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86" r:id="rId4"/>
    <p:sldId id="257" r:id="rId5"/>
    <p:sldId id="276" r:id="rId6"/>
    <p:sldId id="277" r:id="rId7"/>
    <p:sldId id="285" r:id="rId8"/>
    <p:sldId id="260" r:id="rId9"/>
    <p:sldId id="278" r:id="rId10"/>
    <p:sldId id="280" r:id="rId11"/>
    <p:sldId id="261" r:id="rId12"/>
    <p:sldId id="281" r:id="rId13"/>
    <p:sldId id="271" r:id="rId14"/>
    <p:sldId id="282" r:id="rId15"/>
    <p:sldId id="272" r:id="rId16"/>
    <p:sldId id="273" r:id="rId17"/>
    <p:sldId id="283" r:id="rId18"/>
    <p:sldId id="269" r:id="rId19"/>
    <p:sldId id="287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2626"/>
    <a:srgbClr val="0BB14D"/>
    <a:srgbClr val="0070C0"/>
    <a:srgbClr val="C55A11"/>
    <a:srgbClr val="FF0000"/>
    <a:srgbClr val="6473B8"/>
    <a:srgbClr val="CEE6E6"/>
    <a:srgbClr val="E5C70C"/>
    <a:srgbClr val="FEE101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6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13DD8-0078-4859-995F-637E4867AA25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84176F-51F3-45ED-9ADC-8D8105C2AF4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22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4176F-51F3-45ED-9ADC-8D8105C2AF4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102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4176F-51F3-45ED-9ADC-8D8105C2AF4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01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84176F-51F3-45ED-9ADC-8D8105C2AF4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3132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356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626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641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8102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76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4707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562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0485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479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823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01474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387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37153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1626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121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747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247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4770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302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08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169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9378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E4FFA0-1C5E-42D2-BD3B-52C70D514650}" type="datetimeFigureOut">
              <a:rPr lang="zh-CN" altLang="en-US" smtClean="0"/>
              <a:t>2021/2/15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AB42E-0132-4069-815E-DD965536817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7049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96E4FFA0-1C5E-42D2-BD3B-52C70D514650}" type="datetimeFigureOut">
              <a:rPr lang="zh-CN" altLang="en-US" smtClean="0"/>
              <a:pPr/>
              <a:t>2021/2/15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599AB42E-0132-4069-815E-DD965536817E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5419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812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hyperlink" Target="mailto:pptppt@163.co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954609" y="1446819"/>
            <a:ext cx="4707987" cy="1143053"/>
          </a:xfrm>
        </p:spPr>
        <p:txBody>
          <a:bodyPr>
            <a:normAutofit fontScale="90000"/>
          </a:bodyPr>
          <a:lstStyle/>
          <a:p>
            <a:r>
              <a:rPr lang="zh-CN" alt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之前定胜负</a:t>
            </a:r>
            <a:endParaRPr lang="zh-CN" altLang="en-US" sz="7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450759" y="3749092"/>
            <a:ext cx="5401442" cy="442143"/>
          </a:xfrm>
        </p:spPr>
        <p:txBody>
          <a:bodyPr>
            <a:noAutofit/>
          </a:bodyPr>
          <a:lstStyle/>
          <a:p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简报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×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提案</a:t>
            </a:r>
            <a:r>
              <a:rPr lang="en-US" altLang="zh-CN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×</a:t>
            </a:r>
            <a:r>
              <a:rPr lang="zh-CN" alt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企划书的神奇说服力</a:t>
            </a:r>
            <a:endParaRPr lang="zh-CN" altLang="en-US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92302" y="4455743"/>
            <a:ext cx="2506758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empus Sans ITC" panose="04020404030D07020202" pitchFamily="82" charset="0"/>
                <a:ea typeface="微软雅黑" panose="020B0503020204020204" pitchFamily="34" charset="-122"/>
              </a:rPr>
              <a:t>著：天野畅子（日）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empus Sans ITC" panose="04020404030D07020202" pitchFamily="82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empus Sans ITC" panose="04020404030D07020202" pitchFamily="82" charset="0"/>
                <a:ea typeface="微软雅黑" panose="020B0503020204020204" pitchFamily="34" charset="-122"/>
              </a:rPr>
              <a:t>译：李青</a:t>
            </a:r>
            <a:endParaRPr lang="en-US" altLang="zh-CN" b="1" dirty="0" smtClean="0">
              <a:solidFill>
                <a:schemeClr val="tx1">
                  <a:lumMod val="85000"/>
                  <a:lumOff val="15000"/>
                </a:schemeClr>
              </a:solidFill>
              <a:latin typeface="Tempus Sans ITC" panose="04020404030D07020202" pitchFamily="82" charset="0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PPT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制作：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@</a:t>
            </a:r>
            <a:r>
              <a:rPr lang="en-US" altLang="zh-CN" b="1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Eline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若</a:t>
            </a:r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empus Sans ITC" panose="04020404030D07020202" pitchFamily="82" charset="0"/>
                <a:ea typeface="微软雅黑" panose="020B0503020204020204" pitchFamily="34" charset="-122"/>
              </a:rPr>
              <a:t>蓝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Tempus Sans ITC" panose="04020404030D07020202" pitchFamily="82" charset="0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127">
            <a:off x="3073756" y="1324303"/>
            <a:ext cx="2939297" cy="1789549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 rot="20911166">
            <a:off x="1677092" y="1665080"/>
            <a:ext cx="119052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PencilGrayscale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16363">
            <a:off x="9916529" y="1091821"/>
            <a:ext cx="1387905" cy="234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4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8303379" y="2007078"/>
            <a:ext cx="207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现在买最划算！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55661" y="3126736"/>
            <a:ext cx="195398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现在花一样的价钱，能多买</a:t>
            </a:r>
            <a:r>
              <a:rPr lang="zh-CN" altLang="en-US" sz="2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两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个！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2896691" y="98732"/>
            <a:ext cx="6646062" cy="822820"/>
          </a:xfrm>
        </p:spPr>
        <p:txBody>
          <a:bodyPr>
            <a:normAutofit/>
          </a:bodyPr>
          <a:lstStyle/>
          <a:p>
            <a:r>
              <a:rPr lang="zh-CN" altLang="en-US" sz="3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如何制作一份极具说服力的企划书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cs typeface="+mn-cs"/>
            </a:endParaRPr>
          </a:p>
        </p:txBody>
      </p:sp>
      <p:sp>
        <p:nvSpPr>
          <p:cNvPr id="20" name="椭圆形标注 19"/>
          <p:cNvSpPr/>
          <p:nvPr/>
        </p:nvSpPr>
        <p:spPr>
          <a:xfrm>
            <a:off x="8234229" y="1630558"/>
            <a:ext cx="1857375" cy="1071562"/>
          </a:xfrm>
          <a:prstGeom prst="wedgeEllipseCallout">
            <a:avLst>
              <a:gd name="adj1" fmla="val -47578"/>
              <a:gd name="adj2" fmla="val 47648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形标注 20"/>
          <p:cNvSpPr/>
          <p:nvPr/>
        </p:nvSpPr>
        <p:spPr>
          <a:xfrm>
            <a:off x="1493594" y="2877029"/>
            <a:ext cx="2228382" cy="1238079"/>
          </a:xfrm>
          <a:prstGeom prst="wedgeEllipseCallout">
            <a:avLst>
              <a:gd name="adj1" fmla="val 51514"/>
              <a:gd name="adj2" fmla="val 41207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000" r="100000">
                        <a14:backgroundMark x1="63500" y1="51574" x2="63500" y2="51574"/>
                        <a14:backgroundMark x1="60900" y1="55922" x2="60900" y2="55922"/>
                        <a14:backgroundMark x1="71500" y1="38231" x2="71500" y2="38231"/>
                        <a14:backgroundMark x1="56000" y1="12894" x2="56000" y2="1289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09646" y="3055058"/>
            <a:ext cx="4912457" cy="3276609"/>
          </a:xfrm>
          <a:prstGeom prst="rect">
            <a:avLst/>
          </a:prstGeom>
        </p:spPr>
      </p:pic>
      <p:grpSp>
        <p:nvGrpSpPr>
          <p:cNvPr id="30" name="组合 29"/>
          <p:cNvGrpSpPr/>
          <p:nvPr/>
        </p:nvGrpSpPr>
        <p:grpSpPr>
          <a:xfrm>
            <a:off x="3791126" y="2250619"/>
            <a:ext cx="4100225" cy="1096355"/>
            <a:chOff x="4145954" y="1711739"/>
            <a:chExt cx="3707267" cy="986344"/>
          </a:xfrm>
        </p:grpSpPr>
        <p:sp>
          <p:nvSpPr>
            <p:cNvPr id="22" name="任意多边形 21"/>
            <p:cNvSpPr/>
            <p:nvPr/>
          </p:nvSpPr>
          <p:spPr>
            <a:xfrm>
              <a:off x="4456472" y="1711739"/>
              <a:ext cx="3396749" cy="732256"/>
            </a:xfrm>
            <a:custGeom>
              <a:avLst/>
              <a:gdLst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328862 w 3914775"/>
                <a:gd name="connsiteY11" fmla="*/ 628650 h 1001518"/>
                <a:gd name="connsiteX12" fmla="*/ 2014537 w 3914775"/>
                <a:gd name="connsiteY12" fmla="*/ 828675 h 1001518"/>
                <a:gd name="connsiteX13" fmla="*/ 1928812 w 3914775"/>
                <a:gd name="connsiteY13" fmla="*/ 542925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28849 w 3914775"/>
                <a:gd name="connsiteY11" fmla="*/ 600075 h 1001518"/>
                <a:gd name="connsiteX12" fmla="*/ 2014537 w 3914775"/>
                <a:gd name="connsiteY12" fmla="*/ 828675 h 1001518"/>
                <a:gd name="connsiteX13" fmla="*/ 1928812 w 3914775"/>
                <a:gd name="connsiteY13" fmla="*/ 542925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28849 w 3914775"/>
                <a:gd name="connsiteY11" fmla="*/ 600075 h 1001518"/>
                <a:gd name="connsiteX12" fmla="*/ 2028824 w 3914775"/>
                <a:gd name="connsiteY12" fmla="*/ 728662 h 1001518"/>
                <a:gd name="connsiteX13" fmla="*/ 1928812 w 3914775"/>
                <a:gd name="connsiteY13" fmla="*/ 542925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28849 w 3914775"/>
                <a:gd name="connsiteY11" fmla="*/ 600075 h 1001518"/>
                <a:gd name="connsiteX12" fmla="*/ 2028824 w 3914775"/>
                <a:gd name="connsiteY12" fmla="*/ 728662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28849 w 3914775"/>
                <a:gd name="connsiteY11" fmla="*/ 600075 h 1001518"/>
                <a:gd name="connsiteX12" fmla="*/ 2157412 w 3914775"/>
                <a:gd name="connsiteY12" fmla="*/ 800099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300287 w 3914775"/>
                <a:gd name="connsiteY11" fmla="*/ 585787 h 1001518"/>
                <a:gd name="connsiteX12" fmla="*/ 2157412 w 3914775"/>
                <a:gd name="connsiteY12" fmla="*/ 800099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300287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2886075 w 3914775"/>
                <a:gd name="connsiteY16" fmla="*/ 142875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371850 w 3914775"/>
                <a:gd name="connsiteY17" fmla="*/ 142875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643312 w 3914775"/>
                <a:gd name="connsiteY17" fmla="*/ 300038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643312 w 3914775"/>
                <a:gd name="connsiteY17" fmla="*/ 300038 h 1001518"/>
                <a:gd name="connsiteX18" fmla="*/ 3571875 w 3914775"/>
                <a:gd name="connsiteY18" fmla="*/ 142875 h 1001518"/>
                <a:gd name="connsiteX19" fmla="*/ 3571875 w 3914775"/>
                <a:gd name="connsiteY19" fmla="*/ 142875 h 1001518"/>
                <a:gd name="connsiteX20" fmla="*/ 3743325 w 3914775"/>
                <a:gd name="connsiteY20" fmla="*/ 114300 h 1001518"/>
                <a:gd name="connsiteX21" fmla="*/ 3914775 w 3914775"/>
                <a:gd name="connsiteY21" fmla="*/ 0 h 1001518"/>
                <a:gd name="connsiteX22" fmla="*/ 3914775 w 3914775"/>
                <a:gd name="connsiteY22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643312 w 3914775"/>
                <a:gd name="connsiteY17" fmla="*/ 300038 h 1001518"/>
                <a:gd name="connsiteX18" fmla="*/ 3571875 w 3914775"/>
                <a:gd name="connsiteY18" fmla="*/ 142875 h 1001518"/>
                <a:gd name="connsiteX19" fmla="*/ 3743325 w 3914775"/>
                <a:gd name="connsiteY19" fmla="*/ 114300 h 1001518"/>
                <a:gd name="connsiteX20" fmla="*/ 3914775 w 3914775"/>
                <a:gd name="connsiteY20" fmla="*/ 0 h 1001518"/>
                <a:gd name="connsiteX21" fmla="*/ 3914775 w 3914775"/>
                <a:gd name="connsiteY21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643312 w 3914775"/>
                <a:gd name="connsiteY17" fmla="*/ 300038 h 1001518"/>
                <a:gd name="connsiteX18" fmla="*/ 3743325 w 3914775"/>
                <a:gd name="connsiteY18" fmla="*/ 114300 h 1001518"/>
                <a:gd name="connsiteX19" fmla="*/ 3914775 w 3914775"/>
                <a:gd name="connsiteY19" fmla="*/ 0 h 1001518"/>
                <a:gd name="connsiteX20" fmla="*/ 3914775 w 3914775"/>
                <a:gd name="connsiteY20" fmla="*/ 0 h 1001518"/>
                <a:gd name="connsiteX0" fmla="*/ 0 w 3914775"/>
                <a:gd name="connsiteY0" fmla="*/ 971550 h 1001518"/>
                <a:gd name="connsiteX1" fmla="*/ 471487 w 3914775"/>
                <a:gd name="connsiteY1" fmla="*/ 657225 h 1001518"/>
                <a:gd name="connsiteX2" fmla="*/ 1000125 w 3914775"/>
                <a:gd name="connsiteY2" fmla="*/ 542925 h 1001518"/>
                <a:gd name="connsiteX3" fmla="*/ 1300162 w 3914775"/>
                <a:gd name="connsiteY3" fmla="*/ 671513 h 1001518"/>
                <a:gd name="connsiteX4" fmla="*/ 1328737 w 3914775"/>
                <a:gd name="connsiteY4" fmla="*/ 914400 h 1001518"/>
                <a:gd name="connsiteX5" fmla="*/ 1143000 w 3914775"/>
                <a:gd name="connsiteY5" fmla="*/ 1000125 h 1001518"/>
                <a:gd name="connsiteX6" fmla="*/ 1000125 w 3914775"/>
                <a:gd name="connsiteY6" fmla="*/ 857250 h 1001518"/>
                <a:gd name="connsiteX7" fmla="*/ 1100137 w 3914775"/>
                <a:gd name="connsiteY7" fmla="*/ 657225 h 1001518"/>
                <a:gd name="connsiteX8" fmla="*/ 1385887 w 3914775"/>
                <a:gd name="connsiteY8" fmla="*/ 542925 h 1001518"/>
                <a:gd name="connsiteX9" fmla="*/ 1757362 w 3914775"/>
                <a:gd name="connsiteY9" fmla="*/ 457200 h 1001518"/>
                <a:gd name="connsiteX10" fmla="*/ 2014537 w 3914775"/>
                <a:gd name="connsiteY10" fmla="*/ 414338 h 1001518"/>
                <a:gd name="connsiteX11" fmla="*/ 2214562 w 3914775"/>
                <a:gd name="connsiteY11" fmla="*/ 585787 h 1001518"/>
                <a:gd name="connsiteX12" fmla="*/ 2085975 w 3914775"/>
                <a:gd name="connsiteY12" fmla="*/ 728661 h 1001518"/>
                <a:gd name="connsiteX13" fmla="*/ 1928812 w 3914775"/>
                <a:gd name="connsiteY13" fmla="*/ 685800 h 1001518"/>
                <a:gd name="connsiteX14" fmla="*/ 2043112 w 3914775"/>
                <a:gd name="connsiteY14" fmla="*/ 357188 h 1001518"/>
                <a:gd name="connsiteX15" fmla="*/ 2528887 w 3914775"/>
                <a:gd name="connsiteY15" fmla="*/ 214313 h 1001518"/>
                <a:gd name="connsiteX16" fmla="*/ 3100388 w 3914775"/>
                <a:gd name="connsiteY16" fmla="*/ 557212 h 1001518"/>
                <a:gd name="connsiteX17" fmla="*/ 3643312 w 3914775"/>
                <a:gd name="connsiteY17" fmla="*/ 300038 h 1001518"/>
                <a:gd name="connsiteX18" fmla="*/ 3914775 w 3914775"/>
                <a:gd name="connsiteY18" fmla="*/ 0 h 1001518"/>
                <a:gd name="connsiteX19" fmla="*/ 3914775 w 3914775"/>
                <a:gd name="connsiteY19" fmla="*/ 0 h 1001518"/>
                <a:gd name="connsiteX0" fmla="*/ 0 w 4144743"/>
                <a:gd name="connsiteY0" fmla="*/ 974261 h 1004229"/>
                <a:gd name="connsiteX1" fmla="*/ 471487 w 4144743"/>
                <a:gd name="connsiteY1" fmla="*/ 659936 h 1004229"/>
                <a:gd name="connsiteX2" fmla="*/ 1000125 w 4144743"/>
                <a:gd name="connsiteY2" fmla="*/ 545636 h 1004229"/>
                <a:gd name="connsiteX3" fmla="*/ 1300162 w 4144743"/>
                <a:gd name="connsiteY3" fmla="*/ 674224 h 1004229"/>
                <a:gd name="connsiteX4" fmla="*/ 1328737 w 4144743"/>
                <a:gd name="connsiteY4" fmla="*/ 917111 h 1004229"/>
                <a:gd name="connsiteX5" fmla="*/ 1143000 w 4144743"/>
                <a:gd name="connsiteY5" fmla="*/ 1002836 h 1004229"/>
                <a:gd name="connsiteX6" fmla="*/ 1000125 w 4144743"/>
                <a:gd name="connsiteY6" fmla="*/ 859961 h 1004229"/>
                <a:gd name="connsiteX7" fmla="*/ 1100137 w 4144743"/>
                <a:gd name="connsiteY7" fmla="*/ 659936 h 1004229"/>
                <a:gd name="connsiteX8" fmla="*/ 1385887 w 4144743"/>
                <a:gd name="connsiteY8" fmla="*/ 545636 h 1004229"/>
                <a:gd name="connsiteX9" fmla="*/ 1757362 w 4144743"/>
                <a:gd name="connsiteY9" fmla="*/ 459911 h 1004229"/>
                <a:gd name="connsiteX10" fmla="*/ 2014537 w 4144743"/>
                <a:gd name="connsiteY10" fmla="*/ 417049 h 1004229"/>
                <a:gd name="connsiteX11" fmla="*/ 2214562 w 4144743"/>
                <a:gd name="connsiteY11" fmla="*/ 588498 h 1004229"/>
                <a:gd name="connsiteX12" fmla="*/ 2085975 w 4144743"/>
                <a:gd name="connsiteY12" fmla="*/ 731372 h 1004229"/>
                <a:gd name="connsiteX13" fmla="*/ 1928812 w 4144743"/>
                <a:gd name="connsiteY13" fmla="*/ 688511 h 1004229"/>
                <a:gd name="connsiteX14" fmla="*/ 2043112 w 4144743"/>
                <a:gd name="connsiteY14" fmla="*/ 359899 h 1004229"/>
                <a:gd name="connsiteX15" fmla="*/ 2528887 w 4144743"/>
                <a:gd name="connsiteY15" fmla="*/ 217024 h 1004229"/>
                <a:gd name="connsiteX16" fmla="*/ 3100388 w 4144743"/>
                <a:gd name="connsiteY16" fmla="*/ 559923 h 1004229"/>
                <a:gd name="connsiteX17" fmla="*/ 3643312 w 4144743"/>
                <a:gd name="connsiteY17" fmla="*/ 302749 h 1004229"/>
                <a:gd name="connsiteX18" fmla="*/ 3914775 w 4144743"/>
                <a:gd name="connsiteY18" fmla="*/ 2711 h 1004229"/>
                <a:gd name="connsiteX19" fmla="*/ 4144743 w 4144743"/>
                <a:gd name="connsiteY19" fmla="*/ 164080 h 1004229"/>
                <a:gd name="connsiteX0" fmla="*/ 0 w 4286261"/>
                <a:gd name="connsiteY0" fmla="*/ 1126087 h 1156055"/>
                <a:gd name="connsiteX1" fmla="*/ 471487 w 4286261"/>
                <a:gd name="connsiteY1" fmla="*/ 811762 h 1156055"/>
                <a:gd name="connsiteX2" fmla="*/ 1000125 w 4286261"/>
                <a:gd name="connsiteY2" fmla="*/ 697462 h 1156055"/>
                <a:gd name="connsiteX3" fmla="*/ 1300162 w 4286261"/>
                <a:gd name="connsiteY3" fmla="*/ 826050 h 1156055"/>
                <a:gd name="connsiteX4" fmla="*/ 1328737 w 4286261"/>
                <a:gd name="connsiteY4" fmla="*/ 1068937 h 1156055"/>
                <a:gd name="connsiteX5" fmla="*/ 1143000 w 4286261"/>
                <a:gd name="connsiteY5" fmla="*/ 1154662 h 1156055"/>
                <a:gd name="connsiteX6" fmla="*/ 1000125 w 4286261"/>
                <a:gd name="connsiteY6" fmla="*/ 1011787 h 1156055"/>
                <a:gd name="connsiteX7" fmla="*/ 1100137 w 4286261"/>
                <a:gd name="connsiteY7" fmla="*/ 811762 h 1156055"/>
                <a:gd name="connsiteX8" fmla="*/ 1385887 w 4286261"/>
                <a:gd name="connsiteY8" fmla="*/ 697462 h 1156055"/>
                <a:gd name="connsiteX9" fmla="*/ 1757362 w 4286261"/>
                <a:gd name="connsiteY9" fmla="*/ 611737 h 1156055"/>
                <a:gd name="connsiteX10" fmla="*/ 2014537 w 4286261"/>
                <a:gd name="connsiteY10" fmla="*/ 568875 h 1156055"/>
                <a:gd name="connsiteX11" fmla="*/ 2214562 w 4286261"/>
                <a:gd name="connsiteY11" fmla="*/ 740324 h 1156055"/>
                <a:gd name="connsiteX12" fmla="*/ 2085975 w 4286261"/>
                <a:gd name="connsiteY12" fmla="*/ 883198 h 1156055"/>
                <a:gd name="connsiteX13" fmla="*/ 1928812 w 4286261"/>
                <a:gd name="connsiteY13" fmla="*/ 840337 h 1156055"/>
                <a:gd name="connsiteX14" fmla="*/ 2043112 w 4286261"/>
                <a:gd name="connsiteY14" fmla="*/ 511725 h 1156055"/>
                <a:gd name="connsiteX15" fmla="*/ 2528887 w 4286261"/>
                <a:gd name="connsiteY15" fmla="*/ 368850 h 1156055"/>
                <a:gd name="connsiteX16" fmla="*/ 3100388 w 4286261"/>
                <a:gd name="connsiteY16" fmla="*/ 711749 h 1156055"/>
                <a:gd name="connsiteX17" fmla="*/ 3643312 w 4286261"/>
                <a:gd name="connsiteY17" fmla="*/ 454575 h 1156055"/>
                <a:gd name="connsiteX18" fmla="*/ 3914775 w 4286261"/>
                <a:gd name="connsiteY18" fmla="*/ 154537 h 1156055"/>
                <a:gd name="connsiteX19" fmla="*/ 4286261 w 4286261"/>
                <a:gd name="connsiteY19" fmla="*/ 13339 h 1156055"/>
                <a:gd name="connsiteX0" fmla="*/ 0 w 4286261"/>
                <a:gd name="connsiteY0" fmla="*/ 1128041 h 1158009"/>
                <a:gd name="connsiteX1" fmla="*/ 471487 w 4286261"/>
                <a:gd name="connsiteY1" fmla="*/ 813716 h 1158009"/>
                <a:gd name="connsiteX2" fmla="*/ 1000125 w 4286261"/>
                <a:gd name="connsiteY2" fmla="*/ 699416 h 1158009"/>
                <a:gd name="connsiteX3" fmla="*/ 1300162 w 4286261"/>
                <a:gd name="connsiteY3" fmla="*/ 828004 h 1158009"/>
                <a:gd name="connsiteX4" fmla="*/ 1328737 w 4286261"/>
                <a:gd name="connsiteY4" fmla="*/ 1070891 h 1158009"/>
                <a:gd name="connsiteX5" fmla="*/ 1143000 w 4286261"/>
                <a:gd name="connsiteY5" fmla="*/ 1156616 h 1158009"/>
                <a:gd name="connsiteX6" fmla="*/ 1000125 w 4286261"/>
                <a:gd name="connsiteY6" fmla="*/ 1013741 h 1158009"/>
                <a:gd name="connsiteX7" fmla="*/ 1100137 w 4286261"/>
                <a:gd name="connsiteY7" fmla="*/ 813716 h 1158009"/>
                <a:gd name="connsiteX8" fmla="*/ 1385887 w 4286261"/>
                <a:gd name="connsiteY8" fmla="*/ 699416 h 1158009"/>
                <a:gd name="connsiteX9" fmla="*/ 1757362 w 4286261"/>
                <a:gd name="connsiteY9" fmla="*/ 613691 h 1158009"/>
                <a:gd name="connsiteX10" fmla="*/ 2014537 w 4286261"/>
                <a:gd name="connsiteY10" fmla="*/ 570829 h 1158009"/>
                <a:gd name="connsiteX11" fmla="*/ 2214562 w 4286261"/>
                <a:gd name="connsiteY11" fmla="*/ 742278 h 1158009"/>
                <a:gd name="connsiteX12" fmla="*/ 2085975 w 4286261"/>
                <a:gd name="connsiteY12" fmla="*/ 885152 h 1158009"/>
                <a:gd name="connsiteX13" fmla="*/ 1928812 w 4286261"/>
                <a:gd name="connsiteY13" fmla="*/ 842291 h 1158009"/>
                <a:gd name="connsiteX14" fmla="*/ 2043112 w 4286261"/>
                <a:gd name="connsiteY14" fmla="*/ 513679 h 1158009"/>
                <a:gd name="connsiteX15" fmla="*/ 2528887 w 4286261"/>
                <a:gd name="connsiteY15" fmla="*/ 370804 h 1158009"/>
                <a:gd name="connsiteX16" fmla="*/ 3100388 w 4286261"/>
                <a:gd name="connsiteY16" fmla="*/ 713703 h 1158009"/>
                <a:gd name="connsiteX17" fmla="*/ 3696383 w 4286261"/>
                <a:gd name="connsiteY17" fmla="*/ 597726 h 1158009"/>
                <a:gd name="connsiteX18" fmla="*/ 3914775 w 4286261"/>
                <a:gd name="connsiteY18" fmla="*/ 156491 h 1158009"/>
                <a:gd name="connsiteX19" fmla="*/ 4286261 w 4286261"/>
                <a:gd name="connsiteY19" fmla="*/ 15293 h 1158009"/>
                <a:gd name="connsiteX0" fmla="*/ 0 w 4286261"/>
                <a:gd name="connsiteY0" fmla="*/ 1124788 h 1154756"/>
                <a:gd name="connsiteX1" fmla="*/ 471487 w 4286261"/>
                <a:gd name="connsiteY1" fmla="*/ 810463 h 1154756"/>
                <a:gd name="connsiteX2" fmla="*/ 1000125 w 4286261"/>
                <a:gd name="connsiteY2" fmla="*/ 696163 h 1154756"/>
                <a:gd name="connsiteX3" fmla="*/ 1300162 w 4286261"/>
                <a:gd name="connsiteY3" fmla="*/ 824751 h 1154756"/>
                <a:gd name="connsiteX4" fmla="*/ 1328737 w 4286261"/>
                <a:gd name="connsiteY4" fmla="*/ 1067638 h 1154756"/>
                <a:gd name="connsiteX5" fmla="*/ 1143000 w 4286261"/>
                <a:gd name="connsiteY5" fmla="*/ 1153363 h 1154756"/>
                <a:gd name="connsiteX6" fmla="*/ 1000125 w 4286261"/>
                <a:gd name="connsiteY6" fmla="*/ 1010488 h 1154756"/>
                <a:gd name="connsiteX7" fmla="*/ 1100137 w 4286261"/>
                <a:gd name="connsiteY7" fmla="*/ 810463 h 1154756"/>
                <a:gd name="connsiteX8" fmla="*/ 1385887 w 4286261"/>
                <a:gd name="connsiteY8" fmla="*/ 696163 h 1154756"/>
                <a:gd name="connsiteX9" fmla="*/ 1757362 w 4286261"/>
                <a:gd name="connsiteY9" fmla="*/ 610438 h 1154756"/>
                <a:gd name="connsiteX10" fmla="*/ 2014537 w 4286261"/>
                <a:gd name="connsiteY10" fmla="*/ 567576 h 1154756"/>
                <a:gd name="connsiteX11" fmla="*/ 2214562 w 4286261"/>
                <a:gd name="connsiteY11" fmla="*/ 739025 h 1154756"/>
                <a:gd name="connsiteX12" fmla="*/ 2085975 w 4286261"/>
                <a:gd name="connsiteY12" fmla="*/ 881899 h 1154756"/>
                <a:gd name="connsiteX13" fmla="*/ 1928812 w 4286261"/>
                <a:gd name="connsiteY13" fmla="*/ 839038 h 1154756"/>
                <a:gd name="connsiteX14" fmla="*/ 2043112 w 4286261"/>
                <a:gd name="connsiteY14" fmla="*/ 510426 h 1154756"/>
                <a:gd name="connsiteX15" fmla="*/ 2528887 w 4286261"/>
                <a:gd name="connsiteY15" fmla="*/ 367551 h 1154756"/>
                <a:gd name="connsiteX16" fmla="*/ 3100388 w 4286261"/>
                <a:gd name="connsiteY16" fmla="*/ 710450 h 1154756"/>
                <a:gd name="connsiteX17" fmla="*/ 3696383 w 4286261"/>
                <a:gd name="connsiteY17" fmla="*/ 594473 h 1154756"/>
                <a:gd name="connsiteX18" fmla="*/ 4056293 w 4286261"/>
                <a:gd name="connsiteY18" fmla="*/ 193581 h 1154756"/>
                <a:gd name="connsiteX19" fmla="*/ 4286261 w 4286261"/>
                <a:gd name="connsiteY19" fmla="*/ 12040 h 1154756"/>
                <a:gd name="connsiteX0" fmla="*/ 0 w 4286261"/>
                <a:gd name="connsiteY0" fmla="*/ 1124788 h 1154756"/>
                <a:gd name="connsiteX1" fmla="*/ 471487 w 4286261"/>
                <a:gd name="connsiteY1" fmla="*/ 810463 h 1154756"/>
                <a:gd name="connsiteX2" fmla="*/ 1000125 w 4286261"/>
                <a:gd name="connsiteY2" fmla="*/ 696163 h 1154756"/>
                <a:gd name="connsiteX3" fmla="*/ 1300162 w 4286261"/>
                <a:gd name="connsiteY3" fmla="*/ 824751 h 1154756"/>
                <a:gd name="connsiteX4" fmla="*/ 1328737 w 4286261"/>
                <a:gd name="connsiteY4" fmla="*/ 1067638 h 1154756"/>
                <a:gd name="connsiteX5" fmla="*/ 1143000 w 4286261"/>
                <a:gd name="connsiteY5" fmla="*/ 1153363 h 1154756"/>
                <a:gd name="connsiteX6" fmla="*/ 1000125 w 4286261"/>
                <a:gd name="connsiteY6" fmla="*/ 1010488 h 1154756"/>
                <a:gd name="connsiteX7" fmla="*/ 1100137 w 4286261"/>
                <a:gd name="connsiteY7" fmla="*/ 810463 h 1154756"/>
                <a:gd name="connsiteX8" fmla="*/ 1385887 w 4286261"/>
                <a:gd name="connsiteY8" fmla="*/ 696163 h 1154756"/>
                <a:gd name="connsiteX9" fmla="*/ 1757362 w 4286261"/>
                <a:gd name="connsiteY9" fmla="*/ 610438 h 1154756"/>
                <a:gd name="connsiteX10" fmla="*/ 2014537 w 4286261"/>
                <a:gd name="connsiteY10" fmla="*/ 567576 h 1154756"/>
                <a:gd name="connsiteX11" fmla="*/ 2214562 w 4286261"/>
                <a:gd name="connsiteY11" fmla="*/ 739025 h 1154756"/>
                <a:gd name="connsiteX12" fmla="*/ 2085975 w 4286261"/>
                <a:gd name="connsiteY12" fmla="*/ 881899 h 1154756"/>
                <a:gd name="connsiteX13" fmla="*/ 1928812 w 4286261"/>
                <a:gd name="connsiteY13" fmla="*/ 839038 h 1154756"/>
                <a:gd name="connsiteX14" fmla="*/ 2043112 w 4286261"/>
                <a:gd name="connsiteY14" fmla="*/ 510426 h 1154756"/>
                <a:gd name="connsiteX15" fmla="*/ 2688094 w 4286261"/>
                <a:gd name="connsiteY15" fmla="*/ 468406 h 1154756"/>
                <a:gd name="connsiteX16" fmla="*/ 3100388 w 4286261"/>
                <a:gd name="connsiteY16" fmla="*/ 710450 h 1154756"/>
                <a:gd name="connsiteX17" fmla="*/ 3696383 w 4286261"/>
                <a:gd name="connsiteY17" fmla="*/ 594473 h 1154756"/>
                <a:gd name="connsiteX18" fmla="*/ 4056293 w 4286261"/>
                <a:gd name="connsiteY18" fmla="*/ 193581 h 1154756"/>
                <a:gd name="connsiteX19" fmla="*/ 4286261 w 4286261"/>
                <a:gd name="connsiteY19" fmla="*/ 12040 h 1154756"/>
                <a:gd name="connsiteX0" fmla="*/ 0 w 4286261"/>
                <a:gd name="connsiteY0" fmla="*/ 1120534 h 1150502"/>
                <a:gd name="connsiteX1" fmla="*/ 471487 w 4286261"/>
                <a:gd name="connsiteY1" fmla="*/ 806209 h 1150502"/>
                <a:gd name="connsiteX2" fmla="*/ 1000125 w 4286261"/>
                <a:gd name="connsiteY2" fmla="*/ 691909 h 1150502"/>
                <a:gd name="connsiteX3" fmla="*/ 1300162 w 4286261"/>
                <a:gd name="connsiteY3" fmla="*/ 820497 h 1150502"/>
                <a:gd name="connsiteX4" fmla="*/ 1328737 w 4286261"/>
                <a:gd name="connsiteY4" fmla="*/ 1063384 h 1150502"/>
                <a:gd name="connsiteX5" fmla="*/ 1143000 w 4286261"/>
                <a:gd name="connsiteY5" fmla="*/ 1149109 h 1150502"/>
                <a:gd name="connsiteX6" fmla="*/ 1000125 w 4286261"/>
                <a:gd name="connsiteY6" fmla="*/ 1006234 h 1150502"/>
                <a:gd name="connsiteX7" fmla="*/ 1100137 w 4286261"/>
                <a:gd name="connsiteY7" fmla="*/ 806209 h 1150502"/>
                <a:gd name="connsiteX8" fmla="*/ 1385887 w 4286261"/>
                <a:gd name="connsiteY8" fmla="*/ 691909 h 1150502"/>
                <a:gd name="connsiteX9" fmla="*/ 1757362 w 4286261"/>
                <a:gd name="connsiteY9" fmla="*/ 606184 h 1150502"/>
                <a:gd name="connsiteX10" fmla="*/ 2014537 w 4286261"/>
                <a:gd name="connsiteY10" fmla="*/ 563322 h 1150502"/>
                <a:gd name="connsiteX11" fmla="*/ 2214562 w 4286261"/>
                <a:gd name="connsiteY11" fmla="*/ 734771 h 1150502"/>
                <a:gd name="connsiteX12" fmla="*/ 2085975 w 4286261"/>
                <a:gd name="connsiteY12" fmla="*/ 877645 h 1150502"/>
                <a:gd name="connsiteX13" fmla="*/ 1928812 w 4286261"/>
                <a:gd name="connsiteY13" fmla="*/ 834784 h 1150502"/>
                <a:gd name="connsiteX14" fmla="*/ 2043112 w 4286261"/>
                <a:gd name="connsiteY14" fmla="*/ 506172 h 1150502"/>
                <a:gd name="connsiteX15" fmla="*/ 2688094 w 4286261"/>
                <a:gd name="connsiteY15" fmla="*/ 464152 h 1150502"/>
                <a:gd name="connsiteX16" fmla="*/ 3100388 w 4286261"/>
                <a:gd name="connsiteY16" fmla="*/ 706196 h 1150502"/>
                <a:gd name="connsiteX17" fmla="*/ 3696383 w 4286261"/>
                <a:gd name="connsiteY17" fmla="*/ 590219 h 1150502"/>
                <a:gd name="connsiteX18" fmla="*/ 4162432 w 4286261"/>
                <a:gd name="connsiteY18" fmla="*/ 290184 h 1150502"/>
                <a:gd name="connsiteX19" fmla="*/ 4286261 w 4286261"/>
                <a:gd name="connsiteY19" fmla="*/ 7786 h 1150502"/>
                <a:gd name="connsiteX0" fmla="*/ 0 w 4445468"/>
                <a:gd name="connsiteY0" fmla="*/ 1061720 h 1091688"/>
                <a:gd name="connsiteX1" fmla="*/ 471487 w 4445468"/>
                <a:gd name="connsiteY1" fmla="*/ 747395 h 1091688"/>
                <a:gd name="connsiteX2" fmla="*/ 1000125 w 4445468"/>
                <a:gd name="connsiteY2" fmla="*/ 633095 h 1091688"/>
                <a:gd name="connsiteX3" fmla="*/ 1300162 w 4445468"/>
                <a:gd name="connsiteY3" fmla="*/ 761683 h 1091688"/>
                <a:gd name="connsiteX4" fmla="*/ 1328737 w 4445468"/>
                <a:gd name="connsiteY4" fmla="*/ 1004570 h 1091688"/>
                <a:gd name="connsiteX5" fmla="*/ 1143000 w 4445468"/>
                <a:gd name="connsiteY5" fmla="*/ 1090295 h 1091688"/>
                <a:gd name="connsiteX6" fmla="*/ 1000125 w 4445468"/>
                <a:gd name="connsiteY6" fmla="*/ 947420 h 1091688"/>
                <a:gd name="connsiteX7" fmla="*/ 1100137 w 4445468"/>
                <a:gd name="connsiteY7" fmla="*/ 747395 h 1091688"/>
                <a:gd name="connsiteX8" fmla="*/ 1385887 w 4445468"/>
                <a:gd name="connsiteY8" fmla="*/ 633095 h 1091688"/>
                <a:gd name="connsiteX9" fmla="*/ 1757362 w 4445468"/>
                <a:gd name="connsiteY9" fmla="*/ 547370 h 1091688"/>
                <a:gd name="connsiteX10" fmla="*/ 2014537 w 4445468"/>
                <a:gd name="connsiteY10" fmla="*/ 504508 h 1091688"/>
                <a:gd name="connsiteX11" fmla="*/ 2214562 w 4445468"/>
                <a:gd name="connsiteY11" fmla="*/ 675957 h 1091688"/>
                <a:gd name="connsiteX12" fmla="*/ 2085975 w 4445468"/>
                <a:gd name="connsiteY12" fmla="*/ 818831 h 1091688"/>
                <a:gd name="connsiteX13" fmla="*/ 1928812 w 4445468"/>
                <a:gd name="connsiteY13" fmla="*/ 775970 h 1091688"/>
                <a:gd name="connsiteX14" fmla="*/ 2043112 w 4445468"/>
                <a:gd name="connsiteY14" fmla="*/ 447358 h 1091688"/>
                <a:gd name="connsiteX15" fmla="*/ 2688094 w 4445468"/>
                <a:gd name="connsiteY15" fmla="*/ 405338 h 1091688"/>
                <a:gd name="connsiteX16" fmla="*/ 3100388 w 4445468"/>
                <a:gd name="connsiteY16" fmla="*/ 647382 h 1091688"/>
                <a:gd name="connsiteX17" fmla="*/ 3696383 w 4445468"/>
                <a:gd name="connsiteY17" fmla="*/ 531405 h 1091688"/>
                <a:gd name="connsiteX18" fmla="*/ 4162432 w 4445468"/>
                <a:gd name="connsiteY18" fmla="*/ 231370 h 1091688"/>
                <a:gd name="connsiteX19" fmla="*/ 4445468 w 4445468"/>
                <a:gd name="connsiteY19" fmla="*/ 9486 h 1091688"/>
                <a:gd name="connsiteX0" fmla="*/ 0 w 4607877"/>
                <a:gd name="connsiteY0" fmla="*/ 1003836 h 1033804"/>
                <a:gd name="connsiteX1" fmla="*/ 471487 w 4607877"/>
                <a:gd name="connsiteY1" fmla="*/ 689511 h 1033804"/>
                <a:gd name="connsiteX2" fmla="*/ 1000125 w 4607877"/>
                <a:gd name="connsiteY2" fmla="*/ 575211 h 1033804"/>
                <a:gd name="connsiteX3" fmla="*/ 1300162 w 4607877"/>
                <a:gd name="connsiteY3" fmla="*/ 703799 h 1033804"/>
                <a:gd name="connsiteX4" fmla="*/ 1328737 w 4607877"/>
                <a:gd name="connsiteY4" fmla="*/ 946686 h 1033804"/>
                <a:gd name="connsiteX5" fmla="*/ 1143000 w 4607877"/>
                <a:gd name="connsiteY5" fmla="*/ 1032411 h 1033804"/>
                <a:gd name="connsiteX6" fmla="*/ 1000125 w 4607877"/>
                <a:gd name="connsiteY6" fmla="*/ 889536 h 1033804"/>
                <a:gd name="connsiteX7" fmla="*/ 1100137 w 4607877"/>
                <a:gd name="connsiteY7" fmla="*/ 689511 h 1033804"/>
                <a:gd name="connsiteX8" fmla="*/ 1385887 w 4607877"/>
                <a:gd name="connsiteY8" fmla="*/ 575211 h 1033804"/>
                <a:gd name="connsiteX9" fmla="*/ 1757362 w 4607877"/>
                <a:gd name="connsiteY9" fmla="*/ 489486 h 1033804"/>
                <a:gd name="connsiteX10" fmla="*/ 2014537 w 4607877"/>
                <a:gd name="connsiteY10" fmla="*/ 446624 h 1033804"/>
                <a:gd name="connsiteX11" fmla="*/ 2214562 w 4607877"/>
                <a:gd name="connsiteY11" fmla="*/ 618073 h 1033804"/>
                <a:gd name="connsiteX12" fmla="*/ 2085975 w 4607877"/>
                <a:gd name="connsiteY12" fmla="*/ 760947 h 1033804"/>
                <a:gd name="connsiteX13" fmla="*/ 1928812 w 4607877"/>
                <a:gd name="connsiteY13" fmla="*/ 718086 h 1033804"/>
                <a:gd name="connsiteX14" fmla="*/ 2043112 w 4607877"/>
                <a:gd name="connsiteY14" fmla="*/ 389474 h 1033804"/>
                <a:gd name="connsiteX15" fmla="*/ 2688094 w 4607877"/>
                <a:gd name="connsiteY15" fmla="*/ 347454 h 1033804"/>
                <a:gd name="connsiteX16" fmla="*/ 3100388 w 4607877"/>
                <a:gd name="connsiteY16" fmla="*/ 589498 h 1033804"/>
                <a:gd name="connsiteX17" fmla="*/ 3696383 w 4607877"/>
                <a:gd name="connsiteY17" fmla="*/ 473521 h 1033804"/>
                <a:gd name="connsiteX18" fmla="*/ 4162432 w 4607877"/>
                <a:gd name="connsiteY18" fmla="*/ 173486 h 1033804"/>
                <a:gd name="connsiteX19" fmla="*/ 4607877 w 4607877"/>
                <a:gd name="connsiteY19" fmla="*/ 12115 h 1033804"/>
                <a:gd name="connsiteX0" fmla="*/ 0 w 4689082"/>
                <a:gd name="connsiteY0" fmla="*/ 1003836 h 1033804"/>
                <a:gd name="connsiteX1" fmla="*/ 471487 w 4689082"/>
                <a:gd name="connsiteY1" fmla="*/ 689511 h 1033804"/>
                <a:gd name="connsiteX2" fmla="*/ 1000125 w 4689082"/>
                <a:gd name="connsiteY2" fmla="*/ 575211 h 1033804"/>
                <a:gd name="connsiteX3" fmla="*/ 1300162 w 4689082"/>
                <a:gd name="connsiteY3" fmla="*/ 703799 h 1033804"/>
                <a:gd name="connsiteX4" fmla="*/ 1328737 w 4689082"/>
                <a:gd name="connsiteY4" fmla="*/ 946686 h 1033804"/>
                <a:gd name="connsiteX5" fmla="*/ 1143000 w 4689082"/>
                <a:gd name="connsiteY5" fmla="*/ 1032411 h 1033804"/>
                <a:gd name="connsiteX6" fmla="*/ 1000125 w 4689082"/>
                <a:gd name="connsiteY6" fmla="*/ 889536 h 1033804"/>
                <a:gd name="connsiteX7" fmla="*/ 1100137 w 4689082"/>
                <a:gd name="connsiteY7" fmla="*/ 689511 h 1033804"/>
                <a:gd name="connsiteX8" fmla="*/ 1385887 w 4689082"/>
                <a:gd name="connsiteY8" fmla="*/ 575211 h 1033804"/>
                <a:gd name="connsiteX9" fmla="*/ 1757362 w 4689082"/>
                <a:gd name="connsiteY9" fmla="*/ 489486 h 1033804"/>
                <a:gd name="connsiteX10" fmla="*/ 2014537 w 4689082"/>
                <a:gd name="connsiteY10" fmla="*/ 446624 h 1033804"/>
                <a:gd name="connsiteX11" fmla="*/ 2214562 w 4689082"/>
                <a:gd name="connsiteY11" fmla="*/ 618073 h 1033804"/>
                <a:gd name="connsiteX12" fmla="*/ 2085975 w 4689082"/>
                <a:gd name="connsiteY12" fmla="*/ 760947 h 1033804"/>
                <a:gd name="connsiteX13" fmla="*/ 1928812 w 4689082"/>
                <a:gd name="connsiteY13" fmla="*/ 718086 h 1033804"/>
                <a:gd name="connsiteX14" fmla="*/ 2043112 w 4689082"/>
                <a:gd name="connsiteY14" fmla="*/ 389474 h 1033804"/>
                <a:gd name="connsiteX15" fmla="*/ 2688094 w 4689082"/>
                <a:gd name="connsiteY15" fmla="*/ 347454 h 1033804"/>
                <a:gd name="connsiteX16" fmla="*/ 3100388 w 4689082"/>
                <a:gd name="connsiteY16" fmla="*/ 589498 h 1033804"/>
                <a:gd name="connsiteX17" fmla="*/ 3696383 w 4689082"/>
                <a:gd name="connsiteY17" fmla="*/ 473521 h 1033804"/>
                <a:gd name="connsiteX18" fmla="*/ 4162432 w 4689082"/>
                <a:gd name="connsiteY18" fmla="*/ 173486 h 1033804"/>
                <a:gd name="connsiteX19" fmla="*/ 4689082 w 4689082"/>
                <a:gd name="connsiteY19" fmla="*/ 12115 h 103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689082" h="1033804">
                  <a:moveTo>
                    <a:pt x="0" y="1003836"/>
                  </a:moveTo>
                  <a:cubicBezTo>
                    <a:pt x="152400" y="882392"/>
                    <a:pt x="304800" y="760948"/>
                    <a:pt x="471487" y="689511"/>
                  </a:cubicBezTo>
                  <a:cubicBezTo>
                    <a:pt x="638175" y="618073"/>
                    <a:pt x="862013" y="572830"/>
                    <a:pt x="1000125" y="575211"/>
                  </a:cubicBezTo>
                  <a:cubicBezTo>
                    <a:pt x="1138237" y="577592"/>
                    <a:pt x="1245393" y="641887"/>
                    <a:pt x="1300162" y="703799"/>
                  </a:cubicBezTo>
                  <a:cubicBezTo>
                    <a:pt x="1354931" y="765711"/>
                    <a:pt x="1354931" y="891917"/>
                    <a:pt x="1328737" y="946686"/>
                  </a:cubicBezTo>
                  <a:cubicBezTo>
                    <a:pt x="1302543" y="1001455"/>
                    <a:pt x="1197769" y="1041936"/>
                    <a:pt x="1143000" y="1032411"/>
                  </a:cubicBezTo>
                  <a:cubicBezTo>
                    <a:pt x="1088231" y="1022886"/>
                    <a:pt x="1007269" y="946686"/>
                    <a:pt x="1000125" y="889536"/>
                  </a:cubicBezTo>
                  <a:cubicBezTo>
                    <a:pt x="992981" y="832386"/>
                    <a:pt x="1035843" y="741899"/>
                    <a:pt x="1100137" y="689511"/>
                  </a:cubicBezTo>
                  <a:cubicBezTo>
                    <a:pt x="1164431" y="637123"/>
                    <a:pt x="1276350" y="608548"/>
                    <a:pt x="1385887" y="575211"/>
                  </a:cubicBezTo>
                  <a:cubicBezTo>
                    <a:pt x="1495424" y="541874"/>
                    <a:pt x="1652587" y="510917"/>
                    <a:pt x="1757362" y="489486"/>
                  </a:cubicBezTo>
                  <a:cubicBezTo>
                    <a:pt x="1862137" y="468055"/>
                    <a:pt x="1938337" y="425193"/>
                    <a:pt x="2014537" y="446624"/>
                  </a:cubicBezTo>
                  <a:cubicBezTo>
                    <a:pt x="2090737" y="468055"/>
                    <a:pt x="2202656" y="565686"/>
                    <a:pt x="2214562" y="618073"/>
                  </a:cubicBezTo>
                  <a:cubicBezTo>
                    <a:pt x="2226468" y="670460"/>
                    <a:pt x="2133600" y="744278"/>
                    <a:pt x="2085975" y="760947"/>
                  </a:cubicBezTo>
                  <a:cubicBezTo>
                    <a:pt x="2038350" y="777616"/>
                    <a:pt x="1935956" y="779998"/>
                    <a:pt x="1928812" y="718086"/>
                  </a:cubicBezTo>
                  <a:cubicBezTo>
                    <a:pt x="1921668" y="656174"/>
                    <a:pt x="1916565" y="451246"/>
                    <a:pt x="2043112" y="389474"/>
                  </a:cubicBezTo>
                  <a:cubicBezTo>
                    <a:pt x="2169659" y="327702"/>
                    <a:pt x="2511881" y="314117"/>
                    <a:pt x="2688094" y="347454"/>
                  </a:cubicBezTo>
                  <a:cubicBezTo>
                    <a:pt x="2864307" y="380791"/>
                    <a:pt x="2932340" y="568487"/>
                    <a:pt x="3100388" y="589498"/>
                  </a:cubicBezTo>
                  <a:cubicBezTo>
                    <a:pt x="3268436" y="610509"/>
                    <a:pt x="3519376" y="542856"/>
                    <a:pt x="3696383" y="473521"/>
                  </a:cubicBezTo>
                  <a:cubicBezTo>
                    <a:pt x="3873390" y="404186"/>
                    <a:pt x="3996982" y="250387"/>
                    <a:pt x="4162432" y="173486"/>
                  </a:cubicBezTo>
                  <a:cubicBezTo>
                    <a:pt x="4327882" y="96585"/>
                    <a:pt x="4612426" y="-41675"/>
                    <a:pt x="4689082" y="12115"/>
                  </a:cubicBezTo>
                </a:path>
              </a:pathLst>
            </a:custGeom>
            <a:noFill/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4"/>
            <a:srcRect l="-1343" t="88552" r="-2"/>
            <a:stretch/>
          </p:blipFill>
          <p:spPr>
            <a:xfrm rot="3267394">
              <a:off x="4146607" y="2376715"/>
              <a:ext cx="320715" cy="322022"/>
            </a:xfrm>
            <a:prstGeom prst="rect">
              <a:avLst/>
            </a:prstGeom>
          </p:spPr>
        </p:pic>
      </p:grpSp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09634"/>
            <a:ext cx="798645" cy="54680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2045" y="1256332"/>
            <a:ext cx="400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数字化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精确表达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917066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97359" y="2404913"/>
            <a:ext cx="8403069" cy="3838838"/>
          </a:xfrm>
          <a:prstGeom prst="rect">
            <a:avLst/>
          </a:prstGeom>
          <a:solidFill>
            <a:schemeClr val="tx1">
              <a:lumMod val="50000"/>
              <a:lumOff val="50000"/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3877" y="2135412"/>
            <a:ext cx="8560676" cy="3904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25988" y="3428830"/>
            <a:ext cx="2166026" cy="138329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90909" y="541803"/>
            <a:ext cx="41585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PART3</a:t>
            </a:r>
            <a:endParaRPr lang="zh-CN" altLang="en-US" sz="9600" dirty="0">
              <a:solidFill>
                <a:srgbClr val="C0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207957" y="4421842"/>
            <a:ext cx="6047499" cy="867243"/>
            <a:chOff x="3221272" y="4709641"/>
            <a:chExt cx="6047499" cy="709072"/>
          </a:xfrm>
        </p:grpSpPr>
        <p:cxnSp>
          <p:nvCxnSpPr>
            <p:cNvPr id="11" name="直接连接符 10"/>
            <p:cNvCxnSpPr/>
            <p:nvPr/>
          </p:nvCxnSpPr>
          <p:spPr>
            <a:xfrm>
              <a:off x="3278431" y="4709641"/>
              <a:ext cx="5609230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内容占位符 2"/>
            <p:cNvSpPr txBox="1">
              <a:spLocks/>
            </p:cNvSpPr>
            <p:nvPr/>
          </p:nvSpPr>
          <p:spPr>
            <a:xfrm>
              <a:off x="3221272" y="4823065"/>
              <a:ext cx="6047499" cy="47911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zh-CN" altLang="en-US" sz="4100" b="1" spc="600" dirty="0" smtClean="0">
                  <a:solidFill>
                    <a:srgbClr val="C00000"/>
                  </a:solidFill>
                </a:rPr>
                <a:t>编辑</a:t>
              </a:r>
              <a:r>
                <a:rPr lang="en-US" altLang="zh-CN" sz="4100" spc="600" dirty="0" smtClean="0">
                  <a:solidFill>
                    <a:srgbClr val="262626"/>
                  </a:solidFill>
                </a:rPr>
                <a:t>/</a:t>
              </a:r>
              <a:r>
                <a:rPr lang="zh-CN" altLang="en-US" sz="4100" b="1" spc="600" dirty="0">
                  <a:solidFill>
                    <a:srgbClr val="C00000"/>
                  </a:solidFill>
                </a:rPr>
                <a:t>图解</a:t>
              </a:r>
              <a:r>
                <a:rPr lang="en-US" altLang="zh-CN" sz="4100" spc="600" dirty="0" smtClean="0">
                  <a:solidFill>
                    <a:srgbClr val="262626"/>
                  </a:solidFill>
                </a:rPr>
                <a:t>/</a:t>
              </a:r>
              <a:r>
                <a:rPr lang="zh-CN" altLang="en-US" sz="4100" b="1" spc="600" dirty="0">
                  <a:solidFill>
                    <a:srgbClr val="C00000"/>
                  </a:solidFill>
                </a:rPr>
                <a:t>设计</a:t>
              </a:r>
              <a:r>
                <a:rPr lang="en-US" altLang="zh-CN" sz="4100" spc="600" dirty="0" smtClean="0">
                  <a:solidFill>
                    <a:srgbClr val="262626"/>
                  </a:solidFill>
                </a:rPr>
                <a:t>/</a:t>
              </a:r>
              <a:r>
                <a:rPr lang="zh-CN" altLang="en-US" sz="4100" b="1" spc="600" dirty="0">
                  <a:solidFill>
                    <a:srgbClr val="C00000"/>
                  </a:solidFill>
                </a:rPr>
                <a:t>排版</a:t>
              </a:r>
              <a:endParaRPr lang="en-US" altLang="zh-CN" sz="4100" b="1" spc="600" dirty="0">
                <a:solidFill>
                  <a:srgbClr val="C00000"/>
                </a:solidFill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3278430" y="5418713"/>
              <a:ext cx="5609230" cy="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2428" y="2078563"/>
            <a:ext cx="8628934" cy="2733557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2097359" y="2302060"/>
            <a:ext cx="7021912" cy="1785344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3071772" y="2990211"/>
            <a:ext cx="6702568" cy="675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100" b="1" dirty="0" smtClean="0">
                <a:solidFill>
                  <a:srgbClr val="262626"/>
                </a:solidFill>
              </a:rPr>
              <a:t>打造超强商务文本四部曲</a:t>
            </a:r>
            <a:endParaRPr lang="zh-CN" altLang="en-US" sz="4100" b="1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640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7629894" y="2318689"/>
            <a:ext cx="3372404" cy="3600621"/>
          </a:xfrm>
        </p:spPr>
        <p:txBody>
          <a:bodyPr>
            <a:noAutofit/>
          </a:bodyPr>
          <a:lstStyle/>
          <a:p>
            <a:pPr mar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统一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字体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     </a:t>
            </a:r>
          </a:p>
          <a:p>
            <a:pPr marL="0" indent="0">
              <a:lnSpc>
                <a:spcPct val="17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限定三种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字号</a:t>
            </a:r>
            <a:r>
              <a:rPr lang="en-US" altLang="zh-CN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    </a:t>
            </a:r>
          </a:p>
          <a:p>
            <a:pPr mar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遵守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数字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使用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规范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不要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中英文掺杂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使用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注意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标点符号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的用法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687675"/>
            <a:ext cx="2698955" cy="561286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687674"/>
            <a:ext cx="2374490" cy="533993"/>
          </a:xfrm>
        </p:spPr>
        <p:txBody>
          <a:bodyPr>
            <a:norm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专业编辑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技巧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--01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5301686" y="4677750"/>
            <a:ext cx="1229544" cy="1229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2536904" y="1796573"/>
            <a:ext cx="3285800" cy="32509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1784482" y="2344186"/>
            <a:ext cx="3028951" cy="3250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5006073" y="2755934"/>
            <a:ext cx="2511926" cy="2558156"/>
            <a:chOff x="5677467" y="2283509"/>
            <a:chExt cx="832513" cy="2558156"/>
          </a:xfrm>
        </p:grpSpPr>
        <p:cxnSp>
          <p:nvCxnSpPr>
            <p:cNvPr id="21" name="直接箭头连接符 20"/>
            <p:cNvCxnSpPr/>
            <p:nvPr/>
          </p:nvCxnSpPr>
          <p:spPr>
            <a:xfrm flipH="1">
              <a:off x="5677469" y="2937076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/>
            <p:cNvCxnSpPr/>
            <p:nvPr/>
          </p:nvCxnSpPr>
          <p:spPr>
            <a:xfrm flipH="1">
              <a:off x="5691115" y="3497231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H="1">
              <a:off x="5677467" y="4841665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>
              <a:off x="5677469" y="228350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H="1">
              <a:off x="5677468" y="4118875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1782925" y="2609447"/>
            <a:ext cx="2300662" cy="967396"/>
            <a:chOff x="1664941" y="2609447"/>
            <a:chExt cx="2300662" cy="967396"/>
          </a:xfrm>
        </p:grpSpPr>
        <p:sp>
          <p:nvSpPr>
            <p:cNvPr id="7" name="文本框 6"/>
            <p:cNvSpPr txBox="1"/>
            <p:nvPr/>
          </p:nvSpPr>
          <p:spPr>
            <a:xfrm>
              <a:off x="1664941" y="2609447"/>
              <a:ext cx="2197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en-US" altLang="zh-CN" dirty="0"/>
                <a:t>  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微软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雅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黑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72779" y="3115178"/>
              <a:ext cx="22928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大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中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小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368823"/>
              </p:ext>
            </p:extLst>
          </p:nvPr>
        </p:nvGraphicFramePr>
        <p:xfrm>
          <a:off x="2202098" y="3767875"/>
          <a:ext cx="1726442" cy="365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1093"/>
                <a:gridCol w="589933"/>
                <a:gridCol w="595416"/>
              </a:tblGrid>
              <a:tr h="351438"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zh-CN" dirty="0" smtClean="0"/>
                        <a:t>3</a:t>
                      </a:r>
                      <a:endParaRPr lang="zh-CN" altLang="en-US" dirty="0"/>
                    </a:p>
                  </a:txBody>
                  <a:tcPr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2" name="组合 11"/>
          <p:cNvGrpSpPr/>
          <p:nvPr/>
        </p:nvGrpSpPr>
        <p:grpSpPr>
          <a:xfrm>
            <a:off x="1810690" y="4422812"/>
            <a:ext cx="3294714" cy="1002707"/>
            <a:chOff x="1692706" y="4422812"/>
            <a:chExt cx="3294714" cy="1002707"/>
          </a:xfrm>
        </p:grpSpPr>
        <p:sp>
          <p:nvSpPr>
            <p:cNvPr id="19" name="文本框 18"/>
            <p:cNvSpPr txBox="1"/>
            <p:nvPr/>
          </p:nvSpPr>
          <p:spPr>
            <a:xfrm>
              <a:off x="1694841" y="5056187"/>
              <a:ext cx="27444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b="1" spc="3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，。；！</a:t>
              </a:r>
              <a:r>
                <a:rPr lang="en-US" altLang="zh-CN" b="1" spc="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——</a:t>
              </a:r>
              <a:endParaRPr lang="zh-CN" altLang="en-US" b="1" spc="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692706" y="4422812"/>
              <a:ext cx="32947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本系统的特点是</a:t>
              </a:r>
              <a:r>
                <a:rPr lang="en-US" altLang="zh-CN" dirty="0" smtClean="0"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scalability</a:t>
              </a:r>
              <a:endPara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1795942" y="3776506"/>
            <a:ext cx="1222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zh-CN" dirty="0" smtClean="0"/>
              <a:t>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523760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87675"/>
            <a:ext cx="2698955" cy="56128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2536904" y="1796573"/>
            <a:ext cx="3285800" cy="32509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784482" y="2344186"/>
            <a:ext cx="3028951" cy="3250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7418480" y="2336169"/>
            <a:ext cx="3451079" cy="3600621"/>
          </a:xfrm>
        </p:spPr>
        <p:txBody>
          <a:bodyPr>
            <a:noAutofit/>
          </a:bodyPr>
          <a:lstStyle/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慎用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敏感词</a:t>
            </a:r>
            <a:endParaRPr lang="en-US" altLang="zh-CN" sz="2400" b="1" dirty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适当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留白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和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换行</a:t>
            </a:r>
            <a:endParaRPr lang="en-US" altLang="zh-CN" sz="2400" b="1" dirty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20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分项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表达句子关系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改变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字体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、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字号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和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颜色</a:t>
            </a:r>
            <a:endParaRPr lang="en-US" altLang="zh-CN" sz="2400" b="1" dirty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42426" y="695024"/>
            <a:ext cx="2494478" cy="533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专业编辑技巧</a:t>
            </a:r>
            <a:r>
              <a:rPr lang="en-US" altLang="zh-CN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--02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2005776" y="2683701"/>
            <a:ext cx="2719774" cy="2638424"/>
            <a:chOff x="9321440" y="563936"/>
            <a:chExt cx="2719774" cy="2638424"/>
          </a:xfrm>
        </p:grpSpPr>
        <p:sp>
          <p:nvSpPr>
            <p:cNvPr id="2" name="文本框 1"/>
            <p:cNvSpPr txBox="1"/>
            <p:nvPr/>
          </p:nvSpPr>
          <p:spPr>
            <a:xfrm>
              <a:off x="9321440" y="563936"/>
              <a:ext cx="2719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跛子、黑人</a:t>
              </a:r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9321440" y="2833028"/>
              <a:ext cx="26363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突出想强调的部分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9321440" y="2081835"/>
              <a:ext cx="246529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①②③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en-US" altLang="zh-CN" dirty="0" smtClean="0"/>
                <a:t>■●◆</a:t>
              </a:r>
              <a:endParaRPr lang="zh-CN" altLang="zh-CN" dirty="0"/>
            </a:p>
            <a:p>
              <a:endParaRPr lang="zh-CN" altLang="en-US" dirty="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9321440" y="1302757"/>
              <a:ext cx="2719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不要让文字挤成一团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5301686" y="4677750"/>
            <a:ext cx="1229544" cy="1229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947080" y="2888666"/>
            <a:ext cx="2470752" cy="2292680"/>
            <a:chOff x="5677467" y="2357249"/>
            <a:chExt cx="818867" cy="2292680"/>
          </a:xfrm>
        </p:grpSpPr>
        <p:cxnSp>
          <p:nvCxnSpPr>
            <p:cNvPr id="21" name="直接箭头连接符 20"/>
            <p:cNvCxnSpPr/>
            <p:nvPr/>
          </p:nvCxnSpPr>
          <p:spPr>
            <a:xfrm flipH="1">
              <a:off x="5677469" y="3099304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箭头连接符 22"/>
            <p:cNvCxnSpPr/>
            <p:nvPr/>
          </p:nvCxnSpPr>
          <p:spPr>
            <a:xfrm flipH="1">
              <a:off x="5677467" y="464992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H="1">
              <a:off x="5677469" y="235724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>
              <a:off x="5677468" y="3853411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0374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/>
          <p:cNvSpPr/>
          <p:nvPr/>
        </p:nvSpPr>
        <p:spPr>
          <a:xfrm>
            <a:off x="2536904" y="1796573"/>
            <a:ext cx="3285800" cy="32509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87675"/>
            <a:ext cx="2698955" cy="561286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784482" y="2344186"/>
            <a:ext cx="3028951" cy="3250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7563181" y="2384958"/>
            <a:ext cx="4112522" cy="37042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用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图解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代替文字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慎重选择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图表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类型</a:t>
            </a:r>
            <a:endParaRPr lang="en-US" altLang="zh-CN" sz="24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不同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图形的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组合</a:t>
            </a:r>
            <a:endParaRPr lang="en-US" altLang="zh-CN" sz="2400" b="1" dirty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</a:endParaRPr>
          </a:p>
          <a:p>
            <a:pPr marL="0" indent="0">
              <a:lnSpc>
                <a:spcPct val="210000"/>
              </a:lnSpc>
              <a:spcBef>
                <a:spcPct val="0"/>
              </a:spcBef>
              <a:buNone/>
            </a:pPr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 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善用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照片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、媒体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报道</a:t>
            </a:r>
            <a:endParaRPr lang="en-US" altLang="zh-CN" sz="2400" b="1" dirty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219402" y="713924"/>
            <a:ext cx="1752110" cy="53399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专业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</a:rPr>
              <a:t>图解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技巧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783048" y="2618727"/>
            <a:ext cx="3322974" cy="2673795"/>
            <a:chOff x="8419268" y="863989"/>
            <a:chExt cx="3322974" cy="2673795"/>
          </a:xfrm>
        </p:grpSpPr>
        <p:sp>
          <p:nvSpPr>
            <p:cNvPr id="2" name="文本框 1"/>
            <p:cNvSpPr txBox="1"/>
            <p:nvPr/>
          </p:nvSpPr>
          <p:spPr>
            <a:xfrm>
              <a:off x="8419269" y="863989"/>
              <a:ext cx="29891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减少文字的使用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8419268" y="1615371"/>
              <a:ext cx="3127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饼</a:t>
              </a: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图、柱状图、条形图</a:t>
              </a:r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…...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8419268" y="2417876"/>
              <a:ext cx="33229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巧用简单图形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430756" y="3168452"/>
              <a:ext cx="267496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更逼真、更具说服力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5301686" y="4677750"/>
            <a:ext cx="1229544" cy="1229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4947080" y="2888666"/>
            <a:ext cx="2470752" cy="2292680"/>
            <a:chOff x="5677467" y="2357249"/>
            <a:chExt cx="818867" cy="2292680"/>
          </a:xfrm>
        </p:grpSpPr>
        <p:cxnSp>
          <p:nvCxnSpPr>
            <p:cNvPr id="30" name="直接箭头连接符 29"/>
            <p:cNvCxnSpPr/>
            <p:nvPr/>
          </p:nvCxnSpPr>
          <p:spPr>
            <a:xfrm flipH="1">
              <a:off x="5677469" y="3099304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箭头连接符 30"/>
            <p:cNvCxnSpPr/>
            <p:nvPr/>
          </p:nvCxnSpPr>
          <p:spPr>
            <a:xfrm flipH="1">
              <a:off x="5677467" y="464992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/>
            <p:cNvCxnSpPr/>
            <p:nvPr/>
          </p:nvCxnSpPr>
          <p:spPr>
            <a:xfrm flipH="1">
              <a:off x="5677469" y="235724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/>
            <p:cNvCxnSpPr/>
            <p:nvPr/>
          </p:nvCxnSpPr>
          <p:spPr>
            <a:xfrm flipH="1">
              <a:off x="5677468" y="3853411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58213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2536904" y="1796573"/>
            <a:ext cx="3285800" cy="325094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87675"/>
            <a:ext cx="2698955" cy="561286"/>
          </a:xfrm>
          <a:prstGeom prst="rect">
            <a:avLst/>
          </a:prstGeom>
        </p:spPr>
      </p:pic>
      <p:sp>
        <p:nvSpPr>
          <p:cNvPr id="40" name="矩形 39"/>
          <p:cNvSpPr/>
          <p:nvPr/>
        </p:nvSpPr>
        <p:spPr>
          <a:xfrm>
            <a:off x="1784482" y="2344186"/>
            <a:ext cx="3028951" cy="32509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7548277" y="2247462"/>
            <a:ext cx="3494863" cy="36006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限定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颜色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在</a:t>
            </a:r>
            <a:r>
              <a:rPr lang="zh-CN" altLang="en-US" sz="24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三种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以内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灵活运用</a:t>
            </a:r>
            <a:r>
              <a:rPr lang="zh-CN" altLang="en-US" sz="24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线条</a:t>
            </a:r>
            <a:endParaRPr lang="en-US" altLang="zh-CN" sz="2400" b="1" dirty="0" smtClean="0"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在</a:t>
            </a:r>
            <a:r>
              <a:rPr lang="zh-CN" altLang="en-US" sz="2400" b="1" dirty="0" smtClean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空白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页面上设计</a:t>
            </a:r>
            <a:endParaRPr lang="en-US" altLang="zh-CN" sz="2400" b="1" dirty="0" smtClean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善用</a:t>
            </a:r>
            <a:r>
              <a:rPr lang="zh-CN" altLang="en-US" sz="2400" b="1" dirty="0" smtClean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阴影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和</a:t>
            </a:r>
            <a:r>
              <a:rPr lang="zh-CN" altLang="en-US" sz="2400" b="1" dirty="0" smtClean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渐变</a:t>
            </a:r>
            <a:endParaRPr lang="en-US" altLang="zh-CN" sz="2400" b="1" dirty="0" smtClean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  <a:p>
            <a:pPr marL="0" indent="0">
              <a:lnSpc>
                <a:spcPct val="180000"/>
              </a:lnSpc>
              <a:spcBef>
                <a:spcPct val="0"/>
              </a:spcBef>
              <a:buNone/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+mj-cs"/>
              </a:rPr>
              <a:t>内容排列</a:t>
            </a:r>
            <a:r>
              <a:rPr lang="zh-CN" altLang="en-US" sz="2400" b="1" dirty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整齐</a:t>
            </a:r>
            <a:r>
              <a:rPr lang="zh-CN" altLang="en-US" sz="2400" b="1" dirty="0" smtClean="0">
                <a:solidFill>
                  <a:srgbClr val="262626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</a:rPr>
              <a:t>有序</a:t>
            </a:r>
            <a:endParaRPr lang="en-US" altLang="zh-CN" sz="2400" b="1" dirty="0" smtClean="0">
              <a:solidFill>
                <a:srgbClr val="262626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+mj-cs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843368" y="2539176"/>
            <a:ext cx="3028950" cy="2950356"/>
            <a:chOff x="1636896" y="2524428"/>
            <a:chExt cx="3028950" cy="2950356"/>
          </a:xfrm>
        </p:grpSpPr>
        <p:sp>
          <p:nvSpPr>
            <p:cNvPr id="2" name="文本框 1"/>
            <p:cNvSpPr txBox="1"/>
            <p:nvPr/>
          </p:nvSpPr>
          <p:spPr>
            <a:xfrm>
              <a:off x="1655694" y="2524428"/>
              <a:ext cx="26598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黑色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白色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+X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色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642753" y="3173026"/>
              <a:ext cx="29935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线条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+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想象力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=</a:t>
              </a: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无限可能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642753" y="3810213"/>
              <a:ext cx="2552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背景不要太花哨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636896" y="4406634"/>
              <a:ext cx="3028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让内容更有层次感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636896" y="5105452"/>
              <a:ext cx="28657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让人舒服的视觉感受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221220" y="718963"/>
            <a:ext cx="2268559" cy="493819"/>
          </a:xfrm>
        </p:spPr>
        <p:txBody>
          <a:bodyPr>
            <a:normAutofit/>
          </a:bodyPr>
          <a:lstStyle/>
          <a:p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</a:rPr>
              <a:t>专业设计技巧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301686" y="4677750"/>
            <a:ext cx="1229544" cy="1229544"/>
          </a:xfrm>
          <a:prstGeom prst="rect">
            <a:avLst/>
          </a:prstGeom>
          <a:solidFill>
            <a:schemeClr val="bg1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947081" y="2755934"/>
            <a:ext cx="2511926" cy="2558156"/>
            <a:chOff x="5677467" y="2283509"/>
            <a:chExt cx="832513" cy="2558156"/>
          </a:xfrm>
        </p:grpSpPr>
        <p:cxnSp>
          <p:nvCxnSpPr>
            <p:cNvPr id="11" name="直接箭头连接符 10"/>
            <p:cNvCxnSpPr/>
            <p:nvPr/>
          </p:nvCxnSpPr>
          <p:spPr>
            <a:xfrm flipH="1">
              <a:off x="5677469" y="2922328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/>
            <p:cNvCxnSpPr/>
            <p:nvPr/>
          </p:nvCxnSpPr>
          <p:spPr>
            <a:xfrm flipH="1">
              <a:off x="5691115" y="3526727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箭头连接符 12"/>
            <p:cNvCxnSpPr/>
            <p:nvPr/>
          </p:nvCxnSpPr>
          <p:spPr>
            <a:xfrm flipH="1">
              <a:off x="5677467" y="4841665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箭头连接符 13"/>
            <p:cNvCxnSpPr/>
            <p:nvPr/>
          </p:nvCxnSpPr>
          <p:spPr>
            <a:xfrm flipH="1">
              <a:off x="5677469" y="2283509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箭头连接符 14"/>
            <p:cNvCxnSpPr/>
            <p:nvPr/>
          </p:nvCxnSpPr>
          <p:spPr>
            <a:xfrm flipH="1">
              <a:off x="5677468" y="4133623"/>
              <a:ext cx="818865" cy="0"/>
            </a:xfrm>
            <a:prstGeom prst="straightConnector1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56834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5074293" y="1917290"/>
            <a:ext cx="2985891" cy="3381056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687675"/>
            <a:ext cx="2698955" cy="561286"/>
          </a:xfrm>
          <a:prstGeom prst="rect">
            <a:avLst/>
          </a:prstGeom>
        </p:spPr>
      </p:pic>
      <p:sp>
        <p:nvSpPr>
          <p:cNvPr id="31" name="文本框 30"/>
          <p:cNvSpPr txBox="1"/>
          <p:nvPr/>
        </p:nvSpPr>
        <p:spPr>
          <a:xfrm>
            <a:off x="4593205" y="2490981"/>
            <a:ext cx="3001814" cy="730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增强泷泽村活力的春季活动企划书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4704366" y="2447152"/>
            <a:ext cx="277563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>
            <a:off x="4695339" y="3259311"/>
            <a:ext cx="277563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4933371" y="4115541"/>
            <a:ext cx="2775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梦野元太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pptppt@163.com</a:t>
            </a:r>
            <a:endParaRPr lang="en-US" altLang="zh-C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手机：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186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××××××××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内容占位符 2"/>
          <p:cNvSpPr txBox="1">
            <a:spLocks/>
          </p:cNvSpPr>
          <p:nvPr/>
        </p:nvSpPr>
        <p:spPr>
          <a:xfrm>
            <a:off x="8741789" y="2781952"/>
            <a:ext cx="2333029" cy="369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Arial Unicode MS" panose="020B0604020202020204" pitchFamily="34" charset="-122"/>
              </a:rPr>
              <a:t>递交</a:t>
            </a:r>
            <a:r>
              <a:rPr lang="zh-CN" altLang="en-US" sz="2000" b="1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Arial Unicode MS" panose="020B0604020202020204" pitchFamily="34" charset="-122"/>
              </a:rPr>
              <a:t>打印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cs typeface="Arial Unicode MS" panose="020B0604020202020204" pitchFamily="34" charset="-122"/>
              </a:rPr>
              <a:t>的企划书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039621" y="4025613"/>
            <a:ext cx="2483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在</a:t>
            </a:r>
            <a:r>
              <a:rPr lang="zh-CN" altLang="en-US" sz="2000" b="1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最显眼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的位置署名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606919" y="2257820"/>
            <a:ext cx="3028951" cy="3250940"/>
            <a:chOff x="2494897" y="1823235"/>
            <a:chExt cx="3028951" cy="3250940"/>
          </a:xfrm>
        </p:grpSpPr>
        <p:sp>
          <p:nvSpPr>
            <p:cNvPr id="27" name="矩形 26"/>
            <p:cNvSpPr/>
            <p:nvPr/>
          </p:nvSpPr>
          <p:spPr>
            <a:xfrm>
              <a:off x="2494897" y="1823235"/>
              <a:ext cx="3028951" cy="32509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矩形 27"/>
            <p:cNvSpPr/>
            <p:nvPr/>
          </p:nvSpPr>
          <p:spPr>
            <a:xfrm rot="2925160" flipH="1">
              <a:off x="2725359" y="1798191"/>
              <a:ext cx="45719" cy="432892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矩形 31"/>
          <p:cNvSpPr/>
          <p:nvPr/>
        </p:nvSpPr>
        <p:spPr>
          <a:xfrm>
            <a:off x="1491033" y="2751111"/>
            <a:ext cx="2040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左上角</a:t>
            </a:r>
            <a:r>
              <a:rPr lang="en-US" altLang="zh-CN" sz="2000" b="1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45</a:t>
            </a:r>
            <a:r>
              <a:rPr lang="zh-CN" altLang="en-US" sz="2000" b="1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℃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装订</a:t>
            </a:r>
            <a:endParaRPr lang="en-US" altLang="zh-CN" sz="2000" b="1" dirty="0">
              <a:solidFill>
                <a:schemeClr val="bg1"/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620487" y="2794940"/>
            <a:ext cx="3001814" cy="7304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增强泷泽村活力的春季活动企划书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731648" y="2751111"/>
            <a:ext cx="277563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4722621" y="3563270"/>
            <a:ext cx="277563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文本框 40"/>
          <p:cNvSpPr txBox="1"/>
          <p:nvPr/>
        </p:nvSpPr>
        <p:spPr>
          <a:xfrm>
            <a:off x="4960653" y="4419500"/>
            <a:ext cx="27756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梦野元太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E-mail</a:t>
            </a:r>
            <a:r>
              <a:rPr lang="zh-CN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pptppt@163.com</a:t>
            </a:r>
            <a:endParaRPr lang="en-US" altLang="zh-C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手机：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186</a:t>
            </a:r>
            <a:r>
              <a:rPr lang="en-US" altLang="zh-CN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××××××××</a:t>
            </a:r>
            <a:endParaRPr lang="zh-CN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728261" y="4028018"/>
            <a:ext cx="2914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亲自登门，</a:t>
            </a:r>
            <a:r>
              <a:rPr lang="zh-CN" altLang="en-US" sz="2000" b="1" dirty="0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当面</a:t>
            </a:r>
            <a:r>
              <a:rPr lang="zh-CN" altLang="en-US" sz="2000" b="1" dirty="0">
                <a:solidFill>
                  <a:schemeClr val="bg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Arial Unicode MS" panose="020B0604020202020204" pitchFamily="34" charset="-122"/>
              </a:rPr>
              <a:t>交付</a:t>
            </a:r>
          </a:p>
        </p:txBody>
      </p:sp>
      <p:cxnSp>
        <p:nvCxnSpPr>
          <p:cNvPr id="46" name="直接箭头连接符 45"/>
          <p:cNvCxnSpPr/>
          <p:nvPr/>
        </p:nvCxnSpPr>
        <p:spPr>
          <a:xfrm flipH="1">
            <a:off x="7877205" y="4217494"/>
            <a:ext cx="766770" cy="359712"/>
          </a:xfrm>
          <a:prstGeom prst="straightConnector1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>
            <a:off x="255965" y="771751"/>
            <a:ext cx="2520553" cy="3693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dirty="0" smtClean="0"/>
              <a:t>排版和递交技巧</a:t>
            </a:r>
            <a:endParaRPr lang="zh-CN" altLang="en-US" dirty="0"/>
          </a:p>
        </p:txBody>
      </p:sp>
      <p:cxnSp>
        <p:nvCxnSpPr>
          <p:cNvPr id="40" name="直接箭头连接符 39"/>
          <p:cNvCxnSpPr/>
          <p:nvPr/>
        </p:nvCxnSpPr>
        <p:spPr>
          <a:xfrm>
            <a:off x="3601412" y="4212684"/>
            <a:ext cx="847048" cy="364522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箭头连接符 44"/>
          <p:cNvCxnSpPr/>
          <p:nvPr/>
        </p:nvCxnSpPr>
        <p:spPr>
          <a:xfrm flipH="1" flipV="1">
            <a:off x="7794329" y="2609115"/>
            <a:ext cx="933933" cy="253619"/>
          </a:xfrm>
          <a:prstGeom prst="straightConnector1">
            <a:avLst/>
          </a:prstGeom>
          <a:ln w="6350">
            <a:solidFill>
              <a:schemeClr val="tx1">
                <a:lumMod val="85000"/>
                <a:lumOff val="1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箭头连接符 48"/>
          <p:cNvCxnSpPr/>
          <p:nvPr/>
        </p:nvCxnSpPr>
        <p:spPr>
          <a:xfrm flipV="1">
            <a:off x="3543736" y="2554633"/>
            <a:ext cx="862480" cy="392956"/>
          </a:xfrm>
          <a:prstGeom prst="straightConnector1">
            <a:avLst/>
          </a:prstGeom>
          <a:ln>
            <a:solidFill>
              <a:schemeClr val="tx1">
                <a:lumMod val="85000"/>
                <a:lumOff val="1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97034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5568" y="4743446"/>
            <a:ext cx="3705226" cy="3714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C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PPT</a:t>
            </a:r>
            <a:r>
              <a:rPr lang="zh-CN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分享：</a:t>
            </a:r>
            <a:r>
              <a:rPr lang="en-US" altLang="zh-CN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altLang="zh-CN" sz="2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Eline</a:t>
            </a:r>
            <a:r>
              <a:rPr lang="zh-CN" altLang="en-US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若蓝</a:t>
            </a:r>
            <a:endParaRPr lang="zh-CN" alt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47008" y="5200650"/>
            <a:ext cx="2854524" cy="728663"/>
          </a:xfrm>
          <a:prstGeom prst="rect">
            <a:avLst/>
          </a:prstGeom>
          <a:solidFill>
            <a:srgbClr val="E5C70C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spc="6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zh-CN" altLang="en-US" sz="3600" b="1" spc="600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</a:t>
            </a:r>
            <a:r>
              <a:rPr lang="zh-CN" altLang="en-US" sz="3600" b="1" spc="600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观</a:t>
            </a:r>
            <a:r>
              <a:rPr lang="zh-CN" altLang="en-US" sz="3600" b="1" spc="600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看</a:t>
            </a:r>
            <a:endParaRPr lang="zh-CN" altLang="en-US" sz="3600" b="1" spc="600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031" t="18487" r="27171" b="18908"/>
          <a:stretch/>
        </p:blipFill>
        <p:spPr>
          <a:xfrm>
            <a:off x="4647008" y="1065140"/>
            <a:ext cx="2854524" cy="35211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9534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298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97359" y="2404913"/>
            <a:ext cx="8403069" cy="3838838"/>
          </a:xfrm>
          <a:prstGeom prst="rect">
            <a:avLst/>
          </a:prstGeom>
          <a:solidFill>
            <a:schemeClr val="tx1">
              <a:lumMod val="50000"/>
              <a:lumOff val="50000"/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3877" y="2135412"/>
            <a:ext cx="8560676" cy="3904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25988" y="3428830"/>
            <a:ext cx="2166026" cy="138329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094549" y="541803"/>
            <a:ext cx="41585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PART1</a:t>
            </a:r>
            <a:endParaRPr lang="zh-CN" altLang="en-US" sz="9600" dirty="0">
              <a:solidFill>
                <a:srgbClr val="C00000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83259" y="2889769"/>
            <a:ext cx="7021912" cy="1262963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964662" y="2515754"/>
            <a:ext cx="8309891" cy="1091169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1320" y="1900442"/>
            <a:ext cx="6625563" cy="2700657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2932069" y="2308684"/>
            <a:ext cx="6473958" cy="1905391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5054490" y="2733035"/>
            <a:ext cx="248880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1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企划书</a:t>
            </a:r>
            <a:endParaRPr lang="zh-CN" altLang="en-US" sz="4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229266" y="4442621"/>
            <a:ext cx="5562748" cy="875918"/>
            <a:chOff x="3229266" y="4565716"/>
            <a:chExt cx="5562748" cy="875918"/>
          </a:xfrm>
        </p:grpSpPr>
        <p:sp>
          <p:nvSpPr>
            <p:cNvPr id="9" name="标题 1"/>
            <p:cNvSpPr txBox="1">
              <a:spLocks/>
            </p:cNvSpPr>
            <p:nvPr/>
          </p:nvSpPr>
          <p:spPr>
            <a:xfrm>
              <a:off x="3229266" y="4675318"/>
              <a:ext cx="5562748" cy="675863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微软雅黑" panose="020B0503020204020204" pitchFamily="34" charset="-122"/>
                  <a:cs typeface="+mj-cs"/>
                </a:defRPr>
              </a:lvl1pPr>
            </a:lstStyle>
            <a:p>
              <a:r>
                <a:rPr lang="zh-CN" altLang="en-US" sz="4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制作前需明确的</a:t>
              </a:r>
              <a:r>
                <a:rPr lang="en-US" altLang="zh-CN" sz="4200" b="1" dirty="0">
                  <a:solidFill>
                    <a:srgbClr val="C00000"/>
                  </a:solidFill>
                  <a:latin typeface="微软雅黑" panose="020B0503020204020204" pitchFamily="34" charset="-122"/>
                </a:rPr>
                <a:t>3</a:t>
              </a:r>
              <a:r>
                <a:rPr lang="zh-CN" altLang="en-US" sz="42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</a:rPr>
                <a:t>项事</a:t>
              </a:r>
              <a:endParaRPr lang="en-US" altLang="zh-CN" sz="4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3256911" y="4565716"/>
              <a:ext cx="5377135" cy="25494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3256911" y="5416140"/>
              <a:ext cx="5377135" cy="25494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7484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99" b="3837"/>
          <a:stretch/>
        </p:blipFill>
        <p:spPr>
          <a:xfrm>
            <a:off x="2155003" y="3271302"/>
            <a:ext cx="2100899" cy="23740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图片 5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9" b="15811"/>
          <a:stretch/>
        </p:blipFill>
        <p:spPr>
          <a:xfrm>
            <a:off x="8119887" y="2308837"/>
            <a:ext cx="1933200" cy="22665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7" name="矩形 56"/>
          <p:cNvSpPr/>
          <p:nvPr/>
        </p:nvSpPr>
        <p:spPr>
          <a:xfrm>
            <a:off x="798645" y="614743"/>
            <a:ext cx="1192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目的</a:t>
            </a:r>
            <a:endParaRPr lang="zh-CN" altLang="en-US" sz="3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121500" y="1703187"/>
            <a:ext cx="7579895" cy="1531458"/>
            <a:chOff x="1769809" y="1808697"/>
            <a:chExt cx="7579895" cy="1531458"/>
          </a:xfrm>
        </p:grpSpPr>
        <p:sp>
          <p:nvSpPr>
            <p:cNvPr id="2" name="文本框 1"/>
            <p:cNvSpPr txBox="1"/>
            <p:nvPr/>
          </p:nvSpPr>
          <p:spPr>
            <a:xfrm>
              <a:off x="1769809" y="2170604"/>
              <a:ext cx="757989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你以为是</a:t>
              </a:r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获得现场               的</a:t>
              </a:r>
              <a:r>
                <a: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机会</a:t>
              </a:r>
              <a:r>
                <a:rPr lang="en-US" altLang="zh-CN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?</a:t>
              </a:r>
              <a:endPara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artisticPencilGrayscale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519567" y="1808697"/>
              <a:ext cx="2157379" cy="1422093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5047125" y="4321424"/>
            <a:ext cx="5618441" cy="2198775"/>
            <a:chOff x="4449227" y="4796209"/>
            <a:chExt cx="5618441" cy="2198775"/>
          </a:xfrm>
        </p:grpSpPr>
        <p:sp>
          <p:nvSpPr>
            <p:cNvPr id="4" name="文本框 3"/>
            <p:cNvSpPr txBox="1"/>
            <p:nvPr/>
          </p:nvSpPr>
          <p:spPr>
            <a:xfrm>
              <a:off x="4449227" y="5564931"/>
              <a:ext cx="555110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其实是</a:t>
              </a:r>
              <a:r>
                <a:rPr lang="zh-CN" altLang="en-US" sz="24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zh-CN" altLang="en-US" sz="28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促使对方</a:t>
              </a:r>
              <a:endPara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6989495" y="4796209"/>
              <a:ext cx="3078173" cy="2198775"/>
              <a:chOff x="7052559" y="4733145"/>
              <a:chExt cx="3078173" cy="2198775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PencilGrayscale/>
                        </a14:imgEffect>
                        <a14:imgEffect>
                          <a14:sharpenSoften amount="25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052559" y="5058924"/>
                <a:ext cx="2606378" cy="1548785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artisticPencilGrayscale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268894">
                <a:off x="8742827" y="4733145"/>
                <a:ext cx="1387905" cy="2198775"/>
              </a:xfrm>
              <a:prstGeom prst="rect">
                <a:avLst/>
              </a:prstGeom>
            </p:spPr>
          </p:pic>
        </p:grp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664505"/>
            <a:ext cx="798645" cy="54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9713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 32"/>
          <p:cNvSpPr/>
          <p:nvPr/>
        </p:nvSpPr>
        <p:spPr>
          <a:xfrm>
            <a:off x="2097359" y="2404913"/>
            <a:ext cx="8403069" cy="3838838"/>
          </a:xfrm>
          <a:prstGeom prst="rect">
            <a:avLst/>
          </a:prstGeom>
          <a:solidFill>
            <a:schemeClr val="tx1">
              <a:lumMod val="50000"/>
              <a:lumOff val="50000"/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713877" y="2135412"/>
            <a:ext cx="8560676" cy="3904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986347" y="3734328"/>
            <a:ext cx="1940579" cy="732164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7985816" y="3711082"/>
            <a:ext cx="1880065" cy="1034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修改专有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名词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、页码等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970710" y="4979531"/>
            <a:ext cx="1942053" cy="70335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添加数据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重新绘图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789426" y="2535561"/>
            <a:ext cx="1270763" cy="3144341"/>
            <a:chOff x="4462821" y="2143496"/>
            <a:chExt cx="1270763" cy="3168563"/>
          </a:xfrm>
        </p:grpSpPr>
        <p:sp>
          <p:nvSpPr>
            <p:cNvPr id="7" name="矩形 6"/>
            <p:cNvSpPr/>
            <p:nvPr/>
          </p:nvSpPr>
          <p:spPr>
            <a:xfrm>
              <a:off x="4504940" y="2143496"/>
              <a:ext cx="1228644" cy="731086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几小时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4476849" y="3356931"/>
              <a:ext cx="1215794" cy="73697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一天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4462821" y="4575080"/>
              <a:ext cx="1229822" cy="736979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一周</a:t>
              </a:r>
            </a:p>
          </p:txBody>
        </p:sp>
      </p:grpSp>
      <p:sp>
        <p:nvSpPr>
          <p:cNvPr id="15" name="矩形 14"/>
          <p:cNvSpPr/>
          <p:nvPr/>
        </p:nvSpPr>
        <p:spPr>
          <a:xfrm>
            <a:off x="7970710" y="2535561"/>
            <a:ext cx="1940579" cy="73121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重新调查、统计</a:t>
            </a:r>
          </a:p>
        </p:txBody>
      </p:sp>
      <p:cxnSp>
        <p:nvCxnSpPr>
          <p:cNvPr id="18" name="直接连接符 17"/>
          <p:cNvCxnSpPr>
            <a:stCxn id="7" idx="3"/>
            <a:endCxn id="8" idx="1"/>
          </p:cNvCxnSpPr>
          <p:nvPr/>
        </p:nvCxnSpPr>
        <p:spPr>
          <a:xfrm>
            <a:off x="6060189" y="2898310"/>
            <a:ext cx="1926158" cy="1202100"/>
          </a:xfrm>
          <a:prstGeom prst="lin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2" name="组合 1"/>
          <p:cNvGrpSpPr/>
          <p:nvPr/>
        </p:nvGrpSpPr>
        <p:grpSpPr>
          <a:xfrm>
            <a:off x="5924805" y="2816944"/>
            <a:ext cx="2102483" cy="2514267"/>
            <a:chOff x="4416463" y="2808285"/>
            <a:chExt cx="2163989" cy="2514267"/>
          </a:xfrm>
        </p:grpSpPr>
        <p:cxnSp>
          <p:nvCxnSpPr>
            <p:cNvPr id="20" name="直接连接符 19"/>
            <p:cNvCxnSpPr>
              <a:stCxn id="14" idx="3"/>
              <a:endCxn id="15" idx="1"/>
            </p:cNvCxnSpPr>
            <p:nvPr/>
          </p:nvCxnSpPr>
          <p:spPr>
            <a:xfrm flipV="1">
              <a:off x="4513669" y="2892511"/>
              <a:ext cx="2008551" cy="2413060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12" idx="3"/>
              <a:endCxn id="13" idx="1"/>
            </p:cNvCxnSpPr>
            <p:nvPr/>
          </p:nvCxnSpPr>
          <p:spPr>
            <a:xfrm>
              <a:off x="4513669" y="4096734"/>
              <a:ext cx="2008551" cy="1225818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4416463" y="2808285"/>
              <a:ext cx="2163989" cy="1318252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矩形 5"/>
          <p:cNvSpPr/>
          <p:nvPr/>
        </p:nvSpPr>
        <p:spPr>
          <a:xfrm>
            <a:off x="2194392" y="3774647"/>
            <a:ext cx="967144" cy="73697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250670" y="3850942"/>
            <a:ext cx="1607184" cy="660684"/>
          </a:xfrm>
          <a:noFill/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800" dirty="0" smtClean="0">
                <a:solidFill>
                  <a:schemeClr val="bg1"/>
                </a:solidFill>
              </a:rPr>
              <a:t>距离截</a:t>
            </a:r>
            <a:endParaRPr lang="en-US" altLang="zh-CN" sz="18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800" dirty="0" smtClean="0">
                <a:solidFill>
                  <a:schemeClr val="bg1"/>
                </a:solidFill>
              </a:rPr>
              <a:t>止日期</a:t>
            </a:r>
            <a:endParaRPr lang="zh-CN" altLang="en-US" sz="18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3277492" y="3100698"/>
            <a:ext cx="1323833" cy="2213531"/>
            <a:chOff x="2988860" y="2696247"/>
            <a:chExt cx="1323833" cy="2213531"/>
          </a:xfrm>
        </p:grpSpPr>
        <p:cxnSp>
          <p:nvCxnSpPr>
            <p:cNvPr id="24" name="直接连接符 23"/>
            <p:cNvCxnSpPr/>
            <p:nvPr/>
          </p:nvCxnSpPr>
          <p:spPr>
            <a:xfrm flipV="1">
              <a:off x="2988860" y="2696247"/>
              <a:ext cx="1282889" cy="824868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029803" y="3764857"/>
              <a:ext cx="1282890" cy="0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2988860" y="4093910"/>
              <a:ext cx="1323833" cy="815868"/>
            </a:xfrm>
            <a:prstGeom prst="line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矩形 29"/>
          <p:cNvSpPr/>
          <p:nvPr/>
        </p:nvSpPr>
        <p:spPr>
          <a:xfrm>
            <a:off x="798645" y="649913"/>
            <a:ext cx="11923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</a:t>
            </a:r>
            <a:endParaRPr lang="zh-CN" altLang="en-US" sz="3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图片 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4505"/>
            <a:ext cx="798645" cy="54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932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2305442" y="5732585"/>
            <a:ext cx="7628673" cy="626342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95779" y="5861000"/>
            <a:ext cx="7273506" cy="55735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2400" dirty="0" smtClean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根据</a:t>
            </a:r>
            <a:r>
              <a:rPr lang="zh-CN" altLang="en-US" sz="2400" dirty="0">
                <a:solidFill>
                  <a:srgbClr val="26262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对方决策者的特点、投其所好、制定有效策略</a:t>
            </a:r>
          </a:p>
          <a:p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5285933" y="2191667"/>
            <a:ext cx="2063581" cy="2774145"/>
            <a:chOff x="4893147" y="2722043"/>
            <a:chExt cx="2063581" cy="2774145"/>
          </a:xfrm>
        </p:grpSpPr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ackgroundRemoval t="4058" b="92147" l="340" r="89474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2" r="18358" b="17542"/>
            <a:stretch/>
          </p:blipFill>
          <p:spPr>
            <a:xfrm>
              <a:off x="4951097" y="2722043"/>
              <a:ext cx="2000838" cy="2478385"/>
            </a:xfrm>
            <a:prstGeom prst="rect">
              <a:avLst/>
            </a:prstGeom>
          </p:spPr>
        </p:pic>
        <p:sp>
          <p:nvSpPr>
            <p:cNvPr id="2" name="矩形 1"/>
            <p:cNvSpPr/>
            <p:nvPr/>
          </p:nvSpPr>
          <p:spPr>
            <a:xfrm rot="21102354">
              <a:off x="6392591" y="4904670"/>
              <a:ext cx="564137" cy="591518"/>
            </a:xfrm>
            <a:prstGeom prst="rect">
              <a:avLst/>
            </a:prstGeom>
            <a:solidFill>
              <a:srgbClr val="FEE101"/>
            </a:solidFill>
            <a:ln>
              <a:solidFill>
                <a:srgbClr val="FEE1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 rot="20833218">
              <a:off x="4893147" y="4497273"/>
              <a:ext cx="205989" cy="404108"/>
            </a:xfrm>
            <a:prstGeom prst="rect">
              <a:avLst/>
            </a:prstGeom>
            <a:solidFill>
              <a:srgbClr val="FEE101"/>
            </a:solidFill>
            <a:ln>
              <a:solidFill>
                <a:srgbClr val="FEE10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270271" y="2047634"/>
            <a:ext cx="7921188" cy="2867568"/>
            <a:chOff x="1964146" y="1913291"/>
            <a:chExt cx="7921188" cy="2867568"/>
          </a:xfrm>
        </p:grpSpPr>
        <p:grpSp>
          <p:nvGrpSpPr>
            <p:cNvPr id="38" name="组合 37"/>
            <p:cNvGrpSpPr/>
            <p:nvPr/>
          </p:nvGrpSpPr>
          <p:grpSpPr>
            <a:xfrm>
              <a:off x="4062138" y="2249799"/>
              <a:ext cx="1308695" cy="866614"/>
              <a:chOff x="2983564" y="3724898"/>
              <a:chExt cx="1308695" cy="866614"/>
            </a:xfrm>
          </p:grpSpPr>
          <p:cxnSp>
            <p:nvCxnSpPr>
              <p:cNvPr id="39" name="直接连接符 38"/>
              <p:cNvCxnSpPr/>
              <p:nvPr/>
            </p:nvCxnSpPr>
            <p:spPr>
              <a:xfrm flipH="1" flipV="1">
                <a:off x="3401565" y="3794036"/>
                <a:ext cx="890694" cy="797476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2983564" y="3724898"/>
                <a:ext cx="404564" cy="57936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文本框 3"/>
            <p:cNvSpPr txBox="1"/>
            <p:nvPr/>
          </p:nvSpPr>
          <p:spPr>
            <a:xfrm>
              <a:off x="2388107" y="2573286"/>
              <a:ext cx="16740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职位、性格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972056" y="4315401"/>
              <a:ext cx="191327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对我们的了解</a:t>
              </a: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7693542" y="1913291"/>
              <a:ext cx="17543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专业知识水平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8006848" y="2488165"/>
              <a:ext cx="17506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最关心的问题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964146" y="4380749"/>
              <a:ext cx="17259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可能提的问题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6809435" y="4180553"/>
              <a:ext cx="1197413" cy="453093"/>
              <a:chOff x="6809435" y="4180553"/>
              <a:chExt cx="1197413" cy="453093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7635788" y="4630202"/>
                <a:ext cx="371060" cy="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6809435" y="4180553"/>
                <a:ext cx="852786" cy="453093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组合 24"/>
            <p:cNvGrpSpPr/>
            <p:nvPr/>
          </p:nvGrpSpPr>
          <p:grpSpPr>
            <a:xfrm>
              <a:off x="6352876" y="2209968"/>
              <a:ext cx="1214437" cy="982141"/>
              <a:chOff x="1557338" y="3573736"/>
              <a:chExt cx="1214437" cy="982141"/>
            </a:xfrm>
          </p:grpSpPr>
          <p:cxnSp>
            <p:nvCxnSpPr>
              <p:cNvPr id="26" name="直接连接符 25"/>
              <p:cNvCxnSpPr/>
              <p:nvPr/>
            </p:nvCxnSpPr>
            <p:spPr>
              <a:xfrm flipV="1">
                <a:off x="1557338" y="3573737"/>
                <a:ext cx="757237" cy="98214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2314575" y="3573736"/>
                <a:ext cx="457200" cy="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组合 27"/>
            <p:cNvGrpSpPr/>
            <p:nvPr/>
          </p:nvGrpSpPr>
          <p:grpSpPr>
            <a:xfrm>
              <a:off x="6724631" y="2792985"/>
              <a:ext cx="1235807" cy="982140"/>
              <a:chOff x="1494665" y="3423471"/>
              <a:chExt cx="1235807" cy="982140"/>
            </a:xfrm>
          </p:grpSpPr>
          <p:cxnSp>
            <p:nvCxnSpPr>
              <p:cNvPr id="29" name="直接连接符 28"/>
              <p:cNvCxnSpPr/>
              <p:nvPr/>
            </p:nvCxnSpPr>
            <p:spPr>
              <a:xfrm flipV="1">
                <a:off x="1494665" y="3423471"/>
                <a:ext cx="757237" cy="98214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>
                <a:off x="2273272" y="3431931"/>
                <a:ext cx="457200" cy="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3690062" y="2857497"/>
              <a:ext cx="1360902" cy="828973"/>
              <a:chOff x="2930928" y="3900748"/>
              <a:chExt cx="1360902" cy="828973"/>
            </a:xfrm>
          </p:grpSpPr>
          <p:cxnSp>
            <p:nvCxnSpPr>
              <p:cNvPr id="31" name="直接连接符 30"/>
              <p:cNvCxnSpPr/>
              <p:nvPr/>
            </p:nvCxnSpPr>
            <p:spPr>
              <a:xfrm flipH="1" flipV="1">
                <a:off x="3401136" y="3932245"/>
                <a:ext cx="890694" cy="797476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2930928" y="3900748"/>
                <a:ext cx="457200" cy="18489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组合 11"/>
            <p:cNvGrpSpPr/>
            <p:nvPr/>
          </p:nvGrpSpPr>
          <p:grpSpPr>
            <a:xfrm>
              <a:off x="3604938" y="3886861"/>
              <a:ext cx="1389063" cy="853594"/>
              <a:chOff x="3268481" y="4085536"/>
              <a:chExt cx="1389063" cy="853594"/>
            </a:xfrm>
          </p:grpSpPr>
          <p:cxnSp>
            <p:nvCxnSpPr>
              <p:cNvPr id="36" name="直接连接符 35"/>
              <p:cNvCxnSpPr/>
              <p:nvPr/>
            </p:nvCxnSpPr>
            <p:spPr>
              <a:xfrm flipH="1">
                <a:off x="3711394" y="4085536"/>
                <a:ext cx="946150" cy="839306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3268481" y="4939130"/>
                <a:ext cx="457200" cy="0"/>
              </a:xfrm>
              <a:prstGeom prst="line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文本框 41"/>
            <p:cNvSpPr txBox="1"/>
            <p:nvPr/>
          </p:nvSpPr>
          <p:spPr>
            <a:xfrm>
              <a:off x="3394312" y="1923028"/>
              <a:ext cx="8102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年龄</a:t>
              </a:r>
              <a:endPara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矩形 45"/>
          <p:cNvSpPr/>
          <p:nvPr/>
        </p:nvSpPr>
        <p:spPr>
          <a:xfrm>
            <a:off x="570039" y="649913"/>
            <a:ext cx="30277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对方决策者</a:t>
            </a:r>
            <a:endParaRPr lang="zh-CN" altLang="en-US" sz="36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图片 4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64505"/>
            <a:ext cx="798645" cy="546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5285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097359" y="2404913"/>
            <a:ext cx="8403069" cy="3838838"/>
          </a:xfrm>
          <a:prstGeom prst="rect">
            <a:avLst/>
          </a:prstGeom>
          <a:solidFill>
            <a:schemeClr val="tx1">
              <a:lumMod val="50000"/>
              <a:lumOff val="50000"/>
              <a:alpha val="46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13877" y="2135412"/>
            <a:ext cx="8560676" cy="390414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25988" y="3428830"/>
            <a:ext cx="2166026" cy="138329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2000" dirty="0" smtClean="0">
                <a:solidFill>
                  <a:schemeClr val="bg1"/>
                </a:solidFill>
              </a:rPr>
              <a:t>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89039" y="541803"/>
            <a:ext cx="415851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600" b="1" dirty="0" smtClean="0">
                <a:solidFill>
                  <a:srgbClr val="C000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PART2</a:t>
            </a:r>
            <a:endParaRPr lang="zh-CN" altLang="en-US" sz="9600" dirty="0">
              <a:solidFill>
                <a:srgbClr val="C00000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834987" y="4422233"/>
            <a:ext cx="5931583" cy="850829"/>
            <a:chOff x="3736980" y="4709962"/>
            <a:chExt cx="6047499" cy="695652"/>
          </a:xfrm>
        </p:grpSpPr>
        <p:cxnSp>
          <p:nvCxnSpPr>
            <p:cNvPr id="11" name="直接连接符 10"/>
            <p:cNvCxnSpPr/>
            <p:nvPr/>
          </p:nvCxnSpPr>
          <p:spPr>
            <a:xfrm flipV="1">
              <a:off x="3753803" y="4709962"/>
              <a:ext cx="4268184" cy="2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内容占位符 2"/>
            <p:cNvSpPr txBox="1">
              <a:spLocks/>
            </p:cNvSpPr>
            <p:nvPr/>
          </p:nvSpPr>
          <p:spPr>
            <a:xfrm>
              <a:off x="3736980" y="4844152"/>
              <a:ext cx="6047499" cy="479116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微软雅黑" panose="020B0503020204020204" pitchFamily="34" charset="-122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zh-CN" altLang="en-US" sz="4200" spc="600" dirty="0">
                  <a:solidFill>
                    <a:srgbClr val="C00000"/>
                  </a:solidFill>
                  <a:latin typeface="微软雅黑" panose="020B0503020204020204" pitchFamily="34" charset="-122"/>
                </a:rPr>
                <a:t>简洁</a:t>
              </a:r>
              <a:r>
                <a:rPr lang="en-US" altLang="zh-CN" sz="4200" spc="600" dirty="0" smtClean="0">
                  <a:solidFill>
                    <a:srgbClr val="262626"/>
                  </a:solidFill>
                </a:rPr>
                <a:t>/</a:t>
              </a:r>
              <a:r>
                <a:rPr lang="zh-CN" altLang="en-US" sz="4200" spc="600" dirty="0">
                  <a:solidFill>
                    <a:srgbClr val="C00000"/>
                  </a:solidFill>
                  <a:latin typeface="微软雅黑" panose="020B0503020204020204" pitchFamily="34" charset="-122"/>
                </a:rPr>
                <a:t>图像</a:t>
              </a:r>
              <a:r>
                <a:rPr lang="en-US" altLang="zh-CN" sz="4200" spc="600" dirty="0" smtClean="0">
                  <a:solidFill>
                    <a:srgbClr val="262626"/>
                  </a:solidFill>
                </a:rPr>
                <a:t>/</a:t>
              </a:r>
              <a:r>
                <a:rPr lang="zh-CN" altLang="en-US" sz="4200" spc="600" dirty="0">
                  <a:solidFill>
                    <a:srgbClr val="C00000"/>
                  </a:solidFill>
                  <a:latin typeface="微软雅黑" panose="020B0503020204020204" pitchFamily="34" charset="-122"/>
                </a:rPr>
                <a:t>颜色</a:t>
              </a:r>
              <a:endParaRPr lang="en-US" altLang="zh-CN" sz="4200" spc="600" dirty="0">
                <a:solidFill>
                  <a:srgbClr val="C00000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 flipV="1">
              <a:off x="3753803" y="5399064"/>
              <a:ext cx="4268183" cy="6550"/>
            </a:xfrm>
            <a:prstGeom prst="line">
              <a:avLst/>
            </a:prstGeom>
            <a:ln w="38100">
              <a:solidFill>
                <a:schemeClr val="tx1">
                  <a:lumMod val="85000"/>
                  <a:lumOff val="1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矩形 13"/>
          <p:cNvSpPr/>
          <p:nvPr/>
        </p:nvSpPr>
        <p:spPr>
          <a:xfrm>
            <a:off x="2483259" y="2889769"/>
            <a:ext cx="7021912" cy="1262963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4274" y="2014728"/>
            <a:ext cx="7151228" cy="2352586"/>
          </a:xfrm>
          <a:prstGeom prst="rect">
            <a:avLst/>
          </a:prstGeom>
        </p:spPr>
      </p:pic>
      <p:sp>
        <p:nvSpPr>
          <p:cNvPr id="24" name="矩形 23"/>
          <p:cNvSpPr/>
          <p:nvPr/>
        </p:nvSpPr>
        <p:spPr>
          <a:xfrm>
            <a:off x="1964662" y="2515754"/>
            <a:ext cx="8309891" cy="1091169"/>
          </a:xfrm>
          <a:prstGeom prst="rect">
            <a:avLst/>
          </a:prstGeom>
          <a:solidFill>
            <a:schemeClr val="bg1">
              <a:alpha val="7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3802514" y="2731504"/>
            <a:ext cx="4601456" cy="6758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sz="4100" b="1" dirty="0" smtClean="0">
                <a:solidFill>
                  <a:srgbClr val="262626"/>
                </a:solidFill>
              </a:rPr>
              <a:t>决定外表的三要素</a:t>
            </a:r>
            <a:endParaRPr lang="zh-CN" altLang="en-US" sz="4100" b="1" dirty="0">
              <a:solidFill>
                <a:srgbClr val="2626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7562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 rot="2561714">
            <a:off x="7089365" y="2998982"/>
            <a:ext cx="2886496" cy="274875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7089365" y="2998983"/>
            <a:ext cx="2886496" cy="2748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 rot="2561714">
            <a:off x="2224286" y="2998984"/>
            <a:ext cx="2886496" cy="274875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2231411" y="2998985"/>
            <a:ext cx="2886496" cy="2748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7" name="标题 1"/>
          <p:cNvSpPr txBox="1">
            <a:spLocks/>
          </p:cNvSpPr>
          <p:nvPr/>
        </p:nvSpPr>
        <p:spPr>
          <a:xfrm>
            <a:off x="2896691" y="368588"/>
            <a:ext cx="6684174" cy="11358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微软雅黑" panose="020B0503020204020204" pitchFamily="34" charset="-122"/>
                <a:cs typeface="+mj-cs"/>
              </a:defRPr>
            </a:lvl1pPr>
          </a:lstStyle>
          <a:p>
            <a:r>
              <a:rPr lang="zh-CN" altLang="en-US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如何制作一份极具说服力的企划书</a:t>
            </a:r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/>
            </a:r>
            <a:b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</a:br>
            <a:endParaRPr lang="zh-CN" altLang="en-US" sz="43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97653" y="3105679"/>
            <a:ext cx="2441694" cy="786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东京都交通堵塞缓解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372237" y="3105679"/>
            <a:ext cx="4320751" cy="1327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通过企业增设停车位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缓解</a:t>
            </a:r>
            <a:endParaRPr lang="en-US" altLang="zh-CN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交通堵塞的计划</a:t>
            </a:r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l"/>
            </a:pPr>
            <a:endParaRPr lang="en-US" altLang="zh-CN" sz="2800" dirty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311271" y="5389143"/>
            <a:ext cx="236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8771790" y="5404201"/>
            <a:ext cx="2366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×××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2564372" y="3874256"/>
            <a:ext cx="2268148" cy="8400"/>
          </a:xfrm>
          <a:prstGeom prst="line">
            <a:avLst/>
          </a:prstGeom>
          <a:ln w="19050"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9634"/>
            <a:ext cx="798645" cy="546809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892045" y="1256332"/>
            <a:ext cx="400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一目了然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429451" y="3892176"/>
            <a:ext cx="2268148" cy="8400"/>
          </a:xfrm>
          <a:prstGeom prst="line">
            <a:avLst/>
          </a:prstGeom>
          <a:ln w="19050">
            <a:solidFill>
              <a:srgbClr val="2E2E2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66274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矩形 30"/>
          <p:cNvSpPr/>
          <p:nvPr/>
        </p:nvSpPr>
        <p:spPr>
          <a:xfrm rot="2561714">
            <a:off x="7089365" y="2998982"/>
            <a:ext cx="2886496" cy="274875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7089365" y="2998983"/>
            <a:ext cx="2886496" cy="2748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 rot="2561714">
            <a:off x="2224286" y="2998984"/>
            <a:ext cx="2886496" cy="274875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231411" y="2998985"/>
            <a:ext cx="2886496" cy="27487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g</a:t>
            </a:r>
            <a:endParaRPr lang="zh-CN" altLang="en-US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2915297" y="233574"/>
            <a:ext cx="6791411" cy="822820"/>
          </a:xfrm>
        </p:spPr>
        <p:txBody>
          <a:bodyPr>
            <a:normAutofit/>
          </a:bodyPr>
          <a:lstStyle/>
          <a:p>
            <a:r>
              <a:rPr lang="zh-CN" altLang="en-US" sz="3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如何制作一份极具说服力的企划书</a:t>
            </a:r>
            <a:endParaRPr lang="zh-CN" altLang="en-US" sz="3300" b="1" dirty="0">
              <a:solidFill>
                <a:schemeClr val="bg1"/>
              </a:solidFill>
              <a:latin typeface="微软雅黑" panose="020B0503020204020204" pitchFamily="34" charset="-122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76027" y="3677564"/>
            <a:ext cx="2467604" cy="144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本市中学生参加课外补习班的人数逐渐增加，但在打越小学学区，人数则逐渐减少</a:t>
            </a:r>
            <a:r>
              <a:rPr lang="zh-CN" altLang="en-US" sz="17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。</a:t>
            </a:r>
            <a:endParaRPr lang="zh-CN" altLang="en-US" sz="1700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339101" y="3980997"/>
            <a:ext cx="238702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本市打越小学学区内，参加课外补习班的中学生人数逐渐</a:t>
            </a:r>
            <a:r>
              <a:rPr lang="zh-CN" alt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减少。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5775363" y="4373360"/>
            <a:ext cx="641445" cy="0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9634"/>
            <a:ext cx="798645" cy="54680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892045" y="1256332"/>
            <a:ext cx="400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言简意赅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40027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E10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6990" y="2537912"/>
            <a:ext cx="5064729" cy="3378174"/>
          </a:xfrm>
          <a:prstGeom prst="rect">
            <a:avLst/>
          </a:prstGeom>
        </p:spPr>
      </p:pic>
      <p:sp>
        <p:nvSpPr>
          <p:cNvPr id="8" name="标题 1"/>
          <p:cNvSpPr>
            <a:spLocks noGrp="1"/>
          </p:cNvSpPr>
          <p:nvPr>
            <p:ph type="title"/>
          </p:nvPr>
        </p:nvSpPr>
        <p:spPr>
          <a:xfrm>
            <a:off x="2896691" y="222784"/>
            <a:ext cx="6477653" cy="671199"/>
          </a:xfrm>
        </p:spPr>
        <p:txBody>
          <a:bodyPr>
            <a:normAutofit/>
          </a:bodyPr>
          <a:lstStyle/>
          <a:p>
            <a:r>
              <a:rPr lang="zh-CN" altLang="en-US" sz="3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如何制作一份极具说服力的企划书</a:t>
            </a:r>
            <a:r>
              <a:rPr lang="en-US" altLang="zh-CN" sz="33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</a:rPr>
              <a:t>                               </a:t>
            </a:r>
            <a:endParaRPr lang="zh-CN" altLang="en-US" sz="33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cs typeface="+mn-cs"/>
            </a:endParaRPr>
          </a:p>
        </p:txBody>
      </p:sp>
      <p:sp>
        <p:nvSpPr>
          <p:cNvPr id="3" name="椭圆形标注 2"/>
          <p:cNvSpPr/>
          <p:nvPr/>
        </p:nvSpPr>
        <p:spPr>
          <a:xfrm>
            <a:off x="5835761" y="2154484"/>
            <a:ext cx="658638" cy="399262"/>
          </a:xfrm>
          <a:prstGeom prst="wedgeEllipseCallout">
            <a:avLst>
              <a:gd name="adj1" fmla="val 7367"/>
              <a:gd name="adj2" fmla="val 62500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椭圆形标注 17"/>
          <p:cNvSpPr/>
          <p:nvPr/>
        </p:nvSpPr>
        <p:spPr>
          <a:xfrm>
            <a:off x="6893605" y="2138650"/>
            <a:ext cx="658638" cy="399262"/>
          </a:xfrm>
          <a:prstGeom prst="wedgeEllipseCallout">
            <a:avLst>
              <a:gd name="adj1" fmla="val -20833"/>
              <a:gd name="adj2" fmla="val 62500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形标注 18"/>
          <p:cNvSpPr/>
          <p:nvPr/>
        </p:nvSpPr>
        <p:spPr>
          <a:xfrm>
            <a:off x="8078688" y="4291084"/>
            <a:ext cx="686717" cy="394530"/>
          </a:xfrm>
          <a:prstGeom prst="wedgeEllipseCallout">
            <a:avLst>
              <a:gd name="adj1" fmla="val -55721"/>
              <a:gd name="adj2" fmla="val -30695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形标注 19"/>
          <p:cNvSpPr/>
          <p:nvPr/>
        </p:nvSpPr>
        <p:spPr>
          <a:xfrm>
            <a:off x="7870925" y="2605573"/>
            <a:ext cx="658638" cy="399262"/>
          </a:xfrm>
          <a:prstGeom prst="wedgeEllipseCallout">
            <a:avLst>
              <a:gd name="adj1" fmla="val -38931"/>
              <a:gd name="adj2" fmla="val 55343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形标注 20"/>
          <p:cNvSpPr/>
          <p:nvPr/>
        </p:nvSpPr>
        <p:spPr>
          <a:xfrm>
            <a:off x="4777917" y="2154484"/>
            <a:ext cx="658638" cy="399262"/>
          </a:xfrm>
          <a:prstGeom prst="wedgeEllipseCallout">
            <a:avLst>
              <a:gd name="adj1" fmla="val 46414"/>
              <a:gd name="adj2" fmla="val 51765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</a:p>
        </p:txBody>
      </p:sp>
      <p:cxnSp>
        <p:nvCxnSpPr>
          <p:cNvPr id="5" name="直接连接符 4"/>
          <p:cNvCxnSpPr/>
          <p:nvPr/>
        </p:nvCxnSpPr>
        <p:spPr>
          <a:xfrm flipV="1">
            <a:off x="3903260" y="2661313"/>
            <a:ext cx="4926841" cy="1364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形标注 15"/>
          <p:cNvSpPr/>
          <p:nvPr/>
        </p:nvSpPr>
        <p:spPr>
          <a:xfrm>
            <a:off x="8270133" y="3167125"/>
            <a:ext cx="658638" cy="399262"/>
          </a:xfrm>
          <a:prstGeom prst="wedgeEllipseCallout">
            <a:avLst>
              <a:gd name="adj1" fmla="val -57580"/>
              <a:gd name="adj2" fmla="val 21161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形标注 16"/>
          <p:cNvSpPr/>
          <p:nvPr/>
        </p:nvSpPr>
        <p:spPr>
          <a:xfrm>
            <a:off x="8436086" y="3827737"/>
            <a:ext cx="658638" cy="399262"/>
          </a:xfrm>
          <a:prstGeom prst="wedgeEllipseCallout">
            <a:avLst>
              <a:gd name="adj1" fmla="val -65868"/>
              <a:gd name="adj2" fmla="val -26695"/>
            </a:avLst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</a:t>
            </a:r>
            <a:endParaRPr lang="zh-CN" alt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箭头连接符 5"/>
          <p:cNvCxnSpPr/>
          <p:nvPr/>
        </p:nvCxnSpPr>
        <p:spPr>
          <a:xfrm>
            <a:off x="10066540" y="2154484"/>
            <a:ext cx="21431" cy="1307109"/>
          </a:xfrm>
          <a:prstGeom prst="straightConnector1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09634"/>
            <a:ext cx="798645" cy="546809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892045" y="1256332"/>
            <a:ext cx="4009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----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方便记忆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2658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3552</TotalTime>
  <Words>628</Words>
  <Application>Microsoft Office PowerPoint</Application>
  <PresentationFormat>宽屏</PresentationFormat>
  <Paragraphs>142</Paragraphs>
  <Slides>18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Arial Unicode MS</vt:lpstr>
      <vt:lpstr>Meiryo</vt:lpstr>
      <vt:lpstr>Tempus Sans ITC</vt:lpstr>
      <vt:lpstr>宋体</vt:lpstr>
      <vt:lpstr>微软雅黑</vt:lpstr>
      <vt:lpstr>Arial</vt:lpstr>
      <vt:lpstr>Calibri</vt:lpstr>
      <vt:lpstr>Calibri Light</vt:lpstr>
      <vt:lpstr>Times New Roman</vt:lpstr>
      <vt:lpstr>Wingdings</vt:lpstr>
      <vt:lpstr>Office 主题</vt:lpstr>
      <vt:lpstr>Office Theme</vt:lpstr>
      <vt:lpstr>之前定胜负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如何制作一份极具说服力的企划书</vt:lpstr>
      <vt:lpstr>如何制作一份极具说服力的企划书                               </vt:lpstr>
      <vt:lpstr>如何制作一份极具说服力的企划书</vt:lpstr>
      <vt:lpstr>PowerPoint 演示文稿</vt:lpstr>
      <vt:lpstr>专业编辑技巧--01</vt:lpstr>
      <vt:lpstr>PowerPoint 演示文稿</vt:lpstr>
      <vt:lpstr>PowerPoint 演示文稿</vt:lpstr>
      <vt:lpstr>专业设计技巧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之前定胜负</dc:title>
  <dc:creator>优品PPT</dc:creator>
  <cp:keywords>https:/www.ypppt.com</cp:keywords>
  <cp:lastModifiedBy>kan</cp:lastModifiedBy>
  <cp:revision>188</cp:revision>
  <dcterms:created xsi:type="dcterms:W3CDTF">2014-03-30T11:06:25Z</dcterms:created>
  <dcterms:modified xsi:type="dcterms:W3CDTF">2021-02-15T11:56:25Z</dcterms:modified>
</cp:coreProperties>
</file>