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71" r:id="rId4"/>
    <p:sldId id="273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70" r:id="rId16"/>
    <p:sldId id="267" r:id="rId17"/>
    <p:sldId id="269" r:id="rId18"/>
    <p:sldId id="272" r:id="rId19"/>
    <p:sldId id="274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57" userDrawn="1">
          <p15:clr>
            <a:srgbClr val="A4A3A4"/>
          </p15:clr>
        </p15:guide>
        <p15:guide id="3" pos="3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C2AD"/>
    <a:srgbClr val="000000"/>
    <a:srgbClr val="D0C5B1"/>
    <a:srgbClr val="574E37"/>
    <a:srgbClr val="FFFFFF"/>
    <a:srgbClr val="CFC7B3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32" y="114"/>
      </p:cViewPr>
      <p:guideLst>
        <p:guide orient="horz" pos="2160"/>
        <p:guide pos="257"/>
        <p:guide pos="3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2A97E-B5A6-47F1-9720-FF7A0C39A44F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E0C2B-C932-4990-A0C7-B2CB07849A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611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7974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663C-915E-4582-9473-AA936BAB4EAB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5BD83-2FA9-416A-817C-9C1861D83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0559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663C-915E-4582-9473-AA936BAB4EAB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5BD83-2FA9-416A-817C-9C1861D83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746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663C-915E-4582-9473-AA936BAB4EAB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5BD83-2FA9-416A-817C-9C1861D83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816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847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091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756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444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5967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3750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075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564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663C-915E-4582-9473-AA936BAB4EAB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5BD83-2FA9-416A-817C-9C1861D83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05532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9578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9922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198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663C-915E-4582-9473-AA936BAB4EAB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5BD83-2FA9-416A-817C-9C1861D83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9032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663C-915E-4582-9473-AA936BAB4EAB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5BD83-2FA9-416A-817C-9C1861D83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501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663C-915E-4582-9473-AA936BAB4EAB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5BD83-2FA9-416A-817C-9C1861D83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89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663C-915E-4582-9473-AA936BAB4EAB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5BD83-2FA9-416A-817C-9C1861D83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421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663C-915E-4582-9473-AA936BAB4EAB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5BD83-2FA9-416A-817C-9C1861D83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064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663C-915E-4582-9473-AA936BAB4EAB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5BD83-2FA9-416A-817C-9C1861D83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2647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663C-915E-4582-9473-AA936BAB4EAB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5BD83-2FA9-416A-817C-9C1861D834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3463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A663C-915E-4582-9473-AA936BAB4EAB}" type="datetimeFigureOut">
              <a:rPr lang="zh-CN" altLang="en-US" smtClean="0"/>
              <a:t>2021/2/14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5BD83-2FA9-416A-817C-9C1861D83468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598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535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16519" y="1944756"/>
            <a:ext cx="7660011" cy="2968487"/>
            <a:chOff x="1987826" y="1683027"/>
            <a:chExt cx="7660011" cy="2968487"/>
          </a:xfrm>
        </p:grpSpPr>
        <p:sp>
          <p:nvSpPr>
            <p:cNvPr id="3" name="文本框 2"/>
            <p:cNvSpPr txBox="1"/>
            <p:nvPr/>
          </p:nvSpPr>
          <p:spPr>
            <a:xfrm>
              <a:off x="4320209" y="1882071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kern="0" dirty="0" smtClean="0">
                  <a:solidFill>
                    <a:prstClr val="black"/>
                  </a:solidFill>
                  <a:latin typeface="华康俪金黑W8(P)"/>
                  <a:ea typeface="华康俪金黑W8(P)"/>
                </a:rPr>
                <a:t>专业主义</a:t>
              </a:r>
              <a:endParaRPr lang="zh-CN" altLang="en-US" sz="3600" kern="0" dirty="0">
                <a:solidFill>
                  <a:prstClr val="black"/>
                </a:solidFill>
                <a:latin typeface="华康俪金黑W8(P)"/>
                <a:ea typeface="华康俪金黑W8(P)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1987826" y="1683027"/>
              <a:ext cx="766001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" name="直接连接符 4"/>
            <p:cNvCxnSpPr/>
            <p:nvPr/>
          </p:nvCxnSpPr>
          <p:spPr>
            <a:xfrm>
              <a:off x="1987826" y="4651514"/>
              <a:ext cx="766001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6" name="直接连接符 5"/>
            <p:cNvCxnSpPr/>
            <p:nvPr/>
          </p:nvCxnSpPr>
          <p:spPr>
            <a:xfrm>
              <a:off x="1987826" y="1683027"/>
              <a:ext cx="0" cy="2968486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" name="直接连接符 6"/>
            <p:cNvCxnSpPr/>
            <p:nvPr/>
          </p:nvCxnSpPr>
          <p:spPr>
            <a:xfrm>
              <a:off x="4320209" y="1683027"/>
              <a:ext cx="0" cy="2968486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8" name="直接连接符 7"/>
            <p:cNvCxnSpPr/>
            <p:nvPr/>
          </p:nvCxnSpPr>
          <p:spPr>
            <a:xfrm>
              <a:off x="4320209" y="2679043"/>
              <a:ext cx="5327628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9" name="文本框 8"/>
            <p:cNvSpPr txBox="1"/>
            <p:nvPr/>
          </p:nvSpPr>
          <p:spPr>
            <a:xfrm>
              <a:off x="4411273" y="2790851"/>
              <a:ext cx="19223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kern="0" dirty="0" smtClean="0">
                  <a:solidFill>
                    <a:prstClr val="black"/>
                  </a:solidFill>
                  <a:latin typeface="微软雅黑"/>
                  <a:ea typeface="微软雅黑"/>
                </a:rPr>
                <a:t>作者</a:t>
              </a:r>
              <a:r>
                <a:rPr lang="en-US" altLang="zh-CN" sz="2000" b="1" kern="0" dirty="0" smtClean="0">
                  <a:solidFill>
                    <a:prstClr val="black"/>
                  </a:solidFill>
                  <a:latin typeface="微软雅黑"/>
                  <a:ea typeface="微软雅黑"/>
                </a:rPr>
                <a:t>/</a:t>
              </a:r>
              <a:r>
                <a:rPr lang="zh-CN" altLang="en-US" sz="2000" b="1" kern="0" dirty="0" smtClean="0">
                  <a:solidFill>
                    <a:prstClr val="black"/>
                  </a:solidFill>
                </a:rPr>
                <a:t>大前研一 </a:t>
              </a:r>
              <a:endParaRPr lang="zh-CN" altLang="en-US" sz="2000" b="1" kern="0" dirty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411273" y="3396577"/>
              <a:ext cx="16658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kern="0" dirty="0" smtClean="0">
                  <a:solidFill>
                    <a:prstClr val="black"/>
                  </a:solidFill>
                  <a:latin typeface="微软雅黑"/>
                  <a:ea typeface="微软雅黑"/>
                </a:rPr>
                <a:t>翻译</a:t>
              </a:r>
              <a:r>
                <a:rPr lang="en-US" altLang="zh-CN" sz="2000" b="1" kern="0" dirty="0" smtClean="0">
                  <a:solidFill>
                    <a:prstClr val="black"/>
                  </a:solidFill>
                  <a:latin typeface="微软雅黑"/>
                  <a:ea typeface="微软雅黑"/>
                </a:rPr>
                <a:t>/</a:t>
              </a:r>
              <a:r>
                <a:rPr lang="zh-CN" altLang="en-US" sz="2000" b="1" kern="0" dirty="0">
                  <a:solidFill>
                    <a:prstClr val="black"/>
                  </a:solidFill>
                </a:rPr>
                <a:t>裴立杰 </a:t>
              </a:r>
              <a:endParaRPr lang="zh-CN" altLang="en-US" sz="2000" b="1" kern="0" dirty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4320209" y="3273891"/>
              <a:ext cx="5327628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12" name="直接连接符 11"/>
            <p:cNvCxnSpPr/>
            <p:nvPr/>
          </p:nvCxnSpPr>
          <p:spPr>
            <a:xfrm>
              <a:off x="4320209" y="3919373"/>
              <a:ext cx="5327628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3" name="文本框 12"/>
            <p:cNvSpPr txBox="1"/>
            <p:nvPr/>
          </p:nvSpPr>
          <p:spPr>
            <a:xfrm>
              <a:off x="4391100" y="4081814"/>
              <a:ext cx="23583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kern="0" dirty="0" smtClean="0">
                  <a:solidFill>
                    <a:prstClr val="black"/>
                  </a:solidFill>
                  <a:latin typeface="微软雅黑"/>
                  <a:ea typeface="微软雅黑"/>
                </a:rPr>
                <a:t>出版社</a:t>
              </a:r>
              <a:r>
                <a:rPr lang="en-US" altLang="zh-CN" sz="2000" b="1" kern="0" dirty="0" smtClean="0">
                  <a:solidFill>
                    <a:prstClr val="black"/>
                  </a:solidFill>
                  <a:latin typeface="微软雅黑"/>
                  <a:ea typeface="微软雅黑"/>
                </a:rPr>
                <a:t>/</a:t>
              </a:r>
              <a:r>
                <a:rPr lang="zh-CN" altLang="en-US" sz="2000" b="1" kern="0" dirty="0" smtClean="0">
                  <a:solidFill>
                    <a:prstClr val="black"/>
                  </a:solidFill>
                  <a:latin typeface="微软雅黑"/>
                  <a:ea typeface="微软雅黑"/>
                </a:rPr>
                <a:t>中信出版社</a:t>
              </a:r>
              <a:endParaRPr lang="zh-CN" altLang="en-US" sz="2000" b="1" kern="0" dirty="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9647837" y="1683027"/>
              <a:ext cx="0" cy="2968486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0007" y="2143800"/>
            <a:ext cx="1862425" cy="2629306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0" y="0"/>
            <a:ext cx="12324522" cy="1431235"/>
          </a:xfrm>
          <a:prstGeom prst="rect">
            <a:avLst/>
          </a:prstGeom>
          <a:solidFill>
            <a:schemeClr val="tx1">
              <a:alpha val="89804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0" y="5418587"/>
            <a:ext cx="12324522" cy="1431235"/>
          </a:xfrm>
          <a:prstGeom prst="rect">
            <a:avLst/>
          </a:prstGeom>
          <a:solidFill>
            <a:schemeClr val="tx1">
              <a:alpha val="89804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/>
          <a:srcRect l="20481" t="17694"/>
          <a:stretch/>
        </p:blipFill>
        <p:spPr>
          <a:xfrm>
            <a:off x="-13252" y="1431235"/>
            <a:ext cx="1352562" cy="139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03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 hidden="1"/>
          <p:cNvSpPr/>
          <p:nvPr/>
        </p:nvSpPr>
        <p:spPr>
          <a:xfrm>
            <a:off x="3766159" y="1095538"/>
            <a:ext cx="4659682" cy="46596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 hidden="1"/>
          <p:cNvGrpSpPr/>
          <p:nvPr/>
        </p:nvGrpSpPr>
        <p:grpSpPr>
          <a:xfrm>
            <a:off x="3842162" y="555570"/>
            <a:ext cx="4507675" cy="4581961"/>
            <a:chOff x="3722891" y="379595"/>
            <a:chExt cx="4507675" cy="4581961"/>
          </a:xfrm>
        </p:grpSpPr>
        <p:sp>
          <p:nvSpPr>
            <p:cNvPr id="24" name="任意多边形 23"/>
            <p:cNvSpPr/>
            <p:nvPr/>
          </p:nvSpPr>
          <p:spPr>
            <a:xfrm>
              <a:off x="5359479" y="379595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rgbClr val="574E37"/>
                  </a:solidFill>
                </a:rPr>
                <a:t>控制情感</a:t>
              </a:r>
              <a:endParaRPr lang="en-US" altLang="zh-CN" sz="1600" b="1" kern="1200" dirty="0" smtClean="0">
                <a:solidFill>
                  <a:srgbClr val="574E37"/>
                </a:solidFill>
              </a:endParaRP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rgbClr val="574E37"/>
                  </a:solidFill>
                </a:rPr>
                <a:t>理性行动</a:t>
              </a:r>
              <a:endParaRPr lang="zh-CN" altLang="en-US" sz="1600" b="1" kern="1200" dirty="0">
                <a:solidFill>
                  <a:srgbClr val="574E37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514900" y="106390"/>
                  </a:moveTo>
                  <a:arcTo wR="1889769" hR="1889769" stAng="17359031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任意多边形 25"/>
            <p:cNvSpPr/>
            <p:nvPr/>
          </p:nvSpPr>
          <p:spPr>
            <a:xfrm>
              <a:off x="6996068" y="132447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专业的</a:t>
              </a:r>
              <a:endParaRPr lang="en-US" altLang="zh-CN" sz="1600" b="1" dirty="0" smtClean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知识</a:t>
              </a:r>
              <a:r>
                <a:rPr lang="zh-CN" altLang="en-US" sz="1600" b="1" dirty="0">
                  <a:solidFill>
                    <a:srgbClr val="574E37"/>
                  </a:solidFill>
                </a:rPr>
                <a:t>与</a:t>
              </a:r>
              <a:r>
                <a:rPr lang="zh-CN" altLang="en-US" sz="1600" b="1" dirty="0" smtClean="0">
                  <a:solidFill>
                    <a:srgbClr val="574E37"/>
                  </a:solidFill>
                </a:rPr>
                <a:t>技能</a:t>
              </a:r>
              <a:endParaRPr lang="zh-CN" altLang="en-US" sz="1600" b="1" dirty="0">
                <a:solidFill>
                  <a:srgbClr val="574E37"/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702742" y="1356519"/>
                  </a:moveTo>
                  <a:arcTo wR="1889769" hR="1889769" stAng="20616588" swAng="1966824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任意多边形 27"/>
            <p:cNvSpPr/>
            <p:nvPr/>
          </p:nvSpPr>
          <p:spPr>
            <a:xfrm>
              <a:off x="6996068" y="321424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较强的</a:t>
              </a:r>
              <a:endParaRPr lang="en-US" altLang="zh-CN" sz="1600" b="1" dirty="0" smtClean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伦理</a:t>
              </a:r>
              <a:r>
                <a:rPr lang="zh-CN" altLang="en-US" sz="1600" b="1" dirty="0">
                  <a:solidFill>
                    <a:srgbClr val="574E37"/>
                  </a:solidFill>
                </a:rPr>
                <a:t>观念</a:t>
              </a: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210179" y="3241710"/>
                  </a:moveTo>
                  <a:arcTo wR="1889769" hR="1889769" stAng="2740559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任意多边形 29"/>
            <p:cNvSpPr/>
            <p:nvPr/>
          </p:nvSpPr>
          <p:spPr>
            <a:xfrm>
              <a:off x="5359479" y="4159133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顾客第一</a:t>
              </a: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264638" y="3673147"/>
                  </a:moveTo>
                  <a:arcTo wR="1889769" hR="1889769" stAng="6559031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任意多边形 31"/>
            <p:cNvSpPr/>
            <p:nvPr/>
          </p:nvSpPr>
          <p:spPr>
            <a:xfrm>
              <a:off x="3722891" y="321424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好奇心</a:t>
              </a:r>
              <a:endParaRPr lang="en-US" altLang="zh-CN" sz="1600" b="1" dirty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进取心</a:t>
              </a: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6795" y="2423019"/>
                  </a:moveTo>
                  <a:arcTo wR="1889769" hR="1889769" stAng="9816588" swAng="1966824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任意多边形 33"/>
            <p:cNvSpPr/>
            <p:nvPr/>
          </p:nvSpPr>
          <p:spPr>
            <a:xfrm>
              <a:off x="3722891" y="132447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遵守纪律</a:t>
              </a: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569358" y="537828"/>
                  </a:moveTo>
                  <a:arcTo wR="1889769" hR="1889769" stAng="13540559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46" name="组合 45"/>
          <p:cNvGrpSpPr/>
          <p:nvPr/>
        </p:nvGrpSpPr>
        <p:grpSpPr>
          <a:xfrm>
            <a:off x="0" y="263182"/>
            <a:ext cx="6713248" cy="584775"/>
            <a:chOff x="0" y="263182"/>
            <a:chExt cx="6713248" cy="584775"/>
          </a:xfrm>
        </p:grpSpPr>
        <p:sp>
          <p:nvSpPr>
            <p:cNvPr id="37" name="矩形 36"/>
            <p:cNvSpPr/>
            <p:nvPr/>
          </p:nvSpPr>
          <p:spPr>
            <a:xfrm>
              <a:off x="449942" y="263182"/>
              <a:ext cx="626330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dirty="0" smtClean="0">
                  <a:solidFill>
                    <a:srgbClr val="574E37"/>
                  </a:solidFill>
                  <a:latin typeface="+mj-ea"/>
                  <a:ea typeface="+mj-ea"/>
                </a:rPr>
                <a:t>实现构思的必要条件和充分条件</a:t>
              </a:r>
              <a:endParaRPr lang="zh-CN" altLang="en-US" sz="3200" dirty="0">
                <a:solidFill>
                  <a:srgbClr val="574E37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0" y="389965"/>
              <a:ext cx="449943" cy="3899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709522" y="3507529"/>
            <a:ext cx="8772957" cy="2611917"/>
            <a:chOff x="1962741" y="1881552"/>
            <a:chExt cx="8772957" cy="2611917"/>
          </a:xfrm>
        </p:grpSpPr>
        <p:grpSp>
          <p:nvGrpSpPr>
            <p:cNvPr id="44" name="组合 43"/>
            <p:cNvGrpSpPr/>
            <p:nvPr/>
          </p:nvGrpSpPr>
          <p:grpSpPr>
            <a:xfrm>
              <a:off x="1962741" y="1881552"/>
              <a:ext cx="8772957" cy="2611917"/>
              <a:chOff x="1962741" y="1881552"/>
              <a:chExt cx="8772957" cy="2611917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1962741" y="2082202"/>
                <a:ext cx="8772957" cy="2411267"/>
              </a:xfrm>
              <a:prstGeom prst="rect">
                <a:avLst/>
              </a:prstGeom>
              <a:solidFill>
                <a:srgbClr val="FFFFFF">
                  <a:alpha val="98824"/>
                </a:srgb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9880101" y="1881552"/>
                <a:ext cx="397565" cy="709346"/>
              </a:xfrm>
              <a:prstGeom prst="rect">
                <a:avLst/>
              </a:prstGeom>
              <a:solidFill>
                <a:srgbClr val="FFFFFF">
                  <a:alpha val="89804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2175536" y="2638403"/>
              <a:ext cx="8347097" cy="16466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zh-CN" altLang="en-US" sz="1600" dirty="0" smtClean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关于需求理论，比较著名的是马斯洛需求层次理论，即将需求分为五个层次：生理需求，安全需求，归属需求，自尊需求和自我实现需求。</a:t>
              </a:r>
              <a:endParaRPr lang="en-US" altLang="zh-CN" sz="1600" dirty="0" smtClean="0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  <a:p>
              <a:pPr>
                <a:spcBef>
                  <a:spcPts val="300"/>
                </a:spcBef>
              </a:pPr>
              <a:r>
                <a:rPr lang="zh-CN" altLang="en-US" sz="1600" dirty="0" smtClean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需求可以作为细分市场的依据，进而发现准确的目标市场，最终根据目标市场对自身进行定位。</a:t>
              </a:r>
              <a:endParaRPr lang="en-US" altLang="zh-CN" sz="1600" dirty="0" smtClean="0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  <a:p>
              <a:pPr>
                <a:spcBef>
                  <a:spcPts val="300"/>
                </a:spcBef>
              </a:pPr>
              <a:r>
                <a:rPr lang="zh-CN" altLang="en-US" sz="1600" dirty="0" smtClean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要完成以上每一步都需要论据支撑。要么使用现有的二手数据，要么就需要自己搜集数据分析。</a:t>
              </a:r>
              <a:endParaRPr lang="en-US" altLang="zh-CN" sz="1600" dirty="0" smtClean="0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709522" y="1500454"/>
            <a:ext cx="8772957" cy="1705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latin typeface="+mn-ea"/>
              </a:rPr>
              <a:t>必要条件</a:t>
            </a:r>
            <a:r>
              <a:rPr lang="zh-CN" altLang="en-US" b="1" dirty="0">
                <a:latin typeface="+mn-ea"/>
              </a:rPr>
              <a:t>为社会的基本需求。如果此项事业能够满足顾客的</a:t>
            </a:r>
            <a:r>
              <a:rPr lang="zh-CN" altLang="en-US" b="1" dirty="0" smtClean="0">
                <a:latin typeface="+mn-ea"/>
              </a:rPr>
              <a:t>需求</a:t>
            </a:r>
            <a:r>
              <a:rPr lang="zh-CN" altLang="en-US" b="1" dirty="0">
                <a:latin typeface="+mn-ea"/>
              </a:rPr>
              <a:t>，则开始从市场和财务方面调查取证</a:t>
            </a:r>
            <a:r>
              <a:rPr lang="en-US" altLang="zh-CN" b="1" dirty="0">
                <a:latin typeface="+mn-ea"/>
              </a:rPr>
              <a:t>——</a:t>
            </a:r>
            <a:r>
              <a:rPr lang="zh-CN" altLang="en-US" b="1" dirty="0">
                <a:latin typeface="+mn-ea"/>
              </a:rPr>
              <a:t>有多少人</a:t>
            </a:r>
            <a:r>
              <a:rPr lang="zh-CN" altLang="en-US" b="1" dirty="0" smtClean="0">
                <a:latin typeface="+mn-ea"/>
              </a:rPr>
              <a:t>赞成，</a:t>
            </a:r>
            <a:r>
              <a:rPr lang="zh-CN" altLang="en-US" b="1" dirty="0">
                <a:latin typeface="+mn-ea"/>
              </a:rPr>
              <a:t>需要付出多大的代价，设计出回收这种代价的方法并</a:t>
            </a:r>
            <a:r>
              <a:rPr lang="zh-CN" altLang="en-US" b="1" dirty="0" smtClean="0">
                <a:latin typeface="+mn-ea"/>
              </a:rPr>
              <a:t>制定计划。</a:t>
            </a:r>
            <a:endParaRPr lang="en-US" altLang="zh-CN" b="1" dirty="0" smtClean="0"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b="1" dirty="0" smtClean="0">
                <a:latin typeface="+mn-ea"/>
              </a:rPr>
              <a:t>而</a:t>
            </a:r>
            <a:r>
              <a:rPr lang="zh-CN" altLang="en-US" b="1" dirty="0">
                <a:latin typeface="+mn-ea"/>
              </a:rPr>
              <a:t>考虑钱包里有多少钱，对整个事业进行构思，则</a:t>
            </a:r>
            <a:r>
              <a:rPr lang="zh-CN" altLang="en-US" b="1" dirty="0" smtClean="0">
                <a:latin typeface="+mn-ea"/>
              </a:rPr>
              <a:t>是成功</a:t>
            </a:r>
            <a:r>
              <a:rPr lang="zh-CN" altLang="en-US" b="1" dirty="0">
                <a:latin typeface="+mn-ea"/>
              </a:rPr>
              <a:t>的充分条件。</a:t>
            </a:r>
          </a:p>
        </p:txBody>
      </p:sp>
    </p:spTree>
    <p:extLst>
      <p:ext uri="{BB962C8B-B14F-4D97-AF65-F5344CB8AC3E}">
        <p14:creationId xmlns:p14="http://schemas.microsoft.com/office/powerpoint/2010/main" val="11167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 hidden="1"/>
          <p:cNvSpPr/>
          <p:nvPr/>
        </p:nvSpPr>
        <p:spPr>
          <a:xfrm>
            <a:off x="3766159" y="1095538"/>
            <a:ext cx="4659682" cy="46596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 hidden="1"/>
          <p:cNvGrpSpPr/>
          <p:nvPr/>
        </p:nvGrpSpPr>
        <p:grpSpPr>
          <a:xfrm>
            <a:off x="3842162" y="555570"/>
            <a:ext cx="4507675" cy="4581961"/>
            <a:chOff x="3722891" y="379595"/>
            <a:chExt cx="4507675" cy="4581961"/>
          </a:xfrm>
        </p:grpSpPr>
        <p:sp>
          <p:nvSpPr>
            <p:cNvPr id="24" name="任意多边形 23"/>
            <p:cNvSpPr/>
            <p:nvPr/>
          </p:nvSpPr>
          <p:spPr>
            <a:xfrm>
              <a:off x="5359479" y="379595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rgbClr val="574E37"/>
                  </a:solidFill>
                </a:rPr>
                <a:t>控制情感</a:t>
              </a:r>
              <a:endParaRPr lang="en-US" altLang="zh-CN" sz="1600" b="1" kern="1200" dirty="0" smtClean="0">
                <a:solidFill>
                  <a:srgbClr val="574E37"/>
                </a:solidFill>
              </a:endParaRP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rgbClr val="574E37"/>
                  </a:solidFill>
                </a:rPr>
                <a:t>理性行动</a:t>
              </a:r>
              <a:endParaRPr lang="zh-CN" altLang="en-US" sz="1600" b="1" kern="1200" dirty="0">
                <a:solidFill>
                  <a:srgbClr val="574E37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514900" y="106390"/>
                  </a:moveTo>
                  <a:arcTo wR="1889769" hR="1889769" stAng="17359031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任意多边形 25"/>
            <p:cNvSpPr/>
            <p:nvPr/>
          </p:nvSpPr>
          <p:spPr>
            <a:xfrm>
              <a:off x="6996068" y="132447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专业的</a:t>
              </a:r>
              <a:endParaRPr lang="en-US" altLang="zh-CN" sz="1600" b="1" dirty="0" smtClean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知识</a:t>
              </a:r>
              <a:r>
                <a:rPr lang="zh-CN" altLang="en-US" sz="1600" b="1" dirty="0">
                  <a:solidFill>
                    <a:srgbClr val="574E37"/>
                  </a:solidFill>
                </a:rPr>
                <a:t>与</a:t>
              </a:r>
              <a:r>
                <a:rPr lang="zh-CN" altLang="en-US" sz="1600" b="1" dirty="0" smtClean="0">
                  <a:solidFill>
                    <a:srgbClr val="574E37"/>
                  </a:solidFill>
                </a:rPr>
                <a:t>技能</a:t>
              </a:r>
              <a:endParaRPr lang="zh-CN" altLang="en-US" sz="1600" b="1" dirty="0">
                <a:solidFill>
                  <a:srgbClr val="574E37"/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702742" y="1356519"/>
                  </a:moveTo>
                  <a:arcTo wR="1889769" hR="1889769" stAng="20616588" swAng="1966824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任意多边形 27"/>
            <p:cNvSpPr/>
            <p:nvPr/>
          </p:nvSpPr>
          <p:spPr>
            <a:xfrm>
              <a:off x="6996068" y="321424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较强的</a:t>
              </a:r>
              <a:endParaRPr lang="en-US" altLang="zh-CN" sz="1600" b="1" dirty="0" smtClean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伦理</a:t>
              </a:r>
              <a:r>
                <a:rPr lang="zh-CN" altLang="en-US" sz="1600" b="1" dirty="0">
                  <a:solidFill>
                    <a:srgbClr val="574E37"/>
                  </a:solidFill>
                </a:rPr>
                <a:t>观念</a:t>
              </a: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210179" y="3241710"/>
                  </a:moveTo>
                  <a:arcTo wR="1889769" hR="1889769" stAng="2740559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任意多边形 29"/>
            <p:cNvSpPr/>
            <p:nvPr/>
          </p:nvSpPr>
          <p:spPr>
            <a:xfrm>
              <a:off x="5359479" y="4159133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顾客第一</a:t>
              </a: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264638" y="3673147"/>
                  </a:moveTo>
                  <a:arcTo wR="1889769" hR="1889769" stAng="6559031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任意多边形 31"/>
            <p:cNvSpPr/>
            <p:nvPr/>
          </p:nvSpPr>
          <p:spPr>
            <a:xfrm>
              <a:off x="3722891" y="321424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好奇心</a:t>
              </a:r>
              <a:endParaRPr lang="en-US" altLang="zh-CN" sz="1600" b="1" dirty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进取心</a:t>
              </a: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6795" y="2423019"/>
                  </a:moveTo>
                  <a:arcTo wR="1889769" hR="1889769" stAng="9816588" swAng="1966824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任意多边形 33"/>
            <p:cNvSpPr/>
            <p:nvPr/>
          </p:nvSpPr>
          <p:spPr>
            <a:xfrm>
              <a:off x="3722891" y="132447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遵守纪律</a:t>
              </a: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569358" y="537828"/>
                  </a:moveTo>
                  <a:arcTo wR="1889769" hR="1889769" stAng="13540559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46" name="组合 45"/>
          <p:cNvGrpSpPr/>
          <p:nvPr/>
        </p:nvGrpSpPr>
        <p:grpSpPr>
          <a:xfrm>
            <a:off x="0" y="263182"/>
            <a:ext cx="6713248" cy="584775"/>
            <a:chOff x="0" y="263182"/>
            <a:chExt cx="6713248" cy="584775"/>
          </a:xfrm>
        </p:grpSpPr>
        <p:sp>
          <p:nvSpPr>
            <p:cNvPr id="37" name="矩形 36"/>
            <p:cNvSpPr/>
            <p:nvPr/>
          </p:nvSpPr>
          <p:spPr>
            <a:xfrm>
              <a:off x="449942" y="263182"/>
              <a:ext cx="626330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dirty="0" smtClean="0">
                  <a:solidFill>
                    <a:srgbClr val="574E37"/>
                  </a:solidFill>
                  <a:latin typeface="+mj-ea"/>
                  <a:ea typeface="+mj-ea"/>
                </a:rPr>
                <a:t>深度经济</a:t>
              </a:r>
              <a:endParaRPr lang="zh-CN" altLang="en-US" sz="3200" dirty="0">
                <a:solidFill>
                  <a:srgbClr val="574E37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0" y="389965"/>
              <a:ext cx="449943" cy="3899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709522" y="3087168"/>
            <a:ext cx="8772957" cy="2611917"/>
            <a:chOff x="1962741" y="1881552"/>
            <a:chExt cx="8772957" cy="2611917"/>
          </a:xfrm>
        </p:grpSpPr>
        <p:grpSp>
          <p:nvGrpSpPr>
            <p:cNvPr id="44" name="组合 43"/>
            <p:cNvGrpSpPr/>
            <p:nvPr/>
          </p:nvGrpSpPr>
          <p:grpSpPr>
            <a:xfrm>
              <a:off x="1962741" y="1881552"/>
              <a:ext cx="8772957" cy="2611917"/>
              <a:chOff x="1962741" y="1881552"/>
              <a:chExt cx="8772957" cy="2611917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1962741" y="2082202"/>
                <a:ext cx="8772957" cy="2411267"/>
              </a:xfrm>
              <a:prstGeom prst="rect">
                <a:avLst/>
              </a:prstGeom>
              <a:solidFill>
                <a:srgbClr val="FFFFFF">
                  <a:alpha val="98824"/>
                </a:srgb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9880101" y="1881552"/>
                <a:ext cx="397565" cy="709346"/>
              </a:xfrm>
              <a:prstGeom prst="rect">
                <a:avLst/>
              </a:prstGeom>
              <a:solidFill>
                <a:srgbClr val="FFFFFF">
                  <a:alpha val="89804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2175536" y="2638403"/>
              <a:ext cx="8347097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个人更推崇保龄球战略：</a:t>
              </a:r>
              <a:endParaRPr lang="en-US" altLang="zh-CN" sz="1600" dirty="0" smtClean="0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  <a:p>
              <a:r>
                <a:rPr lang="zh-CN" altLang="en-US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要占领整个目标区域市场，首先攻占整个目标市场中的某个“关键市场”</a:t>
              </a:r>
              <a:r>
                <a:rPr lang="en-US" altLang="zh-CN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——</a:t>
              </a:r>
              <a:r>
                <a:rPr lang="zh-CN" altLang="en-US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第一个“球瓶”，然后，利用这个“关键市场”的巨大辐射力来影响周边广大的市场，以达到占领大片市场的目的</a:t>
              </a:r>
              <a:r>
                <a:rPr lang="zh-CN" altLang="en-US" sz="1600" dirty="0" smtClean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。</a:t>
              </a:r>
              <a:endParaRPr lang="en-US" altLang="zh-CN" sz="1600" dirty="0" smtClean="0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  <a:p>
              <a:r>
                <a:rPr lang="en-US" altLang="zh-CN" sz="1600" dirty="0" err="1" smtClean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facebook</a:t>
              </a:r>
              <a:r>
                <a:rPr lang="zh-CN" altLang="en-US" sz="1600" dirty="0" smtClean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就是这样发展壮大的：目标群体，前期是大学生，然后扩展为所有人；功能，前期是传统的日志、相册、分享、游戏，然后加入</a:t>
              </a:r>
              <a:r>
                <a:rPr lang="en-US" altLang="zh-CN" sz="1600" dirty="0" smtClean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Graph Search</a:t>
              </a:r>
              <a:r>
                <a:rPr lang="zh-CN" altLang="en-US" sz="1600" dirty="0" smtClean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挑战</a:t>
              </a:r>
              <a:r>
                <a:rPr lang="en-US" altLang="zh-CN" sz="1600" dirty="0" err="1" smtClean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google</a:t>
              </a:r>
              <a:r>
                <a:rPr lang="zh-CN" altLang="en-US" sz="1600" dirty="0" smtClean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的搜索地位。</a:t>
              </a:r>
              <a:endParaRPr lang="en-US" altLang="zh-CN" sz="1600" dirty="0" smtClean="0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709522" y="1726284"/>
            <a:ext cx="8772957" cy="113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+mn-ea"/>
              </a:rPr>
              <a:t>“深度经济”</a:t>
            </a:r>
            <a:r>
              <a:rPr lang="zh-CN" altLang="en-US" sz="2400" b="1" dirty="0">
                <a:latin typeface="+mn-ea"/>
              </a:rPr>
              <a:t>要求</a:t>
            </a:r>
            <a:r>
              <a:rPr lang="zh-CN" altLang="en-US" sz="2400" b="1" dirty="0" smtClean="0">
                <a:latin typeface="+mn-ea"/>
              </a:rPr>
              <a:t>我们把事业的重心限定</a:t>
            </a:r>
            <a:r>
              <a:rPr lang="zh-CN" altLang="en-US" sz="2400" b="1" dirty="0">
                <a:latin typeface="+mn-ea"/>
              </a:rPr>
              <a:t>在一个狭窄的范围内，</a:t>
            </a:r>
            <a:r>
              <a:rPr lang="zh-CN" altLang="en-US" sz="2400" b="1" dirty="0" smtClean="0">
                <a:latin typeface="+mn-ea"/>
              </a:rPr>
              <a:t>然后纵深</a:t>
            </a:r>
            <a:r>
              <a:rPr lang="zh-CN" altLang="en-US" sz="2400" b="1" dirty="0">
                <a:latin typeface="+mn-ea"/>
              </a:rPr>
              <a:t>发展，以使竞争对手无法模仿</a:t>
            </a:r>
            <a:r>
              <a:rPr lang="zh-CN" altLang="en-US" sz="2400" b="1" dirty="0" smtClean="0">
                <a:latin typeface="+mn-ea"/>
              </a:rPr>
              <a:t>。</a:t>
            </a:r>
            <a:endParaRPr lang="zh-CN" altLang="en-US" sz="2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5808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93268" y="1648376"/>
            <a:ext cx="9150606" cy="1868942"/>
            <a:chOff x="1593268" y="1596571"/>
            <a:chExt cx="9150606" cy="1868942"/>
          </a:xfrm>
        </p:grpSpPr>
        <p:grpSp>
          <p:nvGrpSpPr>
            <p:cNvPr id="3" name="组合 2"/>
            <p:cNvGrpSpPr/>
            <p:nvPr/>
          </p:nvGrpSpPr>
          <p:grpSpPr>
            <a:xfrm>
              <a:off x="1593268" y="2464025"/>
              <a:ext cx="9150606" cy="1001488"/>
              <a:chOff x="2960913" y="1567542"/>
              <a:chExt cx="9150606" cy="1001488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2960913" y="1567542"/>
                <a:ext cx="2002972" cy="1001488"/>
                <a:chOff x="2960913" y="1567542"/>
                <a:chExt cx="2002972" cy="1001488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2960913" y="1567542"/>
                  <a:ext cx="2002972" cy="1001488"/>
                </a:xfrm>
                <a:prstGeom prst="rect">
                  <a:avLst/>
                </a:prstGeom>
                <a:solidFill>
                  <a:srgbClr val="FFFFFF">
                    <a:alpha val="89804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1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3049328" y="1775899"/>
                  <a:ext cx="182614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3200">
                      <a:solidFill>
                        <a:schemeClr val="bg1">
                          <a:lumMod val="75000"/>
                        </a:schemeClr>
                      </a:solidFill>
                      <a:latin typeface="+mj-ea"/>
                      <a:ea typeface="+mj-ea"/>
                    </a:defRPr>
                  </a:lvl1pPr>
                </a:lstStyle>
                <a:p>
                  <a:r>
                    <a:rPr lang="zh-CN" altLang="en-US" dirty="0"/>
                    <a:t>先见能力</a:t>
                  </a:r>
                </a:p>
              </p:txBody>
            </p:sp>
          </p:grpSp>
          <p:grpSp>
            <p:nvGrpSpPr>
              <p:cNvPr id="7" name="组合 6"/>
              <p:cNvGrpSpPr/>
              <p:nvPr/>
            </p:nvGrpSpPr>
            <p:grpSpPr>
              <a:xfrm>
                <a:off x="5079998" y="1567542"/>
                <a:ext cx="2002972" cy="1001488"/>
                <a:chOff x="2960913" y="1567542"/>
                <a:chExt cx="2002972" cy="1001488"/>
              </a:xfrm>
            </p:grpSpPr>
            <p:sp>
              <p:nvSpPr>
                <p:cNvPr id="14" name="矩形 13"/>
                <p:cNvSpPr/>
                <p:nvPr/>
              </p:nvSpPr>
              <p:spPr>
                <a:xfrm>
                  <a:off x="2960913" y="1567542"/>
                  <a:ext cx="2002972" cy="1001488"/>
                </a:xfrm>
                <a:prstGeom prst="rect">
                  <a:avLst/>
                </a:prstGeom>
                <a:solidFill>
                  <a:srgbClr val="FFFFFF">
                    <a:alpha val="89804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1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3049328" y="1775899"/>
                  <a:ext cx="182614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3200" dirty="0">
                      <a:solidFill>
                        <a:schemeClr val="bg1">
                          <a:lumMod val="75000"/>
                        </a:schemeClr>
                      </a:solidFill>
                      <a:latin typeface="+mj-ea"/>
                      <a:ea typeface="+mj-ea"/>
                    </a:rPr>
                    <a:t>构思</a:t>
                  </a:r>
                  <a:r>
                    <a:rPr lang="zh-CN" altLang="en-US" sz="3200" dirty="0" smtClean="0">
                      <a:solidFill>
                        <a:schemeClr val="bg1">
                          <a:lumMod val="75000"/>
                        </a:schemeClr>
                      </a:solidFill>
                      <a:latin typeface="+mj-ea"/>
                      <a:ea typeface="+mj-ea"/>
                    </a:rPr>
                    <a:t>能力</a:t>
                  </a:r>
                  <a:endParaRPr lang="zh-CN" altLang="en-US" sz="3200" dirty="0">
                    <a:solidFill>
                      <a:schemeClr val="bg1">
                        <a:lumMod val="75000"/>
                      </a:schemeClr>
                    </a:solidFill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>
                <a:off x="7242627" y="1567542"/>
                <a:ext cx="2002972" cy="1001488"/>
                <a:chOff x="2960913" y="1567542"/>
                <a:chExt cx="2002972" cy="1001488"/>
              </a:xfrm>
            </p:grpSpPr>
            <p:sp>
              <p:nvSpPr>
                <p:cNvPr id="12" name="矩形 11"/>
                <p:cNvSpPr/>
                <p:nvPr/>
              </p:nvSpPr>
              <p:spPr>
                <a:xfrm>
                  <a:off x="2960913" y="1567542"/>
                  <a:ext cx="2002972" cy="1001488"/>
                </a:xfrm>
                <a:prstGeom prst="rect">
                  <a:avLst/>
                </a:prstGeom>
                <a:solidFill>
                  <a:srgbClr val="FFFFFF">
                    <a:alpha val="89804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1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3049328" y="1775899"/>
                  <a:ext cx="182614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3200">
                      <a:solidFill>
                        <a:srgbClr val="574E37"/>
                      </a:solidFill>
                      <a:latin typeface="+mj-ea"/>
                      <a:ea typeface="+mj-ea"/>
                    </a:defRPr>
                  </a:lvl1pPr>
                </a:lstStyle>
                <a:p>
                  <a:r>
                    <a:rPr lang="zh-CN" altLang="en-US" dirty="0"/>
                    <a:t>讨论能力</a:t>
                  </a:r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9376226" y="1567542"/>
                <a:ext cx="2735293" cy="1001488"/>
                <a:chOff x="2960912" y="1567542"/>
                <a:chExt cx="2735293" cy="100148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2960912" y="1567542"/>
                  <a:ext cx="2735293" cy="1001488"/>
                </a:xfrm>
                <a:prstGeom prst="rect">
                  <a:avLst/>
                </a:prstGeom>
                <a:solidFill>
                  <a:srgbClr val="FFFFFF">
                    <a:alpha val="89804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1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3005119" y="1775899"/>
                  <a:ext cx="2646878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3200">
                      <a:solidFill>
                        <a:schemeClr val="bg1">
                          <a:lumMod val="75000"/>
                        </a:schemeClr>
                      </a:solidFill>
                      <a:latin typeface="+mj-ea"/>
                      <a:ea typeface="+mj-ea"/>
                    </a:defRPr>
                  </a:lvl1pPr>
                </a:lstStyle>
                <a:p>
                  <a:r>
                    <a:rPr lang="zh-CN" altLang="en-US" dirty="0"/>
                    <a:t>适应矛盾能力</a:t>
                  </a: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1593268" y="1596571"/>
              <a:ext cx="9150606" cy="740229"/>
            </a:xfrm>
            <a:prstGeom prst="rect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101612" y="1656379"/>
              <a:ext cx="2133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spc="600" dirty="0">
                  <a:solidFill>
                    <a:srgbClr val="574E37"/>
                  </a:solidFill>
                  <a:latin typeface="+mj-ea"/>
                  <a:ea typeface="+mj-ea"/>
                </a:rPr>
                <a:t>专业主义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019079" y="3937517"/>
            <a:ext cx="6153842" cy="540588"/>
            <a:chOff x="1696528" y="3674853"/>
            <a:chExt cx="6153842" cy="540588"/>
          </a:xfrm>
        </p:grpSpPr>
        <p:sp>
          <p:nvSpPr>
            <p:cNvPr id="18" name="文本框 17"/>
            <p:cNvSpPr txBox="1"/>
            <p:nvPr/>
          </p:nvSpPr>
          <p:spPr>
            <a:xfrm>
              <a:off x="2002572" y="3701143"/>
              <a:ext cx="57246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latin typeface="+mj-ea"/>
                  <a:ea typeface="+mj-ea"/>
                </a:rPr>
                <a:t>客客气气的态度反倒成了事业的绊脚石。</a:t>
              </a:r>
              <a:endParaRPr lang="zh-CN" altLang="en-US" sz="2400" dirty="0">
                <a:latin typeface="+mj-ea"/>
                <a:ea typeface="+mj-ea"/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2"/>
            <a:srcRect l="54964" t="23641" r="27690" b="55807"/>
            <a:stretch/>
          </p:blipFill>
          <p:spPr>
            <a:xfrm>
              <a:off x="1696528" y="3674853"/>
              <a:ext cx="349986" cy="270294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2"/>
            <a:srcRect l="54964" t="23641" r="27690" b="55807"/>
            <a:stretch/>
          </p:blipFill>
          <p:spPr>
            <a:xfrm flipH="1" flipV="1">
              <a:off x="7500384" y="3945147"/>
              <a:ext cx="349986" cy="270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937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 hidden="1"/>
          <p:cNvSpPr/>
          <p:nvPr/>
        </p:nvSpPr>
        <p:spPr>
          <a:xfrm>
            <a:off x="3766159" y="1095538"/>
            <a:ext cx="4659682" cy="46596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 hidden="1"/>
          <p:cNvGrpSpPr/>
          <p:nvPr/>
        </p:nvGrpSpPr>
        <p:grpSpPr>
          <a:xfrm>
            <a:off x="3842162" y="555570"/>
            <a:ext cx="4507675" cy="4581961"/>
            <a:chOff x="3722891" y="379595"/>
            <a:chExt cx="4507675" cy="4581961"/>
          </a:xfrm>
        </p:grpSpPr>
        <p:sp>
          <p:nvSpPr>
            <p:cNvPr id="24" name="任意多边形 23"/>
            <p:cNvSpPr/>
            <p:nvPr/>
          </p:nvSpPr>
          <p:spPr>
            <a:xfrm>
              <a:off x="5359479" y="379595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rgbClr val="574E37"/>
                  </a:solidFill>
                </a:rPr>
                <a:t>控制情感</a:t>
              </a:r>
              <a:endParaRPr lang="en-US" altLang="zh-CN" sz="1600" b="1" kern="1200" dirty="0" smtClean="0">
                <a:solidFill>
                  <a:srgbClr val="574E37"/>
                </a:solidFill>
              </a:endParaRP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rgbClr val="574E37"/>
                  </a:solidFill>
                </a:rPr>
                <a:t>理性行动</a:t>
              </a:r>
              <a:endParaRPr lang="zh-CN" altLang="en-US" sz="1600" b="1" kern="1200" dirty="0">
                <a:solidFill>
                  <a:srgbClr val="574E37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514900" y="106390"/>
                  </a:moveTo>
                  <a:arcTo wR="1889769" hR="1889769" stAng="17359031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任意多边形 25"/>
            <p:cNvSpPr/>
            <p:nvPr/>
          </p:nvSpPr>
          <p:spPr>
            <a:xfrm>
              <a:off x="6996068" y="132447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专业的</a:t>
              </a:r>
              <a:endParaRPr lang="en-US" altLang="zh-CN" sz="1600" b="1" dirty="0" smtClean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知识</a:t>
              </a:r>
              <a:r>
                <a:rPr lang="zh-CN" altLang="en-US" sz="1600" b="1" dirty="0">
                  <a:solidFill>
                    <a:srgbClr val="574E37"/>
                  </a:solidFill>
                </a:rPr>
                <a:t>与</a:t>
              </a:r>
              <a:r>
                <a:rPr lang="zh-CN" altLang="en-US" sz="1600" b="1" dirty="0" smtClean="0">
                  <a:solidFill>
                    <a:srgbClr val="574E37"/>
                  </a:solidFill>
                </a:rPr>
                <a:t>技能</a:t>
              </a:r>
              <a:endParaRPr lang="zh-CN" altLang="en-US" sz="1600" b="1" dirty="0">
                <a:solidFill>
                  <a:srgbClr val="574E37"/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702742" y="1356519"/>
                  </a:moveTo>
                  <a:arcTo wR="1889769" hR="1889769" stAng="20616588" swAng="1966824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任意多边形 27"/>
            <p:cNvSpPr/>
            <p:nvPr/>
          </p:nvSpPr>
          <p:spPr>
            <a:xfrm>
              <a:off x="6996068" y="321424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较强的</a:t>
              </a:r>
              <a:endParaRPr lang="en-US" altLang="zh-CN" sz="1600" b="1" dirty="0" smtClean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伦理</a:t>
              </a:r>
              <a:r>
                <a:rPr lang="zh-CN" altLang="en-US" sz="1600" b="1" dirty="0">
                  <a:solidFill>
                    <a:srgbClr val="574E37"/>
                  </a:solidFill>
                </a:rPr>
                <a:t>观念</a:t>
              </a: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210179" y="3241710"/>
                  </a:moveTo>
                  <a:arcTo wR="1889769" hR="1889769" stAng="2740559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任意多边形 29"/>
            <p:cNvSpPr/>
            <p:nvPr/>
          </p:nvSpPr>
          <p:spPr>
            <a:xfrm>
              <a:off x="5359479" y="4159133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顾客第一</a:t>
              </a: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264638" y="3673147"/>
                  </a:moveTo>
                  <a:arcTo wR="1889769" hR="1889769" stAng="6559031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任意多边形 31"/>
            <p:cNvSpPr/>
            <p:nvPr/>
          </p:nvSpPr>
          <p:spPr>
            <a:xfrm>
              <a:off x="3722891" y="321424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好奇心</a:t>
              </a:r>
              <a:endParaRPr lang="en-US" altLang="zh-CN" sz="1600" b="1" dirty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进取心</a:t>
              </a: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6795" y="2423019"/>
                  </a:moveTo>
                  <a:arcTo wR="1889769" hR="1889769" stAng="9816588" swAng="1966824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任意多边形 33"/>
            <p:cNvSpPr/>
            <p:nvPr/>
          </p:nvSpPr>
          <p:spPr>
            <a:xfrm>
              <a:off x="3722891" y="132447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遵守纪律</a:t>
              </a: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569358" y="537828"/>
                  </a:moveTo>
                  <a:arcTo wR="1889769" hR="1889769" stAng="13540559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46" name="组合 45"/>
          <p:cNvGrpSpPr/>
          <p:nvPr/>
        </p:nvGrpSpPr>
        <p:grpSpPr>
          <a:xfrm>
            <a:off x="0" y="263182"/>
            <a:ext cx="6713248" cy="584775"/>
            <a:chOff x="0" y="263182"/>
            <a:chExt cx="6713248" cy="584775"/>
          </a:xfrm>
        </p:grpSpPr>
        <p:sp>
          <p:nvSpPr>
            <p:cNvPr id="37" name="矩形 36"/>
            <p:cNvSpPr/>
            <p:nvPr/>
          </p:nvSpPr>
          <p:spPr>
            <a:xfrm>
              <a:off x="449942" y="263182"/>
              <a:ext cx="626330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dirty="0" smtClean="0">
                  <a:solidFill>
                    <a:srgbClr val="574E37"/>
                  </a:solidFill>
                  <a:latin typeface="+mj-ea"/>
                  <a:ea typeface="+mj-ea"/>
                </a:rPr>
                <a:t>影响讨论成功的因素</a:t>
              </a:r>
              <a:endParaRPr lang="zh-CN" altLang="en-US" sz="3200" dirty="0">
                <a:solidFill>
                  <a:srgbClr val="574E37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0" y="389965"/>
              <a:ext cx="449943" cy="3899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709522" y="1140345"/>
            <a:ext cx="8772957" cy="4880628"/>
            <a:chOff x="1709522" y="1216245"/>
            <a:chExt cx="8772957" cy="4880628"/>
          </a:xfrm>
        </p:grpSpPr>
        <p:grpSp>
          <p:nvGrpSpPr>
            <p:cNvPr id="45" name="组合 44"/>
            <p:cNvGrpSpPr/>
            <p:nvPr/>
          </p:nvGrpSpPr>
          <p:grpSpPr>
            <a:xfrm>
              <a:off x="1709522" y="3955456"/>
              <a:ext cx="8772957" cy="2141417"/>
              <a:chOff x="1962741" y="1881552"/>
              <a:chExt cx="8772957" cy="2141417"/>
            </a:xfrm>
          </p:grpSpPr>
          <p:grpSp>
            <p:nvGrpSpPr>
              <p:cNvPr id="44" name="组合 43"/>
              <p:cNvGrpSpPr/>
              <p:nvPr/>
            </p:nvGrpSpPr>
            <p:grpSpPr>
              <a:xfrm>
                <a:off x="1962741" y="1881552"/>
                <a:ext cx="8772957" cy="2141417"/>
                <a:chOff x="1962741" y="1881552"/>
                <a:chExt cx="8772957" cy="2141417"/>
              </a:xfrm>
            </p:grpSpPr>
            <p:sp>
              <p:nvSpPr>
                <p:cNvPr id="40" name="矩形 39"/>
                <p:cNvSpPr/>
                <p:nvPr/>
              </p:nvSpPr>
              <p:spPr>
                <a:xfrm>
                  <a:off x="1962741" y="2082203"/>
                  <a:ext cx="8772957" cy="1940766"/>
                </a:xfrm>
                <a:prstGeom prst="rect">
                  <a:avLst/>
                </a:prstGeom>
                <a:solidFill>
                  <a:srgbClr val="FFFFFF">
                    <a:alpha val="98824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矩形 41"/>
                <p:cNvSpPr/>
                <p:nvPr/>
              </p:nvSpPr>
              <p:spPr>
                <a:xfrm>
                  <a:off x="9880101" y="1881552"/>
                  <a:ext cx="397565" cy="709346"/>
                </a:xfrm>
                <a:prstGeom prst="rect">
                  <a:avLst/>
                </a:prstGeom>
                <a:solidFill>
                  <a:srgbClr val="FFFFFF">
                    <a:alpha val="89804"/>
                  </a:srgb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3" name="矩形 42"/>
              <p:cNvSpPr/>
              <p:nvPr/>
            </p:nvSpPr>
            <p:spPr>
              <a:xfrm>
                <a:off x="2175536" y="2590898"/>
                <a:ext cx="8347097" cy="11541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300"/>
                  </a:spcBef>
                </a:pPr>
                <a:r>
                  <a:rPr lang="en-US" altLang="zh-CN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1 </a:t>
                </a:r>
                <a:r>
                  <a:rPr lang="zh-CN" altLang="en-US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关于利害关系的讨论就需要组织者（领导）的魄力。在</a:t>
                </a:r>
                <a:r>
                  <a:rPr lang="en-US" altLang="zh-CN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《</a:t>
                </a:r>
                <a:r>
                  <a:rPr lang="zh-CN" altLang="en-US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乔布斯传</a:t>
                </a:r>
                <a:r>
                  <a:rPr lang="en-US" altLang="zh-CN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》</a:t>
                </a:r>
                <a:r>
                  <a:rPr lang="zh-CN" altLang="en-US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中有提及产品设计过程中经常发生设计师与工程师之间的矛盾，问题最终都是在乔布斯的魄力下解决。</a:t>
                </a:r>
                <a:endParaRPr lang="en-US" altLang="zh-CN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endParaRPr>
              </a:p>
              <a:p>
                <a:pPr>
                  <a:spcBef>
                    <a:spcPts val="300"/>
                  </a:spcBef>
                </a:pPr>
                <a:r>
                  <a:rPr lang="en-US" altLang="zh-CN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2 </a:t>
                </a:r>
                <a:r>
                  <a:rPr lang="zh-CN" altLang="en-US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规则与纪律则可以参考</a:t>
                </a:r>
                <a:r>
                  <a:rPr lang="en-US" altLang="zh-CN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《</a:t>
                </a:r>
                <a:r>
                  <a:rPr lang="zh-CN" altLang="en-US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罗伯特议事规则</a:t>
                </a:r>
                <a:r>
                  <a:rPr lang="en-US" altLang="zh-CN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》</a:t>
                </a:r>
                <a:r>
                  <a:rPr lang="zh-CN" altLang="en-US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。</a:t>
                </a:r>
                <a:endParaRPr lang="en-US" altLang="zh-CN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endParaRPr>
              </a:p>
              <a:p>
                <a:pPr>
                  <a:spcBef>
                    <a:spcPts val="300"/>
                  </a:spcBef>
                </a:pPr>
                <a:r>
                  <a:rPr lang="en-US" altLang="zh-CN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3 </a:t>
                </a:r>
                <a:r>
                  <a:rPr lang="zh-CN" altLang="en-US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共同语言即逻辑。所以一般来说，大多数人愿意跟同层次的人交流。</a:t>
                </a:r>
                <a:endParaRPr lang="en-US" altLang="zh-CN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endParaRPr>
              </a:p>
            </p:txBody>
          </p:sp>
        </p:grpSp>
        <p:sp>
          <p:nvSpPr>
            <p:cNvPr id="39" name="矩形 38"/>
            <p:cNvSpPr/>
            <p:nvPr/>
          </p:nvSpPr>
          <p:spPr>
            <a:xfrm>
              <a:off x="1709522" y="1216245"/>
              <a:ext cx="8772957" cy="27392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ts val="600"/>
                </a:spcBef>
              </a:pPr>
              <a:r>
                <a:rPr lang="en-US" altLang="zh-CN" b="1" dirty="0" smtClean="0">
                  <a:latin typeface="+mn-ea"/>
                </a:rPr>
                <a:t>1 </a:t>
              </a:r>
              <a:r>
                <a:rPr lang="zh-CN" altLang="en-US" b="1" dirty="0" smtClean="0">
                  <a:latin typeface="+mn-ea"/>
                </a:rPr>
                <a:t>将讨论等同于谈判。谈判是为了协调利害关系，讨论是为了寻找最佳答案。一旦讨论内容涉及利害关系，就很容易演变为谈判。</a:t>
              </a:r>
              <a:endParaRPr lang="en-US" altLang="zh-CN" b="1" dirty="0" smtClean="0">
                <a:latin typeface="+mn-ea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</a:pPr>
              <a:r>
                <a:rPr lang="en-US" altLang="zh-CN" b="1" dirty="0" smtClean="0">
                  <a:latin typeface="+mn-ea"/>
                </a:rPr>
                <a:t>2 </a:t>
              </a:r>
              <a:r>
                <a:rPr lang="zh-CN" altLang="en-US" b="1" dirty="0" smtClean="0">
                  <a:latin typeface="+mn-ea"/>
                </a:rPr>
                <a:t>缺乏规则与纪律。在缺乏规则与纪律的情况下讨论问题，如果有人发言咄咄逼人，其他人便会静观发展动态，或是重复自己观点，于是会议最终流于形式。</a:t>
              </a:r>
              <a:endParaRPr lang="zh-CN" altLang="en-US" b="1" dirty="0">
                <a:latin typeface="+mn-ea"/>
              </a:endParaRPr>
            </a:p>
            <a:p>
              <a:pPr>
                <a:lnSpc>
                  <a:spcPct val="150000"/>
                </a:lnSpc>
                <a:spcBef>
                  <a:spcPts val="600"/>
                </a:spcBef>
              </a:pPr>
              <a:r>
                <a:rPr lang="en-US" altLang="zh-CN" b="1" dirty="0" smtClean="0">
                  <a:latin typeface="+mn-ea"/>
                </a:rPr>
                <a:t>3 </a:t>
              </a:r>
              <a:r>
                <a:rPr lang="zh-CN" altLang="en-US" b="1" dirty="0" smtClean="0">
                  <a:latin typeface="+mn-ea"/>
                </a:rPr>
                <a:t>缺乏“共同语言”。讨论的共同语言指的是逻辑。发言不符合逻辑的讨论是无法奏响和谐的乐章。</a:t>
              </a:r>
              <a:endParaRPr lang="en-US" altLang="zh-CN" b="1" dirty="0" smtClean="0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394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 hidden="1"/>
          <p:cNvSpPr/>
          <p:nvPr/>
        </p:nvSpPr>
        <p:spPr>
          <a:xfrm>
            <a:off x="3766159" y="1095538"/>
            <a:ext cx="4659682" cy="46596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 hidden="1"/>
          <p:cNvGrpSpPr/>
          <p:nvPr/>
        </p:nvGrpSpPr>
        <p:grpSpPr>
          <a:xfrm>
            <a:off x="3842162" y="555570"/>
            <a:ext cx="4507675" cy="4581961"/>
            <a:chOff x="3722891" y="379595"/>
            <a:chExt cx="4507675" cy="4581961"/>
          </a:xfrm>
        </p:grpSpPr>
        <p:sp>
          <p:nvSpPr>
            <p:cNvPr id="24" name="任意多边形 23"/>
            <p:cNvSpPr/>
            <p:nvPr/>
          </p:nvSpPr>
          <p:spPr>
            <a:xfrm>
              <a:off x="5359479" y="379595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rgbClr val="574E37"/>
                  </a:solidFill>
                </a:rPr>
                <a:t>控制情感</a:t>
              </a:r>
              <a:endParaRPr lang="en-US" altLang="zh-CN" sz="1600" b="1" kern="1200" dirty="0" smtClean="0">
                <a:solidFill>
                  <a:srgbClr val="574E37"/>
                </a:solidFill>
              </a:endParaRP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rgbClr val="574E37"/>
                  </a:solidFill>
                </a:rPr>
                <a:t>理性行动</a:t>
              </a:r>
              <a:endParaRPr lang="zh-CN" altLang="en-US" sz="1600" b="1" kern="1200" dirty="0">
                <a:solidFill>
                  <a:srgbClr val="574E37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514900" y="106390"/>
                  </a:moveTo>
                  <a:arcTo wR="1889769" hR="1889769" stAng="17359031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任意多边形 25"/>
            <p:cNvSpPr/>
            <p:nvPr/>
          </p:nvSpPr>
          <p:spPr>
            <a:xfrm>
              <a:off x="6996068" y="132447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专业的</a:t>
              </a:r>
              <a:endParaRPr lang="en-US" altLang="zh-CN" sz="1600" b="1" dirty="0" smtClean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知识</a:t>
              </a:r>
              <a:r>
                <a:rPr lang="zh-CN" altLang="en-US" sz="1600" b="1" dirty="0">
                  <a:solidFill>
                    <a:srgbClr val="574E37"/>
                  </a:solidFill>
                </a:rPr>
                <a:t>与</a:t>
              </a:r>
              <a:r>
                <a:rPr lang="zh-CN" altLang="en-US" sz="1600" b="1" dirty="0" smtClean="0">
                  <a:solidFill>
                    <a:srgbClr val="574E37"/>
                  </a:solidFill>
                </a:rPr>
                <a:t>技能</a:t>
              </a:r>
              <a:endParaRPr lang="zh-CN" altLang="en-US" sz="1600" b="1" dirty="0">
                <a:solidFill>
                  <a:srgbClr val="574E37"/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702742" y="1356519"/>
                  </a:moveTo>
                  <a:arcTo wR="1889769" hR="1889769" stAng="20616588" swAng="1966824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任意多边形 27"/>
            <p:cNvSpPr/>
            <p:nvPr/>
          </p:nvSpPr>
          <p:spPr>
            <a:xfrm>
              <a:off x="6996068" y="321424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较强的</a:t>
              </a:r>
              <a:endParaRPr lang="en-US" altLang="zh-CN" sz="1600" b="1" dirty="0" smtClean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伦理</a:t>
              </a:r>
              <a:r>
                <a:rPr lang="zh-CN" altLang="en-US" sz="1600" b="1" dirty="0">
                  <a:solidFill>
                    <a:srgbClr val="574E37"/>
                  </a:solidFill>
                </a:rPr>
                <a:t>观念</a:t>
              </a: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210179" y="3241710"/>
                  </a:moveTo>
                  <a:arcTo wR="1889769" hR="1889769" stAng="2740559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任意多边形 29"/>
            <p:cNvSpPr/>
            <p:nvPr/>
          </p:nvSpPr>
          <p:spPr>
            <a:xfrm>
              <a:off x="5359479" y="4159133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顾客第一</a:t>
              </a: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264638" y="3673147"/>
                  </a:moveTo>
                  <a:arcTo wR="1889769" hR="1889769" stAng="6559031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任意多边形 31"/>
            <p:cNvSpPr/>
            <p:nvPr/>
          </p:nvSpPr>
          <p:spPr>
            <a:xfrm>
              <a:off x="3722891" y="321424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好奇心</a:t>
              </a:r>
              <a:endParaRPr lang="en-US" altLang="zh-CN" sz="1600" b="1" dirty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进取心</a:t>
              </a: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6795" y="2423019"/>
                  </a:moveTo>
                  <a:arcTo wR="1889769" hR="1889769" stAng="9816588" swAng="1966824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任意多边形 33"/>
            <p:cNvSpPr/>
            <p:nvPr/>
          </p:nvSpPr>
          <p:spPr>
            <a:xfrm>
              <a:off x="3722891" y="132447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遵守纪律</a:t>
              </a: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569358" y="537828"/>
                  </a:moveTo>
                  <a:arcTo wR="1889769" hR="1889769" stAng="13540559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46" name="组合 45"/>
          <p:cNvGrpSpPr/>
          <p:nvPr/>
        </p:nvGrpSpPr>
        <p:grpSpPr>
          <a:xfrm>
            <a:off x="0" y="263182"/>
            <a:ext cx="6713248" cy="584775"/>
            <a:chOff x="0" y="263182"/>
            <a:chExt cx="6713248" cy="584775"/>
          </a:xfrm>
        </p:grpSpPr>
        <p:sp>
          <p:nvSpPr>
            <p:cNvPr id="37" name="矩形 36"/>
            <p:cNvSpPr/>
            <p:nvPr/>
          </p:nvSpPr>
          <p:spPr>
            <a:xfrm>
              <a:off x="449942" y="263182"/>
              <a:ext cx="626330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dirty="0" smtClean="0">
                  <a:solidFill>
                    <a:srgbClr val="574E37"/>
                  </a:solidFill>
                  <a:latin typeface="+mj-ea"/>
                  <a:ea typeface="+mj-ea"/>
                </a:rPr>
                <a:t>小心诡辩</a:t>
              </a:r>
              <a:endParaRPr lang="zh-CN" altLang="en-US" sz="3200" dirty="0">
                <a:solidFill>
                  <a:srgbClr val="574E37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0" y="389965"/>
              <a:ext cx="449943" cy="3899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709522" y="1646788"/>
            <a:ext cx="8772957" cy="3997186"/>
            <a:chOff x="1709522" y="1216245"/>
            <a:chExt cx="8772957" cy="3997186"/>
          </a:xfrm>
        </p:grpSpPr>
        <p:grpSp>
          <p:nvGrpSpPr>
            <p:cNvPr id="45" name="组合 44"/>
            <p:cNvGrpSpPr/>
            <p:nvPr/>
          </p:nvGrpSpPr>
          <p:grpSpPr>
            <a:xfrm>
              <a:off x="1709522" y="2482660"/>
              <a:ext cx="8772957" cy="2730771"/>
              <a:chOff x="1962741" y="408756"/>
              <a:chExt cx="8772957" cy="2730771"/>
            </a:xfrm>
          </p:grpSpPr>
          <p:grpSp>
            <p:nvGrpSpPr>
              <p:cNvPr id="44" name="组合 43"/>
              <p:cNvGrpSpPr/>
              <p:nvPr/>
            </p:nvGrpSpPr>
            <p:grpSpPr>
              <a:xfrm>
                <a:off x="1962741" y="408756"/>
                <a:ext cx="8772957" cy="2730771"/>
                <a:chOff x="1962741" y="408756"/>
                <a:chExt cx="8772957" cy="2730771"/>
              </a:xfrm>
            </p:grpSpPr>
            <p:sp>
              <p:nvSpPr>
                <p:cNvPr id="40" name="矩形 39"/>
                <p:cNvSpPr/>
                <p:nvPr/>
              </p:nvSpPr>
              <p:spPr>
                <a:xfrm>
                  <a:off x="1962741" y="609406"/>
                  <a:ext cx="8772957" cy="2530121"/>
                </a:xfrm>
                <a:prstGeom prst="rect">
                  <a:avLst/>
                </a:prstGeom>
                <a:solidFill>
                  <a:srgbClr val="FFFFFF">
                    <a:alpha val="98824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矩形 41"/>
                <p:cNvSpPr/>
                <p:nvPr/>
              </p:nvSpPr>
              <p:spPr>
                <a:xfrm>
                  <a:off x="9880101" y="408756"/>
                  <a:ext cx="397565" cy="709346"/>
                </a:xfrm>
                <a:prstGeom prst="rect">
                  <a:avLst/>
                </a:prstGeom>
                <a:solidFill>
                  <a:srgbClr val="FFFFFF">
                    <a:alpha val="89804"/>
                  </a:srgb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3" name="矩形 42"/>
              <p:cNvSpPr/>
              <p:nvPr/>
            </p:nvSpPr>
            <p:spPr>
              <a:xfrm>
                <a:off x="2175536" y="1071831"/>
                <a:ext cx="8347097" cy="18543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300"/>
                  </a:spcBef>
                </a:pPr>
                <a:r>
                  <a:rPr lang="zh-CN" altLang="en-US" sz="1600" dirty="0" smtClean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要否定一项国家财政安排十分简单，只需说一句：“为什么不把这些钱拿来支援贫苦山区的儿童？”这种站在道德高地的指责很容易赢得满堂喝彩，但问题是，它真的像它表现的那样符合逻辑吗？以修高铁为例，修高铁的过程需要很多劳力，这可以解决一部分农民工就业问题。他们有了工作，家里的孩子便有了书读。而且修好高铁后，其覆盖地区的经济势必提升（要想富，先修路）。如此种种，孰轻孰重，自见分晓。</a:t>
                </a:r>
                <a:endParaRPr lang="en-US" altLang="zh-CN" sz="1600" dirty="0" smtClean="0">
                  <a:latin typeface="方正北魏楷书简体" panose="03000509000000000000" pitchFamily="65" charset="-122"/>
                  <a:ea typeface="方正北魏楷书简体" panose="03000509000000000000" pitchFamily="65" charset="-122"/>
                </a:endParaRPr>
              </a:p>
              <a:p>
                <a:pPr>
                  <a:spcBef>
                    <a:spcPts val="300"/>
                  </a:spcBef>
                </a:pPr>
                <a:r>
                  <a:rPr lang="zh-CN" altLang="en-US" sz="1600" dirty="0" smtClean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关于诡辩，常见的有：含糊其词，模棱两可；偷换概念；虚假论据；循环论证；以</a:t>
                </a:r>
                <a:r>
                  <a:rPr lang="zh-CN" altLang="en-US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人为</a:t>
                </a:r>
                <a:r>
                  <a:rPr lang="zh-CN" altLang="en-US" sz="1600" dirty="0" smtClean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据；机械</a:t>
                </a:r>
                <a:r>
                  <a:rPr lang="zh-CN" altLang="en-US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类比；</a:t>
                </a:r>
                <a:r>
                  <a:rPr lang="zh-CN" altLang="en-US" sz="1600" dirty="0" smtClean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以偏概全。</a:t>
                </a:r>
                <a:endParaRPr lang="en-US" altLang="zh-CN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endParaRPr>
              </a:p>
            </p:txBody>
          </p:sp>
        </p:grpSp>
        <p:sp>
          <p:nvSpPr>
            <p:cNvPr id="39" name="矩形 38"/>
            <p:cNvSpPr/>
            <p:nvPr/>
          </p:nvSpPr>
          <p:spPr>
            <a:xfrm>
              <a:off x="1709522" y="1216245"/>
              <a:ext cx="8772957" cy="1289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ts val="600"/>
                </a:spcBef>
              </a:pPr>
              <a:r>
                <a:rPr lang="zh-CN" altLang="en-US" b="1" dirty="0">
                  <a:latin typeface="+mn-ea"/>
                </a:rPr>
                <a:t>不可把诡辩与符合逻辑的讨论混为一谈，这两者似是而非。当讨论达到白热化的程度时，满怀自信的与别人激烈争论的人，会使会场的气氛显得非常热烈，这些人的发言大多属于诡辩，他们的目的在于谋求自身的利益。</a:t>
              </a:r>
              <a:endParaRPr lang="en-US" altLang="zh-CN" b="1" dirty="0" smtClean="0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572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93268" y="1788213"/>
            <a:ext cx="9150606" cy="1868942"/>
            <a:chOff x="1593268" y="1596571"/>
            <a:chExt cx="9150606" cy="1868942"/>
          </a:xfrm>
        </p:grpSpPr>
        <p:grpSp>
          <p:nvGrpSpPr>
            <p:cNvPr id="3" name="组合 2"/>
            <p:cNvGrpSpPr/>
            <p:nvPr/>
          </p:nvGrpSpPr>
          <p:grpSpPr>
            <a:xfrm>
              <a:off x="1593268" y="2464025"/>
              <a:ext cx="9150606" cy="1001488"/>
              <a:chOff x="2960913" y="1567542"/>
              <a:chExt cx="9150606" cy="1001488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2960913" y="1567542"/>
                <a:ext cx="2002972" cy="1001488"/>
                <a:chOff x="2960913" y="1567542"/>
                <a:chExt cx="2002972" cy="1001488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2960913" y="1567542"/>
                  <a:ext cx="2002972" cy="1001488"/>
                </a:xfrm>
                <a:prstGeom prst="rect">
                  <a:avLst/>
                </a:prstGeom>
                <a:solidFill>
                  <a:srgbClr val="FFFFFF">
                    <a:alpha val="89804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1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3049328" y="1775899"/>
                  <a:ext cx="182614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3200">
                      <a:solidFill>
                        <a:schemeClr val="bg1">
                          <a:lumMod val="75000"/>
                        </a:schemeClr>
                      </a:solidFill>
                      <a:latin typeface="+mj-ea"/>
                      <a:ea typeface="+mj-ea"/>
                    </a:defRPr>
                  </a:lvl1pPr>
                </a:lstStyle>
                <a:p>
                  <a:r>
                    <a:rPr lang="zh-CN" altLang="en-US" dirty="0"/>
                    <a:t>先见能力</a:t>
                  </a:r>
                </a:p>
              </p:txBody>
            </p:sp>
          </p:grpSp>
          <p:grpSp>
            <p:nvGrpSpPr>
              <p:cNvPr id="7" name="组合 6"/>
              <p:cNvGrpSpPr/>
              <p:nvPr/>
            </p:nvGrpSpPr>
            <p:grpSpPr>
              <a:xfrm>
                <a:off x="5079998" y="1567542"/>
                <a:ext cx="2002972" cy="1001488"/>
                <a:chOff x="2960913" y="1567542"/>
                <a:chExt cx="2002972" cy="1001488"/>
              </a:xfrm>
            </p:grpSpPr>
            <p:sp>
              <p:nvSpPr>
                <p:cNvPr id="14" name="矩形 13"/>
                <p:cNvSpPr/>
                <p:nvPr/>
              </p:nvSpPr>
              <p:spPr>
                <a:xfrm>
                  <a:off x="2960913" y="1567542"/>
                  <a:ext cx="2002972" cy="1001488"/>
                </a:xfrm>
                <a:prstGeom prst="rect">
                  <a:avLst/>
                </a:prstGeom>
                <a:solidFill>
                  <a:srgbClr val="FFFFFF">
                    <a:alpha val="89804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1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3049328" y="1775899"/>
                  <a:ext cx="182614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3200">
                      <a:solidFill>
                        <a:schemeClr val="bg1">
                          <a:lumMod val="75000"/>
                        </a:schemeClr>
                      </a:solidFill>
                      <a:latin typeface="+mj-ea"/>
                      <a:ea typeface="+mj-ea"/>
                    </a:defRPr>
                  </a:lvl1pPr>
                </a:lstStyle>
                <a:p>
                  <a:r>
                    <a:rPr lang="zh-CN" altLang="en-US" dirty="0"/>
                    <a:t>构思能力</a:t>
                  </a:r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>
                <a:off x="7242627" y="1567542"/>
                <a:ext cx="2002972" cy="1001488"/>
                <a:chOff x="2960913" y="1567542"/>
                <a:chExt cx="2002972" cy="1001488"/>
              </a:xfrm>
            </p:grpSpPr>
            <p:sp>
              <p:nvSpPr>
                <p:cNvPr id="12" name="矩形 11"/>
                <p:cNvSpPr/>
                <p:nvPr/>
              </p:nvSpPr>
              <p:spPr>
                <a:xfrm>
                  <a:off x="2960913" y="1567542"/>
                  <a:ext cx="2002972" cy="1001488"/>
                </a:xfrm>
                <a:prstGeom prst="rect">
                  <a:avLst/>
                </a:prstGeom>
                <a:solidFill>
                  <a:srgbClr val="FFFFFF">
                    <a:alpha val="89804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1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3049328" y="1775899"/>
                  <a:ext cx="182614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3200">
                      <a:solidFill>
                        <a:schemeClr val="bg1">
                          <a:lumMod val="75000"/>
                        </a:schemeClr>
                      </a:solidFill>
                      <a:latin typeface="+mj-ea"/>
                      <a:ea typeface="+mj-ea"/>
                    </a:defRPr>
                  </a:lvl1pPr>
                </a:lstStyle>
                <a:p>
                  <a:r>
                    <a:rPr lang="zh-CN" altLang="en-US" dirty="0"/>
                    <a:t>讨论能力</a:t>
                  </a:r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9376226" y="1567542"/>
                <a:ext cx="2735293" cy="1001488"/>
                <a:chOff x="2960912" y="1567542"/>
                <a:chExt cx="2735293" cy="100148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2960912" y="1567542"/>
                  <a:ext cx="2735293" cy="1001488"/>
                </a:xfrm>
                <a:prstGeom prst="rect">
                  <a:avLst/>
                </a:prstGeom>
                <a:solidFill>
                  <a:srgbClr val="FFFFFF">
                    <a:alpha val="89804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1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3005119" y="1775899"/>
                  <a:ext cx="2646878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3200">
                      <a:solidFill>
                        <a:srgbClr val="574E37"/>
                      </a:solidFill>
                      <a:latin typeface="+mj-ea"/>
                      <a:ea typeface="+mj-ea"/>
                    </a:defRPr>
                  </a:lvl1pPr>
                </a:lstStyle>
                <a:p>
                  <a:r>
                    <a:rPr lang="zh-CN" altLang="en-US" dirty="0"/>
                    <a:t>适应矛盾能力</a:t>
                  </a: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1593268" y="1596571"/>
              <a:ext cx="9150606" cy="740229"/>
            </a:xfrm>
            <a:prstGeom prst="rect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101612" y="1656379"/>
              <a:ext cx="2133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spc="600" dirty="0">
                  <a:solidFill>
                    <a:srgbClr val="574E37"/>
                  </a:solidFill>
                  <a:latin typeface="+mj-ea"/>
                  <a:ea typeface="+mj-ea"/>
                </a:rPr>
                <a:t>专业主义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569909" y="4077354"/>
            <a:ext cx="9136590" cy="514245"/>
            <a:chOff x="1696528" y="3674853"/>
            <a:chExt cx="9136590" cy="514245"/>
          </a:xfrm>
        </p:grpSpPr>
        <p:sp>
          <p:nvSpPr>
            <p:cNvPr id="18" name="文本框 17"/>
            <p:cNvSpPr txBox="1"/>
            <p:nvPr/>
          </p:nvSpPr>
          <p:spPr>
            <a:xfrm>
              <a:off x="2002572" y="3701143"/>
              <a:ext cx="88024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latin typeface="+mj-ea"/>
                  <a:ea typeface="+mj-ea"/>
                </a:rPr>
                <a:t>反驳的目的不是在于击倒对方，而是为了加强相互之间的理解。</a:t>
              </a:r>
              <a:endParaRPr lang="zh-CN" altLang="en-US" sz="2400" dirty="0">
                <a:latin typeface="+mj-ea"/>
                <a:ea typeface="+mj-ea"/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2"/>
            <a:srcRect l="54964" t="23641" r="27690" b="55807"/>
            <a:stretch/>
          </p:blipFill>
          <p:spPr>
            <a:xfrm>
              <a:off x="1696528" y="3674853"/>
              <a:ext cx="349986" cy="270294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2"/>
            <a:srcRect l="54964" t="23641" r="27690" b="55807"/>
            <a:stretch/>
          </p:blipFill>
          <p:spPr>
            <a:xfrm flipH="1" flipV="1">
              <a:off x="10483132" y="3918804"/>
              <a:ext cx="349986" cy="270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8398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 hidden="1"/>
          <p:cNvSpPr/>
          <p:nvPr/>
        </p:nvSpPr>
        <p:spPr>
          <a:xfrm>
            <a:off x="3766159" y="1095538"/>
            <a:ext cx="4659682" cy="46596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 hidden="1"/>
          <p:cNvGrpSpPr/>
          <p:nvPr/>
        </p:nvGrpSpPr>
        <p:grpSpPr>
          <a:xfrm>
            <a:off x="3842162" y="555570"/>
            <a:ext cx="4507675" cy="4581961"/>
            <a:chOff x="3722891" y="379595"/>
            <a:chExt cx="4507675" cy="4581961"/>
          </a:xfrm>
        </p:grpSpPr>
        <p:sp>
          <p:nvSpPr>
            <p:cNvPr id="24" name="任意多边形 23"/>
            <p:cNvSpPr/>
            <p:nvPr/>
          </p:nvSpPr>
          <p:spPr>
            <a:xfrm>
              <a:off x="5359479" y="379595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rgbClr val="574E37"/>
                  </a:solidFill>
                </a:rPr>
                <a:t>控制情感</a:t>
              </a:r>
              <a:endParaRPr lang="en-US" altLang="zh-CN" sz="1600" b="1" kern="1200" dirty="0" smtClean="0">
                <a:solidFill>
                  <a:srgbClr val="574E37"/>
                </a:solidFill>
              </a:endParaRP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rgbClr val="574E37"/>
                  </a:solidFill>
                </a:rPr>
                <a:t>理性行动</a:t>
              </a:r>
              <a:endParaRPr lang="zh-CN" altLang="en-US" sz="1600" b="1" kern="1200" dirty="0">
                <a:solidFill>
                  <a:srgbClr val="574E37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514900" y="106390"/>
                  </a:moveTo>
                  <a:arcTo wR="1889769" hR="1889769" stAng="17359031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任意多边形 25"/>
            <p:cNvSpPr/>
            <p:nvPr/>
          </p:nvSpPr>
          <p:spPr>
            <a:xfrm>
              <a:off x="6996068" y="132447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专业的</a:t>
              </a:r>
              <a:endParaRPr lang="en-US" altLang="zh-CN" sz="1600" b="1" dirty="0" smtClean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知识</a:t>
              </a:r>
              <a:r>
                <a:rPr lang="zh-CN" altLang="en-US" sz="1600" b="1" dirty="0">
                  <a:solidFill>
                    <a:srgbClr val="574E37"/>
                  </a:solidFill>
                </a:rPr>
                <a:t>与</a:t>
              </a:r>
              <a:r>
                <a:rPr lang="zh-CN" altLang="en-US" sz="1600" b="1" dirty="0" smtClean="0">
                  <a:solidFill>
                    <a:srgbClr val="574E37"/>
                  </a:solidFill>
                </a:rPr>
                <a:t>技能</a:t>
              </a:r>
              <a:endParaRPr lang="zh-CN" altLang="en-US" sz="1600" b="1" dirty="0">
                <a:solidFill>
                  <a:srgbClr val="574E37"/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702742" y="1356519"/>
                  </a:moveTo>
                  <a:arcTo wR="1889769" hR="1889769" stAng="20616588" swAng="1966824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任意多边形 27"/>
            <p:cNvSpPr/>
            <p:nvPr/>
          </p:nvSpPr>
          <p:spPr>
            <a:xfrm>
              <a:off x="6996068" y="321424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较强的</a:t>
              </a:r>
              <a:endParaRPr lang="en-US" altLang="zh-CN" sz="1600" b="1" dirty="0" smtClean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伦理</a:t>
              </a:r>
              <a:r>
                <a:rPr lang="zh-CN" altLang="en-US" sz="1600" b="1" dirty="0">
                  <a:solidFill>
                    <a:srgbClr val="574E37"/>
                  </a:solidFill>
                </a:rPr>
                <a:t>观念</a:t>
              </a: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210179" y="3241710"/>
                  </a:moveTo>
                  <a:arcTo wR="1889769" hR="1889769" stAng="2740559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任意多边形 29"/>
            <p:cNvSpPr/>
            <p:nvPr/>
          </p:nvSpPr>
          <p:spPr>
            <a:xfrm>
              <a:off x="5359479" y="4159133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顾客第一</a:t>
              </a: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264638" y="3673147"/>
                  </a:moveTo>
                  <a:arcTo wR="1889769" hR="1889769" stAng="6559031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任意多边形 31"/>
            <p:cNvSpPr/>
            <p:nvPr/>
          </p:nvSpPr>
          <p:spPr>
            <a:xfrm>
              <a:off x="3722891" y="321424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好奇心</a:t>
              </a:r>
              <a:endParaRPr lang="en-US" altLang="zh-CN" sz="1600" b="1" dirty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进取心</a:t>
              </a: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6795" y="2423019"/>
                  </a:moveTo>
                  <a:arcTo wR="1889769" hR="1889769" stAng="9816588" swAng="1966824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任意多边形 33"/>
            <p:cNvSpPr/>
            <p:nvPr/>
          </p:nvSpPr>
          <p:spPr>
            <a:xfrm>
              <a:off x="3722891" y="132447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遵守纪律</a:t>
              </a: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569358" y="537828"/>
                  </a:moveTo>
                  <a:arcTo wR="1889769" hR="1889769" stAng="13540559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46" name="组合 45"/>
          <p:cNvGrpSpPr/>
          <p:nvPr/>
        </p:nvGrpSpPr>
        <p:grpSpPr>
          <a:xfrm>
            <a:off x="0" y="263182"/>
            <a:ext cx="6713248" cy="584775"/>
            <a:chOff x="0" y="263182"/>
            <a:chExt cx="6713248" cy="584775"/>
          </a:xfrm>
        </p:grpSpPr>
        <p:sp>
          <p:nvSpPr>
            <p:cNvPr id="37" name="矩形 36"/>
            <p:cNvSpPr/>
            <p:nvPr/>
          </p:nvSpPr>
          <p:spPr>
            <a:xfrm>
              <a:off x="449942" y="263182"/>
              <a:ext cx="626330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dirty="0" smtClean="0">
                  <a:solidFill>
                    <a:srgbClr val="574E37"/>
                  </a:solidFill>
                  <a:latin typeface="+mj-ea"/>
                  <a:ea typeface="+mj-ea"/>
                </a:rPr>
                <a:t>适应矛盾</a:t>
              </a:r>
              <a:endParaRPr lang="zh-CN" altLang="en-US" sz="3200" dirty="0">
                <a:solidFill>
                  <a:srgbClr val="574E37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0" y="389965"/>
              <a:ext cx="449943" cy="3899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709522" y="1665497"/>
            <a:ext cx="8772957" cy="4355476"/>
            <a:chOff x="1709522" y="1741397"/>
            <a:chExt cx="8772957" cy="4355476"/>
          </a:xfrm>
        </p:grpSpPr>
        <p:grpSp>
          <p:nvGrpSpPr>
            <p:cNvPr id="45" name="组合 44"/>
            <p:cNvGrpSpPr/>
            <p:nvPr/>
          </p:nvGrpSpPr>
          <p:grpSpPr>
            <a:xfrm>
              <a:off x="1709522" y="3955456"/>
              <a:ext cx="8772957" cy="2141417"/>
              <a:chOff x="1962741" y="1881552"/>
              <a:chExt cx="8772957" cy="2141417"/>
            </a:xfrm>
          </p:grpSpPr>
          <p:grpSp>
            <p:nvGrpSpPr>
              <p:cNvPr id="44" name="组合 43"/>
              <p:cNvGrpSpPr/>
              <p:nvPr/>
            </p:nvGrpSpPr>
            <p:grpSpPr>
              <a:xfrm>
                <a:off x="1962741" y="1881552"/>
                <a:ext cx="8772957" cy="2141417"/>
                <a:chOff x="1962741" y="1881552"/>
                <a:chExt cx="8772957" cy="2141417"/>
              </a:xfrm>
            </p:grpSpPr>
            <p:sp>
              <p:nvSpPr>
                <p:cNvPr id="40" name="矩形 39"/>
                <p:cNvSpPr/>
                <p:nvPr/>
              </p:nvSpPr>
              <p:spPr>
                <a:xfrm>
                  <a:off x="1962741" y="2082203"/>
                  <a:ext cx="8772957" cy="1940766"/>
                </a:xfrm>
                <a:prstGeom prst="rect">
                  <a:avLst/>
                </a:prstGeom>
                <a:solidFill>
                  <a:srgbClr val="FFFFFF">
                    <a:alpha val="98824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矩形 41"/>
                <p:cNvSpPr/>
                <p:nvPr/>
              </p:nvSpPr>
              <p:spPr>
                <a:xfrm>
                  <a:off x="9880101" y="1881552"/>
                  <a:ext cx="397565" cy="709346"/>
                </a:xfrm>
                <a:prstGeom prst="rect">
                  <a:avLst/>
                </a:prstGeom>
                <a:solidFill>
                  <a:srgbClr val="FFFFFF">
                    <a:alpha val="89804"/>
                  </a:srgb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3" name="矩形 42"/>
              <p:cNvSpPr/>
              <p:nvPr/>
            </p:nvSpPr>
            <p:spPr>
              <a:xfrm>
                <a:off x="2175536" y="2590898"/>
                <a:ext cx="8347097" cy="11156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300"/>
                  </a:spcBef>
                </a:pPr>
                <a:r>
                  <a:rPr lang="zh-CN" altLang="en-US" sz="1600" dirty="0" smtClean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适应矛盾就是根据环境进行变化。诺基亚的兴与衰就是一个很好的例子：</a:t>
                </a:r>
                <a:endParaRPr lang="en-US" altLang="zh-CN" sz="1600" dirty="0" smtClean="0">
                  <a:latin typeface="方正北魏楷书简体" panose="03000509000000000000" pitchFamily="65" charset="-122"/>
                  <a:ea typeface="方正北魏楷书简体" panose="03000509000000000000" pitchFamily="65" charset="-122"/>
                </a:endParaRPr>
              </a:p>
              <a:p>
                <a:pPr>
                  <a:spcBef>
                    <a:spcPts val="300"/>
                  </a:spcBef>
                </a:pPr>
                <a:r>
                  <a:rPr lang="en-US" altLang="zh-CN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1960</a:t>
                </a:r>
                <a:r>
                  <a:rPr lang="zh-CN" altLang="en-US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年，诺基亚时任总裁</a:t>
                </a:r>
                <a:r>
                  <a:rPr lang="en-US" altLang="zh-CN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Bjorn </a:t>
                </a:r>
                <a:r>
                  <a:rPr lang="en-US" altLang="zh-CN" sz="1600" dirty="0" err="1" smtClean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Westerlund</a:t>
                </a:r>
                <a:r>
                  <a:rPr lang="zh-CN" altLang="en-US" sz="1600" dirty="0" smtClean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开始专注</a:t>
                </a:r>
                <a:r>
                  <a:rPr lang="zh-CN" altLang="en-US" sz="1600" dirty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于电信行业，他认为未来的电信行业是科技发展的趋势，于是他建立了诺基亚电子部，并专注于电信系统方面的工作</a:t>
                </a:r>
                <a:r>
                  <a:rPr lang="zh-CN" altLang="en-US" sz="1600" dirty="0" smtClean="0">
                    <a:latin typeface="方正北魏楷书简体" panose="03000509000000000000" pitchFamily="65" charset="-122"/>
                    <a:ea typeface="方正北魏楷书简体" panose="03000509000000000000" pitchFamily="65" charset="-122"/>
                  </a:rPr>
                  <a:t>。之后的成绩我们有目共睹。而再之后，它又错过了智能手机的浪潮，现在仍然在追赶三星、苹果的路上。</a:t>
                </a:r>
                <a:endParaRPr lang="en-US" altLang="zh-CN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endParaRPr>
              </a:p>
            </p:txBody>
          </p:sp>
        </p:grpSp>
        <p:sp>
          <p:nvSpPr>
            <p:cNvPr id="39" name="矩形 38"/>
            <p:cNvSpPr/>
            <p:nvPr/>
          </p:nvSpPr>
          <p:spPr>
            <a:xfrm>
              <a:off x="1709522" y="1741397"/>
              <a:ext cx="8772957" cy="17823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ts val="600"/>
                </a:spcBef>
              </a:pPr>
              <a:r>
                <a:rPr lang="zh-CN" altLang="en-US" b="1" dirty="0">
                  <a:latin typeface="+mn-ea"/>
                </a:rPr>
                <a:t>企业经营没有唯一的最佳</a:t>
              </a:r>
              <a:r>
                <a:rPr lang="zh-CN" altLang="en-US" b="1" dirty="0" smtClean="0">
                  <a:latin typeface="+mn-ea"/>
                </a:rPr>
                <a:t>答案。经营</a:t>
              </a:r>
              <a:r>
                <a:rPr lang="zh-CN" altLang="en-US" b="1" dirty="0">
                  <a:latin typeface="+mn-ea"/>
                </a:rPr>
                <a:t>上的“答案”几乎都是建立在决策者主观判断的基础之上，判断失误，损失就会加重，我们必须牢记这一点。</a:t>
              </a:r>
            </a:p>
            <a:p>
              <a:pPr>
                <a:lnSpc>
                  <a:spcPct val="150000"/>
                </a:lnSpc>
                <a:spcBef>
                  <a:spcPts val="600"/>
                </a:spcBef>
              </a:pPr>
              <a:r>
                <a:rPr lang="zh-CN" altLang="en-US" b="1" dirty="0">
                  <a:latin typeface="+mn-ea"/>
                </a:rPr>
                <a:t>在高效推进事业发展的过程中，当我们遇到问题时，解决问题的第一步就是思考“我们能够做什么”</a:t>
              </a:r>
              <a:r>
                <a:rPr lang="zh-CN" altLang="en-US" b="1" dirty="0" smtClean="0">
                  <a:latin typeface="+mn-ea"/>
                </a:rPr>
                <a:t>，把“不能</a:t>
              </a:r>
              <a:r>
                <a:rPr lang="zh-CN" altLang="en-US" b="1" dirty="0">
                  <a:latin typeface="+mn-ea"/>
                </a:rPr>
                <a:t>做的事”变成</a:t>
              </a:r>
              <a:r>
                <a:rPr lang="zh-CN" altLang="en-US" b="1" dirty="0" smtClean="0">
                  <a:latin typeface="+mn-ea"/>
                </a:rPr>
                <a:t>“能</a:t>
              </a:r>
              <a:r>
                <a:rPr lang="zh-CN" altLang="en-US" b="1" dirty="0">
                  <a:latin typeface="+mn-ea"/>
                </a:rPr>
                <a:t>做的事</a:t>
              </a:r>
              <a:r>
                <a:rPr lang="zh-CN" altLang="en-US" b="1" dirty="0" smtClean="0">
                  <a:latin typeface="+mn-ea"/>
                </a:rPr>
                <a:t>”。</a:t>
              </a:r>
              <a:endParaRPr lang="en-US" altLang="zh-CN" b="1" dirty="0" smtClean="0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100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331110" y="2429092"/>
            <a:ext cx="7529781" cy="1549242"/>
            <a:chOff x="2460066" y="2654379"/>
            <a:chExt cx="7529781" cy="154924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60066" y="2654379"/>
              <a:ext cx="3993743" cy="1549242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6983896" y="3044279"/>
              <a:ext cx="300595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 smtClean="0">
                  <a:latin typeface="+mj-ea"/>
                  <a:ea typeface="+mj-ea"/>
                </a:rPr>
                <a:t>谢谢观看！</a:t>
              </a:r>
              <a:endParaRPr lang="zh-CN" altLang="en-US" sz="4400" dirty="0">
                <a:latin typeface="+mj-ea"/>
                <a:ea typeface="+mj-ea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6718852" y="2654379"/>
              <a:ext cx="0" cy="154924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10654748" y="6387548"/>
            <a:ext cx="140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制作者 曹将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75442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384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499493" y="2030261"/>
            <a:ext cx="9420298" cy="2797478"/>
          </a:xfrm>
          <a:prstGeom prst="rect">
            <a:avLst/>
          </a:prstGeom>
          <a:solidFill>
            <a:srgbClr val="D0C5B1">
              <a:alpha val="89804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493" y="2030261"/>
            <a:ext cx="1959323" cy="279747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779465" y="22758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+mj-ea"/>
                <a:ea typeface="+mj-ea"/>
              </a:rPr>
              <a:t>大前研一</a:t>
            </a:r>
          </a:p>
        </p:txBody>
      </p:sp>
      <p:sp>
        <p:nvSpPr>
          <p:cNvPr id="10" name="矩形 9"/>
          <p:cNvSpPr/>
          <p:nvPr/>
        </p:nvSpPr>
        <p:spPr>
          <a:xfrm>
            <a:off x="3779465" y="2862032"/>
            <a:ext cx="6689754" cy="1705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/>
              <a:t>麻省理工学院博士</a:t>
            </a:r>
            <a:r>
              <a:rPr lang="zh-CN" altLang="en-US" b="1" dirty="0" smtClean="0"/>
              <a:t>。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 smtClean="0"/>
              <a:t>曾</a:t>
            </a:r>
            <a:r>
              <a:rPr lang="zh-CN" altLang="en-US" b="1" dirty="0"/>
              <a:t>任麦肯锡日本分公司董事长，兼任许多跨国公司的管理顾问</a:t>
            </a:r>
            <a:r>
              <a:rPr lang="zh-CN" altLang="en-US" b="1" dirty="0" smtClean="0"/>
              <a:t>。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en-US" b="1" dirty="0"/>
              <a:t>被英国</a:t>
            </a:r>
            <a:r>
              <a:rPr lang="en-US" altLang="zh-CN" b="1" dirty="0"/>
              <a:t>《</a:t>
            </a:r>
            <a:r>
              <a:rPr lang="zh-CN" altLang="en-US" b="1" dirty="0"/>
              <a:t>经济学家</a:t>
            </a:r>
            <a:r>
              <a:rPr lang="en-US" altLang="zh-CN" b="1" dirty="0"/>
              <a:t>》</a:t>
            </a:r>
            <a:r>
              <a:rPr lang="zh-CN" altLang="en-US" b="1" dirty="0"/>
              <a:t>杂志评选为“全球五位管理大师”之一，“日本战略之父”。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869635" y="2862032"/>
            <a:ext cx="616226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869635" y="4607191"/>
            <a:ext cx="616226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293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 hidden="1"/>
          <p:cNvSpPr/>
          <p:nvPr/>
        </p:nvSpPr>
        <p:spPr>
          <a:xfrm>
            <a:off x="3766159" y="1095538"/>
            <a:ext cx="4659682" cy="46596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 hidden="1"/>
          <p:cNvGrpSpPr/>
          <p:nvPr/>
        </p:nvGrpSpPr>
        <p:grpSpPr>
          <a:xfrm>
            <a:off x="3842162" y="555570"/>
            <a:ext cx="4507675" cy="4581961"/>
            <a:chOff x="3722891" y="379595"/>
            <a:chExt cx="4507675" cy="4581961"/>
          </a:xfrm>
        </p:grpSpPr>
        <p:sp>
          <p:nvSpPr>
            <p:cNvPr id="24" name="任意多边形 23"/>
            <p:cNvSpPr/>
            <p:nvPr/>
          </p:nvSpPr>
          <p:spPr>
            <a:xfrm>
              <a:off x="5359479" y="379595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rgbClr val="574E37"/>
                  </a:solidFill>
                </a:rPr>
                <a:t>控制情感</a:t>
              </a:r>
              <a:endParaRPr lang="en-US" altLang="zh-CN" sz="1600" b="1" kern="1200" dirty="0" smtClean="0">
                <a:solidFill>
                  <a:srgbClr val="574E37"/>
                </a:solidFill>
              </a:endParaRP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rgbClr val="574E37"/>
                  </a:solidFill>
                </a:rPr>
                <a:t>理性行动</a:t>
              </a:r>
              <a:endParaRPr lang="zh-CN" altLang="en-US" sz="1600" b="1" kern="1200" dirty="0">
                <a:solidFill>
                  <a:srgbClr val="574E37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514900" y="106390"/>
                  </a:moveTo>
                  <a:arcTo wR="1889769" hR="1889769" stAng="17359031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任意多边形 25"/>
            <p:cNvSpPr/>
            <p:nvPr/>
          </p:nvSpPr>
          <p:spPr>
            <a:xfrm>
              <a:off x="6996068" y="132447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专业的</a:t>
              </a:r>
              <a:endParaRPr lang="en-US" altLang="zh-CN" sz="1600" b="1" dirty="0" smtClean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知识</a:t>
              </a:r>
              <a:r>
                <a:rPr lang="zh-CN" altLang="en-US" sz="1600" b="1" dirty="0">
                  <a:solidFill>
                    <a:srgbClr val="574E37"/>
                  </a:solidFill>
                </a:rPr>
                <a:t>与</a:t>
              </a:r>
              <a:r>
                <a:rPr lang="zh-CN" altLang="en-US" sz="1600" b="1" dirty="0" smtClean="0">
                  <a:solidFill>
                    <a:srgbClr val="574E37"/>
                  </a:solidFill>
                </a:rPr>
                <a:t>技能</a:t>
              </a:r>
              <a:endParaRPr lang="zh-CN" altLang="en-US" sz="1600" b="1" dirty="0">
                <a:solidFill>
                  <a:srgbClr val="574E37"/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702742" y="1356519"/>
                  </a:moveTo>
                  <a:arcTo wR="1889769" hR="1889769" stAng="20616588" swAng="1966824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任意多边形 27"/>
            <p:cNvSpPr/>
            <p:nvPr/>
          </p:nvSpPr>
          <p:spPr>
            <a:xfrm>
              <a:off x="6996068" y="321424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较强的</a:t>
              </a:r>
              <a:endParaRPr lang="en-US" altLang="zh-CN" sz="1600" b="1" dirty="0" smtClean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伦理</a:t>
              </a:r>
              <a:r>
                <a:rPr lang="zh-CN" altLang="en-US" sz="1600" b="1" dirty="0">
                  <a:solidFill>
                    <a:srgbClr val="574E37"/>
                  </a:solidFill>
                </a:rPr>
                <a:t>观念</a:t>
              </a: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210179" y="3241710"/>
                  </a:moveTo>
                  <a:arcTo wR="1889769" hR="1889769" stAng="2740559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任意多边形 29"/>
            <p:cNvSpPr/>
            <p:nvPr/>
          </p:nvSpPr>
          <p:spPr>
            <a:xfrm>
              <a:off x="5359479" y="4159133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顾客第一</a:t>
              </a: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264638" y="3673147"/>
                  </a:moveTo>
                  <a:arcTo wR="1889769" hR="1889769" stAng="6559031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任意多边形 31"/>
            <p:cNvSpPr/>
            <p:nvPr/>
          </p:nvSpPr>
          <p:spPr>
            <a:xfrm>
              <a:off x="3722891" y="321424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好奇心</a:t>
              </a:r>
              <a:endParaRPr lang="en-US" altLang="zh-CN" sz="1600" b="1" dirty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进取心</a:t>
              </a: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6795" y="2423019"/>
                  </a:moveTo>
                  <a:arcTo wR="1889769" hR="1889769" stAng="9816588" swAng="1966824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任意多边形 33"/>
            <p:cNvSpPr/>
            <p:nvPr/>
          </p:nvSpPr>
          <p:spPr>
            <a:xfrm>
              <a:off x="3722891" y="132447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遵守纪律</a:t>
              </a: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569358" y="537828"/>
                  </a:moveTo>
                  <a:arcTo wR="1889769" hR="1889769" stAng="13540559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46" name="组合 45"/>
          <p:cNvGrpSpPr/>
          <p:nvPr/>
        </p:nvGrpSpPr>
        <p:grpSpPr>
          <a:xfrm>
            <a:off x="0" y="263182"/>
            <a:ext cx="3644348" cy="584775"/>
            <a:chOff x="0" y="263182"/>
            <a:chExt cx="3644348" cy="584775"/>
          </a:xfrm>
        </p:grpSpPr>
        <p:sp>
          <p:nvSpPr>
            <p:cNvPr id="37" name="矩形 36"/>
            <p:cNvSpPr/>
            <p:nvPr/>
          </p:nvSpPr>
          <p:spPr>
            <a:xfrm>
              <a:off x="449942" y="263182"/>
              <a:ext cx="319440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dirty="0">
                  <a:solidFill>
                    <a:srgbClr val="574E37"/>
                  </a:solidFill>
                  <a:latin typeface="+mj-ea"/>
                  <a:ea typeface="+mj-ea"/>
                </a:rPr>
                <a:t>你是</a:t>
              </a:r>
              <a:r>
                <a:rPr lang="zh-CN" altLang="en-US" sz="3200" dirty="0" smtClean="0">
                  <a:solidFill>
                    <a:srgbClr val="574E37"/>
                  </a:solidFill>
                  <a:latin typeface="+mj-ea"/>
                  <a:ea typeface="+mj-ea"/>
                </a:rPr>
                <a:t>专家吗？</a:t>
              </a:r>
              <a:endParaRPr lang="zh-CN" altLang="en-US" sz="3200" dirty="0">
                <a:solidFill>
                  <a:srgbClr val="574E37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0" y="389965"/>
              <a:ext cx="449943" cy="3899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9" name="图片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473" y="1642549"/>
            <a:ext cx="4018894" cy="4083889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5836024" y="2160416"/>
            <a:ext cx="5822576" cy="2676627"/>
            <a:chOff x="5836024" y="1503551"/>
            <a:chExt cx="5822576" cy="2676627"/>
          </a:xfrm>
        </p:grpSpPr>
        <p:grpSp>
          <p:nvGrpSpPr>
            <p:cNvPr id="44" name="组合 43"/>
            <p:cNvGrpSpPr/>
            <p:nvPr/>
          </p:nvGrpSpPr>
          <p:grpSpPr>
            <a:xfrm>
              <a:off x="5836024" y="1503551"/>
              <a:ext cx="5822576" cy="2676627"/>
              <a:chOff x="5836024" y="1503551"/>
              <a:chExt cx="5822576" cy="2676627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5836024" y="1759205"/>
                <a:ext cx="5822576" cy="2420973"/>
              </a:xfrm>
              <a:prstGeom prst="rect">
                <a:avLst/>
              </a:prstGeom>
              <a:solidFill>
                <a:srgbClr val="FFFFFF">
                  <a:alpha val="98824"/>
                </a:srgb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11014525" y="1503551"/>
                <a:ext cx="397565" cy="709346"/>
              </a:xfrm>
              <a:prstGeom prst="rect">
                <a:avLst/>
              </a:prstGeom>
              <a:solidFill>
                <a:srgbClr val="FFFFFF">
                  <a:alpha val="89804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6323254" y="2509794"/>
              <a:ext cx="5088836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遵守纪律和讲求伦理是前提，顾客第一是准则，专业技能和控制情感是基本要求，好奇心和进取心是自我提升的动力。</a:t>
              </a:r>
              <a:endParaRPr lang="en-US" altLang="zh-CN" sz="1600" dirty="0" smtClean="0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  <a:p>
              <a:endParaRPr lang="en-US" altLang="zh-CN" sz="1600" dirty="0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  <a:p>
              <a:r>
                <a:rPr lang="zh-CN" altLang="en-US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最</a:t>
              </a:r>
              <a:r>
                <a:rPr lang="zh-CN" altLang="en-US" sz="1600" dirty="0" smtClean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难的莫过于控制情感了。</a:t>
              </a:r>
              <a:endParaRPr lang="en-US" altLang="zh-CN" sz="1600" dirty="0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98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492625" y="16961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3338" y="20706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grpSp>
        <p:nvGrpSpPr>
          <p:cNvPr id="15" name="组合 14"/>
          <p:cNvGrpSpPr/>
          <p:nvPr/>
        </p:nvGrpSpPr>
        <p:grpSpPr>
          <a:xfrm>
            <a:off x="3025378" y="1367856"/>
            <a:ext cx="6141245" cy="2504832"/>
            <a:chOff x="3025378" y="1353338"/>
            <a:chExt cx="6141245" cy="2504832"/>
          </a:xfrm>
        </p:grpSpPr>
        <p:sp>
          <p:nvSpPr>
            <p:cNvPr id="3" name="矩形 2"/>
            <p:cNvSpPr/>
            <p:nvPr/>
          </p:nvSpPr>
          <p:spPr>
            <a:xfrm>
              <a:off x="3669695" y="1864130"/>
              <a:ext cx="485261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rgbClr val="000000"/>
                  </a:solidFill>
                  <a:latin typeface="+mj-ea"/>
                  <a:ea typeface="+mj-ea"/>
                </a:rPr>
                <a:t>“达到平均水平就可以了。”</a:t>
              </a:r>
              <a:endParaRPr lang="zh-CN" altLang="en-US" sz="2800" dirty="0">
                <a:latin typeface="+mj-ea"/>
                <a:ea typeface="+mj-ea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464784" y="3396505"/>
              <a:ext cx="326243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“还是自己更可爱。”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025378" y="2436477"/>
              <a:ext cx="6141245" cy="461665"/>
              <a:chOff x="3158836" y="2514419"/>
              <a:chExt cx="6141245" cy="461665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5781169" y="2545196"/>
                <a:ext cx="351891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“不想</a:t>
                </a:r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干辛苦和困难的</a:t>
                </a:r>
                <a:r>
                  <a:rPr lang="zh-CN" altLang="en-US" sz="2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ea"/>
                    <a:ea typeface="+mj-ea"/>
                  </a:rPr>
                  <a:t>事。”</a:t>
                </a:r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3158836" y="2514419"/>
                <a:ext cx="29546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“不想惹怒</a:t>
                </a:r>
                <a:r>
                  <a:rPr lang="zh-CN" altLang="en-US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ea"/>
                    <a:ea typeface="+mj-ea"/>
                  </a:rPr>
                  <a:t>别人。”</a:t>
                </a:r>
                <a:endPara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4926449" y="1353338"/>
              <a:ext cx="23391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“不想失败！”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977745" y="2947269"/>
              <a:ext cx="2236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rgbClr val="000000"/>
                  </a:solidFill>
                  <a:latin typeface="+mj-ea"/>
                  <a:ea typeface="+mj-ea"/>
                </a:rPr>
                <a:t>“不想受</a:t>
              </a:r>
              <a:r>
                <a:rPr lang="zh-CN" altLang="en-US" sz="2000" dirty="0" smtClean="0">
                  <a:solidFill>
                    <a:srgbClr val="000000"/>
                  </a:solidFill>
                  <a:latin typeface="+mj-ea"/>
                  <a:ea typeface="+mj-ea"/>
                </a:rPr>
                <a:t>束缚。”</a:t>
              </a:r>
              <a:endParaRPr lang="zh-CN" altLang="en-US" sz="2000" dirty="0">
                <a:latin typeface="+mj-ea"/>
                <a:ea typeface="+mj-ea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495475" y="263182"/>
            <a:ext cx="51717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574E37"/>
                </a:solidFill>
                <a:latin typeface="+mj-ea"/>
                <a:ea typeface="+mj-ea"/>
              </a:rPr>
              <a:t>专家需要与这些想法做斗争</a:t>
            </a:r>
            <a:endParaRPr lang="zh-CN" altLang="en-US" sz="3200" dirty="0">
              <a:solidFill>
                <a:srgbClr val="574E37"/>
              </a:solidFill>
              <a:latin typeface="+mj-ea"/>
              <a:ea typeface="+mj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0" y="389965"/>
            <a:ext cx="442913" cy="389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473200" y="4371051"/>
            <a:ext cx="9245600" cy="1962055"/>
            <a:chOff x="1506537" y="3872688"/>
            <a:chExt cx="9245600" cy="1962055"/>
          </a:xfrm>
        </p:grpSpPr>
        <p:grpSp>
          <p:nvGrpSpPr>
            <p:cNvPr id="23" name="组合 22"/>
            <p:cNvGrpSpPr/>
            <p:nvPr/>
          </p:nvGrpSpPr>
          <p:grpSpPr>
            <a:xfrm>
              <a:off x="1506537" y="3872688"/>
              <a:ext cx="9245600" cy="1962055"/>
              <a:chOff x="1473200" y="3859720"/>
              <a:chExt cx="9245600" cy="1962055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1473200" y="3999473"/>
                <a:ext cx="9245600" cy="1822302"/>
              </a:xfrm>
              <a:prstGeom prst="rect">
                <a:avLst/>
              </a:prstGeom>
              <a:solidFill>
                <a:srgbClr val="FFFFFF">
                  <a:alpha val="98824"/>
                </a:srgb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9898673" y="3859720"/>
                <a:ext cx="397565" cy="709346"/>
              </a:xfrm>
              <a:prstGeom prst="rect">
                <a:avLst/>
              </a:prstGeom>
              <a:solidFill>
                <a:srgbClr val="FFFFFF">
                  <a:alpha val="89804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" name="矩形 19"/>
            <p:cNvSpPr/>
            <p:nvPr/>
          </p:nvSpPr>
          <p:spPr>
            <a:xfrm>
              <a:off x="5321187" y="4305080"/>
              <a:ext cx="154962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 smtClean="0">
                  <a:ea typeface="华文细黑" panose="02010600040101010101" pitchFamily="2" charset="-122"/>
                </a:rPr>
                <a:t>1.01</a:t>
              </a:r>
              <a:r>
                <a:rPr lang="en-US" altLang="zh-CN" sz="1600" baseline="30000" dirty="0" smtClean="0">
                  <a:ea typeface="华文细黑" panose="02010600040101010101" pitchFamily="2" charset="-122"/>
                </a:rPr>
                <a:t>365</a:t>
              </a:r>
              <a:r>
                <a:rPr lang="en-US" altLang="zh-CN" sz="1600" dirty="0" smtClean="0">
                  <a:ea typeface="华文细黑" panose="02010600040101010101" pitchFamily="2" charset="-122"/>
                </a:rPr>
                <a:t>=37.8</a:t>
              </a:r>
            </a:p>
            <a:p>
              <a:pPr algn="ctr"/>
              <a:r>
                <a:rPr lang="en-US" altLang="zh-CN" sz="1600" dirty="0" smtClean="0">
                  <a:ea typeface="华文细黑" panose="02010600040101010101" pitchFamily="2" charset="-122"/>
                </a:rPr>
                <a:t>0.99</a:t>
              </a:r>
              <a:r>
                <a:rPr lang="en-US" altLang="zh-CN" sz="1600" baseline="30000" dirty="0" smtClean="0">
                  <a:ea typeface="华文细黑" panose="02010600040101010101" pitchFamily="2" charset="-122"/>
                </a:rPr>
                <a:t>365</a:t>
              </a:r>
              <a:r>
                <a:rPr lang="en-US" altLang="zh-CN" sz="1600" dirty="0" smtClean="0">
                  <a:ea typeface="华文细黑" panose="02010600040101010101" pitchFamily="2" charset="-122"/>
                </a:rPr>
                <a:t>=0.03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1929096" y="4912418"/>
              <a:ext cx="840047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日积跬步，终至千里。而每天都放纵一点，那么最后就是难以弥补的差距。现在的妥协意味着将来的失败。</a:t>
              </a:r>
              <a:endParaRPr lang="en-US" altLang="zh-CN" sz="1600" dirty="0" smtClean="0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74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593268" y="2494529"/>
            <a:ext cx="9150606" cy="1868942"/>
            <a:chOff x="1593268" y="1596571"/>
            <a:chExt cx="9150606" cy="1868942"/>
          </a:xfrm>
        </p:grpSpPr>
        <p:grpSp>
          <p:nvGrpSpPr>
            <p:cNvPr id="14" name="组合 13"/>
            <p:cNvGrpSpPr/>
            <p:nvPr/>
          </p:nvGrpSpPr>
          <p:grpSpPr>
            <a:xfrm>
              <a:off x="1593268" y="2464025"/>
              <a:ext cx="9150606" cy="1001488"/>
              <a:chOff x="2960913" y="1567542"/>
              <a:chExt cx="9150606" cy="1001488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2960913" y="1567542"/>
                <a:ext cx="2002972" cy="1001488"/>
                <a:chOff x="2960913" y="1567542"/>
                <a:chExt cx="2002972" cy="1001488"/>
              </a:xfrm>
            </p:grpSpPr>
            <p:sp>
              <p:nvSpPr>
                <p:cNvPr id="2" name="矩形 1"/>
                <p:cNvSpPr/>
                <p:nvPr/>
              </p:nvSpPr>
              <p:spPr>
                <a:xfrm>
                  <a:off x="2960913" y="1567542"/>
                  <a:ext cx="2002972" cy="1001488"/>
                </a:xfrm>
                <a:prstGeom prst="rect">
                  <a:avLst/>
                </a:prstGeom>
                <a:solidFill>
                  <a:srgbClr val="FFFFFF">
                    <a:alpha val="89804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1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" name="文本框 2"/>
                <p:cNvSpPr txBox="1"/>
                <p:nvPr/>
              </p:nvSpPr>
              <p:spPr>
                <a:xfrm>
                  <a:off x="3049328" y="1775899"/>
                  <a:ext cx="182614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3200" dirty="0" smtClean="0">
                      <a:solidFill>
                        <a:srgbClr val="574E37"/>
                      </a:solidFill>
                      <a:latin typeface="+mj-ea"/>
                      <a:ea typeface="+mj-ea"/>
                    </a:rPr>
                    <a:t>先见能力</a:t>
                  </a:r>
                  <a:endParaRPr lang="zh-CN" altLang="en-US" sz="3200" dirty="0">
                    <a:solidFill>
                      <a:srgbClr val="574E37"/>
                    </a:solidFill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5" name="组合 4"/>
              <p:cNvGrpSpPr/>
              <p:nvPr/>
            </p:nvGrpSpPr>
            <p:grpSpPr>
              <a:xfrm>
                <a:off x="5079998" y="1567542"/>
                <a:ext cx="2002972" cy="1001488"/>
                <a:chOff x="2960913" y="1567542"/>
                <a:chExt cx="2002972" cy="1001488"/>
              </a:xfrm>
            </p:grpSpPr>
            <p:sp>
              <p:nvSpPr>
                <p:cNvPr id="6" name="矩形 5"/>
                <p:cNvSpPr/>
                <p:nvPr/>
              </p:nvSpPr>
              <p:spPr>
                <a:xfrm>
                  <a:off x="2960913" y="1567542"/>
                  <a:ext cx="2002972" cy="1001488"/>
                </a:xfrm>
                <a:prstGeom prst="rect">
                  <a:avLst/>
                </a:prstGeom>
                <a:solidFill>
                  <a:srgbClr val="FFFFFF">
                    <a:alpha val="89804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1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3049328" y="1775899"/>
                  <a:ext cx="182614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3200" dirty="0">
                      <a:solidFill>
                        <a:srgbClr val="574E37"/>
                      </a:solidFill>
                      <a:latin typeface="+mj-ea"/>
                      <a:ea typeface="+mj-ea"/>
                    </a:rPr>
                    <a:t>构思</a:t>
                  </a:r>
                  <a:r>
                    <a:rPr lang="zh-CN" altLang="en-US" sz="3200" dirty="0" smtClean="0">
                      <a:solidFill>
                        <a:srgbClr val="574E37"/>
                      </a:solidFill>
                      <a:latin typeface="+mj-ea"/>
                      <a:ea typeface="+mj-ea"/>
                    </a:rPr>
                    <a:t>能力</a:t>
                  </a:r>
                  <a:endParaRPr lang="zh-CN" altLang="en-US" sz="3200" dirty="0">
                    <a:solidFill>
                      <a:srgbClr val="574E37"/>
                    </a:solidFill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>
                <a:off x="7242627" y="1567542"/>
                <a:ext cx="2002972" cy="1001488"/>
                <a:chOff x="2960913" y="1567542"/>
                <a:chExt cx="2002972" cy="1001488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2960913" y="1567542"/>
                  <a:ext cx="2002972" cy="1001488"/>
                </a:xfrm>
                <a:prstGeom prst="rect">
                  <a:avLst/>
                </a:prstGeom>
                <a:solidFill>
                  <a:srgbClr val="FFFFFF">
                    <a:alpha val="89804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1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3049328" y="1775899"/>
                  <a:ext cx="182614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3200" dirty="0" smtClean="0">
                      <a:solidFill>
                        <a:srgbClr val="574E37"/>
                      </a:solidFill>
                      <a:latin typeface="+mj-ea"/>
                      <a:ea typeface="+mj-ea"/>
                    </a:rPr>
                    <a:t>讨论能力</a:t>
                  </a:r>
                  <a:endParaRPr lang="zh-CN" altLang="en-US" sz="3200" dirty="0">
                    <a:solidFill>
                      <a:srgbClr val="574E37"/>
                    </a:solidFill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>
                <a:off x="9376226" y="1567542"/>
                <a:ext cx="2735293" cy="1001488"/>
                <a:chOff x="2960912" y="1567542"/>
                <a:chExt cx="2735293" cy="1001488"/>
              </a:xfrm>
            </p:grpSpPr>
            <p:sp>
              <p:nvSpPr>
                <p:cNvPr id="12" name="矩形 11"/>
                <p:cNvSpPr/>
                <p:nvPr/>
              </p:nvSpPr>
              <p:spPr>
                <a:xfrm>
                  <a:off x="2960912" y="1567542"/>
                  <a:ext cx="2735293" cy="1001488"/>
                </a:xfrm>
                <a:prstGeom prst="rect">
                  <a:avLst/>
                </a:prstGeom>
                <a:solidFill>
                  <a:srgbClr val="FFFFFF">
                    <a:alpha val="89804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1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3005119" y="1775899"/>
                  <a:ext cx="2646878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3200" dirty="0" smtClean="0">
                      <a:solidFill>
                        <a:srgbClr val="574E37"/>
                      </a:solidFill>
                      <a:latin typeface="+mj-ea"/>
                      <a:ea typeface="+mj-ea"/>
                    </a:rPr>
                    <a:t>适应矛盾能力</a:t>
                  </a:r>
                  <a:endParaRPr lang="zh-CN" altLang="en-US" sz="3200" dirty="0">
                    <a:solidFill>
                      <a:srgbClr val="574E37"/>
                    </a:solidFill>
                    <a:latin typeface="+mj-ea"/>
                    <a:ea typeface="+mj-ea"/>
                  </a:endParaRPr>
                </a:p>
              </p:txBody>
            </p:sp>
          </p:grpSp>
        </p:grpSp>
        <p:sp>
          <p:nvSpPr>
            <p:cNvPr id="15" name="矩形 14"/>
            <p:cNvSpPr/>
            <p:nvPr/>
          </p:nvSpPr>
          <p:spPr>
            <a:xfrm>
              <a:off x="1593268" y="1596571"/>
              <a:ext cx="9150606" cy="740229"/>
            </a:xfrm>
            <a:prstGeom prst="rect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101612" y="1656379"/>
              <a:ext cx="2133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spc="600" dirty="0">
                  <a:solidFill>
                    <a:srgbClr val="574E37"/>
                  </a:solidFill>
                  <a:latin typeface="+mj-ea"/>
                  <a:ea typeface="+mj-ea"/>
                </a:rPr>
                <a:t>专业主义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009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93268" y="1648376"/>
            <a:ext cx="9150606" cy="1868942"/>
            <a:chOff x="1593268" y="1596571"/>
            <a:chExt cx="9150606" cy="1868942"/>
          </a:xfrm>
        </p:grpSpPr>
        <p:grpSp>
          <p:nvGrpSpPr>
            <p:cNvPr id="3" name="组合 2"/>
            <p:cNvGrpSpPr/>
            <p:nvPr/>
          </p:nvGrpSpPr>
          <p:grpSpPr>
            <a:xfrm>
              <a:off x="1593268" y="2464025"/>
              <a:ext cx="9150606" cy="1001488"/>
              <a:chOff x="2960913" y="1567542"/>
              <a:chExt cx="9150606" cy="1001488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2960913" y="1567542"/>
                <a:ext cx="2002972" cy="1001488"/>
                <a:chOff x="2960913" y="1567542"/>
                <a:chExt cx="2002972" cy="1001488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2960913" y="1567542"/>
                  <a:ext cx="2002972" cy="1001488"/>
                </a:xfrm>
                <a:prstGeom prst="rect">
                  <a:avLst/>
                </a:prstGeom>
                <a:solidFill>
                  <a:srgbClr val="FFFFFF">
                    <a:alpha val="89804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1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3049328" y="1775899"/>
                  <a:ext cx="182614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3200" dirty="0" smtClean="0">
                      <a:solidFill>
                        <a:srgbClr val="574E37"/>
                      </a:solidFill>
                      <a:latin typeface="+mj-ea"/>
                      <a:ea typeface="+mj-ea"/>
                    </a:rPr>
                    <a:t>先见能力</a:t>
                  </a:r>
                  <a:endParaRPr lang="zh-CN" altLang="en-US" sz="3200" dirty="0">
                    <a:solidFill>
                      <a:srgbClr val="574E37"/>
                    </a:solidFill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7" name="组合 6"/>
              <p:cNvGrpSpPr/>
              <p:nvPr/>
            </p:nvGrpSpPr>
            <p:grpSpPr>
              <a:xfrm>
                <a:off x="5079998" y="1567542"/>
                <a:ext cx="2002972" cy="1001488"/>
                <a:chOff x="2960913" y="1567542"/>
                <a:chExt cx="2002972" cy="1001488"/>
              </a:xfrm>
            </p:grpSpPr>
            <p:sp>
              <p:nvSpPr>
                <p:cNvPr id="14" name="矩形 13"/>
                <p:cNvSpPr/>
                <p:nvPr/>
              </p:nvSpPr>
              <p:spPr>
                <a:xfrm>
                  <a:off x="2960913" y="1567542"/>
                  <a:ext cx="2002972" cy="1001488"/>
                </a:xfrm>
                <a:prstGeom prst="rect">
                  <a:avLst/>
                </a:prstGeom>
                <a:solidFill>
                  <a:srgbClr val="FFFFFF">
                    <a:alpha val="89804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1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3049328" y="1775899"/>
                  <a:ext cx="182614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zh-CN" altLang="en-US" sz="3200" dirty="0">
                      <a:solidFill>
                        <a:schemeClr val="bg1">
                          <a:lumMod val="75000"/>
                        </a:schemeClr>
                      </a:solidFill>
                      <a:latin typeface="+mj-ea"/>
                      <a:ea typeface="+mj-ea"/>
                    </a:rPr>
                    <a:t>构思</a:t>
                  </a:r>
                  <a:r>
                    <a:rPr lang="zh-CN" altLang="en-US" sz="3200" dirty="0" smtClean="0">
                      <a:solidFill>
                        <a:schemeClr val="bg1">
                          <a:lumMod val="75000"/>
                        </a:schemeClr>
                      </a:solidFill>
                      <a:latin typeface="+mj-ea"/>
                      <a:ea typeface="+mj-ea"/>
                    </a:rPr>
                    <a:t>能力</a:t>
                  </a:r>
                  <a:endParaRPr lang="zh-CN" altLang="en-US" sz="3200" dirty="0">
                    <a:solidFill>
                      <a:schemeClr val="bg1">
                        <a:lumMod val="75000"/>
                      </a:schemeClr>
                    </a:solidFill>
                    <a:latin typeface="+mj-ea"/>
                    <a:ea typeface="+mj-ea"/>
                  </a:endParaRPr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>
                <a:off x="7242627" y="1567542"/>
                <a:ext cx="2002972" cy="1001488"/>
                <a:chOff x="2960913" y="1567542"/>
                <a:chExt cx="2002972" cy="1001488"/>
              </a:xfrm>
            </p:grpSpPr>
            <p:sp>
              <p:nvSpPr>
                <p:cNvPr id="12" name="矩形 11"/>
                <p:cNvSpPr/>
                <p:nvPr/>
              </p:nvSpPr>
              <p:spPr>
                <a:xfrm>
                  <a:off x="2960913" y="1567542"/>
                  <a:ext cx="2002972" cy="1001488"/>
                </a:xfrm>
                <a:prstGeom prst="rect">
                  <a:avLst/>
                </a:prstGeom>
                <a:solidFill>
                  <a:srgbClr val="FFFFFF">
                    <a:alpha val="89804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1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3049328" y="1775899"/>
                  <a:ext cx="182614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3200">
                      <a:solidFill>
                        <a:schemeClr val="bg1">
                          <a:lumMod val="75000"/>
                        </a:schemeClr>
                      </a:solidFill>
                      <a:latin typeface="+mj-ea"/>
                      <a:ea typeface="+mj-ea"/>
                    </a:defRPr>
                  </a:lvl1pPr>
                </a:lstStyle>
                <a:p>
                  <a:r>
                    <a:rPr lang="zh-CN" altLang="en-US" dirty="0"/>
                    <a:t>讨论能力</a:t>
                  </a:r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9376226" y="1567542"/>
                <a:ext cx="2735293" cy="1001488"/>
                <a:chOff x="2960912" y="1567542"/>
                <a:chExt cx="2735293" cy="1001488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2960912" y="1567542"/>
                  <a:ext cx="2735293" cy="1001488"/>
                </a:xfrm>
                <a:prstGeom prst="rect">
                  <a:avLst/>
                </a:prstGeom>
                <a:solidFill>
                  <a:srgbClr val="FFFFFF">
                    <a:alpha val="89804"/>
                  </a:srgbClr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1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3005119" y="1775899"/>
                  <a:ext cx="2646878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zh-CN"/>
                  </a:defPPr>
                  <a:lvl1pPr>
                    <a:defRPr sz="3200">
                      <a:solidFill>
                        <a:schemeClr val="bg1">
                          <a:lumMod val="75000"/>
                        </a:schemeClr>
                      </a:solidFill>
                      <a:latin typeface="+mj-ea"/>
                      <a:ea typeface="+mj-ea"/>
                    </a:defRPr>
                  </a:lvl1pPr>
                </a:lstStyle>
                <a:p>
                  <a:r>
                    <a:rPr lang="zh-CN" altLang="en-US" dirty="0"/>
                    <a:t>适应矛盾能力</a:t>
                  </a:r>
                </a:p>
              </p:txBody>
            </p:sp>
          </p:grpSp>
        </p:grpSp>
        <p:sp>
          <p:nvSpPr>
            <p:cNvPr id="4" name="矩形 3"/>
            <p:cNvSpPr/>
            <p:nvPr/>
          </p:nvSpPr>
          <p:spPr>
            <a:xfrm>
              <a:off x="1593268" y="1596571"/>
              <a:ext cx="9150606" cy="740229"/>
            </a:xfrm>
            <a:prstGeom prst="rect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101612" y="1656379"/>
              <a:ext cx="2133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spc="600" dirty="0">
                  <a:solidFill>
                    <a:srgbClr val="574E37"/>
                  </a:solidFill>
                  <a:latin typeface="+mj-ea"/>
                  <a:ea typeface="+mj-ea"/>
                </a:rPr>
                <a:t>专业主义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810689" y="3937517"/>
            <a:ext cx="8570622" cy="540588"/>
            <a:chOff x="1696528" y="3674853"/>
            <a:chExt cx="8570622" cy="540588"/>
          </a:xfrm>
        </p:grpSpPr>
        <p:sp>
          <p:nvSpPr>
            <p:cNvPr id="18" name="文本框 17"/>
            <p:cNvSpPr txBox="1"/>
            <p:nvPr/>
          </p:nvSpPr>
          <p:spPr>
            <a:xfrm>
              <a:off x="2002572" y="3701143"/>
              <a:ext cx="818685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latin typeface="+mj-ea"/>
                  <a:ea typeface="+mj-ea"/>
                </a:rPr>
                <a:t>我们轻易地推翻了以往的常识，正置身于全新的经济空间。</a:t>
              </a:r>
              <a:endParaRPr lang="zh-CN" altLang="en-US" sz="2400" dirty="0">
                <a:latin typeface="+mj-ea"/>
                <a:ea typeface="+mj-ea"/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2"/>
            <a:srcRect l="54964" t="23641" r="27690" b="55807"/>
            <a:stretch/>
          </p:blipFill>
          <p:spPr>
            <a:xfrm>
              <a:off x="1696528" y="3674853"/>
              <a:ext cx="349986" cy="270294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2"/>
            <a:srcRect l="54964" t="23641" r="27690" b="55807"/>
            <a:stretch/>
          </p:blipFill>
          <p:spPr>
            <a:xfrm flipH="1" flipV="1">
              <a:off x="9917164" y="3945147"/>
              <a:ext cx="349986" cy="270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5704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 hidden="1"/>
          <p:cNvSpPr/>
          <p:nvPr/>
        </p:nvSpPr>
        <p:spPr>
          <a:xfrm>
            <a:off x="3766159" y="1095538"/>
            <a:ext cx="4659682" cy="46596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 hidden="1"/>
          <p:cNvGrpSpPr/>
          <p:nvPr/>
        </p:nvGrpSpPr>
        <p:grpSpPr>
          <a:xfrm>
            <a:off x="3842162" y="555570"/>
            <a:ext cx="4507675" cy="4581961"/>
            <a:chOff x="3722891" y="379595"/>
            <a:chExt cx="4507675" cy="4581961"/>
          </a:xfrm>
        </p:grpSpPr>
        <p:sp>
          <p:nvSpPr>
            <p:cNvPr id="24" name="任意多边形 23"/>
            <p:cNvSpPr/>
            <p:nvPr/>
          </p:nvSpPr>
          <p:spPr>
            <a:xfrm>
              <a:off x="5359479" y="379595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rgbClr val="574E37"/>
                  </a:solidFill>
                </a:rPr>
                <a:t>控制情感</a:t>
              </a:r>
              <a:endParaRPr lang="en-US" altLang="zh-CN" sz="1600" b="1" kern="1200" dirty="0" smtClean="0">
                <a:solidFill>
                  <a:srgbClr val="574E37"/>
                </a:solidFill>
              </a:endParaRP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rgbClr val="574E37"/>
                  </a:solidFill>
                </a:rPr>
                <a:t>理性行动</a:t>
              </a:r>
              <a:endParaRPr lang="zh-CN" altLang="en-US" sz="1600" b="1" kern="1200" dirty="0">
                <a:solidFill>
                  <a:srgbClr val="574E37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514900" y="106390"/>
                  </a:moveTo>
                  <a:arcTo wR="1889769" hR="1889769" stAng="17359031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任意多边形 25"/>
            <p:cNvSpPr/>
            <p:nvPr/>
          </p:nvSpPr>
          <p:spPr>
            <a:xfrm>
              <a:off x="6996068" y="132447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专业的</a:t>
              </a:r>
              <a:endParaRPr lang="en-US" altLang="zh-CN" sz="1600" b="1" dirty="0" smtClean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知识</a:t>
              </a:r>
              <a:r>
                <a:rPr lang="zh-CN" altLang="en-US" sz="1600" b="1" dirty="0">
                  <a:solidFill>
                    <a:srgbClr val="574E37"/>
                  </a:solidFill>
                </a:rPr>
                <a:t>与</a:t>
              </a:r>
              <a:r>
                <a:rPr lang="zh-CN" altLang="en-US" sz="1600" b="1" dirty="0" smtClean="0">
                  <a:solidFill>
                    <a:srgbClr val="574E37"/>
                  </a:solidFill>
                </a:rPr>
                <a:t>技能</a:t>
              </a:r>
              <a:endParaRPr lang="zh-CN" altLang="en-US" sz="1600" b="1" dirty="0">
                <a:solidFill>
                  <a:srgbClr val="574E37"/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702742" y="1356519"/>
                  </a:moveTo>
                  <a:arcTo wR="1889769" hR="1889769" stAng="20616588" swAng="1966824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任意多边形 27"/>
            <p:cNvSpPr/>
            <p:nvPr/>
          </p:nvSpPr>
          <p:spPr>
            <a:xfrm>
              <a:off x="6996068" y="321424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较强的</a:t>
              </a:r>
              <a:endParaRPr lang="en-US" altLang="zh-CN" sz="1600" b="1" dirty="0" smtClean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伦理</a:t>
              </a:r>
              <a:r>
                <a:rPr lang="zh-CN" altLang="en-US" sz="1600" b="1" dirty="0">
                  <a:solidFill>
                    <a:srgbClr val="574E37"/>
                  </a:solidFill>
                </a:rPr>
                <a:t>观念</a:t>
              </a: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210179" y="3241710"/>
                  </a:moveTo>
                  <a:arcTo wR="1889769" hR="1889769" stAng="2740559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任意多边形 29"/>
            <p:cNvSpPr/>
            <p:nvPr/>
          </p:nvSpPr>
          <p:spPr>
            <a:xfrm>
              <a:off x="5359479" y="4159133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顾客第一</a:t>
              </a: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264638" y="3673147"/>
                  </a:moveTo>
                  <a:arcTo wR="1889769" hR="1889769" stAng="6559031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任意多边形 31"/>
            <p:cNvSpPr/>
            <p:nvPr/>
          </p:nvSpPr>
          <p:spPr>
            <a:xfrm>
              <a:off x="3722891" y="321424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好奇心</a:t>
              </a:r>
              <a:endParaRPr lang="en-US" altLang="zh-CN" sz="1600" b="1" dirty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进取心</a:t>
              </a: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6795" y="2423019"/>
                  </a:moveTo>
                  <a:arcTo wR="1889769" hR="1889769" stAng="9816588" swAng="1966824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任意多边形 33"/>
            <p:cNvSpPr/>
            <p:nvPr/>
          </p:nvSpPr>
          <p:spPr>
            <a:xfrm>
              <a:off x="3722891" y="132447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遵守纪律</a:t>
              </a: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569358" y="537828"/>
                  </a:moveTo>
                  <a:arcTo wR="1889769" hR="1889769" stAng="13540559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46" name="组合 45"/>
          <p:cNvGrpSpPr/>
          <p:nvPr/>
        </p:nvGrpSpPr>
        <p:grpSpPr>
          <a:xfrm>
            <a:off x="0" y="263182"/>
            <a:ext cx="5317588" cy="584775"/>
            <a:chOff x="0" y="263182"/>
            <a:chExt cx="5317588" cy="584775"/>
          </a:xfrm>
        </p:grpSpPr>
        <p:sp>
          <p:nvSpPr>
            <p:cNvPr id="37" name="矩形 36"/>
            <p:cNvSpPr/>
            <p:nvPr/>
          </p:nvSpPr>
          <p:spPr>
            <a:xfrm>
              <a:off x="449942" y="263182"/>
              <a:ext cx="486764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dirty="0" smtClean="0">
                  <a:solidFill>
                    <a:srgbClr val="574E37"/>
                  </a:solidFill>
                  <a:latin typeface="+mj-ea"/>
                  <a:ea typeface="+mj-ea"/>
                </a:rPr>
                <a:t>先见能力的充分必要条件</a:t>
              </a:r>
              <a:endParaRPr lang="zh-CN" altLang="en-US" sz="3200" dirty="0">
                <a:solidFill>
                  <a:srgbClr val="574E37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0" y="389965"/>
              <a:ext cx="449943" cy="3899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709522" y="3507529"/>
            <a:ext cx="8772957" cy="2599114"/>
            <a:chOff x="1962741" y="1881552"/>
            <a:chExt cx="8772957" cy="2599114"/>
          </a:xfrm>
        </p:grpSpPr>
        <p:grpSp>
          <p:nvGrpSpPr>
            <p:cNvPr id="44" name="组合 43"/>
            <p:cNvGrpSpPr/>
            <p:nvPr/>
          </p:nvGrpSpPr>
          <p:grpSpPr>
            <a:xfrm>
              <a:off x="1962741" y="1881552"/>
              <a:ext cx="8772957" cy="2599114"/>
              <a:chOff x="1962741" y="1881552"/>
              <a:chExt cx="8772957" cy="2599114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1962741" y="2082202"/>
                <a:ext cx="8772957" cy="2398464"/>
              </a:xfrm>
              <a:prstGeom prst="rect">
                <a:avLst/>
              </a:prstGeom>
              <a:solidFill>
                <a:srgbClr val="FFFFFF">
                  <a:alpha val="98824"/>
                </a:srgb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9880101" y="1881552"/>
                <a:ext cx="397565" cy="709346"/>
              </a:xfrm>
              <a:prstGeom prst="rect">
                <a:avLst/>
              </a:prstGeom>
              <a:solidFill>
                <a:srgbClr val="FFFFFF">
                  <a:alpha val="89804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2175536" y="2566670"/>
              <a:ext cx="8347097" cy="17235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zh-CN" altLang="en-US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第一、第二两点涉及到管理学中的</a:t>
              </a:r>
              <a:r>
                <a:rPr lang="en-US" altLang="zh-CN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PEST</a:t>
              </a:r>
              <a:r>
                <a:rPr lang="zh-CN" altLang="en-US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宏观分析模型：</a:t>
              </a:r>
              <a:endParaRPr lang="en-US" altLang="zh-CN" sz="1600" dirty="0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  <a:p>
              <a:pPr>
                <a:spcBef>
                  <a:spcPts val="300"/>
                </a:spcBef>
              </a:pPr>
              <a:r>
                <a:rPr lang="en-US" altLang="zh-CN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P-Political(</a:t>
              </a:r>
              <a:r>
                <a:rPr lang="zh-CN" altLang="en-US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政治</a:t>
              </a:r>
              <a:r>
                <a:rPr lang="en-US" altLang="zh-CN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)</a:t>
              </a:r>
              <a:r>
                <a:rPr lang="zh-CN" altLang="en-US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，</a:t>
              </a:r>
              <a:r>
                <a:rPr lang="en-US" altLang="zh-CN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E-Economic(</a:t>
              </a:r>
              <a:r>
                <a:rPr lang="zh-CN" altLang="en-US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经济</a:t>
              </a:r>
              <a:r>
                <a:rPr lang="en-US" altLang="zh-CN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)</a:t>
              </a:r>
              <a:r>
                <a:rPr lang="zh-CN" altLang="en-US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，</a:t>
              </a:r>
              <a:r>
                <a:rPr lang="en-US" altLang="zh-CN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S-Social(</a:t>
              </a:r>
              <a:r>
                <a:rPr lang="zh-CN" altLang="en-US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社会</a:t>
              </a:r>
              <a:r>
                <a:rPr lang="en-US" altLang="zh-CN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)</a:t>
              </a:r>
              <a:r>
                <a:rPr lang="zh-CN" altLang="en-US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，</a:t>
              </a:r>
              <a:r>
                <a:rPr lang="en-US" altLang="zh-CN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T-Technological(</a:t>
              </a:r>
              <a:r>
                <a:rPr lang="zh-CN" altLang="en-US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科技</a:t>
              </a:r>
              <a:r>
                <a:rPr lang="en-US" altLang="zh-CN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)</a:t>
              </a:r>
              <a:r>
                <a:rPr lang="zh-CN" altLang="en-US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。</a:t>
              </a:r>
              <a:endParaRPr lang="en-US" altLang="zh-CN" sz="1600" dirty="0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  <a:p>
              <a:pPr>
                <a:spcBef>
                  <a:spcPts val="300"/>
                </a:spcBef>
              </a:pPr>
              <a:r>
                <a:rPr lang="zh-CN" altLang="en-US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第三、第四两点则强调根据从外部环境发现的机遇与风险，根据自身条件（优势与劣势）选择最好的方向进行发展。</a:t>
              </a:r>
              <a:endParaRPr lang="en-US" altLang="zh-CN" sz="1600" dirty="0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  <a:p>
              <a:pPr>
                <a:spcBef>
                  <a:spcPts val="300"/>
                </a:spcBef>
              </a:pPr>
              <a:endParaRPr lang="en-US" altLang="zh-CN" sz="1600" dirty="0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  <a:p>
              <a:pPr>
                <a:spcBef>
                  <a:spcPts val="300"/>
                </a:spcBef>
              </a:pPr>
              <a:r>
                <a:rPr lang="zh-CN" altLang="en-US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总的来说，就是</a:t>
              </a:r>
              <a:r>
                <a:rPr lang="en-US" altLang="zh-CN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SWOT</a:t>
              </a:r>
              <a:r>
                <a:rPr lang="zh-CN" altLang="en-US" sz="1600" dirty="0">
                  <a:latin typeface="方正北魏楷书简体" panose="03000509000000000000" pitchFamily="65" charset="-122"/>
                  <a:ea typeface="方正北魏楷书简体" panose="03000509000000000000" pitchFamily="65" charset="-122"/>
                </a:rPr>
                <a:t>分析。</a:t>
              </a:r>
              <a:endParaRPr lang="en-US" altLang="zh-CN" sz="1600" dirty="0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709522" y="1500454"/>
            <a:ext cx="8772957" cy="1705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+mn-ea"/>
              </a:rPr>
              <a:t>1</a:t>
            </a:r>
            <a:r>
              <a:rPr lang="zh-CN" altLang="en-US" b="1" dirty="0" smtClean="0">
                <a:latin typeface="+mn-ea"/>
              </a:rPr>
              <a:t> 明确</a:t>
            </a:r>
            <a:r>
              <a:rPr lang="zh-CN" altLang="en-US" b="1" dirty="0">
                <a:latin typeface="+mn-ea"/>
              </a:rPr>
              <a:t>定义视野领域（范围</a:t>
            </a:r>
            <a:r>
              <a:rPr lang="zh-CN" altLang="en-US" b="1" dirty="0" smtClean="0">
                <a:latin typeface="+mn-ea"/>
              </a:rPr>
              <a:t>）。</a:t>
            </a:r>
            <a:endParaRPr lang="zh-CN" altLang="en-US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+mn-ea"/>
              </a:rPr>
              <a:t>2</a:t>
            </a:r>
            <a:r>
              <a:rPr lang="zh-CN" altLang="en-US" b="1" dirty="0" smtClean="0">
                <a:latin typeface="+mn-ea"/>
              </a:rPr>
              <a:t> 从</a:t>
            </a:r>
            <a:r>
              <a:rPr lang="zh-CN" altLang="en-US" b="1" dirty="0">
                <a:latin typeface="+mn-ea"/>
              </a:rPr>
              <a:t>分析现状入手预测未来的方向，简明扼要地阐明假想的论点，以分析其因果</a:t>
            </a:r>
            <a:r>
              <a:rPr lang="zh-CN" altLang="en-US" b="1" dirty="0" smtClean="0">
                <a:latin typeface="+mn-ea"/>
              </a:rPr>
              <a:t>关系。</a:t>
            </a:r>
            <a:endParaRPr lang="zh-CN" altLang="en-US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+mn-ea"/>
              </a:rPr>
              <a:t>3</a:t>
            </a:r>
            <a:r>
              <a:rPr lang="zh-CN" altLang="en-US" b="1" dirty="0" smtClean="0">
                <a:latin typeface="+mn-ea"/>
              </a:rPr>
              <a:t> 在</a:t>
            </a:r>
            <a:r>
              <a:rPr lang="zh-CN" altLang="en-US" b="1" dirty="0">
                <a:latin typeface="+mn-ea"/>
              </a:rPr>
              <a:t>多种可选情况下，只精选几种。采用强有力的手段调配人，财，</a:t>
            </a:r>
            <a:r>
              <a:rPr lang="zh-CN" altLang="en-US" b="1" dirty="0" smtClean="0">
                <a:latin typeface="+mn-ea"/>
              </a:rPr>
              <a:t>物。</a:t>
            </a:r>
            <a:endParaRPr lang="zh-CN" altLang="en-US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latin typeface="+mn-ea"/>
              </a:rPr>
              <a:t>4</a:t>
            </a:r>
            <a:r>
              <a:rPr lang="zh-CN" altLang="en-US" b="1" dirty="0" smtClean="0">
                <a:latin typeface="+mn-ea"/>
              </a:rPr>
              <a:t> 在</a:t>
            </a:r>
            <a:r>
              <a:rPr lang="zh-CN" altLang="en-US" b="1" dirty="0">
                <a:latin typeface="+mn-ea"/>
              </a:rPr>
              <a:t>情况没有彻底改变的情况下，不要偏离原则，不要迷失假想的基本</a:t>
            </a:r>
            <a:r>
              <a:rPr lang="zh-CN" altLang="en-US" b="1" dirty="0" smtClean="0">
                <a:latin typeface="+mn-ea"/>
              </a:rPr>
              <a:t>方向。</a:t>
            </a:r>
            <a:endParaRPr lang="zh-CN" alt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1326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1709522" y="3763108"/>
            <a:ext cx="8772957" cy="2187526"/>
            <a:chOff x="1962741" y="1881552"/>
            <a:chExt cx="8772957" cy="2187526"/>
          </a:xfrm>
        </p:grpSpPr>
        <p:grpSp>
          <p:nvGrpSpPr>
            <p:cNvPr id="41" name="组合 40"/>
            <p:cNvGrpSpPr/>
            <p:nvPr/>
          </p:nvGrpSpPr>
          <p:grpSpPr>
            <a:xfrm>
              <a:off x="1962741" y="1881552"/>
              <a:ext cx="8772957" cy="2187526"/>
              <a:chOff x="1962741" y="1881552"/>
              <a:chExt cx="8772957" cy="2187526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1962741" y="2082202"/>
                <a:ext cx="8772957" cy="1986876"/>
              </a:xfrm>
              <a:prstGeom prst="rect">
                <a:avLst/>
              </a:prstGeom>
              <a:solidFill>
                <a:srgbClr val="FFFFFF">
                  <a:alpha val="98824"/>
                </a:srgb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9880101" y="1881552"/>
                <a:ext cx="397565" cy="709346"/>
              </a:xfrm>
              <a:prstGeom prst="rect">
                <a:avLst/>
              </a:prstGeom>
              <a:solidFill>
                <a:srgbClr val="FFFFFF">
                  <a:alpha val="89804"/>
                </a:srgb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7" name="矩形 46"/>
            <p:cNvSpPr/>
            <p:nvPr/>
          </p:nvSpPr>
          <p:spPr>
            <a:xfrm>
              <a:off x="2175536" y="2638403"/>
              <a:ext cx="834709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altLang="zh-CN" sz="1600" dirty="0">
                <a:latin typeface="方正北魏楷书简体" panose="03000509000000000000" pitchFamily="65" charset="-122"/>
                <a:ea typeface="方正北魏楷书简体" panose="03000509000000000000" pitchFamily="65" charset="-122"/>
              </a:endParaRPr>
            </a:p>
          </p:txBody>
        </p:sp>
      </p:grpSp>
      <p:sp>
        <p:nvSpPr>
          <p:cNvPr id="16" name="椭圆 15" hidden="1"/>
          <p:cNvSpPr/>
          <p:nvPr/>
        </p:nvSpPr>
        <p:spPr>
          <a:xfrm>
            <a:off x="3766159" y="1095538"/>
            <a:ext cx="4659682" cy="46596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 hidden="1"/>
          <p:cNvGrpSpPr/>
          <p:nvPr/>
        </p:nvGrpSpPr>
        <p:grpSpPr>
          <a:xfrm>
            <a:off x="3842162" y="555570"/>
            <a:ext cx="4507675" cy="4581961"/>
            <a:chOff x="3722891" y="379595"/>
            <a:chExt cx="4507675" cy="4581961"/>
          </a:xfrm>
        </p:grpSpPr>
        <p:sp>
          <p:nvSpPr>
            <p:cNvPr id="24" name="任意多边形 23"/>
            <p:cNvSpPr/>
            <p:nvPr/>
          </p:nvSpPr>
          <p:spPr>
            <a:xfrm>
              <a:off x="5359479" y="379595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rgbClr val="574E37"/>
                  </a:solidFill>
                </a:rPr>
                <a:t>控制情感</a:t>
              </a:r>
              <a:endParaRPr lang="en-US" altLang="zh-CN" sz="1600" b="1" kern="1200" dirty="0" smtClean="0">
                <a:solidFill>
                  <a:srgbClr val="574E37"/>
                </a:solidFill>
              </a:endParaRP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rgbClr val="574E37"/>
                  </a:solidFill>
                </a:rPr>
                <a:t>理性行动</a:t>
              </a:r>
              <a:endParaRPr lang="zh-CN" altLang="en-US" sz="1600" b="1" kern="1200" dirty="0">
                <a:solidFill>
                  <a:srgbClr val="574E37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514900" y="106390"/>
                  </a:moveTo>
                  <a:arcTo wR="1889769" hR="1889769" stAng="17359031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任意多边形 25"/>
            <p:cNvSpPr/>
            <p:nvPr/>
          </p:nvSpPr>
          <p:spPr>
            <a:xfrm>
              <a:off x="6996068" y="132447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专业的</a:t>
              </a:r>
              <a:endParaRPr lang="en-US" altLang="zh-CN" sz="1600" b="1" dirty="0" smtClean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知识</a:t>
              </a:r>
              <a:r>
                <a:rPr lang="zh-CN" altLang="en-US" sz="1600" b="1" dirty="0">
                  <a:solidFill>
                    <a:srgbClr val="574E37"/>
                  </a:solidFill>
                </a:rPr>
                <a:t>与</a:t>
              </a:r>
              <a:r>
                <a:rPr lang="zh-CN" altLang="en-US" sz="1600" b="1" dirty="0" smtClean="0">
                  <a:solidFill>
                    <a:srgbClr val="574E37"/>
                  </a:solidFill>
                </a:rPr>
                <a:t>技能</a:t>
              </a:r>
              <a:endParaRPr lang="zh-CN" altLang="en-US" sz="1600" b="1" dirty="0">
                <a:solidFill>
                  <a:srgbClr val="574E37"/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702742" y="1356519"/>
                  </a:moveTo>
                  <a:arcTo wR="1889769" hR="1889769" stAng="20616588" swAng="1966824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任意多边形 27"/>
            <p:cNvSpPr/>
            <p:nvPr/>
          </p:nvSpPr>
          <p:spPr>
            <a:xfrm>
              <a:off x="6996068" y="321424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较强的</a:t>
              </a:r>
              <a:endParaRPr lang="en-US" altLang="zh-CN" sz="1600" b="1" dirty="0" smtClean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 smtClean="0">
                  <a:solidFill>
                    <a:srgbClr val="574E37"/>
                  </a:solidFill>
                </a:rPr>
                <a:t>伦理</a:t>
              </a:r>
              <a:r>
                <a:rPr lang="zh-CN" altLang="en-US" sz="1600" b="1" dirty="0">
                  <a:solidFill>
                    <a:srgbClr val="574E37"/>
                  </a:solidFill>
                </a:rPr>
                <a:t>观念</a:t>
              </a: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210179" y="3241710"/>
                  </a:moveTo>
                  <a:arcTo wR="1889769" hR="1889769" stAng="2740559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任意多边形 29"/>
            <p:cNvSpPr/>
            <p:nvPr/>
          </p:nvSpPr>
          <p:spPr>
            <a:xfrm>
              <a:off x="5359479" y="4159133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顾客第一</a:t>
              </a: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264638" y="3673147"/>
                  </a:moveTo>
                  <a:arcTo wR="1889769" hR="1889769" stAng="6559031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任意多边形 31"/>
            <p:cNvSpPr/>
            <p:nvPr/>
          </p:nvSpPr>
          <p:spPr>
            <a:xfrm>
              <a:off x="3722891" y="321424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好奇心</a:t>
              </a:r>
              <a:endParaRPr lang="en-US" altLang="zh-CN" sz="1600" b="1" dirty="0">
                <a:solidFill>
                  <a:srgbClr val="574E37"/>
                </a:solidFill>
              </a:endParaRP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进取心</a:t>
              </a: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76795" y="2423019"/>
                  </a:moveTo>
                  <a:arcTo wR="1889769" hR="1889769" stAng="9816588" swAng="1966824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任意多边形 33"/>
            <p:cNvSpPr/>
            <p:nvPr/>
          </p:nvSpPr>
          <p:spPr>
            <a:xfrm>
              <a:off x="3722891" y="1324479"/>
              <a:ext cx="1234498" cy="802423"/>
            </a:xfrm>
            <a:custGeom>
              <a:avLst/>
              <a:gdLst>
                <a:gd name="connsiteX0" fmla="*/ 0 w 1234498"/>
                <a:gd name="connsiteY0" fmla="*/ 133740 h 802423"/>
                <a:gd name="connsiteX1" fmla="*/ 133740 w 1234498"/>
                <a:gd name="connsiteY1" fmla="*/ 0 h 802423"/>
                <a:gd name="connsiteX2" fmla="*/ 1100758 w 1234498"/>
                <a:gd name="connsiteY2" fmla="*/ 0 h 802423"/>
                <a:gd name="connsiteX3" fmla="*/ 1234498 w 1234498"/>
                <a:gd name="connsiteY3" fmla="*/ 133740 h 802423"/>
                <a:gd name="connsiteX4" fmla="*/ 1234498 w 1234498"/>
                <a:gd name="connsiteY4" fmla="*/ 668683 h 802423"/>
                <a:gd name="connsiteX5" fmla="*/ 1100758 w 1234498"/>
                <a:gd name="connsiteY5" fmla="*/ 802423 h 802423"/>
                <a:gd name="connsiteX6" fmla="*/ 133740 w 1234498"/>
                <a:gd name="connsiteY6" fmla="*/ 802423 h 802423"/>
                <a:gd name="connsiteX7" fmla="*/ 0 w 1234498"/>
                <a:gd name="connsiteY7" fmla="*/ 668683 h 802423"/>
                <a:gd name="connsiteX8" fmla="*/ 0 w 1234498"/>
                <a:gd name="connsiteY8" fmla="*/ 133740 h 802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34498" h="802423">
                  <a:moveTo>
                    <a:pt x="0" y="133740"/>
                  </a:moveTo>
                  <a:cubicBezTo>
                    <a:pt x="0" y="59877"/>
                    <a:pt x="59877" y="0"/>
                    <a:pt x="133740" y="0"/>
                  </a:cubicBezTo>
                  <a:lnTo>
                    <a:pt x="1100758" y="0"/>
                  </a:lnTo>
                  <a:cubicBezTo>
                    <a:pt x="1174621" y="0"/>
                    <a:pt x="1234498" y="59877"/>
                    <a:pt x="1234498" y="133740"/>
                  </a:cubicBezTo>
                  <a:lnTo>
                    <a:pt x="1234498" y="668683"/>
                  </a:lnTo>
                  <a:cubicBezTo>
                    <a:pt x="1234498" y="742546"/>
                    <a:pt x="1174621" y="802423"/>
                    <a:pt x="1100758" y="802423"/>
                  </a:cubicBezTo>
                  <a:lnTo>
                    <a:pt x="133740" y="802423"/>
                  </a:lnTo>
                  <a:cubicBezTo>
                    <a:pt x="59877" y="802423"/>
                    <a:pt x="0" y="742546"/>
                    <a:pt x="0" y="668683"/>
                  </a:cubicBezTo>
                  <a:lnTo>
                    <a:pt x="0" y="133740"/>
                  </a:ln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701" tIns="88701" rIns="88701" bIns="88701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dirty="0">
                  <a:solidFill>
                    <a:srgbClr val="574E37"/>
                  </a:solidFill>
                </a:rPr>
                <a:t>遵守纪律</a:t>
              </a: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4086959" y="780807"/>
              <a:ext cx="3779538" cy="377953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569358" y="537828"/>
                  </a:moveTo>
                  <a:arcTo wR="1889769" hR="1889769" stAng="13540559" swAng="1500410"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46" name="组合 45"/>
          <p:cNvGrpSpPr/>
          <p:nvPr/>
        </p:nvGrpSpPr>
        <p:grpSpPr>
          <a:xfrm>
            <a:off x="0" y="263182"/>
            <a:ext cx="5317588" cy="584775"/>
            <a:chOff x="0" y="263182"/>
            <a:chExt cx="5317588" cy="584775"/>
          </a:xfrm>
        </p:grpSpPr>
        <p:sp>
          <p:nvSpPr>
            <p:cNvPr id="37" name="矩形 36"/>
            <p:cNvSpPr/>
            <p:nvPr/>
          </p:nvSpPr>
          <p:spPr>
            <a:xfrm>
              <a:off x="449942" y="263182"/>
              <a:ext cx="486764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dirty="0" smtClean="0">
                  <a:solidFill>
                    <a:srgbClr val="574E37"/>
                  </a:solidFill>
                  <a:latin typeface="+mj-ea"/>
                  <a:ea typeface="+mj-ea"/>
                </a:rPr>
                <a:t>一些注意事项</a:t>
              </a:r>
              <a:endParaRPr lang="zh-CN" altLang="en-US" sz="3200" dirty="0">
                <a:solidFill>
                  <a:srgbClr val="574E37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0" y="389965"/>
              <a:ext cx="449943" cy="3899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1709522" y="1216245"/>
            <a:ext cx="8772957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b="1" dirty="0" smtClean="0">
                <a:latin typeface="+mn-ea"/>
              </a:rPr>
              <a:t>1 </a:t>
            </a:r>
            <a:r>
              <a:rPr lang="zh-CN" altLang="en-US" b="1" dirty="0">
                <a:latin typeface="+mn-ea"/>
              </a:rPr>
              <a:t>认清变化的本质，需要对身边的变化逐一反复地向自己提问：为什么会这样？新在什么地方？从中会产生什么？其真正的价值何在</a:t>
            </a:r>
            <a:r>
              <a:rPr lang="zh-CN" altLang="en-US" b="1" dirty="0" smtClean="0">
                <a:latin typeface="+mn-ea"/>
              </a:rPr>
              <a:t>？</a:t>
            </a:r>
            <a:endParaRPr lang="en-US" altLang="zh-CN" b="1" dirty="0" smtClean="0">
              <a:latin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b="1" dirty="0">
                <a:latin typeface="+mn-ea"/>
              </a:rPr>
              <a:t>2</a:t>
            </a:r>
            <a:r>
              <a:rPr lang="en-US" altLang="zh-CN" b="1" dirty="0" smtClean="0">
                <a:latin typeface="+mn-ea"/>
              </a:rPr>
              <a:t> </a:t>
            </a:r>
            <a:r>
              <a:rPr lang="zh-CN" altLang="en-US" b="1" dirty="0" smtClean="0">
                <a:latin typeface="+mn-ea"/>
              </a:rPr>
              <a:t>有意识</a:t>
            </a:r>
            <a:r>
              <a:rPr lang="zh-CN" altLang="en-US" b="1" dirty="0">
                <a:latin typeface="+mn-ea"/>
              </a:rPr>
              <a:t>的假设一个相反的观点，并不断验证，对于常识毫无遗漏地进行分析，对于反证也需要同样程度的分析</a:t>
            </a:r>
            <a:r>
              <a:rPr lang="zh-CN" altLang="en-US" b="1" dirty="0" smtClean="0">
                <a:latin typeface="+mn-ea"/>
              </a:rPr>
              <a:t>。</a:t>
            </a:r>
            <a:endParaRPr lang="zh-CN" altLang="en-US" b="1" dirty="0">
              <a:latin typeface="+mn-ea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b="1" dirty="0" smtClean="0">
                <a:latin typeface="+mn-ea"/>
              </a:rPr>
              <a:t>3 </a:t>
            </a:r>
            <a:r>
              <a:rPr lang="zh-CN" altLang="en-US" b="1" dirty="0" smtClean="0">
                <a:latin typeface="+mn-ea"/>
              </a:rPr>
              <a:t>回归一张白纸重新开始思考。坦率地承认自己的错误，意味着对思考永不厌倦。</a:t>
            </a:r>
            <a:endParaRPr lang="en-US" altLang="zh-CN" b="1" dirty="0" smtClean="0">
              <a:latin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922317" y="4367420"/>
            <a:ext cx="8347097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zh-CN" altLang="en-US" sz="1600" dirty="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这三点都在强调结论得来过程不能马虎。</a:t>
            </a:r>
            <a:endParaRPr lang="en-US" altLang="zh-CN" sz="1600" dirty="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  <a:p>
            <a:pPr>
              <a:spcBef>
                <a:spcPts val="300"/>
              </a:spcBef>
            </a:pPr>
            <a:r>
              <a:rPr lang="zh-CN" altLang="en-US" sz="1600" dirty="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第一点：问自己变化“是什么”“为什么”“将导致什么”“有什么意义”。只有弄清来龙去脉才能理直气壮下结论。</a:t>
            </a:r>
            <a:endParaRPr lang="en-US" altLang="zh-CN" sz="1600" dirty="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  <a:p>
            <a:pPr>
              <a:spcBef>
                <a:spcPts val="300"/>
              </a:spcBef>
            </a:pPr>
            <a:r>
              <a:rPr lang="zh-CN" altLang="en-US" sz="1600" dirty="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第二点：用“自我否定”来检验该结论是否正确。</a:t>
            </a:r>
            <a:endParaRPr lang="en-US" altLang="zh-CN" sz="1600" dirty="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  <a:p>
            <a:pPr>
              <a:spcBef>
                <a:spcPts val="300"/>
              </a:spcBef>
            </a:pPr>
            <a:r>
              <a:rPr lang="zh-CN" altLang="en-US" sz="1600" dirty="0">
                <a:latin typeface="方正北魏楷书简体" panose="03000509000000000000" pitchFamily="65" charset="-122"/>
                <a:ea typeface="方正北魏楷书简体" panose="03000509000000000000" pitchFamily="65" charset="-122"/>
              </a:rPr>
              <a:t>第三点：冷静一下，可以等几个小时（几天）后再来考虑这个该结论是否正确。</a:t>
            </a:r>
            <a:endParaRPr lang="en-US" altLang="zh-CN" sz="1600" dirty="0">
              <a:latin typeface="方正北魏楷书简体" panose="03000509000000000000" pitchFamily="65" charset="-122"/>
              <a:ea typeface="方正北魏楷书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935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1593268" y="1788213"/>
            <a:ext cx="9150606" cy="3281575"/>
            <a:chOff x="1593268" y="1648376"/>
            <a:chExt cx="9150606" cy="3281575"/>
          </a:xfrm>
        </p:grpSpPr>
        <p:grpSp>
          <p:nvGrpSpPr>
            <p:cNvPr id="2" name="组合 1"/>
            <p:cNvGrpSpPr/>
            <p:nvPr/>
          </p:nvGrpSpPr>
          <p:grpSpPr>
            <a:xfrm>
              <a:off x="1593268" y="1648376"/>
              <a:ext cx="9150606" cy="1868942"/>
              <a:chOff x="1593268" y="1596571"/>
              <a:chExt cx="9150606" cy="1868942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1593268" y="2464025"/>
                <a:ext cx="9150606" cy="1001488"/>
                <a:chOff x="2960913" y="1567542"/>
                <a:chExt cx="9150606" cy="1001488"/>
              </a:xfrm>
            </p:grpSpPr>
            <p:grpSp>
              <p:nvGrpSpPr>
                <p:cNvPr id="6" name="组合 5"/>
                <p:cNvGrpSpPr/>
                <p:nvPr/>
              </p:nvGrpSpPr>
              <p:grpSpPr>
                <a:xfrm>
                  <a:off x="2960913" y="1567542"/>
                  <a:ext cx="2002972" cy="1001488"/>
                  <a:chOff x="2960913" y="1567542"/>
                  <a:chExt cx="2002972" cy="1001488"/>
                </a:xfrm>
              </p:grpSpPr>
              <p:sp>
                <p:nvSpPr>
                  <p:cNvPr id="16" name="矩形 15"/>
                  <p:cNvSpPr/>
                  <p:nvPr/>
                </p:nvSpPr>
                <p:spPr>
                  <a:xfrm>
                    <a:off x="2960913" y="1567542"/>
                    <a:ext cx="2002972" cy="1001488"/>
                  </a:xfrm>
                  <a:prstGeom prst="rect">
                    <a:avLst/>
                  </a:prstGeom>
                  <a:solidFill>
                    <a:srgbClr val="FFFFFF">
                      <a:alpha val="89804"/>
                    </a:srgbClr>
                  </a:solidFill>
                  <a:ln>
                    <a:noFill/>
                  </a:ln>
                  <a:effectLst>
                    <a:outerShdw blurRad="63500" sx="102000" sy="102000" algn="ctr" rotWithShape="0">
                      <a:prstClr val="black">
                        <a:alpha val="12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7" name="文本框 16"/>
                  <p:cNvSpPr txBox="1"/>
                  <p:nvPr/>
                </p:nvSpPr>
                <p:spPr>
                  <a:xfrm>
                    <a:off x="3049328" y="1775899"/>
                    <a:ext cx="1826141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zh-CN"/>
                    </a:defPPr>
                    <a:lvl1pPr>
                      <a:defRPr sz="3200">
                        <a:solidFill>
                          <a:schemeClr val="bg1">
                            <a:lumMod val="75000"/>
                          </a:schemeClr>
                        </a:solidFill>
                        <a:latin typeface="+mj-ea"/>
                        <a:ea typeface="+mj-ea"/>
                      </a:defRPr>
                    </a:lvl1pPr>
                  </a:lstStyle>
                  <a:p>
                    <a:r>
                      <a:rPr lang="zh-CN" altLang="en-US" dirty="0"/>
                      <a:t>先见能力</a:t>
                    </a:r>
                  </a:p>
                </p:txBody>
              </p:sp>
            </p:grpSp>
            <p:grpSp>
              <p:nvGrpSpPr>
                <p:cNvPr id="7" name="组合 6"/>
                <p:cNvGrpSpPr/>
                <p:nvPr/>
              </p:nvGrpSpPr>
              <p:grpSpPr>
                <a:xfrm>
                  <a:off x="5079998" y="1567542"/>
                  <a:ext cx="2002972" cy="1001488"/>
                  <a:chOff x="2960913" y="1567542"/>
                  <a:chExt cx="2002972" cy="1001488"/>
                </a:xfrm>
              </p:grpSpPr>
              <p:sp>
                <p:nvSpPr>
                  <p:cNvPr id="14" name="矩形 13"/>
                  <p:cNvSpPr/>
                  <p:nvPr/>
                </p:nvSpPr>
                <p:spPr>
                  <a:xfrm>
                    <a:off x="2960913" y="1567542"/>
                    <a:ext cx="2002972" cy="1001488"/>
                  </a:xfrm>
                  <a:prstGeom prst="rect">
                    <a:avLst/>
                  </a:prstGeom>
                  <a:solidFill>
                    <a:srgbClr val="FFFFFF">
                      <a:alpha val="89804"/>
                    </a:srgbClr>
                  </a:solidFill>
                  <a:ln>
                    <a:noFill/>
                  </a:ln>
                  <a:effectLst>
                    <a:outerShdw blurRad="63500" sx="102000" sy="102000" algn="ctr" rotWithShape="0">
                      <a:prstClr val="black">
                        <a:alpha val="12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zh-CN" altLang="en-US">
                      <a:solidFill>
                        <a:schemeClr val="bg1">
                          <a:lumMod val="75000"/>
                        </a:schemeClr>
                      </a:solidFill>
                    </a:endParaRPr>
                  </a:p>
                </p:txBody>
              </p:sp>
              <p:sp>
                <p:nvSpPr>
                  <p:cNvPr id="15" name="文本框 14"/>
                  <p:cNvSpPr txBox="1"/>
                  <p:nvPr/>
                </p:nvSpPr>
                <p:spPr>
                  <a:xfrm>
                    <a:off x="3049328" y="1775899"/>
                    <a:ext cx="1826141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zh-CN"/>
                    </a:defPPr>
                    <a:lvl1pPr>
                      <a:defRPr sz="3200">
                        <a:solidFill>
                          <a:srgbClr val="574E37"/>
                        </a:solidFill>
                        <a:latin typeface="+mj-ea"/>
                        <a:ea typeface="+mj-ea"/>
                      </a:defRPr>
                    </a:lvl1pPr>
                  </a:lstStyle>
                  <a:p>
                    <a:r>
                      <a:rPr lang="zh-CN" altLang="en-US" dirty="0"/>
                      <a:t>构思能力</a:t>
                    </a:r>
                  </a:p>
                </p:txBody>
              </p:sp>
            </p:grpSp>
            <p:grpSp>
              <p:nvGrpSpPr>
                <p:cNvPr id="8" name="组合 7"/>
                <p:cNvGrpSpPr/>
                <p:nvPr/>
              </p:nvGrpSpPr>
              <p:grpSpPr>
                <a:xfrm>
                  <a:off x="7242627" y="1567542"/>
                  <a:ext cx="2002972" cy="1001488"/>
                  <a:chOff x="2960913" y="1567542"/>
                  <a:chExt cx="2002972" cy="1001488"/>
                </a:xfrm>
              </p:grpSpPr>
              <p:sp>
                <p:nvSpPr>
                  <p:cNvPr id="12" name="矩形 11"/>
                  <p:cNvSpPr/>
                  <p:nvPr/>
                </p:nvSpPr>
                <p:spPr>
                  <a:xfrm>
                    <a:off x="2960913" y="1567542"/>
                    <a:ext cx="2002972" cy="1001488"/>
                  </a:xfrm>
                  <a:prstGeom prst="rect">
                    <a:avLst/>
                  </a:prstGeom>
                  <a:solidFill>
                    <a:srgbClr val="FFFFFF">
                      <a:alpha val="89804"/>
                    </a:srgbClr>
                  </a:solidFill>
                  <a:ln>
                    <a:noFill/>
                  </a:ln>
                  <a:effectLst>
                    <a:outerShdw blurRad="63500" sx="102000" sy="102000" algn="ctr" rotWithShape="0">
                      <a:prstClr val="black">
                        <a:alpha val="12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" name="文本框 12"/>
                  <p:cNvSpPr txBox="1"/>
                  <p:nvPr/>
                </p:nvSpPr>
                <p:spPr>
                  <a:xfrm>
                    <a:off x="3049328" y="1775899"/>
                    <a:ext cx="1826141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zh-CN"/>
                    </a:defPPr>
                    <a:lvl1pPr>
                      <a:defRPr sz="3200">
                        <a:solidFill>
                          <a:schemeClr val="bg1">
                            <a:lumMod val="75000"/>
                          </a:schemeClr>
                        </a:solidFill>
                        <a:latin typeface="+mj-ea"/>
                        <a:ea typeface="+mj-ea"/>
                      </a:defRPr>
                    </a:lvl1pPr>
                  </a:lstStyle>
                  <a:p>
                    <a:r>
                      <a:rPr lang="zh-CN" altLang="en-US" dirty="0"/>
                      <a:t>讨论能力</a:t>
                    </a:r>
                  </a:p>
                </p:txBody>
              </p:sp>
            </p:grpSp>
            <p:grpSp>
              <p:nvGrpSpPr>
                <p:cNvPr id="9" name="组合 8"/>
                <p:cNvGrpSpPr/>
                <p:nvPr/>
              </p:nvGrpSpPr>
              <p:grpSpPr>
                <a:xfrm>
                  <a:off x="9376226" y="1567542"/>
                  <a:ext cx="2735293" cy="1001488"/>
                  <a:chOff x="2960912" y="1567542"/>
                  <a:chExt cx="2735293" cy="1001488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2960912" y="1567542"/>
                    <a:ext cx="2735293" cy="1001488"/>
                  </a:xfrm>
                  <a:prstGeom prst="rect">
                    <a:avLst/>
                  </a:prstGeom>
                  <a:solidFill>
                    <a:srgbClr val="FFFFFF">
                      <a:alpha val="89804"/>
                    </a:srgbClr>
                  </a:solidFill>
                  <a:ln>
                    <a:noFill/>
                  </a:ln>
                  <a:effectLst>
                    <a:outerShdw blurRad="63500" sx="102000" sy="102000" algn="ctr" rotWithShape="0">
                      <a:prstClr val="black">
                        <a:alpha val="12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" name="文本框 10"/>
                  <p:cNvSpPr txBox="1"/>
                  <p:nvPr/>
                </p:nvSpPr>
                <p:spPr>
                  <a:xfrm>
                    <a:off x="3005119" y="1775899"/>
                    <a:ext cx="2646878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>
                    <a:defPPr>
                      <a:defRPr lang="zh-CN"/>
                    </a:defPPr>
                    <a:lvl1pPr>
                      <a:defRPr sz="3200">
                        <a:solidFill>
                          <a:schemeClr val="bg1">
                            <a:lumMod val="75000"/>
                          </a:schemeClr>
                        </a:solidFill>
                        <a:latin typeface="+mj-ea"/>
                        <a:ea typeface="+mj-ea"/>
                      </a:defRPr>
                    </a:lvl1pPr>
                  </a:lstStyle>
                  <a:p>
                    <a:r>
                      <a:rPr lang="zh-CN" altLang="en-US" dirty="0"/>
                      <a:t>适应矛盾能力</a:t>
                    </a:r>
                  </a:p>
                </p:txBody>
              </p:sp>
            </p:grpSp>
          </p:grpSp>
          <p:sp>
            <p:nvSpPr>
              <p:cNvPr id="4" name="矩形 3"/>
              <p:cNvSpPr/>
              <p:nvPr/>
            </p:nvSpPr>
            <p:spPr>
              <a:xfrm>
                <a:off x="1593268" y="1596571"/>
                <a:ext cx="9150606" cy="740229"/>
              </a:xfrm>
              <a:prstGeom prst="rect">
                <a:avLst/>
              </a:prstGeom>
              <a:solidFill>
                <a:srgbClr val="FFFFFF">
                  <a:alpha val="89804"/>
                </a:srgb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2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5101612" y="1656379"/>
                <a:ext cx="213391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200" spc="600" dirty="0">
                    <a:solidFill>
                      <a:srgbClr val="574E37"/>
                    </a:solidFill>
                    <a:latin typeface="+mj-ea"/>
                    <a:ea typeface="+mj-ea"/>
                  </a:rPr>
                  <a:t>专业主义</a:t>
                </a: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1849550" y="3937517"/>
              <a:ext cx="8492901" cy="992434"/>
              <a:chOff x="1696528" y="3674853"/>
              <a:chExt cx="8492901" cy="992434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2002572" y="3701143"/>
                <a:ext cx="8186857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 smtClean="0">
                    <a:latin typeface="+mj-ea"/>
                    <a:ea typeface="+mj-ea"/>
                  </a:rPr>
                  <a:t>成功的充分必要条件是把预见到的未来蓝图变成具体的商业</a:t>
                </a:r>
                <a:endParaRPr lang="en-US" altLang="zh-CN" sz="2400" dirty="0" smtClean="0">
                  <a:latin typeface="+mj-ea"/>
                  <a:ea typeface="+mj-ea"/>
                </a:endParaRPr>
              </a:p>
              <a:p>
                <a:r>
                  <a:rPr lang="zh-CN" altLang="en-US" sz="2400" dirty="0" smtClean="0">
                    <a:latin typeface="+mj-ea"/>
                    <a:ea typeface="+mj-ea"/>
                  </a:rPr>
                  <a:t>模式。</a:t>
                </a:r>
                <a:endParaRPr lang="zh-CN" altLang="en-US" sz="2400" dirty="0">
                  <a:latin typeface="+mj-ea"/>
                  <a:ea typeface="+mj-ea"/>
                </a:endParaRPr>
              </a:p>
            </p:txBody>
          </p:sp>
          <p:pic>
            <p:nvPicPr>
              <p:cNvPr id="20" name="图片 19"/>
              <p:cNvPicPr>
                <a:picLocks noChangeAspect="1"/>
              </p:cNvPicPr>
              <p:nvPr/>
            </p:nvPicPr>
            <p:blipFill rotWithShape="1">
              <a:blip r:embed="rId2"/>
              <a:srcRect l="54964" t="23641" r="27690" b="55807"/>
              <a:stretch/>
            </p:blipFill>
            <p:spPr>
              <a:xfrm>
                <a:off x="1696528" y="3674853"/>
                <a:ext cx="349986" cy="270294"/>
              </a:xfrm>
              <a:prstGeom prst="rect">
                <a:avLst/>
              </a:prstGeom>
            </p:spPr>
          </p:pic>
          <p:pic>
            <p:nvPicPr>
              <p:cNvPr id="21" name="图片 20"/>
              <p:cNvPicPr>
                <a:picLocks noChangeAspect="1"/>
              </p:cNvPicPr>
              <p:nvPr/>
            </p:nvPicPr>
            <p:blipFill rotWithShape="1">
              <a:blip r:embed="rId2"/>
              <a:srcRect l="54964" t="23641" r="27690" b="55807"/>
              <a:stretch/>
            </p:blipFill>
            <p:spPr>
              <a:xfrm flipH="1" flipV="1">
                <a:off x="9651425" y="4396993"/>
                <a:ext cx="349986" cy="27029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79135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微软雅黑"/>
        <a:ea typeface="华康俪金黑W8(P)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FFFF">
            <a:alpha val="89804"/>
          </a:srgbClr>
        </a:solidFill>
        <a:ln>
          <a:noFill/>
        </a:ln>
        <a:effectLst>
          <a:outerShdw blurRad="63500" sx="102000" sy="102000" algn="ctr" rotWithShape="0">
            <a:prstClr val="black">
              <a:alpha val="12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1691</Words>
  <Application>Microsoft Office PowerPoint</Application>
  <PresentationFormat>宽屏</PresentationFormat>
  <Paragraphs>189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Meiryo</vt:lpstr>
      <vt:lpstr>方正北魏楷书简体</vt:lpstr>
      <vt:lpstr>华康俪金黑W8(P)</vt:lpstr>
      <vt:lpstr>华文细黑</vt:lpstr>
      <vt:lpstr>宋体</vt:lpstr>
      <vt:lpstr>微软雅黑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https://www.ypppt.com/</cp:keywords>
  <cp:lastModifiedBy>kan</cp:lastModifiedBy>
  <cp:revision>44</cp:revision>
  <dcterms:created xsi:type="dcterms:W3CDTF">2013-02-12T12:46:33Z</dcterms:created>
  <dcterms:modified xsi:type="dcterms:W3CDTF">2021-02-14T14:43:29Z</dcterms:modified>
</cp:coreProperties>
</file>