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1"/>
  </p:notesMasterIdLst>
  <p:sldIdLst>
    <p:sldId id="257" r:id="rId3"/>
    <p:sldId id="260" r:id="rId4"/>
    <p:sldId id="290" r:id="rId5"/>
    <p:sldId id="258" r:id="rId6"/>
    <p:sldId id="293" r:id="rId7"/>
    <p:sldId id="295" r:id="rId8"/>
    <p:sldId id="268" r:id="rId9"/>
    <p:sldId id="259" r:id="rId10"/>
    <p:sldId id="275" r:id="rId11"/>
    <p:sldId id="269" r:id="rId12"/>
    <p:sldId id="276" r:id="rId13"/>
    <p:sldId id="278" r:id="rId14"/>
    <p:sldId id="289" r:id="rId15"/>
    <p:sldId id="288" r:id="rId16"/>
    <p:sldId id="287" r:id="rId17"/>
    <p:sldId id="271" r:id="rId18"/>
    <p:sldId id="284" r:id="rId19"/>
    <p:sldId id="296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02" userDrawn="1">
          <p15:clr>
            <a:srgbClr val="A4A3A4"/>
          </p15:clr>
        </p15:guide>
        <p15:guide id="2" pos="73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9F0"/>
    <a:srgbClr val="00A0EA"/>
    <a:srgbClr val="A2A1A1"/>
    <a:srgbClr val="92D090"/>
    <a:srgbClr val="A9D6A7"/>
    <a:srgbClr val="0070C0"/>
    <a:srgbClr val="C6E2C5"/>
    <a:srgbClr val="DC0242"/>
    <a:srgbClr val="FDCE49"/>
    <a:srgbClr val="FCC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>
        <p:guide orient="horz" pos="3702"/>
        <p:guide pos="73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4EF1C-8B43-4FBC-B91D-BC9BB6BDB8CE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A565E-B11E-43BF-8E41-3E8AEA93E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57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73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41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604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446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590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29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758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76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98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45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8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760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333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80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00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17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7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58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2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297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98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65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441AB-A2D3-423B-9A60-59D935B27260}" type="datetimeFigureOut">
              <a:rPr lang="zh-CN" altLang="en-US" smtClean="0"/>
              <a:t>2021/2/6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9103E-0834-4A33-8165-DCC8CFA23E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53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6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18666" y="2069013"/>
            <a:ext cx="3521119" cy="646331"/>
          </a:xfrm>
          <a:prstGeom prst="rect">
            <a:avLst/>
          </a:prstGeom>
          <a:solidFill>
            <a:srgbClr val="00A0EA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移动社交时代的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91370" y="2537921"/>
            <a:ext cx="50633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dirty="0" smtClean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互动搜索营销</a:t>
            </a:r>
            <a:endParaRPr lang="zh-CN" altLang="en-US" sz="6400" dirty="0">
              <a:solidFill>
                <a:srgbClr val="FDF1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248442" y="0"/>
            <a:ext cx="1561516" cy="1351030"/>
          </a:xfrm>
          <a:prstGeom prst="line">
            <a:avLst/>
          </a:prstGeom>
          <a:ln w="25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11054687" y="1070207"/>
            <a:ext cx="1137314" cy="533510"/>
          </a:xfrm>
          <a:prstGeom prst="line">
            <a:avLst/>
          </a:prstGeom>
          <a:ln w="25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990239" y="3645917"/>
            <a:ext cx="258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萧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秋水  秋叶  南方锈才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0509314" y="3635525"/>
            <a:ext cx="415498" cy="390116"/>
            <a:chOff x="10509314" y="3635525"/>
            <a:chExt cx="415498" cy="390116"/>
          </a:xfrm>
        </p:grpSpPr>
        <p:sp>
          <p:nvSpPr>
            <p:cNvPr id="10" name="椭圆 9"/>
            <p:cNvSpPr/>
            <p:nvPr/>
          </p:nvSpPr>
          <p:spPr>
            <a:xfrm>
              <a:off x="10522005" y="3635525"/>
              <a:ext cx="390116" cy="390116"/>
            </a:xfrm>
            <a:prstGeom prst="ellipse">
              <a:avLst/>
            </a:prstGeom>
            <a:solidFill>
              <a:srgbClr val="FDF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509314" y="3645917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0476" y="288000"/>
            <a:ext cx="1794328" cy="551355"/>
            <a:chOff x="273600" y="218086"/>
            <a:chExt cx="1794328" cy="551355"/>
          </a:xfrm>
        </p:grpSpPr>
        <p:sp>
          <p:nvSpPr>
            <p:cNvPr id="15" name="矩形 14"/>
            <p:cNvSpPr/>
            <p:nvPr/>
          </p:nvSpPr>
          <p:spPr>
            <a:xfrm>
              <a:off x="1788684" y="229512"/>
              <a:ext cx="279244" cy="2462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10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®</a:t>
              </a:r>
              <a:endParaRPr lang="zh-CN" altLang="en-US" sz="1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82002" y="218086"/>
              <a:ext cx="16370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Broadview</a:t>
              </a:r>
              <a:endParaRPr lang="zh-CN" altLang="en-US" sz="2400" b="1" i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3600" y="523220"/>
              <a:ext cx="16370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 smtClean="0">
                  <a:solidFill>
                    <a:schemeClr val="bg1"/>
                  </a:solidFill>
                  <a:latin typeface="Kozuka Gothic Pr6N R" panose="020B0400000000000000" pitchFamily="34" charset="-128"/>
                  <a:ea typeface="Kozuka Gothic Pr6N R" panose="020B0400000000000000" pitchFamily="34" charset="-128"/>
                </a:rPr>
                <a:t>www.broadview.com.cn</a:t>
              </a:r>
              <a:endParaRPr lang="zh-CN" altLang="en-US" sz="1000" b="1" i="1" dirty="0">
                <a:solidFill>
                  <a:schemeClr val="bg1"/>
                </a:solidFill>
                <a:latin typeface="Kozuka Gothic Pr6N R" panose="020B0400000000000000" pitchFamily="34" charset="-128"/>
                <a:ea typeface="Kozuka Gothic Pr6N R" panose="020B0400000000000000" pitchFamily="34" charset="-128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680" y="5691410"/>
            <a:ext cx="2948463" cy="729246"/>
          </a:xfrm>
          <a:prstGeom prst="rect">
            <a:avLst/>
          </a:prstGeom>
        </p:spPr>
      </p:pic>
      <p:grpSp>
        <p:nvGrpSpPr>
          <p:cNvPr id="60" name="组合 59"/>
          <p:cNvGrpSpPr/>
          <p:nvPr/>
        </p:nvGrpSpPr>
        <p:grpSpPr>
          <a:xfrm>
            <a:off x="643020" y="2383175"/>
            <a:ext cx="4443230" cy="3181625"/>
            <a:chOff x="626601" y="2383175"/>
            <a:chExt cx="4443230" cy="3181625"/>
          </a:xfrm>
        </p:grpSpPr>
        <p:sp>
          <p:nvSpPr>
            <p:cNvPr id="24" name="椭圆 23"/>
            <p:cNvSpPr/>
            <p:nvPr/>
          </p:nvSpPr>
          <p:spPr>
            <a:xfrm>
              <a:off x="2407186" y="3504311"/>
              <a:ext cx="756000" cy="756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21339194">
              <a:off x="1401015" y="3870266"/>
              <a:ext cx="752400" cy="7524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345241" y="4684909"/>
              <a:ext cx="879891" cy="879891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532847" y="2620507"/>
              <a:ext cx="648000" cy="648000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421831" y="3103444"/>
              <a:ext cx="648000" cy="648000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423716" y="3868466"/>
              <a:ext cx="756000" cy="756000"/>
            </a:xfrm>
            <a:prstGeom prst="ellipse">
              <a:avLst/>
            </a:prstGeom>
            <a:blipFill>
              <a:blip r:embed="rId8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461186" y="2383175"/>
              <a:ext cx="648000" cy="648000"/>
            </a:xfrm>
            <a:prstGeom prst="ellipse">
              <a:avLst/>
            </a:prstGeom>
            <a:blipFill>
              <a:blip r:embed="rId9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550099" y="2620507"/>
              <a:ext cx="648000" cy="648000"/>
            </a:xfrm>
            <a:prstGeom prst="ellipse">
              <a:avLst/>
            </a:prstGeom>
            <a:blipFill>
              <a:blip r:embed="rId10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626601" y="3103444"/>
              <a:ext cx="648000" cy="648000"/>
            </a:xfrm>
            <a:prstGeom prst="ellipse">
              <a:avLst/>
            </a:prstGeom>
            <a:blipFill>
              <a:blip r:embed="rId11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bliqueBottomRigh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9709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92759" y="223959"/>
            <a:ext cx="6942784" cy="1014852"/>
            <a:chOff x="2847951" y="223959"/>
            <a:chExt cx="6942784" cy="1014852"/>
          </a:xfrm>
        </p:grpSpPr>
        <p:sp>
          <p:nvSpPr>
            <p:cNvPr id="2" name="矩形 18"/>
            <p:cNvSpPr>
              <a:spLocks/>
            </p:cNvSpPr>
            <p:nvPr/>
          </p:nvSpPr>
          <p:spPr bwMode="auto">
            <a:xfrm>
              <a:off x="2847951" y="223959"/>
              <a:ext cx="504825" cy="623888"/>
            </a:xfrm>
            <a:custGeom>
              <a:avLst/>
              <a:gdLst>
                <a:gd name="T0" fmla="*/ 0 w 288032"/>
                <a:gd name="T1" fmla="*/ 0 h 431453"/>
                <a:gd name="T2" fmla="*/ 504825 w 288032"/>
                <a:gd name="T3" fmla="*/ 0 h 431453"/>
                <a:gd name="T4" fmla="*/ 329535 w 288032"/>
                <a:gd name="T5" fmla="*/ 623887 h 431453"/>
                <a:gd name="T6" fmla="*/ 125207 w 288032"/>
                <a:gd name="T7" fmla="*/ 623887 h 431453"/>
                <a:gd name="T8" fmla="*/ 0 w 288032"/>
                <a:gd name="T9" fmla="*/ 0 h 431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032" h="431453">
                  <a:moveTo>
                    <a:pt x="0" y="0"/>
                  </a:moveTo>
                  <a:lnTo>
                    <a:pt x="288032" y="0"/>
                  </a:lnTo>
                  <a:lnTo>
                    <a:pt x="188019" y="431453"/>
                  </a:lnTo>
                  <a:lnTo>
                    <a:pt x="71438" y="431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2976538" y="1007036"/>
              <a:ext cx="193675" cy="23177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39551" y="355422"/>
              <a:ext cx="63511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技能三：搜索引擎投放策略</a:t>
              </a:r>
              <a:endParaRPr lang="zh-CN" altLang="en-US" sz="4000" dirty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91006" y="2422780"/>
            <a:ext cx="2862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“赢家的诅咒”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4062" y="2250833"/>
            <a:ext cx="33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6601825" y="1776099"/>
            <a:ext cx="4783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A</a:t>
            </a:r>
            <a:r>
              <a:rPr lang="en-US" altLang="zh-CN" sz="1400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1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越是贵的关键词，企业往往越愿意竞价，这就导致了企业很可能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高估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标的物的实际价值。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01825" y="3100883"/>
            <a:ext cx="4783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A</a:t>
            </a:r>
            <a:r>
              <a:rPr lang="en-US" altLang="zh-CN" sz="1400" dirty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2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长尾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关键词虽然流量较少，但竞价费用便宜，只要能挖掘出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足够多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的精准的长尾关键词，其实总的流量不会下降。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8533" y="5205048"/>
            <a:ext cx="2077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FFFF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NO.1</a:t>
            </a:r>
            <a:endParaRPr lang="zh-CN" altLang="en-US" sz="3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08368" y="5376277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只选对的不选贵的</a:t>
            </a:r>
            <a:endParaRPr lang="zh-CN" altLang="en-US" dirty="0"/>
          </a:p>
        </p:txBody>
      </p:sp>
      <p:sp>
        <p:nvSpPr>
          <p:cNvPr id="21" name="同心圆 20"/>
          <p:cNvSpPr/>
          <p:nvPr/>
        </p:nvSpPr>
        <p:spPr>
          <a:xfrm>
            <a:off x="342901" y="4304713"/>
            <a:ext cx="2864533" cy="2864533"/>
          </a:xfrm>
          <a:prstGeom prst="donut">
            <a:avLst>
              <a:gd name="adj" fmla="val 13565"/>
            </a:avLst>
          </a:prstGeom>
          <a:solidFill>
            <a:srgbClr val="00A0EA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79142" y="1852822"/>
            <a:ext cx="1440000" cy="1440000"/>
          </a:xfrm>
          <a:prstGeom prst="ellipse">
            <a:avLst/>
          </a:prstGeom>
          <a:solidFill>
            <a:srgbClr val="00A0EA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96988" y="1766073"/>
            <a:ext cx="9747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rgbClr val="FFFF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？</a:t>
            </a:r>
            <a:endParaRPr lang="zh-CN" altLang="en-US" sz="9600" dirty="0">
              <a:solidFill>
                <a:srgbClr val="FFFF00"/>
              </a:solidFill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91106" y="3022680"/>
            <a:ext cx="2877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spc="3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你中招了吗？</a:t>
            </a:r>
            <a:endParaRPr lang="en-US" altLang="zh-CN" sz="3200" b="1" spc="3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10800000">
            <a:off x="1698380" y="3580510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 rot="10800000">
            <a:off x="1698380" y="3756723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rot="10800000">
            <a:off x="1698380" y="393293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 rot="10800000">
            <a:off x="1698380" y="4109148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0800000">
            <a:off x="1698380" y="3399535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2405575" y="2946000"/>
            <a:ext cx="3060000" cy="0"/>
          </a:xfrm>
          <a:prstGeom prst="line">
            <a:avLst/>
          </a:prstGeom>
          <a:ln w="63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541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88093"/>
          <a:stretch/>
        </p:blipFill>
        <p:spPr>
          <a:xfrm>
            <a:off x="332341" y="-13844"/>
            <a:ext cx="2889754" cy="344081"/>
          </a:xfrm>
          <a:prstGeom prst="rect">
            <a:avLst/>
          </a:prstGeom>
        </p:spPr>
      </p:pic>
      <p:grpSp>
        <p:nvGrpSpPr>
          <p:cNvPr id="11" name="组合 2"/>
          <p:cNvGrpSpPr>
            <a:grpSpLocks/>
          </p:cNvGrpSpPr>
          <p:nvPr/>
        </p:nvGrpSpPr>
        <p:grpSpPr bwMode="auto">
          <a:xfrm>
            <a:off x="1771846" y="632192"/>
            <a:ext cx="7704138" cy="147637"/>
            <a:chOff x="2280164" y="6324918"/>
            <a:chExt cx="7704268" cy="148043"/>
          </a:xfrm>
        </p:grpSpPr>
        <p:grpSp>
          <p:nvGrpSpPr>
            <p:cNvPr id="12" name="组合 3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36" name="任意多边形 35"/>
              <p:cNvSpPr/>
              <p:nvPr/>
            </p:nvSpPr>
            <p:spPr>
              <a:xfrm rot="10800000">
                <a:off x="2239092" y="228525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10800000">
                <a:off x="2239092" y="246147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rot="10800000">
                <a:off x="2239092" y="263768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0800000">
                <a:off x="2239092" y="28139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0800000">
                <a:off x="2239092" y="299011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0800000">
                <a:off x="2239092" y="316474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0800000">
                <a:off x="2239092" y="3340961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10800000">
                <a:off x="2239092" y="3517176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10800000">
                <a:off x="2239092" y="369339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0800000">
                <a:off x="2239092" y="386960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0800000">
                <a:off x="2239092" y="404582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0800000">
                <a:off x="2239092" y="422203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2239092" y="43982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0800000">
                <a:off x="2239092" y="457446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0800000">
                <a:off x="2239092" y="4749097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 rot="10800000">
                <a:off x="2239092" y="4925313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rot="10800000">
                <a:off x="2239092" y="5101528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10800000">
                <a:off x="2239092" y="527774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10800000">
                <a:off x="2239092" y="545395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10800000">
                <a:off x="2239092" y="563017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0800000">
                <a:off x="2239092" y="580639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 rot="10800000">
                <a:off x="2239092" y="59826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3" name="组合 4"/>
            <p:cNvGrpSpPr>
              <a:grpSpLocks/>
            </p:cNvGrpSpPr>
            <p:nvPr/>
          </p:nvGrpSpPr>
          <p:grpSpPr bwMode="auto">
            <a:xfrm rot="-5400000">
              <a:off x="7998211" y="4486740"/>
              <a:ext cx="148043" cy="3824399"/>
              <a:chOff x="2239093" y="2285256"/>
              <a:chExt cx="148043" cy="3824399"/>
            </a:xfrm>
          </p:grpSpPr>
          <p:sp>
            <p:nvSpPr>
              <p:cNvPr id="14" name="任意多边形 13"/>
              <p:cNvSpPr/>
              <p:nvPr/>
            </p:nvSpPr>
            <p:spPr>
              <a:xfrm rot="10800000">
                <a:off x="2239092" y="22853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rot="10800000">
                <a:off x="2239092" y="246151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10800000">
                <a:off x="2239092" y="263773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10800000">
                <a:off x="2239092" y="281394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10800000">
                <a:off x="2239092" y="299016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10800000">
                <a:off x="2239092" y="3164792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0800000">
                <a:off x="2239092" y="3341008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10800000">
                <a:off x="2239092" y="3517223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0800000">
                <a:off x="2239092" y="369343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10800000">
                <a:off x="2239092" y="38696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10800000">
                <a:off x="2239092" y="404587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0800000">
                <a:off x="2239092" y="422208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10800000">
                <a:off x="2239092" y="439830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10800000">
                <a:off x="2239092" y="457451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10800000">
                <a:off x="2239092" y="4749144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0800000">
                <a:off x="2239092" y="4925360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0800000">
                <a:off x="2239092" y="510157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0800000">
                <a:off x="2239092" y="527779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10800000">
                <a:off x="2239092" y="54540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10800000">
                <a:off x="2239092" y="563022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10800000">
                <a:off x="2239092" y="580643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rot="10800000">
                <a:off x="2239092" y="598265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58" name="任意多边形 57"/>
          <p:cNvSpPr/>
          <p:nvPr/>
        </p:nvSpPr>
        <p:spPr>
          <a:xfrm rot="10800000">
            <a:off x="1607675" y="377924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rot="8100000">
            <a:off x="1629900" y="535087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9345419" y="1533381"/>
            <a:ext cx="2077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FFFF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NO.2</a:t>
            </a:r>
            <a:endParaRPr lang="zh-CN" altLang="en-US" sz="3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同心圆 60"/>
          <p:cNvSpPr/>
          <p:nvPr/>
        </p:nvSpPr>
        <p:spPr>
          <a:xfrm>
            <a:off x="8839787" y="633046"/>
            <a:ext cx="2864533" cy="2864533"/>
          </a:xfrm>
          <a:prstGeom prst="donut">
            <a:avLst>
              <a:gd name="adj" fmla="val 13565"/>
            </a:avLst>
          </a:prstGeom>
          <a:solidFill>
            <a:srgbClr val="00A0EA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602398" y="2436128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双头鱼竞价策略</a:t>
            </a:r>
            <a:endParaRPr lang="zh-CN" altLang="en-US" dirty="0"/>
          </a:p>
        </p:txBody>
      </p:sp>
      <p:graphicFrame>
        <p:nvGraphicFramePr>
          <p:cNvPr id="63" name="表格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083300"/>
              </p:ext>
            </p:extLst>
          </p:nvPr>
        </p:nvGraphicFramePr>
        <p:xfrm>
          <a:off x="1694374" y="2126435"/>
          <a:ext cx="6577429" cy="1814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826"/>
                <a:gridCol w="3301603"/>
              </a:tblGrid>
              <a:tr h="546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关键词排名</a:t>
                      </a:r>
                      <a:endParaRPr lang="zh-CN" altLang="en-US" sz="2000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竞价出价</a:t>
                      </a:r>
                      <a:endParaRPr lang="zh-CN" altLang="en-US" sz="2000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第一名</a:t>
                      </a:r>
                      <a:endParaRPr lang="en-US" altLang="zh-CN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</a:t>
                      </a:r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第二名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2000" b="1" kern="1200" dirty="0" smtClean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？</a:t>
                      </a:r>
                      <a:r>
                        <a:rPr lang="zh-CN" altLang="en-US" sz="1800" b="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第三名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</a:t>
                      </a:r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</a:tbl>
          </a:graphicData>
        </a:graphic>
      </p:graphicFrame>
      <p:sp>
        <p:nvSpPr>
          <p:cNvPr id="64" name="文本框 63"/>
          <p:cNvSpPr txBox="1"/>
          <p:nvPr/>
        </p:nvSpPr>
        <p:spPr>
          <a:xfrm>
            <a:off x="3967095" y="1659989"/>
            <a:ext cx="2096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竞价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endParaRPr lang="zh-CN" altLang="en-US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082017" y="4149970"/>
            <a:ext cx="3235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想排第二名，你该出多少钱？</a:t>
            </a:r>
            <a:endParaRPr lang="zh-CN" altLang="en-US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573919" y="4098501"/>
            <a:ext cx="752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Q</a:t>
            </a:r>
            <a:r>
              <a:rPr lang="zh-CN" altLang="en-US" sz="2400" dirty="0" smtClean="0">
                <a:solidFill>
                  <a:srgbClr val="FFFF00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：</a:t>
            </a:r>
            <a:endParaRPr lang="zh-CN" altLang="en-US" dirty="0">
              <a:solidFill>
                <a:srgbClr val="FFFF00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025746" y="4726746"/>
            <a:ext cx="5922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FF00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A. 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10.1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~ 20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20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solidFill>
                  <a:srgbClr val="FFFF00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  B. 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20.1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~ 29.8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400" dirty="0" smtClean="0">
                <a:solidFill>
                  <a:srgbClr val="FFFF00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</a:rPr>
              <a:t>C. 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29.9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endParaRPr lang="zh-CN" altLang="en-US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任意多边形 73"/>
          <p:cNvSpPr/>
          <p:nvPr/>
        </p:nvSpPr>
        <p:spPr>
          <a:xfrm rot="21343973">
            <a:off x="6555544" y="4309639"/>
            <a:ext cx="1645920" cy="897436"/>
          </a:xfrm>
          <a:custGeom>
            <a:avLst/>
            <a:gdLst>
              <a:gd name="connsiteX0" fmla="*/ 0 w 1645920"/>
              <a:gd name="connsiteY0" fmla="*/ 576776 h 897436"/>
              <a:gd name="connsiteX1" fmla="*/ 393896 w 1645920"/>
              <a:gd name="connsiteY1" fmla="*/ 872197 h 897436"/>
              <a:gd name="connsiteX2" fmla="*/ 1645920 w 1645920"/>
              <a:gd name="connsiteY2" fmla="*/ 0 h 897436"/>
              <a:gd name="connsiteX3" fmla="*/ 1645920 w 1645920"/>
              <a:gd name="connsiteY3" fmla="*/ 0 h 89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5920" h="897436">
                <a:moveTo>
                  <a:pt x="0" y="576776"/>
                </a:moveTo>
                <a:cubicBezTo>
                  <a:pt x="59788" y="772551"/>
                  <a:pt x="119576" y="968326"/>
                  <a:pt x="393896" y="872197"/>
                </a:cubicBezTo>
                <a:cubicBezTo>
                  <a:pt x="668216" y="776068"/>
                  <a:pt x="1645920" y="0"/>
                  <a:pt x="1645920" y="0"/>
                </a:cubicBezTo>
                <a:lnTo>
                  <a:pt x="1645920" y="0"/>
                </a:lnTo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1603717" y="5331897"/>
            <a:ext cx="648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注：小心你后面的竞价对手利用这点来抬高你的真实竞价费用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6" name="任意多边形 75"/>
          <p:cNvSpPr/>
          <p:nvPr/>
        </p:nvSpPr>
        <p:spPr>
          <a:xfrm rot="10800000">
            <a:off x="9469027" y="4296406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 rot="10800000">
            <a:off x="9469027" y="4472619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8" name="任意多边形 77"/>
          <p:cNvSpPr/>
          <p:nvPr/>
        </p:nvSpPr>
        <p:spPr>
          <a:xfrm rot="10800000">
            <a:off x="9469027" y="4648831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9" name="任意多边形 78"/>
          <p:cNvSpPr/>
          <p:nvPr/>
        </p:nvSpPr>
        <p:spPr>
          <a:xfrm rot="10800000">
            <a:off x="9469027" y="4825044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0" name="任意多边形 79"/>
          <p:cNvSpPr/>
          <p:nvPr/>
        </p:nvSpPr>
        <p:spPr>
          <a:xfrm rot="10800000">
            <a:off x="9469027" y="5001256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 rot="10800000">
            <a:off x="9469027" y="5177469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任意多边形 81"/>
          <p:cNvSpPr/>
          <p:nvPr/>
        </p:nvSpPr>
        <p:spPr>
          <a:xfrm rot="10800000">
            <a:off x="9469027" y="5371144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 rot="10800000">
            <a:off x="9469027" y="5547356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 rot="10800000">
            <a:off x="9469027" y="5723569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 rot="10800000">
            <a:off x="9469027" y="5899781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 rot="10800000">
            <a:off x="9469027" y="6075994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rot="10800000">
            <a:off x="9469027" y="6252206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 rot="10800000">
            <a:off x="9469027" y="3410581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 rot="10800000">
            <a:off x="9469027" y="3586794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6" name="任意多边形 95"/>
          <p:cNvSpPr/>
          <p:nvPr/>
        </p:nvSpPr>
        <p:spPr>
          <a:xfrm rot="10800000">
            <a:off x="9469027" y="3763006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7" name="任意多边形 96"/>
          <p:cNvSpPr/>
          <p:nvPr/>
        </p:nvSpPr>
        <p:spPr>
          <a:xfrm rot="10800000">
            <a:off x="9469027" y="3939219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任意多边形 97"/>
          <p:cNvSpPr/>
          <p:nvPr/>
        </p:nvSpPr>
        <p:spPr>
          <a:xfrm rot="10800000">
            <a:off x="9469027" y="4115431"/>
            <a:ext cx="147637" cy="13335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0" name="任意多边形 99"/>
          <p:cNvSpPr/>
          <p:nvPr/>
        </p:nvSpPr>
        <p:spPr>
          <a:xfrm rot="10800000">
            <a:off x="9469027" y="6406950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 rot="10800000">
            <a:off x="9469027" y="656169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" name="任意多边形 101"/>
          <p:cNvSpPr/>
          <p:nvPr/>
        </p:nvSpPr>
        <p:spPr>
          <a:xfrm rot="10800000">
            <a:off x="9469027" y="6716932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89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rot="10800000">
            <a:off x="9469027" y="21290"/>
            <a:ext cx="147637" cy="131763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9469027" y="197503"/>
            <a:ext cx="147637" cy="131762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0800000">
            <a:off x="9469027" y="391178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10800000">
            <a:off x="9469027" y="567390"/>
            <a:ext cx="147637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0800000">
            <a:off x="9469027" y="743603"/>
            <a:ext cx="147637" cy="128587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0800000">
            <a:off x="9469027" y="919815"/>
            <a:ext cx="147637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48533" y="1143273"/>
            <a:ext cx="2077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FFFF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NO.3</a:t>
            </a:r>
            <a:endParaRPr lang="zh-CN" altLang="en-US" sz="3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342901" y="242938"/>
            <a:ext cx="2864533" cy="2864533"/>
          </a:xfrm>
          <a:prstGeom prst="donut">
            <a:avLst>
              <a:gd name="adj" fmla="val 13565"/>
            </a:avLst>
          </a:prstGeom>
          <a:solidFill>
            <a:srgbClr val="00A0EA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0" name="组合 2"/>
          <p:cNvGrpSpPr>
            <a:grpSpLocks/>
          </p:cNvGrpSpPr>
          <p:nvPr/>
        </p:nvGrpSpPr>
        <p:grpSpPr bwMode="auto">
          <a:xfrm flipH="1">
            <a:off x="3307725" y="1349645"/>
            <a:ext cx="6130251" cy="147646"/>
            <a:chOff x="2280164" y="6324918"/>
            <a:chExt cx="6130354" cy="148052"/>
          </a:xfrm>
        </p:grpSpPr>
        <p:grpSp>
          <p:nvGrpSpPr>
            <p:cNvPr id="71" name="组合 3"/>
            <p:cNvGrpSpPr>
              <a:grpSpLocks/>
            </p:cNvGrpSpPr>
            <p:nvPr/>
          </p:nvGrpSpPr>
          <p:grpSpPr bwMode="auto">
            <a:xfrm rot="-5400000">
              <a:off x="4118342" y="4486740"/>
              <a:ext cx="148043" cy="3824399"/>
              <a:chOff x="2239093" y="2285256"/>
              <a:chExt cx="148043" cy="3824399"/>
            </a:xfrm>
          </p:grpSpPr>
          <p:sp>
            <p:nvSpPr>
              <p:cNvPr id="95" name="任意多边形 94"/>
              <p:cNvSpPr/>
              <p:nvPr/>
            </p:nvSpPr>
            <p:spPr>
              <a:xfrm rot="10800000">
                <a:off x="2239092" y="228525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 rot="10800000">
                <a:off x="2239092" y="2461471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7" name="任意多边形 96"/>
              <p:cNvSpPr/>
              <p:nvPr/>
            </p:nvSpPr>
            <p:spPr>
              <a:xfrm rot="10800000">
                <a:off x="2239092" y="263768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 rot="10800000">
                <a:off x="2239092" y="28139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9" name="任意多边形 98"/>
              <p:cNvSpPr/>
              <p:nvPr/>
            </p:nvSpPr>
            <p:spPr>
              <a:xfrm rot="10800000">
                <a:off x="2239092" y="299011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 rot="10800000">
                <a:off x="2239092" y="3164745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1" name="任意多边形 100"/>
              <p:cNvSpPr/>
              <p:nvPr/>
            </p:nvSpPr>
            <p:spPr>
              <a:xfrm rot="10800000">
                <a:off x="2239092" y="3340961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 rot="10800000">
                <a:off x="2239092" y="3517176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 rot="10800000">
                <a:off x="2239092" y="369339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 rot="10800000">
                <a:off x="2239092" y="3869607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5" name="任意多边形 104"/>
              <p:cNvSpPr/>
              <p:nvPr/>
            </p:nvSpPr>
            <p:spPr>
              <a:xfrm rot="10800000">
                <a:off x="2239092" y="404582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 rot="10800000">
                <a:off x="2239092" y="422203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 rot="10800000">
                <a:off x="2239092" y="43982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 rot="10800000">
                <a:off x="2239092" y="457446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 rot="10800000">
                <a:off x="2239092" y="4749097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0" name="任意多边形 109"/>
              <p:cNvSpPr/>
              <p:nvPr/>
            </p:nvSpPr>
            <p:spPr>
              <a:xfrm rot="10800000">
                <a:off x="2239092" y="4925313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 rot="10800000">
                <a:off x="2239092" y="5101528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 rot="10800000">
                <a:off x="2239092" y="527774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 rot="10800000">
                <a:off x="2239092" y="545395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 rot="10800000">
                <a:off x="2239092" y="563017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 rot="10800000">
                <a:off x="2239092" y="580639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6" name="任意多边形 115"/>
              <p:cNvSpPr/>
              <p:nvPr/>
            </p:nvSpPr>
            <p:spPr>
              <a:xfrm rot="10800000">
                <a:off x="2239092" y="5982606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72" name="组合 4"/>
            <p:cNvGrpSpPr>
              <a:grpSpLocks/>
            </p:cNvGrpSpPr>
            <p:nvPr/>
          </p:nvGrpSpPr>
          <p:grpSpPr bwMode="auto">
            <a:xfrm rot="-5400000">
              <a:off x="7211280" y="5273732"/>
              <a:ext cx="148044" cy="2250432"/>
              <a:chOff x="2239091" y="2285302"/>
              <a:chExt cx="148044" cy="2250432"/>
            </a:xfrm>
          </p:grpSpPr>
          <p:sp>
            <p:nvSpPr>
              <p:cNvPr id="73" name="任意多边形 72"/>
              <p:cNvSpPr/>
              <p:nvPr/>
            </p:nvSpPr>
            <p:spPr>
              <a:xfrm rot="10800000">
                <a:off x="2239092" y="228530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 rot="10800000">
                <a:off x="2239092" y="2461518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0800000">
                <a:off x="2239092" y="2637733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rot="10800000">
                <a:off x="2239092" y="281394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10800000">
                <a:off x="2239092" y="299016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0800000">
                <a:off x="2239092" y="3164792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0800000">
                <a:off x="2239092" y="3341008"/>
                <a:ext cx="148043" cy="128589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rot="10800000">
                <a:off x="2239092" y="3517223"/>
                <a:ext cx="148043" cy="128590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rot="10800000">
                <a:off x="2239092" y="3693439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rot="10800000">
                <a:off x="2239092" y="3869654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 rot="10800000">
                <a:off x="2239092" y="4045870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 rot="10800000">
                <a:off x="2239092" y="4222085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21" name="任意多边形 120"/>
              <p:cNvSpPr/>
              <p:nvPr/>
            </p:nvSpPr>
            <p:spPr>
              <a:xfrm rot="10800000">
                <a:off x="2239091" y="4408732"/>
                <a:ext cx="148043" cy="127002"/>
              </a:xfrm>
              <a:custGeom>
                <a:avLst/>
                <a:gdLst>
                  <a:gd name="connsiteX0" fmla="*/ 609542 w 1219083"/>
                  <a:gd name="connsiteY0" fmla="*/ 0 h 1050934"/>
                  <a:gd name="connsiteX1" fmla="*/ 1219083 w 1219083"/>
                  <a:gd name="connsiteY1" fmla="*/ 1050934 h 1050934"/>
                  <a:gd name="connsiteX2" fmla="*/ 1209320 w 1219083"/>
                  <a:gd name="connsiteY2" fmla="*/ 1050934 h 1050934"/>
                  <a:gd name="connsiteX3" fmla="*/ 1180955 w 1219083"/>
                  <a:gd name="connsiteY3" fmla="*/ 1005239 h 1050934"/>
                  <a:gd name="connsiteX4" fmla="*/ 609541 w 1219083"/>
                  <a:gd name="connsiteY4" fmla="*/ 739583 h 1050934"/>
                  <a:gd name="connsiteX5" fmla="*/ 38128 w 1219083"/>
                  <a:gd name="connsiteY5" fmla="*/ 1005239 h 1050934"/>
                  <a:gd name="connsiteX6" fmla="*/ 9762 w 1219083"/>
                  <a:gd name="connsiteY6" fmla="*/ 1050934 h 1050934"/>
                  <a:gd name="connsiteX7" fmla="*/ 0 w 1219083"/>
                  <a:gd name="connsiteY7" fmla="*/ 1050934 h 105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083" h="1050934">
                    <a:moveTo>
                      <a:pt x="609542" y="0"/>
                    </a:moveTo>
                    <a:lnTo>
                      <a:pt x="1219083" y="1050934"/>
                    </a:lnTo>
                    <a:lnTo>
                      <a:pt x="1209320" y="1050934"/>
                    </a:lnTo>
                    <a:lnTo>
                      <a:pt x="1180955" y="1005239"/>
                    </a:lnTo>
                    <a:cubicBezTo>
                      <a:pt x="1057118" y="844961"/>
                      <a:pt x="847404" y="739583"/>
                      <a:pt x="609541" y="739583"/>
                    </a:cubicBezTo>
                    <a:cubicBezTo>
                      <a:pt x="371679" y="739583"/>
                      <a:pt x="161964" y="844961"/>
                      <a:pt x="38128" y="1005239"/>
                    </a:cubicBezTo>
                    <a:lnTo>
                      <a:pt x="9762" y="1050934"/>
                    </a:lnTo>
                    <a:lnTo>
                      <a:pt x="0" y="10509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sp>
        <p:nvSpPr>
          <p:cNvPr id="117" name="任意多边形 116"/>
          <p:cNvSpPr/>
          <p:nvPr/>
        </p:nvSpPr>
        <p:spPr>
          <a:xfrm rot="10800000" flipH="1">
            <a:off x="9467436" y="1095377"/>
            <a:ext cx="149225" cy="1285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" name="任意多边形 117"/>
          <p:cNvSpPr/>
          <p:nvPr/>
        </p:nvSpPr>
        <p:spPr>
          <a:xfrm rot="13500000" flipH="1">
            <a:off x="9445211" y="1252540"/>
            <a:ext cx="149225" cy="127000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3798169" y="723442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竞价，一直是动态模式</a:t>
            </a:r>
            <a:endParaRPr lang="zh-CN" altLang="en-US" dirty="0"/>
          </a:p>
        </p:txBody>
      </p:sp>
      <p:graphicFrame>
        <p:nvGraphicFramePr>
          <p:cNvPr id="141" name="表格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095264"/>
              </p:ext>
            </p:extLst>
          </p:nvPr>
        </p:nvGraphicFramePr>
        <p:xfrm>
          <a:off x="3149819" y="2551814"/>
          <a:ext cx="6577429" cy="2236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826"/>
                <a:gridCol w="3301603"/>
              </a:tblGrid>
              <a:tr h="5464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关键词排名时间段</a:t>
                      </a:r>
                      <a:endParaRPr lang="zh-CN" altLang="en-US" sz="2000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000" dirty="0" smtClean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竞价出价</a:t>
                      </a:r>
                      <a:endParaRPr lang="zh-CN" altLang="en-US" sz="2000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8:00~11:00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</a:t>
                      </a:r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11:00~14:00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b="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15</a:t>
                      </a:r>
                      <a:r>
                        <a:rPr lang="zh-CN" altLang="en-US" sz="1800" b="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b="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14:00~16:00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</a:t>
                      </a:r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  <a:tr h="42203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16:00~18:00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1</a:t>
                      </a:r>
                      <a:r>
                        <a:rPr lang="zh-CN" altLang="en-US" sz="1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元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0EA"/>
                    </a:solidFill>
                  </a:tcPr>
                </a:tc>
              </a:tr>
            </a:tbl>
          </a:graphicData>
        </a:graphic>
      </p:graphicFrame>
      <p:sp>
        <p:nvSpPr>
          <p:cNvPr id="142" name="文本框 141"/>
          <p:cNvSpPr txBox="1"/>
          <p:nvPr/>
        </p:nvSpPr>
        <p:spPr>
          <a:xfrm>
            <a:off x="4566196" y="2070853"/>
            <a:ext cx="4146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关键词在不同时间段的竞价费用</a:t>
            </a:r>
            <a:endParaRPr lang="zh-CN" altLang="en-US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2110151" y="5106574"/>
            <a:ext cx="8707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□□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：保持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关键词的排名位置，在一天的不同时间段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需要花费的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费用是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2119533" y="5595816"/>
            <a:ext cx="8079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做法：在上一家竞价费用</a:t>
            </a:r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消耗完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的时候，立即</a:t>
            </a:r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你现有的排名次位竞价价格</a:t>
            </a:r>
          </a:p>
        </p:txBody>
      </p:sp>
    </p:spTree>
    <p:extLst>
      <p:ext uri="{BB962C8B-B14F-4D97-AF65-F5344CB8AC3E}">
        <p14:creationId xmlns:p14="http://schemas.microsoft.com/office/powerpoint/2010/main" val="1889238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5022166"/>
            <a:ext cx="12192000" cy="126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929452" y="223959"/>
            <a:ext cx="6394144" cy="1014852"/>
            <a:chOff x="2847951" y="223959"/>
            <a:chExt cx="6394144" cy="1014852"/>
          </a:xfrm>
        </p:grpSpPr>
        <p:sp>
          <p:nvSpPr>
            <p:cNvPr id="2" name="矩形 18"/>
            <p:cNvSpPr>
              <a:spLocks/>
            </p:cNvSpPr>
            <p:nvPr/>
          </p:nvSpPr>
          <p:spPr bwMode="auto">
            <a:xfrm>
              <a:off x="2847951" y="223959"/>
              <a:ext cx="504825" cy="623888"/>
            </a:xfrm>
            <a:custGeom>
              <a:avLst/>
              <a:gdLst>
                <a:gd name="T0" fmla="*/ 0 w 288032"/>
                <a:gd name="T1" fmla="*/ 0 h 431453"/>
                <a:gd name="T2" fmla="*/ 504825 w 288032"/>
                <a:gd name="T3" fmla="*/ 0 h 431453"/>
                <a:gd name="T4" fmla="*/ 329535 w 288032"/>
                <a:gd name="T5" fmla="*/ 623887 h 431453"/>
                <a:gd name="T6" fmla="*/ 125207 w 288032"/>
                <a:gd name="T7" fmla="*/ 623887 h 431453"/>
                <a:gd name="T8" fmla="*/ 0 w 288032"/>
                <a:gd name="T9" fmla="*/ 0 h 431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032" h="431453">
                  <a:moveTo>
                    <a:pt x="0" y="0"/>
                  </a:moveTo>
                  <a:lnTo>
                    <a:pt x="288032" y="0"/>
                  </a:lnTo>
                  <a:lnTo>
                    <a:pt x="188019" y="431453"/>
                  </a:lnTo>
                  <a:lnTo>
                    <a:pt x="71438" y="431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2976538" y="1007036"/>
              <a:ext cx="193675" cy="231775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39551" y="355422"/>
              <a:ext cx="58025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技能四：堂堂正正做营销</a:t>
              </a:r>
              <a:endParaRPr lang="zh-CN" altLang="en-US" sz="4000" dirty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16282" y="1927240"/>
            <a:ext cx="8759436" cy="1728651"/>
            <a:chOff x="1716282" y="805517"/>
            <a:chExt cx="8759436" cy="1728651"/>
          </a:xfrm>
        </p:grpSpPr>
        <p:sp>
          <p:nvSpPr>
            <p:cNvPr id="7" name="矩形 6"/>
            <p:cNvSpPr/>
            <p:nvPr/>
          </p:nvSpPr>
          <p:spPr>
            <a:xfrm>
              <a:off x="3046602" y="1377505"/>
              <a:ext cx="6101519" cy="584775"/>
            </a:xfrm>
            <a:prstGeom prst="rect">
              <a:avLst/>
            </a:prstGeom>
            <a:solidFill>
              <a:srgbClr val="A9D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DCE49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716282" y="805517"/>
              <a:ext cx="8759436" cy="1728651"/>
              <a:chOff x="1548352" y="801361"/>
              <a:chExt cx="8759436" cy="1728651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8657997" y="880221"/>
                <a:ext cx="1649791" cy="1649791"/>
                <a:chOff x="4963884" y="3573154"/>
                <a:chExt cx="1649791" cy="1649791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4963884" y="3573154"/>
                  <a:ext cx="1649791" cy="1649791"/>
                  <a:chOff x="6125028" y="2365829"/>
                  <a:chExt cx="2307772" cy="2307772"/>
                </a:xfrm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7" name="流程图: 联系 26"/>
                  <p:cNvSpPr/>
                  <p:nvPr/>
                </p:nvSpPr>
                <p:spPr>
                  <a:xfrm>
                    <a:off x="6125028" y="2365829"/>
                    <a:ext cx="2307772" cy="2307772"/>
                  </a:xfrm>
                  <a:prstGeom prst="flowChartConnector">
                    <a:avLst/>
                  </a:prstGeom>
                  <a:solidFill>
                    <a:srgbClr val="92D09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流程图: 联系 27"/>
                  <p:cNvSpPr/>
                  <p:nvPr/>
                </p:nvSpPr>
                <p:spPr>
                  <a:xfrm>
                    <a:off x="6284685" y="2525486"/>
                    <a:ext cx="1988458" cy="1988457"/>
                  </a:xfrm>
                  <a:prstGeom prst="flowChartConnector">
                    <a:avLst/>
                  </a:prstGeom>
                  <a:solidFill>
                    <a:srgbClr val="FFF2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6" name="文本框 25"/>
                <p:cNvSpPr txBox="1"/>
                <p:nvPr/>
              </p:nvSpPr>
              <p:spPr>
                <a:xfrm>
                  <a:off x="5525234" y="4070438"/>
                  <a:ext cx="59503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b="1" dirty="0" smtClean="0">
                      <a:solidFill>
                        <a:srgbClr val="00A0EA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快</a:t>
                  </a:r>
                  <a:endParaRPr lang="zh-CN" altLang="en-US" sz="3200" b="1" dirty="0">
                    <a:solidFill>
                      <a:srgbClr val="00A0EA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3918234" y="821506"/>
                <a:ext cx="1649791" cy="1649791"/>
                <a:chOff x="4963885" y="1210623"/>
                <a:chExt cx="1649791" cy="1649791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4963885" y="1210623"/>
                  <a:ext cx="1649791" cy="1649791"/>
                  <a:chOff x="6125028" y="2365829"/>
                  <a:chExt cx="2307772" cy="2307772"/>
                </a:xfrm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3" name="流程图: 联系 22"/>
                  <p:cNvSpPr/>
                  <p:nvPr/>
                </p:nvSpPr>
                <p:spPr>
                  <a:xfrm>
                    <a:off x="6125028" y="2365829"/>
                    <a:ext cx="2307772" cy="2307772"/>
                  </a:xfrm>
                  <a:prstGeom prst="flowChartConnector">
                    <a:avLst/>
                  </a:prstGeom>
                  <a:solidFill>
                    <a:srgbClr val="92D09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流程图: 联系 23"/>
                  <p:cNvSpPr/>
                  <p:nvPr/>
                </p:nvSpPr>
                <p:spPr>
                  <a:xfrm>
                    <a:off x="6284685" y="2525486"/>
                    <a:ext cx="1988458" cy="1988458"/>
                  </a:xfrm>
                  <a:prstGeom prst="flowChartConnector">
                    <a:avLst/>
                  </a:prstGeom>
                  <a:solidFill>
                    <a:srgbClr val="FFF2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/>
                <p:cNvSpPr txBox="1"/>
                <p:nvPr/>
              </p:nvSpPr>
              <p:spPr>
                <a:xfrm>
                  <a:off x="5314212" y="1766622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b="1" dirty="0" smtClean="0">
                      <a:solidFill>
                        <a:srgbClr val="00A0EA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极致</a:t>
                  </a:r>
                  <a:endParaRPr lang="en-US" altLang="zh-CN" sz="3200" b="1" dirty="0" smtClean="0">
                    <a:solidFill>
                      <a:srgbClr val="00A0EA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548352" y="801361"/>
                <a:ext cx="1649791" cy="1649791"/>
                <a:chOff x="1828055" y="4753429"/>
                <a:chExt cx="1649791" cy="1649791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1828055" y="4753429"/>
                  <a:ext cx="1649791" cy="1649791"/>
                  <a:chOff x="5153143" y="2365828"/>
                  <a:chExt cx="2307772" cy="2307772"/>
                </a:xfrm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9" name="流程图: 联系 18"/>
                  <p:cNvSpPr/>
                  <p:nvPr/>
                </p:nvSpPr>
                <p:spPr>
                  <a:xfrm>
                    <a:off x="5153143" y="2365828"/>
                    <a:ext cx="2307772" cy="2307772"/>
                  </a:xfrm>
                  <a:prstGeom prst="flowChartConnector">
                    <a:avLst/>
                  </a:prstGeom>
                  <a:solidFill>
                    <a:srgbClr val="92D09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流程图: 联系 19"/>
                  <p:cNvSpPr/>
                  <p:nvPr/>
                </p:nvSpPr>
                <p:spPr>
                  <a:xfrm>
                    <a:off x="5305833" y="2523389"/>
                    <a:ext cx="1988456" cy="1988458"/>
                  </a:xfrm>
                  <a:prstGeom prst="flowChartConnector">
                    <a:avLst/>
                  </a:prstGeom>
                  <a:solidFill>
                    <a:srgbClr val="FFF2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8" name="文本框 17"/>
                <p:cNvSpPr txBox="1"/>
                <p:nvPr/>
              </p:nvSpPr>
              <p:spPr>
                <a:xfrm>
                  <a:off x="2147803" y="5329573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b="1" dirty="0">
                      <a:solidFill>
                        <a:srgbClr val="00A0EA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专注</a:t>
                  </a:r>
                  <a:endParaRPr lang="en-US" altLang="zh-CN" sz="3200" b="1" dirty="0" smtClean="0">
                    <a:solidFill>
                      <a:srgbClr val="00A0EA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6288116" y="844998"/>
                <a:ext cx="1649791" cy="1649791"/>
                <a:chOff x="7404927" y="4753430"/>
                <a:chExt cx="1649791" cy="1649791"/>
              </a:xfrm>
            </p:grpSpPr>
            <p:grpSp>
              <p:nvGrpSpPr>
                <p:cNvPr id="13" name="组合 12"/>
                <p:cNvGrpSpPr/>
                <p:nvPr/>
              </p:nvGrpSpPr>
              <p:grpSpPr>
                <a:xfrm>
                  <a:off x="7404927" y="4753430"/>
                  <a:ext cx="1649791" cy="1649791"/>
                  <a:chOff x="6125028" y="2365829"/>
                  <a:chExt cx="2307772" cy="2307772"/>
                </a:xfrm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5" name="流程图: 联系 14"/>
                  <p:cNvSpPr/>
                  <p:nvPr/>
                </p:nvSpPr>
                <p:spPr>
                  <a:xfrm>
                    <a:off x="6125028" y="2365829"/>
                    <a:ext cx="2307772" cy="2307772"/>
                  </a:xfrm>
                  <a:prstGeom prst="flowChartConnector">
                    <a:avLst/>
                  </a:prstGeom>
                  <a:solidFill>
                    <a:srgbClr val="92D09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6" name="流程图: 联系 15"/>
                  <p:cNvSpPr/>
                  <p:nvPr/>
                </p:nvSpPr>
                <p:spPr>
                  <a:xfrm>
                    <a:off x="6284685" y="2525486"/>
                    <a:ext cx="1988458" cy="1988458"/>
                  </a:xfrm>
                  <a:prstGeom prst="flowChartConnector">
                    <a:avLst/>
                  </a:prstGeom>
                  <a:solidFill>
                    <a:srgbClr val="FFF2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4" name="文本框 13"/>
                <p:cNvSpPr txBox="1"/>
                <p:nvPr/>
              </p:nvSpPr>
              <p:spPr>
                <a:xfrm>
                  <a:off x="7727120" y="5285937"/>
                  <a:ext cx="100540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b="1" dirty="0" smtClean="0">
                      <a:solidFill>
                        <a:srgbClr val="00A0EA"/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口碑</a:t>
                  </a:r>
                  <a:endParaRPr lang="en-US" altLang="zh-CN" sz="3200" b="1" dirty="0" smtClean="0">
                    <a:solidFill>
                      <a:srgbClr val="00A0EA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</p:grpSp>
      </p:grpSp>
      <p:sp>
        <p:nvSpPr>
          <p:cNvPr id="30" name="文本框 29"/>
          <p:cNvSpPr txBox="1"/>
          <p:nvPr/>
        </p:nvSpPr>
        <p:spPr>
          <a:xfrm>
            <a:off x="6597754" y="3742007"/>
            <a:ext cx="414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b="1" dirty="0" smtClean="0">
                <a:solidFill>
                  <a:schemeClr val="bg1"/>
                </a:solidFill>
                <a:latin typeface="+mn-ea"/>
              </a:rPr>
              <a:t>小米公司董事长 雷军成功七字诀</a:t>
            </a:r>
            <a:endParaRPr lang="zh-CN" altLang="en-US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795975" y="5100799"/>
            <a:ext cx="8965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假如你通过搜索营销获得了巨大的利益，那就必须选择对搜索营销加以特别关注，</a:t>
            </a:r>
            <a:r>
              <a:rPr lang="zh-CN" altLang="en-US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</a:t>
            </a:r>
            <a:endParaRPr lang="zh-CN" altLang="en-US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26081" y="4346917"/>
            <a:ext cx="455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200" b="1" spc="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爆发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效果的心态要不得！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27503" y="3877379"/>
            <a:ext cx="6559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S</a:t>
            </a:r>
            <a:endParaRPr lang="zh-CN" altLang="en-US" sz="8000" dirty="0">
              <a:solidFill>
                <a:schemeClr val="bg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232060" y="4024590"/>
            <a:ext cx="5229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dirty="0" smtClean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8455" y="4417253"/>
            <a:ext cx="422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814285" y="5419841"/>
            <a:ext cx="89117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>
                <a:solidFill>
                  <a:srgbClr val="92D0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精细化管理</a:t>
            </a:r>
            <a:r>
              <a:rPr lang="zh-CN" altLang="en-US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，有专人研究比竞争对手更好的营销手段，使</a:t>
            </a:r>
            <a:r>
              <a:rPr lang="zh-CN" altLang="en-US" sz="2200" b="1" dirty="0">
                <a:solidFill>
                  <a:srgbClr val="92D0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成本控制</a:t>
            </a:r>
            <a:r>
              <a:rPr lang="zh-CN" altLang="en-US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在同行业水平之下</a:t>
            </a:r>
            <a:r>
              <a:rPr lang="zh-CN" altLang="en-US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1811059" y="5812488"/>
            <a:ext cx="36215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这样你才能</a:t>
            </a:r>
            <a:r>
              <a:rPr lang="zh-CN" altLang="en-US" sz="2200" b="1" dirty="0">
                <a:solidFill>
                  <a:srgbClr val="92D0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持续获得</a:t>
            </a:r>
            <a:r>
              <a:rPr lang="zh-CN" altLang="en-US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竞争优势。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28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160679" y="1325273"/>
            <a:ext cx="3632042" cy="3617193"/>
            <a:chOff x="7206019" y="1513477"/>
            <a:chExt cx="3835023" cy="3819344"/>
          </a:xfrm>
        </p:grpSpPr>
        <p:sp>
          <p:nvSpPr>
            <p:cNvPr id="6" name="椭圆 5"/>
            <p:cNvSpPr/>
            <p:nvPr/>
          </p:nvSpPr>
          <p:spPr>
            <a:xfrm>
              <a:off x="8748220" y="3193577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8045356" y="2452220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9492020" y="2452220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45356" y="3884223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492020" y="3834520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727447" y="1513477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0481484" y="2620371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7850027" y="4676304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206019" y="2402014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228604" y="3527948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666572" y="1562352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0399543" y="3577652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8703863" y="1628918"/>
              <a:ext cx="55617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191406" y="4396525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9314600" y="4773263"/>
              <a:ext cx="559558" cy="55955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044E7F"/>
                  </a:solidFill>
                </a:ln>
                <a:noFill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9328246" y="3011778"/>
              <a:ext cx="266133" cy="23710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8576723" y="3739489"/>
              <a:ext cx="256791" cy="22518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6" idx="1"/>
            </p:cNvCxnSpPr>
            <p:nvPr/>
          </p:nvCxnSpPr>
          <p:spPr>
            <a:xfrm>
              <a:off x="8577620" y="2982043"/>
              <a:ext cx="252545" cy="293479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9287273" y="3698990"/>
              <a:ext cx="286692" cy="21747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9874158" y="2125177"/>
              <a:ext cx="68239" cy="32704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15" idx="2"/>
            </p:cNvCxnSpPr>
            <p:nvPr/>
          </p:nvCxnSpPr>
          <p:spPr>
            <a:xfrm>
              <a:off x="10051578" y="2870667"/>
              <a:ext cx="429906" cy="29483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10051578" y="3916465"/>
              <a:ext cx="279779" cy="82337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0007157" y="4341649"/>
              <a:ext cx="194530" cy="14804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endCxn id="23" idx="0"/>
            </p:cNvCxnSpPr>
            <p:nvPr/>
          </p:nvCxnSpPr>
          <p:spPr>
            <a:xfrm flipH="1">
              <a:off x="9594379" y="4476629"/>
              <a:ext cx="66500" cy="296634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8226130" y="4476629"/>
              <a:ext cx="20316" cy="19967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7788162" y="3923696"/>
              <a:ext cx="302795" cy="8194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071372" y="2155586"/>
              <a:ext cx="145433" cy="262958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8558422" y="2188476"/>
              <a:ext cx="203867" cy="30465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7820105" y="2700574"/>
              <a:ext cx="193895" cy="501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/>
          <p:cNvSpPr/>
          <p:nvPr/>
        </p:nvSpPr>
        <p:spPr>
          <a:xfrm>
            <a:off x="942431" y="301411"/>
            <a:ext cx="6186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滚雪球效应：制造病毒式传播</a:t>
            </a:r>
            <a:endParaRPr lang="zh-CN" altLang="en-US" sz="3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52383" y="1560567"/>
            <a:ext cx="4267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请提供有价值的内容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尽量简单化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制造传播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立即响应</a:t>
            </a:r>
            <a:endParaRPr lang="en-US" altLang="zh-CN" sz="2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提供指南</a:t>
            </a:r>
            <a:endParaRPr lang="en-US" altLang="zh-CN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0" y="5022166"/>
            <a:ext cx="12192000" cy="126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894364" y="5267936"/>
            <a:ext cx="5261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建立互动的五条建议</a:t>
            </a:r>
            <a:endParaRPr lang="zh-CN" altLang="en-US" sz="4400" b="1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 70"/>
          <p:cNvSpPr/>
          <p:nvPr/>
        </p:nvSpPr>
        <p:spPr bwMode="auto">
          <a:xfrm rot="5400000">
            <a:off x="4826474" y="5494498"/>
            <a:ext cx="435586" cy="3200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rgbClr val="00A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2" name="任意多边形 71"/>
          <p:cNvSpPr/>
          <p:nvPr/>
        </p:nvSpPr>
        <p:spPr bwMode="auto">
          <a:xfrm rot="5400000">
            <a:off x="5129299" y="5494498"/>
            <a:ext cx="435586" cy="3200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rgbClr val="00A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任意多边形 72"/>
          <p:cNvSpPr/>
          <p:nvPr/>
        </p:nvSpPr>
        <p:spPr bwMode="auto">
          <a:xfrm rot="5400000">
            <a:off x="5418056" y="5494498"/>
            <a:ext cx="435586" cy="320088"/>
          </a:xfrm>
          <a:custGeom>
            <a:avLst/>
            <a:gdLst>
              <a:gd name="connsiteX0" fmla="*/ 609542 w 1219083"/>
              <a:gd name="connsiteY0" fmla="*/ 0 h 1050934"/>
              <a:gd name="connsiteX1" fmla="*/ 1219083 w 1219083"/>
              <a:gd name="connsiteY1" fmla="*/ 1050934 h 1050934"/>
              <a:gd name="connsiteX2" fmla="*/ 1209320 w 1219083"/>
              <a:gd name="connsiteY2" fmla="*/ 1050934 h 1050934"/>
              <a:gd name="connsiteX3" fmla="*/ 1180955 w 1219083"/>
              <a:gd name="connsiteY3" fmla="*/ 1005239 h 1050934"/>
              <a:gd name="connsiteX4" fmla="*/ 609541 w 1219083"/>
              <a:gd name="connsiteY4" fmla="*/ 739583 h 1050934"/>
              <a:gd name="connsiteX5" fmla="*/ 38128 w 1219083"/>
              <a:gd name="connsiteY5" fmla="*/ 1005239 h 1050934"/>
              <a:gd name="connsiteX6" fmla="*/ 9762 w 1219083"/>
              <a:gd name="connsiteY6" fmla="*/ 1050934 h 1050934"/>
              <a:gd name="connsiteX7" fmla="*/ 0 w 1219083"/>
              <a:gd name="connsiteY7" fmla="*/ 1050934 h 105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083" h="1050934">
                <a:moveTo>
                  <a:pt x="609542" y="0"/>
                </a:moveTo>
                <a:lnTo>
                  <a:pt x="1219083" y="1050934"/>
                </a:lnTo>
                <a:lnTo>
                  <a:pt x="1209320" y="1050934"/>
                </a:lnTo>
                <a:lnTo>
                  <a:pt x="1180955" y="1005239"/>
                </a:lnTo>
                <a:cubicBezTo>
                  <a:pt x="1057118" y="844961"/>
                  <a:pt x="847404" y="739583"/>
                  <a:pt x="609541" y="739583"/>
                </a:cubicBezTo>
                <a:cubicBezTo>
                  <a:pt x="371679" y="739583"/>
                  <a:pt x="161964" y="844961"/>
                  <a:pt x="38128" y="1005239"/>
                </a:cubicBezTo>
                <a:lnTo>
                  <a:pt x="9762" y="1050934"/>
                </a:lnTo>
                <a:lnTo>
                  <a:pt x="0" y="1050934"/>
                </a:lnTo>
                <a:close/>
              </a:path>
            </a:pathLst>
          </a:custGeom>
          <a:solidFill>
            <a:srgbClr val="00A0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393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5022166"/>
            <a:ext cx="12192000" cy="126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25" y="1781983"/>
            <a:ext cx="1142870" cy="165633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0" name="文本框 39"/>
          <p:cNvSpPr txBox="1"/>
          <p:nvPr/>
        </p:nvSpPr>
        <p:spPr>
          <a:xfrm>
            <a:off x="9439421" y="2414860"/>
            <a:ext cx="1575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通过关键词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9158070" y="2386726"/>
            <a:ext cx="198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9158070" y="2808755"/>
            <a:ext cx="198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>
            <a:off x="11141611" y="2386895"/>
            <a:ext cx="0" cy="1548000"/>
          </a:xfrm>
          <a:prstGeom prst="straightConnector1">
            <a:avLst/>
          </a:prstGeom>
          <a:ln w="31750">
            <a:solidFill>
              <a:schemeClr val="bg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9369084" y="548640"/>
            <a:ext cx="1420839" cy="740972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467558" y="566585"/>
            <a:ext cx="1266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制造传播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949440" y="4255378"/>
            <a:ext cx="1699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分享原创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510993" y="4255380"/>
            <a:ext cx="226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6525065" y="4649273"/>
            <a:ext cx="226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 flipV="1">
            <a:off x="6541474" y="3540450"/>
            <a:ext cx="0" cy="1116000"/>
          </a:xfrm>
          <a:prstGeom prst="straightConnector1">
            <a:avLst/>
          </a:prstGeom>
          <a:ln w="31750">
            <a:solidFill>
              <a:schemeClr val="bg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5892020" y="2377438"/>
            <a:ext cx="1352843" cy="1064531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5950638" y="2400965"/>
            <a:ext cx="1266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鼓励读者书评、分享转载</a:t>
            </a:r>
          </a:p>
        </p:txBody>
      </p:sp>
      <p:cxnSp>
        <p:nvCxnSpPr>
          <p:cNvPr id="54" name="直接连接符 53"/>
          <p:cNvCxnSpPr/>
          <p:nvPr/>
        </p:nvCxnSpPr>
        <p:spPr>
          <a:xfrm rot="16200000">
            <a:off x="5676826" y="1536146"/>
            <a:ext cx="162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rot="16200000">
            <a:off x="6296862" y="1734144"/>
            <a:ext cx="122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6480514" y="736118"/>
            <a:ext cx="288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888483" y="1130011"/>
            <a:ext cx="2484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485209" y="1148939"/>
            <a:ext cx="3094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再分享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907239" y="769113"/>
            <a:ext cx="250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珍藏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、思维导图</a:t>
            </a:r>
          </a:p>
        </p:txBody>
      </p:sp>
      <p:sp>
        <p:nvSpPr>
          <p:cNvPr id="60" name="矩形 59"/>
          <p:cNvSpPr/>
          <p:nvPr/>
        </p:nvSpPr>
        <p:spPr>
          <a:xfrm>
            <a:off x="8792309" y="4018746"/>
            <a:ext cx="2349306" cy="820542"/>
          </a:xfrm>
          <a:prstGeom prst="rect">
            <a:avLst/>
          </a:prstGeom>
          <a:noFill/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8862648" y="4072670"/>
            <a:ext cx="2391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寻找潜在目标读者集中的网络社区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10787577" y="738464"/>
            <a:ext cx="36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10787577" y="1160493"/>
            <a:ext cx="36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 rot="5400000">
            <a:off x="10193409" y="1058866"/>
            <a:ext cx="0" cy="1908000"/>
          </a:xfrm>
          <a:prstGeom prst="straightConnector1">
            <a:avLst/>
          </a:prstGeom>
          <a:ln w="31750">
            <a:solidFill>
              <a:schemeClr val="bg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rot="5400000">
            <a:off x="10510600" y="1381203"/>
            <a:ext cx="12960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914400" y="5068553"/>
            <a:ext cx="1885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en-US" sz="20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应该明白：</a:t>
            </a:r>
            <a:endParaRPr lang="en-US" altLang="zh-CN" sz="2000" dirty="0" smtClean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56605" y="5429639"/>
            <a:ext cx="104522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简单</a:t>
            </a:r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复制其他产品的成功模式很有可能</a:t>
            </a:r>
            <a:r>
              <a:rPr lang="zh-CN" altLang="en-US" sz="20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会遇</a:t>
            </a:r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到问题，</a:t>
            </a:r>
            <a:r>
              <a:rPr lang="zh-CN" altLang="en-US" sz="2200" b="1" dirty="0">
                <a:solidFill>
                  <a:srgbClr val="92D0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持续研究和利用</a:t>
            </a:r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新媒体和</a:t>
            </a:r>
            <a:r>
              <a:rPr lang="zh-CN" altLang="en-US" sz="20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潜在</a:t>
            </a:r>
            <a:endParaRPr lang="zh-CN" altLang="en-US" sz="2000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96" y="2130081"/>
            <a:ext cx="1077354" cy="107735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圆角矩形 3"/>
          <p:cNvSpPr/>
          <p:nvPr/>
        </p:nvSpPr>
        <p:spPr>
          <a:xfrm>
            <a:off x="2250831" y="759656"/>
            <a:ext cx="1181686" cy="717452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91507" y="784933"/>
            <a:ext cx="984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微博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晒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1308293" y="3826416"/>
            <a:ext cx="1181686" cy="717452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1420833" y="3851693"/>
            <a:ext cx="984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秀学员</a:t>
            </a:r>
          </a:p>
        </p:txBody>
      </p:sp>
      <p:sp>
        <p:nvSpPr>
          <p:cNvPr id="73" name="圆角矩形 72"/>
          <p:cNvSpPr/>
          <p:nvPr/>
        </p:nvSpPr>
        <p:spPr>
          <a:xfrm>
            <a:off x="3179299" y="3826416"/>
            <a:ext cx="1181686" cy="717452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3291839" y="3851693"/>
            <a:ext cx="984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出版社送书</a:t>
            </a:r>
          </a:p>
        </p:txBody>
      </p:sp>
      <p:sp>
        <p:nvSpPr>
          <p:cNvPr id="75" name="圆角矩形 74"/>
          <p:cNvSpPr/>
          <p:nvPr/>
        </p:nvSpPr>
        <p:spPr>
          <a:xfrm>
            <a:off x="4037428" y="2293034"/>
            <a:ext cx="1181686" cy="717452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4149968" y="2318311"/>
            <a:ext cx="984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网盘来推广</a:t>
            </a:r>
          </a:p>
        </p:txBody>
      </p:sp>
      <p:sp>
        <p:nvSpPr>
          <p:cNvPr id="77" name="圆角矩形 76"/>
          <p:cNvSpPr/>
          <p:nvPr/>
        </p:nvSpPr>
        <p:spPr>
          <a:xfrm>
            <a:off x="464234" y="2293034"/>
            <a:ext cx="1181686" cy="717452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576774" y="2318311"/>
            <a:ext cx="984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学员做笔记</a:t>
            </a:r>
          </a:p>
        </p:txBody>
      </p:sp>
      <p:sp>
        <p:nvSpPr>
          <p:cNvPr id="11" name="上弧形箭头 10"/>
          <p:cNvSpPr/>
          <p:nvPr/>
        </p:nvSpPr>
        <p:spPr>
          <a:xfrm rot="19099004">
            <a:off x="910826" y="1465209"/>
            <a:ext cx="1271362" cy="341193"/>
          </a:xfrm>
          <a:prstGeom prst="curvedDownArrow">
            <a:avLst>
              <a:gd name="adj1" fmla="val 25000"/>
              <a:gd name="adj2" fmla="val 74195"/>
              <a:gd name="adj3" fmla="val 32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上弧形箭头 78"/>
          <p:cNvSpPr/>
          <p:nvPr/>
        </p:nvSpPr>
        <p:spPr>
          <a:xfrm rot="3203076">
            <a:off x="3468801" y="1533204"/>
            <a:ext cx="1271362" cy="341193"/>
          </a:xfrm>
          <a:prstGeom prst="curvedDownArrow">
            <a:avLst>
              <a:gd name="adj1" fmla="val 25000"/>
              <a:gd name="adj2" fmla="val 74195"/>
              <a:gd name="adj3" fmla="val 32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1" name="上弧形箭头 80"/>
          <p:cNvSpPr/>
          <p:nvPr/>
        </p:nvSpPr>
        <p:spPr>
          <a:xfrm rot="14617784">
            <a:off x="148827" y="3488611"/>
            <a:ext cx="1271362" cy="341193"/>
          </a:xfrm>
          <a:prstGeom prst="curvedDownArrow">
            <a:avLst>
              <a:gd name="adj1" fmla="val 25000"/>
              <a:gd name="adj2" fmla="val 74195"/>
              <a:gd name="adj3" fmla="val 32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" name="上弧形箭头 81"/>
          <p:cNvSpPr/>
          <p:nvPr/>
        </p:nvSpPr>
        <p:spPr>
          <a:xfrm rot="6758704">
            <a:off x="4129983" y="3502679"/>
            <a:ext cx="1271362" cy="341193"/>
          </a:xfrm>
          <a:prstGeom prst="curvedDownArrow">
            <a:avLst>
              <a:gd name="adj1" fmla="val 25000"/>
              <a:gd name="adj2" fmla="val 74195"/>
              <a:gd name="adj3" fmla="val 32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上弧形箭头 82"/>
          <p:cNvSpPr/>
          <p:nvPr/>
        </p:nvSpPr>
        <p:spPr>
          <a:xfrm rot="10621057">
            <a:off x="2536484" y="4151170"/>
            <a:ext cx="592083" cy="197555"/>
          </a:xfrm>
          <a:prstGeom prst="curvedDownArrow">
            <a:avLst>
              <a:gd name="adj1" fmla="val 25000"/>
              <a:gd name="adj2" fmla="val 48229"/>
              <a:gd name="adj3" fmla="val 323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1698" y="5768945"/>
            <a:ext cx="46474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消费者建立互动关系，是</a:t>
            </a:r>
            <a:r>
              <a:rPr lang="zh-CN" altLang="en-US" sz="2200" b="1" dirty="0">
                <a:solidFill>
                  <a:srgbClr val="92D0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永无止境</a:t>
            </a:r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的。</a:t>
            </a:r>
          </a:p>
        </p:txBody>
      </p:sp>
    </p:spTree>
    <p:extLst>
      <p:ext uri="{BB962C8B-B14F-4D97-AF65-F5344CB8AC3E}">
        <p14:creationId xmlns:p14="http://schemas.microsoft.com/office/powerpoint/2010/main" val="1586033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9451" y="223959"/>
            <a:ext cx="8448026" cy="1014852"/>
            <a:chOff x="2847951" y="223959"/>
            <a:chExt cx="8448026" cy="1014852"/>
          </a:xfrm>
        </p:grpSpPr>
        <p:sp>
          <p:nvSpPr>
            <p:cNvPr id="2" name="矩形 18"/>
            <p:cNvSpPr>
              <a:spLocks/>
            </p:cNvSpPr>
            <p:nvPr/>
          </p:nvSpPr>
          <p:spPr bwMode="auto">
            <a:xfrm>
              <a:off x="2847951" y="223959"/>
              <a:ext cx="504825" cy="623888"/>
            </a:xfrm>
            <a:custGeom>
              <a:avLst/>
              <a:gdLst>
                <a:gd name="T0" fmla="*/ 0 w 288032"/>
                <a:gd name="T1" fmla="*/ 0 h 431453"/>
                <a:gd name="T2" fmla="*/ 504825 w 288032"/>
                <a:gd name="T3" fmla="*/ 0 h 431453"/>
                <a:gd name="T4" fmla="*/ 329535 w 288032"/>
                <a:gd name="T5" fmla="*/ 623887 h 431453"/>
                <a:gd name="T6" fmla="*/ 125207 w 288032"/>
                <a:gd name="T7" fmla="*/ 623887 h 431453"/>
                <a:gd name="T8" fmla="*/ 0 w 288032"/>
                <a:gd name="T9" fmla="*/ 0 h 431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032" h="431453">
                  <a:moveTo>
                    <a:pt x="0" y="0"/>
                  </a:moveTo>
                  <a:lnTo>
                    <a:pt x="288032" y="0"/>
                  </a:lnTo>
                  <a:lnTo>
                    <a:pt x="188019" y="431453"/>
                  </a:lnTo>
                  <a:lnTo>
                    <a:pt x="71438" y="431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2976538" y="1007036"/>
              <a:ext cx="193675" cy="231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39550" y="355422"/>
              <a:ext cx="78564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技能五：建立系统的网络营销体系</a:t>
              </a:r>
              <a:endParaRPr lang="zh-CN" altLang="en-US" sz="4000" dirty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44066" y="2375830"/>
            <a:ext cx="10564836" cy="1684310"/>
            <a:chOff x="844066" y="2391267"/>
            <a:chExt cx="10564836" cy="1684310"/>
          </a:xfrm>
        </p:grpSpPr>
        <p:sp>
          <p:nvSpPr>
            <p:cNvPr id="13" name="右箭头 12"/>
            <p:cNvSpPr/>
            <p:nvPr/>
          </p:nvSpPr>
          <p:spPr>
            <a:xfrm>
              <a:off x="844066" y="2839968"/>
              <a:ext cx="10564836" cy="251341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6344" y="3671001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设定目标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445748" y="3675467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建立流程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165450" y="3671294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观察例外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885152" y="3666489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积累经验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606946" y="2391267"/>
              <a:ext cx="1152000" cy="1152000"/>
              <a:chOff x="4493296" y="2682020"/>
              <a:chExt cx="1152000" cy="11520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493296" y="2682020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51885" y="2862078"/>
                <a:ext cx="828000" cy="828000"/>
              </a:xfrm>
              <a:prstGeom prst="rect">
                <a:avLst/>
              </a:prstGeom>
            </p:spPr>
          </p:pic>
        </p:grpSp>
        <p:grpSp>
          <p:nvGrpSpPr>
            <p:cNvPr id="19" name="组合 18"/>
            <p:cNvGrpSpPr/>
            <p:nvPr/>
          </p:nvGrpSpPr>
          <p:grpSpPr>
            <a:xfrm>
              <a:off x="6338049" y="2391267"/>
              <a:ext cx="1152000" cy="1152000"/>
              <a:chOff x="6538258" y="1577398"/>
              <a:chExt cx="1152000" cy="1152000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6538258" y="1577398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00258" y="1739398"/>
                <a:ext cx="828000" cy="828000"/>
              </a:xfrm>
              <a:prstGeom prst="rect">
                <a:avLst/>
              </a:prstGeom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8034451" y="2391267"/>
              <a:ext cx="1152000" cy="1152000"/>
              <a:chOff x="9094070" y="1577399"/>
              <a:chExt cx="1152000" cy="1152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9094070" y="1577399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56070" y="1739399"/>
                <a:ext cx="828000" cy="828000"/>
              </a:xfrm>
              <a:prstGeom prst="rect">
                <a:avLst/>
              </a:prstGeom>
            </p:spPr>
          </p:pic>
        </p:grpSp>
        <p:grpSp>
          <p:nvGrpSpPr>
            <p:cNvPr id="16" name="组合 15"/>
            <p:cNvGrpSpPr/>
            <p:nvPr/>
          </p:nvGrpSpPr>
          <p:grpSpPr>
            <a:xfrm>
              <a:off x="2904574" y="2391267"/>
              <a:ext cx="1152000" cy="1152000"/>
              <a:chOff x="1396622" y="1577399"/>
              <a:chExt cx="1152000" cy="115200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396622" y="1577399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5422" y="1746898"/>
                <a:ext cx="828000" cy="828000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1205100" y="2391267"/>
              <a:ext cx="1152000" cy="1152000"/>
              <a:chOff x="1396622" y="4149725"/>
              <a:chExt cx="1152000" cy="11520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396622" y="4149725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5422" y="4352813"/>
                <a:ext cx="828000" cy="828000"/>
              </a:xfrm>
              <a:prstGeom prst="rect">
                <a:avLst/>
              </a:prstGeom>
            </p:spPr>
          </p:pic>
        </p:grpSp>
        <p:grpSp>
          <p:nvGrpSpPr>
            <p:cNvPr id="21" name="组合 20"/>
            <p:cNvGrpSpPr/>
            <p:nvPr/>
          </p:nvGrpSpPr>
          <p:grpSpPr>
            <a:xfrm>
              <a:off x="9784822" y="2391267"/>
              <a:ext cx="1152000" cy="1152000"/>
              <a:chOff x="9925502" y="3039580"/>
              <a:chExt cx="1152000" cy="1152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9925502" y="3039580"/>
                <a:ext cx="1152000" cy="1152000"/>
              </a:xfrm>
              <a:prstGeom prst="ellipse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87502" y="3201580"/>
                <a:ext cx="828000" cy="828000"/>
              </a:xfrm>
              <a:prstGeom prst="rect">
                <a:avLst/>
              </a:prstGeom>
            </p:spPr>
          </p:pic>
        </p:grpSp>
        <p:sp>
          <p:nvSpPr>
            <p:cNvPr id="39" name="文本框 38"/>
            <p:cNvSpPr txBox="1"/>
            <p:nvPr/>
          </p:nvSpPr>
          <p:spPr>
            <a:xfrm>
              <a:off x="2726046" y="3675467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夯实基础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604854" y="3675467"/>
              <a:ext cx="1502656" cy="40011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000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培养人才</a:t>
              </a: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3233225" y="4899145"/>
            <a:ext cx="57255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24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任何成功的营销</a:t>
            </a:r>
            <a:endParaRPr lang="en-US" altLang="zh-CN" sz="2400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都是建立在有效管理的基础之上！</a:t>
            </a:r>
            <a:endParaRPr lang="zh-CN" altLang="en-US" sz="2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655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21237" y="1322224"/>
            <a:ext cx="29495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我们正处于互联网时代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一切都在飞速变化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然而社交媒体时代的营销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其实并没有改变营销的本质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改变的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不过是渠道、方法和工具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1655" y="914395"/>
            <a:ext cx="1603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写在最后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01131" y="5697411"/>
            <a:ext cx="279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FF00"/>
                </a:solidFill>
              </a:rPr>
              <a:t>——Design by @</a:t>
            </a:r>
            <a:r>
              <a:rPr lang="zh-CN" altLang="en-US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dirty="0" smtClean="0">
                <a:solidFill>
                  <a:srgbClr val="FFFF00"/>
                </a:solidFill>
              </a:rPr>
              <a:t>-About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030267" y="4682206"/>
            <a:ext cx="4321127" cy="432112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466362" y="5446654"/>
            <a:ext cx="2180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00B0F0"/>
                </a:solidFill>
              </a:rPr>
              <a:t>End</a:t>
            </a:r>
            <a:endParaRPr lang="zh-CN" altLang="en-US" sz="7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79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506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0" y="353216"/>
            <a:ext cx="12192000" cy="8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5926F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363" y="437177"/>
            <a:ext cx="7388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网络营销</a:t>
            </a:r>
            <a:r>
              <a:rPr lang="en-US" altLang="zh-CN" sz="32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——</a:t>
            </a:r>
            <a:r>
              <a:rPr lang="zh-CN" altLang="en-US" sz="32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企业可能</a:t>
            </a:r>
            <a:r>
              <a:rPr lang="zh-CN" altLang="en-US" sz="3200" dirty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存在</a:t>
            </a:r>
            <a:r>
              <a:rPr lang="zh-CN" altLang="en-US" sz="32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</a:t>
            </a:r>
            <a:r>
              <a:rPr lang="zh-CN" altLang="en-US" sz="40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问题</a:t>
            </a:r>
            <a:endParaRPr lang="zh-CN" altLang="en-US" sz="4000" dirty="0">
              <a:solidFill>
                <a:srgbClr val="00A0EA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331421" y="1962709"/>
            <a:ext cx="3632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关键词投放太烧钱</a:t>
            </a:r>
            <a:endParaRPr lang="zh-CN" altLang="en-US" sz="2800" dirty="0">
              <a:solidFill>
                <a:srgbClr val="FDF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33021" y="2424410"/>
            <a:ext cx="3238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投入产出比达不到期望值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331421" y="3475615"/>
            <a:ext cx="3113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跟随主流做推广</a:t>
            </a:r>
            <a:endParaRPr lang="zh-CN" altLang="en-US" sz="2800" dirty="0">
              <a:solidFill>
                <a:srgbClr val="FDF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31421" y="3937316"/>
            <a:ext cx="231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营销手段太单一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331421" y="4983063"/>
            <a:ext cx="2415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无目标不管理</a:t>
            </a:r>
            <a:endParaRPr lang="zh-CN" altLang="en-US" sz="2800" dirty="0">
              <a:solidFill>
                <a:srgbClr val="FDF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331421" y="5411630"/>
            <a:ext cx="3041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没有规范的网络营销体系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175107" y="3472781"/>
            <a:ext cx="2464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网络暴富心理</a:t>
            </a:r>
            <a:endParaRPr lang="zh-CN" altLang="en-US" sz="2800" dirty="0">
              <a:solidFill>
                <a:srgbClr val="FDF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175107" y="3930932"/>
            <a:ext cx="180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幻想一夜走红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168130" y="1962709"/>
            <a:ext cx="3632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思维简单粗暴</a:t>
            </a:r>
            <a:endParaRPr lang="zh-CN" altLang="en-US" sz="2800" dirty="0">
              <a:solidFill>
                <a:srgbClr val="FDF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169730" y="2419950"/>
            <a:ext cx="3238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竞价排名就得排第一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063" b="100000" l="3843" r="92877">
                        <a14:foregroundMark x1="42174" y1="91125" x2="58763" y2="91063"/>
                        <a14:foregroundMark x1="43205" y1="95250" x2="58013" y2="95938"/>
                        <a14:foregroundMark x1="30459" y1="95188" x2="41987" y2="97063"/>
                        <a14:foregroundMark x1="21743" y1="88313" x2="32615" y2="92813"/>
                        <a14:foregroundMark x1="19869" y1="92125" x2="36551" y2="95125"/>
                        <a14:foregroundMark x1="34302" y1="52875" x2="24367" y2="58000"/>
                        <a14:foregroundMark x1="31490" y1="51125" x2="21462" y2="56563"/>
                        <a14:foregroundMark x1="26804" y1="54875" x2="17338" y2="58688"/>
                        <a14:foregroundMark x1="19869" y1="61250" x2="40956" y2="69500"/>
                        <a14:foregroundMark x1="38707" y1="71188" x2="35614" y2="76875"/>
                        <a14:foregroundMark x1="36551" y1="72625" x2="22962" y2="81875"/>
                        <a14:foregroundMark x1="27179" y1="74063" x2="18463" y2="77813"/>
                        <a14:foregroundMark x1="21181" y1="94375" x2="23055" y2="95188"/>
                        <a14:foregroundMark x1="19963" y1="96000" x2="21275" y2="97500"/>
                        <a14:foregroundMark x1="19400" y1="56750" x2="21837" y2="57375"/>
                        <a14:foregroundMark x1="19400" y1="58250" x2="19400" y2="60938"/>
                        <a14:foregroundMark x1="22774" y1="95875" x2="33177" y2="97813"/>
                        <a14:foregroundMark x1="24180" y1="96875" x2="32052" y2="98500"/>
                        <a14:foregroundMark x1="20806" y1="94875" x2="22024" y2="96438"/>
                        <a14:foregroundMark x1="23243" y1="97063" x2="28491" y2="98500"/>
                        <a14:foregroundMark x1="29335" y1="70000" x2="28491" y2="73000"/>
                        <a14:foregroundMark x1="30084" y1="69063" x2="28491" y2="70875"/>
                        <a14:foregroundMark x1="26148" y1="73250" x2="28866" y2="69438"/>
                        <a14:foregroundMark x1="27085" y1="72000" x2="27460" y2="68563"/>
                        <a14:backgroundMark x1="18463" y1="57438" x2="18088" y2="60813"/>
                        <a14:backgroundMark x1="18088" y1="56813" x2="18276" y2="59750"/>
                        <a14:backgroundMark x1="17619" y1="57625" x2="17526" y2="59625"/>
                        <a14:backgroundMark x1="18088" y1="57375" x2="19119" y2="60563"/>
                        <a14:backgroundMark x1="18557" y1="57625" x2="18463" y2="59938"/>
                        <a14:backgroundMark x1="23618" y1="75563" x2="21368" y2="79625"/>
                        <a14:backgroundMark x1="23711" y1="74813" x2="21931" y2="78375"/>
                        <a14:backgroundMark x1="23618" y1="75563" x2="24274" y2="75875"/>
                        <a14:backgroundMark x1="22399" y1="75563" x2="19400" y2="77688"/>
                        <a14:backgroundMark x1="21743" y1="75563" x2="21181" y2="79313"/>
                        <a14:backgroundMark x1="23055" y1="74938" x2="22024" y2="78125"/>
                        <a14:backgroundMark x1="21087" y1="75250" x2="18932" y2="78938"/>
                        <a14:backgroundMark x1="20056" y1="75875" x2="18932" y2="78500"/>
                        <a14:backgroundMark x1="18932" y1="76750" x2="17807" y2="79000"/>
                        <a14:backgroundMark x1="20056" y1="76188" x2="19306" y2="78938"/>
                        <a14:backgroundMark x1="19400" y1="75875" x2="19400" y2="78875"/>
                        <a14:backgroundMark x1="24742" y1="74750" x2="23711" y2="77438"/>
                        <a14:backgroundMark x1="19963" y1="92000" x2="19963" y2="93438"/>
                        <a14:backgroundMark x1="20431" y1="91750" x2="19869" y2="92500"/>
                        <a14:backgroundMark x1="20337" y1="96063" x2="23618" y2="99875"/>
                        <a14:backgroundMark x1="24274" y1="98875" x2="28116" y2="99188"/>
                        <a14:backgroundMark x1="29522" y1="99688" x2="34302" y2="99813"/>
                        <a14:backgroundMark x1="61575" y1="99563" x2="68791" y2="99188"/>
                        <a14:backgroundMark x1="59231" y1="99750" x2="60544" y2="99875"/>
                        <a14:backgroundMark x1="27648" y1="66313" x2="27085" y2="66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0" y="1459067"/>
            <a:ext cx="3153002" cy="472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06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0" y="5629756"/>
            <a:ext cx="12192000" cy="8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5926F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3999"/>
            <a:ext cx="3556000" cy="355600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97547" y="564938"/>
            <a:ext cx="8842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</a:t>
            </a:r>
            <a:r>
              <a:rPr lang="zh-CN" altLang="en-US" sz="3200" b="1" spc="3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整合资源</a:t>
            </a:r>
            <a:r>
              <a:rPr lang="zh-CN" altLang="en-US" sz="2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en-US" sz="28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</a:t>
            </a:r>
            <a:r>
              <a:rPr lang="zh-CN" altLang="en-US" sz="3200" b="1" spc="3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覆盖传播</a:t>
            </a:r>
            <a:r>
              <a:rPr lang="zh-CN" altLang="en-US" sz="2800" spc="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？实现</a:t>
            </a:r>
            <a:r>
              <a:rPr lang="zh-CN" altLang="en-US" sz="3200" b="1" spc="3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精准营销</a:t>
            </a:r>
            <a:r>
              <a:rPr lang="zh-CN" altLang="en-US" sz="2800" spc="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400" spc="300" dirty="0">
              <a:solidFill>
                <a:prstClr val="black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15884" y="5681267"/>
            <a:ext cx="56171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spc="3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这本书就是</a:t>
            </a:r>
            <a:r>
              <a:rPr lang="zh-CN" altLang="en-US" sz="3200" spc="3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写给</a:t>
            </a:r>
            <a:r>
              <a:rPr lang="zh-CN" altLang="en-US" sz="4400" b="1" spc="3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你看的！</a:t>
            </a:r>
            <a:endParaRPr lang="zh-CN" altLang="en-US" sz="3200" b="1" spc="300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1523999"/>
            <a:ext cx="3556000" cy="3556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1" y="1523999"/>
            <a:ext cx="3556000" cy="3556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442998" y="1984701"/>
            <a:ext cx="2548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问我</a:t>
            </a:r>
            <a:r>
              <a:rPr lang="zh-CN" altLang="en-US" sz="32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怎么办？</a:t>
            </a:r>
            <a:endParaRPr lang="en-US" altLang="zh-CN" sz="32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42998" y="3775367"/>
            <a:ext cx="4596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4000" b="1" spc="3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丑就该多</a:t>
            </a:r>
            <a:r>
              <a:rPr lang="zh-CN" altLang="en-US" sz="4000" b="1" spc="3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读书！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442998" y="2878202"/>
            <a:ext cx="2548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还能</a:t>
            </a:r>
            <a:r>
              <a:rPr lang="zh-CN" altLang="en-US" sz="32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怎么办</a:t>
            </a:r>
            <a:r>
              <a:rPr lang="zh-CN" altLang="en-US" sz="3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32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015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8581293" y="3457983"/>
            <a:ext cx="157558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1814732" y="3457983"/>
            <a:ext cx="157558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410522" y="2098723"/>
            <a:ext cx="1372659" cy="137265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21055" y="223959"/>
            <a:ext cx="5904498" cy="1014852"/>
            <a:chOff x="2847951" y="223959"/>
            <a:chExt cx="5904498" cy="1014852"/>
          </a:xfrm>
        </p:grpSpPr>
        <p:sp>
          <p:nvSpPr>
            <p:cNvPr id="2" name="矩形 18"/>
            <p:cNvSpPr>
              <a:spLocks/>
            </p:cNvSpPr>
            <p:nvPr/>
          </p:nvSpPr>
          <p:spPr bwMode="auto">
            <a:xfrm>
              <a:off x="2847951" y="223959"/>
              <a:ext cx="504825" cy="623888"/>
            </a:xfrm>
            <a:custGeom>
              <a:avLst/>
              <a:gdLst>
                <a:gd name="T0" fmla="*/ 0 w 288032"/>
                <a:gd name="T1" fmla="*/ 0 h 431453"/>
                <a:gd name="T2" fmla="*/ 504825 w 288032"/>
                <a:gd name="T3" fmla="*/ 0 h 431453"/>
                <a:gd name="T4" fmla="*/ 329535 w 288032"/>
                <a:gd name="T5" fmla="*/ 623887 h 431453"/>
                <a:gd name="T6" fmla="*/ 125207 w 288032"/>
                <a:gd name="T7" fmla="*/ 623887 h 431453"/>
                <a:gd name="T8" fmla="*/ 0 w 288032"/>
                <a:gd name="T9" fmla="*/ 0 h 431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032" h="431453">
                  <a:moveTo>
                    <a:pt x="0" y="0"/>
                  </a:moveTo>
                  <a:lnTo>
                    <a:pt x="288032" y="0"/>
                  </a:lnTo>
                  <a:lnTo>
                    <a:pt x="188019" y="431453"/>
                  </a:lnTo>
                  <a:lnTo>
                    <a:pt x="71438" y="431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2976538" y="1007036"/>
              <a:ext cx="193675" cy="23177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39551" y="355422"/>
              <a:ext cx="53128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技能一：从关键词开始</a:t>
              </a:r>
              <a:endParaRPr lang="zh-CN" altLang="en-US" sz="4000" dirty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447027" y="4165329"/>
            <a:ext cx="34635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围绕关键词进行营销</a:t>
            </a:r>
            <a:endParaRPr lang="en-US" altLang="zh-CN" sz="2800" b="1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57004" y="5303012"/>
            <a:ext cx="106160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</a:t>
            </a:r>
            <a:r>
              <a:rPr lang="zh-CN" altLang="en-US" sz="2200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尾关键词搜索量虽不如核心关键词，但相对而言竞争对手少，目标用户更加明确</a:t>
            </a:r>
            <a:endParaRPr lang="zh-CN" altLang="en-US" sz="22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192" y="2168393"/>
            <a:ext cx="1233318" cy="1233318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>
            <a:off x="6811485" y="2785052"/>
            <a:ext cx="900000" cy="0"/>
          </a:xfrm>
          <a:prstGeom prst="line">
            <a:avLst/>
          </a:prstGeom>
          <a:ln w="22225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1079822" y="2227628"/>
            <a:ext cx="3300548" cy="1100741"/>
          </a:xfrm>
          <a:prstGeom prst="rect">
            <a:avLst/>
          </a:prstGeom>
          <a:solidFill>
            <a:srgbClr val="00A0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72004" y="2341517"/>
            <a:ext cx="2916183" cy="8744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模板、</a:t>
            </a: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素材</a:t>
            </a:r>
            <a:endParaRPr lang="en-US" altLang="zh-CN" b="1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教程、</a:t>
            </a: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下载</a:t>
            </a:r>
            <a:endParaRPr lang="en-US" altLang="zh-CN" b="1" kern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800560" y="2234681"/>
            <a:ext cx="3300548" cy="1100741"/>
          </a:xfrm>
          <a:prstGeom prst="rect">
            <a:avLst/>
          </a:prstGeom>
          <a:solidFill>
            <a:srgbClr val="00A0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289115" y="2334798"/>
            <a:ext cx="2334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怎样学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又快又好、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哪里有好的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872278" y="3474309"/>
            <a:ext cx="1589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核心关键词</a:t>
            </a:r>
            <a:endParaRPr lang="zh-CN" altLang="en-US" sz="2000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43385" y="3472051"/>
            <a:ext cx="1499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长尾关键词</a:t>
            </a:r>
          </a:p>
        </p:txBody>
      </p:sp>
      <p:cxnSp>
        <p:nvCxnSpPr>
          <p:cNvPr id="63" name="直接连接符 62"/>
          <p:cNvCxnSpPr/>
          <p:nvPr/>
        </p:nvCxnSpPr>
        <p:spPr>
          <a:xfrm flipH="1">
            <a:off x="4484600" y="2785052"/>
            <a:ext cx="900000" cy="0"/>
          </a:xfrm>
          <a:prstGeom prst="line">
            <a:avLst/>
          </a:prstGeom>
          <a:ln w="22225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283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86400" y="0"/>
            <a:ext cx="619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119511"/>
            <a:ext cx="12192000" cy="618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255148" y="3105834"/>
            <a:ext cx="568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挖掘长尾关键词的四种方法</a:t>
            </a:r>
            <a:endParaRPr lang="zh-CN" altLang="en-US" sz="3600" dirty="0">
              <a:solidFill>
                <a:srgbClr val="00A0EA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2"/>
          <a:srcRect t="1057" b="2511"/>
          <a:stretch/>
        </p:blipFill>
        <p:spPr>
          <a:xfrm>
            <a:off x="1221040" y="695260"/>
            <a:ext cx="4284000" cy="215235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79"/>
          <a:stretch/>
        </p:blipFill>
        <p:spPr>
          <a:xfrm>
            <a:off x="1221040" y="4014927"/>
            <a:ext cx="4336643" cy="21618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7300" y="693923"/>
            <a:ext cx="4341717" cy="21305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300" y="4033525"/>
            <a:ext cx="4340728" cy="2142891"/>
          </a:xfrm>
          <a:prstGeom prst="rect">
            <a:avLst/>
          </a:prstGeom>
        </p:spPr>
      </p:pic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1002596" y="281475"/>
            <a:ext cx="32599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通过流量后台统计查看</a:t>
            </a:r>
            <a:endParaRPr lang="zh-CN" altLang="zh-CN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8211" y="281475"/>
            <a:ext cx="27254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关键词分析工具</a:t>
            </a:r>
            <a:endParaRPr lang="zh-CN" altLang="zh-CN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002596" y="6183258"/>
            <a:ext cx="40716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通过搜索引擎对话框的下拉推荐</a:t>
            </a:r>
            <a:endParaRPr lang="zh-CN" altLang="zh-CN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6664918" y="6183258"/>
            <a:ext cx="34919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利用网站的关键词推荐功能</a:t>
            </a:r>
            <a:endParaRPr lang="zh-CN" altLang="zh-CN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586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0" y="353216"/>
            <a:ext cx="12192000" cy="881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5926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18677" y="492429"/>
            <a:ext cx="6211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管理关键词的窍门</a:t>
            </a:r>
            <a:r>
              <a:rPr lang="en-US" altLang="zh-CN" sz="36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——</a:t>
            </a:r>
            <a:r>
              <a:rPr lang="zh-CN" altLang="en-US" sz="3600" dirty="0" smtClean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分类</a:t>
            </a:r>
            <a:endParaRPr lang="zh-CN" altLang="en-US" sz="3600" dirty="0">
              <a:solidFill>
                <a:srgbClr val="00A0EA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19" name="组合 5"/>
          <p:cNvGrpSpPr>
            <a:grpSpLocks/>
          </p:cNvGrpSpPr>
          <p:nvPr/>
        </p:nvGrpSpPr>
        <p:grpSpPr bwMode="auto">
          <a:xfrm>
            <a:off x="1068388" y="2207111"/>
            <a:ext cx="1549400" cy="1547813"/>
            <a:chOff x="2423592" y="1092374"/>
            <a:chExt cx="1549287" cy="1549052"/>
          </a:xfrm>
        </p:grpSpPr>
        <p:sp>
          <p:nvSpPr>
            <p:cNvPr id="121" name="椭圆 120"/>
            <p:cNvSpPr/>
            <p:nvPr/>
          </p:nvSpPr>
          <p:spPr bwMode="auto">
            <a:xfrm>
              <a:off x="2423592" y="1092374"/>
              <a:ext cx="1549287" cy="1549052"/>
            </a:xfrm>
            <a:prstGeom prst="ellipse">
              <a:avLst/>
            </a:prstGeom>
            <a:solidFill>
              <a:schemeClr val="bg1">
                <a:alpha val="85000"/>
              </a:schemeClr>
            </a:solidFill>
            <a:ln w="76200">
              <a:solidFill>
                <a:srgbClr val="A2A1A1">
                  <a:alpha val="40000"/>
                </a:srgbClr>
              </a:solidFill>
            </a:ln>
            <a:effectLst>
              <a:outerShdw blurRad="1397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2" name="矩形 6"/>
            <p:cNvSpPr>
              <a:spLocks noChangeArrowheads="1"/>
            </p:cNvSpPr>
            <p:nvPr/>
          </p:nvSpPr>
          <p:spPr bwMode="auto">
            <a:xfrm>
              <a:off x="2535341" y="1388683"/>
              <a:ext cx="184718" cy="971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4400" dirty="0">
                <a:solidFill>
                  <a:srgbClr val="0D0D0D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</p:grpSp>
      <p:sp>
        <p:nvSpPr>
          <p:cNvPr id="117" name="椭圆 116"/>
          <p:cNvSpPr/>
          <p:nvPr/>
        </p:nvSpPr>
        <p:spPr bwMode="auto">
          <a:xfrm>
            <a:off x="3203575" y="2207111"/>
            <a:ext cx="1549400" cy="1547813"/>
          </a:xfrm>
          <a:prstGeom prst="ellipse">
            <a:avLst/>
          </a:prstGeom>
          <a:solidFill>
            <a:schemeClr val="bg1">
              <a:alpha val="85000"/>
            </a:schemeClr>
          </a:solidFill>
          <a:ln w="76200">
            <a:solidFill>
              <a:srgbClr val="A2A1A1">
                <a:alpha val="40000"/>
              </a:srgbClr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 bwMode="auto">
          <a:xfrm>
            <a:off x="5338763" y="2207111"/>
            <a:ext cx="1547812" cy="1547813"/>
          </a:xfrm>
          <a:prstGeom prst="ellipse">
            <a:avLst/>
          </a:prstGeom>
          <a:solidFill>
            <a:schemeClr val="bg1">
              <a:alpha val="85000"/>
            </a:schemeClr>
          </a:solidFill>
          <a:ln w="76200">
            <a:solidFill>
              <a:srgbClr val="A2A1A1">
                <a:alpha val="40000"/>
              </a:srgbClr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 bwMode="auto">
          <a:xfrm>
            <a:off x="7472363" y="2207111"/>
            <a:ext cx="1549400" cy="1547813"/>
          </a:xfrm>
          <a:prstGeom prst="ellipse">
            <a:avLst/>
          </a:prstGeom>
          <a:solidFill>
            <a:schemeClr val="bg1">
              <a:alpha val="85000"/>
            </a:schemeClr>
          </a:solidFill>
          <a:ln w="76200">
            <a:solidFill>
              <a:srgbClr val="A2A1A1">
                <a:alpha val="40000"/>
              </a:srgbClr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 bwMode="auto">
          <a:xfrm>
            <a:off x="9607550" y="2207111"/>
            <a:ext cx="1549400" cy="1547813"/>
          </a:xfrm>
          <a:prstGeom prst="ellipse">
            <a:avLst/>
          </a:prstGeom>
          <a:solidFill>
            <a:schemeClr val="bg1">
              <a:alpha val="85000"/>
            </a:schemeClr>
          </a:solidFill>
          <a:ln w="76200">
            <a:solidFill>
              <a:srgbClr val="A2A1A1">
                <a:alpha val="40000"/>
              </a:srgbClr>
            </a:solidFill>
          </a:ln>
          <a:effectLst>
            <a:outerShdw blurRad="1397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29" name="圆角矩形 128"/>
          <p:cNvSpPr/>
          <p:nvPr/>
        </p:nvSpPr>
        <p:spPr bwMode="auto">
          <a:xfrm>
            <a:off x="1068388" y="3942868"/>
            <a:ext cx="1548000" cy="1548000"/>
          </a:xfrm>
          <a:prstGeom prst="roundRect">
            <a:avLst>
              <a:gd name="adj" fmla="val 8828"/>
            </a:avLst>
          </a:prstGeom>
          <a:solidFill>
            <a:srgbClr val="00B0F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1068388" y="4120151"/>
            <a:ext cx="16688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每个产品线形成一组关键词，不同产品对应不同广告语</a:t>
            </a:r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3797" y="2610366"/>
            <a:ext cx="1584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000" dirty="0">
                <a:solidFill>
                  <a:srgbClr val="00A0EA"/>
                </a:solidFill>
              </a:rPr>
              <a:t> </a:t>
            </a:r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结合</a:t>
            </a:r>
            <a:endParaRPr lang="en-US" altLang="zh-CN" sz="2000" b="1" dirty="0">
              <a:solidFill>
                <a:srgbClr val="00A0EA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ctr"/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产品分类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3371105" y="2610366"/>
            <a:ext cx="130829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 algn="ctr">
              <a:defRPr sz="2000">
                <a:solidFill>
                  <a:srgbClr val="00A0EA"/>
                </a:solidFill>
              </a:defRPr>
            </a:lvl1pPr>
          </a:lstStyle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针对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投放区域</a:t>
            </a:r>
            <a:endParaRPr lang="zh-CN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5359787" y="2610366"/>
            <a:ext cx="1584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00A0EA"/>
                </a:solidFill>
              </a:rPr>
              <a:t> </a:t>
            </a:r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针对</a:t>
            </a:r>
            <a:endParaRPr lang="en-US" altLang="zh-CN" sz="2000" b="1" dirty="0">
              <a:solidFill>
                <a:srgbClr val="00A0EA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投放时间</a:t>
            </a:r>
          </a:p>
        </p:txBody>
      </p:sp>
      <p:sp>
        <p:nvSpPr>
          <p:cNvPr id="160" name="矩形 159"/>
          <p:cNvSpPr/>
          <p:nvPr/>
        </p:nvSpPr>
        <p:spPr>
          <a:xfrm>
            <a:off x="7498077" y="2610366"/>
            <a:ext cx="1584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00A0EA"/>
                </a:solidFill>
              </a:rPr>
              <a:t> </a:t>
            </a:r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针对</a:t>
            </a:r>
            <a:endParaRPr lang="en-US" altLang="zh-CN" sz="2000" b="1" dirty="0">
              <a:solidFill>
                <a:srgbClr val="00A0EA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投放预算</a:t>
            </a:r>
          </a:p>
        </p:txBody>
      </p:sp>
      <p:sp>
        <p:nvSpPr>
          <p:cNvPr id="161" name="矩形 160"/>
          <p:cNvSpPr/>
          <p:nvPr/>
        </p:nvSpPr>
        <p:spPr>
          <a:xfrm>
            <a:off x="9622299" y="2610366"/>
            <a:ext cx="1584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00A0EA"/>
                </a:solidFill>
              </a:rPr>
              <a:t> </a:t>
            </a:r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针对关</a:t>
            </a:r>
            <a:endParaRPr lang="en-US" altLang="zh-CN" sz="2000" b="1" dirty="0">
              <a:solidFill>
                <a:srgbClr val="00A0EA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00A0EA"/>
                </a:solidFill>
                <a:latin typeface="微软雅黑" pitchFamily="34" charset="-122"/>
                <a:ea typeface="微软雅黑" pitchFamily="34" charset="-122"/>
              </a:rPr>
              <a:t>键词流量</a:t>
            </a:r>
          </a:p>
        </p:txBody>
      </p:sp>
      <p:sp>
        <p:nvSpPr>
          <p:cNvPr id="163" name="圆角矩形 162"/>
          <p:cNvSpPr/>
          <p:nvPr/>
        </p:nvSpPr>
        <p:spPr bwMode="auto">
          <a:xfrm>
            <a:off x="5338763" y="3942867"/>
            <a:ext cx="1548000" cy="1548000"/>
          </a:xfrm>
          <a:prstGeom prst="roundRect">
            <a:avLst>
              <a:gd name="adj" fmla="val 8828"/>
            </a:avLst>
          </a:prstGeom>
          <a:solidFill>
            <a:srgbClr val="00B0F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>
            <a:off x="5331959" y="4120151"/>
            <a:ext cx="1612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对季节周末节假日响应有影响的可降低关键词投放密度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167" name="圆角矩形 166"/>
          <p:cNvSpPr/>
          <p:nvPr/>
        </p:nvSpPr>
        <p:spPr bwMode="auto">
          <a:xfrm>
            <a:off x="9607550" y="3942868"/>
            <a:ext cx="1548000" cy="1548000"/>
          </a:xfrm>
          <a:prstGeom prst="roundRect">
            <a:avLst>
              <a:gd name="adj" fmla="val 8828"/>
            </a:avLst>
          </a:prstGeom>
          <a:solidFill>
            <a:srgbClr val="00B0F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69" name="矩形 168"/>
          <p:cNvSpPr/>
          <p:nvPr/>
        </p:nvSpPr>
        <p:spPr>
          <a:xfrm>
            <a:off x="9614357" y="4120151"/>
            <a:ext cx="1692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根据预算对大流量和小流量的关键词进行选择性投放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171" name="圆角矩形 170"/>
          <p:cNvSpPr/>
          <p:nvPr/>
        </p:nvSpPr>
        <p:spPr bwMode="auto">
          <a:xfrm flipV="1">
            <a:off x="7472363" y="3942868"/>
            <a:ext cx="1548000" cy="1548000"/>
          </a:xfrm>
          <a:prstGeom prst="roundRect">
            <a:avLst>
              <a:gd name="adj" fmla="val 8828"/>
            </a:avLst>
          </a:prstGeom>
          <a:solidFill>
            <a:srgbClr val="00B0F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75" name="圆角矩形 174"/>
          <p:cNvSpPr/>
          <p:nvPr/>
        </p:nvSpPr>
        <p:spPr bwMode="auto">
          <a:xfrm flipV="1">
            <a:off x="3204975" y="3942868"/>
            <a:ext cx="1548000" cy="1548000"/>
          </a:xfrm>
          <a:prstGeom prst="roundRect">
            <a:avLst>
              <a:gd name="adj" fmla="val 8828"/>
            </a:avLst>
          </a:prstGeom>
          <a:solidFill>
            <a:srgbClr val="00B0F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90408" y="4120151"/>
            <a:ext cx="1576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根据省份市场区域、分支结构的不同，建立分组关键词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70436" y="4120151"/>
            <a:ext cx="16599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把贵的关键词单独加以管理，重点监控成本和恶意点击</a:t>
            </a:r>
            <a:endParaRPr lang="zh-CN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74633" y="2106811"/>
            <a:ext cx="611024" cy="611024"/>
          </a:xfrm>
          <a:prstGeom prst="ellipse">
            <a:avLst/>
          </a:prstGeom>
          <a:solidFill>
            <a:srgbClr val="D9E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45642" y="2096086"/>
            <a:ext cx="36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A0EA"/>
                </a:solidFill>
              </a:rPr>
              <a:t>1</a:t>
            </a:r>
            <a:endParaRPr lang="zh-CN" altLang="en-US" sz="3200" dirty="0">
              <a:solidFill>
                <a:srgbClr val="00A0EA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015835" y="2106811"/>
            <a:ext cx="611024" cy="611024"/>
          </a:xfrm>
          <a:prstGeom prst="ellipse">
            <a:avLst/>
          </a:prstGeom>
          <a:solidFill>
            <a:srgbClr val="D9E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3086844" y="2096086"/>
            <a:ext cx="36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A0EA"/>
                </a:solidFill>
              </a:rPr>
              <a:t>2</a:t>
            </a:r>
            <a:endParaRPr lang="zh-CN" altLang="en-US" sz="3200" dirty="0">
              <a:solidFill>
                <a:srgbClr val="00A0EA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112691" y="2106811"/>
            <a:ext cx="611024" cy="611024"/>
          </a:xfrm>
          <a:prstGeom prst="ellipse">
            <a:avLst/>
          </a:prstGeom>
          <a:solidFill>
            <a:srgbClr val="D9E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5183700" y="2096086"/>
            <a:ext cx="36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A0EA"/>
                </a:solidFill>
              </a:rPr>
              <a:t>3</a:t>
            </a:r>
            <a:endParaRPr lang="zh-CN" altLang="en-US" sz="3200" dirty="0">
              <a:solidFill>
                <a:srgbClr val="00A0EA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238061" y="2106811"/>
            <a:ext cx="611024" cy="611024"/>
          </a:xfrm>
          <a:prstGeom prst="ellipse">
            <a:avLst/>
          </a:prstGeom>
          <a:solidFill>
            <a:srgbClr val="D9E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7309070" y="2096086"/>
            <a:ext cx="36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A0EA"/>
                </a:solidFill>
              </a:rPr>
              <a:t>4</a:t>
            </a:r>
            <a:endParaRPr lang="zh-CN" altLang="en-US" sz="3200" dirty="0">
              <a:solidFill>
                <a:srgbClr val="00A0EA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9427737" y="2106811"/>
            <a:ext cx="611024" cy="611024"/>
          </a:xfrm>
          <a:prstGeom prst="ellipse">
            <a:avLst/>
          </a:prstGeom>
          <a:solidFill>
            <a:srgbClr val="D9E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9498746" y="2096086"/>
            <a:ext cx="362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A0EA"/>
                </a:solidFill>
              </a:rPr>
              <a:t>5</a:t>
            </a:r>
            <a:endParaRPr lang="zh-CN" altLang="en-US" sz="3200" dirty="0">
              <a:solidFill>
                <a:srgbClr val="00A0EA"/>
              </a:solidFill>
            </a:endParaRPr>
          </a:p>
        </p:txBody>
      </p:sp>
      <p:sp>
        <p:nvSpPr>
          <p:cNvPr id="60" name="右箭头 59"/>
          <p:cNvSpPr/>
          <p:nvPr/>
        </p:nvSpPr>
        <p:spPr>
          <a:xfrm>
            <a:off x="2781081" y="2860447"/>
            <a:ext cx="252000" cy="241140"/>
          </a:xfrm>
          <a:prstGeom prst="rightArrow">
            <a:avLst/>
          </a:prstGeom>
          <a:solidFill>
            <a:srgbClr val="D9E9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20">
              <a:solidFill>
                <a:srgbClr val="FFFF00"/>
              </a:solidFill>
            </a:endParaRPr>
          </a:p>
        </p:txBody>
      </p:sp>
      <p:sp>
        <p:nvSpPr>
          <p:cNvPr id="61" name="右箭头 60"/>
          <p:cNvSpPr/>
          <p:nvPr/>
        </p:nvSpPr>
        <p:spPr>
          <a:xfrm>
            <a:off x="4905473" y="2860447"/>
            <a:ext cx="252000" cy="241140"/>
          </a:xfrm>
          <a:prstGeom prst="rightArrow">
            <a:avLst/>
          </a:prstGeom>
          <a:solidFill>
            <a:srgbClr val="D9E9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20">
              <a:solidFill>
                <a:prstClr val="white"/>
              </a:solidFill>
            </a:endParaRPr>
          </a:p>
        </p:txBody>
      </p:sp>
      <p:sp>
        <p:nvSpPr>
          <p:cNvPr id="62" name="右箭头 61"/>
          <p:cNvSpPr/>
          <p:nvPr/>
        </p:nvSpPr>
        <p:spPr>
          <a:xfrm>
            <a:off x="7030171" y="2860447"/>
            <a:ext cx="252000" cy="241140"/>
          </a:xfrm>
          <a:prstGeom prst="rightArrow">
            <a:avLst/>
          </a:prstGeom>
          <a:solidFill>
            <a:srgbClr val="D9E9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20">
              <a:solidFill>
                <a:prstClr val="white"/>
              </a:solidFill>
            </a:endParaRPr>
          </a:p>
        </p:txBody>
      </p:sp>
      <p:sp>
        <p:nvSpPr>
          <p:cNvPr id="63" name="右箭头 62"/>
          <p:cNvSpPr/>
          <p:nvPr/>
        </p:nvSpPr>
        <p:spPr>
          <a:xfrm>
            <a:off x="9201576" y="2860447"/>
            <a:ext cx="252000" cy="241140"/>
          </a:xfrm>
          <a:prstGeom prst="rightArrow">
            <a:avLst/>
          </a:prstGeom>
          <a:solidFill>
            <a:srgbClr val="D9E9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2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95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5022166"/>
            <a:ext cx="12192000" cy="1266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936484" y="223959"/>
            <a:ext cx="4860767" cy="1014852"/>
            <a:chOff x="2847951" y="223959"/>
            <a:chExt cx="4860767" cy="1014852"/>
          </a:xfrm>
        </p:grpSpPr>
        <p:sp>
          <p:nvSpPr>
            <p:cNvPr id="2" name="矩形 18"/>
            <p:cNvSpPr>
              <a:spLocks/>
            </p:cNvSpPr>
            <p:nvPr/>
          </p:nvSpPr>
          <p:spPr bwMode="auto">
            <a:xfrm>
              <a:off x="2847951" y="223959"/>
              <a:ext cx="504825" cy="623888"/>
            </a:xfrm>
            <a:custGeom>
              <a:avLst/>
              <a:gdLst>
                <a:gd name="T0" fmla="*/ 0 w 288032"/>
                <a:gd name="T1" fmla="*/ 0 h 431453"/>
                <a:gd name="T2" fmla="*/ 504825 w 288032"/>
                <a:gd name="T3" fmla="*/ 0 h 431453"/>
                <a:gd name="T4" fmla="*/ 329535 w 288032"/>
                <a:gd name="T5" fmla="*/ 623887 h 431453"/>
                <a:gd name="T6" fmla="*/ 125207 w 288032"/>
                <a:gd name="T7" fmla="*/ 623887 h 431453"/>
                <a:gd name="T8" fmla="*/ 0 w 288032"/>
                <a:gd name="T9" fmla="*/ 0 h 431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8032" h="431453">
                  <a:moveTo>
                    <a:pt x="0" y="0"/>
                  </a:moveTo>
                  <a:lnTo>
                    <a:pt x="288032" y="0"/>
                  </a:lnTo>
                  <a:lnTo>
                    <a:pt x="188019" y="431453"/>
                  </a:lnTo>
                  <a:lnTo>
                    <a:pt x="71438" y="431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2976538" y="1007036"/>
              <a:ext cx="193675" cy="23177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39552" y="355422"/>
              <a:ext cx="42691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技能</a:t>
              </a:r>
              <a:r>
                <a:rPr lang="zh-CN" altLang="en-US" sz="4000" dirty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二</a:t>
              </a:r>
              <a:r>
                <a:rPr lang="zh-CN" altLang="en-US" sz="4000" dirty="0" smtClean="0">
                  <a:solidFill>
                    <a:srgbClr val="FDF1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：整合思维</a:t>
              </a:r>
              <a:endParaRPr lang="zh-CN" altLang="en-US" sz="4000" dirty="0">
                <a:solidFill>
                  <a:srgbClr val="FDF1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009290" y="5463845"/>
            <a:ext cx="5497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游戏规则你是真的懂吗？</a:t>
            </a:r>
            <a:endParaRPr lang="zh-CN" altLang="en-US" sz="3600" spc="300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52"/>
          <p:cNvSpPr txBox="1"/>
          <p:nvPr/>
        </p:nvSpPr>
        <p:spPr>
          <a:xfrm>
            <a:off x="1416549" y="5165077"/>
            <a:ext cx="2429736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</a:t>
            </a:r>
            <a:r>
              <a:rPr lang="zh-CN" altLang="en-US" sz="2400" b="1" dirty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么</a:t>
            </a:r>
            <a:r>
              <a:rPr lang="zh-CN" altLang="en-US" sz="2400" b="1" dirty="0" smtClean="0">
                <a:solidFill>
                  <a:srgbClr val="00A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问题来了：</a:t>
            </a:r>
            <a:endParaRPr lang="zh-CN" altLang="en-US" sz="2400" b="1" dirty="0">
              <a:solidFill>
                <a:srgbClr val="00A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86968" y="5102832"/>
            <a:ext cx="304453" cy="1097280"/>
            <a:chOff x="2725011" y="5373216"/>
            <a:chExt cx="304453" cy="1280160"/>
          </a:xfrm>
        </p:grpSpPr>
        <p:sp>
          <p:nvSpPr>
            <p:cNvPr id="34" name="矩形 33"/>
            <p:cNvSpPr/>
            <p:nvPr/>
          </p:nvSpPr>
          <p:spPr>
            <a:xfrm>
              <a:off x="2725011" y="5373216"/>
              <a:ext cx="219833" cy="1280160"/>
            </a:xfrm>
            <a:prstGeom prst="rect">
              <a:avLst/>
            </a:prstGeom>
            <a:solidFill>
              <a:srgbClr val="00A0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A0EA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983745" y="5373216"/>
              <a:ext cx="45719" cy="1280160"/>
            </a:xfrm>
            <a:prstGeom prst="rect">
              <a:avLst/>
            </a:prstGeom>
            <a:solidFill>
              <a:srgbClr val="00A0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A0EA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flipH="1">
            <a:off x="10681523" y="5102832"/>
            <a:ext cx="304453" cy="1097280"/>
            <a:chOff x="2725011" y="5373216"/>
            <a:chExt cx="304453" cy="1280160"/>
          </a:xfrm>
        </p:grpSpPr>
        <p:sp>
          <p:nvSpPr>
            <p:cNvPr id="37" name="矩形 36"/>
            <p:cNvSpPr/>
            <p:nvPr/>
          </p:nvSpPr>
          <p:spPr>
            <a:xfrm>
              <a:off x="2725011" y="5373216"/>
              <a:ext cx="219833" cy="1280160"/>
            </a:xfrm>
            <a:prstGeom prst="rect">
              <a:avLst/>
            </a:prstGeom>
            <a:solidFill>
              <a:srgbClr val="00A0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983745" y="5373216"/>
              <a:ext cx="45719" cy="1280160"/>
            </a:xfrm>
            <a:prstGeom prst="rect">
              <a:avLst/>
            </a:prstGeom>
            <a:solidFill>
              <a:srgbClr val="00A0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86968" y="1424133"/>
            <a:ext cx="9999009" cy="3321265"/>
            <a:chOff x="986968" y="1677357"/>
            <a:chExt cx="9999009" cy="3321265"/>
          </a:xfrm>
        </p:grpSpPr>
        <p:sp>
          <p:nvSpPr>
            <p:cNvPr id="39" name="矩形 38"/>
            <p:cNvSpPr/>
            <p:nvPr/>
          </p:nvSpPr>
          <p:spPr>
            <a:xfrm>
              <a:off x="1841976" y="4159205"/>
              <a:ext cx="9144000" cy="8352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841976" y="1691870"/>
              <a:ext cx="9144000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841976" y="2510972"/>
              <a:ext cx="9144000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841977" y="3331892"/>
              <a:ext cx="9144000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820902" y="1677357"/>
              <a:ext cx="3186147" cy="332126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2146728" y="3515388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</a:rPr>
                <a:t>客户数量遥遥领先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577151" y="2665089"/>
              <a:ext cx="15247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>
                      <a:alpha val="80000"/>
                    </a:schemeClr>
                  </a:solidFill>
                </a:rPr>
                <a:t>超过</a:t>
              </a:r>
              <a:r>
                <a:rPr lang="en-US" altLang="zh-CN" sz="2800" dirty="0" smtClean="0">
                  <a:solidFill>
                    <a:schemeClr val="bg1">
                      <a:alpha val="80000"/>
                    </a:schemeClr>
                  </a:solidFill>
                </a:rPr>
                <a:t>60%</a:t>
              </a:r>
              <a:endParaRPr lang="en-US" altLang="zh-CN" dirty="0" smtClean="0">
                <a:solidFill>
                  <a:schemeClr val="bg1">
                    <a:alpha val="80000"/>
                  </a:schemeClr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969577" y="4218027"/>
              <a:ext cx="326243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</a:rPr>
                <a:t>规定不同关键词的起价，</a:t>
              </a:r>
              <a:endParaRPr lang="en-US" altLang="zh-CN" sz="2000" dirty="0" smtClean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</a:rPr>
                <a:t>客观上操纵了关键词的成本</a:t>
              </a:r>
              <a:endParaRPr lang="en-US" altLang="zh-CN" sz="2000" dirty="0" smtClean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768074" y="2677857"/>
              <a:ext cx="15247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>
                      <a:alpha val="80000"/>
                    </a:schemeClr>
                  </a:solidFill>
                </a:rPr>
                <a:t>合约</a:t>
              </a:r>
              <a:r>
                <a:rPr lang="en-US" altLang="zh-CN" sz="2800" dirty="0">
                  <a:solidFill>
                    <a:schemeClr val="bg1">
                      <a:alpha val="80000"/>
                    </a:schemeClr>
                  </a:solidFill>
                </a:rPr>
                <a:t>40%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633398" y="3535674"/>
              <a:ext cx="171528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</a:rPr>
                <a:t>竞价客户少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326739" y="2705911"/>
              <a:ext cx="22787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spc="300" dirty="0" smtClean="0">
                  <a:solidFill>
                    <a:srgbClr val="00A0EA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推广为什么那么贵？</a:t>
              </a:r>
              <a:endParaRPr lang="zh-CN" altLang="en-US" sz="3600" spc="300" dirty="0">
                <a:solidFill>
                  <a:srgbClr val="00A0E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663538" y="4218027"/>
              <a:ext cx="329474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</a:rPr>
                <a:t>一般让客户在统一的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</a:rPr>
                <a:t>低起价下对所有关键词竞价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989940" y="1831069"/>
              <a:ext cx="11175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百度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27998" y="1808163"/>
              <a:ext cx="26270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其他搜索引擎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986968" y="2510972"/>
              <a:ext cx="856343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986968" y="3338287"/>
              <a:ext cx="856343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986968" y="4165601"/>
              <a:ext cx="856343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986968" y="1692051"/>
              <a:ext cx="856343" cy="828000"/>
            </a:xfrm>
            <a:prstGeom prst="rect">
              <a:avLst/>
            </a:prstGeom>
            <a:solidFill>
              <a:srgbClr val="00A0EA">
                <a:alpha val="51000"/>
              </a:srgb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59540" y="1764621"/>
              <a:ext cx="725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</a:t>
              </a:r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59540" y="2562907"/>
              <a:ext cx="725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alpha val="8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市场份额</a:t>
              </a:r>
              <a:endParaRPr lang="zh-CN" altLang="en-US" sz="2000" dirty="0">
                <a:solidFill>
                  <a:schemeClr val="bg1">
                    <a:alpha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59540" y="3390221"/>
              <a:ext cx="725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竞价客户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059540" y="4232049"/>
              <a:ext cx="725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竞价起价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60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00897" y="3482094"/>
            <a:ext cx="5100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什么是质量度？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79321" y="482845"/>
            <a:ext cx="3220438" cy="2650635"/>
            <a:chOff x="1547070" y="1349569"/>
            <a:chExt cx="3220438" cy="2650635"/>
          </a:xfrm>
        </p:grpSpPr>
        <p:sp>
          <p:nvSpPr>
            <p:cNvPr id="11" name="椭圆 10"/>
            <p:cNvSpPr/>
            <p:nvPr/>
          </p:nvSpPr>
          <p:spPr>
            <a:xfrm>
              <a:off x="1547070" y="1642441"/>
              <a:ext cx="2199557" cy="21995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108617" y="1349569"/>
              <a:ext cx="2272810" cy="2272810"/>
            </a:xfrm>
            <a:prstGeom prst="ellipse">
              <a:avLst/>
            </a:prstGeom>
            <a:solidFill>
              <a:srgbClr val="92D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 rot="14795474">
              <a:off x="1604267" y="2522559"/>
              <a:ext cx="1534492" cy="67963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505083"/>
                </a:avLst>
              </a:prstTxWarp>
              <a:spAutoFit/>
            </a:bodyPr>
            <a:lstStyle/>
            <a:p>
              <a:r>
                <a:rPr lang="en-US" altLang="zh-CN" sz="166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Rules</a:t>
              </a:r>
              <a:endParaRPr lang="zh-CN" altLang="en-US" sz="13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708592" y="2941288"/>
              <a:ext cx="1058916" cy="1058916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1892723" y="759187"/>
            <a:ext cx="7098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科普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58796" y="1397530"/>
            <a:ext cx="478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一下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96342" y="1132705"/>
            <a:ext cx="6203769" cy="4524315"/>
            <a:chOff x="5204464" y="731219"/>
            <a:chExt cx="6203769" cy="4524315"/>
          </a:xfrm>
        </p:grpSpPr>
        <p:sp>
          <p:nvSpPr>
            <p:cNvPr id="20" name="TextBox 26"/>
            <p:cNvSpPr txBox="1"/>
            <p:nvPr/>
          </p:nvSpPr>
          <p:spPr>
            <a:xfrm>
              <a:off x="5204464" y="731219"/>
              <a:ext cx="6203769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 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综合排名指数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CRI 】</a:t>
              </a:r>
            </a:p>
            <a:p>
              <a:pPr marL="742950" lvl="1" indent="-285750">
                <a:buFont typeface="Wingdings" panose="05000000000000000000" pitchFamily="2" charset="2"/>
                <a:buChar char="n"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出价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质量度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的乘积所得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spcBef>
                  <a:spcPts val="1800"/>
                </a:spcBef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 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具体计算方法 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</a:p>
            <a:p>
              <a:pPr marL="742950" lvl="1" indent="-285750"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百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度实际收取价格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1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=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下家竞价金额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+1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分钱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1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=</a:t>
              </a:r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下家出价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下家质量度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)÷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关键词质量度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en-US" altLang="zh-CN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0.01</a:t>
              </a:r>
            </a:p>
            <a:p>
              <a:pPr>
                <a:lnSpc>
                  <a:spcPct val="150000"/>
                </a:lnSpc>
                <a:spcBef>
                  <a:spcPts val="18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“看得见的手“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</a:p>
            <a:p>
              <a:pPr marL="742950" lvl="1" indent="-285750">
                <a:buFont typeface="Wingdings" panose="05000000000000000000" pitchFamily="2" charset="2"/>
                <a:buChar char="n"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不同的关键词“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最低展现价格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”不同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1"/>
              <a:r>
                <a:rPr lang="zh-CN" altLang="en-US" sz="2200" b="1" dirty="0" smtClean="0">
                  <a:solidFill>
                    <a:srgbClr val="FDF1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同</a:t>
              </a:r>
              <a:r>
                <a:rPr lang="zh-CN" altLang="en-US" sz="22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关键词，不同企业在购买时得到的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最低展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现价格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也是</a:t>
              </a:r>
              <a:r>
                <a:rPr lang="zh-CN" altLang="en-US" sz="2200" b="1" dirty="0" smtClean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762177" y="4609418"/>
              <a:ext cx="126000" cy="12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867739" y="3931926"/>
            <a:ext cx="440764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企业推广信息被搜索者的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接受程度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即为企业账户质量度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度基于海量的推广数据，通过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推广点击率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相关性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创意水平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账户表现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网页质量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等指标</a:t>
            </a:r>
            <a:r>
              <a:rPr lang="zh-CN" altLang="en-US" sz="2200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算出账户质量度的数值。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8749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52" y="769257"/>
            <a:ext cx="6079365" cy="525467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18197" y="6020969"/>
            <a:ext cx="3472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中国社会化媒体格局概览 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来源：网络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7993" y="330036"/>
            <a:ext cx="5570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FF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百</a:t>
            </a:r>
            <a:r>
              <a:rPr lang="zh-CN" altLang="en-US" sz="3600" dirty="0" smtClean="0">
                <a:solidFill>
                  <a:srgbClr val="FFFF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度太贵？</a:t>
            </a:r>
            <a:endParaRPr lang="en-US" altLang="zh-CN" sz="3600" dirty="0" smtClean="0">
              <a:solidFill>
                <a:srgbClr val="FFFF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en-US" altLang="zh-CN" sz="3600" dirty="0">
                <a:solidFill>
                  <a:srgbClr val="FFFF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</a:t>
            </a:r>
            <a:r>
              <a:rPr lang="en-US" altLang="zh-CN" sz="3600" dirty="0" smtClean="0">
                <a:solidFill>
                  <a:srgbClr val="FFFF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           </a:t>
            </a:r>
            <a:r>
              <a:rPr lang="zh-CN" altLang="en-US" sz="3600" dirty="0" smtClean="0">
                <a:solidFill>
                  <a:srgbClr val="FFFF00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这些你试过吗？</a:t>
            </a:r>
            <a:endParaRPr lang="zh-CN" altLang="en-US" sz="3600" dirty="0">
              <a:solidFill>
                <a:srgbClr val="FFFF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94727" y="1963447"/>
            <a:ext cx="46689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社会的发展趋势一定是走向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多元化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，单一的工具再好，通常也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无法达到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预期的整体目标。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如今，大数据引发了包括搜索营销在内的大变局，网络营销进入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互动整合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时代。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整合搜索思维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，发动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可用于营销的资源：非主流平台、图片、视频、人脉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0913" y="647246"/>
            <a:ext cx="5976000" cy="0"/>
          </a:xfrm>
          <a:prstGeom prst="line">
            <a:avLst/>
          </a:prstGeom>
          <a:ln>
            <a:solidFill>
              <a:schemeClr val="bg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20210" y="633436"/>
            <a:ext cx="0" cy="552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13656" y="6155419"/>
            <a:ext cx="1332000" cy="0"/>
          </a:xfrm>
          <a:prstGeom prst="line">
            <a:avLst/>
          </a:prstGeom>
          <a:ln>
            <a:solidFill>
              <a:schemeClr val="bg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581516" y="1665488"/>
            <a:ext cx="4788000" cy="0"/>
          </a:xfrm>
          <a:prstGeom prst="line">
            <a:avLst/>
          </a:prstGeom>
          <a:ln>
            <a:solidFill>
              <a:schemeClr val="bg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580917" y="1653730"/>
            <a:ext cx="0" cy="316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575337" y="4822210"/>
            <a:ext cx="1134066" cy="0"/>
          </a:xfrm>
          <a:prstGeom prst="line">
            <a:avLst/>
          </a:prstGeom>
          <a:ln>
            <a:solidFill>
              <a:schemeClr val="bg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6500834" y="5198757"/>
            <a:ext cx="5034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必须提醒你：无论你采用哪种手段，</a:t>
            </a:r>
            <a:r>
              <a:rPr lang="zh-CN" altLang="en-US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都很重要。你要做的是把</a:t>
            </a:r>
            <a:r>
              <a:rPr lang="zh-CN" altLang="en-US" b="1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大数据分析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 smtClean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人工判断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相结合，从</a:t>
            </a:r>
            <a:r>
              <a:rPr lang="zh-CN" altLang="en-US" b="1" dirty="0">
                <a:solidFill>
                  <a:srgbClr val="FDF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评估营销是否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及时调整。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502401" y="5059069"/>
            <a:ext cx="651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93013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4f7946fba8b28107ce44b564dac0a244f19b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3715</TotalTime>
  <Words>1238</Words>
  <Application>Microsoft Office PowerPoint</Application>
  <PresentationFormat>宽屏</PresentationFormat>
  <Paragraphs>205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Arial Unicode MS</vt:lpstr>
      <vt:lpstr>GungsuhChe</vt:lpstr>
      <vt:lpstr>Kozuka Gothic Pr6N R</vt:lpstr>
      <vt:lpstr>Meiryo</vt:lpstr>
      <vt:lpstr>方正大黑简体</vt:lpstr>
      <vt:lpstr>方正兰亭黑_GBK</vt:lpstr>
      <vt:lpstr>华康俪金黑W8</vt:lpstr>
      <vt:lpstr>华康俪金黑W8(P)</vt:lpstr>
      <vt:lpstr>华文彩云</vt:lpstr>
      <vt:lpstr>华文黑体</vt:lpstr>
      <vt:lpstr>华文隶书</vt:lpstr>
      <vt:lpstr>宋体</vt:lpstr>
      <vt:lpstr>微软雅黑</vt:lpstr>
      <vt:lpstr>叶根友毛笔行书2.0版</vt:lpstr>
      <vt:lpstr>Arial</vt:lpstr>
      <vt:lpstr>Calibri</vt:lpstr>
      <vt:lpstr>Calibri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252</cp:revision>
  <dcterms:created xsi:type="dcterms:W3CDTF">2015-02-15T05:41:44Z</dcterms:created>
  <dcterms:modified xsi:type="dcterms:W3CDTF">2021-02-06T10:09:16Z</dcterms:modified>
</cp:coreProperties>
</file>