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sldIdLst>
    <p:sldId id="256" r:id="rId3"/>
    <p:sldId id="257" r:id="rId4"/>
    <p:sldId id="258" r:id="rId5"/>
    <p:sldId id="259" r:id="rId6"/>
    <p:sldId id="260" r:id="rId7"/>
    <p:sldId id="431" r:id="rId8"/>
    <p:sldId id="432" r:id="rId9"/>
    <p:sldId id="261" r:id="rId10"/>
    <p:sldId id="433" r:id="rId11"/>
    <p:sldId id="438" r:id="rId12"/>
    <p:sldId id="439" r:id="rId13"/>
    <p:sldId id="440" r:id="rId14"/>
    <p:sldId id="441" r:id="rId15"/>
    <p:sldId id="442" r:id="rId16"/>
    <p:sldId id="443" r:id="rId17"/>
    <p:sldId id="444" r:id="rId18"/>
    <p:sldId id="445" r:id="rId19"/>
    <p:sldId id="446" r:id="rId20"/>
    <p:sldId id="447" r:id="rId21"/>
    <p:sldId id="448" r:id="rId22"/>
    <p:sldId id="436" r:id="rId23"/>
    <p:sldId id="449" r:id="rId24"/>
    <p:sldId id="450" r:id="rId25"/>
    <p:sldId id="451" r:id="rId26"/>
    <p:sldId id="452" r:id="rId27"/>
    <p:sldId id="453" r:id="rId28"/>
    <p:sldId id="455" r:id="rId29"/>
    <p:sldId id="456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43A27D-A6B9-40C2-B7AD-56F438F5BE2D}" type="datetimeFigureOut">
              <a:rPr lang="zh-CN" altLang="en-US" smtClean="0"/>
              <a:t>2021/2/2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2062A-1C50-46FC-AD35-3E10D96F34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5959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843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209FA4B-A08B-4C39-B96F-FA2DCE4DD6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EA2E2894-FB59-49F6-BCCB-01CAC185F6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4247F7C-FA27-4B4C-8EF1-9297C1720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55BE4-8F70-488A-BF7C-40347D0D82D8}" type="datetimeFigureOut">
              <a:rPr lang="zh-CN" altLang="en-US" smtClean="0"/>
              <a:t>2021/2/2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FD506FD-A802-41B2-973C-A3459781B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AEFB4F5-FD1A-4DC1-A7A6-B7096FD14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ADF71-F43F-4FD6-978B-ADB4B6CF0F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5477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1DCDAEC-F37B-4E2A-8B43-971D14F6C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99A5EF0C-C595-4B67-86C3-077AF65C78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9C2618A1-C42F-4D68-B039-69EC99727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55BE4-8F70-488A-BF7C-40347D0D82D8}" type="datetimeFigureOut">
              <a:rPr lang="zh-CN" altLang="en-US" smtClean="0"/>
              <a:t>2021/2/2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134E433-70B9-4C23-9DC6-6E3FD9E9D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56B73738-071E-40DC-8FD8-74E76A060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ADF71-F43F-4FD6-978B-ADB4B6CF0F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6212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4B433989-5132-4FFD-8E2D-3F6250F025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01B343F8-1DB6-45BA-BF51-5F4E9425A5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D1A8EB7-90FB-4903-8707-8CA2B3589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55BE4-8F70-488A-BF7C-40347D0D82D8}" type="datetimeFigureOut">
              <a:rPr lang="zh-CN" altLang="en-US" smtClean="0"/>
              <a:t>2021/2/2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B6473C3-E64C-4CF2-9A83-B70239B7D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43332B68-96CC-4F86-90B2-3B3AB7C62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ADF71-F43F-4FD6-978B-ADB4B6CF0F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8467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4927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0520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4109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7046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2981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3644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1409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625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B216E17-149E-48AD-B2AB-6ACC9EF22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3C2E1ECE-3DE5-4E57-AC02-1CF466659C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3A67E95-9FFD-476B-9282-1D89C219D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55BE4-8F70-488A-BF7C-40347D0D82D8}" type="datetimeFigureOut">
              <a:rPr lang="zh-CN" altLang="en-US" smtClean="0"/>
              <a:t>2021/2/2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D442892-B1CA-4123-A50A-7BFA27A90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58D45D5-B758-41AD-99F8-F1B21C9F9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ADF71-F43F-4FD6-978B-ADB4B6CF0F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1168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5833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8202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045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2A59B49-70B2-467B-BA2E-4CD118DB6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A67507B5-FE67-4D79-A422-9FD98F22A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035B6E6-104E-4485-89F5-F5404C88B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55BE4-8F70-488A-BF7C-40347D0D82D8}" type="datetimeFigureOut">
              <a:rPr lang="zh-CN" altLang="en-US" smtClean="0"/>
              <a:t>2021/2/2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2762A69-C387-464B-883F-909DBC7ED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5E5CE1D-CC16-4A9F-AB0D-99C79CF95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ADF71-F43F-4FD6-978B-ADB4B6CF0F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1361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B7A2674-552D-47AC-B0E4-C4FA37908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C8A753AA-8665-4E94-AAE1-4A0354C98D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AE0DE5B4-B7E1-436A-B9CA-B3B47DD492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B9CE0F52-382C-4824-A47B-27A75B8CC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55BE4-8F70-488A-BF7C-40347D0D82D8}" type="datetimeFigureOut">
              <a:rPr lang="zh-CN" altLang="en-US" smtClean="0"/>
              <a:t>2021/2/2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1B986B4B-41CD-4095-8728-460D3FD58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F09C55B8-9F68-4969-829C-967CFBC3F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ADF71-F43F-4FD6-978B-ADB4B6CF0F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7473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D7F8258-9F9F-422C-9D50-03458A6437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254FAD54-0DE3-4949-B617-7460511082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91C8D486-5378-464E-BDD3-E4C073005F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9CD74310-63D3-48DB-9501-FBDD8CC46A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F9778EF9-EB69-4885-9AC2-7B4FD65835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A0634B58-7534-4A1D-AD7A-35DE2376A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55BE4-8F70-488A-BF7C-40347D0D82D8}" type="datetimeFigureOut">
              <a:rPr lang="zh-CN" altLang="en-US" smtClean="0"/>
              <a:t>2021/2/2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DBFB80C7-6CA3-4FE9-9424-70772F7EB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90B70D08-3B60-4722-A8A2-E83DDFBE1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ADF71-F43F-4FD6-978B-ADB4B6CF0F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9477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B455F20-8CE9-4251-86D4-8238BD09A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CFC59109-4773-4F22-A8E0-8ECBAA395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55BE4-8F70-488A-BF7C-40347D0D82D8}" type="datetimeFigureOut">
              <a:rPr lang="zh-CN" altLang="en-US" smtClean="0"/>
              <a:t>2021/2/2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E5A5FDDC-399B-432F-93F6-C76D09B85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1B5222E5-FAE1-449B-8B4D-6AC262D2B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ADF71-F43F-4FD6-978B-ADB4B6CF0F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7681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D9AC8A44-DEDC-4851-A107-AB112120E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55BE4-8F70-488A-BF7C-40347D0D82D8}" type="datetimeFigureOut">
              <a:rPr lang="zh-CN" altLang="en-US" smtClean="0"/>
              <a:t>2021/2/2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FB5A41F7-1A57-4C88-9689-B23D2BE9E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32B0D936-8136-4E25-93AD-CF4CD9F46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ADF71-F43F-4FD6-978B-ADB4B6CF0F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27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ADBEDF5-2AF0-445C-95CD-886AFB0C9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926038D1-2529-445C-A90E-864E906BAC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E0029A77-5B31-4F53-8A37-4C543A9A10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87F40358-BFAE-49BC-9FDE-518EC08D5F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55BE4-8F70-488A-BF7C-40347D0D82D8}" type="datetimeFigureOut">
              <a:rPr lang="zh-CN" altLang="en-US" smtClean="0"/>
              <a:t>2021/2/2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56831A1E-FBEB-4067-8FE5-173D1E4FC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9373DC62-D45E-4F20-9965-8E08F3939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ADF71-F43F-4FD6-978B-ADB4B6CF0F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2256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D7A8492-D98A-4868-948C-3EA240599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5072FBCD-2EEB-4372-8B2F-BB171FC107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792C6CF1-05A4-4B95-9F3C-0E303A7824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C2AE7643-730B-4D55-9F3F-E3B440DA1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55BE4-8F70-488A-BF7C-40347D0D82D8}" type="datetimeFigureOut">
              <a:rPr lang="zh-CN" altLang="en-US" smtClean="0"/>
              <a:t>2021/2/2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C80948ED-461F-46D7-B9B1-9A5532D48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B67E5A2C-CEE2-46CF-A9A2-D9E2F58DC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ADF71-F43F-4FD6-978B-ADB4B6CF0F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1384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0CA6BF8B-1045-4ED6-BB03-05AC70F40D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5B3C1300-B848-4A4D-82CE-360B223CC6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B925401-5893-42DD-BE41-D4D08A5804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55BE4-8F70-488A-BF7C-40347D0D82D8}" type="datetimeFigureOut">
              <a:rPr lang="zh-CN" altLang="en-US" smtClean="0"/>
              <a:t>2021/2/2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B782906-853B-4891-85E1-E322F4DC34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07078438-21CA-4491-A1FE-66F6FFA963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AADF71-F43F-4FD6-978B-ADB4B6CF0F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858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338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F83B9ED-C3E5-40B2-B7CD-9402992584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4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07D7437-BE1D-4126-A625-193E6D329D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04534">
            <a:off x="4734778" y="1376854"/>
            <a:ext cx="7525695" cy="5661286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B24BDB2D-90F1-41D4-85A1-ADF5B82CF2A2}"/>
              </a:ext>
            </a:extLst>
          </p:cNvPr>
          <p:cNvSpPr txBox="1"/>
          <p:nvPr/>
        </p:nvSpPr>
        <p:spPr>
          <a:xfrm>
            <a:off x="6341267" y="3087310"/>
            <a:ext cx="4312716" cy="156966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dist"/>
            <a:r>
              <a:rPr lang="zh-CN" altLang="en-US" sz="9600" dirty="0">
                <a:latin typeface="汉仪铸字木头人W" panose="00020600040101010101" pitchFamily="18" charset="-122"/>
                <a:ea typeface="汉仪铸字木头人W" panose="00020600040101010101" pitchFamily="18" charset="-122"/>
                <a:cs typeface="+mn-ea"/>
                <a:sym typeface="+mn-lt"/>
              </a:rPr>
              <a:t>小燕子</a:t>
            </a:r>
            <a:endParaRPr lang="zh-CN" altLang="en-US" sz="7200" dirty="0">
              <a:latin typeface="汉仪铸字木头人W" panose="00020600040101010101" pitchFamily="18" charset="-122"/>
              <a:ea typeface="汉仪铸字木头人W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7862E83D-185B-462C-A94C-B1A02E9FC367}"/>
              </a:ext>
            </a:extLst>
          </p:cNvPr>
          <p:cNvSpPr/>
          <p:nvPr/>
        </p:nvSpPr>
        <p:spPr>
          <a:xfrm>
            <a:off x="6716528" y="4656970"/>
            <a:ext cx="35621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latin typeface="汉仪铸字木头人W" panose="00020600040101010101" pitchFamily="18" charset="-122"/>
                <a:ea typeface="汉仪铸字木头人W" panose="00020600040101010101" pitchFamily="18" charset="-122"/>
                <a:cs typeface="+mn-ea"/>
                <a:sym typeface="+mn-lt"/>
              </a:rPr>
              <a:t>人教版部编版三年级语文下册</a:t>
            </a:r>
          </a:p>
        </p:txBody>
      </p:sp>
    </p:spTree>
    <p:extLst>
      <p:ext uri="{BB962C8B-B14F-4D97-AF65-F5344CB8AC3E}">
        <p14:creationId xmlns:p14="http://schemas.microsoft.com/office/powerpoint/2010/main" val="3318991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F83B9ED-C3E5-40B2-B7CD-9402992584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4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57B606E-7183-42AD-AF2B-BEF0501FA668}"/>
              </a:ext>
            </a:extLst>
          </p:cNvPr>
          <p:cNvSpPr/>
          <p:nvPr/>
        </p:nvSpPr>
        <p:spPr>
          <a:xfrm>
            <a:off x="243068" y="243068"/>
            <a:ext cx="11667281" cy="6423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C1E54562-78BF-49AE-8575-F2C67D4EC0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369" y="2890841"/>
            <a:ext cx="5482404" cy="3871668"/>
          </a:xfrm>
          <a:prstGeom prst="rect">
            <a:avLst/>
          </a:prstGeom>
        </p:spPr>
      </p:pic>
      <p:graphicFrame>
        <p:nvGraphicFramePr>
          <p:cNvPr id="22" name="Group 47">
            <a:extLst>
              <a:ext uri="{FF2B5EF4-FFF2-40B4-BE49-F238E27FC236}">
                <a16:creationId xmlns="" xmlns:a16="http://schemas.microsoft.com/office/drawing/2014/main" id="{4F61761D-1081-44F1-9583-1CA9220396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8898728"/>
              </p:ext>
            </p:extLst>
          </p:nvPr>
        </p:nvGraphicFramePr>
        <p:xfrm>
          <a:off x="1232453" y="2798054"/>
          <a:ext cx="2494722" cy="2279651"/>
        </p:xfrm>
        <a:graphic>
          <a:graphicData uri="http://schemas.openxmlformats.org/drawingml/2006/table">
            <a:tbl>
              <a:tblPr/>
              <a:tblGrid>
                <a:gridCol w="123675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5796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1344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4518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96CABA7E-AEC9-4F2D-8474-F0B160999113}"/>
              </a:ext>
            </a:extLst>
          </p:cNvPr>
          <p:cNvGrpSpPr/>
          <p:nvPr/>
        </p:nvGrpSpPr>
        <p:grpSpPr>
          <a:xfrm>
            <a:off x="1278065" y="1700305"/>
            <a:ext cx="7483992" cy="3502124"/>
            <a:chOff x="1278065" y="1700305"/>
            <a:chExt cx="7483992" cy="3502124"/>
          </a:xfrm>
        </p:grpSpPr>
        <p:sp>
          <p:nvSpPr>
            <p:cNvPr id="19" name="Rectangle 31">
              <a:extLst>
                <a:ext uri="{FF2B5EF4-FFF2-40B4-BE49-F238E27FC236}">
                  <a16:creationId xmlns="" xmlns:a16="http://schemas.microsoft.com/office/drawing/2014/main" id="{6835329B-0F25-451E-94DC-C62DDDE773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6464" y="3356996"/>
              <a:ext cx="30458" cy="164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defRPr/>
              </a:pPr>
              <a:r>
                <a:rPr lang="zh-CN" altLang="en-US" sz="1067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endParaRPr lang="zh-CN" altLang="en-US" sz="2489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FB7AE445-AB45-49D8-ACA1-978F7EABD374}"/>
                </a:ext>
              </a:extLst>
            </p:cNvPr>
            <p:cNvSpPr txBox="1"/>
            <p:nvPr/>
          </p:nvSpPr>
          <p:spPr>
            <a:xfrm>
              <a:off x="1278065" y="2545420"/>
              <a:ext cx="2321469" cy="2657009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zh-CN" altLang="en-US" sz="16666" dirty="0">
                  <a:solidFill>
                    <a:srgbClr val="C00000"/>
                  </a:solidFill>
                  <a:cs typeface="+mn-ea"/>
                  <a:sym typeface="+mn-lt"/>
                </a:rPr>
                <a:t>聚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1B9CAF11-4701-4653-B434-15EEAFEE4A7D}"/>
                </a:ext>
              </a:extLst>
            </p:cNvPr>
            <p:cNvSpPr txBox="1"/>
            <p:nvPr/>
          </p:nvSpPr>
          <p:spPr>
            <a:xfrm>
              <a:off x="1905778" y="1700305"/>
              <a:ext cx="1350050" cy="769441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en-US" altLang="zh-CN" sz="4400" b="1" spc="300" dirty="0" err="1">
                  <a:solidFill>
                    <a:prstClr val="black"/>
                  </a:solidFill>
                  <a:cs typeface="+mn-ea"/>
                  <a:sym typeface="+mn-lt"/>
                </a:rPr>
                <a:t>jù</a:t>
              </a:r>
              <a:r>
                <a:rPr lang="en-US" altLang="zh-CN" sz="4400" b="1" spc="300" dirty="0">
                  <a:solidFill>
                    <a:prstClr val="black"/>
                  </a:solidFill>
                  <a:cs typeface="+mn-ea"/>
                  <a:sym typeface="+mn-lt"/>
                </a:rPr>
                <a:t>   </a:t>
              </a:r>
            </a:p>
          </p:txBody>
        </p:sp>
        <p:sp>
          <p:nvSpPr>
            <p:cNvPr id="25" name="矩形 2">
              <a:extLst>
                <a:ext uri="{FF2B5EF4-FFF2-40B4-BE49-F238E27FC236}">
                  <a16:creationId xmlns="" xmlns:a16="http://schemas.microsoft.com/office/drawing/2014/main" id="{D7031A23-05F0-4FD7-8FFD-DC24C44560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2736" y="4103451"/>
              <a:ext cx="4219321" cy="79008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lIns="91440" tIns="45720" rIns="91440" bIns="45720">
              <a:spAutoFit/>
            </a:bodyPr>
            <a:lstStyle/>
            <a:p>
              <a:pPr>
                <a:defRPr/>
              </a:pPr>
              <a:r>
                <a:rPr lang="zh-CN" altLang="en-US" sz="2267" dirty="0">
                  <a:solidFill>
                    <a:srgbClr val="C00000"/>
                  </a:solidFill>
                  <a:cs typeface="+mn-ea"/>
                  <a:sym typeface="+mn-lt"/>
                </a:rPr>
                <a:t>书写指导：</a:t>
              </a:r>
              <a:r>
                <a:rPr lang="zh-CN" altLang="en-US" sz="2267" dirty="0">
                  <a:solidFill>
                    <a:prstClr val="black"/>
                  </a:solidFill>
                  <a:cs typeface="+mn-ea"/>
                  <a:sym typeface="+mn-lt"/>
                </a:rPr>
                <a:t>上窄下宽，“耳”末横改提，下部竖在竖中线上。</a:t>
              </a:r>
            </a:p>
          </p:txBody>
        </p:sp>
        <p:sp>
          <p:nvSpPr>
            <p:cNvPr id="26" name="TextBox 33">
              <a:extLst>
                <a:ext uri="{FF2B5EF4-FFF2-40B4-BE49-F238E27FC236}">
                  <a16:creationId xmlns="" xmlns:a16="http://schemas.microsoft.com/office/drawing/2014/main" id="{5DA1E01F-6C1A-4928-99CA-13F461E2B5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20965" y="1921314"/>
              <a:ext cx="2339975" cy="4412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267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结构：</a:t>
              </a: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上下</a:t>
              </a:r>
            </a:p>
          </p:txBody>
        </p:sp>
        <p:sp>
          <p:nvSpPr>
            <p:cNvPr id="27" name="TextBox 34">
              <a:extLst>
                <a:ext uri="{FF2B5EF4-FFF2-40B4-BE49-F238E27FC236}">
                  <a16:creationId xmlns="" xmlns:a16="http://schemas.microsoft.com/office/drawing/2014/main" id="{586E675E-48EA-4CEA-B523-184E843DA9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20963" y="2737290"/>
              <a:ext cx="3497263" cy="441211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267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组词：</a:t>
              </a: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聚拢    聚集   聚会</a:t>
              </a:r>
            </a:p>
          </p:txBody>
        </p:sp>
        <p:sp>
          <p:nvSpPr>
            <p:cNvPr id="28" name="TextBox 35">
              <a:extLst>
                <a:ext uri="{FF2B5EF4-FFF2-40B4-BE49-F238E27FC236}">
                  <a16:creationId xmlns="" xmlns:a16="http://schemas.microsoft.com/office/drawing/2014/main" id="{50B4EC39-7294-47C5-9A46-57591C6198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20964" y="3169089"/>
              <a:ext cx="4167187" cy="79008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267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造句：</a:t>
              </a: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大雨骤然而降，打乱来了我们的聚会计划。</a:t>
              </a:r>
            </a:p>
          </p:txBody>
        </p:sp>
        <p:sp>
          <p:nvSpPr>
            <p:cNvPr id="29" name="TextBox 36">
              <a:extLst>
                <a:ext uri="{FF2B5EF4-FFF2-40B4-BE49-F238E27FC236}">
                  <a16:creationId xmlns="" xmlns:a16="http://schemas.microsoft.com/office/drawing/2014/main" id="{8EB404AE-270D-44B1-A026-48D0F40D66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20964" y="2305489"/>
              <a:ext cx="2905125" cy="441211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267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部首：</a:t>
              </a: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耳</a:t>
              </a:r>
            </a:p>
          </p:txBody>
        </p:sp>
      </p:grpSp>
      <p:sp>
        <p:nvSpPr>
          <p:cNvPr id="15" name="圆角矩形 6">
            <a:extLst>
              <a:ext uri="{FF2B5EF4-FFF2-40B4-BE49-F238E27FC236}">
                <a16:creationId xmlns="" xmlns:a16="http://schemas.microsoft.com/office/drawing/2014/main" id="{8602A839-575E-40CF-A6F7-D98020EA0BA2}"/>
              </a:ext>
            </a:extLst>
          </p:cNvPr>
          <p:cNvSpPr/>
          <p:nvPr/>
        </p:nvSpPr>
        <p:spPr>
          <a:xfrm>
            <a:off x="4587346" y="747187"/>
            <a:ext cx="2944284" cy="670983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我会写</a:t>
            </a:r>
          </a:p>
        </p:txBody>
      </p:sp>
    </p:spTree>
    <p:extLst>
      <p:ext uri="{BB962C8B-B14F-4D97-AF65-F5344CB8AC3E}">
        <p14:creationId xmlns:p14="http://schemas.microsoft.com/office/powerpoint/2010/main" val="42185787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F83B9ED-C3E5-40B2-B7CD-9402992584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4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57B606E-7183-42AD-AF2B-BEF0501FA668}"/>
              </a:ext>
            </a:extLst>
          </p:cNvPr>
          <p:cNvSpPr/>
          <p:nvPr/>
        </p:nvSpPr>
        <p:spPr>
          <a:xfrm>
            <a:off x="243068" y="243068"/>
            <a:ext cx="11667281" cy="6423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C1E54562-78BF-49AE-8575-F2C67D4EC0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369" y="2890841"/>
            <a:ext cx="5482404" cy="3871668"/>
          </a:xfrm>
          <a:prstGeom prst="rect">
            <a:avLst/>
          </a:prstGeom>
        </p:spPr>
      </p:pic>
      <p:graphicFrame>
        <p:nvGraphicFramePr>
          <p:cNvPr id="12" name="Group 47">
            <a:extLst>
              <a:ext uri="{FF2B5EF4-FFF2-40B4-BE49-F238E27FC236}">
                <a16:creationId xmlns="" xmlns:a16="http://schemas.microsoft.com/office/drawing/2014/main" id="{B698BFB4-937C-4662-BD6B-B4CA5897F7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5107489"/>
              </p:ext>
            </p:extLst>
          </p:nvPr>
        </p:nvGraphicFramePr>
        <p:xfrm>
          <a:off x="1434695" y="2953111"/>
          <a:ext cx="2494722" cy="2279651"/>
        </p:xfrm>
        <a:graphic>
          <a:graphicData uri="http://schemas.openxmlformats.org/drawingml/2006/table">
            <a:tbl>
              <a:tblPr/>
              <a:tblGrid>
                <a:gridCol w="123675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5796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1344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4518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E0FE7632-E0B5-4E11-9613-ECAE9B13733E}"/>
              </a:ext>
            </a:extLst>
          </p:cNvPr>
          <p:cNvGrpSpPr/>
          <p:nvPr/>
        </p:nvGrpSpPr>
        <p:grpSpPr>
          <a:xfrm>
            <a:off x="1480308" y="1842055"/>
            <a:ext cx="7619598" cy="3515430"/>
            <a:chOff x="1480308" y="1842055"/>
            <a:chExt cx="7619598" cy="3515430"/>
          </a:xfrm>
        </p:grpSpPr>
        <p:sp>
          <p:nvSpPr>
            <p:cNvPr id="6" name="Rectangle 31">
              <a:extLst>
                <a:ext uri="{FF2B5EF4-FFF2-40B4-BE49-F238E27FC236}">
                  <a16:creationId xmlns="" xmlns:a16="http://schemas.microsoft.com/office/drawing/2014/main" id="{9EB66FA5-5043-467B-A1CE-4C768B7C7F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8706" y="3512052"/>
              <a:ext cx="30458" cy="164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defRPr/>
              </a:pPr>
              <a:r>
                <a:rPr lang="zh-CN" altLang="en-US" sz="1067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endParaRPr lang="zh-CN" altLang="en-US" sz="2489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矩形 2">
              <a:extLst>
                <a:ext uri="{FF2B5EF4-FFF2-40B4-BE49-F238E27FC236}">
                  <a16:creationId xmlns="" xmlns:a16="http://schemas.microsoft.com/office/drawing/2014/main" id="{4536E3B0-CA3A-4A94-841D-C9C3E97449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4978" y="4258507"/>
              <a:ext cx="4354928" cy="79008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lIns="91440" tIns="45720" rIns="91440" bIns="45720">
              <a:spAutoFit/>
            </a:bodyPr>
            <a:lstStyle/>
            <a:p>
              <a:pPr>
                <a:defRPr/>
              </a:pPr>
              <a:r>
                <a:rPr lang="zh-CN" altLang="en-US" sz="2267" dirty="0">
                  <a:solidFill>
                    <a:srgbClr val="C00000"/>
                  </a:solidFill>
                  <a:cs typeface="+mn-ea"/>
                  <a:sym typeface="+mn-lt"/>
                </a:rPr>
                <a:t>书写指导：</a:t>
              </a:r>
              <a:r>
                <a:rPr lang="zh-CN" altLang="en-US" sz="2267" dirty="0">
                  <a:solidFill>
                    <a:prstClr val="black"/>
                  </a:solidFill>
                  <a:cs typeface="+mn-ea"/>
                  <a:sym typeface="+mn-lt"/>
                </a:rPr>
                <a:t>左窄右宽，“龙”字的横写在横中线上面。</a:t>
              </a:r>
            </a:p>
          </p:txBody>
        </p:sp>
        <p:sp>
          <p:nvSpPr>
            <p:cNvPr id="8" name="TextBox 33">
              <a:extLst>
                <a:ext uri="{FF2B5EF4-FFF2-40B4-BE49-F238E27FC236}">
                  <a16:creationId xmlns="" xmlns:a16="http://schemas.microsoft.com/office/drawing/2014/main" id="{4EE28D96-BC04-4492-A9E2-C42542F4CA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3208" y="2076371"/>
              <a:ext cx="2339975" cy="4412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267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结构：</a:t>
              </a: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左右</a:t>
              </a:r>
            </a:p>
          </p:txBody>
        </p:sp>
        <p:sp>
          <p:nvSpPr>
            <p:cNvPr id="9" name="TextBox 34">
              <a:extLst>
                <a:ext uri="{FF2B5EF4-FFF2-40B4-BE49-F238E27FC236}">
                  <a16:creationId xmlns="" xmlns:a16="http://schemas.microsoft.com/office/drawing/2014/main" id="{4CD46C1C-58B8-429C-BA0A-B711562A9E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3207" y="2892346"/>
              <a:ext cx="3497263" cy="441211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267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组词：</a:t>
              </a: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拉拢   并拢   靠拢</a:t>
              </a:r>
            </a:p>
          </p:txBody>
        </p:sp>
        <p:sp>
          <p:nvSpPr>
            <p:cNvPr id="10" name="TextBox 35">
              <a:extLst>
                <a:ext uri="{FF2B5EF4-FFF2-40B4-BE49-F238E27FC236}">
                  <a16:creationId xmlns="" xmlns:a16="http://schemas.microsoft.com/office/drawing/2014/main" id="{0B588E2E-3261-4BBB-9637-C0D5BAD7E8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3207" y="3324146"/>
              <a:ext cx="4167187" cy="79008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267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造句：</a:t>
              </a: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敌军仗着人多势众，向我军靠拢。</a:t>
              </a:r>
            </a:p>
          </p:txBody>
        </p:sp>
        <p:sp>
          <p:nvSpPr>
            <p:cNvPr id="11" name="TextBox 36">
              <a:extLst>
                <a:ext uri="{FF2B5EF4-FFF2-40B4-BE49-F238E27FC236}">
                  <a16:creationId xmlns="" xmlns:a16="http://schemas.microsoft.com/office/drawing/2014/main" id="{FCA4FD0C-A0CC-4783-A32F-D7578FE351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3206" y="2460545"/>
              <a:ext cx="2905125" cy="441211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267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部首：</a:t>
              </a: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扌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9757D2E1-0EF2-40E6-97A7-60B380CAF1B1}"/>
                </a:ext>
              </a:extLst>
            </p:cNvPr>
            <p:cNvSpPr txBox="1"/>
            <p:nvPr/>
          </p:nvSpPr>
          <p:spPr>
            <a:xfrm>
              <a:off x="1480308" y="2700476"/>
              <a:ext cx="2321469" cy="2657009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zh-CN" altLang="en-US" sz="16666" dirty="0">
                  <a:solidFill>
                    <a:srgbClr val="C00000"/>
                  </a:solidFill>
                  <a:cs typeface="+mn-ea"/>
                  <a:sym typeface="+mn-lt"/>
                </a:rPr>
                <a:t>拢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545A4C95-F018-4E60-97AE-EDA1AA9B20C1}"/>
                </a:ext>
              </a:extLst>
            </p:cNvPr>
            <p:cNvSpPr txBox="1"/>
            <p:nvPr/>
          </p:nvSpPr>
          <p:spPr>
            <a:xfrm>
              <a:off x="1997276" y="1842055"/>
              <a:ext cx="1375698" cy="769441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en-US" altLang="zh-CN" sz="4400" b="1" dirty="0" err="1">
                  <a:solidFill>
                    <a:prstClr val="black"/>
                  </a:solidFill>
                  <a:cs typeface="+mn-ea"/>
                  <a:sym typeface="+mn-lt"/>
                </a:rPr>
                <a:t>lǒng</a:t>
              </a:r>
              <a:endParaRPr lang="en-US" altLang="zh-CN" sz="4400" b="1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5" name="圆角矩形 6">
            <a:extLst>
              <a:ext uri="{FF2B5EF4-FFF2-40B4-BE49-F238E27FC236}">
                <a16:creationId xmlns="" xmlns:a16="http://schemas.microsoft.com/office/drawing/2014/main" id="{853F4767-E464-4877-BDAB-12E8FEEF64F2}"/>
              </a:ext>
            </a:extLst>
          </p:cNvPr>
          <p:cNvSpPr/>
          <p:nvPr/>
        </p:nvSpPr>
        <p:spPr>
          <a:xfrm>
            <a:off x="4587346" y="747187"/>
            <a:ext cx="2944284" cy="670983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我会写</a:t>
            </a:r>
          </a:p>
        </p:txBody>
      </p:sp>
    </p:spTree>
    <p:extLst>
      <p:ext uri="{BB962C8B-B14F-4D97-AF65-F5344CB8AC3E}">
        <p14:creationId xmlns:p14="http://schemas.microsoft.com/office/powerpoint/2010/main" val="28640482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F83B9ED-C3E5-40B2-B7CD-9402992584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4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57B606E-7183-42AD-AF2B-BEF0501FA668}"/>
              </a:ext>
            </a:extLst>
          </p:cNvPr>
          <p:cNvSpPr/>
          <p:nvPr/>
        </p:nvSpPr>
        <p:spPr>
          <a:xfrm>
            <a:off x="243068" y="243068"/>
            <a:ext cx="11667281" cy="6423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C1E54562-78BF-49AE-8575-F2C67D4EC0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369" y="2890841"/>
            <a:ext cx="5482404" cy="3871668"/>
          </a:xfrm>
          <a:prstGeom prst="rect">
            <a:avLst/>
          </a:prstGeom>
        </p:spPr>
      </p:pic>
      <p:graphicFrame>
        <p:nvGraphicFramePr>
          <p:cNvPr id="12" name="Group 47">
            <a:extLst>
              <a:ext uri="{FF2B5EF4-FFF2-40B4-BE49-F238E27FC236}">
                <a16:creationId xmlns="" xmlns:a16="http://schemas.microsoft.com/office/drawing/2014/main" id="{4E195ABE-25BE-4460-84CC-8851617D5F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4390817"/>
              </p:ext>
            </p:extLst>
          </p:nvPr>
        </p:nvGraphicFramePr>
        <p:xfrm>
          <a:off x="1141952" y="2800945"/>
          <a:ext cx="2494722" cy="2279651"/>
        </p:xfrm>
        <a:graphic>
          <a:graphicData uri="http://schemas.openxmlformats.org/drawingml/2006/table">
            <a:tbl>
              <a:tblPr/>
              <a:tblGrid>
                <a:gridCol w="123675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5796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1344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4518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4FA0A584-10CD-4ACE-AD69-A5D6B10DE7EE}"/>
              </a:ext>
            </a:extLst>
          </p:cNvPr>
          <p:cNvGrpSpPr/>
          <p:nvPr/>
        </p:nvGrpSpPr>
        <p:grpSpPr>
          <a:xfrm>
            <a:off x="1187565" y="1804469"/>
            <a:ext cx="8970098" cy="3400851"/>
            <a:chOff x="1187565" y="1804469"/>
            <a:chExt cx="8970098" cy="3400851"/>
          </a:xfrm>
        </p:grpSpPr>
        <p:sp>
          <p:nvSpPr>
            <p:cNvPr id="6" name="Rectangle 31">
              <a:extLst>
                <a:ext uri="{FF2B5EF4-FFF2-40B4-BE49-F238E27FC236}">
                  <a16:creationId xmlns="" xmlns:a16="http://schemas.microsoft.com/office/drawing/2014/main" id="{18CA3C3D-8356-4086-AD60-265026102E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5965" y="3359887"/>
              <a:ext cx="30458" cy="164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defRPr/>
              </a:pPr>
              <a:r>
                <a:rPr lang="zh-CN" altLang="en-US" sz="1067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endParaRPr lang="zh-CN" altLang="en-US" sz="2489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矩形 2">
              <a:extLst>
                <a:ext uri="{FF2B5EF4-FFF2-40B4-BE49-F238E27FC236}">
                  <a16:creationId xmlns="" xmlns:a16="http://schemas.microsoft.com/office/drawing/2014/main" id="{773EB859-7644-4BE2-8104-7331EBD892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2235" y="4106342"/>
              <a:ext cx="4498563" cy="79008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lIns="91440" tIns="45720" rIns="91440" bIns="45720">
              <a:spAutoFit/>
            </a:bodyPr>
            <a:lstStyle/>
            <a:p>
              <a:pPr>
                <a:defRPr/>
              </a:pPr>
              <a:r>
                <a:rPr lang="zh-CN" altLang="en-US" sz="2267" dirty="0">
                  <a:solidFill>
                    <a:srgbClr val="C00000"/>
                  </a:solidFill>
                  <a:cs typeface="+mn-ea"/>
                  <a:sym typeface="+mn-lt"/>
                </a:rPr>
                <a:t>书写指导：</a:t>
              </a:r>
              <a:r>
                <a:rPr lang="zh-CN" altLang="en-US" sz="2267" dirty="0">
                  <a:solidFill>
                    <a:prstClr val="black"/>
                  </a:solidFill>
                  <a:cs typeface="+mn-ea"/>
                  <a:sym typeface="+mn-lt"/>
                </a:rPr>
                <a:t>左部收笔较高，右部三撇在同一条线上起笔。</a:t>
              </a:r>
            </a:p>
          </p:txBody>
        </p:sp>
        <p:sp>
          <p:nvSpPr>
            <p:cNvPr id="8" name="TextBox 33">
              <a:extLst>
                <a:ext uri="{FF2B5EF4-FFF2-40B4-BE49-F238E27FC236}">
                  <a16:creationId xmlns="" xmlns:a16="http://schemas.microsoft.com/office/drawing/2014/main" id="{D0BE07DA-670E-4C95-9F99-7D38B23CF4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30465" y="1924205"/>
              <a:ext cx="2339975" cy="4412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267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结构：</a:t>
              </a: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左右</a:t>
              </a:r>
            </a:p>
          </p:txBody>
        </p:sp>
        <p:sp>
          <p:nvSpPr>
            <p:cNvPr id="9" name="TextBox 34">
              <a:extLst>
                <a:ext uri="{FF2B5EF4-FFF2-40B4-BE49-F238E27FC236}">
                  <a16:creationId xmlns="" xmlns:a16="http://schemas.microsoft.com/office/drawing/2014/main" id="{64EB6047-0293-460C-BEA5-A8F4078144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30464" y="2740182"/>
              <a:ext cx="3497263" cy="441211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267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组词：</a:t>
              </a: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形状    形成   形象  </a:t>
              </a:r>
            </a:p>
          </p:txBody>
        </p:sp>
        <p:sp>
          <p:nvSpPr>
            <p:cNvPr id="10" name="TextBox 35">
              <a:extLst>
                <a:ext uri="{FF2B5EF4-FFF2-40B4-BE49-F238E27FC236}">
                  <a16:creationId xmlns="" xmlns:a16="http://schemas.microsoft.com/office/drawing/2014/main" id="{2ACAD993-6F8B-4EBD-B7F8-37E4E295FF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30464" y="3171982"/>
              <a:ext cx="5727199" cy="44121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267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造句：</a:t>
              </a: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水汽凝结在空气中的灰尘上 形成了雾。</a:t>
              </a:r>
              <a:endParaRPr lang="zh-CN" altLang="en-US" sz="2267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TextBox 36">
              <a:extLst>
                <a:ext uri="{FF2B5EF4-FFF2-40B4-BE49-F238E27FC236}">
                  <a16:creationId xmlns="" xmlns:a16="http://schemas.microsoft.com/office/drawing/2014/main" id="{61F82815-81AC-4AE9-AE62-84432D0E13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30463" y="2308381"/>
              <a:ext cx="2905125" cy="441211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267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部首：</a:t>
              </a: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彡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BC1009C2-26D5-4F07-BD6A-09B3FF32F201}"/>
                </a:ext>
              </a:extLst>
            </p:cNvPr>
            <p:cNvSpPr txBox="1"/>
            <p:nvPr/>
          </p:nvSpPr>
          <p:spPr>
            <a:xfrm>
              <a:off x="1187565" y="2548311"/>
              <a:ext cx="2321469" cy="2657009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zh-CN" altLang="en-US" sz="16666" dirty="0">
                  <a:solidFill>
                    <a:srgbClr val="C00000"/>
                  </a:solidFill>
                  <a:cs typeface="+mn-ea"/>
                  <a:sym typeface="+mn-lt"/>
                </a:rPr>
                <a:t>形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FCA9E09A-0C32-4175-A670-F722250459ED}"/>
                </a:ext>
              </a:extLst>
            </p:cNvPr>
            <p:cNvSpPr txBox="1"/>
            <p:nvPr/>
          </p:nvSpPr>
          <p:spPr>
            <a:xfrm>
              <a:off x="1824896" y="1804469"/>
              <a:ext cx="1345240" cy="769441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en-US" altLang="zh-CN" sz="4400" b="1" dirty="0" err="1">
                  <a:solidFill>
                    <a:prstClr val="black"/>
                  </a:solidFill>
                  <a:cs typeface="+mn-ea"/>
                  <a:sym typeface="+mn-lt"/>
                </a:rPr>
                <a:t>xíng</a:t>
              </a:r>
              <a:endParaRPr lang="en-US" altLang="zh-CN" sz="4400" b="1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5" name="圆角矩形 6">
            <a:extLst>
              <a:ext uri="{FF2B5EF4-FFF2-40B4-BE49-F238E27FC236}">
                <a16:creationId xmlns="" xmlns:a16="http://schemas.microsoft.com/office/drawing/2014/main" id="{647CD434-2877-45A6-8E6E-96BA9104888A}"/>
              </a:ext>
            </a:extLst>
          </p:cNvPr>
          <p:cNvSpPr/>
          <p:nvPr/>
        </p:nvSpPr>
        <p:spPr>
          <a:xfrm>
            <a:off x="4587346" y="747187"/>
            <a:ext cx="2944284" cy="670983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我会写</a:t>
            </a:r>
          </a:p>
        </p:txBody>
      </p:sp>
    </p:spTree>
    <p:extLst>
      <p:ext uri="{BB962C8B-B14F-4D97-AF65-F5344CB8AC3E}">
        <p14:creationId xmlns:p14="http://schemas.microsoft.com/office/powerpoint/2010/main" val="26945784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F83B9ED-C3E5-40B2-B7CD-9402992584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4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57B606E-7183-42AD-AF2B-BEF0501FA668}"/>
              </a:ext>
            </a:extLst>
          </p:cNvPr>
          <p:cNvSpPr/>
          <p:nvPr/>
        </p:nvSpPr>
        <p:spPr>
          <a:xfrm>
            <a:off x="243068" y="243068"/>
            <a:ext cx="11667281" cy="6423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C1E54562-78BF-49AE-8575-F2C67D4EC0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369" y="2890841"/>
            <a:ext cx="5482404" cy="3871668"/>
          </a:xfrm>
          <a:prstGeom prst="rect">
            <a:avLst/>
          </a:prstGeom>
        </p:spPr>
      </p:pic>
      <p:graphicFrame>
        <p:nvGraphicFramePr>
          <p:cNvPr id="12" name="Group 47">
            <a:extLst>
              <a:ext uri="{FF2B5EF4-FFF2-40B4-BE49-F238E27FC236}">
                <a16:creationId xmlns="" xmlns:a16="http://schemas.microsoft.com/office/drawing/2014/main" id="{4E2BC716-F8A9-424F-A1CF-8FB7CE8AF4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5283776"/>
              </p:ext>
            </p:extLst>
          </p:nvPr>
        </p:nvGraphicFramePr>
        <p:xfrm>
          <a:off x="1271845" y="2944203"/>
          <a:ext cx="2494722" cy="2279651"/>
        </p:xfrm>
        <a:graphic>
          <a:graphicData uri="http://schemas.openxmlformats.org/drawingml/2006/table">
            <a:tbl>
              <a:tblPr/>
              <a:tblGrid>
                <a:gridCol w="123675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5796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1344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4518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07EFFBE3-2DE4-4BBF-8CA4-3C08D9859E67}"/>
              </a:ext>
            </a:extLst>
          </p:cNvPr>
          <p:cNvGrpSpPr/>
          <p:nvPr/>
        </p:nvGrpSpPr>
        <p:grpSpPr>
          <a:xfrm>
            <a:off x="1317458" y="1942130"/>
            <a:ext cx="9123181" cy="3446436"/>
            <a:chOff x="1317458" y="1942130"/>
            <a:chExt cx="9123181" cy="3446436"/>
          </a:xfrm>
        </p:grpSpPr>
        <p:sp>
          <p:nvSpPr>
            <p:cNvPr id="6" name="Rectangle 31">
              <a:extLst>
                <a:ext uri="{FF2B5EF4-FFF2-40B4-BE49-F238E27FC236}">
                  <a16:creationId xmlns="" xmlns:a16="http://schemas.microsoft.com/office/drawing/2014/main" id="{9422D6A1-FB82-4A25-A67B-9850036E01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5858" y="3503145"/>
              <a:ext cx="30458" cy="164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defRPr/>
              </a:pPr>
              <a:r>
                <a:rPr lang="zh-CN" altLang="en-US" sz="1067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endParaRPr lang="zh-CN" altLang="en-US" sz="2489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矩形 2">
              <a:extLst>
                <a:ext uri="{FF2B5EF4-FFF2-40B4-BE49-F238E27FC236}">
                  <a16:creationId xmlns="" xmlns:a16="http://schemas.microsoft.com/office/drawing/2014/main" id="{0ED6A2EC-6D37-4DFB-B89B-9118CCB00B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2128" y="4249600"/>
              <a:ext cx="3683000" cy="11389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91440" tIns="45720" rIns="91440" bIns="45720">
              <a:spAutoFit/>
            </a:bodyPr>
            <a:lstStyle/>
            <a:p>
              <a:pPr>
                <a:defRPr/>
              </a:pPr>
              <a:r>
                <a:rPr lang="zh-CN" altLang="en-US" sz="2267" dirty="0">
                  <a:solidFill>
                    <a:srgbClr val="C00000"/>
                  </a:solidFill>
                  <a:cs typeface="+mn-ea"/>
                  <a:sym typeface="+mn-lt"/>
                </a:rPr>
                <a:t>书写指导：</a:t>
              </a:r>
              <a:r>
                <a:rPr lang="zh-CN" altLang="en-US" sz="2267" dirty="0">
                  <a:solidFill>
                    <a:prstClr val="black"/>
                  </a:solidFill>
                  <a:cs typeface="+mn-ea"/>
                  <a:sym typeface="+mn-lt"/>
                </a:rPr>
                <a:t>“京”的第二笔横长，“口”要扁些。</a:t>
              </a:r>
              <a:endParaRPr lang="zh-CN" altLang="en-US" sz="2267" b="1" kern="1400" dirty="0">
                <a:solidFill>
                  <a:prstClr val="black"/>
                </a:solidFill>
                <a:cs typeface="+mn-ea"/>
                <a:sym typeface="+mn-lt"/>
              </a:endParaRPr>
            </a:p>
            <a:p>
              <a:pPr>
                <a:defRPr/>
              </a:pPr>
              <a:endParaRPr lang="zh-CN" altLang="en-US" sz="2267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8" name="TextBox 33">
              <a:extLst>
                <a:ext uri="{FF2B5EF4-FFF2-40B4-BE49-F238E27FC236}">
                  <a16:creationId xmlns="" xmlns:a16="http://schemas.microsoft.com/office/drawing/2014/main" id="{849D70A5-DCD8-40EC-87B9-48DFF7C393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60358" y="2067463"/>
              <a:ext cx="2339975" cy="4412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267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结构：</a:t>
              </a: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左右</a:t>
              </a:r>
            </a:p>
          </p:txBody>
        </p:sp>
        <p:sp>
          <p:nvSpPr>
            <p:cNvPr id="9" name="TextBox 34">
              <a:extLst>
                <a:ext uri="{FF2B5EF4-FFF2-40B4-BE49-F238E27FC236}">
                  <a16:creationId xmlns="" xmlns:a16="http://schemas.microsoft.com/office/drawing/2014/main" id="{52340DF7-FDF9-4271-B012-97783EB662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60357" y="2883440"/>
              <a:ext cx="3497263" cy="441211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267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组词：</a:t>
              </a: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掠夺    掠过    掠取</a:t>
              </a:r>
            </a:p>
          </p:txBody>
        </p:sp>
        <p:sp>
          <p:nvSpPr>
            <p:cNvPr id="10" name="TextBox 35">
              <a:extLst>
                <a:ext uri="{FF2B5EF4-FFF2-40B4-BE49-F238E27FC236}">
                  <a16:creationId xmlns="" xmlns:a16="http://schemas.microsoft.com/office/drawing/2014/main" id="{44DB9EFE-C849-4004-ADD1-8F6B69C436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60356" y="3315239"/>
              <a:ext cx="5880283" cy="44121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267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造句：</a:t>
              </a: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寒风从脸上掠过，像刀割一样。</a:t>
              </a:r>
              <a:endParaRPr lang="zh-CN" altLang="en-US" sz="2267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TextBox 36">
              <a:extLst>
                <a:ext uri="{FF2B5EF4-FFF2-40B4-BE49-F238E27FC236}">
                  <a16:creationId xmlns="" xmlns:a16="http://schemas.microsoft.com/office/drawing/2014/main" id="{51EFB23E-34B1-4709-A0AE-98CB74C3D6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60356" y="2451638"/>
              <a:ext cx="2905125" cy="441211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267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部首：</a:t>
              </a: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扌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EA3BB7C0-037C-468F-AA34-EA03ED5B2807}"/>
                </a:ext>
              </a:extLst>
            </p:cNvPr>
            <p:cNvSpPr txBox="1"/>
            <p:nvPr/>
          </p:nvSpPr>
          <p:spPr>
            <a:xfrm>
              <a:off x="1317458" y="2691569"/>
              <a:ext cx="2321469" cy="2657009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zh-CN" altLang="en-US" sz="16666" dirty="0">
                  <a:solidFill>
                    <a:srgbClr val="C00000"/>
                  </a:solidFill>
                  <a:cs typeface="+mn-ea"/>
                  <a:sym typeface="+mn-lt"/>
                </a:rPr>
                <a:t>掠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05D5CC4E-B1D0-4ED6-8996-34562C3D118C}"/>
                </a:ext>
              </a:extLst>
            </p:cNvPr>
            <p:cNvSpPr txBox="1"/>
            <p:nvPr/>
          </p:nvSpPr>
          <p:spPr>
            <a:xfrm>
              <a:off x="2040445" y="1942130"/>
              <a:ext cx="1000595" cy="769441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en-US" altLang="zh-CN" sz="4400" b="1" dirty="0" err="1">
                  <a:solidFill>
                    <a:prstClr val="black"/>
                  </a:solidFill>
                  <a:cs typeface="+mn-ea"/>
                  <a:sym typeface="+mn-lt"/>
                </a:rPr>
                <a:t>lüè</a:t>
              </a:r>
              <a:endParaRPr lang="en-US" altLang="zh-CN" sz="4400" b="1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5" name="圆角矩形 6">
            <a:extLst>
              <a:ext uri="{FF2B5EF4-FFF2-40B4-BE49-F238E27FC236}">
                <a16:creationId xmlns="" xmlns:a16="http://schemas.microsoft.com/office/drawing/2014/main" id="{0AC2EC4E-6A48-4CF2-8FFD-535CC6B7D328}"/>
              </a:ext>
            </a:extLst>
          </p:cNvPr>
          <p:cNvSpPr/>
          <p:nvPr/>
        </p:nvSpPr>
        <p:spPr>
          <a:xfrm>
            <a:off x="4587346" y="747187"/>
            <a:ext cx="2944284" cy="670983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我会写</a:t>
            </a:r>
          </a:p>
        </p:txBody>
      </p:sp>
    </p:spTree>
    <p:extLst>
      <p:ext uri="{BB962C8B-B14F-4D97-AF65-F5344CB8AC3E}">
        <p14:creationId xmlns:p14="http://schemas.microsoft.com/office/powerpoint/2010/main" val="37599208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F83B9ED-C3E5-40B2-B7CD-9402992584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4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57B606E-7183-42AD-AF2B-BEF0501FA668}"/>
              </a:ext>
            </a:extLst>
          </p:cNvPr>
          <p:cNvSpPr/>
          <p:nvPr/>
        </p:nvSpPr>
        <p:spPr>
          <a:xfrm>
            <a:off x="243068" y="243068"/>
            <a:ext cx="11667281" cy="6423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C1E54562-78BF-49AE-8575-F2C67D4EC0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369" y="2890841"/>
            <a:ext cx="5482404" cy="3871668"/>
          </a:xfrm>
          <a:prstGeom prst="rect">
            <a:avLst/>
          </a:prstGeom>
        </p:spPr>
      </p:pic>
      <p:graphicFrame>
        <p:nvGraphicFramePr>
          <p:cNvPr id="12" name="Group 47">
            <a:extLst>
              <a:ext uri="{FF2B5EF4-FFF2-40B4-BE49-F238E27FC236}">
                <a16:creationId xmlns="" xmlns:a16="http://schemas.microsoft.com/office/drawing/2014/main" id="{817C762A-23D6-41C5-89A4-1AF7191A8D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2300908"/>
              </p:ext>
            </p:extLst>
          </p:nvPr>
        </p:nvGraphicFramePr>
        <p:xfrm>
          <a:off x="1015739" y="2813804"/>
          <a:ext cx="2494722" cy="2279651"/>
        </p:xfrm>
        <a:graphic>
          <a:graphicData uri="http://schemas.openxmlformats.org/drawingml/2006/table">
            <a:tbl>
              <a:tblPr/>
              <a:tblGrid>
                <a:gridCol w="123675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5796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1344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4518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FA7AF44B-5D6F-44EB-BFED-9DE6F53A38B1}"/>
              </a:ext>
            </a:extLst>
          </p:cNvPr>
          <p:cNvGrpSpPr/>
          <p:nvPr/>
        </p:nvGrpSpPr>
        <p:grpSpPr>
          <a:xfrm>
            <a:off x="1061352" y="1747555"/>
            <a:ext cx="8787217" cy="3470624"/>
            <a:chOff x="1061352" y="1747555"/>
            <a:chExt cx="8787217" cy="3470624"/>
          </a:xfrm>
        </p:grpSpPr>
        <p:sp>
          <p:nvSpPr>
            <p:cNvPr id="6" name="Rectangle 31">
              <a:extLst>
                <a:ext uri="{FF2B5EF4-FFF2-40B4-BE49-F238E27FC236}">
                  <a16:creationId xmlns="" xmlns:a16="http://schemas.microsoft.com/office/drawing/2014/main" id="{0525835E-A88D-449C-8064-708310E259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9752" y="3372746"/>
              <a:ext cx="30458" cy="164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defRPr/>
              </a:pPr>
              <a:r>
                <a:rPr lang="zh-CN" altLang="en-US" sz="1067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endParaRPr lang="zh-CN" altLang="en-US" sz="2489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矩形 2">
              <a:extLst>
                <a:ext uri="{FF2B5EF4-FFF2-40B4-BE49-F238E27FC236}">
                  <a16:creationId xmlns="" xmlns:a16="http://schemas.microsoft.com/office/drawing/2014/main" id="{1168062B-24A4-4532-8C98-318EFEAF2E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6023" y="4119080"/>
              <a:ext cx="5072380" cy="44121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lIns="91440" tIns="45720" rIns="91440" bIns="45720">
              <a:spAutoFit/>
            </a:bodyPr>
            <a:lstStyle/>
            <a:p>
              <a:pPr>
                <a:defRPr/>
              </a:pPr>
              <a:r>
                <a:rPr lang="zh-CN" altLang="en-US" sz="2267" dirty="0">
                  <a:solidFill>
                    <a:srgbClr val="C00000"/>
                  </a:solidFill>
                  <a:cs typeface="+mn-ea"/>
                  <a:sym typeface="+mn-lt"/>
                </a:rPr>
                <a:t>书写指导：</a:t>
              </a:r>
              <a:r>
                <a:rPr lang="zh-CN" altLang="en-US" sz="2267" dirty="0">
                  <a:solidFill>
                    <a:prstClr val="black"/>
                  </a:solidFill>
                  <a:cs typeface="+mn-ea"/>
                  <a:sym typeface="+mn-lt"/>
                </a:rPr>
                <a:t>左窄右宽。左部下框略宽。</a:t>
              </a:r>
            </a:p>
          </p:txBody>
        </p:sp>
        <p:sp>
          <p:nvSpPr>
            <p:cNvPr id="8" name="TextBox 33">
              <a:extLst>
                <a:ext uri="{FF2B5EF4-FFF2-40B4-BE49-F238E27FC236}">
                  <a16:creationId xmlns="" xmlns:a16="http://schemas.microsoft.com/office/drawing/2014/main" id="{C1BE9056-688F-4E87-A65F-C5173A1319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04252" y="1937064"/>
              <a:ext cx="2339975" cy="4412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267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结构：</a:t>
              </a: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左右</a:t>
              </a:r>
            </a:p>
          </p:txBody>
        </p:sp>
        <p:sp>
          <p:nvSpPr>
            <p:cNvPr id="9" name="TextBox 34">
              <a:extLst>
                <a:ext uri="{FF2B5EF4-FFF2-40B4-BE49-F238E27FC236}">
                  <a16:creationId xmlns="" xmlns:a16="http://schemas.microsoft.com/office/drawing/2014/main" id="{57817EF2-F008-4454-9F29-7605372E51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04250" y="2753041"/>
              <a:ext cx="3912467" cy="44121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267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组词：</a:t>
              </a: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偶尔     偶然     偶遇</a:t>
              </a:r>
              <a:endParaRPr lang="zh-CN" altLang="en-US" sz="2267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TextBox 35">
              <a:extLst>
                <a:ext uri="{FF2B5EF4-FFF2-40B4-BE49-F238E27FC236}">
                  <a16:creationId xmlns="" xmlns:a16="http://schemas.microsoft.com/office/drawing/2014/main" id="{0EC54B8A-FF4B-4B04-AB43-1D34906445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5841" y="3208970"/>
              <a:ext cx="5522728" cy="7900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267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造句：</a:t>
              </a: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妈妈偶尔会带我去姥姥家小住几日。</a:t>
              </a:r>
            </a:p>
            <a:p>
              <a:pPr eaLnBrk="1" hangingPunct="1">
                <a:defRPr/>
              </a:pP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endParaRPr lang="zh-CN" altLang="en-US" sz="2267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TextBox 36">
              <a:extLst>
                <a:ext uri="{FF2B5EF4-FFF2-40B4-BE49-F238E27FC236}">
                  <a16:creationId xmlns="" xmlns:a16="http://schemas.microsoft.com/office/drawing/2014/main" id="{1CAA0AFC-4514-493A-AE3A-99DA408DAB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04250" y="2321239"/>
              <a:ext cx="2905125" cy="441211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267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部首：</a:t>
              </a: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亻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CFD46D4A-7DA3-420D-A0F9-ADA581FD36E4}"/>
                </a:ext>
              </a:extLst>
            </p:cNvPr>
            <p:cNvSpPr txBox="1"/>
            <p:nvPr/>
          </p:nvSpPr>
          <p:spPr>
            <a:xfrm>
              <a:off x="1061352" y="2561170"/>
              <a:ext cx="2321469" cy="2657009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zh-CN" altLang="en-US" sz="16666" dirty="0">
                  <a:solidFill>
                    <a:srgbClr val="C00000"/>
                  </a:solidFill>
                  <a:cs typeface="+mn-ea"/>
                  <a:sym typeface="+mn-lt"/>
                </a:rPr>
                <a:t>偶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D686B10A-47C7-49AF-8BDD-5A39E25D9578}"/>
                </a:ext>
              </a:extLst>
            </p:cNvPr>
            <p:cNvSpPr txBox="1"/>
            <p:nvPr/>
          </p:nvSpPr>
          <p:spPr>
            <a:xfrm>
              <a:off x="1787824" y="1747555"/>
              <a:ext cx="950901" cy="769441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en-US" altLang="zh-CN" sz="4400" b="1" spc="300" dirty="0" err="1">
                  <a:solidFill>
                    <a:prstClr val="black"/>
                  </a:solidFill>
                  <a:cs typeface="+mn-ea"/>
                  <a:sym typeface="+mn-lt"/>
                </a:rPr>
                <a:t>ǒu</a:t>
              </a:r>
              <a:endParaRPr lang="en-US" altLang="zh-CN" sz="4400" b="1" spc="3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5" name="圆角矩形 6">
            <a:extLst>
              <a:ext uri="{FF2B5EF4-FFF2-40B4-BE49-F238E27FC236}">
                <a16:creationId xmlns="" xmlns:a16="http://schemas.microsoft.com/office/drawing/2014/main" id="{A6DC2AFA-71E6-48CC-9891-052AD64A46D0}"/>
              </a:ext>
            </a:extLst>
          </p:cNvPr>
          <p:cNvSpPr/>
          <p:nvPr/>
        </p:nvSpPr>
        <p:spPr>
          <a:xfrm>
            <a:off x="4587346" y="747187"/>
            <a:ext cx="2944284" cy="670983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我会写</a:t>
            </a:r>
          </a:p>
        </p:txBody>
      </p:sp>
    </p:spTree>
    <p:extLst>
      <p:ext uri="{BB962C8B-B14F-4D97-AF65-F5344CB8AC3E}">
        <p14:creationId xmlns:p14="http://schemas.microsoft.com/office/powerpoint/2010/main" val="30243927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F83B9ED-C3E5-40B2-B7CD-9402992584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4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57B606E-7183-42AD-AF2B-BEF0501FA668}"/>
              </a:ext>
            </a:extLst>
          </p:cNvPr>
          <p:cNvSpPr/>
          <p:nvPr/>
        </p:nvSpPr>
        <p:spPr>
          <a:xfrm>
            <a:off x="243068" y="243068"/>
            <a:ext cx="11667281" cy="6423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C1E54562-78BF-49AE-8575-F2C67D4EC0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369" y="2890841"/>
            <a:ext cx="5482404" cy="3871668"/>
          </a:xfrm>
          <a:prstGeom prst="rect">
            <a:avLst/>
          </a:prstGeom>
        </p:spPr>
      </p:pic>
      <p:graphicFrame>
        <p:nvGraphicFramePr>
          <p:cNvPr id="6" name="Group 47">
            <a:extLst>
              <a:ext uri="{FF2B5EF4-FFF2-40B4-BE49-F238E27FC236}">
                <a16:creationId xmlns="" xmlns:a16="http://schemas.microsoft.com/office/drawing/2014/main" id="{8F9AEEAC-A365-45E9-81E0-DBB3195F96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8176545"/>
              </p:ext>
            </p:extLst>
          </p:nvPr>
        </p:nvGraphicFramePr>
        <p:xfrm>
          <a:off x="1195163" y="2791814"/>
          <a:ext cx="2494722" cy="2279651"/>
        </p:xfrm>
        <a:graphic>
          <a:graphicData uri="http://schemas.openxmlformats.org/drawingml/2006/table">
            <a:tbl>
              <a:tblPr/>
              <a:tblGrid>
                <a:gridCol w="123675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5796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1344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4518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02E15CDD-FB6D-4682-B76A-41599F14A0F6}"/>
              </a:ext>
            </a:extLst>
          </p:cNvPr>
          <p:cNvGrpSpPr/>
          <p:nvPr/>
        </p:nvGrpSpPr>
        <p:grpSpPr>
          <a:xfrm>
            <a:off x="1240776" y="1801180"/>
            <a:ext cx="8095751" cy="3434874"/>
            <a:chOff x="2907530" y="1936367"/>
            <a:chExt cx="8095751" cy="3434874"/>
          </a:xfrm>
        </p:grpSpPr>
        <p:sp>
          <p:nvSpPr>
            <p:cNvPr id="8" name="Rectangle 31">
              <a:extLst>
                <a:ext uri="{FF2B5EF4-FFF2-40B4-BE49-F238E27FC236}">
                  <a16:creationId xmlns="" xmlns:a16="http://schemas.microsoft.com/office/drawing/2014/main" id="{50BE3623-A829-43DF-9A48-C3FD42B0E7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930" y="3485943"/>
              <a:ext cx="30458" cy="164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defRPr/>
              </a:pPr>
              <a:r>
                <a:rPr lang="zh-CN" altLang="en-US" sz="1067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endParaRPr lang="zh-CN" altLang="en-US" sz="2489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矩形 2">
              <a:extLst>
                <a:ext uri="{FF2B5EF4-FFF2-40B4-BE49-F238E27FC236}">
                  <a16:creationId xmlns="" xmlns:a16="http://schemas.microsoft.com/office/drawing/2014/main" id="{49D93994-3B42-4785-8720-9B155AA6EA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2202" y="4232275"/>
              <a:ext cx="4565015" cy="11389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lIns="91440" tIns="45720" rIns="91440" bIns="45720">
              <a:spAutoFit/>
            </a:bodyPr>
            <a:lstStyle/>
            <a:p>
              <a:pPr>
                <a:defRPr/>
              </a:pPr>
              <a:r>
                <a:rPr lang="zh-CN" altLang="en-US" sz="2267" dirty="0">
                  <a:solidFill>
                    <a:srgbClr val="C00000"/>
                  </a:solidFill>
                  <a:cs typeface="+mn-ea"/>
                  <a:sym typeface="+mn-lt"/>
                </a:rPr>
                <a:t>书写指导：</a:t>
              </a:r>
              <a:r>
                <a:rPr lang="zh-CN" altLang="en-US" sz="2267" dirty="0">
                  <a:solidFill>
                    <a:prstClr val="black"/>
                  </a:solidFill>
                  <a:cs typeface="+mn-ea"/>
                  <a:sym typeface="+mn-lt"/>
                </a:rPr>
                <a:t>“小”竖勾的竖写在竖中线上，左右两点相呼应。</a:t>
              </a:r>
            </a:p>
            <a:p>
              <a:pPr>
                <a:defRPr/>
              </a:pPr>
              <a:endParaRPr lang="zh-CN" altLang="en-US" sz="2267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0" name="TextBox 33">
              <a:extLst>
                <a:ext uri="{FF2B5EF4-FFF2-40B4-BE49-F238E27FC236}">
                  <a16:creationId xmlns="" xmlns:a16="http://schemas.microsoft.com/office/drawing/2014/main" id="{9D8A70D0-FC5E-4AA5-A927-58BA0D5267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50430" y="2050261"/>
              <a:ext cx="2339975" cy="4412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267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结构：</a:t>
              </a: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上下</a:t>
              </a:r>
            </a:p>
          </p:txBody>
        </p:sp>
        <p:sp>
          <p:nvSpPr>
            <p:cNvPr id="11" name="TextBox 34">
              <a:extLst>
                <a:ext uri="{FF2B5EF4-FFF2-40B4-BE49-F238E27FC236}">
                  <a16:creationId xmlns="" xmlns:a16="http://schemas.microsoft.com/office/drawing/2014/main" id="{73000633-6936-4142-8930-00C78DEF8C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50429" y="2866238"/>
              <a:ext cx="4852852" cy="44121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267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组词：</a:t>
              </a: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尔后    偶尔    卓尔不凡</a:t>
              </a:r>
            </a:p>
          </p:txBody>
        </p:sp>
        <p:sp>
          <p:nvSpPr>
            <p:cNvPr id="12" name="TextBox 35">
              <a:extLst>
                <a:ext uri="{FF2B5EF4-FFF2-40B4-BE49-F238E27FC236}">
                  <a16:creationId xmlns="" xmlns:a16="http://schemas.microsoft.com/office/drawing/2014/main" id="{4620F656-1393-4D41-B81C-74F84BD5ED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72019" y="3322167"/>
              <a:ext cx="4167187" cy="79008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267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造句：</a:t>
              </a: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你不要总埋头学习，偶尔也要出去放松心情。</a:t>
              </a:r>
            </a:p>
          </p:txBody>
        </p:sp>
        <p:sp>
          <p:nvSpPr>
            <p:cNvPr id="13" name="TextBox 36">
              <a:extLst>
                <a:ext uri="{FF2B5EF4-FFF2-40B4-BE49-F238E27FC236}">
                  <a16:creationId xmlns="" xmlns:a16="http://schemas.microsoft.com/office/drawing/2014/main" id="{B5F6BD33-C1A6-461D-9DCD-957DCDA177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50428" y="2434437"/>
              <a:ext cx="2905125" cy="441211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267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部首：</a:t>
              </a: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小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6A847A8C-AC88-453B-BCD6-6A8620D07EF8}"/>
                </a:ext>
              </a:extLst>
            </p:cNvPr>
            <p:cNvSpPr txBox="1"/>
            <p:nvPr/>
          </p:nvSpPr>
          <p:spPr>
            <a:xfrm>
              <a:off x="2907530" y="2674367"/>
              <a:ext cx="2321469" cy="2657009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zh-CN" altLang="en-US" sz="16666" dirty="0">
                  <a:solidFill>
                    <a:srgbClr val="C00000"/>
                  </a:solidFill>
                  <a:cs typeface="+mn-ea"/>
                  <a:sym typeface="+mn-lt"/>
                </a:rPr>
                <a:t>尔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B521740F-7FFD-418C-9F0F-F143A90C1B55}"/>
                </a:ext>
              </a:extLst>
            </p:cNvPr>
            <p:cNvSpPr txBox="1"/>
            <p:nvPr/>
          </p:nvSpPr>
          <p:spPr>
            <a:xfrm>
              <a:off x="3678529" y="1936367"/>
              <a:ext cx="795411" cy="769441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en-US" altLang="zh-CN" sz="4400" b="1" spc="300" dirty="0" err="1">
                  <a:solidFill>
                    <a:prstClr val="black"/>
                  </a:solidFill>
                  <a:cs typeface="+mn-ea"/>
                  <a:sym typeface="+mn-lt"/>
                </a:rPr>
                <a:t>ěr</a:t>
              </a:r>
              <a:endParaRPr lang="en-US" altLang="zh-CN" sz="4400" b="1" spc="3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6" name="圆角矩形 6">
            <a:extLst>
              <a:ext uri="{FF2B5EF4-FFF2-40B4-BE49-F238E27FC236}">
                <a16:creationId xmlns="" xmlns:a16="http://schemas.microsoft.com/office/drawing/2014/main" id="{77670BBB-3A56-4CB0-B86F-FD7E21A2D139}"/>
              </a:ext>
            </a:extLst>
          </p:cNvPr>
          <p:cNvSpPr/>
          <p:nvPr/>
        </p:nvSpPr>
        <p:spPr>
          <a:xfrm>
            <a:off x="4587346" y="747187"/>
            <a:ext cx="2944284" cy="670983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我会写</a:t>
            </a:r>
          </a:p>
        </p:txBody>
      </p:sp>
    </p:spTree>
    <p:extLst>
      <p:ext uri="{BB962C8B-B14F-4D97-AF65-F5344CB8AC3E}">
        <p14:creationId xmlns:p14="http://schemas.microsoft.com/office/powerpoint/2010/main" val="3958981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F83B9ED-C3E5-40B2-B7CD-9402992584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4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57B606E-7183-42AD-AF2B-BEF0501FA668}"/>
              </a:ext>
            </a:extLst>
          </p:cNvPr>
          <p:cNvSpPr/>
          <p:nvPr/>
        </p:nvSpPr>
        <p:spPr>
          <a:xfrm>
            <a:off x="243068" y="243068"/>
            <a:ext cx="11667281" cy="6423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C1E54562-78BF-49AE-8575-F2C67D4EC0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369" y="2890841"/>
            <a:ext cx="5482404" cy="3871668"/>
          </a:xfrm>
          <a:prstGeom prst="rect">
            <a:avLst/>
          </a:prstGeom>
        </p:spPr>
      </p:pic>
      <p:graphicFrame>
        <p:nvGraphicFramePr>
          <p:cNvPr id="12" name="Group 47">
            <a:extLst>
              <a:ext uri="{FF2B5EF4-FFF2-40B4-BE49-F238E27FC236}">
                <a16:creationId xmlns="" xmlns:a16="http://schemas.microsoft.com/office/drawing/2014/main" id="{E38F57FA-3FBC-455E-94F5-34CDDC310C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3664586"/>
              </p:ext>
            </p:extLst>
          </p:nvPr>
        </p:nvGraphicFramePr>
        <p:xfrm>
          <a:off x="1158831" y="2803866"/>
          <a:ext cx="2494722" cy="2279651"/>
        </p:xfrm>
        <a:graphic>
          <a:graphicData uri="http://schemas.openxmlformats.org/drawingml/2006/table">
            <a:tbl>
              <a:tblPr/>
              <a:tblGrid>
                <a:gridCol w="123675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5796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1344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4518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ADD2AF6E-D019-4941-B395-E196696527FF}"/>
              </a:ext>
            </a:extLst>
          </p:cNvPr>
          <p:cNvGrpSpPr/>
          <p:nvPr/>
        </p:nvGrpSpPr>
        <p:grpSpPr>
          <a:xfrm>
            <a:off x="1204444" y="1813232"/>
            <a:ext cx="7829687" cy="3395009"/>
            <a:chOff x="1204444" y="1813232"/>
            <a:chExt cx="7829687" cy="3395009"/>
          </a:xfrm>
        </p:grpSpPr>
        <p:sp>
          <p:nvSpPr>
            <p:cNvPr id="6" name="Rectangle 31">
              <a:extLst>
                <a:ext uri="{FF2B5EF4-FFF2-40B4-BE49-F238E27FC236}">
                  <a16:creationId xmlns="" xmlns:a16="http://schemas.microsoft.com/office/drawing/2014/main" id="{1BD4BCE7-9D63-4219-B870-015371606A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2844" y="3362808"/>
              <a:ext cx="30458" cy="164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defRPr/>
              </a:pPr>
              <a:r>
                <a:rPr lang="zh-CN" altLang="en-US" sz="1067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endParaRPr lang="zh-CN" altLang="en-US" sz="2489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矩形 2">
              <a:extLst>
                <a:ext uri="{FF2B5EF4-FFF2-40B4-BE49-F238E27FC236}">
                  <a16:creationId xmlns="" xmlns:a16="http://schemas.microsoft.com/office/drawing/2014/main" id="{A4A07700-5090-4D64-8877-1CB10258FD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9116" y="4109142"/>
              <a:ext cx="4565015" cy="79008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lIns="91440" tIns="45720" rIns="91440" bIns="45720">
              <a:spAutoFit/>
            </a:bodyPr>
            <a:lstStyle/>
            <a:p>
              <a:pPr>
                <a:defRPr/>
              </a:pPr>
              <a:r>
                <a:rPr lang="zh-CN" altLang="en-US" sz="2267" dirty="0">
                  <a:solidFill>
                    <a:srgbClr val="C00000"/>
                  </a:solidFill>
                  <a:cs typeface="+mn-ea"/>
                  <a:sym typeface="+mn-lt"/>
                </a:rPr>
                <a:t>书写指导：</a:t>
              </a:r>
              <a:r>
                <a:rPr lang="zh-CN" altLang="en-US" sz="2267" dirty="0">
                  <a:solidFill>
                    <a:prstClr val="black"/>
                  </a:solidFill>
                  <a:cs typeface="+mn-ea"/>
                  <a:sym typeface="+mn-lt"/>
                </a:rPr>
                <a:t>左窄右宽。右上部竖长横短，“口”稍扁。</a:t>
              </a:r>
            </a:p>
          </p:txBody>
        </p:sp>
        <p:sp>
          <p:nvSpPr>
            <p:cNvPr id="8" name="TextBox 33">
              <a:extLst>
                <a:ext uri="{FF2B5EF4-FFF2-40B4-BE49-F238E27FC236}">
                  <a16:creationId xmlns="" xmlns:a16="http://schemas.microsoft.com/office/drawing/2014/main" id="{881F40D3-7DD9-4D8D-A906-A1BEDC3A41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47344" y="1927126"/>
              <a:ext cx="2339975" cy="4412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267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结构：</a:t>
              </a: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左右</a:t>
              </a:r>
            </a:p>
          </p:txBody>
        </p:sp>
        <p:sp>
          <p:nvSpPr>
            <p:cNvPr id="9" name="TextBox 34">
              <a:extLst>
                <a:ext uri="{FF2B5EF4-FFF2-40B4-BE49-F238E27FC236}">
                  <a16:creationId xmlns="" xmlns:a16="http://schemas.microsoft.com/office/drawing/2014/main" id="{9DFFF46F-4F6D-47F1-B0C5-F2BCD10AAF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47343" y="2743103"/>
              <a:ext cx="3497263" cy="441211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267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组词：</a:t>
              </a: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沾湿    沾边    沾染</a:t>
              </a:r>
            </a:p>
          </p:txBody>
        </p:sp>
        <p:sp>
          <p:nvSpPr>
            <p:cNvPr id="10" name="TextBox 35">
              <a:extLst>
                <a:ext uri="{FF2B5EF4-FFF2-40B4-BE49-F238E27FC236}">
                  <a16:creationId xmlns="" xmlns:a16="http://schemas.microsoft.com/office/drawing/2014/main" id="{B6219CE5-D59A-43E6-A1AC-268435C3A3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8933" y="3199032"/>
              <a:ext cx="4167187" cy="79008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267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造句：</a:t>
              </a: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他和社会上一些坏孩子玩，沾染了一些坏习惯。</a:t>
              </a:r>
              <a:endParaRPr lang="zh-CN" altLang="en-US" sz="2267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TextBox 36">
              <a:extLst>
                <a:ext uri="{FF2B5EF4-FFF2-40B4-BE49-F238E27FC236}">
                  <a16:creationId xmlns="" xmlns:a16="http://schemas.microsoft.com/office/drawing/2014/main" id="{F31DE0F4-13BA-45BF-BE8B-6311708C10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47342" y="2311302"/>
              <a:ext cx="2905125" cy="441211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267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部首：</a:t>
              </a: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氵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A0D9DA1A-48EF-4468-BCDB-5CEBDD54C5E6}"/>
                </a:ext>
              </a:extLst>
            </p:cNvPr>
            <p:cNvSpPr txBox="1"/>
            <p:nvPr/>
          </p:nvSpPr>
          <p:spPr>
            <a:xfrm>
              <a:off x="1204444" y="2551232"/>
              <a:ext cx="2321469" cy="2657009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zh-CN" altLang="en-US" sz="16666" dirty="0">
                  <a:solidFill>
                    <a:srgbClr val="C00000"/>
                  </a:solidFill>
                  <a:cs typeface="+mn-ea"/>
                  <a:sym typeface="+mn-lt"/>
                </a:rPr>
                <a:t>沾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9FDCC895-D091-4A55-8C17-99476B1962E9}"/>
                </a:ext>
              </a:extLst>
            </p:cNvPr>
            <p:cNvSpPr txBox="1"/>
            <p:nvPr/>
          </p:nvSpPr>
          <p:spPr>
            <a:xfrm>
              <a:off x="1757035" y="1813232"/>
              <a:ext cx="1683474" cy="769441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en-US" altLang="zh-CN" sz="4400" b="1" spc="300" dirty="0" err="1">
                  <a:solidFill>
                    <a:prstClr val="black"/>
                  </a:solidFill>
                  <a:cs typeface="+mn-ea"/>
                  <a:sym typeface="+mn-lt"/>
                </a:rPr>
                <a:t>zhān</a:t>
              </a:r>
              <a:endParaRPr lang="en-US" altLang="zh-CN" sz="4400" b="1" spc="3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5" name="圆角矩形 6">
            <a:extLst>
              <a:ext uri="{FF2B5EF4-FFF2-40B4-BE49-F238E27FC236}">
                <a16:creationId xmlns="" xmlns:a16="http://schemas.microsoft.com/office/drawing/2014/main" id="{D96864CC-8D94-463F-9B1E-2EB0DC1E378C}"/>
              </a:ext>
            </a:extLst>
          </p:cNvPr>
          <p:cNvSpPr/>
          <p:nvPr/>
        </p:nvSpPr>
        <p:spPr>
          <a:xfrm>
            <a:off x="4587346" y="747187"/>
            <a:ext cx="2944284" cy="670983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我会写</a:t>
            </a:r>
          </a:p>
        </p:txBody>
      </p:sp>
    </p:spTree>
    <p:extLst>
      <p:ext uri="{BB962C8B-B14F-4D97-AF65-F5344CB8AC3E}">
        <p14:creationId xmlns:p14="http://schemas.microsoft.com/office/powerpoint/2010/main" val="31685084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F83B9ED-C3E5-40B2-B7CD-9402992584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4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57B606E-7183-42AD-AF2B-BEF0501FA668}"/>
              </a:ext>
            </a:extLst>
          </p:cNvPr>
          <p:cNvSpPr/>
          <p:nvPr/>
        </p:nvSpPr>
        <p:spPr>
          <a:xfrm>
            <a:off x="243068" y="243068"/>
            <a:ext cx="11667281" cy="6423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C1E54562-78BF-49AE-8575-F2C67D4EC0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369" y="2890841"/>
            <a:ext cx="5482404" cy="3871668"/>
          </a:xfrm>
          <a:prstGeom prst="rect">
            <a:avLst/>
          </a:prstGeom>
        </p:spPr>
      </p:pic>
      <p:graphicFrame>
        <p:nvGraphicFramePr>
          <p:cNvPr id="12" name="Group 47">
            <a:extLst>
              <a:ext uri="{FF2B5EF4-FFF2-40B4-BE49-F238E27FC236}">
                <a16:creationId xmlns="" xmlns:a16="http://schemas.microsoft.com/office/drawing/2014/main" id="{42887E08-180C-47DF-91C0-8BF998CC8F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2486910"/>
              </p:ext>
            </p:extLst>
          </p:nvPr>
        </p:nvGraphicFramePr>
        <p:xfrm>
          <a:off x="1110764" y="2966227"/>
          <a:ext cx="2494722" cy="2279651"/>
        </p:xfrm>
        <a:graphic>
          <a:graphicData uri="http://schemas.openxmlformats.org/drawingml/2006/table">
            <a:tbl>
              <a:tblPr/>
              <a:tblGrid>
                <a:gridCol w="123675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5796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1344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4518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62F3F33C-9DE7-46F1-BCDA-A59012F8782F}"/>
              </a:ext>
            </a:extLst>
          </p:cNvPr>
          <p:cNvGrpSpPr/>
          <p:nvPr/>
        </p:nvGrpSpPr>
        <p:grpSpPr>
          <a:xfrm>
            <a:off x="1156377" y="2037926"/>
            <a:ext cx="9123181" cy="3332676"/>
            <a:chOff x="1156377" y="2037926"/>
            <a:chExt cx="9123181" cy="3332676"/>
          </a:xfrm>
        </p:grpSpPr>
        <p:sp>
          <p:nvSpPr>
            <p:cNvPr id="6" name="Rectangle 31">
              <a:extLst>
                <a:ext uri="{FF2B5EF4-FFF2-40B4-BE49-F238E27FC236}">
                  <a16:creationId xmlns="" xmlns:a16="http://schemas.microsoft.com/office/drawing/2014/main" id="{836FDDE3-FA0B-4855-9E65-FDD0A4A539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4777" y="3525169"/>
              <a:ext cx="30458" cy="164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defRPr/>
              </a:pPr>
              <a:r>
                <a:rPr lang="zh-CN" altLang="en-US" sz="1067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endParaRPr lang="zh-CN" altLang="en-US" sz="2489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矩形 2">
              <a:extLst>
                <a:ext uri="{FF2B5EF4-FFF2-40B4-BE49-F238E27FC236}">
                  <a16:creationId xmlns="" xmlns:a16="http://schemas.microsoft.com/office/drawing/2014/main" id="{E23FB745-AB77-41B0-8C66-9253A662C6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1049" y="4271503"/>
              <a:ext cx="4565015" cy="79008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lIns="91440" tIns="45720" rIns="91440" bIns="45720">
              <a:spAutoFit/>
            </a:bodyPr>
            <a:lstStyle/>
            <a:p>
              <a:pPr>
                <a:defRPr/>
              </a:pPr>
              <a:r>
                <a:rPr lang="zh-CN" altLang="en-US" sz="2267" dirty="0">
                  <a:solidFill>
                    <a:srgbClr val="C00000"/>
                  </a:solidFill>
                  <a:cs typeface="+mn-ea"/>
                  <a:sym typeface="+mn-lt"/>
                </a:rPr>
                <a:t>书写指导：</a:t>
              </a:r>
              <a:r>
                <a:rPr lang="zh-CN" altLang="en-US" sz="2267" dirty="0">
                  <a:solidFill>
                    <a:prstClr val="black"/>
                  </a:solidFill>
                  <a:cs typeface="+mn-ea"/>
                  <a:sym typeface="+mn-lt"/>
                </a:rPr>
                <a:t>左窄右宽。顶部“亻”稍低，底部左右平齐。</a:t>
              </a:r>
            </a:p>
          </p:txBody>
        </p:sp>
        <p:sp>
          <p:nvSpPr>
            <p:cNvPr id="8" name="TextBox 33">
              <a:extLst>
                <a:ext uri="{FF2B5EF4-FFF2-40B4-BE49-F238E27FC236}">
                  <a16:creationId xmlns="" xmlns:a16="http://schemas.microsoft.com/office/drawing/2014/main" id="{1974235C-A5A7-4CFC-AD8B-99B994E9F7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99277" y="2089487"/>
              <a:ext cx="2339975" cy="4412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267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结构：</a:t>
              </a: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左右</a:t>
              </a:r>
            </a:p>
          </p:txBody>
        </p:sp>
        <p:sp>
          <p:nvSpPr>
            <p:cNvPr id="9" name="TextBox 34">
              <a:extLst>
                <a:ext uri="{FF2B5EF4-FFF2-40B4-BE49-F238E27FC236}">
                  <a16:creationId xmlns="" xmlns:a16="http://schemas.microsoft.com/office/drawing/2014/main" id="{6A3DC53E-1392-4239-A032-1B0C2A9A7C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99276" y="2905464"/>
              <a:ext cx="4292295" cy="44121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267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组词：</a:t>
              </a: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疲倦    厌倦     诲人不倦</a:t>
              </a:r>
            </a:p>
          </p:txBody>
        </p:sp>
        <p:sp>
          <p:nvSpPr>
            <p:cNvPr id="10" name="TextBox 35">
              <a:extLst>
                <a:ext uri="{FF2B5EF4-FFF2-40B4-BE49-F238E27FC236}">
                  <a16:creationId xmlns="" xmlns:a16="http://schemas.microsoft.com/office/drawing/2014/main" id="{CE913883-1255-4E9A-81BC-23702ECA9E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20866" y="3361394"/>
              <a:ext cx="5858692" cy="7900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267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造句：</a:t>
              </a: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疲倦的月亮躲进了云层休息，只留下几颗星星像是在放哨。</a:t>
              </a:r>
            </a:p>
          </p:txBody>
        </p:sp>
        <p:sp>
          <p:nvSpPr>
            <p:cNvPr id="11" name="TextBox 36">
              <a:extLst>
                <a:ext uri="{FF2B5EF4-FFF2-40B4-BE49-F238E27FC236}">
                  <a16:creationId xmlns="" xmlns:a16="http://schemas.microsoft.com/office/drawing/2014/main" id="{F4BDB9D4-914E-42CA-B8CB-8126E1153F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99275" y="2473663"/>
              <a:ext cx="2905125" cy="441211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267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部首：</a:t>
              </a: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亻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2810781B-DBD4-494F-BE0B-5628071D0BA4}"/>
                </a:ext>
              </a:extLst>
            </p:cNvPr>
            <p:cNvSpPr txBox="1"/>
            <p:nvPr/>
          </p:nvSpPr>
          <p:spPr>
            <a:xfrm>
              <a:off x="1156377" y="2713593"/>
              <a:ext cx="2321469" cy="2657009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zh-CN" altLang="en-US" sz="16666" dirty="0">
                  <a:solidFill>
                    <a:srgbClr val="C00000"/>
                  </a:solidFill>
                  <a:cs typeface="+mn-ea"/>
                  <a:sym typeface="+mn-lt"/>
                </a:rPr>
                <a:t>倦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100177EA-9F6A-48A8-ADCB-497042916CC3}"/>
                </a:ext>
              </a:extLst>
            </p:cNvPr>
            <p:cNvSpPr txBox="1"/>
            <p:nvPr/>
          </p:nvSpPr>
          <p:spPr>
            <a:xfrm>
              <a:off x="1700734" y="2037926"/>
              <a:ext cx="1499128" cy="769441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en-US" altLang="zh-CN" sz="4400" b="1" spc="300" dirty="0" err="1">
                  <a:solidFill>
                    <a:prstClr val="black"/>
                  </a:solidFill>
                  <a:cs typeface="+mn-ea"/>
                  <a:sym typeface="+mn-lt"/>
                </a:rPr>
                <a:t>juàn</a:t>
              </a:r>
              <a:endParaRPr lang="en-US" altLang="zh-CN" sz="4400" b="1" spc="3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5" name="圆角矩形 6">
            <a:extLst>
              <a:ext uri="{FF2B5EF4-FFF2-40B4-BE49-F238E27FC236}">
                <a16:creationId xmlns="" xmlns:a16="http://schemas.microsoft.com/office/drawing/2014/main" id="{15471381-207C-4590-BFDB-72E53A7E0E13}"/>
              </a:ext>
            </a:extLst>
          </p:cNvPr>
          <p:cNvSpPr/>
          <p:nvPr/>
        </p:nvSpPr>
        <p:spPr>
          <a:xfrm>
            <a:off x="4587346" y="747187"/>
            <a:ext cx="2944284" cy="670983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我会写</a:t>
            </a:r>
          </a:p>
        </p:txBody>
      </p:sp>
    </p:spTree>
    <p:extLst>
      <p:ext uri="{BB962C8B-B14F-4D97-AF65-F5344CB8AC3E}">
        <p14:creationId xmlns:p14="http://schemas.microsoft.com/office/powerpoint/2010/main" val="24986998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F83B9ED-C3E5-40B2-B7CD-9402992584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4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57B606E-7183-42AD-AF2B-BEF0501FA668}"/>
              </a:ext>
            </a:extLst>
          </p:cNvPr>
          <p:cNvSpPr/>
          <p:nvPr/>
        </p:nvSpPr>
        <p:spPr>
          <a:xfrm>
            <a:off x="243068" y="243068"/>
            <a:ext cx="11667281" cy="6423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C1E54562-78BF-49AE-8575-F2C67D4EC0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369" y="2890841"/>
            <a:ext cx="5482404" cy="3871668"/>
          </a:xfrm>
          <a:prstGeom prst="rect">
            <a:avLst/>
          </a:prstGeom>
        </p:spPr>
      </p:pic>
      <p:graphicFrame>
        <p:nvGraphicFramePr>
          <p:cNvPr id="12" name="Group 47">
            <a:extLst>
              <a:ext uri="{FF2B5EF4-FFF2-40B4-BE49-F238E27FC236}">
                <a16:creationId xmlns="" xmlns:a16="http://schemas.microsoft.com/office/drawing/2014/main" id="{2FAA9041-0611-4477-BEA1-DE2EF8BB0B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9856835"/>
              </p:ext>
            </p:extLst>
          </p:nvPr>
        </p:nvGraphicFramePr>
        <p:xfrm>
          <a:off x="1210756" y="2855290"/>
          <a:ext cx="2494722" cy="2279651"/>
        </p:xfrm>
        <a:graphic>
          <a:graphicData uri="http://schemas.openxmlformats.org/drawingml/2006/table">
            <a:tbl>
              <a:tblPr/>
              <a:tblGrid>
                <a:gridCol w="123675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5796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1344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4518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325D2DD4-F67E-45CB-83FF-BB8C9364D10F}"/>
              </a:ext>
            </a:extLst>
          </p:cNvPr>
          <p:cNvGrpSpPr/>
          <p:nvPr/>
        </p:nvGrpSpPr>
        <p:grpSpPr>
          <a:xfrm>
            <a:off x="1259616" y="1893225"/>
            <a:ext cx="8074950" cy="3373511"/>
            <a:chOff x="1259616" y="1893225"/>
            <a:chExt cx="8074950" cy="3373511"/>
          </a:xfrm>
        </p:grpSpPr>
        <p:sp>
          <p:nvSpPr>
            <p:cNvPr id="6" name="Rectangle 31">
              <a:extLst>
                <a:ext uri="{FF2B5EF4-FFF2-40B4-BE49-F238E27FC236}">
                  <a16:creationId xmlns="" xmlns:a16="http://schemas.microsoft.com/office/drawing/2014/main" id="{87300F2D-BB5A-4D0E-9A51-1789374CB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4769" y="3414232"/>
              <a:ext cx="30458" cy="164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defRPr/>
              </a:pPr>
              <a:r>
                <a:rPr lang="zh-CN" altLang="en-US" sz="1067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endParaRPr lang="zh-CN" altLang="en-US" sz="2489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矩形 2">
              <a:extLst>
                <a:ext uri="{FF2B5EF4-FFF2-40B4-BE49-F238E27FC236}">
                  <a16:creationId xmlns="" xmlns:a16="http://schemas.microsoft.com/office/drawing/2014/main" id="{3FB9FD83-0C2A-4EF8-8702-EE59EC6E23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1041" y="4160566"/>
              <a:ext cx="4565015" cy="79008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lIns="91440" tIns="45720" rIns="91440" bIns="45720">
              <a:spAutoFit/>
            </a:bodyPr>
            <a:lstStyle/>
            <a:p>
              <a:pPr>
                <a:defRPr/>
              </a:pPr>
              <a:r>
                <a:rPr lang="zh-CN" altLang="en-US" sz="2267" dirty="0">
                  <a:solidFill>
                    <a:srgbClr val="C00000"/>
                  </a:solidFill>
                  <a:cs typeface="+mn-ea"/>
                  <a:sym typeface="+mn-lt"/>
                </a:rPr>
                <a:t>书写指导：</a:t>
              </a:r>
              <a:r>
                <a:rPr lang="zh-CN" altLang="en-US" sz="2267" dirty="0">
                  <a:solidFill>
                    <a:prstClr val="black"/>
                  </a:solidFill>
                  <a:cs typeface="+mn-ea"/>
                  <a:sym typeface="+mn-lt"/>
                </a:rPr>
                <a:t>上小下大。第一笔和又字的第一笔都要稍微翘起。</a:t>
              </a:r>
            </a:p>
          </p:txBody>
        </p:sp>
        <p:sp>
          <p:nvSpPr>
            <p:cNvPr id="8" name="TextBox 33">
              <a:extLst>
                <a:ext uri="{FF2B5EF4-FFF2-40B4-BE49-F238E27FC236}">
                  <a16:creationId xmlns="" xmlns:a16="http://schemas.microsoft.com/office/drawing/2014/main" id="{D3715192-7C9A-4A7F-8480-A69F7E89EB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99269" y="1978550"/>
              <a:ext cx="2339975" cy="4412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267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结构：</a:t>
              </a: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上下</a:t>
              </a:r>
            </a:p>
          </p:txBody>
        </p:sp>
        <p:sp>
          <p:nvSpPr>
            <p:cNvPr id="9" name="TextBox 34">
              <a:extLst>
                <a:ext uri="{FF2B5EF4-FFF2-40B4-BE49-F238E27FC236}">
                  <a16:creationId xmlns="" xmlns:a16="http://schemas.microsoft.com/office/drawing/2014/main" id="{8CF9873F-9326-4D60-B4FF-60058E3FC6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99268" y="2794526"/>
              <a:ext cx="3497263" cy="441211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267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组词：</a:t>
              </a: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支撑    支持</a:t>
              </a:r>
            </a:p>
          </p:txBody>
        </p:sp>
        <p:sp>
          <p:nvSpPr>
            <p:cNvPr id="10" name="TextBox 35">
              <a:extLst>
                <a:ext uri="{FF2B5EF4-FFF2-40B4-BE49-F238E27FC236}">
                  <a16:creationId xmlns="" xmlns:a16="http://schemas.microsoft.com/office/drawing/2014/main" id="{2D8C4575-1EB3-46B9-B1BB-6474D963BE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20858" y="3250456"/>
              <a:ext cx="4813708" cy="7900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267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造句：</a:t>
              </a: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晓峰的建议得到老师的支持。</a:t>
              </a:r>
              <a:endParaRPr lang="zh-CN" altLang="en-US" sz="2267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eaLnBrk="1" hangingPunct="1">
                <a:defRPr/>
              </a:pP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</a:p>
          </p:txBody>
        </p:sp>
        <p:sp>
          <p:nvSpPr>
            <p:cNvPr id="11" name="TextBox 36">
              <a:extLst>
                <a:ext uri="{FF2B5EF4-FFF2-40B4-BE49-F238E27FC236}">
                  <a16:creationId xmlns="" xmlns:a16="http://schemas.microsoft.com/office/drawing/2014/main" id="{21B9EBA7-004F-4507-AB0A-C2233B1AB8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99267" y="2362726"/>
              <a:ext cx="2905125" cy="441211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267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部首：</a:t>
              </a: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支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7EE400DA-1662-4584-92D0-BA6FF031B276}"/>
                </a:ext>
              </a:extLst>
            </p:cNvPr>
            <p:cNvSpPr txBox="1"/>
            <p:nvPr/>
          </p:nvSpPr>
          <p:spPr>
            <a:xfrm>
              <a:off x="1259616" y="2609727"/>
              <a:ext cx="2321469" cy="2657009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zh-CN" altLang="en-US" sz="16666" dirty="0">
                  <a:solidFill>
                    <a:srgbClr val="C00000"/>
                  </a:solidFill>
                  <a:cs typeface="+mn-ea"/>
                  <a:sym typeface="+mn-lt"/>
                </a:rPr>
                <a:t>支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8EBF8A9B-1524-4D8C-8A47-25BFEA74D0E5}"/>
                </a:ext>
              </a:extLst>
            </p:cNvPr>
            <p:cNvSpPr txBox="1"/>
            <p:nvPr/>
          </p:nvSpPr>
          <p:spPr>
            <a:xfrm>
              <a:off x="1932347" y="1893225"/>
              <a:ext cx="1120820" cy="769441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en-US" altLang="zh-CN" sz="4400" b="1" spc="300" dirty="0" err="1">
                  <a:solidFill>
                    <a:prstClr val="black"/>
                  </a:solidFill>
                  <a:cs typeface="+mn-ea"/>
                  <a:sym typeface="+mn-lt"/>
                </a:rPr>
                <a:t>zhī</a:t>
              </a:r>
              <a:endParaRPr lang="en-US" altLang="zh-CN" sz="4400" b="1" spc="3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5" name="圆角矩形 6">
            <a:extLst>
              <a:ext uri="{FF2B5EF4-FFF2-40B4-BE49-F238E27FC236}">
                <a16:creationId xmlns="" xmlns:a16="http://schemas.microsoft.com/office/drawing/2014/main" id="{E47A21EB-F5E7-4DFD-AFC8-980F2F2D0B99}"/>
              </a:ext>
            </a:extLst>
          </p:cNvPr>
          <p:cNvSpPr/>
          <p:nvPr/>
        </p:nvSpPr>
        <p:spPr>
          <a:xfrm>
            <a:off x="4587346" y="747187"/>
            <a:ext cx="2944284" cy="670983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我会写</a:t>
            </a:r>
          </a:p>
        </p:txBody>
      </p:sp>
    </p:spTree>
    <p:extLst>
      <p:ext uri="{BB962C8B-B14F-4D97-AF65-F5344CB8AC3E}">
        <p14:creationId xmlns:p14="http://schemas.microsoft.com/office/powerpoint/2010/main" val="38590738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F83B9ED-C3E5-40B2-B7CD-9402992584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4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57B606E-7183-42AD-AF2B-BEF0501FA668}"/>
              </a:ext>
            </a:extLst>
          </p:cNvPr>
          <p:cNvSpPr/>
          <p:nvPr/>
        </p:nvSpPr>
        <p:spPr>
          <a:xfrm>
            <a:off x="243068" y="243068"/>
            <a:ext cx="11667281" cy="6423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C1E54562-78BF-49AE-8575-F2C67D4EC0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369" y="2890841"/>
            <a:ext cx="5482404" cy="3871668"/>
          </a:xfrm>
          <a:prstGeom prst="rect">
            <a:avLst/>
          </a:prstGeom>
        </p:spPr>
      </p:pic>
      <p:graphicFrame>
        <p:nvGraphicFramePr>
          <p:cNvPr id="12" name="Group 47">
            <a:extLst>
              <a:ext uri="{FF2B5EF4-FFF2-40B4-BE49-F238E27FC236}">
                <a16:creationId xmlns="" xmlns:a16="http://schemas.microsoft.com/office/drawing/2014/main" id="{AA600522-9F20-4F4B-828F-0F4C08A616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4511876"/>
              </p:ext>
            </p:extLst>
          </p:nvPr>
        </p:nvGraphicFramePr>
        <p:xfrm>
          <a:off x="1218473" y="2765323"/>
          <a:ext cx="2494722" cy="2279651"/>
        </p:xfrm>
        <a:graphic>
          <a:graphicData uri="http://schemas.openxmlformats.org/drawingml/2006/table">
            <a:tbl>
              <a:tblPr/>
              <a:tblGrid>
                <a:gridCol w="123675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5796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1344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4518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BE28967E-3896-4DF4-924C-C78AB933BF16}"/>
              </a:ext>
            </a:extLst>
          </p:cNvPr>
          <p:cNvGrpSpPr/>
          <p:nvPr/>
        </p:nvGrpSpPr>
        <p:grpSpPr>
          <a:xfrm>
            <a:off x="1264086" y="1888584"/>
            <a:ext cx="7829687" cy="3281114"/>
            <a:chOff x="1264086" y="1888584"/>
            <a:chExt cx="7829687" cy="3281114"/>
          </a:xfrm>
        </p:grpSpPr>
        <p:sp>
          <p:nvSpPr>
            <p:cNvPr id="6" name="Rectangle 31">
              <a:extLst>
                <a:ext uri="{FF2B5EF4-FFF2-40B4-BE49-F238E27FC236}">
                  <a16:creationId xmlns="" xmlns:a16="http://schemas.microsoft.com/office/drawing/2014/main" id="{FB6BBDC3-8506-4677-9DEA-13360DF968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2486" y="3324265"/>
              <a:ext cx="30458" cy="164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defRPr/>
              </a:pPr>
              <a:r>
                <a:rPr lang="zh-CN" altLang="en-US" sz="1067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endParaRPr lang="zh-CN" altLang="en-US" sz="2489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矩形 2">
              <a:extLst>
                <a:ext uri="{FF2B5EF4-FFF2-40B4-BE49-F238E27FC236}">
                  <a16:creationId xmlns="" xmlns:a16="http://schemas.microsoft.com/office/drawing/2014/main" id="{3F385E32-D5C3-44F7-9670-30BC5BAC60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8758" y="4070597"/>
              <a:ext cx="4565015" cy="79008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lIns="91440" tIns="45720" rIns="91440" bIns="45720">
              <a:spAutoFit/>
            </a:bodyPr>
            <a:lstStyle/>
            <a:p>
              <a:pPr>
                <a:defRPr/>
              </a:pPr>
              <a:r>
                <a:rPr lang="zh-CN" altLang="en-US" sz="2267" dirty="0">
                  <a:solidFill>
                    <a:srgbClr val="C00000"/>
                  </a:solidFill>
                  <a:cs typeface="+mn-ea"/>
                  <a:sym typeface="+mn-lt"/>
                </a:rPr>
                <a:t>书写指导：</a:t>
              </a:r>
              <a:r>
                <a:rPr lang="zh-CN" altLang="en-US" sz="2267" dirty="0">
                  <a:solidFill>
                    <a:prstClr val="black"/>
                  </a:solidFill>
                  <a:cs typeface="+mn-ea"/>
                  <a:sym typeface="+mn-lt"/>
                </a:rPr>
                <a:t>首点在竖中线上方，第四五笔分写横中线上下。</a:t>
              </a:r>
              <a:endParaRPr lang="zh-CN" altLang="en-US" sz="2267" b="1" kern="14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8" name="TextBox 33">
              <a:extLst>
                <a:ext uri="{FF2B5EF4-FFF2-40B4-BE49-F238E27FC236}">
                  <a16:creationId xmlns="" xmlns:a16="http://schemas.microsoft.com/office/drawing/2014/main" id="{60249663-8632-46DA-98C6-7F27824F41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06986" y="1888584"/>
              <a:ext cx="2339975" cy="4412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267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结构：</a:t>
              </a: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半包围</a:t>
              </a:r>
            </a:p>
          </p:txBody>
        </p:sp>
        <p:sp>
          <p:nvSpPr>
            <p:cNvPr id="9" name="TextBox 34">
              <a:extLst>
                <a:ext uri="{FF2B5EF4-FFF2-40B4-BE49-F238E27FC236}">
                  <a16:creationId xmlns="" xmlns:a16="http://schemas.microsoft.com/office/drawing/2014/main" id="{5362F1EE-61AF-41E2-BEE3-F905218716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06985" y="2704560"/>
              <a:ext cx="3497263" cy="441211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267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组词：</a:t>
              </a: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伤痕    泪痕    痕迹</a:t>
              </a:r>
            </a:p>
          </p:txBody>
        </p:sp>
        <p:sp>
          <p:nvSpPr>
            <p:cNvPr id="10" name="TextBox 35">
              <a:extLst>
                <a:ext uri="{FF2B5EF4-FFF2-40B4-BE49-F238E27FC236}">
                  <a16:creationId xmlns="" xmlns:a16="http://schemas.microsoft.com/office/drawing/2014/main" id="{6DB3A95F-84AA-4E60-B175-B0D80A3401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28575" y="3160489"/>
              <a:ext cx="4167187" cy="79008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267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造句：</a:t>
              </a: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案发现场肯定会留下罪犯的痕迹。</a:t>
              </a:r>
              <a:endParaRPr lang="zh-CN" altLang="en-US" sz="2267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TextBox 36">
              <a:extLst>
                <a:ext uri="{FF2B5EF4-FFF2-40B4-BE49-F238E27FC236}">
                  <a16:creationId xmlns="" xmlns:a16="http://schemas.microsoft.com/office/drawing/2014/main" id="{739D83C0-B998-4F45-BFE4-55440AD7B3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06984" y="2272759"/>
              <a:ext cx="2905125" cy="441211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267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部首：</a:t>
              </a: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疒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754B9D39-77DC-4204-9812-E746E5AC8E55}"/>
                </a:ext>
              </a:extLst>
            </p:cNvPr>
            <p:cNvSpPr txBox="1"/>
            <p:nvPr/>
          </p:nvSpPr>
          <p:spPr>
            <a:xfrm>
              <a:off x="1264086" y="2512689"/>
              <a:ext cx="2321469" cy="2657009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zh-CN" altLang="en-US" sz="16666" dirty="0">
                  <a:solidFill>
                    <a:srgbClr val="C00000"/>
                  </a:solidFill>
                  <a:cs typeface="+mn-ea"/>
                  <a:sym typeface="+mn-lt"/>
                </a:rPr>
                <a:t>痕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1A38D459-AD86-462A-A106-375D18CBA68E}"/>
                </a:ext>
              </a:extLst>
            </p:cNvPr>
            <p:cNvSpPr txBox="1"/>
            <p:nvPr/>
          </p:nvSpPr>
          <p:spPr>
            <a:xfrm>
              <a:off x="1810899" y="1894933"/>
              <a:ext cx="1499128" cy="769441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en-US" altLang="zh-CN" sz="4400" b="1" spc="300" dirty="0" err="1">
                  <a:solidFill>
                    <a:prstClr val="black"/>
                  </a:solidFill>
                  <a:cs typeface="+mn-ea"/>
                  <a:sym typeface="+mn-lt"/>
                </a:rPr>
                <a:t>hén</a:t>
              </a:r>
              <a:r>
                <a:rPr lang="en-US" altLang="zh-CN" sz="4400" b="1" spc="300" dirty="0">
                  <a:solidFill>
                    <a:prstClr val="black"/>
                  </a:solidFill>
                  <a:cs typeface="+mn-ea"/>
                  <a:sym typeface="+mn-lt"/>
                </a:rPr>
                <a:t> </a:t>
              </a:r>
            </a:p>
          </p:txBody>
        </p:sp>
      </p:grpSp>
      <p:sp>
        <p:nvSpPr>
          <p:cNvPr id="15" name="圆角矩形 6">
            <a:extLst>
              <a:ext uri="{FF2B5EF4-FFF2-40B4-BE49-F238E27FC236}">
                <a16:creationId xmlns="" xmlns:a16="http://schemas.microsoft.com/office/drawing/2014/main" id="{E50F139F-F518-48E5-AF4E-A2062E3AD06F}"/>
              </a:ext>
            </a:extLst>
          </p:cNvPr>
          <p:cNvSpPr/>
          <p:nvPr/>
        </p:nvSpPr>
        <p:spPr>
          <a:xfrm>
            <a:off x="4587346" y="747187"/>
            <a:ext cx="2944284" cy="670983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我会写</a:t>
            </a:r>
          </a:p>
        </p:txBody>
      </p:sp>
    </p:spTree>
    <p:extLst>
      <p:ext uri="{BB962C8B-B14F-4D97-AF65-F5344CB8AC3E}">
        <p14:creationId xmlns:p14="http://schemas.microsoft.com/office/powerpoint/2010/main" val="4471540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F83B9ED-C3E5-40B2-B7CD-9402992584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4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57B606E-7183-42AD-AF2B-BEF0501FA668}"/>
              </a:ext>
            </a:extLst>
          </p:cNvPr>
          <p:cNvSpPr/>
          <p:nvPr/>
        </p:nvSpPr>
        <p:spPr>
          <a:xfrm>
            <a:off x="243068" y="243068"/>
            <a:ext cx="11667281" cy="6423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4FCFD5EF-08E8-445A-9F26-B3EA63164B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6563163" y="2418655"/>
            <a:ext cx="4614100" cy="3529787"/>
          </a:xfrm>
          <a:prstGeom prst="rect">
            <a:avLst/>
          </a:prstGeom>
          <a:noFill/>
          <a:ln w="88900" cap="sq">
            <a:noFill/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A42F9BFF-B16C-44A1-A1C7-09E0AD4A18B7}"/>
              </a:ext>
            </a:extLst>
          </p:cNvPr>
          <p:cNvGrpSpPr/>
          <p:nvPr/>
        </p:nvGrpSpPr>
        <p:grpSpPr>
          <a:xfrm>
            <a:off x="1178417" y="2418655"/>
            <a:ext cx="4449397" cy="3247877"/>
            <a:chOff x="1423426" y="2046499"/>
            <a:chExt cx="4449397" cy="3247877"/>
          </a:xfrm>
        </p:grpSpPr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851DC782-1D3A-4AE8-8EE8-1BBD1B12CAFC}"/>
                </a:ext>
              </a:extLst>
            </p:cNvPr>
            <p:cNvSpPr/>
            <p:nvPr/>
          </p:nvSpPr>
          <p:spPr>
            <a:xfrm>
              <a:off x="1423426" y="2046499"/>
              <a:ext cx="4449397" cy="3247877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2800" dirty="0">
                  <a:solidFill>
                    <a:prstClr val="black"/>
                  </a:solidFill>
                  <a:cs typeface="+mn-ea"/>
                  <a:sym typeface="+mn-lt"/>
                </a:rPr>
                <a:t>衣服像缎子，尾巴像剪子</a:t>
              </a:r>
              <a:r>
                <a:rPr lang="en-US" altLang="zh-CN" sz="2800" dirty="0">
                  <a:solidFill>
                    <a:prstClr val="black"/>
                  </a:solidFill>
                  <a:cs typeface="+mn-ea"/>
                  <a:sym typeface="+mn-lt"/>
                </a:rPr>
                <a:t>;</a:t>
              </a:r>
            </a:p>
            <a:p>
              <a:pPr>
                <a:lnSpc>
                  <a:spcPct val="150000"/>
                </a:lnSpc>
                <a:defRPr/>
              </a:pPr>
              <a:r>
                <a:rPr lang="zh-CN" altLang="en-US" sz="2800" dirty="0">
                  <a:solidFill>
                    <a:prstClr val="black"/>
                  </a:solidFill>
                  <a:cs typeface="+mn-ea"/>
                  <a:sym typeface="+mn-lt"/>
                </a:rPr>
                <a:t>衔泥盖房子，捉虫喂孩子。  </a:t>
              </a:r>
              <a:endParaRPr lang="en-US" altLang="zh-CN" sz="2800" dirty="0">
                <a:solidFill>
                  <a:prstClr val="black"/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  <a:defRPr/>
              </a:pPr>
              <a:r>
                <a:rPr lang="en-US" altLang="zh-CN" sz="2800" dirty="0">
                  <a:solidFill>
                    <a:prstClr val="black"/>
                  </a:solidFill>
                  <a:cs typeface="+mn-ea"/>
                  <a:sym typeface="+mn-lt"/>
                </a:rPr>
                <a:t>                  (</a:t>
              </a:r>
              <a:r>
                <a:rPr lang="zh-CN" altLang="en-US" sz="2800" dirty="0">
                  <a:solidFill>
                    <a:prstClr val="black"/>
                  </a:solidFill>
                  <a:cs typeface="+mn-ea"/>
                  <a:sym typeface="+mn-lt"/>
                </a:rPr>
                <a:t>打一动物</a:t>
              </a:r>
              <a:r>
                <a:rPr lang="en-US" altLang="zh-CN" sz="2800" dirty="0">
                  <a:solidFill>
                    <a:prstClr val="black"/>
                  </a:solidFill>
                  <a:cs typeface="+mn-ea"/>
                  <a:sym typeface="+mn-lt"/>
                </a:rPr>
                <a:t>)</a:t>
              </a:r>
              <a:r>
                <a:rPr lang="zh-CN" altLang="en-US" sz="2800" dirty="0">
                  <a:solidFill>
                    <a:prstClr val="black"/>
                  </a:solidFill>
                  <a:cs typeface="+mn-ea"/>
                  <a:sym typeface="+mn-lt"/>
                </a:rPr>
                <a:t>。</a:t>
              </a:r>
            </a:p>
            <a:p>
              <a:pPr>
                <a:lnSpc>
                  <a:spcPct val="150000"/>
                </a:lnSpc>
                <a:defRPr/>
              </a:pPr>
              <a:endParaRPr lang="en-US" altLang="zh-CN" sz="2800" dirty="0">
                <a:solidFill>
                  <a:srgbClr val="C00000"/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  <a:defRPr/>
              </a:pPr>
              <a:r>
                <a:rPr lang="zh-CN" altLang="en-US" sz="2800" dirty="0">
                  <a:solidFill>
                    <a:srgbClr val="00B050"/>
                  </a:solidFill>
                  <a:cs typeface="+mn-ea"/>
                  <a:sym typeface="+mn-lt"/>
                </a:rPr>
                <a:t>谜底：</a:t>
              </a:r>
            </a:p>
          </p:txBody>
        </p: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C7A45865-FD8C-4635-B7C3-1212E197F36A}"/>
                </a:ext>
              </a:extLst>
            </p:cNvPr>
            <p:cNvSpPr/>
            <p:nvPr/>
          </p:nvSpPr>
          <p:spPr>
            <a:xfrm>
              <a:off x="2468021" y="4771156"/>
              <a:ext cx="90281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800" b="1" dirty="0">
                  <a:solidFill>
                    <a:srgbClr val="00B050"/>
                  </a:solidFill>
                  <a:cs typeface="+mn-ea"/>
                  <a:sym typeface="+mn-lt"/>
                </a:rPr>
                <a:t>燕子</a:t>
              </a:r>
            </a:p>
          </p:txBody>
        </p:sp>
      </p:grpSp>
      <p:sp>
        <p:nvSpPr>
          <p:cNvPr id="13" name="圆角矩形 6">
            <a:extLst>
              <a:ext uri="{FF2B5EF4-FFF2-40B4-BE49-F238E27FC236}">
                <a16:creationId xmlns="" xmlns:a16="http://schemas.microsoft.com/office/drawing/2014/main" id="{A6150A22-57AE-4476-BB48-10982C807231}"/>
              </a:ext>
            </a:extLst>
          </p:cNvPr>
          <p:cNvSpPr/>
          <p:nvPr/>
        </p:nvSpPr>
        <p:spPr>
          <a:xfrm>
            <a:off x="4587346" y="747187"/>
            <a:ext cx="2944284" cy="670983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课前导读</a:t>
            </a:r>
          </a:p>
        </p:txBody>
      </p:sp>
    </p:spTree>
    <p:extLst>
      <p:ext uri="{BB962C8B-B14F-4D97-AF65-F5344CB8AC3E}">
        <p14:creationId xmlns:p14="http://schemas.microsoft.com/office/powerpoint/2010/main" val="18289767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F83B9ED-C3E5-40B2-B7CD-9402992584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4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57B606E-7183-42AD-AF2B-BEF0501FA668}"/>
              </a:ext>
            </a:extLst>
          </p:cNvPr>
          <p:cNvSpPr/>
          <p:nvPr/>
        </p:nvSpPr>
        <p:spPr>
          <a:xfrm>
            <a:off x="243068" y="243068"/>
            <a:ext cx="11667281" cy="6423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C1E54562-78BF-49AE-8575-F2C67D4EC0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369" y="2890841"/>
            <a:ext cx="5482404" cy="3871668"/>
          </a:xfrm>
          <a:prstGeom prst="rect">
            <a:avLst/>
          </a:prstGeom>
        </p:spPr>
      </p:pic>
      <p:graphicFrame>
        <p:nvGraphicFramePr>
          <p:cNvPr id="12" name="Group 47">
            <a:extLst>
              <a:ext uri="{FF2B5EF4-FFF2-40B4-BE49-F238E27FC236}">
                <a16:creationId xmlns="" xmlns:a16="http://schemas.microsoft.com/office/drawing/2014/main" id="{7037191D-C8A6-4AA9-8A4C-6D570E227C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7443151"/>
              </p:ext>
            </p:extLst>
          </p:nvPr>
        </p:nvGraphicFramePr>
        <p:xfrm>
          <a:off x="1204647" y="2688913"/>
          <a:ext cx="2494722" cy="2279651"/>
        </p:xfrm>
        <a:graphic>
          <a:graphicData uri="http://schemas.openxmlformats.org/drawingml/2006/table">
            <a:tbl>
              <a:tblPr/>
              <a:tblGrid>
                <a:gridCol w="123675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5796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1344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4518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30AD5501-AAB4-45AE-B260-C39B4236DCB0}"/>
              </a:ext>
            </a:extLst>
          </p:cNvPr>
          <p:cNvGrpSpPr/>
          <p:nvPr/>
        </p:nvGrpSpPr>
        <p:grpSpPr>
          <a:xfrm>
            <a:off x="1250260" y="1778949"/>
            <a:ext cx="7829687" cy="3354204"/>
            <a:chOff x="1250260" y="1778949"/>
            <a:chExt cx="7829687" cy="3354204"/>
          </a:xfrm>
        </p:grpSpPr>
        <p:sp>
          <p:nvSpPr>
            <p:cNvPr id="6" name="Rectangle 31">
              <a:extLst>
                <a:ext uri="{FF2B5EF4-FFF2-40B4-BE49-F238E27FC236}">
                  <a16:creationId xmlns="" xmlns:a16="http://schemas.microsoft.com/office/drawing/2014/main" id="{049B6453-D712-45CB-80E1-703E9C1DB3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660" y="3247855"/>
              <a:ext cx="30458" cy="164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defRPr/>
              </a:pPr>
              <a:r>
                <a:rPr lang="zh-CN" altLang="en-US" sz="1067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endParaRPr lang="zh-CN" altLang="en-US" sz="2489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矩形 2">
              <a:extLst>
                <a:ext uri="{FF2B5EF4-FFF2-40B4-BE49-F238E27FC236}">
                  <a16:creationId xmlns="" xmlns:a16="http://schemas.microsoft.com/office/drawing/2014/main" id="{BC1C551E-A698-4FEF-A091-EEDD1B46FE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4932" y="3994187"/>
              <a:ext cx="4565015" cy="11389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lIns="91440" tIns="45720" rIns="91440" bIns="45720">
              <a:spAutoFit/>
            </a:bodyPr>
            <a:lstStyle/>
            <a:p>
              <a:pPr>
                <a:defRPr/>
              </a:pPr>
              <a:r>
                <a:rPr lang="zh-CN" altLang="en-US" sz="2267" dirty="0">
                  <a:solidFill>
                    <a:srgbClr val="C00000"/>
                  </a:solidFill>
                  <a:cs typeface="+mn-ea"/>
                  <a:sym typeface="+mn-lt"/>
                </a:rPr>
                <a:t>书写指导：</a:t>
              </a:r>
              <a:r>
                <a:rPr lang="zh-CN" altLang="en-US" sz="2267" dirty="0">
                  <a:solidFill>
                    <a:prstClr val="black"/>
                  </a:solidFill>
                  <a:cs typeface="+mn-ea"/>
                  <a:sym typeface="+mn-lt"/>
                </a:rPr>
                <a:t>左窄右宽。右边的“口”要写在横中线上方，要扁一些，“田”写在横中线下。</a:t>
              </a:r>
            </a:p>
          </p:txBody>
        </p:sp>
        <p:sp>
          <p:nvSpPr>
            <p:cNvPr id="8" name="TextBox 33">
              <a:extLst>
                <a:ext uri="{FF2B5EF4-FFF2-40B4-BE49-F238E27FC236}">
                  <a16:creationId xmlns="" xmlns:a16="http://schemas.microsoft.com/office/drawing/2014/main" id="{D0D88DAA-3FBB-4486-8F95-6D011092C3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93160" y="1812173"/>
              <a:ext cx="2339975" cy="4412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267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结构：</a:t>
              </a: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左右</a:t>
              </a:r>
            </a:p>
          </p:txBody>
        </p:sp>
        <p:sp>
          <p:nvSpPr>
            <p:cNvPr id="9" name="TextBox 34">
              <a:extLst>
                <a:ext uri="{FF2B5EF4-FFF2-40B4-BE49-F238E27FC236}">
                  <a16:creationId xmlns="" xmlns:a16="http://schemas.microsoft.com/office/drawing/2014/main" id="{C3FC81B4-A891-4028-B48C-0062E14805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93159" y="2628150"/>
              <a:ext cx="3497263" cy="441211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267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组词：</a:t>
              </a: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边幅    幅员    篇幅</a:t>
              </a:r>
            </a:p>
          </p:txBody>
        </p:sp>
        <p:sp>
          <p:nvSpPr>
            <p:cNvPr id="10" name="TextBox 35">
              <a:extLst>
                <a:ext uri="{FF2B5EF4-FFF2-40B4-BE49-F238E27FC236}">
                  <a16:creationId xmlns="" xmlns:a16="http://schemas.microsoft.com/office/drawing/2014/main" id="{2090E7C9-F748-4BD7-8817-8A38F00FB3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14749" y="3084079"/>
              <a:ext cx="4167187" cy="79008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267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造句：</a:t>
              </a: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我们的祖国幅员辽阔。</a:t>
              </a:r>
              <a:endParaRPr lang="zh-CN" altLang="en-US" sz="2267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eaLnBrk="1" hangingPunct="1">
                <a:defRPr/>
              </a:pP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endParaRPr lang="zh-CN" altLang="en-US" sz="2267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TextBox 36">
              <a:extLst>
                <a:ext uri="{FF2B5EF4-FFF2-40B4-BE49-F238E27FC236}">
                  <a16:creationId xmlns="" xmlns:a16="http://schemas.microsoft.com/office/drawing/2014/main" id="{A920FBB8-2C84-4EE9-8CB0-48A899D0A3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93158" y="2196349"/>
              <a:ext cx="2905125" cy="441211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267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部首：</a:t>
              </a:r>
              <a:r>
                <a:rPr lang="zh-CN" altLang="en-US" sz="2267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巾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67F5B555-5445-4338-99B1-1D65637463AE}"/>
                </a:ext>
              </a:extLst>
            </p:cNvPr>
            <p:cNvSpPr txBox="1"/>
            <p:nvPr/>
          </p:nvSpPr>
          <p:spPr>
            <a:xfrm>
              <a:off x="1250260" y="2436279"/>
              <a:ext cx="2321469" cy="2657009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zh-CN" altLang="en-US" sz="16666" dirty="0">
                  <a:solidFill>
                    <a:srgbClr val="C00000"/>
                  </a:solidFill>
                  <a:cs typeface="+mn-ea"/>
                  <a:sym typeface="+mn-lt"/>
                </a:rPr>
                <a:t>幅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E5BA9670-0957-481F-8930-AE79AC3FA6EF}"/>
                </a:ext>
              </a:extLst>
            </p:cNvPr>
            <p:cNvSpPr txBox="1"/>
            <p:nvPr/>
          </p:nvSpPr>
          <p:spPr>
            <a:xfrm>
              <a:off x="2009420" y="1778949"/>
              <a:ext cx="989373" cy="769441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en-US" altLang="zh-CN" sz="4400" b="1" spc="300" dirty="0" err="1">
                  <a:solidFill>
                    <a:prstClr val="black"/>
                  </a:solidFill>
                  <a:cs typeface="+mn-ea"/>
                  <a:sym typeface="+mn-lt"/>
                </a:rPr>
                <a:t>fú</a:t>
              </a:r>
              <a:r>
                <a:rPr lang="en-US" altLang="zh-CN" sz="4400" b="1" spc="300" dirty="0">
                  <a:solidFill>
                    <a:prstClr val="black"/>
                  </a:solidFill>
                  <a:cs typeface="+mn-ea"/>
                  <a:sym typeface="+mn-lt"/>
                </a:rPr>
                <a:t> </a:t>
              </a:r>
            </a:p>
          </p:txBody>
        </p:sp>
      </p:grpSp>
      <p:sp>
        <p:nvSpPr>
          <p:cNvPr id="15" name="圆角矩形 6">
            <a:extLst>
              <a:ext uri="{FF2B5EF4-FFF2-40B4-BE49-F238E27FC236}">
                <a16:creationId xmlns="" xmlns:a16="http://schemas.microsoft.com/office/drawing/2014/main" id="{697D36D4-1087-4824-AEA2-225FF6DFD1C0}"/>
              </a:ext>
            </a:extLst>
          </p:cNvPr>
          <p:cNvSpPr/>
          <p:nvPr/>
        </p:nvSpPr>
        <p:spPr>
          <a:xfrm>
            <a:off x="4587346" y="747187"/>
            <a:ext cx="2944284" cy="670983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我会写</a:t>
            </a:r>
          </a:p>
        </p:txBody>
      </p:sp>
    </p:spTree>
    <p:extLst>
      <p:ext uri="{BB962C8B-B14F-4D97-AF65-F5344CB8AC3E}">
        <p14:creationId xmlns:p14="http://schemas.microsoft.com/office/powerpoint/2010/main" val="24044342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F83B9ED-C3E5-40B2-B7CD-9402992584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4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57B606E-7183-42AD-AF2B-BEF0501FA668}"/>
              </a:ext>
            </a:extLst>
          </p:cNvPr>
          <p:cNvSpPr/>
          <p:nvPr/>
        </p:nvSpPr>
        <p:spPr>
          <a:xfrm>
            <a:off x="243068" y="243068"/>
            <a:ext cx="11667281" cy="6423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5">
            <a:extLst>
              <a:ext uri="{FF2B5EF4-FFF2-40B4-BE49-F238E27FC236}">
                <a16:creationId xmlns="" xmlns:a16="http://schemas.microsoft.com/office/drawing/2014/main" id="{3CF68A00-B709-4707-9C05-81A9C56F543F}"/>
              </a:ext>
            </a:extLst>
          </p:cNvPr>
          <p:cNvSpPr/>
          <p:nvPr/>
        </p:nvSpPr>
        <p:spPr>
          <a:xfrm>
            <a:off x="5332366" y="2120821"/>
            <a:ext cx="6238057" cy="1308179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zh-CN" altLang="en-US" sz="2800" spc="300" dirty="0">
                <a:solidFill>
                  <a:srgbClr val="C00000"/>
                </a:solidFill>
                <a:cs typeface="+mn-ea"/>
                <a:sym typeface="+mn-lt"/>
              </a:rPr>
              <a:t>课文从哪几个方面来描写小燕子</a:t>
            </a:r>
            <a:r>
              <a:rPr lang="en-US" altLang="zh-CN" sz="2800" spc="300" dirty="0">
                <a:solidFill>
                  <a:srgbClr val="C00000"/>
                </a:solidFill>
                <a:cs typeface="+mn-ea"/>
                <a:sym typeface="+mn-lt"/>
              </a:rPr>
              <a:t>?</a:t>
            </a:r>
          </a:p>
          <a:p>
            <a:pPr algn="r">
              <a:lnSpc>
                <a:spcPct val="150000"/>
              </a:lnSpc>
              <a:defRPr/>
            </a:pPr>
            <a:r>
              <a:rPr lang="zh-CN" altLang="en-US" sz="2800" spc="300" dirty="0">
                <a:solidFill>
                  <a:srgbClr val="C00000"/>
                </a:solidFill>
                <a:cs typeface="+mn-ea"/>
                <a:sym typeface="+mn-lt"/>
              </a:rPr>
              <a:t>写出了小燕子的什么特点？</a:t>
            </a:r>
            <a:endParaRPr lang="zh-CN" altLang="en-US" sz="2800" spc="3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CEC5CF26-F60F-4061-BA9B-F905C1E23A6F}"/>
              </a:ext>
            </a:extLst>
          </p:cNvPr>
          <p:cNvSpPr/>
          <p:nvPr/>
        </p:nvSpPr>
        <p:spPr>
          <a:xfrm>
            <a:off x="888949" y="1456180"/>
            <a:ext cx="2443298" cy="584775"/>
          </a:xfrm>
          <a:prstGeom prst="rect">
            <a:avLst/>
          </a:prstGeom>
          <a:solidFill>
            <a:srgbClr val="00B050"/>
          </a:solidFill>
        </p:spPr>
        <p:txBody>
          <a:bodyPr wrap="none" lIns="91440" tIns="45720" rIns="91440" bIns="45720">
            <a:spAutoFit/>
          </a:bodyPr>
          <a:lstStyle/>
          <a:p>
            <a:pPr algn="r">
              <a:defRPr/>
            </a:pPr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默  读  课 文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D641D92B-44BF-448B-9FE4-5EC510E1A5A8}"/>
              </a:ext>
            </a:extLst>
          </p:cNvPr>
          <p:cNvSpPr txBox="1"/>
          <p:nvPr/>
        </p:nvSpPr>
        <p:spPr>
          <a:xfrm>
            <a:off x="890553" y="4517223"/>
            <a:ext cx="2441694" cy="523220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zh-CN" altLang="en-US" sz="2800" dirty="0">
                <a:solidFill>
                  <a:srgbClr val="C00000"/>
                </a:solidFill>
                <a:cs typeface="+mn-ea"/>
                <a:sym typeface="+mn-lt"/>
              </a:rPr>
              <a:t>燕子的外形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F9E1590F-B454-462F-BDD6-9EDBE54C3836}"/>
              </a:ext>
            </a:extLst>
          </p:cNvPr>
          <p:cNvSpPr txBox="1"/>
          <p:nvPr/>
        </p:nvSpPr>
        <p:spPr>
          <a:xfrm>
            <a:off x="890553" y="5177385"/>
            <a:ext cx="2441694" cy="523220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zh-CN" altLang="en-US" sz="2800" dirty="0">
                <a:solidFill>
                  <a:srgbClr val="C00000"/>
                </a:solidFill>
                <a:cs typeface="+mn-ea"/>
                <a:sym typeface="+mn-lt"/>
              </a:rPr>
              <a:t>燕子的活动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2C9A1C1D-19A3-475E-AE56-D445B0F23CF3}"/>
              </a:ext>
            </a:extLst>
          </p:cNvPr>
          <p:cNvSpPr/>
          <p:nvPr/>
        </p:nvSpPr>
        <p:spPr>
          <a:xfrm>
            <a:off x="888949" y="3681779"/>
            <a:ext cx="4134465" cy="523220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>
              <a:defRPr/>
            </a:pPr>
            <a:r>
              <a:rPr lang="zh-CN" altLang="en-US" sz="2800" dirty="0">
                <a:cs typeface="+mn-ea"/>
                <a:sym typeface="+mn-lt"/>
              </a:rPr>
              <a:t>课文从这两方面来来写：</a:t>
            </a:r>
            <a:endParaRPr lang="zh-CN" altLang="en-US" sz="2489" dirty="0">
              <a:cs typeface="+mn-ea"/>
              <a:sym typeface="+mn-lt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B2F2E8E2-9674-4C9F-9D76-AFB4DE6C9F1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41973" y="3223153"/>
            <a:ext cx="5282277" cy="3730338"/>
          </a:xfrm>
          <a:prstGeom prst="rect">
            <a:avLst/>
          </a:prstGeom>
        </p:spPr>
      </p:pic>
      <p:sp>
        <p:nvSpPr>
          <p:cNvPr id="11" name="圆角矩形 6">
            <a:extLst>
              <a:ext uri="{FF2B5EF4-FFF2-40B4-BE49-F238E27FC236}">
                <a16:creationId xmlns="" xmlns:a16="http://schemas.microsoft.com/office/drawing/2014/main" id="{CD1A85F3-EA9C-4E5C-AFA9-90304A7F36C4}"/>
              </a:ext>
            </a:extLst>
          </p:cNvPr>
          <p:cNvSpPr/>
          <p:nvPr/>
        </p:nvSpPr>
        <p:spPr>
          <a:xfrm>
            <a:off x="4587346" y="747187"/>
            <a:ext cx="2944284" cy="670983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知识梳理</a:t>
            </a:r>
          </a:p>
        </p:txBody>
      </p:sp>
    </p:spTree>
    <p:extLst>
      <p:ext uri="{BB962C8B-B14F-4D97-AF65-F5344CB8AC3E}">
        <p14:creationId xmlns:p14="http://schemas.microsoft.com/office/powerpoint/2010/main" val="40512985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/>
      <p:bldP spid="8" grpId="0"/>
      <p:bldP spid="9" grpId="0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F83B9ED-C3E5-40B2-B7CD-9402992584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4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57B606E-7183-42AD-AF2B-BEF0501FA668}"/>
              </a:ext>
            </a:extLst>
          </p:cNvPr>
          <p:cNvSpPr/>
          <p:nvPr/>
        </p:nvSpPr>
        <p:spPr>
          <a:xfrm>
            <a:off x="243068" y="243068"/>
            <a:ext cx="11667281" cy="6423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4E96C87E-11CB-4817-ABD2-E818A393B825}"/>
              </a:ext>
            </a:extLst>
          </p:cNvPr>
          <p:cNvGrpSpPr/>
          <p:nvPr/>
        </p:nvGrpSpPr>
        <p:grpSpPr>
          <a:xfrm>
            <a:off x="595239" y="1500122"/>
            <a:ext cx="8719895" cy="4272157"/>
            <a:chOff x="1266571" y="1442248"/>
            <a:chExt cx="8719895" cy="4272157"/>
          </a:xfrm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6D61697E-C3CF-4757-BCB7-3A3B26DBB626}"/>
                </a:ext>
              </a:extLst>
            </p:cNvPr>
            <p:cNvSpPr/>
            <p:nvPr/>
          </p:nvSpPr>
          <p:spPr>
            <a:xfrm>
              <a:off x="1527679" y="2412445"/>
              <a:ext cx="7745276" cy="1941557"/>
            </a:xfrm>
            <a:prstGeom prst="rect">
              <a:avLst/>
            </a:prstGeom>
            <a:noFill/>
            <a:ln w="28575">
              <a:solidFill>
                <a:srgbClr val="00B050"/>
              </a:solidFill>
              <a:prstDash val="dashDot"/>
            </a:ln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2800" dirty="0">
                  <a:cs typeface="+mn-ea"/>
                  <a:sym typeface="+mn-lt"/>
                </a:rPr>
                <a:t>     一身乌黑的羽毛，一双剪刀似的尾巴，一对轻快有力的翅膀，凑成了那样可爱的活泼的小燕子。</a:t>
              </a:r>
            </a:p>
          </p:txBody>
        </p:sp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3893FC5E-C23A-46EA-BE50-D015F557BD82}"/>
                </a:ext>
              </a:extLst>
            </p:cNvPr>
            <p:cNvSpPr/>
            <p:nvPr/>
          </p:nvSpPr>
          <p:spPr>
            <a:xfrm>
              <a:off x="1266571" y="1442248"/>
              <a:ext cx="2698175" cy="523220"/>
            </a:xfrm>
            <a:prstGeom prst="rect">
              <a:avLst/>
            </a:prstGeom>
          </p:spPr>
          <p:txBody>
            <a:bodyPr wrap="none" lIns="91440" tIns="45720" rIns="91440" bIns="45720">
              <a:spAutoFit/>
            </a:bodyPr>
            <a:lstStyle/>
            <a:p>
              <a:pPr>
                <a:defRPr/>
              </a:pPr>
              <a:r>
                <a:rPr lang="zh-CN" altLang="en-US" sz="2800" dirty="0">
                  <a:cs typeface="+mn-ea"/>
                  <a:sym typeface="+mn-lt"/>
                </a:rPr>
                <a:t>朗读课文第一段</a:t>
              </a:r>
            </a:p>
          </p:txBody>
        </p:sp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014A2073-D847-4345-A949-24948E3F5A5B}"/>
                </a:ext>
              </a:extLst>
            </p:cNvPr>
            <p:cNvSpPr/>
            <p:nvPr/>
          </p:nvSpPr>
          <p:spPr>
            <a:xfrm>
              <a:off x="1489203" y="4575439"/>
              <a:ext cx="8497263" cy="1138966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2400" dirty="0">
                  <a:cs typeface="+mn-ea"/>
                  <a:sym typeface="+mn-lt"/>
                </a:rPr>
                <a:t>       用不同符号分别划出描写燕子的外形特点和燕子的性情特点的句子。说说写了燕子的哪些特点？</a:t>
              </a:r>
            </a:p>
          </p:txBody>
        </p:sp>
        <p:cxnSp>
          <p:nvCxnSpPr>
            <p:cNvPr id="9" name="直接连接符 8">
              <a:extLst>
                <a:ext uri="{FF2B5EF4-FFF2-40B4-BE49-F238E27FC236}">
                  <a16:creationId xmlns="" xmlns:a16="http://schemas.microsoft.com/office/drawing/2014/main" id="{71577E85-98E1-4A86-9AB1-4786B73A4A32}"/>
                </a:ext>
              </a:extLst>
            </p:cNvPr>
            <p:cNvCxnSpPr/>
            <p:nvPr/>
          </p:nvCxnSpPr>
          <p:spPr>
            <a:xfrm flipV="1">
              <a:off x="2912084" y="3064745"/>
              <a:ext cx="1747987" cy="10551"/>
            </a:xfrm>
            <a:prstGeom prst="line">
              <a:avLst/>
            </a:prstGeom>
            <a:ln w="1270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="" xmlns:a16="http://schemas.microsoft.com/office/drawing/2014/main" id="{6DF25B5A-0032-4586-8794-A6287F4A0943}"/>
                </a:ext>
              </a:extLst>
            </p:cNvPr>
            <p:cNvCxnSpPr/>
            <p:nvPr/>
          </p:nvCxnSpPr>
          <p:spPr>
            <a:xfrm>
              <a:off x="5737835" y="3064745"/>
              <a:ext cx="2110155" cy="0"/>
            </a:xfrm>
            <a:prstGeom prst="line">
              <a:avLst/>
            </a:prstGeom>
            <a:ln w="1270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="" xmlns:a16="http://schemas.microsoft.com/office/drawing/2014/main" id="{57819A4D-D482-4E84-B552-48020689ED8B}"/>
                </a:ext>
              </a:extLst>
            </p:cNvPr>
            <p:cNvCxnSpPr/>
            <p:nvPr/>
          </p:nvCxnSpPr>
          <p:spPr>
            <a:xfrm>
              <a:off x="1705125" y="3703613"/>
              <a:ext cx="2394117" cy="0"/>
            </a:xfrm>
            <a:prstGeom prst="line">
              <a:avLst/>
            </a:prstGeom>
            <a:ln w="1270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="" xmlns:a16="http://schemas.microsoft.com/office/drawing/2014/main" id="{0A179F93-63BA-4CE9-BD68-C0EDD2651314}"/>
                </a:ext>
              </a:extLst>
            </p:cNvPr>
            <p:cNvCxnSpPr/>
            <p:nvPr/>
          </p:nvCxnSpPr>
          <p:spPr>
            <a:xfrm>
              <a:off x="6286932" y="3724844"/>
              <a:ext cx="2025748" cy="11189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6815432B-3174-44F0-99D0-AAE5EF4937A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641095" y="1500122"/>
            <a:ext cx="3229287" cy="3229287"/>
          </a:xfrm>
          <a:prstGeom prst="rect">
            <a:avLst/>
          </a:prstGeom>
        </p:spPr>
      </p:pic>
      <p:sp>
        <p:nvSpPr>
          <p:cNvPr id="14" name="圆角矩形 6">
            <a:extLst>
              <a:ext uri="{FF2B5EF4-FFF2-40B4-BE49-F238E27FC236}">
                <a16:creationId xmlns="" xmlns:a16="http://schemas.microsoft.com/office/drawing/2014/main" id="{04023413-F971-4174-B18E-11464E189BC2}"/>
              </a:ext>
            </a:extLst>
          </p:cNvPr>
          <p:cNvSpPr/>
          <p:nvPr/>
        </p:nvSpPr>
        <p:spPr>
          <a:xfrm>
            <a:off x="4587346" y="747187"/>
            <a:ext cx="2944284" cy="670983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知识梳理</a:t>
            </a:r>
          </a:p>
        </p:txBody>
      </p:sp>
    </p:spTree>
    <p:extLst>
      <p:ext uri="{BB962C8B-B14F-4D97-AF65-F5344CB8AC3E}">
        <p14:creationId xmlns:p14="http://schemas.microsoft.com/office/powerpoint/2010/main" val="38439046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F83B9ED-C3E5-40B2-B7CD-9402992584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4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57B606E-7183-42AD-AF2B-BEF0501FA668}"/>
              </a:ext>
            </a:extLst>
          </p:cNvPr>
          <p:cNvSpPr/>
          <p:nvPr/>
        </p:nvSpPr>
        <p:spPr>
          <a:xfrm>
            <a:off x="243068" y="210313"/>
            <a:ext cx="11667281" cy="6423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894A371C-85F6-48BD-9700-E38AACDBD05B}"/>
              </a:ext>
            </a:extLst>
          </p:cNvPr>
          <p:cNvGrpSpPr/>
          <p:nvPr/>
        </p:nvGrpSpPr>
        <p:grpSpPr>
          <a:xfrm>
            <a:off x="643096" y="1802775"/>
            <a:ext cx="11267253" cy="3678694"/>
            <a:chOff x="3586924" y="2173165"/>
            <a:chExt cx="11267253" cy="3678694"/>
          </a:xfrm>
        </p:grpSpPr>
        <p:sp>
          <p:nvSpPr>
            <p:cNvPr id="6" name="文本框 5">
              <a:extLst>
                <a:ext uri="{FF2B5EF4-FFF2-40B4-BE49-F238E27FC236}">
                  <a16:creationId xmlns="" xmlns:a16="http://schemas.microsoft.com/office/drawing/2014/main" id="{3CC5AB31-A833-4CA3-8853-E47915E8BE87}"/>
                </a:ext>
              </a:extLst>
            </p:cNvPr>
            <p:cNvSpPr txBox="1"/>
            <p:nvPr/>
          </p:nvSpPr>
          <p:spPr>
            <a:xfrm>
              <a:off x="3586924" y="2187540"/>
              <a:ext cx="1093819" cy="52322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zh-CN" altLang="en-US" sz="2800" dirty="0">
                  <a:cs typeface="+mn-ea"/>
                  <a:sym typeface="+mn-lt"/>
                </a:rPr>
                <a:t>外形：</a:t>
              </a:r>
            </a:p>
          </p:txBody>
        </p:sp>
        <p:sp>
          <p:nvSpPr>
            <p:cNvPr id="7" name="左大括号 6">
              <a:extLst>
                <a:ext uri="{FF2B5EF4-FFF2-40B4-BE49-F238E27FC236}">
                  <a16:creationId xmlns="" xmlns:a16="http://schemas.microsoft.com/office/drawing/2014/main" id="{4FB83919-F8C9-43C1-952E-5D85F7EB707C}"/>
                </a:ext>
              </a:extLst>
            </p:cNvPr>
            <p:cNvSpPr/>
            <p:nvPr/>
          </p:nvSpPr>
          <p:spPr>
            <a:xfrm>
              <a:off x="5476864" y="2449150"/>
              <a:ext cx="266700" cy="2131695"/>
            </a:xfrm>
            <a:prstGeom prst="leftBrac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lIns="91440" tIns="45720" rIns="91440" bIns="45720" anchor="ctr"/>
            <a:lstStyle/>
            <a:p>
              <a:pPr algn="ctr" defTabSz="457189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800" dirty="0">
                <a:cs typeface="+mn-ea"/>
                <a:sym typeface="+mn-lt"/>
              </a:endParaRPr>
            </a:p>
          </p:txBody>
        </p:sp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283CD96C-308E-4E16-90D5-C6A21384A851}"/>
                </a:ext>
              </a:extLst>
            </p:cNvPr>
            <p:cNvSpPr/>
            <p:nvPr/>
          </p:nvSpPr>
          <p:spPr>
            <a:xfrm>
              <a:off x="6059488" y="2173165"/>
              <a:ext cx="2886820" cy="523220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pPr>
                <a:defRPr/>
              </a:pPr>
              <a:r>
                <a:rPr lang="zh-CN" altLang="en-US" sz="2800" dirty="0">
                  <a:cs typeface="+mn-ea"/>
                  <a:sym typeface="+mn-lt"/>
                </a:rPr>
                <a:t>羽毛 </a:t>
              </a:r>
              <a:r>
                <a:rPr lang="en-US" altLang="zh-CN" sz="2800" dirty="0">
                  <a:cs typeface="+mn-ea"/>
                  <a:sym typeface="+mn-lt"/>
                </a:rPr>
                <a:t>—— </a:t>
              </a:r>
              <a:r>
                <a:rPr lang="zh-CN" altLang="en-US" sz="2800" dirty="0">
                  <a:cs typeface="+mn-ea"/>
                  <a:sym typeface="+mn-lt"/>
                </a:rPr>
                <a:t>乌黑</a:t>
              </a: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724244AF-A260-4EEC-B6F2-5A2CAD8BFD5E}"/>
                </a:ext>
              </a:extLst>
            </p:cNvPr>
            <p:cNvSpPr/>
            <p:nvPr/>
          </p:nvSpPr>
          <p:spPr>
            <a:xfrm>
              <a:off x="6059487" y="3142137"/>
              <a:ext cx="3688679" cy="523220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pPr>
                <a:defRPr/>
              </a:pPr>
              <a:r>
                <a:rPr lang="zh-CN" altLang="en-US" sz="2800" dirty="0">
                  <a:cs typeface="+mn-ea"/>
                  <a:sym typeface="+mn-lt"/>
                </a:rPr>
                <a:t>尾巴 </a:t>
              </a:r>
              <a:r>
                <a:rPr lang="en-US" altLang="zh-CN" sz="2800" dirty="0">
                  <a:cs typeface="+mn-ea"/>
                  <a:sym typeface="+mn-lt"/>
                </a:rPr>
                <a:t>—— </a:t>
              </a:r>
              <a:r>
                <a:rPr lang="zh-CN" altLang="en-US" sz="2800" dirty="0">
                  <a:cs typeface="+mn-ea"/>
                  <a:sym typeface="+mn-lt"/>
                </a:rPr>
                <a:t>剪刀似的</a:t>
              </a: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71B8454D-3DC4-4963-8E4D-7924AB769014}"/>
                </a:ext>
              </a:extLst>
            </p:cNvPr>
            <p:cNvSpPr/>
            <p:nvPr/>
          </p:nvSpPr>
          <p:spPr>
            <a:xfrm>
              <a:off x="6068266" y="4114329"/>
              <a:ext cx="3553291" cy="523220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pPr>
                <a:defRPr/>
              </a:pPr>
              <a:r>
                <a:rPr lang="zh-CN" altLang="en-US" sz="2800" dirty="0">
                  <a:cs typeface="+mn-ea"/>
                  <a:sym typeface="+mn-lt"/>
                </a:rPr>
                <a:t>翅膀 </a:t>
              </a:r>
              <a:r>
                <a:rPr lang="en-US" altLang="zh-CN" sz="2800" dirty="0">
                  <a:cs typeface="+mn-ea"/>
                  <a:sym typeface="+mn-lt"/>
                </a:rPr>
                <a:t>—— </a:t>
              </a:r>
              <a:r>
                <a:rPr lang="zh-CN" altLang="en-US" sz="2800" dirty="0">
                  <a:cs typeface="+mn-ea"/>
                  <a:sym typeface="+mn-lt"/>
                </a:rPr>
                <a:t>轻快有力</a:t>
              </a:r>
            </a:p>
          </p:txBody>
        </p:sp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B38E7237-50DE-4BA9-A686-E3114E6F4D28}"/>
                </a:ext>
              </a:extLst>
            </p:cNvPr>
            <p:cNvSpPr/>
            <p:nvPr/>
          </p:nvSpPr>
          <p:spPr>
            <a:xfrm>
              <a:off x="3586924" y="3221327"/>
              <a:ext cx="1620957" cy="523220"/>
            </a:xfrm>
            <a:prstGeom prst="rect">
              <a:avLst/>
            </a:prstGeom>
          </p:spPr>
          <p:txBody>
            <a:bodyPr wrap="none" lIns="91440" tIns="45720" rIns="91440" bIns="45720">
              <a:spAutoFit/>
            </a:bodyPr>
            <a:lstStyle/>
            <a:p>
              <a:pPr>
                <a:defRPr/>
              </a:pPr>
              <a:r>
                <a:rPr lang="zh-CN" altLang="en-US" sz="2800" dirty="0">
                  <a:cs typeface="+mn-ea"/>
                  <a:sym typeface="+mn-lt"/>
                </a:rPr>
                <a:t>活泼可爱</a:t>
              </a:r>
            </a:p>
          </p:txBody>
        </p: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CDD92A6C-C7D6-418B-9110-73F257801835}"/>
                </a:ext>
              </a:extLst>
            </p:cNvPr>
            <p:cNvSpPr/>
            <p:nvPr/>
          </p:nvSpPr>
          <p:spPr>
            <a:xfrm>
              <a:off x="3586924" y="5271444"/>
              <a:ext cx="11267253" cy="58041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2400" dirty="0">
                  <a:cs typeface="+mn-ea"/>
                  <a:sym typeface="+mn-lt"/>
                </a:rPr>
                <a:t>那么欢快的小燕子，感染了我们。现在我们也要带着欢快的语气朗读这一段。</a:t>
              </a:r>
            </a:p>
          </p:txBody>
        </p:sp>
      </p:grp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68FA2B0E-1394-47DD-814D-B6FF4873CA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338" y="1817150"/>
            <a:ext cx="3702252" cy="2832223"/>
          </a:xfrm>
          <a:prstGeom prst="rect">
            <a:avLst/>
          </a:prstGeom>
        </p:spPr>
      </p:pic>
      <p:sp>
        <p:nvSpPr>
          <p:cNvPr id="14" name="圆角矩形 6">
            <a:extLst>
              <a:ext uri="{FF2B5EF4-FFF2-40B4-BE49-F238E27FC236}">
                <a16:creationId xmlns="" xmlns:a16="http://schemas.microsoft.com/office/drawing/2014/main" id="{8418FEE0-F9E3-4294-A59F-65C2DBF358AF}"/>
              </a:ext>
            </a:extLst>
          </p:cNvPr>
          <p:cNvSpPr/>
          <p:nvPr/>
        </p:nvSpPr>
        <p:spPr>
          <a:xfrm>
            <a:off x="4587346" y="747187"/>
            <a:ext cx="2944284" cy="670983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知识梳理</a:t>
            </a:r>
          </a:p>
        </p:txBody>
      </p:sp>
    </p:spTree>
    <p:extLst>
      <p:ext uri="{BB962C8B-B14F-4D97-AF65-F5344CB8AC3E}">
        <p14:creationId xmlns:p14="http://schemas.microsoft.com/office/powerpoint/2010/main" val="2057792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F83B9ED-C3E5-40B2-B7CD-9402992584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4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57B606E-7183-42AD-AF2B-BEF0501FA668}"/>
              </a:ext>
            </a:extLst>
          </p:cNvPr>
          <p:cNvSpPr/>
          <p:nvPr/>
        </p:nvSpPr>
        <p:spPr>
          <a:xfrm>
            <a:off x="243068" y="243068"/>
            <a:ext cx="11667281" cy="6423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AB8FF061-3D70-41A2-8CE1-6BA7A75470E8}"/>
              </a:ext>
            </a:extLst>
          </p:cNvPr>
          <p:cNvSpPr txBox="1"/>
          <p:nvPr/>
        </p:nvSpPr>
        <p:spPr>
          <a:xfrm>
            <a:off x="912830" y="1649587"/>
            <a:ext cx="9366667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>
              <a:defRPr/>
            </a:pP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1.了解了会认的字，会写的字，你能说说哪些汉字是左右结构的吗？</a:t>
            </a:r>
            <a:endParaRPr lang="zh-CN" altLang="en-US" sz="2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3ABBBFF0-4C56-4103-98C8-7C41EE0D027F}"/>
              </a:ext>
            </a:extLst>
          </p:cNvPr>
          <p:cNvSpPr txBox="1"/>
          <p:nvPr/>
        </p:nvSpPr>
        <p:spPr>
          <a:xfrm>
            <a:off x="912830" y="2219858"/>
            <a:ext cx="5673348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>
              <a:defRPr/>
            </a:pP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2.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用自己的话说一说，课文的主要内容。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6AB601B9-442E-40DB-8035-FED7E850736F}"/>
              </a:ext>
            </a:extLst>
          </p:cNvPr>
          <p:cNvGrpSpPr/>
          <p:nvPr/>
        </p:nvGrpSpPr>
        <p:grpSpPr>
          <a:xfrm>
            <a:off x="610420" y="2824689"/>
            <a:ext cx="11338512" cy="3416320"/>
            <a:chOff x="703077" y="1694147"/>
            <a:chExt cx="11338512" cy="3416320"/>
          </a:xfrm>
        </p:grpSpPr>
        <p:sp>
          <p:nvSpPr>
            <p:cNvPr id="8" name="矩形 17">
              <a:extLst>
                <a:ext uri="{FF2B5EF4-FFF2-40B4-BE49-F238E27FC236}">
                  <a16:creationId xmlns="" xmlns:a16="http://schemas.microsoft.com/office/drawing/2014/main" id="{5E817AFA-DC5F-4FFE-8B4A-8A2ECDFCC08C}"/>
                </a:ext>
              </a:extLst>
            </p:cNvPr>
            <p:cNvSpPr/>
            <p:nvPr/>
          </p:nvSpPr>
          <p:spPr>
            <a:xfrm>
              <a:off x="703077" y="1694147"/>
              <a:ext cx="11338512" cy="3416320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defTabSz="457189" eaLnBrk="1" hangingPunct="1">
                <a:lnSpc>
                  <a:spcPct val="150000"/>
                </a:lnSpc>
                <a:defRPr/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 </a:t>
              </a:r>
              <a:r>
                <a:rPr lang="en-US" altLang="zh-CN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1</a:t>
              </a: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.看拼音，写词语。 </a:t>
              </a:r>
            </a:p>
            <a:p>
              <a:pPr defTabSz="457189" eaLnBrk="1" hangingPunct="1">
                <a:lnSpc>
                  <a:spcPct val="150000"/>
                </a:lnSpc>
                <a:defRPr/>
              </a:pPr>
              <a:r>
                <a:rPr lang="zh-CN" altLang="en-US" sz="2400" b="1" spc="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  </a:t>
              </a:r>
              <a:r>
                <a:rPr lang="en-US" altLang="zh-CN" sz="2400" b="1" spc="3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chuī</a:t>
              </a:r>
              <a:r>
                <a:rPr lang="en-US" altLang="zh-CN" sz="2400" b="1" spc="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</a:t>
              </a:r>
              <a:r>
                <a:rPr lang="en-US" altLang="zh-CN" sz="2400" b="1" spc="3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fú</a:t>
              </a:r>
              <a:r>
                <a:rPr lang="zh-CN" altLang="en-US" sz="2400" b="1" spc="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     </a:t>
              </a:r>
              <a:r>
                <a:rPr lang="en-US" altLang="zh-CN" sz="2400" b="1" spc="3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xíng</a:t>
              </a:r>
              <a:r>
                <a:rPr lang="en-US" altLang="zh-CN" sz="2400" b="1" spc="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</a:t>
              </a:r>
              <a:r>
                <a:rPr lang="en-US" altLang="zh-CN" sz="2400" b="1" spc="3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chéng</a:t>
              </a:r>
              <a:r>
                <a:rPr lang="zh-CN" altLang="en-US" sz="2400" b="1" spc="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　    </a:t>
              </a:r>
              <a:r>
                <a:rPr lang="en-US" altLang="zh-CN" sz="2400" b="1" spc="3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jù</a:t>
              </a:r>
              <a:r>
                <a:rPr lang="en-US" altLang="zh-CN" sz="2400" b="1" spc="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</a:t>
              </a:r>
              <a:r>
                <a:rPr lang="en-US" altLang="zh-CN" sz="2400" b="1" spc="3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lǒng</a:t>
              </a:r>
              <a:r>
                <a:rPr lang="zh-CN" altLang="en-US" sz="2400" b="1" spc="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　      </a:t>
              </a:r>
              <a:r>
                <a:rPr lang="en-US" altLang="zh-CN" sz="2400" b="1" spc="3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lüè</a:t>
              </a:r>
              <a:r>
                <a:rPr lang="en-US" altLang="zh-CN" sz="2400" b="1" spc="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</a:t>
              </a:r>
              <a:r>
                <a:rPr lang="en-US" altLang="zh-CN" sz="2400" b="1" spc="3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guò</a:t>
              </a:r>
              <a:r>
                <a:rPr lang="en-US" altLang="zh-CN" sz="2400" b="1" spc="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</a:t>
              </a:r>
              <a:r>
                <a:rPr lang="zh-CN" altLang="en-US" sz="2400" b="1" spc="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　</a:t>
              </a:r>
              <a:endParaRPr lang="en-US" altLang="zh-CN" sz="2400" b="1" spc="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defTabSz="457189" eaLnBrk="1" hangingPunct="1">
                <a:lnSpc>
                  <a:spcPct val="150000"/>
                </a:lnSpc>
                <a:defRPr/>
              </a:pPr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（               ）    （                ）         （                ）      （                ）</a:t>
              </a:r>
            </a:p>
            <a:p>
              <a:pPr defTabSz="457189" eaLnBrk="1" hangingPunct="1">
                <a:lnSpc>
                  <a:spcPct val="150000"/>
                </a:lnSpc>
                <a:defRPr/>
              </a:pPr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    </a:t>
              </a:r>
            </a:p>
            <a:p>
              <a:pPr defTabSz="457189" eaLnBrk="1" hangingPunct="1">
                <a:lnSpc>
                  <a:spcPct val="150000"/>
                </a:lnSpc>
                <a:defRPr/>
              </a:pPr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     </a:t>
              </a:r>
              <a:r>
                <a:rPr lang="en-US" altLang="zh-CN" sz="2400" b="1" spc="3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zhān</a:t>
              </a:r>
              <a:r>
                <a:rPr lang="en-US" altLang="zh-CN" sz="2400" b="1" spc="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</a:t>
              </a:r>
              <a:r>
                <a:rPr lang="en-US" altLang="zh-CN" sz="2400" b="1" spc="3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shī</a:t>
              </a:r>
              <a:r>
                <a:rPr lang="zh-CN" altLang="en-US" sz="2400" b="1" spc="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       </a:t>
              </a:r>
              <a:r>
                <a:rPr lang="en-US" altLang="zh-CN" sz="2400" b="1" spc="3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zhī</a:t>
              </a:r>
              <a:r>
                <a:rPr lang="en-US" altLang="zh-CN" sz="2400" b="1" spc="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</a:t>
              </a:r>
              <a:r>
                <a:rPr lang="en-US" altLang="zh-CN" sz="2400" b="1" spc="3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chí</a:t>
              </a:r>
              <a:r>
                <a:rPr lang="en-US" altLang="zh-CN" sz="2400" b="1" spc="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       </a:t>
              </a:r>
              <a:r>
                <a:rPr lang="en-US" altLang="zh-CN" sz="2400" b="1" spc="3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hén</a:t>
              </a:r>
              <a:r>
                <a:rPr lang="en-US" altLang="zh-CN" sz="2400" b="1" spc="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</a:t>
              </a:r>
              <a:r>
                <a:rPr lang="en-US" altLang="zh-CN" sz="2400" b="1" spc="3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jì</a:t>
              </a:r>
              <a:r>
                <a:rPr lang="en-US" altLang="zh-CN" sz="2400" b="1" spc="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          </a:t>
              </a:r>
              <a:r>
                <a:rPr lang="en-US" altLang="zh-CN" sz="2400" b="1" spc="3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ǒu</a:t>
              </a:r>
              <a:r>
                <a:rPr lang="en-US" altLang="zh-CN" sz="2400" b="1" spc="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</a:t>
              </a:r>
              <a:r>
                <a:rPr lang="en-US" altLang="zh-CN" sz="2400" b="1" spc="3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ěr</a:t>
              </a:r>
              <a:endParaRPr lang="zh-CN" altLang="en-US" sz="2400" b="1" spc="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defTabSz="457189" eaLnBrk="1" hangingPunct="1">
                <a:lnSpc>
                  <a:spcPct val="150000"/>
                </a:lnSpc>
                <a:defRPr/>
              </a:pPr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（               ）      （                 ）     （                ）       （               ）  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C2C7DD7E-B83D-4144-8196-3D08BDF9FA32}"/>
                </a:ext>
              </a:extLst>
            </p:cNvPr>
            <p:cNvSpPr txBox="1"/>
            <p:nvPr/>
          </p:nvSpPr>
          <p:spPr>
            <a:xfrm>
              <a:off x="1253899" y="2906276"/>
              <a:ext cx="1172116" cy="461665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吹    拂</a:t>
              </a:r>
            </a:p>
          </p:txBody>
        </p:sp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7006F8EE-ADB5-4C4A-9B2B-AD2062C10A5E}"/>
                </a:ext>
              </a:extLst>
            </p:cNvPr>
            <p:cNvSpPr txBox="1"/>
            <p:nvPr/>
          </p:nvSpPr>
          <p:spPr>
            <a:xfrm>
              <a:off x="3658447" y="2906275"/>
              <a:ext cx="1531188" cy="461665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形     成   </a:t>
              </a: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D1FDD635-39BB-4C93-A19B-C0B167DC7AFD}"/>
                </a:ext>
              </a:extLst>
            </p:cNvPr>
            <p:cNvSpPr txBox="1"/>
            <p:nvPr/>
          </p:nvSpPr>
          <p:spPr>
            <a:xfrm>
              <a:off x="6442636" y="2859160"/>
              <a:ext cx="1439818" cy="461665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聚   拢  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63E3B19F-4E54-4ABF-BAB1-0FF67EB478F4}"/>
                </a:ext>
              </a:extLst>
            </p:cNvPr>
            <p:cNvSpPr txBox="1"/>
            <p:nvPr/>
          </p:nvSpPr>
          <p:spPr>
            <a:xfrm>
              <a:off x="8846169" y="2940641"/>
              <a:ext cx="1439818" cy="461665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  掠   过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680A1F2D-2062-4A58-BEA4-45ABB02ADEED}"/>
                </a:ext>
              </a:extLst>
            </p:cNvPr>
            <p:cNvSpPr txBox="1"/>
            <p:nvPr/>
          </p:nvSpPr>
          <p:spPr>
            <a:xfrm>
              <a:off x="1366017" y="4549184"/>
              <a:ext cx="1172116" cy="461665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沾    湿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9F1621CB-606F-4823-9E99-81D96F82FD56}"/>
                </a:ext>
              </a:extLst>
            </p:cNvPr>
            <p:cNvSpPr txBox="1"/>
            <p:nvPr/>
          </p:nvSpPr>
          <p:spPr>
            <a:xfrm>
              <a:off x="3926897" y="4550800"/>
              <a:ext cx="1079142" cy="461665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支   持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747E53DD-7952-46D0-A495-895CC9E659F4}"/>
                </a:ext>
              </a:extLst>
            </p:cNvPr>
            <p:cNvSpPr txBox="1"/>
            <p:nvPr/>
          </p:nvSpPr>
          <p:spPr>
            <a:xfrm>
              <a:off x="6442634" y="4580065"/>
              <a:ext cx="1079142" cy="461665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痕   迹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608C6DFA-48EB-4FEB-889E-39169B84D8FB}"/>
                </a:ext>
              </a:extLst>
            </p:cNvPr>
            <p:cNvSpPr txBox="1"/>
            <p:nvPr/>
          </p:nvSpPr>
          <p:spPr>
            <a:xfrm>
              <a:off x="8859985" y="4580067"/>
              <a:ext cx="1439818" cy="461665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  偶   尔</a:t>
              </a:r>
            </a:p>
          </p:txBody>
        </p:sp>
      </p:grpSp>
      <p:sp>
        <p:nvSpPr>
          <p:cNvPr id="17" name="圆角矩形 6">
            <a:extLst>
              <a:ext uri="{FF2B5EF4-FFF2-40B4-BE49-F238E27FC236}">
                <a16:creationId xmlns="" xmlns:a16="http://schemas.microsoft.com/office/drawing/2014/main" id="{F225FDF9-351E-4326-AE59-4DF4E9A87E6A}"/>
              </a:ext>
            </a:extLst>
          </p:cNvPr>
          <p:cNvSpPr/>
          <p:nvPr/>
        </p:nvSpPr>
        <p:spPr>
          <a:xfrm>
            <a:off x="4587346" y="747187"/>
            <a:ext cx="2944284" cy="670983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课堂小结</a:t>
            </a:r>
          </a:p>
        </p:txBody>
      </p:sp>
    </p:spTree>
    <p:extLst>
      <p:ext uri="{BB962C8B-B14F-4D97-AF65-F5344CB8AC3E}">
        <p14:creationId xmlns:p14="http://schemas.microsoft.com/office/powerpoint/2010/main" val="20190869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F83B9ED-C3E5-40B2-B7CD-9402992584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4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57B606E-7183-42AD-AF2B-BEF0501FA668}"/>
              </a:ext>
            </a:extLst>
          </p:cNvPr>
          <p:cNvSpPr/>
          <p:nvPr/>
        </p:nvSpPr>
        <p:spPr>
          <a:xfrm>
            <a:off x="243068" y="243068"/>
            <a:ext cx="11667281" cy="6423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2400710E-41CF-4576-88C6-2817FDB68EBD}"/>
              </a:ext>
            </a:extLst>
          </p:cNvPr>
          <p:cNvGrpSpPr/>
          <p:nvPr/>
        </p:nvGrpSpPr>
        <p:grpSpPr>
          <a:xfrm>
            <a:off x="926227" y="2631289"/>
            <a:ext cx="10032138" cy="2656684"/>
            <a:chOff x="1007250" y="1844211"/>
            <a:chExt cx="10032138" cy="2656684"/>
          </a:xfrm>
        </p:grpSpPr>
        <p:sp>
          <p:nvSpPr>
            <p:cNvPr id="4" name="矩形 17">
              <a:extLst>
                <a:ext uri="{FF2B5EF4-FFF2-40B4-BE49-F238E27FC236}">
                  <a16:creationId xmlns="" xmlns:a16="http://schemas.microsoft.com/office/drawing/2014/main" id="{25132BA2-D015-4829-8076-7664DD5619E1}"/>
                </a:ext>
              </a:extLst>
            </p:cNvPr>
            <p:cNvSpPr/>
            <p:nvPr/>
          </p:nvSpPr>
          <p:spPr>
            <a:xfrm>
              <a:off x="1112433" y="2746709"/>
              <a:ext cx="9926955" cy="1690399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defTabSz="457189" eaLnBrk="1" hangingPunct="1">
                <a:lnSpc>
                  <a:spcPct val="200000"/>
                </a:lnSpc>
                <a:defRPr/>
              </a:pPr>
              <a:r>
                <a:rPr lang="zh-CN" altLang="en-US"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掠</a:t>
              </a:r>
              <a:r>
                <a:rPr lang="en-US" altLang="zh-CN"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(              )          </a:t>
              </a:r>
              <a:r>
                <a:rPr lang="zh-CN" altLang="en-US"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倦</a:t>
              </a:r>
              <a:r>
                <a:rPr lang="en-US" altLang="zh-CN"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(              )             </a:t>
              </a:r>
              <a:r>
                <a:rPr lang="zh-CN" altLang="en-US"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偶</a:t>
              </a:r>
              <a:r>
                <a:rPr lang="en-US" altLang="zh-CN"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(              )</a:t>
              </a:r>
            </a:p>
            <a:p>
              <a:pPr defTabSz="457189" eaLnBrk="1" hangingPunct="1">
                <a:lnSpc>
                  <a:spcPct val="200000"/>
                </a:lnSpc>
                <a:defRPr/>
              </a:pPr>
              <a:r>
                <a:rPr lang="zh-CN" altLang="en-US"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谅</a:t>
              </a:r>
              <a:r>
                <a:rPr lang="en-US" altLang="zh-CN"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(              )          </a:t>
              </a:r>
              <a:r>
                <a:rPr lang="zh-CN" altLang="en-US"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圈</a:t>
              </a:r>
              <a:r>
                <a:rPr lang="en-US" altLang="zh-CN"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(              )             </a:t>
              </a:r>
              <a:r>
                <a:rPr lang="zh-CN" altLang="en-US"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遇</a:t>
              </a:r>
              <a:r>
                <a:rPr lang="en-US" altLang="zh-CN"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(              )</a:t>
              </a:r>
            </a:p>
          </p:txBody>
        </p:sp>
        <p:sp>
          <p:nvSpPr>
            <p:cNvPr id="6" name="文本框 5">
              <a:extLst>
                <a:ext uri="{FF2B5EF4-FFF2-40B4-BE49-F238E27FC236}">
                  <a16:creationId xmlns="" xmlns:a16="http://schemas.microsoft.com/office/drawing/2014/main" id="{F9021FB6-C048-4FB5-B461-04FE67FBA848}"/>
                </a:ext>
              </a:extLst>
            </p:cNvPr>
            <p:cNvSpPr txBox="1"/>
            <p:nvPr/>
          </p:nvSpPr>
          <p:spPr>
            <a:xfrm>
              <a:off x="1938360" y="3056888"/>
              <a:ext cx="1012609" cy="52322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zh-CN" altLang="en-US"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掠过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39BD4B95-B305-4387-8D5D-01F1B475A5D9}"/>
                </a:ext>
              </a:extLst>
            </p:cNvPr>
            <p:cNvSpPr txBox="1"/>
            <p:nvPr/>
          </p:nvSpPr>
          <p:spPr>
            <a:xfrm>
              <a:off x="1938358" y="3897924"/>
              <a:ext cx="1012609" cy="52322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zh-CN" altLang="en-US"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原谅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EDB521D7-2468-430F-9830-67A2748B4F3C}"/>
                </a:ext>
              </a:extLst>
            </p:cNvPr>
            <p:cNvSpPr txBox="1"/>
            <p:nvPr/>
          </p:nvSpPr>
          <p:spPr>
            <a:xfrm>
              <a:off x="4994276" y="3049807"/>
              <a:ext cx="1012609" cy="52322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zh-CN" altLang="en-US"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疲倦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B9F284D0-BF19-4209-B648-C5FCC7E37FA6}"/>
                </a:ext>
              </a:extLst>
            </p:cNvPr>
            <p:cNvSpPr txBox="1"/>
            <p:nvPr/>
          </p:nvSpPr>
          <p:spPr>
            <a:xfrm>
              <a:off x="4994276" y="3940394"/>
              <a:ext cx="1012609" cy="52322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zh-CN" altLang="en-US"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圆圈</a:t>
              </a:r>
            </a:p>
          </p:txBody>
        </p:sp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45BEBFD9-D817-4ACA-A5C2-C5772399B4FF}"/>
                </a:ext>
              </a:extLst>
            </p:cNvPr>
            <p:cNvSpPr txBox="1"/>
            <p:nvPr/>
          </p:nvSpPr>
          <p:spPr>
            <a:xfrm>
              <a:off x="8466550" y="3056888"/>
              <a:ext cx="1012609" cy="52322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zh-CN" altLang="en-US"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偶尔</a:t>
              </a: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25BFE7ED-9BB8-490E-8E10-AC44E6C2B866}"/>
                </a:ext>
              </a:extLst>
            </p:cNvPr>
            <p:cNvSpPr txBox="1"/>
            <p:nvPr/>
          </p:nvSpPr>
          <p:spPr>
            <a:xfrm>
              <a:off x="8482157" y="3977675"/>
              <a:ext cx="1012609" cy="52322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zh-CN" altLang="en-US"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遇到</a:t>
              </a:r>
            </a:p>
          </p:txBody>
        </p: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0558D62E-6E94-4F4C-935B-772BE7420950}"/>
                </a:ext>
              </a:extLst>
            </p:cNvPr>
            <p:cNvSpPr/>
            <p:nvPr/>
          </p:nvSpPr>
          <p:spPr>
            <a:xfrm>
              <a:off x="1007250" y="1844211"/>
              <a:ext cx="2372765" cy="461665"/>
            </a:xfrm>
            <a:prstGeom prst="rect">
              <a:avLst/>
            </a:prstGeom>
          </p:spPr>
          <p:txBody>
            <a:bodyPr wrap="none" lIns="91440" tIns="45720" rIns="91440" bIns="45720">
              <a:spAutoFit/>
            </a:bodyPr>
            <a:lstStyle/>
            <a:p>
              <a:pPr>
                <a:defRPr/>
              </a:pPr>
              <a:r>
                <a:rPr lang="en-US" altLang="zh-CN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2.</a:t>
              </a: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比一比组词。 </a:t>
              </a:r>
              <a:endParaRPr lang="zh-CN" altLang="en-US" sz="2489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564E7BDD-C31B-494F-8195-8CD006D47A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076638" y="756341"/>
            <a:ext cx="3670069" cy="2999826"/>
          </a:xfrm>
          <a:prstGeom prst="rect">
            <a:avLst/>
          </a:prstGeom>
        </p:spPr>
      </p:pic>
      <p:sp>
        <p:nvSpPr>
          <p:cNvPr id="15" name="圆角矩形 6">
            <a:extLst>
              <a:ext uri="{FF2B5EF4-FFF2-40B4-BE49-F238E27FC236}">
                <a16:creationId xmlns="" xmlns:a16="http://schemas.microsoft.com/office/drawing/2014/main" id="{0FEB614A-D6CC-4869-8F52-6BD3E62F909C}"/>
              </a:ext>
            </a:extLst>
          </p:cNvPr>
          <p:cNvSpPr/>
          <p:nvPr/>
        </p:nvSpPr>
        <p:spPr>
          <a:xfrm>
            <a:off x="4587346" y="747187"/>
            <a:ext cx="2944284" cy="670983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课堂小结</a:t>
            </a:r>
          </a:p>
        </p:txBody>
      </p:sp>
    </p:spTree>
    <p:extLst>
      <p:ext uri="{BB962C8B-B14F-4D97-AF65-F5344CB8AC3E}">
        <p14:creationId xmlns:p14="http://schemas.microsoft.com/office/powerpoint/2010/main" val="16389355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F83B9ED-C3E5-40B2-B7CD-9402992584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4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57B606E-7183-42AD-AF2B-BEF0501FA668}"/>
              </a:ext>
            </a:extLst>
          </p:cNvPr>
          <p:cNvSpPr/>
          <p:nvPr/>
        </p:nvSpPr>
        <p:spPr>
          <a:xfrm>
            <a:off x="243068" y="243068"/>
            <a:ext cx="11667281" cy="6423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021E8533-8694-4A78-9DF4-3AB5E4E19EDC}"/>
              </a:ext>
            </a:extLst>
          </p:cNvPr>
          <p:cNvGrpSpPr/>
          <p:nvPr/>
        </p:nvGrpSpPr>
        <p:grpSpPr>
          <a:xfrm>
            <a:off x="1053858" y="2071502"/>
            <a:ext cx="9993829" cy="2999269"/>
            <a:chOff x="1053858" y="2071502"/>
            <a:chExt cx="9993829" cy="2999269"/>
          </a:xfrm>
        </p:grpSpPr>
        <p:sp>
          <p:nvSpPr>
            <p:cNvPr id="6" name="矩形 17">
              <a:extLst>
                <a:ext uri="{FF2B5EF4-FFF2-40B4-BE49-F238E27FC236}">
                  <a16:creationId xmlns="" xmlns:a16="http://schemas.microsoft.com/office/drawing/2014/main" id="{003BB762-485B-4F7E-9D23-77699FD82F84}"/>
                </a:ext>
              </a:extLst>
            </p:cNvPr>
            <p:cNvSpPr/>
            <p:nvPr/>
          </p:nvSpPr>
          <p:spPr>
            <a:xfrm>
              <a:off x="1384300" y="2885557"/>
              <a:ext cx="9663387" cy="2185214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defTabSz="457189" eaLnBrk="1" hangingPunct="1">
                <a:lnSpc>
                  <a:spcPct val="200000"/>
                </a:lnSpc>
                <a:defRPr/>
              </a:pPr>
              <a:r>
                <a:rPr lang="en-US" altLang="zh-CN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(           )</a:t>
              </a: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的羽毛       </a:t>
              </a:r>
              <a:r>
                <a:rPr lang="en-US" altLang="zh-CN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(            )</a:t>
              </a: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的翅膀      </a:t>
              </a:r>
              <a:r>
                <a:rPr lang="en-US" altLang="zh-CN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(              )</a:t>
              </a: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的花朵 </a:t>
              </a:r>
              <a:endPara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defTabSz="457189" eaLnBrk="1" hangingPunct="1">
                <a:lnSpc>
                  <a:spcPct val="200000"/>
                </a:lnSpc>
                <a:defRPr/>
              </a:pPr>
              <a:r>
                <a:rPr lang="en-US" altLang="zh-CN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(           )</a:t>
              </a: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的春天       </a:t>
              </a:r>
              <a:r>
                <a:rPr lang="en-US" altLang="zh-CN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(            )</a:t>
              </a: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的天空      </a:t>
              </a:r>
              <a:r>
                <a:rPr lang="en-US" altLang="zh-CN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(              )</a:t>
              </a: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的燕子 </a:t>
              </a:r>
              <a:endPara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defTabSz="457189" eaLnBrk="1" hangingPunct="1">
                <a:lnSpc>
                  <a:spcPct val="200000"/>
                </a:lnSpc>
                <a:defRPr/>
              </a:pPr>
              <a:r>
                <a:rPr lang="en-US" altLang="zh-CN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(           )</a:t>
              </a: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的细雨       </a:t>
              </a:r>
              <a:r>
                <a:rPr lang="en-US" altLang="zh-CN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(            )</a:t>
              </a: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的赞歌      </a:t>
              </a:r>
              <a:r>
                <a:rPr lang="en-US" altLang="zh-CN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(              )</a:t>
              </a: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的尾巴</a:t>
              </a:r>
            </a:p>
          </p:txBody>
        </p:sp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19DC6F5E-B245-419F-B32C-723ADD97D159}"/>
                </a:ext>
              </a:extLst>
            </p:cNvPr>
            <p:cNvSpPr/>
            <p:nvPr/>
          </p:nvSpPr>
          <p:spPr>
            <a:xfrm>
              <a:off x="1053858" y="2071502"/>
              <a:ext cx="4442242" cy="461665"/>
            </a:xfrm>
            <a:prstGeom prst="rect">
              <a:avLst/>
            </a:prstGeom>
          </p:spPr>
          <p:txBody>
            <a:bodyPr wrap="none" lIns="91440" tIns="45720" rIns="91440" bIns="45720">
              <a:spAutoFit/>
            </a:bodyPr>
            <a:lstStyle/>
            <a:p>
              <a:pPr>
                <a:defRPr/>
              </a:pPr>
              <a:r>
                <a:rPr lang="en-US" altLang="zh-CN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3.</a:t>
              </a: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把恰当的词语填写在括号里。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4B66F098-1C9C-4A97-95C3-B3F9DAAF6FFB}"/>
                </a:ext>
              </a:extLst>
            </p:cNvPr>
            <p:cNvSpPr txBox="1"/>
            <p:nvPr/>
          </p:nvSpPr>
          <p:spPr>
            <a:xfrm>
              <a:off x="1700639" y="3134424"/>
              <a:ext cx="1012609" cy="461665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乌黑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9858D5F6-B424-4ECF-B773-3ED457397645}"/>
                </a:ext>
              </a:extLst>
            </p:cNvPr>
            <p:cNvSpPr txBox="1"/>
            <p:nvPr/>
          </p:nvSpPr>
          <p:spPr>
            <a:xfrm>
              <a:off x="4705946" y="3147829"/>
              <a:ext cx="1012609" cy="461665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有力</a:t>
              </a:r>
            </a:p>
          </p:txBody>
        </p:sp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82835BAA-1BAC-46EE-BE9A-FAB718A72EE8}"/>
                </a:ext>
              </a:extLst>
            </p:cNvPr>
            <p:cNvSpPr txBox="1"/>
            <p:nvPr/>
          </p:nvSpPr>
          <p:spPr>
            <a:xfrm>
              <a:off x="7091455" y="3132109"/>
              <a:ext cx="1647804" cy="461665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zh-CN" altLang="en-US" sz="2400" spc="-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五颜六色</a:t>
              </a: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4F7DC011-B32A-4600-B9C2-79574A6B7609}"/>
                </a:ext>
              </a:extLst>
            </p:cNvPr>
            <p:cNvSpPr txBox="1"/>
            <p:nvPr/>
          </p:nvSpPr>
          <p:spPr>
            <a:xfrm>
              <a:off x="1700639" y="3871764"/>
              <a:ext cx="1012609" cy="461665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美丽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88C94805-0E9F-4A78-9C90-E20F83819D30}"/>
                </a:ext>
              </a:extLst>
            </p:cNvPr>
            <p:cNvSpPr txBox="1"/>
            <p:nvPr/>
          </p:nvSpPr>
          <p:spPr>
            <a:xfrm>
              <a:off x="4705947" y="3872326"/>
              <a:ext cx="1012609" cy="461665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矿亮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F2E02541-DC6B-4E5E-A8BE-9403C7BA2F63}"/>
                </a:ext>
              </a:extLst>
            </p:cNvPr>
            <p:cNvSpPr txBox="1"/>
            <p:nvPr/>
          </p:nvSpPr>
          <p:spPr>
            <a:xfrm>
              <a:off x="7091455" y="3874138"/>
              <a:ext cx="1537993" cy="461665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zh-CN" altLang="en-US" sz="2400" spc="-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活泼可爱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6B494132-96C0-417C-B189-2C840EB49FD6}"/>
                </a:ext>
              </a:extLst>
            </p:cNvPr>
            <p:cNvSpPr txBox="1"/>
            <p:nvPr/>
          </p:nvSpPr>
          <p:spPr>
            <a:xfrm>
              <a:off x="1700639" y="4609104"/>
              <a:ext cx="1012609" cy="461665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如毛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4E100534-3046-4DE3-AE82-0F455C3CF965}"/>
                </a:ext>
              </a:extLst>
            </p:cNvPr>
            <p:cNvSpPr txBox="1"/>
            <p:nvPr/>
          </p:nvSpPr>
          <p:spPr>
            <a:xfrm>
              <a:off x="4677197" y="4596823"/>
              <a:ext cx="1012609" cy="461665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春天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83E6F036-9EA3-4C6F-8EE2-F7D262F878BE}"/>
                </a:ext>
              </a:extLst>
            </p:cNvPr>
            <p:cNvSpPr txBox="1"/>
            <p:nvPr/>
          </p:nvSpPr>
          <p:spPr>
            <a:xfrm>
              <a:off x="7091455" y="4596823"/>
              <a:ext cx="1749796" cy="461665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zh-CN" altLang="en-US" sz="2400" spc="-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剪刀</a:t>
              </a: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似的</a:t>
              </a:r>
            </a:p>
          </p:txBody>
        </p:sp>
      </p:grp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6054D47F-F84B-4FEA-8D0A-1D6C67FC34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66305" y="733691"/>
            <a:ext cx="2275142" cy="2275142"/>
          </a:xfrm>
          <a:prstGeom prst="rect">
            <a:avLst/>
          </a:prstGeom>
        </p:spPr>
      </p:pic>
      <p:sp>
        <p:nvSpPr>
          <p:cNvPr id="18" name="圆角矩形 6">
            <a:extLst>
              <a:ext uri="{FF2B5EF4-FFF2-40B4-BE49-F238E27FC236}">
                <a16:creationId xmlns="" xmlns:a16="http://schemas.microsoft.com/office/drawing/2014/main" id="{8192F649-A871-4AE5-9050-7EF8A5F6196D}"/>
              </a:ext>
            </a:extLst>
          </p:cNvPr>
          <p:cNvSpPr/>
          <p:nvPr/>
        </p:nvSpPr>
        <p:spPr>
          <a:xfrm>
            <a:off x="4587346" y="747187"/>
            <a:ext cx="2944284" cy="670983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课堂小结</a:t>
            </a:r>
          </a:p>
        </p:txBody>
      </p:sp>
    </p:spTree>
    <p:extLst>
      <p:ext uri="{BB962C8B-B14F-4D97-AF65-F5344CB8AC3E}">
        <p14:creationId xmlns:p14="http://schemas.microsoft.com/office/powerpoint/2010/main" val="41936846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F83B9ED-C3E5-40B2-B7CD-9402992584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4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07D7437-BE1D-4126-A625-193E6D329D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04534">
            <a:off x="4734778" y="1376854"/>
            <a:ext cx="7525695" cy="5661286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B24BDB2D-90F1-41D4-85A1-ADF5B82CF2A2}"/>
              </a:ext>
            </a:extLst>
          </p:cNvPr>
          <p:cNvSpPr txBox="1"/>
          <p:nvPr/>
        </p:nvSpPr>
        <p:spPr>
          <a:xfrm>
            <a:off x="6341267" y="3087310"/>
            <a:ext cx="4312716" cy="156966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dist"/>
            <a:r>
              <a:rPr lang="zh-CN" altLang="en-US" sz="9600" dirty="0">
                <a:latin typeface="汉仪铸字木头人W" panose="00020600040101010101" pitchFamily="18" charset="-122"/>
                <a:ea typeface="汉仪铸字木头人W" panose="00020600040101010101" pitchFamily="18" charset="-122"/>
                <a:cs typeface="+mn-ea"/>
                <a:sym typeface="+mn-lt"/>
              </a:rPr>
              <a:t>小燕子</a:t>
            </a:r>
            <a:endParaRPr lang="zh-CN" altLang="en-US" sz="7200" dirty="0">
              <a:latin typeface="汉仪铸字木头人W" panose="00020600040101010101" pitchFamily="18" charset="-122"/>
              <a:ea typeface="汉仪铸字木头人W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7862E83D-185B-462C-A94C-B1A02E9FC367}"/>
              </a:ext>
            </a:extLst>
          </p:cNvPr>
          <p:cNvSpPr/>
          <p:nvPr/>
        </p:nvSpPr>
        <p:spPr>
          <a:xfrm>
            <a:off x="6716528" y="4656970"/>
            <a:ext cx="35621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latin typeface="汉仪铸字木头人W" panose="00020600040101010101" pitchFamily="18" charset="-122"/>
                <a:ea typeface="汉仪铸字木头人W" panose="00020600040101010101" pitchFamily="18" charset="-122"/>
                <a:cs typeface="+mn-ea"/>
                <a:sym typeface="+mn-lt"/>
              </a:rPr>
              <a:t>人教版部编版三年级语文下册</a:t>
            </a:r>
          </a:p>
        </p:txBody>
      </p:sp>
    </p:spTree>
    <p:extLst>
      <p:ext uri="{BB962C8B-B14F-4D97-AF65-F5344CB8AC3E}">
        <p14:creationId xmlns:p14="http://schemas.microsoft.com/office/powerpoint/2010/main" val="2261397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0"/>
    </mc:Choice>
    <mc:Fallback xmlns="">
      <p:transition spd="slow" advTm="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9205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F83B9ED-C3E5-40B2-B7CD-9402992584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4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57B606E-7183-42AD-AF2B-BEF0501FA668}"/>
              </a:ext>
            </a:extLst>
          </p:cNvPr>
          <p:cNvSpPr/>
          <p:nvPr/>
        </p:nvSpPr>
        <p:spPr>
          <a:xfrm>
            <a:off x="243068" y="243068"/>
            <a:ext cx="11667281" cy="6423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圆角矩形 6">
            <a:extLst>
              <a:ext uri="{FF2B5EF4-FFF2-40B4-BE49-F238E27FC236}">
                <a16:creationId xmlns="" xmlns:a16="http://schemas.microsoft.com/office/drawing/2014/main" id="{A97F76F2-08F3-440A-B4E9-D1AC54430806}"/>
              </a:ext>
            </a:extLst>
          </p:cNvPr>
          <p:cNvSpPr/>
          <p:nvPr/>
        </p:nvSpPr>
        <p:spPr>
          <a:xfrm>
            <a:off x="4587346" y="747187"/>
            <a:ext cx="2944284" cy="670983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课前导读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74B05BDF-F328-497E-9404-9DC9C2BB760B}"/>
              </a:ext>
            </a:extLst>
          </p:cNvPr>
          <p:cNvSpPr txBox="1"/>
          <p:nvPr/>
        </p:nvSpPr>
        <p:spPr>
          <a:xfrm>
            <a:off x="5710090" y="1836156"/>
            <a:ext cx="5842528" cy="4412875"/>
          </a:xfrm>
          <a:prstGeom prst="rect">
            <a:avLst/>
          </a:prstGeom>
          <a:noFill/>
          <a:ln w="28575">
            <a:noFill/>
            <a:prstDash val="dashDot"/>
          </a:ln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2400" b="1" dirty="0">
                <a:cs typeface="+mn-ea"/>
                <a:sym typeface="+mn-lt"/>
              </a:rPr>
              <a:t>燕子：</a:t>
            </a:r>
            <a:r>
              <a:rPr lang="zh-CN" altLang="en-US" sz="2400" dirty="0">
                <a:cs typeface="+mn-ea"/>
                <a:sym typeface="+mn-lt"/>
              </a:rPr>
              <a:t>形小，翅尖窄，凹尾短喙，足弱小，羽毛不算太多。羽衣单色，或有带金属光泽的蓝或绿色；大多数种类两性都很相似。燕子消耗大量时间在空中捕捉害虫，是最灵活的雀形类之一，主要以蚊、蝇等昆虫为主食，是众所周知的益鸟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324BBFD4-1808-4012-9A46-8D55AB8E08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442" y="2220764"/>
            <a:ext cx="3796904" cy="3103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7796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F83B9ED-C3E5-40B2-B7CD-9402992584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4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57B606E-7183-42AD-AF2B-BEF0501FA668}"/>
              </a:ext>
            </a:extLst>
          </p:cNvPr>
          <p:cNvSpPr/>
          <p:nvPr/>
        </p:nvSpPr>
        <p:spPr>
          <a:xfrm>
            <a:off x="243068" y="243068"/>
            <a:ext cx="11667281" cy="6423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圆角矩形 6">
            <a:extLst>
              <a:ext uri="{FF2B5EF4-FFF2-40B4-BE49-F238E27FC236}">
                <a16:creationId xmlns="" xmlns:a16="http://schemas.microsoft.com/office/drawing/2014/main" id="{D66FF306-F367-4A79-90E2-6DECA5DF1598}"/>
              </a:ext>
            </a:extLst>
          </p:cNvPr>
          <p:cNvSpPr/>
          <p:nvPr/>
        </p:nvSpPr>
        <p:spPr>
          <a:xfrm>
            <a:off x="4587346" y="747187"/>
            <a:ext cx="2944284" cy="670983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课前导读</a:t>
            </a:r>
          </a:p>
        </p:txBody>
      </p:sp>
      <p:sp>
        <p:nvSpPr>
          <p:cNvPr id="6" name="矩形 1">
            <a:extLst>
              <a:ext uri="{FF2B5EF4-FFF2-40B4-BE49-F238E27FC236}">
                <a16:creationId xmlns="" xmlns:a16="http://schemas.microsoft.com/office/drawing/2014/main" id="{E886A7C6-F684-4007-BB10-29204E7F71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7319" y="2021938"/>
            <a:ext cx="850780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8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今天我们就来学习《燕子》，更近距离地看看燕子。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7A9E17C-6DBA-4C08-ABF2-58C8176D10CC}"/>
              </a:ext>
            </a:extLst>
          </p:cNvPr>
          <p:cNvGrpSpPr/>
          <p:nvPr/>
        </p:nvGrpSpPr>
        <p:grpSpPr>
          <a:xfrm>
            <a:off x="1073275" y="2738727"/>
            <a:ext cx="10495895" cy="3148231"/>
            <a:chOff x="1029059" y="2256236"/>
            <a:chExt cx="10495895" cy="3148231"/>
          </a:xfrm>
        </p:grpSpPr>
        <p:sp>
          <p:nvSpPr>
            <p:cNvPr id="8" name="TextBox 1">
              <a:extLst>
                <a:ext uri="{FF2B5EF4-FFF2-40B4-BE49-F238E27FC236}">
                  <a16:creationId xmlns="" xmlns:a16="http://schemas.microsoft.com/office/drawing/2014/main" id="{23FFEFC9-741F-4B0A-A17B-6DAEC45541D7}"/>
                </a:ext>
              </a:extLst>
            </p:cNvPr>
            <p:cNvSpPr txBox="1"/>
            <p:nvPr/>
          </p:nvSpPr>
          <p:spPr>
            <a:xfrm>
              <a:off x="1029059" y="2670385"/>
              <a:ext cx="10495895" cy="273408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40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伶 俐      横掠     翼尖    沾水   圆圈    漾开     </a:t>
              </a:r>
              <a:endParaRPr lang="en-US" altLang="zh-CN" sz="4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  <a:defRPr/>
              </a:pPr>
              <a:endParaRPr lang="en-US" altLang="zh-CN" sz="4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  <a:defRPr/>
              </a:pPr>
              <a:r>
                <a:rPr lang="zh-CN" altLang="en-US" sz="40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飞倦了    闲散     纤细    木杆     几痕细线</a:t>
              </a:r>
              <a:endParaRPr lang="en-US" altLang="zh-CN" sz="4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C25EDB09-361C-4910-BBBE-DBB920BE593D}"/>
                </a:ext>
              </a:extLst>
            </p:cNvPr>
            <p:cNvSpPr/>
            <p:nvPr/>
          </p:nvSpPr>
          <p:spPr>
            <a:xfrm>
              <a:off x="1057746" y="2266876"/>
              <a:ext cx="1527982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1440" tIns="45720" rIns="91440" bIns="45720">
              <a:spAutoFit/>
            </a:bodyPr>
            <a:lstStyle/>
            <a:p>
              <a:pPr>
                <a:defRPr/>
              </a:pPr>
              <a:r>
                <a:rPr lang="en-US" altLang="zh-CN" sz="3200" spc="3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líng</a:t>
              </a:r>
              <a:r>
                <a:rPr lang="en-US" altLang="zh-CN" sz="3200" spc="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</a:t>
              </a:r>
              <a:r>
                <a:rPr lang="en-US" altLang="zh-CN" sz="3200" spc="3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lì</a:t>
              </a:r>
              <a:endParaRPr lang="en-US" altLang="zh-CN" sz="3200" spc="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B653E2C5-0201-4163-9279-B3449A43F3C7}"/>
                </a:ext>
              </a:extLst>
            </p:cNvPr>
            <p:cNvSpPr/>
            <p:nvPr/>
          </p:nvSpPr>
          <p:spPr>
            <a:xfrm>
              <a:off x="6208201" y="2270896"/>
              <a:ext cx="1435008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1440" tIns="45720" rIns="91440" bIns="45720">
              <a:spAutoFit/>
            </a:bodyPr>
            <a:lstStyle/>
            <a:p>
              <a:pPr>
                <a:defRPr/>
              </a:pPr>
              <a:r>
                <a:rPr lang="en-US" altLang="zh-CN" sz="3200" spc="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</a:t>
              </a:r>
              <a:r>
                <a:rPr lang="en-US" altLang="zh-CN" sz="3200" spc="3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zhān</a:t>
              </a:r>
              <a:endParaRPr lang="en-US" altLang="zh-CN" sz="3200" spc="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028D68B-001F-4EC8-BB4D-16AE3D6FE45D}"/>
                </a:ext>
              </a:extLst>
            </p:cNvPr>
            <p:cNvSpPr/>
            <p:nvPr/>
          </p:nvSpPr>
          <p:spPr>
            <a:xfrm>
              <a:off x="4918587" y="2256236"/>
              <a:ext cx="588623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1440" tIns="45720" rIns="91440" bIns="45720">
              <a:spAutoFit/>
            </a:bodyPr>
            <a:lstStyle/>
            <a:p>
              <a:pPr>
                <a:defRPr/>
              </a:pPr>
              <a:r>
                <a:rPr lang="en-US" altLang="zh-CN" sz="3200" spc="3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yì</a:t>
              </a:r>
              <a:endParaRPr lang="en-US" altLang="zh-CN" sz="3200" spc="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6630BE2B-B223-4954-816D-48B3CE75A669}"/>
                </a:ext>
              </a:extLst>
            </p:cNvPr>
            <p:cNvSpPr/>
            <p:nvPr/>
          </p:nvSpPr>
          <p:spPr>
            <a:xfrm>
              <a:off x="3484859" y="2317225"/>
              <a:ext cx="981621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91440" tIns="45720" rIns="91440" bIns="45720">
              <a:spAutoFit/>
            </a:bodyPr>
            <a:lstStyle/>
            <a:p>
              <a:pPr>
                <a:defRPr/>
              </a:pPr>
              <a:r>
                <a:rPr lang="en-US" altLang="zh-CN" sz="3200" spc="3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lüè</a:t>
              </a:r>
              <a:endParaRPr lang="en-US" altLang="zh-CN" sz="3200" spc="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2F9EDAAC-EAB1-4E5E-ACED-F720811FCFD8}"/>
                </a:ext>
              </a:extLst>
            </p:cNvPr>
            <p:cNvSpPr/>
            <p:nvPr/>
          </p:nvSpPr>
          <p:spPr>
            <a:xfrm>
              <a:off x="3454937" y="4148931"/>
              <a:ext cx="1132041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1440" tIns="45720" rIns="91440" bIns="45720">
              <a:spAutoFit/>
            </a:bodyPr>
            <a:lstStyle/>
            <a:p>
              <a:pPr>
                <a:defRPr/>
              </a:pPr>
              <a:r>
                <a:rPr lang="en-US" altLang="zh-CN" sz="3200" spc="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</a:t>
              </a:r>
              <a:r>
                <a:rPr lang="en-US" altLang="zh-CN" sz="3200" spc="3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sǎn</a:t>
              </a:r>
              <a:endParaRPr lang="en-US" altLang="zh-CN" sz="3200" spc="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FAA53FDA-C2EC-4CDE-AAE0-A3D37DC47A55}"/>
                </a:ext>
              </a:extLst>
            </p:cNvPr>
            <p:cNvSpPr/>
            <p:nvPr/>
          </p:nvSpPr>
          <p:spPr>
            <a:xfrm>
              <a:off x="1222319" y="4120716"/>
              <a:ext cx="1502334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1440" tIns="45720" rIns="91440" bIns="45720">
              <a:spAutoFit/>
            </a:bodyPr>
            <a:lstStyle/>
            <a:p>
              <a:pPr>
                <a:defRPr/>
              </a:pPr>
              <a:r>
                <a:rPr lang="en-US" altLang="zh-CN" sz="3200" spc="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</a:t>
              </a:r>
              <a:r>
                <a:rPr lang="en-US" altLang="zh-CN" sz="3200" spc="3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juàn</a:t>
              </a:r>
              <a:r>
                <a:rPr lang="en-US" altLang="zh-CN" sz="3200" spc="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</a:t>
              </a:r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C90CF13E-23A8-47EE-95EF-D43D8760EBCA}"/>
                </a:ext>
              </a:extLst>
            </p:cNvPr>
            <p:cNvSpPr/>
            <p:nvPr/>
          </p:nvSpPr>
          <p:spPr>
            <a:xfrm>
              <a:off x="4724081" y="4123272"/>
              <a:ext cx="1297150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1440" tIns="45720" rIns="91440" bIns="45720">
              <a:spAutoFit/>
            </a:bodyPr>
            <a:lstStyle/>
            <a:p>
              <a:pPr>
                <a:defRPr/>
              </a:pPr>
              <a:r>
                <a:rPr lang="en-US" altLang="zh-CN" sz="3200" spc="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</a:t>
              </a:r>
              <a:r>
                <a:rPr lang="en-US" altLang="zh-CN" sz="3200" spc="3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xiān</a:t>
              </a:r>
              <a:endParaRPr lang="en-US" altLang="zh-CN" sz="3200" spc="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C2BCBCB3-3A74-482D-A8F6-7A45F7AB4466}"/>
                </a:ext>
              </a:extLst>
            </p:cNvPr>
            <p:cNvSpPr/>
            <p:nvPr/>
          </p:nvSpPr>
          <p:spPr>
            <a:xfrm>
              <a:off x="8204648" y="2259973"/>
              <a:ext cx="1335622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1440" tIns="45720" rIns="91440" bIns="45720">
              <a:spAutoFit/>
            </a:bodyPr>
            <a:lstStyle/>
            <a:p>
              <a:pPr>
                <a:defRPr/>
              </a:pPr>
              <a:r>
                <a:rPr lang="en-US" altLang="zh-CN" sz="3200" spc="3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quān</a:t>
              </a:r>
              <a:endParaRPr lang="en-US" altLang="zh-CN" sz="3200" spc="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F3ED1300-BBEF-406B-9690-C6217FA705C9}"/>
                </a:ext>
              </a:extLst>
            </p:cNvPr>
            <p:cNvSpPr/>
            <p:nvPr/>
          </p:nvSpPr>
          <p:spPr>
            <a:xfrm>
              <a:off x="6951422" y="4123273"/>
              <a:ext cx="1061509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91440" tIns="45720" rIns="91440" bIns="45720">
              <a:spAutoFit/>
            </a:bodyPr>
            <a:lstStyle/>
            <a:p>
              <a:pPr>
                <a:defRPr/>
              </a:pPr>
              <a:r>
                <a:rPr lang="en-US" altLang="zh-CN" sz="3200" spc="3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gān</a:t>
              </a:r>
              <a:endParaRPr lang="en-US" altLang="zh-CN" sz="3200" spc="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3548F66C-AAF2-42D5-87E3-32B555966B65}"/>
                </a:ext>
              </a:extLst>
            </p:cNvPr>
            <p:cNvSpPr/>
            <p:nvPr/>
          </p:nvSpPr>
          <p:spPr>
            <a:xfrm>
              <a:off x="9177627" y="2266425"/>
              <a:ext cx="1620957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1440" tIns="45720" rIns="91440" bIns="45720">
              <a:spAutoFit/>
            </a:bodyPr>
            <a:lstStyle/>
            <a:p>
              <a:pPr>
                <a:defRPr/>
              </a:pPr>
              <a:r>
                <a:rPr lang="en-US" altLang="zh-CN" sz="3200" spc="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</a:t>
              </a:r>
              <a:r>
                <a:rPr lang="en-US" altLang="zh-CN" sz="3200" spc="3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yàng</a:t>
              </a:r>
              <a:endParaRPr lang="en-US" altLang="zh-CN" sz="3200" spc="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C9A7EC79-4796-4423-9DEE-8EC14B4C54F0}"/>
                </a:ext>
              </a:extLst>
            </p:cNvPr>
            <p:cNvSpPr/>
            <p:nvPr/>
          </p:nvSpPr>
          <p:spPr>
            <a:xfrm>
              <a:off x="8721500" y="4148933"/>
              <a:ext cx="1061509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91440" tIns="45720" rIns="91440" bIns="45720">
              <a:spAutoFit/>
            </a:bodyPr>
            <a:lstStyle/>
            <a:p>
              <a:pPr>
                <a:defRPr/>
              </a:pPr>
              <a:r>
                <a:rPr lang="en-US" altLang="zh-CN" sz="3200" spc="3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hén</a:t>
              </a:r>
              <a:endParaRPr lang="en-US" altLang="zh-CN" sz="3200" spc="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32152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F83B9ED-C3E5-40B2-B7CD-9402992584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4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57B606E-7183-42AD-AF2B-BEF0501FA668}"/>
              </a:ext>
            </a:extLst>
          </p:cNvPr>
          <p:cNvSpPr/>
          <p:nvPr/>
        </p:nvSpPr>
        <p:spPr>
          <a:xfrm>
            <a:off x="243068" y="243068"/>
            <a:ext cx="11667281" cy="6423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圆角矩形 6">
            <a:extLst>
              <a:ext uri="{FF2B5EF4-FFF2-40B4-BE49-F238E27FC236}">
                <a16:creationId xmlns="" xmlns:a16="http://schemas.microsoft.com/office/drawing/2014/main" id="{75D430AE-0C03-4B2B-827C-9AAC2BE99A7C}"/>
              </a:ext>
            </a:extLst>
          </p:cNvPr>
          <p:cNvSpPr/>
          <p:nvPr/>
        </p:nvSpPr>
        <p:spPr>
          <a:xfrm>
            <a:off x="4587346" y="747187"/>
            <a:ext cx="2944284" cy="670983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多音字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DFB5645B-0C6C-400F-B0BA-0C4718745ED5}"/>
              </a:ext>
            </a:extLst>
          </p:cNvPr>
          <p:cNvGrpSpPr/>
          <p:nvPr/>
        </p:nvGrpSpPr>
        <p:grpSpPr>
          <a:xfrm>
            <a:off x="578957" y="2260005"/>
            <a:ext cx="8438774" cy="3046989"/>
            <a:chOff x="1227139" y="2459356"/>
            <a:chExt cx="8438774" cy="3046989"/>
          </a:xfrm>
        </p:grpSpPr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E763FD93-BE32-4FB1-B7AC-4B3CD1D5DE51}"/>
                </a:ext>
              </a:extLst>
            </p:cNvPr>
            <p:cNvSpPr txBox="1"/>
            <p:nvPr/>
          </p:nvSpPr>
          <p:spPr>
            <a:xfrm>
              <a:off x="4858717" y="2656679"/>
              <a:ext cx="4288353" cy="584775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zh-CN" altLang="en-US" sz="3200" b="1" dirty="0">
                  <a:cs typeface="+mn-ea"/>
                  <a:sym typeface="+mn-lt"/>
                </a:rPr>
                <a:t>小明正在读一篇散文。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F85BB198-CFDF-47EF-A16C-F12524E7ADB6}"/>
                </a:ext>
              </a:extLst>
            </p:cNvPr>
            <p:cNvSpPr txBox="1"/>
            <p:nvPr/>
          </p:nvSpPr>
          <p:spPr>
            <a:xfrm>
              <a:off x="4967191" y="4816492"/>
              <a:ext cx="4698722" cy="584775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zh-CN" altLang="en-US" sz="3200" b="1" dirty="0">
                  <a:cs typeface="+mn-ea"/>
                  <a:sym typeface="+mn-lt"/>
                </a:rPr>
                <a:t>饭后，我和妈妈去散步。</a:t>
              </a:r>
            </a:p>
          </p:txBody>
        </p:sp>
        <p:sp>
          <p:nvSpPr>
            <p:cNvPr id="9" name="TextBox 1">
              <a:extLst>
                <a:ext uri="{FF2B5EF4-FFF2-40B4-BE49-F238E27FC236}">
                  <a16:creationId xmlns="" xmlns:a16="http://schemas.microsoft.com/office/drawing/2014/main" id="{496CE0A3-7035-4003-8582-98F4A5BE36C9}"/>
                </a:ext>
              </a:extLst>
            </p:cNvPr>
            <p:cNvSpPr txBox="1"/>
            <p:nvPr/>
          </p:nvSpPr>
          <p:spPr>
            <a:xfrm>
              <a:off x="1227139" y="3690304"/>
              <a:ext cx="569912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1440" tIns="45720" rIns="91440" bIns="45720">
              <a:spAutoFit/>
            </a:bodyPr>
            <a:lstStyle/>
            <a:p>
              <a:pPr>
                <a:defRPr/>
              </a:pPr>
              <a:r>
                <a:rPr lang="zh-CN" altLang="en-US" sz="3200" b="1" dirty="0">
                  <a:cs typeface="+mn-ea"/>
                  <a:sym typeface="+mn-lt"/>
                </a:rPr>
                <a:t>散</a:t>
              </a:r>
            </a:p>
          </p:txBody>
        </p:sp>
        <p:grpSp>
          <p:nvGrpSpPr>
            <p:cNvPr id="10" name="组合 20">
              <a:extLst>
                <a:ext uri="{FF2B5EF4-FFF2-40B4-BE49-F238E27FC236}">
                  <a16:creationId xmlns="" xmlns:a16="http://schemas.microsoft.com/office/drawing/2014/main" id="{E20A0FC4-AE45-4F29-A5D7-89744D470CDC}"/>
                </a:ext>
              </a:extLst>
            </p:cNvPr>
            <p:cNvGrpSpPr/>
            <p:nvPr/>
          </p:nvGrpSpPr>
          <p:grpSpPr>
            <a:xfrm>
              <a:off x="1797051" y="2459356"/>
              <a:ext cx="3511549" cy="3046989"/>
              <a:chOff x="2196323" y="2842914"/>
              <a:chExt cx="3058986" cy="1789051"/>
            </a:xfrm>
          </p:grpSpPr>
          <p:sp>
            <p:nvSpPr>
              <p:cNvPr id="11" name="左大括号 10">
                <a:extLst>
                  <a:ext uri="{FF2B5EF4-FFF2-40B4-BE49-F238E27FC236}">
                    <a16:creationId xmlns="" xmlns:a16="http://schemas.microsoft.com/office/drawing/2014/main" id="{D946005C-D819-4FE0-B527-4CFF52A0B55D}"/>
                  </a:ext>
                </a:extLst>
              </p:cNvPr>
              <p:cNvSpPr/>
              <p:nvPr/>
            </p:nvSpPr>
            <p:spPr>
              <a:xfrm>
                <a:off x="2196323" y="3111361"/>
                <a:ext cx="232328" cy="1251633"/>
              </a:xfrm>
              <a:prstGeom prst="leftBrac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defTabSz="45718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3200" b="1" dirty="0">
                  <a:cs typeface="+mn-ea"/>
                  <a:sym typeface="+mn-lt"/>
                </a:endParaRPr>
              </a:p>
            </p:txBody>
          </p:sp>
          <p:sp>
            <p:nvSpPr>
              <p:cNvPr id="12" name="TextBox 22">
                <a:extLst>
                  <a:ext uri="{FF2B5EF4-FFF2-40B4-BE49-F238E27FC236}">
                    <a16:creationId xmlns="" xmlns:a16="http://schemas.microsoft.com/office/drawing/2014/main" id="{D81243E9-1299-44FE-8DD8-6516A5F0D073}"/>
                  </a:ext>
                </a:extLst>
              </p:cNvPr>
              <p:cNvSpPr txBox="1"/>
              <p:nvPr/>
            </p:nvSpPr>
            <p:spPr>
              <a:xfrm>
                <a:off x="2428421" y="2842914"/>
                <a:ext cx="2826888" cy="17890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457189">
                  <a:lnSpc>
                    <a:spcPct val="150000"/>
                  </a:lnSpc>
                  <a:defRPr/>
                </a:pPr>
                <a:r>
                  <a:rPr lang="en-US" altLang="zh-CN" sz="3200" spc="300" dirty="0">
                    <a:cs typeface="+mn-ea"/>
                    <a:sym typeface="+mn-lt"/>
                  </a:rPr>
                  <a:t>s</a:t>
                </a:r>
                <a:r>
                  <a:rPr lang="en-US" altLang="zh-CN" sz="3200" spc="300" dirty="0" err="1">
                    <a:cs typeface="+mn-ea"/>
                    <a:sym typeface="+mn-lt"/>
                  </a:rPr>
                  <a:t>ǎn</a:t>
                </a:r>
                <a:r>
                  <a:rPr lang="zh-CN" altLang="en-US" sz="3200" b="1" dirty="0">
                    <a:cs typeface="+mn-ea"/>
                    <a:sym typeface="+mn-lt"/>
                  </a:rPr>
                  <a:t>（散文）</a:t>
                </a:r>
              </a:p>
              <a:p>
                <a:pPr defTabSz="457189">
                  <a:lnSpc>
                    <a:spcPct val="150000"/>
                  </a:lnSpc>
                  <a:defRPr/>
                </a:pPr>
                <a:endParaRPr lang="zh-CN" altLang="en-US" sz="3200" b="1" dirty="0">
                  <a:cs typeface="+mn-ea"/>
                  <a:sym typeface="+mn-lt"/>
                </a:endParaRPr>
              </a:p>
              <a:p>
                <a:pPr defTabSz="457189">
                  <a:lnSpc>
                    <a:spcPct val="150000"/>
                  </a:lnSpc>
                  <a:defRPr/>
                </a:pPr>
                <a:endParaRPr lang="en-US" altLang="zh-CN" sz="3200" b="1" dirty="0">
                  <a:cs typeface="+mn-ea"/>
                  <a:sym typeface="+mn-lt"/>
                </a:endParaRPr>
              </a:p>
              <a:p>
                <a:pPr defTabSz="457189">
                  <a:lnSpc>
                    <a:spcPct val="150000"/>
                  </a:lnSpc>
                  <a:defRPr/>
                </a:pPr>
                <a:r>
                  <a:rPr lang="en-US" altLang="zh-CN" sz="3200" spc="300" dirty="0" err="1">
                    <a:cs typeface="+mn-ea"/>
                    <a:sym typeface="+mn-lt"/>
                  </a:rPr>
                  <a:t>sàn</a:t>
                </a:r>
                <a:r>
                  <a:rPr lang="zh-CN" altLang="en-US" sz="3200" b="1" dirty="0">
                    <a:cs typeface="+mn-ea"/>
                    <a:sym typeface="+mn-lt"/>
                  </a:rPr>
                  <a:t>（散步）</a:t>
                </a:r>
              </a:p>
            </p:txBody>
          </p:sp>
        </p:grpSp>
      </p:grp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13236F10-3CFE-40EF-9FBE-E6302B9BC71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1406" y="1754590"/>
            <a:ext cx="4353662" cy="4056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7835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F83B9ED-C3E5-40B2-B7CD-9402992584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4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57B606E-7183-42AD-AF2B-BEF0501FA668}"/>
              </a:ext>
            </a:extLst>
          </p:cNvPr>
          <p:cNvSpPr/>
          <p:nvPr/>
        </p:nvSpPr>
        <p:spPr>
          <a:xfrm>
            <a:off x="243068" y="243068"/>
            <a:ext cx="11667281" cy="6423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圆角矩形 6">
            <a:extLst>
              <a:ext uri="{FF2B5EF4-FFF2-40B4-BE49-F238E27FC236}">
                <a16:creationId xmlns="" xmlns:a16="http://schemas.microsoft.com/office/drawing/2014/main" id="{75D430AE-0C03-4B2B-827C-9AAC2BE99A7C}"/>
              </a:ext>
            </a:extLst>
          </p:cNvPr>
          <p:cNvSpPr/>
          <p:nvPr/>
        </p:nvSpPr>
        <p:spPr>
          <a:xfrm>
            <a:off x="4587346" y="747187"/>
            <a:ext cx="2944284" cy="670983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多音字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41C68C59-94D3-4970-A1C2-E6797E94EBF2}"/>
              </a:ext>
            </a:extLst>
          </p:cNvPr>
          <p:cNvGrpSpPr/>
          <p:nvPr/>
        </p:nvGrpSpPr>
        <p:grpSpPr>
          <a:xfrm>
            <a:off x="671555" y="2383009"/>
            <a:ext cx="8455425" cy="3046988"/>
            <a:chOff x="1227139" y="2167256"/>
            <a:chExt cx="8455425" cy="3046988"/>
          </a:xfrm>
        </p:grpSpPr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8EBB0D55-7C66-4E27-A334-D0A031D44615}"/>
                </a:ext>
              </a:extLst>
            </p:cNvPr>
            <p:cNvSpPr txBox="1"/>
            <p:nvPr/>
          </p:nvSpPr>
          <p:spPr>
            <a:xfrm>
              <a:off x="5404051" y="2350379"/>
              <a:ext cx="3877985" cy="584775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zh-CN" altLang="en-US" sz="3200" b="1" dirty="0">
                  <a:cs typeface="+mn-ea"/>
                  <a:sym typeface="+mn-lt"/>
                </a:rPr>
                <a:t>妈妈画了一个圆圈。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A9076543-4F87-4903-AFB3-70251096A39A}"/>
                </a:ext>
              </a:extLst>
            </p:cNvPr>
            <p:cNvSpPr txBox="1"/>
            <p:nvPr/>
          </p:nvSpPr>
          <p:spPr>
            <a:xfrm>
              <a:off x="5377386" y="4454584"/>
              <a:ext cx="4288353" cy="584775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zh-CN" altLang="en-US" sz="3200" b="1" dirty="0">
                  <a:cs typeface="+mn-ea"/>
                  <a:sym typeface="+mn-lt"/>
                </a:rPr>
                <a:t>兰兰正在帮妈妈圈羊。</a:t>
              </a:r>
            </a:p>
          </p:txBody>
        </p:sp>
        <p:sp>
          <p:nvSpPr>
            <p:cNvPr id="9" name="TextBox 1">
              <a:extLst>
                <a:ext uri="{FF2B5EF4-FFF2-40B4-BE49-F238E27FC236}">
                  <a16:creationId xmlns="" xmlns:a16="http://schemas.microsoft.com/office/drawing/2014/main" id="{FD0D4A0E-B7BE-4D45-B9CF-3469FC8B898D}"/>
                </a:ext>
              </a:extLst>
            </p:cNvPr>
            <p:cNvSpPr txBox="1"/>
            <p:nvPr/>
          </p:nvSpPr>
          <p:spPr>
            <a:xfrm>
              <a:off x="1227139" y="3398204"/>
              <a:ext cx="569912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1440" tIns="45720" rIns="91440" bIns="45720">
              <a:spAutoFit/>
            </a:bodyPr>
            <a:lstStyle/>
            <a:p>
              <a:pPr>
                <a:defRPr/>
              </a:pPr>
              <a:r>
                <a:rPr lang="zh-CN" altLang="en-US" sz="3200" b="1" dirty="0">
                  <a:cs typeface="+mn-ea"/>
                  <a:sym typeface="+mn-lt"/>
                </a:rPr>
                <a:t>圈</a:t>
              </a:r>
            </a:p>
          </p:txBody>
        </p:sp>
        <p:grpSp>
          <p:nvGrpSpPr>
            <p:cNvPr id="10" name="组合 20">
              <a:extLst>
                <a:ext uri="{FF2B5EF4-FFF2-40B4-BE49-F238E27FC236}">
                  <a16:creationId xmlns="" xmlns:a16="http://schemas.microsoft.com/office/drawing/2014/main" id="{C7B555B5-1801-4441-A582-EEA8CCC031EB}"/>
                </a:ext>
              </a:extLst>
            </p:cNvPr>
            <p:cNvGrpSpPr/>
            <p:nvPr/>
          </p:nvGrpSpPr>
          <p:grpSpPr>
            <a:xfrm>
              <a:off x="1811600" y="2167256"/>
              <a:ext cx="3511549" cy="3046988"/>
              <a:chOff x="2196323" y="2842914"/>
              <a:chExt cx="3058986" cy="1789050"/>
            </a:xfrm>
          </p:grpSpPr>
          <p:sp>
            <p:nvSpPr>
              <p:cNvPr id="13" name="左大括号 12">
                <a:extLst>
                  <a:ext uri="{FF2B5EF4-FFF2-40B4-BE49-F238E27FC236}">
                    <a16:creationId xmlns="" xmlns:a16="http://schemas.microsoft.com/office/drawing/2014/main" id="{7545C073-423E-4FD6-AEA6-082521A1E025}"/>
                  </a:ext>
                </a:extLst>
              </p:cNvPr>
              <p:cNvSpPr/>
              <p:nvPr/>
            </p:nvSpPr>
            <p:spPr>
              <a:xfrm>
                <a:off x="2196323" y="3111361"/>
                <a:ext cx="232328" cy="1251633"/>
              </a:xfrm>
              <a:prstGeom prst="leftBrac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defTabSz="45718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3200" b="1" dirty="0">
                  <a:cs typeface="+mn-ea"/>
                  <a:sym typeface="+mn-lt"/>
                </a:endParaRPr>
              </a:p>
            </p:txBody>
          </p:sp>
          <p:sp>
            <p:nvSpPr>
              <p:cNvPr id="14" name="TextBox 22">
                <a:extLst>
                  <a:ext uri="{FF2B5EF4-FFF2-40B4-BE49-F238E27FC236}">
                    <a16:creationId xmlns="" xmlns:a16="http://schemas.microsoft.com/office/drawing/2014/main" id="{B2AE6E95-AC4E-4526-931E-5EF905BF8A51}"/>
                  </a:ext>
                </a:extLst>
              </p:cNvPr>
              <p:cNvSpPr txBox="1"/>
              <p:nvPr/>
            </p:nvSpPr>
            <p:spPr>
              <a:xfrm>
                <a:off x="2428421" y="2842914"/>
                <a:ext cx="2826888" cy="178905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457189">
                  <a:lnSpc>
                    <a:spcPct val="150000"/>
                  </a:lnSpc>
                  <a:defRPr/>
                </a:pPr>
                <a:r>
                  <a:rPr lang="en-US" altLang="zh-CN" sz="3200" spc="300" dirty="0" err="1">
                    <a:cs typeface="+mn-ea"/>
                    <a:sym typeface="+mn-lt"/>
                  </a:rPr>
                  <a:t>quān</a:t>
                </a:r>
                <a:r>
                  <a:rPr lang="zh-CN" altLang="en-US" sz="3200" b="1" dirty="0">
                    <a:cs typeface="+mn-ea"/>
                    <a:sym typeface="+mn-lt"/>
                  </a:rPr>
                  <a:t>（圆圈）</a:t>
                </a:r>
                <a:endParaRPr lang="en-US" altLang="zh-CN" sz="3200" b="1" dirty="0">
                  <a:cs typeface="+mn-ea"/>
                  <a:sym typeface="+mn-lt"/>
                </a:endParaRPr>
              </a:p>
              <a:p>
                <a:pPr defTabSz="457189">
                  <a:lnSpc>
                    <a:spcPct val="150000"/>
                  </a:lnSpc>
                  <a:defRPr/>
                </a:pPr>
                <a:endParaRPr lang="en-US" altLang="zh-CN" sz="3200" b="1" dirty="0" err="1">
                  <a:cs typeface="+mn-ea"/>
                  <a:sym typeface="+mn-lt"/>
                </a:endParaRPr>
              </a:p>
              <a:p>
                <a:pPr defTabSz="457189">
                  <a:lnSpc>
                    <a:spcPct val="150000"/>
                  </a:lnSpc>
                  <a:defRPr/>
                </a:pPr>
                <a:endParaRPr lang="en-US" altLang="zh-CN" sz="3200" b="1" dirty="0" err="1">
                  <a:cs typeface="+mn-ea"/>
                  <a:sym typeface="+mn-lt"/>
                </a:endParaRPr>
              </a:p>
              <a:p>
                <a:pPr defTabSz="457189">
                  <a:lnSpc>
                    <a:spcPct val="150000"/>
                  </a:lnSpc>
                  <a:defRPr/>
                </a:pPr>
                <a:r>
                  <a:rPr lang="en-US" altLang="zh-CN" sz="3200" spc="300" dirty="0" err="1">
                    <a:cs typeface="+mn-ea"/>
                    <a:sym typeface="+mn-lt"/>
                  </a:rPr>
                  <a:t>juān</a:t>
                </a:r>
                <a:r>
                  <a:rPr lang="zh-CN" altLang="en-US" sz="3200" b="1" dirty="0">
                    <a:cs typeface="+mn-ea"/>
                    <a:sym typeface="+mn-lt"/>
                  </a:rPr>
                  <a:t>（ 圈羊）</a:t>
                </a:r>
              </a:p>
            </p:txBody>
          </p:sp>
        </p:grpSp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C04B3A30-9281-42FF-BAD6-7992EE3B3AF5}"/>
                </a:ext>
              </a:extLst>
            </p:cNvPr>
            <p:cNvSpPr/>
            <p:nvPr/>
          </p:nvSpPr>
          <p:spPr>
            <a:xfrm>
              <a:off x="2059504" y="3407333"/>
              <a:ext cx="3066865" cy="584775"/>
            </a:xfrm>
            <a:prstGeom prst="rect">
              <a:avLst/>
            </a:prstGeom>
          </p:spPr>
          <p:txBody>
            <a:bodyPr wrap="none" lIns="91440" tIns="45720" rIns="91440" bIns="45720">
              <a:spAutoFit/>
            </a:bodyPr>
            <a:lstStyle/>
            <a:p>
              <a:pPr>
                <a:defRPr/>
              </a:pPr>
              <a:r>
                <a:rPr lang="en-US" altLang="zh-CN" sz="3200" spc="300" dirty="0" err="1">
                  <a:cs typeface="+mn-ea"/>
                  <a:sym typeface="+mn-lt"/>
                </a:rPr>
                <a:t>juàn</a:t>
              </a:r>
              <a:r>
                <a:rPr lang="en-US" altLang="zh-CN" sz="3200" dirty="0">
                  <a:cs typeface="+mn-ea"/>
                  <a:sym typeface="+mn-lt"/>
                </a:rPr>
                <a:t>  </a:t>
              </a:r>
              <a:r>
                <a:rPr lang="zh-CN" altLang="en-US" sz="3200" b="1" dirty="0">
                  <a:cs typeface="+mn-ea"/>
                  <a:sym typeface="+mn-lt"/>
                </a:rPr>
                <a:t>（猪圈）</a:t>
              </a:r>
              <a:endParaRPr lang="zh-CN" altLang="en-US" sz="2489" b="1" dirty="0">
                <a:cs typeface="+mn-ea"/>
                <a:sym typeface="+mn-lt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0C7A3333-93BE-4ABD-9289-05E0981ECF80}"/>
                </a:ext>
              </a:extLst>
            </p:cNvPr>
            <p:cNvSpPr txBox="1"/>
            <p:nvPr/>
          </p:nvSpPr>
          <p:spPr>
            <a:xfrm>
              <a:off x="5394211" y="3319429"/>
              <a:ext cx="4288353" cy="584775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zh-CN" altLang="en-US" sz="3200" b="1" dirty="0">
                  <a:cs typeface="+mn-ea"/>
                  <a:sym typeface="+mn-lt"/>
                </a:rPr>
                <a:t>小明去猪圈里喂猪了。</a:t>
              </a:r>
            </a:p>
          </p:txBody>
        </p:sp>
      </p:grp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A18E83D-73D1-4E1F-84AF-1BAFECDD5CB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7705" y="3270526"/>
            <a:ext cx="3752681" cy="2650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4623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F83B9ED-C3E5-40B2-B7CD-9402992584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4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57B606E-7183-42AD-AF2B-BEF0501FA668}"/>
              </a:ext>
            </a:extLst>
          </p:cNvPr>
          <p:cNvSpPr/>
          <p:nvPr/>
        </p:nvSpPr>
        <p:spPr>
          <a:xfrm>
            <a:off x="243068" y="243068"/>
            <a:ext cx="11667281" cy="6423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圆角矩形 6">
            <a:extLst>
              <a:ext uri="{FF2B5EF4-FFF2-40B4-BE49-F238E27FC236}">
                <a16:creationId xmlns="" xmlns:a16="http://schemas.microsoft.com/office/drawing/2014/main" id="{75D430AE-0C03-4B2B-827C-9AAC2BE99A7C}"/>
              </a:ext>
            </a:extLst>
          </p:cNvPr>
          <p:cNvSpPr/>
          <p:nvPr/>
        </p:nvSpPr>
        <p:spPr>
          <a:xfrm>
            <a:off x="4587346" y="747187"/>
            <a:ext cx="2944284" cy="670983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多音字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0EC37A38-F5AC-49CE-B620-E7E0C3543C77}"/>
              </a:ext>
            </a:extLst>
          </p:cNvPr>
          <p:cNvGrpSpPr/>
          <p:nvPr/>
        </p:nvGrpSpPr>
        <p:grpSpPr>
          <a:xfrm>
            <a:off x="671554" y="2383009"/>
            <a:ext cx="9151038" cy="3046988"/>
            <a:chOff x="1227139" y="2040255"/>
            <a:chExt cx="9151038" cy="3046988"/>
          </a:xfrm>
        </p:grpSpPr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C13875E7-170F-4887-AD44-76292461C1F7}"/>
                </a:ext>
              </a:extLst>
            </p:cNvPr>
            <p:cNvSpPr txBox="1"/>
            <p:nvPr/>
          </p:nvSpPr>
          <p:spPr>
            <a:xfrm>
              <a:off x="4858717" y="2237579"/>
              <a:ext cx="5519460" cy="584775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zh-CN" altLang="en-US" sz="3200" b="1" dirty="0">
                  <a:cs typeface="+mn-ea"/>
                  <a:sym typeface="+mn-lt"/>
                </a:rPr>
                <a:t>旗杆底座上雕刻着一面国旗。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E5D50EB5-7BC4-4EB6-946A-4646458B1962}"/>
                </a:ext>
              </a:extLst>
            </p:cNvPr>
            <p:cNvSpPr txBox="1"/>
            <p:nvPr/>
          </p:nvSpPr>
          <p:spPr>
            <a:xfrm>
              <a:off x="4967191" y="4397392"/>
              <a:ext cx="4698722" cy="584775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zh-CN" altLang="en-US" sz="3200" b="1" dirty="0">
                  <a:cs typeface="+mn-ea"/>
                  <a:sym typeface="+mn-lt"/>
                </a:rPr>
                <a:t>这支笔杆是用竹子做的。</a:t>
              </a:r>
            </a:p>
          </p:txBody>
        </p:sp>
        <p:sp>
          <p:nvSpPr>
            <p:cNvPr id="9" name="TextBox 1">
              <a:extLst>
                <a:ext uri="{FF2B5EF4-FFF2-40B4-BE49-F238E27FC236}">
                  <a16:creationId xmlns="" xmlns:a16="http://schemas.microsoft.com/office/drawing/2014/main" id="{8C12E928-D198-46F3-BE1F-01C37A980DB6}"/>
                </a:ext>
              </a:extLst>
            </p:cNvPr>
            <p:cNvSpPr txBox="1"/>
            <p:nvPr/>
          </p:nvSpPr>
          <p:spPr>
            <a:xfrm>
              <a:off x="1227139" y="3271204"/>
              <a:ext cx="569912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1440" tIns="45720" rIns="91440" bIns="45720">
              <a:spAutoFit/>
            </a:bodyPr>
            <a:lstStyle/>
            <a:p>
              <a:pPr>
                <a:defRPr/>
              </a:pPr>
              <a:r>
                <a:rPr lang="zh-CN" altLang="en-US" sz="3200" b="1" dirty="0">
                  <a:cs typeface="+mn-ea"/>
                  <a:sym typeface="+mn-lt"/>
                </a:rPr>
                <a:t>杆</a:t>
              </a:r>
            </a:p>
          </p:txBody>
        </p:sp>
        <p:grpSp>
          <p:nvGrpSpPr>
            <p:cNvPr id="10" name="组合 20">
              <a:extLst>
                <a:ext uri="{FF2B5EF4-FFF2-40B4-BE49-F238E27FC236}">
                  <a16:creationId xmlns="" xmlns:a16="http://schemas.microsoft.com/office/drawing/2014/main" id="{FC726FFA-D698-4E05-BCDE-DD164961301F}"/>
                </a:ext>
              </a:extLst>
            </p:cNvPr>
            <p:cNvGrpSpPr/>
            <p:nvPr/>
          </p:nvGrpSpPr>
          <p:grpSpPr>
            <a:xfrm>
              <a:off x="1797051" y="2040255"/>
              <a:ext cx="3511549" cy="3046988"/>
              <a:chOff x="2196323" y="2842914"/>
              <a:chExt cx="3058986" cy="1789050"/>
            </a:xfrm>
          </p:grpSpPr>
          <p:sp>
            <p:nvSpPr>
              <p:cNvPr id="11" name="左大括号 10">
                <a:extLst>
                  <a:ext uri="{FF2B5EF4-FFF2-40B4-BE49-F238E27FC236}">
                    <a16:creationId xmlns="" xmlns:a16="http://schemas.microsoft.com/office/drawing/2014/main" id="{ACC1B41D-CCE5-4C4A-881B-B7D9C30AEE58}"/>
                  </a:ext>
                </a:extLst>
              </p:cNvPr>
              <p:cNvSpPr/>
              <p:nvPr/>
            </p:nvSpPr>
            <p:spPr>
              <a:xfrm>
                <a:off x="2196323" y="3111361"/>
                <a:ext cx="232328" cy="1251633"/>
              </a:xfrm>
              <a:prstGeom prst="leftBrac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defTabSz="457189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3200" b="1" dirty="0">
                  <a:cs typeface="+mn-ea"/>
                  <a:sym typeface="+mn-lt"/>
                </a:endParaRPr>
              </a:p>
            </p:txBody>
          </p:sp>
          <p:sp>
            <p:nvSpPr>
              <p:cNvPr id="12" name="TextBox 22">
                <a:extLst>
                  <a:ext uri="{FF2B5EF4-FFF2-40B4-BE49-F238E27FC236}">
                    <a16:creationId xmlns="" xmlns:a16="http://schemas.microsoft.com/office/drawing/2014/main" id="{222A682A-01C1-40DC-848F-19A8767A43F9}"/>
                  </a:ext>
                </a:extLst>
              </p:cNvPr>
              <p:cNvSpPr txBox="1"/>
              <p:nvPr/>
            </p:nvSpPr>
            <p:spPr>
              <a:xfrm>
                <a:off x="2428421" y="2842914"/>
                <a:ext cx="2826888" cy="178905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457189">
                  <a:lnSpc>
                    <a:spcPct val="150000"/>
                  </a:lnSpc>
                  <a:defRPr/>
                </a:pPr>
                <a:r>
                  <a:rPr lang="en-US" altLang="zh-CN" sz="3200" b="1" spc="300" dirty="0" err="1">
                    <a:cs typeface="+mn-ea"/>
                    <a:sym typeface="+mn-lt"/>
                  </a:rPr>
                  <a:t>gān</a:t>
                </a:r>
                <a:r>
                  <a:rPr lang="zh-CN" altLang="en-US" sz="3200" b="1" dirty="0">
                    <a:cs typeface="+mn-ea"/>
                    <a:sym typeface="+mn-lt"/>
                  </a:rPr>
                  <a:t>（旗杆）</a:t>
                </a:r>
                <a:endParaRPr lang="en-US" altLang="zh-CN" sz="3200" b="1" dirty="0">
                  <a:cs typeface="+mn-ea"/>
                  <a:sym typeface="+mn-lt"/>
                </a:endParaRPr>
              </a:p>
              <a:p>
                <a:pPr defTabSz="457189">
                  <a:lnSpc>
                    <a:spcPct val="150000"/>
                  </a:lnSpc>
                  <a:defRPr/>
                </a:pPr>
                <a:endParaRPr lang="en-US" altLang="zh-CN" sz="3200" b="1" dirty="0" err="1">
                  <a:cs typeface="+mn-ea"/>
                  <a:sym typeface="+mn-lt"/>
                </a:endParaRPr>
              </a:p>
              <a:p>
                <a:pPr defTabSz="457189">
                  <a:lnSpc>
                    <a:spcPct val="150000"/>
                  </a:lnSpc>
                  <a:defRPr/>
                </a:pPr>
                <a:endParaRPr lang="en-US" altLang="zh-CN" sz="3200" b="1" dirty="0" err="1">
                  <a:cs typeface="+mn-ea"/>
                  <a:sym typeface="+mn-lt"/>
                </a:endParaRPr>
              </a:p>
              <a:p>
                <a:pPr defTabSz="457189">
                  <a:lnSpc>
                    <a:spcPct val="150000"/>
                  </a:lnSpc>
                  <a:defRPr/>
                </a:pPr>
                <a:r>
                  <a:rPr lang="en-US" altLang="zh-CN" sz="3200" b="1" spc="300" dirty="0" err="1">
                    <a:cs typeface="+mn-ea"/>
                    <a:sym typeface="+mn-lt"/>
                  </a:rPr>
                  <a:t>gǎn</a:t>
                </a:r>
                <a:r>
                  <a:rPr lang="zh-CN" altLang="en-US" sz="3200" b="1" dirty="0">
                    <a:cs typeface="+mn-ea"/>
                    <a:sym typeface="+mn-lt"/>
                  </a:rPr>
                  <a:t>（笔杆）</a:t>
                </a:r>
              </a:p>
            </p:txBody>
          </p:sp>
        </p:grpSp>
      </p:grp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84ED498F-0371-4162-93AA-B2CF842C6A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724417" y="2655963"/>
            <a:ext cx="3429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5132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F83B9ED-C3E5-40B2-B7CD-9402992584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4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57B606E-7183-42AD-AF2B-BEF0501FA668}"/>
              </a:ext>
            </a:extLst>
          </p:cNvPr>
          <p:cNvSpPr/>
          <p:nvPr/>
        </p:nvSpPr>
        <p:spPr>
          <a:xfrm>
            <a:off x="243068" y="243068"/>
            <a:ext cx="11667281" cy="6423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DA0A39DB-315A-4F0E-A0BD-6F8B6118123E}"/>
              </a:ext>
            </a:extLst>
          </p:cNvPr>
          <p:cNvGrpSpPr/>
          <p:nvPr/>
        </p:nvGrpSpPr>
        <p:grpSpPr>
          <a:xfrm>
            <a:off x="5337129" y="1920291"/>
            <a:ext cx="8441357" cy="3683060"/>
            <a:chOff x="2096218" y="1955015"/>
            <a:chExt cx="8441357" cy="3683060"/>
          </a:xfrm>
        </p:grpSpPr>
        <p:sp>
          <p:nvSpPr>
            <p:cNvPr id="6" name="矩形 4">
              <a:extLst>
                <a:ext uri="{FF2B5EF4-FFF2-40B4-BE49-F238E27FC236}">
                  <a16:creationId xmlns="" xmlns:a16="http://schemas.microsoft.com/office/drawing/2014/main" id="{1E0CC287-8A83-48ED-9C94-13DBE9FAC4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6218" y="1955015"/>
              <a:ext cx="1925639" cy="36830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ts val="5600"/>
                </a:lnSpc>
                <a:defRPr/>
              </a:pPr>
              <a:r>
                <a:rPr lang="en-US" altLang="zh-CN" sz="2400" b="1" dirty="0">
                  <a:latin typeface="+mn-lt"/>
                  <a:ea typeface="+mn-ea"/>
                  <a:cs typeface="+mn-ea"/>
                  <a:sym typeface="+mn-lt"/>
                </a:rPr>
                <a:t>【</a:t>
              </a:r>
              <a:r>
                <a:rPr lang="zh-CN" altLang="en-US" sz="2400" dirty="0">
                  <a:latin typeface="+mn-lt"/>
                  <a:ea typeface="+mn-ea"/>
                  <a:cs typeface="+mn-ea"/>
                  <a:sym typeface="+mn-lt"/>
                </a:rPr>
                <a:t>伶俐</a:t>
              </a:r>
              <a:r>
                <a:rPr lang="en-US" altLang="zh-CN" sz="2400" dirty="0">
                  <a:latin typeface="+mn-lt"/>
                  <a:ea typeface="+mn-ea"/>
                  <a:cs typeface="+mn-ea"/>
                  <a:sym typeface="+mn-lt"/>
                </a:rPr>
                <a:t>】</a:t>
              </a:r>
              <a:endParaRPr lang="zh-CN" altLang="en-US" sz="2400" dirty="0"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ts val="5600"/>
                </a:lnSpc>
                <a:defRPr/>
              </a:pPr>
              <a:r>
                <a:rPr lang="en-US" altLang="zh-CN" sz="2400" dirty="0">
                  <a:latin typeface="+mn-lt"/>
                  <a:ea typeface="+mn-ea"/>
                  <a:cs typeface="+mn-ea"/>
                  <a:sym typeface="+mn-lt"/>
                </a:rPr>
                <a:t>【</a:t>
              </a:r>
              <a:r>
                <a:rPr lang="zh-CN" altLang="en-US" sz="2400" dirty="0">
                  <a:latin typeface="+mn-lt"/>
                  <a:ea typeface="+mn-ea"/>
                  <a:cs typeface="+mn-ea"/>
                  <a:sym typeface="+mn-lt"/>
                </a:rPr>
                <a:t>吹拂</a:t>
              </a:r>
              <a:r>
                <a:rPr lang="en-US" altLang="zh-CN" sz="2400" b="1" dirty="0">
                  <a:latin typeface="+mn-lt"/>
                  <a:ea typeface="+mn-ea"/>
                  <a:cs typeface="+mn-ea"/>
                  <a:sym typeface="+mn-lt"/>
                </a:rPr>
                <a:t>】</a:t>
              </a:r>
            </a:p>
            <a:p>
              <a:pPr>
                <a:lnSpc>
                  <a:spcPts val="5600"/>
                </a:lnSpc>
                <a:defRPr/>
              </a:pPr>
              <a:r>
                <a:rPr lang="en-US" altLang="zh-CN" sz="2400" b="1" dirty="0">
                  <a:latin typeface="+mn-lt"/>
                  <a:ea typeface="+mn-ea"/>
                  <a:cs typeface="+mn-ea"/>
                  <a:sym typeface="+mn-lt"/>
                </a:rPr>
                <a:t>【</a:t>
              </a:r>
              <a:r>
                <a:rPr lang="zh-CN" altLang="en-US" sz="2400" dirty="0">
                  <a:latin typeface="+mn-lt"/>
                  <a:ea typeface="+mn-ea"/>
                  <a:cs typeface="+mn-ea"/>
                  <a:sym typeface="+mn-lt"/>
                </a:rPr>
                <a:t>波光粼粼</a:t>
              </a:r>
              <a:r>
                <a:rPr lang="en-US" altLang="zh-CN" sz="2400" b="1" dirty="0">
                  <a:latin typeface="+mn-lt"/>
                  <a:ea typeface="+mn-ea"/>
                  <a:cs typeface="+mn-ea"/>
                  <a:sym typeface="+mn-lt"/>
                </a:rPr>
                <a:t>】</a:t>
              </a:r>
            </a:p>
            <a:p>
              <a:pPr>
                <a:lnSpc>
                  <a:spcPts val="5600"/>
                </a:lnSpc>
                <a:defRPr/>
              </a:pPr>
              <a:r>
                <a:rPr lang="en-US" altLang="zh-CN" sz="2400" b="1" dirty="0">
                  <a:latin typeface="+mn-lt"/>
                  <a:ea typeface="+mn-ea"/>
                  <a:cs typeface="+mn-ea"/>
                  <a:sym typeface="+mn-lt"/>
                </a:rPr>
                <a:t>【</a:t>
              </a:r>
              <a:r>
                <a:rPr lang="zh-CN" altLang="en-US" sz="2400" dirty="0">
                  <a:latin typeface="+mn-lt"/>
                  <a:ea typeface="+mn-ea"/>
                  <a:cs typeface="+mn-ea"/>
                  <a:sym typeface="+mn-lt"/>
                </a:rPr>
                <a:t>荡漾</a:t>
              </a:r>
              <a:r>
                <a:rPr lang="en-US" altLang="zh-CN" sz="2400" b="1" dirty="0">
                  <a:latin typeface="+mn-lt"/>
                  <a:ea typeface="+mn-ea"/>
                  <a:cs typeface="+mn-ea"/>
                  <a:sym typeface="+mn-lt"/>
                </a:rPr>
                <a:t>】</a:t>
              </a:r>
            </a:p>
            <a:p>
              <a:pPr>
                <a:lnSpc>
                  <a:spcPts val="5600"/>
                </a:lnSpc>
                <a:defRPr/>
              </a:pPr>
              <a:r>
                <a:rPr lang="en-US" altLang="zh-CN" sz="2400" b="1" dirty="0">
                  <a:latin typeface="+mn-lt"/>
                  <a:ea typeface="+mn-ea"/>
                  <a:cs typeface="+mn-ea"/>
                  <a:sym typeface="+mn-lt"/>
                </a:rPr>
                <a:t>【</a:t>
              </a:r>
              <a:r>
                <a:rPr lang="zh-CN" altLang="en-US" sz="2400" dirty="0">
                  <a:latin typeface="+mn-lt"/>
                  <a:ea typeface="+mn-ea"/>
                  <a:cs typeface="+mn-ea"/>
                  <a:sym typeface="+mn-lt"/>
                </a:rPr>
                <a:t>闲散</a:t>
              </a:r>
              <a:r>
                <a:rPr lang="en-US" altLang="zh-CN" sz="2400" b="1" dirty="0">
                  <a:latin typeface="+mn-lt"/>
                  <a:ea typeface="+mn-ea"/>
                  <a:cs typeface="+mn-ea"/>
                  <a:sym typeface="+mn-lt"/>
                </a:rPr>
                <a:t>】</a:t>
              </a:r>
            </a:p>
          </p:txBody>
        </p:sp>
        <p:cxnSp>
          <p:nvCxnSpPr>
            <p:cNvPr id="7" name="直接连接符 6">
              <a:extLst>
                <a:ext uri="{FF2B5EF4-FFF2-40B4-BE49-F238E27FC236}">
                  <a16:creationId xmlns="" xmlns:a16="http://schemas.microsoft.com/office/drawing/2014/main" id="{3C03FA49-2BA6-4860-AE74-0BCD8686DCC7}"/>
                </a:ext>
              </a:extLst>
            </p:cNvPr>
            <p:cNvCxnSpPr/>
            <p:nvPr/>
          </p:nvCxnSpPr>
          <p:spPr>
            <a:xfrm>
              <a:off x="3219450" y="2419350"/>
              <a:ext cx="2000250" cy="2085975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" name="直接连接符 7">
              <a:extLst>
                <a:ext uri="{FF2B5EF4-FFF2-40B4-BE49-F238E27FC236}">
                  <a16:creationId xmlns="" xmlns:a16="http://schemas.microsoft.com/office/drawing/2014/main" id="{4D1E9145-567A-440C-9764-1D8E2ED02238}"/>
                </a:ext>
              </a:extLst>
            </p:cNvPr>
            <p:cNvCxnSpPr/>
            <p:nvPr/>
          </p:nvCxnSpPr>
          <p:spPr>
            <a:xfrm>
              <a:off x="3219450" y="3133725"/>
              <a:ext cx="1864033" cy="74295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9" name="矩形 5">
              <a:extLst>
                <a:ext uri="{FF2B5EF4-FFF2-40B4-BE49-F238E27FC236}">
                  <a16:creationId xmlns="" xmlns:a16="http://schemas.microsoft.com/office/drawing/2014/main" id="{AC77712E-6C12-4912-B349-D8A42220AC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3204" y="2870996"/>
              <a:ext cx="5257547" cy="461665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/>
            <a:p>
              <a:pPr>
                <a:defRPr/>
              </a:pPr>
              <a:r>
                <a:rPr lang="zh-CN" altLang="en-US" sz="2400" dirty="0">
                  <a:cs typeface="+mn-ea"/>
                  <a:sym typeface="+mn-lt"/>
                </a:rPr>
                <a:t>（水波）一起一伏地动。</a:t>
              </a:r>
            </a:p>
          </p:txBody>
        </p:sp>
        <p:sp>
          <p:nvSpPr>
            <p:cNvPr id="10" name="矩形 5">
              <a:extLst>
                <a:ext uri="{FF2B5EF4-FFF2-40B4-BE49-F238E27FC236}">
                  <a16:creationId xmlns="" xmlns:a16="http://schemas.microsoft.com/office/drawing/2014/main" id="{7D4C2143-F89C-40A4-A043-567DD02985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3483" y="4241337"/>
              <a:ext cx="5218112" cy="506101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/>
            <a:p>
              <a:pPr>
                <a:lnSpc>
                  <a:spcPts val="3500"/>
                </a:lnSpc>
                <a:defRPr/>
              </a:pPr>
              <a:r>
                <a:rPr lang="zh-CN" altLang="en-US" sz="2400" dirty="0">
                  <a:cs typeface="+mn-ea"/>
                  <a:sym typeface="+mn-lt"/>
                </a:rPr>
                <a:t>聪明，活泼。</a:t>
              </a:r>
            </a:p>
          </p:txBody>
        </p:sp>
        <p:sp>
          <p:nvSpPr>
            <p:cNvPr id="11" name="矩形 5">
              <a:extLst>
                <a:ext uri="{FF2B5EF4-FFF2-40B4-BE49-F238E27FC236}">
                  <a16:creationId xmlns="" xmlns:a16="http://schemas.microsoft.com/office/drawing/2014/main" id="{E966B798-C4A1-434D-9D1E-9B55DCC793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9591" y="3596660"/>
              <a:ext cx="5310187" cy="461665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/>
            <a:p>
              <a:pPr>
                <a:defRPr/>
              </a:pPr>
              <a:r>
                <a:rPr lang="zh-CN" altLang="en-US" sz="2400" dirty="0">
                  <a:cs typeface="+mn-ea"/>
                  <a:sym typeface="+mn-lt"/>
                </a:rPr>
                <a:t>（微风）掠过，拂拭。</a:t>
              </a:r>
              <a:endParaRPr lang="en-US" altLang="zh-CN" sz="2000" b="1" dirty="0">
                <a:cs typeface="+mn-ea"/>
                <a:sym typeface="+mn-lt"/>
              </a:endParaRPr>
            </a:p>
          </p:txBody>
        </p:sp>
        <p:sp>
          <p:nvSpPr>
            <p:cNvPr id="12" name="矩形 5">
              <a:extLst>
                <a:ext uri="{FF2B5EF4-FFF2-40B4-BE49-F238E27FC236}">
                  <a16:creationId xmlns="" xmlns:a16="http://schemas.microsoft.com/office/drawing/2014/main" id="{0C7500F1-DC6B-464C-888F-C90C7FD89B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5775" y="5050441"/>
              <a:ext cx="5511800" cy="461665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/>
            <a:p>
              <a:pPr>
                <a:defRPr/>
              </a:pPr>
              <a:r>
                <a:rPr lang="zh-CN" altLang="en-US" sz="2400" dirty="0">
                  <a:cs typeface="+mn-ea"/>
                  <a:sym typeface="+mn-lt"/>
                </a:rPr>
                <a:t>形容波光明净。 </a:t>
              </a:r>
            </a:p>
          </p:txBody>
        </p:sp>
        <p:cxnSp>
          <p:nvCxnSpPr>
            <p:cNvPr id="13" name="直接连接符 12">
              <a:extLst>
                <a:ext uri="{FF2B5EF4-FFF2-40B4-BE49-F238E27FC236}">
                  <a16:creationId xmlns="" xmlns:a16="http://schemas.microsoft.com/office/drawing/2014/main" id="{6A7C4AA2-67C2-4BBE-A6FB-CBD77DBB8AF6}"/>
                </a:ext>
              </a:extLst>
            </p:cNvPr>
            <p:cNvCxnSpPr/>
            <p:nvPr/>
          </p:nvCxnSpPr>
          <p:spPr>
            <a:xfrm flipV="1">
              <a:off x="3219450" y="3133725"/>
              <a:ext cx="1933575" cy="1447801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="" xmlns:a16="http://schemas.microsoft.com/office/drawing/2014/main" id="{0FF4ACCD-E49B-496F-87DE-421E84D14585}"/>
                </a:ext>
              </a:extLst>
            </p:cNvPr>
            <p:cNvCxnSpPr/>
            <p:nvPr/>
          </p:nvCxnSpPr>
          <p:spPr>
            <a:xfrm>
              <a:off x="3829050" y="3810000"/>
              <a:ext cx="1323975" cy="1459088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5" name="矩形 5">
              <a:extLst>
                <a:ext uri="{FF2B5EF4-FFF2-40B4-BE49-F238E27FC236}">
                  <a16:creationId xmlns="" xmlns:a16="http://schemas.microsoft.com/office/drawing/2014/main" id="{9F9CF030-86B3-4A64-94E5-8DCA48CE4F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0971" y="2194179"/>
              <a:ext cx="5257547" cy="461665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/>
            <a:p>
              <a:pPr>
                <a:defRPr/>
              </a:pPr>
              <a:r>
                <a:rPr lang="zh-CN" altLang="en-US" sz="2400" dirty="0">
                  <a:cs typeface="+mn-ea"/>
                  <a:sym typeface="+mn-lt"/>
                </a:rPr>
                <a:t>无事做而又无拘无束。</a:t>
              </a:r>
            </a:p>
          </p:txBody>
        </p:sp>
        <p:cxnSp>
          <p:nvCxnSpPr>
            <p:cNvPr id="16" name="直接连接符 15">
              <a:extLst>
                <a:ext uri="{FF2B5EF4-FFF2-40B4-BE49-F238E27FC236}">
                  <a16:creationId xmlns="" xmlns:a16="http://schemas.microsoft.com/office/drawing/2014/main" id="{549D1A1F-26B2-4C87-9848-4EA959292F57}"/>
                </a:ext>
              </a:extLst>
            </p:cNvPr>
            <p:cNvCxnSpPr/>
            <p:nvPr/>
          </p:nvCxnSpPr>
          <p:spPr>
            <a:xfrm flipV="1">
              <a:off x="3219450" y="2419351"/>
              <a:ext cx="1864033" cy="2861922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1CC270D2-4432-404A-BCDF-67389883A1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26082">
            <a:off x="-100145" y="1906020"/>
            <a:ext cx="5282398" cy="3730424"/>
          </a:xfrm>
          <a:prstGeom prst="rect">
            <a:avLst/>
          </a:prstGeom>
        </p:spPr>
      </p:pic>
      <p:sp>
        <p:nvSpPr>
          <p:cNvPr id="18" name="圆角矩形 6">
            <a:extLst>
              <a:ext uri="{FF2B5EF4-FFF2-40B4-BE49-F238E27FC236}">
                <a16:creationId xmlns="" xmlns:a16="http://schemas.microsoft.com/office/drawing/2014/main" id="{0D2E2CE8-089C-4968-8F93-66B6177A382B}"/>
              </a:ext>
            </a:extLst>
          </p:cNvPr>
          <p:cNvSpPr/>
          <p:nvPr/>
        </p:nvSpPr>
        <p:spPr>
          <a:xfrm>
            <a:off x="4587346" y="747187"/>
            <a:ext cx="2944284" cy="670983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词语学习</a:t>
            </a:r>
          </a:p>
        </p:txBody>
      </p:sp>
    </p:spTree>
    <p:extLst>
      <p:ext uri="{BB962C8B-B14F-4D97-AF65-F5344CB8AC3E}">
        <p14:creationId xmlns:p14="http://schemas.microsoft.com/office/powerpoint/2010/main" val="10001190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F83B9ED-C3E5-40B2-B7CD-9402992584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4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57B606E-7183-42AD-AF2B-BEF0501FA668}"/>
              </a:ext>
            </a:extLst>
          </p:cNvPr>
          <p:cNvSpPr/>
          <p:nvPr/>
        </p:nvSpPr>
        <p:spPr>
          <a:xfrm>
            <a:off x="243068" y="243068"/>
            <a:ext cx="11667281" cy="6423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aphicFrame>
        <p:nvGraphicFramePr>
          <p:cNvPr id="16" name="Group 47">
            <a:extLst>
              <a:ext uri="{FF2B5EF4-FFF2-40B4-BE49-F238E27FC236}">
                <a16:creationId xmlns="" xmlns:a16="http://schemas.microsoft.com/office/drawing/2014/main" id="{FF725535-2A97-4EB7-B688-2BF2F2955F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4071288"/>
              </p:ext>
            </p:extLst>
          </p:nvPr>
        </p:nvGraphicFramePr>
        <p:xfrm>
          <a:off x="1092758" y="2813312"/>
          <a:ext cx="2494722" cy="2279651"/>
        </p:xfrm>
        <a:graphic>
          <a:graphicData uri="http://schemas.openxmlformats.org/drawingml/2006/table">
            <a:tbl>
              <a:tblPr/>
              <a:tblGrid>
                <a:gridCol w="123675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5796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1344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4518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C93A6B01-A356-446F-AC70-64F0AACE642E}"/>
              </a:ext>
            </a:extLst>
          </p:cNvPr>
          <p:cNvGrpSpPr/>
          <p:nvPr/>
        </p:nvGrpSpPr>
        <p:grpSpPr>
          <a:xfrm>
            <a:off x="1138371" y="1746078"/>
            <a:ext cx="9026252" cy="3471609"/>
            <a:chOff x="1138371" y="1746078"/>
            <a:chExt cx="9026252" cy="3471609"/>
          </a:xfrm>
        </p:grpSpPr>
        <p:sp>
          <p:nvSpPr>
            <p:cNvPr id="10" name="Rectangle 31">
              <a:extLst>
                <a:ext uri="{FF2B5EF4-FFF2-40B4-BE49-F238E27FC236}">
                  <a16:creationId xmlns="" xmlns:a16="http://schemas.microsoft.com/office/drawing/2014/main" id="{15CC6FE5-765A-4EDD-A7E5-1D82CB0032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771" y="3372254"/>
              <a:ext cx="30458" cy="164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defRPr/>
              </a:pPr>
              <a:r>
                <a:rPr lang="zh-CN" altLang="en-US" sz="1067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endParaRPr lang="zh-CN" altLang="en-US" sz="2489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C01C23F7-DBCF-46A4-A89F-E92D14934B22}"/>
                </a:ext>
              </a:extLst>
            </p:cNvPr>
            <p:cNvGrpSpPr/>
            <p:nvPr/>
          </p:nvGrpSpPr>
          <p:grpSpPr>
            <a:xfrm>
              <a:off x="3987258" y="2120738"/>
              <a:ext cx="6177365" cy="2972225"/>
              <a:chOff x="4381269" y="1936572"/>
              <a:chExt cx="6177365" cy="2972225"/>
            </a:xfrm>
          </p:grpSpPr>
          <p:sp>
            <p:nvSpPr>
              <p:cNvPr id="11" name="矩形 2">
                <a:extLst>
                  <a:ext uri="{FF2B5EF4-FFF2-40B4-BE49-F238E27FC236}">
                    <a16:creationId xmlns="" xmlns:a16="http://schemas.microsoft.com/office/drawing/2014/main" id="{13D716C3-3526-4B35-B82B-A2D180D180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03042" y="4118709"/>
                <a:ext cx="4219321" cy="79008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lIns="91440" tIns="45720" rIns="91440" bIns="45720">
                <a:spAutoFit/>
              </a:bodyPr>
              <a:lstStyle/>
              <a:p>
                <a:pPr>
                  <a:defRPr/>
                </a:pPr>
                <a:r>
                  <a:rPr lang="zh-CN" altLang="en-US" sz="2267" dirty="0">
                    <a:solidFill>
                      <a:schemeClr val="tx1"/>
                    </a:solidFill>
                    <a:cs typeface="+mn-ea"/>
                    <a:sym typeface="+mn-lt"/>
                  </a:rPr>
                  <a:t>书写指导：左宽右窄，右部第三笔一笔写成，竖为悬针竖。</a:t>
                </a:r>
              </a:p>
            </p:txBody>
          </p:sp>
          <p:sp>
            <p:nvSpPr>
              <p:cNvPr id="12" name="TextBox 33">
                <a:extLst>
                  <a:ext uri="{FF2B5EF4-FFF2-40B4-BE49-F238E27FC236}">
                    <a16:creationId xmlns="" xmlns:a16="http://schemas.microsoft.com/office/drawing/2014/main" id="{52B10825-E22F-4D81-9495-160676AA7F1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81271" y="1936572"/>
                <a:ext cx="2339975" cy="44121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lIns="91440" tIns="45720" rIns="91440" bIns="4572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zh-CN" altLang="en-US" sz="2267" dirty="0">
                    <a:latin typeface="+mn-lt"/>
                    <a:ea typeface="+mn-ea"/>
                    <a:cs typeface="+mn-ea"/>
                    <a:sym typeface="+mn-lt"/>
                  </a:rPr>
                  <a:t>结构：左右</a:t>
                </a:r>
              </a:p>
            </p:txBody>
          </p:sp>
          <p:sp>
            <p:nvSpPr>
              <p:cNvPr id="13" name="TextBox 34">
                <a:extLst>
                  <a:ext uri="{FF2B5EF4-FFF2-40B4-BE49-F238E27FC236}">
                    <a16:creationId xmlns="" xmlns:a16="http://schemas.microsoft.com/office/drawing/2014/main" id="{D495CEDA-2EF4-4BD1-88DD-959FA01EA19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81270" y="2752549"/>
                <a:ext cx="3497263" cy="4412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40" tIns="45720" rIns="91440" bIns="4572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zh-CN" altLang="en-US" sz="2267" dirty="0">
                    <a:latin typeface="+mn-lt"/>
                    <a:ea typeface="+mn-ea"/>
                    <a:cs typeface="+mn-ea"/>
                    <a:sym typeface="+mn-lt"/>
                  </a:rPr>
                  <a:t>组词：吹拂    拂拭    拂晓</a:t>
                </a:r>
              </a:p>
            </p:txBody>
          </p:sp>
          <p:sp>
            <p:nvSpPr>
              <p:cNvPr id="14" name="TextBox 35">
                <a:extLst>
                  <a:ext uri="{FF2B5EF4-FFF2-40B4-BE49-F238E27FC236}">
                    <a16:creationId xmlns="" xmlns:a16="http://schemas.microsoft.com/office/drawing/2014/main" id="{8159431A-820A-46D9-81F3-46C623B41C6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81270" y="3184349"/>
                <a:ext cx="6177364" cy="7900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zh-CN" altLang="en-US" sz="2267" dirty="0">
                    <a:latin typeface="+mn-lt"/>
                    <a:ea typeface="+mn-ea"/>
                    <a:cs typeface="+mn-ea"/>
                    <a:sym typeface="+mn-lt"/>
                  </a:rPr>
                  <a:t>造句：微风吹拂着大地，仿佛母亲的手抚摸着我。</a:t>
                </a:r>
                <a:endParaRPr lang="zh-CN" altLang="en-US" sz="2267" b="1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" name="TextBox 36">
                <a:extLst>
                  <a:ext uri="{FF2B5EF4-FFF2-40B4-BE49-F238E27FC236}">
                    <a16:creationId xmlns="" xmlns:a16="http://schemas.microsoft.com/office/drawing/2014/main" id="{6267519C-3630-48FE-8F49-914871FBFBC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81269" y="2320748"/>
                <a:ext cx="2905125" cy="4412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40" tIns="45720" rIns="91440" bIns="4572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zh-CN" altLang="en-US" sz="2267" dirty="0">
                    <a:latin typeface="+mn-lt"/>
                    <a:ea typeface="+mn-ea"/>
                    <a:cs typeface="+mn-ea"/>
                    <a:sym typeface="+mn-lt"/>
                  </a:rPr>
                  <a:t>部首：扌</a:t>
                </a:r>
              </a:p>
            </p:txBody>
          </p:sp>
        </p:grp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DAAC3102-66B9-44A9-B553-82D3D78171C0}"/>
                </a:ext>
              </a:extLst>
            </p:cNvPr>
            <p:cNvSpPr txBox="1"/>
            <p:nvPr/>
          </p:nvSpPr>
          <p:spPr>
            <a:xfrm>
              <a:off x="1138371" y="2560678"/>
              <a:ext cx="2321469" cy="2657009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zh-CN" altLang="en-US" sz="16666" dirty="0">
                  <a:solidFill>
                    <a:srgbClr val="C00000"/>
                  </a:solidFill>
                  <a:cs typeface="+mn-ea"/>
                  <a:sym typeface="+mn-lt"/>
                </a:rPr>
                <a:t>拂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EEE92C1E-ADFA-4DA0-9201-00458D84E2DF}"/>
                </a:ext>
              </a:extLst>
            </p:cNvPr>
            <p:cNvSpPr txBox="1"/>
            <p:nvPr/>
          </p:nvSpPr>
          <p:spPr>
            <a:xfrm>
              <a:off x="1943078" y="1746078"/>
              <a:ext cx="793807" cy="769441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>
                <a:defRPr/>
              </a:pPr>
              <a:r>
                <a:rPr lang="en-US" altLang="zh-CN" sz="4400" b="1" spc="300" dirty="0" err="1">
                  <a:solidFill>
                    <a:prstClr val="black"/>
                  </a:solidFill>
                  <a:cs typeface="+mn-ea"/>
                  <a:sym typeface="+mn-lt"/>
                </a:rPr>
                <a:t>fú</a:t>
              </a:r>
              <a:endParaRPr lang="en-US" altLang="zh-CN" sz="4400" b="1" spc="3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C1E54562-78BF-49AE-8575-F2C67D4EC0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369" y="2890841"/>
            <a:ext cx="5482404" cy="3871668"/>
          </a:xfrm>
          <a:prstGeom prst="rect">
            <a:avLst/>
          </a:prstGeom>
        </p:spPr>
      </p:pic>
      <p:sp>
        <p:nvSpPr>
          <p:cNvPr id="19" name="圆角矩形 6">
            <a:extLst>
              <a:ext uri="{FF2B5EF4-FFF2-40B4-BE49-F238E27FC236}">
                <a16:creationId xmlns="" xmlns:a16="http://schemas.microsoft.com/office/drawing/2014/main" id="{4F81A04E-DD7E-409E-A1E6-70F46F312165}"/>
              </a:ext>
            </a:extLst>
          </p:cNvPr>
          <p:cNvSpPr/>
          <p:nvPr/>
        </p:nvSpPr>
        <p:spPr>
          <a:xfrm>
            <a:off x="4587346" y="747187"/>
            <a:ext cx="2944284" cy="670983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我会写</a:t>
            </a:r>
          </a:p>
        </p:txBody>
      </p:sp>
    </p:spTree>
    <p:extLst>
      <p:ext uri="{BB962C8B-B14F-4D97-AF65-F5344CB8AC3E}">
        <p14:creationId xmlns:p14="http://schemas.microsoft.com/office/powerpoint/2010/main" val="17741193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r1xprvco">
      <a:majorFont>
        <a:latin typeface="" panose="020F0302020204030204"/>
        <a:ea typeface="微软雅黑"/>
        <a:cs typeface=""/>
      </a:majorFont>
      <a:minorFont>
        <a:latin typeface="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1300</Words>
  <Application>Microsoft Office PowerPoint</Application>
  <PresentationFormat>宽屏</PresentationFormat>
  <Paragraphs>244</Paragraphs>
  <Slides>28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8" baseType="lpstr">
      <vt:lpstr>Meiryo</vt:lpstr>
      <vt:lpstr>等线</vt:lpstr>
      <vt:lpstr>汉仪铸字木头人W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https:/www.ypppt.com</cp:keywords>
  <cp:lastModifiedBy>kan</cp:lastModifiedBy>
  <cp:revision>8</cp:revision>
  <dcterms:created xsi:type="dcterms:W3CDTF">2020-12-29T02:18:46Z</dcterms:created>
  <dcterms:modified xsi:type="dcterms:W3CDTF">2021-02-02T09:33:01Z</dcterms:modified>
</cp:coreProperties>
</file>