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8"/>
  </p:notesMasterIdLst>
  <p:sldIdLst>
    <p:sldId id="11089048" r:id="rId3"/>
    <p:sldId id="11089049" r:id="rId4"/>
    <p:sldId id="11089053" r:id="rId5"/>
    <p:sldId id="261" r:id="rId6"/>
    <p:sldId id="259" r:id="rId7"/>
    <p:sldId id="260" r:id="rId8"/>
    <p:sldId id="262" r:id="rId9"/>
    <p:sldId id="263" r:id="rId10"/>
    <p:sldId id="264" r:id="rId11"/>
    <p:sldId id="265" r:id="rId12"/>
    <p:sldId id="11089052" r:id="rId13"/>
    <p:sldId id="266" r:id="rId14"/>
    <p:sldId id="267" r:id="rId15"/>
    <p:sldId id="268" r:id="rId16"/>
    <p:sldId id="269" r:id="rId17"/>
    <p:sldId id="11089054" r:id="rId18"/>
    <p:sldId id="270" r:id="rId19"/>
    <p:sldId id="271" r:id="rId20"/>
    <p:sldId id="272" r:id="rId21"/>
    <p:sldId id="273" r:id="rId22"/>
    <p:sldId id="11089055" r:id="rId23"/>
    <p:sldId id="274" r:id="rId24"/>
    <p:sldId id="275" r:id="rId25"/>
    <p:sldId id="11089050" r:id="rId26"/>
    <p:sldId id="1108905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8">
          <p15:clr>
            <a:srgbClr val="A4A3A4"/>
          </p15:clr>
        </p15:guide>
        <p15:guide id="2" pos="38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D7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852" y="114"/>
      </p:cViewPr>
      <p:guideLst>
        <p:guide orient="horz" pos="2158"/>
        <p:guide pos="3805"/>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335C15-6D55-40A7-B630-5A8C0BD5498A}"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FDF4EF-4CB7-4B91-982F-2D1D479A7776}" type="slidenum">
              <a:rPr lang="zh-CN" altLang="en-US" smtClean="0"/>
              <a:t>‹#›</a:t>
            </a:fld>
            <a:endParaRPr lang="zh-CN" altLang="en-US"/>
          </a:p>
        </p:txBody>
      </p:sp>
    </p:spTree>
    <p:extLst>
      <p:ext uri="{BB962C8B-B14F-4D97-AF65-F5344CB8AC3E}">
        <p14:creationId xmlns:p14="http://schemas.microsoft.com/office/powerpoint/2010/main" val="40467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marL="0" marR="0" lvl="0" indent="0" algn="r" defTabSz="457200" rtl="0" eaLnBrk="1" fontAlgn="auto" latinLnBrk="0" hangingPunct="1">
              <a:lnSpc>
                <a:spcPct val="100000"/>
              </a:lnSpc>
              <a:spcBef>
                <a:spcPts val="0"/>
              </a:spcBef>
              <a:spcAft>
                <a:spcPts val="0"/>
              </a:spcAft>
              <a:buClrTx/>
              <a:buSzTx/>
              <a:buFontTx/>
              <a:buNone/>
              <a:defRPr/>
            </a:pPr>
            <a:fld id="{4FDD3524-58C9-4AC2-B2CA-A51A96796FDB}"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42142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marL="0" marR="0" lvl="0" indent="0" algn="r" defTabSz="457200" rtl="0" eaLnBrk="1" fontAlgn="auto" latinLnBrk="0" hangingPunct="1">
              <a:lnSpc>
                <a:spcPct val="100000"/>
              </a:lnSpc>
              <a:spcBef>
                <a:spcPts val="0"/>
              </a:spcBef>
              <a:spcAft>
                <a:spcPts val="0"/>
              </a:spcAft>
              <a:buClrTx/>
              <a:buSzTx/>
              <a:buFontTx/>
              <a:buNone/>
              <a:defRPr/>
            </a:pPr>
            <a:fld id="{4FDD3524-58C9-4AC2-B2CA-A51A96796FDB}"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139685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marL="0" marR="0" lvl="0" indent="0" algn="r" defTabSz="457200" rtl="0" eaLnBrk="1" fontAlgn="auto" latinLnBrk="0" hangingPunct="1">
              <a:lnSpc>
                <a:spcPct val="100000"/>
              </a:lnSpc>
              <a:spcBef>
                <a:spcPts val="0"/>
              </a:spcBef>
              <a:spcAft>
                <a:spcPts val="0"/>
              </a:spcAft>
              <a:buClrTx/>
              <a:buSzTx/>
              <a:buFontTx/>
              <a:buNone/>
              <a:defRPr/>
            </a:pPr>
            <a:fld id="{4FDD3524-58C9-4AC2-B2CA-A51A96796FDB}"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48409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marL="0" marR="0" lvl="0" indent="0" algn="r" defTabSz="457200" rtl="0" eaLnBrk="1" fontAlgn="auto" latinLnBrk="0" hangingPunct="1">
              <a:lnSpc>
                <a:spcPct val="100000"/>
              </a:lnSpc>
              <a:spcBef>
                <a:spcPts val="0"/>
              </a:spcBef>
              <a:spcAft>
                <a:spcPts val="0"/>
              </a:spcAft>
              <a:buClrTx/>
              <a:buSzTx/>
              <a:buFontTx/>
              <a:buNone/>
              <a:defRPr/>
            </a:pPr>
            <a:fld id="{4FDD3524-58C9-4AC2-B2CA-A51A96796FDB}"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02603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35366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竖排标题与文本">
    <p:bg>
      <p:bgPr>
        <a:solidFill>
          <a:schemeClr val="accent1"/>
        </a:solidFill>
        <a:effectLst/>
      </p:bgPr>
    </p:bg>
    <p:spTree>
      <p:nvGrpSpPr>
        <p:cNvPr id="1" name=""/>
        <p:cNvGrpSpPr/>
        <p:nvPr/>
      </p:nvGrpSpPr>
      <p:grpSpPr>
        <a:xfrm>
          <a:off x="0" y="0"/>
          <a:ext cx="0" cy="0"/>
          <a:chOff x="0" y="0"/>
          <a:chExt cx="0" cy="0"/>
        </a:xfrm>
      </p:grpSpPr>
      <p:sp>
        <p:nvSpPr>
          <p:cNvPr id="7" name="矩形 6"/>
          <p:cNvSpPr/>
          <p:nvPr userDrawn="1"/>
        </p:nvSpPr>
        <p:spPr>
          <a:xfrm>
            <a:off x="304800" y="317500"/>
            <a:ext cx="115824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形 7" descr="C:\Users\Admin\Desktop\医药\5c935fe75a8247515.png5c935fe75a8247515"/>
          <p:cNvPicPr>
            <a:picLocks noChangeAspect="1"/>
          </p:cNvPicPr>
          <p:nvPr userDrawn="1"/>
        </p:nvPicPr>
        <p:blipFill>
          <a:blip r:embed="rId2"/>
          <a:srcRect/>
          <a:stretch>
            <a:fillRect/>
          </a:stretch>
        </p:blipFill>
        <p:spPr>
          <a:xfrm>
            <a:off x="7123430" y="444500"/>
            <a:ext cx="915035" cy="6540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292100" y="317500"/>
            <a:ext cx="115824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形 2" descr="C:\Users\Admin\Desktop\医药\5c935fe75a8247515.png5c935fe75a8247515"/>
          <p:cNvPicPr>
            <a:picLocks noChangeAspect="1"/>
          </p:cNvPicPr>
          <p:nvPr userDrawn="1"/>
        </p:nvPicPr>
        <p:blipFill>
          <a:blip r:embed="rId2"/>
          <a:srcRect/>
          <a:stretch>
            <a:fillRect/>
          </a:stretch>
        </p:blipFill>
        <p:spPr>
          <a:xfrm>
            <a:off x="7760335" y="396240"/>
            <a:ext cx="866775" cy="6184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2386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208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0351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916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622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6698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96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123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19504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5268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903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6E36F21-723D-4ACE-BF20-FB1D7D78B915}"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4FD69D-2068-4D67-AEB1-52A20427AFA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E36F21-723D-4ACE-BF20-FB1D7D78B915}" type="datetimeFigureOut">
              <a:rPr lang="zh-CN" altLang="en-US" smtClean="0"/>
              <a:t>2021/1/10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FD69D-2068-4D67-AEB1-52A20427AFA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591606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7" Type="http://schemas.openxmlformats.org/officeDocument/2006/relationships/image" Target="../media/image5.svg"/><Relationship Id="rId12"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9.svg"/><Relationship Id="rId5" Type="http://schemas.openxmlformats.org/officeDocument/2006/relationships/image" Target="../media/image3.svg"/><Relationship Id="rId10" Type="http://schemas.openxmlformats.org/officeDocument/2006/relationships/image" Target="../media/image5.png"/><Relationship Id="rId9" Type="http://schemas.openxmlformats.org/officeDocument/2006/relationships/image" Target="../media/image7.sv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sv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5D7F0"/>
        </a:solidFill>
        <a:effectLst/>
      </p:bgPr>
    </p:bg>
    <p:spTree>
      <p:nvGrpSpPr>
        <p:cNvPr id="1" name=""/>
        <p:cNvGrpSpPr/>
        <p:nvPr/>
      </p:nvGrpSpPr>
      <p:grpSpPr>
        <a:xfrm>
          <a:off x="0" y="0"/>
          <a:ext cx="0" cy="0"/>
          <a:chOff x="0" y="0"/>
          <a:chExt cx="0" cy="0"/>
        </a:xfrm>
      </p:grpSpPr>
      <p:sp>
        <p:nvSpPr>
          <p:cNvPr id="4" name="矩形 3"/>
          <p:cNvSpPr/>
          <p:nvPr/>
        </p:nvSpPr>
        <p:spPr>
          <a:xfrm>
            <a:off x="292100" y="317500"/>
            <a:ext cx="115824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9" name="流程图: 延期 18"/>
          <p:cNvSpPr/>
          <p:nvPr/>
        </p:nvSpPr>
        <p:spPr>
          <a:xfrm>
            <a:off x="1168400" y="551542"/>
            <a:ext cx="6432873" cy="5486401"/>
          </a:xfrm>
          <a:prstGeom prst="flowChartDelay">
            <a:avLst/>
          </a:prstGeom>
          <a:solidFill>
            <a:srgbClr val="65D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0" name="文本框 19"/>
          <p:cNvSpPr txBox="1"/>
          <p:nvPr/>
        </p:nvSpPr>
        <p:spPr>
          <a:xfrm>
            <a:off x="1906354" y="2561490"/>
            <a:ext cx="3579699" cy="1102033"/>
          </a:xfrm>
          <a:prstGeom prst="rect">
            <a:avLst/>
          </a:prstGeom>
          <a:noFill/>
          <a:effectLst>
            <a:outerShdw blurRad="25400" dist="25400" dir="5400000" algn="t" rotWithShape="0">
              <a:prstClr val="black">
                <a:alpha val="20000"/>
              </a:prstClr>
            </a:outerShdw>
          </a:effectLst>
        </p:spPr>
        <p:txBody>
          <a:bodyPr wrap="square" rtlCol="0">
            <a:spAutoFit/>
            <a:scene3d>
              <a:camera prst="orthographicFront"/>
              <a:lightRig rig="threePt" dir="t"/>
            </a:scene3d>
            <a:sp3d contourW="12700"/>
          </a:bodyPr>
          <a:lstStyle/>
          <a:p>
            <a:pPr defTabSz="1201420">
              <a:lnSpc>
                <a:spcPct val="120000"/>
              </a:lnSpc>
              <a:spcBef>
                <a:spcPts val="20"/>
              </a:spcBef>
              <a:defRPr/>
            </a:pPr>
            <a:r>
              <a:rPr lang="zh-CN" altLang="en-US" sz="60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      垃圾</a:t>
            </a:r>
            <a:endParaRPr lang="en-US" altLang="zh-CN" sz="60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1" name="文本框 20"/>
          <p:cNvSpPr txBox="1"/>
          <p:nvPr/>
        </p:nvSpPr>
        <p:spPr>
          <a:xfrm>
            <a:off x="1747313" y="4765667"/>
            <a:ext cx="4018012" cy="515910"/>
          </a:xfrm>
          <a:prstGeom prst="rect">
            <a:avLst/>
          </a:prstGeom>
          <a:noFill/>
        </p:spPr>
        <p:txBody>
          <a:bodyPr wrap="square" rtlCol="0">
            <a:spAutoFit/>
            <a:scene3d>
              <a:camera prst="orthographicFront"/>
              <a:lightRig rig="threePt" dir="t"/>
            </a:scene3d>
            <a:sp3d contourW="12700"/>
          </a:bodyPr>
          <a:lstStyle/>
          <a:p>
            <a:pPr defTabSz="901065">
              <a:lnSpc>
                <a:spcPct val="120000"/>
              </a:lnSpc>
              <a:spcBef>
                <a:spcPts val="20"/>
              </a:spcBef>
              <a:defRPr/>
            </a:pPr>
            <a:r>
              <a:rPr lang="en-US" altLang="zh-CN" sz="12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The user can demonstrate on a projector or computer or print the it into a film to be used in a wider field</a:t>
            </a:r>
          </a:p>
        </p:txBody>
      </p:sp>
      <p:sp>
        <p:nvSpPr>
          <p:cNvPr id="23" name="文本框 22"/>
          <p:cNvSpPr txBox="1"/>
          <p:nvPr/>
        </p:nvSpPr>
        <p:spPr>
          <a:xfrm>
            <a:off x="1576091" y="1336097"/>
            <a:ext cx="2265668" cy="1001043"/>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defTabSz="1201420">
              <a:lnSpc>
                <a:spcPct val="120000"/>
              </a:lnSpc>
              <a:spcBef>
                <a:spcPts val="20"/>
              </a:spcBef>
              <a:defRPr/>
            </a:pPr>
            <a:r>
              <a:rPr lang="en-US" altLang="zh-CN" sz="5400" spc="600" dirty="0" smtClean="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202X</a:t>
            </a:r>
            <a:endParaRPr lang="en-US" altLang="zh-CN" sz="54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7" name="流程图: 延期 26"/>
          <p:cNvSpPr/>
          <p:nvPr/>
        </p:nvSpPr>
        <p:spPr>
          <a:xfrm>
            <a:off x="-1108249" y="-1009651"/>
            <a:ext cx="9765909" cy="8494147"/>
          </a:xfrm>
          <a:prstGeom prst="flowChartDelay">
            <a:avLst/>
          </a:prstGeom>
          <a:noFill/>
          <a:ln w="76200">
            <a:solidFill>
              <a:srgbClr val="8CE8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nvGrpSpPr>
          <p:cNvPr id="30" name="组合 29"/>
          <p:cNvGrpSpPr/>
          <p:nvPr/>
        </p:nvGrpSpPr>
        <p:grpSpPr>
          <a:xfrm>
            <a:off x="7644627" y="1299881"/>
            <a:ext cx="1390650" cy="1390650"/>
            <a:chOff x="8727685" y="551542"/>
            <a:chExt cx="1390650" cy="1390650"/>
          </a:xfrm>
        </p:grpSpPr>
        <p:sp>
          <p:nvSpPr>
            <p:cNvPr id="28" name="椭圆 27"/>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9" name="文本框 28"/>
            <p:cNvSpPr txBox="1"/>
            <p:nvPr/>
          </p:nvSpPr>
          <p:spPr>
            <a:xfrm>
              <a:off x="8976860" y="710452"/>
              <a:ext cx="1000275" cy="992964"/>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培</a:t>
              </a:r>
              <a:endParaRPr lang="en-US" altLang="zh-CN"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grpSp>
        <p:nvGrpSpPr>
          <p:cNvPr id="31" name="组合 30"/>
          <p:cNvGrpSpPr/>
          <p:nvPr/>
        </p:nvGrpSpPr>
        <p:grpSpPr>
          <a:xfrm>
            <a:off x="7610233" y="4017682"/>
            <a:ext cx="1390650" cy="1390650"/>
            <a:chOff x="8727685" y="551542"/>
            <a:chExt cx="1390650" cy="1390650"/>
          </a:xfrm>
        </p:grpSpPr>
        <p:sp>
          <p:nvSpPr>
            <p:cNvPr id="32" name="椭圆 31"/>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3" name="文本框 32"/>
            <p:cNvSpPr txBox="1"/>
            <p:nvPr/>
          </p:nvSpPr>
          <p:spPr>
            <a:xfrm>
              <a:off x="8922872" y="785202"/>
              <a:ext cx="1000275" cy="992964"/>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训</a:t>
              </a:r>
              <a:endParaRPr lang="en-US" altLang="zh-CN"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pic>
        <p:nvPicPr>
          <p:cNvPr id="17" name="图形 16"/>
          <p:cNvPicPr>
            <a:picLocks noChangeAspect="1"/>
          </p:cNvPicPr>
          <p:nvPr/>
        </p:nvPicPr>
        <p:blipFill>
          <a:blip r:embed="rId2">
            <a:extLst>
              <a:ext uri="{96DAC541-7B7A-43D3-8B79-37D633B846F1}">
                <asvg:svgBlip xmlns="" xmlns:asvg="http://schemas.microsoft.com/office/drawing/2016/SVG/main" r:embed="rId5"/>
              </a:ext>
            </a:extLst>
          </a:blip>
          <a:stretch>
            <a:fillRect/>
          </a:stretch>
        </p:blipFill>
        <p:spPr>
          <a:xfrm rot="445917">
            <a:off x="9100114" y="4272822"/>
            <a:ext cx="2125284" cy="2576102"/>
          </a:xfrm>
          <a:prstGeom prst="rect">
            <a:avLst/>
          </a:prstGeom>
        </p:spPr>
      </p:pic>
      <p:pic>
        <p:nvPicPr>
          <p:cNvPr id="25" name="图形 24"/>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0371445" y="2460543"/>
            <a:ext cx="1114425" cy="1168349"/>
          </a:xfrm>
          <a:prstGeom prst="rect">
            <a:avLst/>
          </a:prstGeom>
        </p:spPr>
      </p:pic>
      <p:pic>
        <p:nvPicPr>
          <p:cNvPr id="2" name="图形 1"/>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803802" y="746572"/>
            <a:ext cx="933649" cy="734675"/>
          </a:xfrm>
          <a:prstGeom prst="rect">
            <a:avLst/>
          </a:prstGeom>
        </p:spPr>
      </p:pic>
      <p:pic>
        <p:nvPicPr>
          <p:cNvPr id="18" name="图形 17"/>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4898146" y="1111225"/>
            <a:ext cx="1397164" cy="1418995"/>
          </a:xfrm>
          <a:prstGeom prst="rect">
            <a:avLst/>
          </a:prstGeom>
        </p:spPr>
      </p:pic>
      <p:sp>
        <p:nvSpPr>
          <p:cNvPr id="40" name="文本框 39"/>
          <p:cNvSpPr txBox="1"/>
          <p:nvPr/>
        </p:nvSpPr>
        <p:spPr>
          <a:xfrm>
            <a:off x="9450327" y="695727"/>
            <a:ext cx="2100159" cy="939424"/>
          </a:xfrm>
          <a:prstGeom prst="rect">
            <a:avLst/>
          </a:prstGeom>
          <a:noFill/>
        </p:spPr>
        <p:txBody>
          <a:bodyPr wrap="square" rtlCol="0">
            <a:spAutoFit/>
            <a:scene3d>
              <a:camera prst="orthographicFront"/>
              <a:lightRig rig="threePt" dir="t"/>
            </a:scene3d>
            <a:sp3d contourW="12700"/>
          </a:bodyPr>
          <a:lstStyle/>
          <a:p>
            <a:pPr algn="r" defTabSz="1201420">
              <a:lnSpc>
                <a:spcPct val="120000"/>
              </a:lnSpc>
              <a:spcBef>
                <a:spcPts val="20"/>
              </a:spcBef>
              <a:defRPr/>
            </a:pPr>
            <a:r>
              <a:rPr lang="en-US" altLang="zh-CN" sz="2400" spc="600"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rPr>
              <a:t>MEDICAL WASTE</a:t>
            </a:r>
          </a:p>
        </p:txBody>
      </p:sp>
      <p:pic>
        <p:nvPicPr>
          <p:cNvPr id="6" name="图片 5">
            <a:extLst>
              <a:ext uri="{FF2B5EF4-FFF2-40B4-BE49-F238E27FC236}">
                <a16:creationId xmlns="" xmlns:a16="http://schemas.microsoft.com/office/drawing/2014/main" id="{F3E95167-C61B-40F7-9FB0-AFF5FCC1FDB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45926"/>
          <a:stretch/>
        </p:blipFill>
        <p:spPr>
          <a:xfrm>
            <a:off x="1709882" y="2459687"/>
            <a:ext cx="933649" cy="961278"/>
          </a:xfrm>
          <a:prstGeom prst="rect">
            <a:avLst/>
          </a:prstGeom>
          <a:effectLst>
            <a:outerShdw blurRad="25400" dist="25400" dir="5400000" algn="t" rotWithShape="0">
              <a:prstClr val="black">
                <a:alpha val="20000"/>
              </a:prstClr>
            </a:outerShdw>
          </a:effectLst>
        </p:spPr>
      </p:pic>
      <p:pic>
        <p:nvPicPr>
          <p:cNvPr id="22" name="图片 21">
            <a:extLst>
              <a:ext uri="{FF2B5EF4-FFF2-40B4-BE49-F238E27FC236}">
                <a16:creationId xmlns="" xmlns:a16="http://schemas.microsoft.com/office/drawing/2014/main" id="{9F6D909E-C0FE-40D1-983C-2B4A0F0CD21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53193" r="1353"/>
          <a:stretch/>
        </p:blipFill>
        <p:spPr>
          <a:xfrm>
            <a:off x="2731194" y="2540292"/>
            <a:ext cx="784805" cy="961278"/>
          </a:xfrm>
          <a:prstGeom prst="rect">
            <a:avLst/>
          </a:prstGeom>
          <a:effectLst>
            <a:outerShdw blurRad="25400" dist="25400" dir="5400000" algn="t" rotWithShape="0">
              <a:prstClr val="black">
                <a:alpha val="20000"/>
              </a:prstClr>
            </a:outerShdw>
          </a:effectLst>
        </p:spPr>
      </p:pic>
      <p:sp>
        <p:nvSpPr>
          <p:cNvPr id="24" name="文本框 23">
            <a:extLst>
              <a:ext uri="{FF2B5EF4-FFF2-40B4-BE49-F238E27FC236}">
                <a16:creationId xmlns="" xmlns:a16="http://schemas.microsoft.com/office/drawing/2014/main" id="{6009CC14-D1BB-4110-A0C5-7ED2F6A47CFE}"/>
              </a:ext>
            </a:extLst>
          </p:cNvPr>
          <p:cNvSpPr txBox="1"/>
          <p:nvPr/>
        </p:nvSpPr>
        <p:spPr>
          <a:xfrm>
            <a:off x="1597587" y="3501570"/>
            <a:ext cx="4408785" cy="1093056"/>
          </a:xfrm>
          <a:prstGeom prst="rect">
            <a:avLst/>
          </a:prstGeom>
          <a:noFill/>
          <a:effectLst>
            <a:outerShdw blurRad="25400" dist="25400" dir="5400000" algn="t" rotWithShape="0">
              <a:prstClr val="black">
                <a:alpha val="20000"/>
              </a:prstClr>
            </a:outerShdw>
          </a:effectLst>
        </p:spPr>
        <p:txBody>
          <a:bodyPr wrap="square" rtlCol="0">
            <a:spAutoFit/>
            <a:scene3d>
              <a:camera prst="orthographicFront"/>
              <a:lightRig rig="threePt" dir="t"/>
            </a:scene3d>
            <a:sp3d contourW="12700"/>
          </a:bodyPr>
          <a:lstStyle/>
          <a:p>
            <a:pPr defTabSz="1201420">
              <a:lnSpc>
                <a:spcPct val="120000"/>
              </a:lnSpc>
              <a:spcBef>
                <a:spcPts val="20"/>
              </a:spcBef>
              <a:defRPr/>
            </a:pPr>
            <a:r>
              <a:rPr lang="zh-CN" altLang="en-US" sz="60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分类与处理</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80">
                                          <p:stCondLst>
                                            <p:cond delay="0"/>
                                          </p:stCondLst>
                                        </p:cTn>
                                        <p:tgtEl>
                                          <p:spTgt spid="21"/>
                                        </p:tgtEl>
                                      </p:cBhvr>
                                    </p:animEffect>
                                    <p:anim calcmode="lin" valueType="num">
                                      <p:cBhvr>
                                        <p:cTn id="22"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27" dur="26">
                                          <p:stCondLst>
                                            <p:cond delay="650"/>
                                          </p:stCondLst>
                                        </p:cTn>
                                        <p:tgtEl>
                                          <p:spTgt spid="21"/>
                                        </p:tgtEl>
                                      </p:cBhvr>
                                      <p:to x="100000" y="60000"/>
                                    </p:animScale>
                                    <p:animScale>
                                      <p:cBhvr>
                                        <p:cTn id="28" dur="166" decel="50000">
                                          <p:stCondLst>
                                            <p:cond delay="676"/>
                                          </p:stCondLst>
                                        </p:cTn>
                                        <p:tgtEl>
                                          <p:spTgt spid="21"/>
                                        </p:tgtEl>
                                      </p:cBhvr>
                                      <p:to x="100000" y="100000"/>
                                    </p:animScale>
                                    <p:animScale>
                                      <p:cBhvr>
                                        <p:cTn id="29" dur="26">
                                          <p:stCondLst>
                                            <p:cond delay="1312"/>
                                          </p:stCondLst>
                                        </p:cTn>
                                        <p:tgtEl>
                                          <p:spTgt spid="21"/>
                                        </p:tgtEl>
                                      </p:cBhvr>
                                      <p:to x="100000" y="80000"/>
                                    </p:animScale>
                                    <p:animScale>
                                      <p:cBhvr>
                                        <p:cTn id="30" dur="166" decel="50000">
                                          <p:stCondLst>
                                            <p:cond delay="1338"/>
                                          </p:stCondLst>
                                        </p:cTn>
                                        <p:tgtEl>
                                          <p:spTgt spid="21"/>
                                        </p:tgtEl>
                                      </p:cBhvr>
                                      <p:to x="100000" y="100000"/>
                                    </p:animScale>
                                    <p:animScale>
                                      <p:cBhvr>
                                        <p:cTn id="31" dur="26">
                                          <p:stCondLst>
                                            <p:cond delay="1642"/>
                                          </p:stCondLst>
                                        </p:cTn>
                                        <p:tgtEl>
                                          <p:spTgt spid="21"/>
                                        </p:tgtEl>
                                      </p:cBhvr>
                                      <p:to x="100000" y="90000"/>
                                    </p:animScale>
                                    <p:animScale>
                                      <p:cBhvr>
                                        <p:cTn id="32" dur="166" decel="50000">
                                          <p:stCondLst>
                                            <p:cond delay="1668"/>
                                          </p:stCondLst>
                                        </p:cTn>
                                        <p:tgtEl>
                                          <p:spTgt spid="21"/>
                                        </p:tgtEl>
                                      </p:cBhvr>
                                      <p:to x="100000" y="100000"/>
                                    </p:animScale>
                                    <p:animScale>
                                      <p:cBhvr>
                                        <p:cTn id="33" dur="26">
                                          <p:stCondLst>
                                            <p:cond delay="1808"/>
                                          </p:stCondLst>
                                        </p:cTn>
                                        <p:tgtEl>
                                          <p:spTgt spid="21"/>
                                        </p:tgtEl>
                                      </p:cBhvr>
                                      <p:to x="100000" y="95000"/>
                                    </p:animScale>
                                    <p:animScale>
                                      <p:cBhvr>
                                        <p:cTn id="34" dur="166" decel="50000">
                                          <p:stCondLst>
                                            <p:cond delay="1834"/>
                                          </p:stCondLst>
                                        </p:cTn>
                                        <p:tgtEl>
                                          <p:spTgt spid="21"/>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2000"/>
                                        <p:tgtEl>
                                          <p:spTgt spid="23"/>
                                        </p:tgtEl>
                                      </p:cBhvr>
                                    </p:animEffect>
                                    <p:anim calcmode="lin" valueType="num">
                                      <p:cBhvr>
                                        <p:cTn id="40" dur="2000" fill="hold"/>
                                        <p:tgtEl>
                                          <p:spTgt spid="23"/>
                                        </p:tgtEl>
                                        <p:attrNameLst>
                                          <p:attrName>ppt_w</p:attrName>
                                        </p:attrNameLst>
                                      </p:cBhvr>
                                      <p:tavLst>
                                        <p:tav tm="0" fmla="#ppt_w*sin(2.5*pi*$)">
                                          <p:val>
                                            <p:fltVal val="0"/>
                                          </p:val>
                                        </p:tav>
                                        <p:tav tm="100000">
                                          <p:val>
                                            <p:fltVal val="1"/>
                                          </p:val>
                                        </p:tav>
                                      </p:tavLst>
                                    </p:anim>
                                    <p:anim calcmode="lin" valueType="num">
                                      <p:cBhvr>
                                        <p:cTn id="41" dur="2000" fill="hold"/>
                                        <p:tgtEl>
                                          <p:spTgt spid="23"/>
                                        </p:tgtEl>
                                        <p:attrNameLst>
                                          <p:attrName>ppt_h</p:attrName>
                                        </p:attrNameLst>
                                      </p:cBhvr>
                                      <p:tavLst>
                                        <p:tav tm="0">
                                          <p:val>
                                            <p:strVal val="#ppt_h"/>
                                          </p:val>
                                        </p:tav>
                                        <p:tav tm="100000">
                                          <p:val>
                                            <p:strVal val="#ppt_h"/>
                                          </p:val>
                                        </p:tav>
                                      </p:tavLst>
                                    </p:anim>
                                  </p:childTnLst>
                                </p:cTn>
                              </p:par>
                            </p:childTnLst>
                          </p:cTn>
                        </p:par>
                        <p:par>
                          <p:cTn id="42" fill="hold">
                            <p:stCondLst>
                              <p:cond delay="2000"/>
                            </p:stCondLst>
                            <p:childTnLst>
                              <p:par>
                                <p:cTn id="43" presetID="14" presetClass="entr" presetSubtype="1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randombar(horizontal)">
                                      <p:cBhvr>
                                        <p:cTn id="45" dur="500"/>
                                        <p:tgtEl>
                                          <p:spTgt spid="4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ppt_x"/>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500"/>
                            </p:stCondLst>
                            <p:childTnLst>
                              <p:par>
                                <p:cTn id="53" presetID="22" presetClass="entr" presetSubtype="4"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par>
                          <p:cTn id="56" fill="hold">
                            <p:stCondLst>
                              <p:cond delay="1000"/>
                            </p:stCondLst>
                            <p:childTnLst>
                              <p:par>
                                <p:cTn id="57" presetID="22" presetClass="entr" presetSubtype="4"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40"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6" name="文本框 5"/>
          <p:cNvSpPr txBox="1"/>
          <p:nvPr/>
        </p:nvSpPr>
        <p:spPr>
          <a:xfrm>
            <a:off x="251598" y="335013"/>
            <a:ext cx="3676650"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化学性废物</a:t>
            </a:r>
          </a:p>
        </p:txBody>
      </p:sp>
      <p:pic>
        <p:nvPicPr>
          <p:cNvPr id="8" name="图片 7" descr="C:\Users\Admin\Desktop\医药\5d3aeb2f9206e1564142383211.png5d3aeb2f9206e1564142383211"/>
          <p:cNvPicPr>
            <a:picLocks noChangeAspect="1"/>
          </p:cNvPicPr>
          <p:nvPr/>
        </p:nvPicPr>
        <p:blipFill>
          <a:blip r:embed="rId2"/>
          <a:srcRect/>
          <a:stretch>
            <a:fillRect/>
          </a:stretch>
        </p:blipFill>
        <p:spPr>
          <a:xfrm>
            <a:off x="7719405" y="2183474"/>
            <a:ext cx="3600454" cy="3600000"/>
          </a:xfrm>
          <a:prstGeom prst="rect">
            <a:avLst/>
          </a:prstGeom>
        </p:spPr>
      </p:pic>
      <p:sp>
        <p:nvSpPr>
          <p:cNvPr id="9" name="椭圆 8"/>
          <p:cNvSpPr/>
          <p:nvPr/>
        </p:nvSpPr>
        <p:spPr>
          <a:xfrm>
            <a:off x="2309586" y="2079897"/>
            <a:ext cx="522514" cy="522514"/>
          </a:xfrm>
          <a:prstGeom prst="ellipse">
            <a:avLst/>
          </a:prstGeom>
          <a:solidFill>
            <a:schemeClr val="accent1"/>
          </a:solid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en-US" altLang="zh-CN" dirty="0">
                <a:latin typeface="义启简圆体" panose="02010601030101010101" pitchFamily="2" charset="-128"/>
                <a:ea typeface="义启简圆体" panose="02010601030101010101" pitchFamily="2" charset="-128"/>
                <a:cs typeface="+mn-ea"/>
                <a:sym typeface="义启简圆体" panose="02010601030101010101" pitchFamily="2" charset="-128"/>
              </a:rPr>
              <a:t>1</a:t>
            </a:r>
            <a:endPar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0" name="椭圆 9"/>
          <p:cNvSpPr/>
          <p:nvPr/>
        </p:nvSpPr>
        <p:spPr>
          <a:xfrm>
            <a:off x="2309586" y="3531870"/>
            <a:ext cx="522514" cy="522514"/>
          </a:xfrm>
          <a:prstGeom prst="ellipse">
            <a:avLst/>
          </a:prstGeom>
          <a:solidFill>
            <a:schemeClr val="accent2"/>
          </a:solid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en-US" altLang="zh-CN" dirty="0">
                <a:latin typeface="义启简圆体" panose="02010601030101010101" pitchFamily="2" charset="-128"/>
                <a:ea typeface="义启简圆体" panose="02010601030101010101" pitchFamily="2" charset="-128"/>
                <a:cs typeface="+mn-ea"/>
                <a:sym typeface="义启简圆体" panose="02010601030101010101" pitchFamily="2" charset="-128"/>
              </a:rPr>
              <a:t>2</a:t>
            </a:r>
            <a:endPar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1" name="椭圆 10"/>
          <p:cNvSpPr/>
          <p:nvPr/>
        </p:nvSpPr>
        <p:spPr>
          <a:xfrm>
            <a:off x="2308634" y="4967968"/>
            <a:ext cx="522514" cy="522514"/>
          </a:xfrm>
          <a:prstGeom prst="ellipse">
            <a:avLst/>
          </a:prstGeom>
          <a:solidFill>
            <a:schemeClr val="accent1"/>
          </a:solid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en-US" altLang="zh-CN" dirty="0">
                <a:latin typeface="义启简圆体" panose="02010601030101010101" pitchFamily="2" charset="-128"/>
                <a:ea typeface="义启简圆体" panose="02010601030101010101" pitchFamily="2" charset="-128"/>
                <a:cs typeface="+mn-ea"/>
                <a:sym typeface="义启简圆体" panose="02010601030101010101" pitchFamily="2" charset="-128"/>
              </a:rPr>
              <a:t>3</a:t>
            </a:r>
            <a:endPar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2" name="矩形 11"/>
          <p:cNvSpPr/>
          <p:nvPr/>
        </p:nvSpPr>
        <p:spPr>
          <a:xfrm>
            <a:off x="3088583" y="5044559"/>
            <a:ext cx="6096000" cy="425886"/>
          </a:xfrm>
          <a:prstGeom prst="rect">
            <a:avLst/>
          </a:prstGeom>
        </p:spPr>
        <p:txBody>
          <a:bodyPr>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废弃的汞血压计、汞体温计。 </a:t>
            </a:r>
          </a:p>
        </p:txBody>
      </p:sp>
      <p:sp>
        <p:nvSpPr>
          <p:cNvPr id="13" name="矩形 12"/>
          <p:cNvSpPr/>
          <p:nvPr/>
        </p:nvSpPr>
        <p:spPr>
          <a:xfrm>
            <a:off x="3053023" y="2156488"/>
            <a:ext cx="4358886" cy="425886"/>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医学影像室、实验室废弃的化学消毒剂。</a:t>
            </a:r>
          </a:p>
        </p:txBody>
      </p:sp>
      <p:sp>
        <p:nvSpPr>
          <p:cNvPr id="14" name="矩形 13"/>
          <p:cNvSpPr/>
          <p:nvPr/>
        </p:nvSpPr>
        <p:spPr>
          <a:xfrm>
            <a:off x="3053023" y="3608461"/>
            <a:ext cx="4511171" cy="425886"/>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废弃的过氧乙酸、戊二醛等化学消毒剂。 </a:t>
            </a:r>
          </a:p>
        </p:txBody>
      </p:sp>
      <p:pic>
        <p:nvPicPr>
          <p:cNvPr id="3" name="图片 2" descr="C:\Users\Admin\Desktop\医药\5c8f73e3161aa3277.png5c8f73e3161aa3277"/>
          <p:cNvPicPr>
            <a:picLocks noChangeAspect="1"/>
          </p:cNvPicPr>
          <p:nvPr/>
        </p:nvPicPr>
        <p:blipFill>
          <a:blip r:embed="rId3"/>
          <a:srcRect/>
          <a:stretch>
            <a:fillRect/>
          </a:stretch>
        </p:blipFill>
        <p:spPr>
          <a:xfrm>
            <a:off x="-191812" y="3284220"/>
            <a:ext cx="3023235" cy="21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par>
                          <p:cTn id="32" fill="hold">
                            <p:stCondLst>
                              <p:cond delay="3500"/>
                            </p:stCondLst>
                            <p:childTnLst>
                              <p:par>
                                <p:cTn id="33" presetID="24"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to="" calcmode="lin" valueType="num">
                                      <p:cBhvr>
                                        <p:cTn id="35"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矩形 4"/>
          <p:cNvSpPr/>
          <p:nvPr/>
        </p:nvSpPr>
        <p:spPr>
          <a:xfrm>
            <a:off x="718457" y="431800"/>
            <a:ext cx="10755086" cy="599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9" name="流程图: 延期 8"/>
          <p:cNvSpPr/>
          <p:nvPr/>
        </p:nvSpPr>
        <p:spPr>
          <a:xfrm rot="5400000">
            <a:off x="3884673" y="409701"/>
            <a:ext cx="5085876" cy="5691716"/>
          </a:xfrm>
          <a:prstGeom prst="flowChartDelay">
            <a:avLst/>
          </a:prstGeom>
          <a:solidFill>
            <a:srgbClr val="65D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 name="矩形 2"/>
          <p:cNvSpPr/>
          <p:nvPr/>
        </p:nvSpPr>
        <p:spPr>
          <a:xfrm>
            <a:off x="2264228" y="1929285"/>
            <a:ext cx="2505389" cy="2505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00">
              <a:lnSpc>
                <a:spcPct val="120000"/>
              </a:lnSpc>
              <a:spcBef>
                <a:spcPts val="20"/>
              </a:spcBef>
            </a:pPr>
            <a:endParaRPr lang="zh-CN" altLang="en-US" sz="2400">
              <a:solidFill>
                <a:prstClr val="white"/>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5" name="文本框 14"/>
          <p:cNvSpPr txBox="1"/>
          <p:nvPr/>
        </p:nvSpPr>
        <p:spPr bwMode="auto">
          <a:xfrm>
            <a:off x="5073592" y="2218385"/>
            <a:ext cx="5691717" cy="744499"/>
          </a:xfrm>
          <a:prstGeom prst="rect">
            <a:avLst/>
          </a:prstGeom>
          <a:noFill/>
        </p:spPr>
        <p:txBody>
          <a:bodyPr wrap="square">
            <a:spAutoFit/>
          </a:bodyPr>
          <a:lstStyle/>
          <a:p>
            <a:pPr defTabSz="914400">
              <a:lnSpc>
                <a:spcPct val="120000"/>
              </a:lnSpc>
              <a:spcBef>
                <a:spcPts val="20"/>
              </a:spcBef>
              <a:defRPr/>
            </a:pPr>
            <a:r>
              <a:rPr lang="zh-CN" altLang="en-US" sz="5865"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医疗废物处理</a:t>
            </a:r>
          </a:p>
        </p:txBody>
      </p:sp>
      <p:sp>
        <p:nvSpPr>
          <p:cNvPr id="17" name="TextBox 111"/>
          <p:cNvSpPr txBox="1">
            <a:spLocks noChangeArrowheads="1"/>
          </p:cNvSpPr>
          <p:nvPr/>
        </p:nvSpPr>
        <p:spPr bwMode="auto">
          <a:xfrm>
            <a:off x="5140777" y="3003415"/>
            <a:ext cx="3676651" cy="110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2" tIns="45684" rIns="91372" bIns="45684">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914400">
              <a:lnSpc>
                <a:spcPct val="120000"/>
              </a:lnSpc>
              <a:spcBef>
                <a:spcPts val="20"/>
              </a:spcBef>
              <a:defRPr/>
            </a:pPr>
            <a:r>
              <a:rPr lang="en-US" altLang="zh-CN" sz="1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Click here to modify the text , you may post text here . Click here to modify the text . Click here to modify the text , you may post text here . Click here to modify the text , you may</a:t>
            </a:r>
            <a:endParaRPr lang="zh-CN" altLang="en-US" sz="1400"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 name="文本框 1"/>
          <p:cNvSpPr txBox="1"/>
          <p:nvPr/>
        </p:nvSpPr>
        <p:spPr>
          <a:xfrm>
            <a:off x="3674501" y="1339802"/>
            <a:ext cx="1374094" cy="3188758"/>
          </a:xfrm>
          <a:prstGeom prst="rect">
            <a:avLst/>
          </a:prstGeom>
          <a:noFill/>
        </p:spPr>
        <p:txBody>
          <a:bodyPr wrap="none" rtlCol="0">
            <a:spAutoFit/>
          </a:bodyPr>
          <a:lstStyle/>
          <a:p>
            <a:pPr algn="ctr" defTabSz="609600">
              <a:lnSpc>
                <a:spcPct val="120000"/>
              </a:lnSpc>
              <a:spcBef>
                <a:spcPts val="20"/>
              </a:spcBef>
            </a:pPr>
            <a:r>
              <a:rPr lang="en-US" altLang="zh-CN"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2</a:t>
            </a:r>
            <a:endParaRPr lang="zh-CN" altLang="en-US"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11" name="图形 10"/>
          <p:cNvPicPr>
            <a:picLocks noChangeAspect="1"/>
          </p:cNvPicPr>
          <p:nvPr/>
        </p:nvPicPr>
        <p:blipFill>
          <a:blip r:embed="rId3"/>
          <a:stretch>
            <a:fillRect/>
          </a:stretch>
        </p:blipFill>
        <p:spPr>
          <a:xfrm>
            <a:off x="2572885" y="3982215"/>
            <a:ext cx="1811301" cy="2195516"/>
          </a:xfrm>
          <a:prstGeom prst="rect">
            <a:avLst/>
          </a:prstGeom>
        </p:spPr>
      </p:pic>
      <p:pic>
        <p:nvPicPr>
          <p:cNvPr id="16" name="图形 15"/>
          <p:cNvPicPr>
            <a:picLocks noChangeAspect="1"/>
          </p:cNvPicPr>
          <p:nvPr/>
        </p:nvPicPr>
        <p:blipFill>
          <a:blip r:embed="rId4"/>
          <a:stretch>
            <a:fillRect/>
          </a:stretch>
        </p:blipFill>
        <p:spPr>
          <a:xfrm>
            <a:off x="2208544" y="2345852"/>
            <a:ext cx="652795" cy="513675"/>
          </a:xfrm>
          <a:prstGeom prst="rect">
            <a:avLst/>
          </a:prstGeom>
        </p:spPr>
      </p:pic>
      <p:grpSp>
        <p:nvGrpSpPr>
          <p:cNvPr id="18" name="组合 17"/>
          <p:cNvGrpSpPr/>
          <p:nvPr/>
        </p:nvGrpSpPr>
        <p:grpSpPr>
          <a:xfrm>
            <a:off x="5986032" y="4497106"/>
            <a:ext cx="916806" cy="916806"/>
            <a:chOff x="8727685" y="551542"/>
            <a:chExt cx="1390650" cy="1390650"/>
          </a:xfrm>
        </p:grpSpPr>
        <p:sp>
          <p:nvSpPr>
            <p:cNvPr id="19" name="椭圆 18"/>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sz="160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0" name="文本框 19"/>
            <p:cNvSpPr txBox="1"/>
            <p:nvPr/>
          </p:nvSpPr>
          <p:spPr>
            <a:xfrm>
              <a:off x="8922872" y="714824"/>
              <a:ext cx="1000275" cy="1152046"/>
            </a:xfrm>
            <a:prstGeom prst="rect">
              <a:avLst/>
            </a:prstGeom>
            <a:noFill/>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贰</a:t>
              </a:r>
              <a:endParaRPr lang="en-US" altLang="zh-CN"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pic>
        <p:nvPicPr>
          <p:cNvPr id="21" name="图形 20"/>
          <p:cNvPicPr>
            <a:picLocks noChangeAspect="1"/>
          </p:cNvPicPr>
          <p:nvPr/>
        </p:nvPicPr>
        <p:blipFill>
          <a:blip r:embed="rId5"/>
          <a:stretch>
            <a:fillRect/>
          </a:stretch>
        </p:blipFill>
        <p:spPr>
          <a:xfrm>
            <a:off x="8883851" y="4079849"/>
            <a:ext cx="1547298" cy="1571475"/>
          </a:xfrm>
          <a:prstGeom prst="rect">
            <a:avLst/>
          </a:prstGeom>
        </p:spPr>
      </p:pic>
      <p:sp>
        <p:nvSpPr>
          <p:cNvPr id="22" name="矩形 21"/>
          <p:cNvSpPr/>
          <p:nvPr/>
        </p:nvSpPr>
        <p:spPr>
          <a:xfrm>
            <a:off x="3669691" y="892294"/>
            <a:ext cx="5455837" cy="185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感染性垃圾的处理</a:t>
            </a:r>
          </a:p>
        </p:txBody>
      </p:sp>
      <p:sp>
        <p:nvSpPr>
          <p:cNvPr id="3" name="矩形: 圆角 2"/>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废物处理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8" name="图片 7" descr="C:\Users\Admin\Desktop\医药\5d40338b89a8d1564488587775.png5d40338b89a8d1564488587775"/>
          <p:cNvPicPr>
            <a:picLocks noChangeAspect="1"/>
          </p:cNvPicPr>
          <p:nvPr/>
        </p:nvPicPr>
        <p:blipFill>
          <a:blip r:embed="rId2"/>
          <a:srcRect/>
          <a:stretch>
            <a:fillRect/>
          </a:stretch>
        </p:blipFill>
        <p:spPr>
          <a:xfrm>
            <a:off x="553720" y="2389740"/>
            <a:ext cx="3599502" cy="3600000"/>
          </a:xfrm>
          <a:prstGeom prst="rect">
            <a:avLst/>
          </a:prstGeom>
          <a:ln>
            <a:noFill/>
          </a:ln>
          <a:effectLst>
            <a:outerShdw blurRad="292100" dist="139700" dir="2700000" algn="tl" rotWithShape="0">
              <a:srgbClr val="333333">
                <a:alpha val="65000"/>
              </a:srgbClr>
            </a:outerShdw>
          </a:effectLst>
        </p:spPr>
      </p:pic>
      <p:sp>
        <p:nvSpPr>
          <p:cNvPr id="9" name="矩形 8"/>
          <p:cNvSpPr/>
          <p:nvPr/>
        </p:nvSpPr>
        <p:spPr>
          <a:xfrm>
            <a:off x="4455795" y="2389505"/>
            <a:ext cx="3796665" cy="1754326"/>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医疗垃圾中病原体的培养基、标本和菌种、毒种保存液等高危险废 物，应当首先在生产地点进行压力蒸汽灭菌或者化学消毒处理，然后按感染性废物收集处理。 </a:t>
            </a:r>
          </a:p>
        </p:txBody>
      </p:sp>
      <p:pic>
        <p:nvPicPr>
          <p:cNvPr id="4" name="图片 3" descr="C:\Users\Admin\Desktop\医药\5c8f72d08ad418329.png5c8f72d08ad418329"/>
          <p:cNvPicPr>
            <a:picLocks noChangeAspect="1"/>
          </p:cNvPicPr>
          <p:nvPr/>
        </p:nvPicPr>
        <p:blipFill>
          <a:blip r:embed="rId3"/>
          <a:srcRect/>
          <a:stretch>
            <a:fillRect/>
          </a:stretch>
        </p:blipFill>
        <p:spPr>
          <a:xfrm>
            <a:off x="8117798" y="2324100"/>
            <a:ext cx="4030980" cy="288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4"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废物处理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病理性垃圾的处理</a:t>
            </a:r>
          </a:p>
        </p:txBody>
      </p:sp>
      <p:pic>
        <p:nvPicPr>
          <p:cNvPr id="6" name="图片 5" descr="C:\Users\Admin\Desktop\医药\5d40562def3121564497453832.png5d40562def3121564497453832"/>
          <p:cNvPicPr>
            <a:picLocks noChangeAspect="1"/>
          </p:cNvPicPr>
          <p:nvPr/>
        </p:nvPicPr>
        <p:blipFill>
          <a:blip r:embed="rId2"/>
          <a:srcRect/>
          <a:stretch>
            <a:fillRect/>
          </a:stretch>
        </p:blipFill>
        <p:spPr>
          <a:xfrm>
            <a:off x="7179836" y="2074663"/>
            <a:ext cx="3546531" cy="3546475"/>
          </a:xfrm>
          <a:prstGeom prst="rect">
            <a:avLst/>
          </a:prstGeom>
        </p:spPr>
      </p:pic>
      <p:sp>
        <p:nvSpPr>
          <p:cNvPr id="7" name="矩形 6"/>
          <p:cNvSpPr/>
          <p:nvPr/>
        </p:nvSpPr>
        <p:spPr>
          <a:xfrm>
            <a:off x="1051560" y="1906270"/>
            <a:ext cx="4824095" cy="2086725"/>
          </a:xfrm>
          <a:prstGeom prst="rect">
            <a:avLst/>
          </a:prstGeom>
          <a:ln w="28575">
            <a:solidFill>
              <a:schemeClr val="accent1">
                <a:lumMod val="75000"/>
              </a:schemeClr>
            </a:solidFill>
          </a:ln>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病理性垃圾应用黄色医疗废物塑料袋密闭包装，贴上标签，产生科室对其登记后由医疗废物管理办统一回收处理。</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marL="342900" indent="-342900">
              <a:lnSpc>
                <a:spcPct val="120000"/>
              </a:lnSpc>
              <a:spcBef>
                <a:spcPts val="20"/>
              </a:spcBef>
              <a:buFont typeface="+mj-lt"/>
              <a:buAutoNum type="arabicPeriod"/>
            </a:pPr>
            <a:endPar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手术后产生的废弃大肢体由包括、病理科保存，定期由殡仪馆收取后焚烧</a:t>
            </a:r>
          </a:p>
        </p:txBody>
      </p:sp>
      <p:pic>
        <p:nvPicPr>
          <p:cNvPr id="3" name="图片 2" descr="C:\Users\Admin\Desktop\医药\5c8f72cb6b5bf1799.png5c8f72cb6b5bf1799"/>
          <p:cNvPicPr>
            <a:picLocks noChangeAspect="1"/>
          </p:cNvPicPr>
          <p:nvPr/>
        </p:nvPicPr>
        <p:blipFill>
          <a:blip r:embed="rId3"/>
          <a:srcRect/>
          <a:stretch>
            <a:fillRect/>
          </a:stretch>
        </p:blipFill>
        <p:spPr>
          <a:xfrm>
            <a:off x="1431290" y="4435022"/>
            <a:ext cx="3024420" cy="2159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4"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to="" calcmode="lin" valueType="num">
                                      <p:cBhvr>
                                        <p:cTn id="17"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废物处理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损伤性垃圾的处理</a:t>
            </a:r>
          </a:p>
        </p:txBody>
      </p:sp>
      <p:pic>
        <p:nvPicPr>
          <p:cNvPr id="8" name="图片 7" descr="C:\Users\Admin\Desktop\医药\5d3aed1578c9d1564142869267.png5d3aed1578c9d1564142869267"/>
          <p:cNvPicPr>
            <a:picLocks noChangeAspect="1"/>
          </p:cNvPicPr>
          <p:nvPr/>
        </p:nvPicPr>
        <p:blipFill>
          <a:blip r:embed="rId2"/>
          <a:srcRect/>
          <a:stretch>
            <a:fillRect/>
          </a:stretch>
        </p:blipFill>
        <p:spPr>
          <a:xfrm>
            <a:off x="762091" y="1601080"/>
            <a:ext cx="4441190" cy="4441371"/>
          </a:xfrm>
          <a:prstGeom prst="rect">
            <a:avLst/>
          </a:prstGeom>
        </p:spPr>
      </p:pic>
      <p:sp>
        <p:nvSpPr>
          <p:cNvPr id="3" name="文本框 2"/>
          <p:cNvSpPr txBox="1"/>
          <p:nvPr/>
        </p:nvSpPr>
        <p:spPr>
          <a:xfrm>
            <a:off x="6377305" y="1846580"/>
            <a:ext cx="3545205" cy="1089529"/>
          </a:xfrm>
          <a:prstGeom prst="rect">
            <a:avLst/>
          </a:prstGeom>
          <a:noFill/>
        </p:spPr>
        <p:txBody>
          <a:bodyPr wrap="square" rtlCol="0" anchor="t">
            <a:spAutoFit/>
          </a:bodyPr>
          <a:lstStyle/>
          <a:p>
            <a:pPr>
              <a:lnSpc>
                <a:spcPct val="120000"/>
              </a:lnSpc>
              <a:spcBef>
                <a:spcPts val="20"/>
              </a:spcBef>
            </a:pPr>
            <a:r>
              <a:rPr lang="zh-CN" altLang="en-US" dirty="0">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废弃的损伤性垃圾，应放入利器盒密闭包装， 贴上标签，科室登记后，由医疗废物管理办统一回收处理。</a:t>
            </a: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5" name="文本框 4"/>
          <p:cNvSpPr txBox="1"/>
          <p:nvPr/>
        </p:nvSpPr>
        <p:spPr>
          <a:xfrm>
            <a:off x="6377305" y="4420870"/>
            <a:ext cx="2869696" cy="392543"/>
          </a:xfrm>
          <a:prstGeom prst="rect">
            <a:avLst/>
          </a:prstGeom>
          <a:noFill/>
        </p:spPr>
        <p:txBody>
          <a:bodyPr wrap="none" rtlCol="0" anchor="t">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利器盒密闭后不允许再打开。</a:t>
            </a:r>
          </a:p>
        </p:txBody>
      </p:sp>
      <p:pic>
        <p:nvPicPr>
          <p:cNvPr id="7" name="图片 6" descr="C:\Users\Admin\Desktop\医药\5c90431304b617398.png5c90431304b617398"/>
          <p:cNvPicPr>
            <a:picLocks noChangeAspect="1"/>
          </p:cNvPicPr>
          <p:nvPr/>
        </p:nvPicPr>
        <p:blipFill>
          <a:blip r:embed="rId3"/>
          <a:srcRect/>
          <a:stretch>
            <a:fillRect/>
          </a:stretch>
        </p:blipFill>
        <p:spPr>
          <a:xfrm>
            <a:off x="9115065" y="1366067"/>
            <a:ext cx="3022600" cy="2159635"/>
          </a:xfrm>
          <a:prstGeom prst="rect">
            <a:avLst/>
          </a:prstGeom>
        </p:spPr>
      </p:pic>
      <p:pic>
        <p:nvPicPr>
          <p:cNvPr id="11" name="图片 10" descr="C:\Users\Admin\Desktop\医药\5c8f72910964a3623.png5c8f72910964a3623"/>
          <p:cNvPicPr>
            <a:picLocks noChangeAspect="1"/>
          </p:cNvPicPr>
          <p:nvPr/>
        </p:nvPicPr>
        <p:blipFill>
          <a:blip r:embed="rId4"/>
          <a:srcRect/>
          <a:stretch>
            <a:fillRect/>
          </a:stretch>
        </p:blipFill>
        <p:spPr>
          <a:xfrm>
            <a:off x="9113795" y="3525702"/>
            <a:ext cx="3022600" cy="2159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right)">
                                      <p:cBhvr>
                                        <p:cTn id="8" dur="500"/>
                                        <p:tgtEl>
                                          <p:spTgt spid="8"/>
                                        </p:tgtEl>
                                      </p:cBhvr>
                                    </p:animEffect>
                                  </p:childTnLst>
                                </p:cTn>
                              </p:par>
                            </p:childTnLst>
                          </p:cTn>
                        </p:par>
                        <p:par>
                          <p:cTn id="9" fill="hold">
                            <p:stCondLst>
                              <p:cond delay="500"/>
                            </p:stCondLst>
                            <p:childTnLst>
                              <p:par>
                                <p:cTn id="10" presetID="24"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to="" calcmode="lin" valueType="num">
                                      <p:cBhvr>
                                        <p:cTn id="12" dur="1" fill="hold"/>
                                        <p:tgtEl>
                                          <p:spTgt spid="7"/>
                                        </p:tgtEl>
                                      </p:cBhvr>
                                    </p:anim>
                                  </p:childTnLst>
                                </p:cTn>
                              </p:par>
                            </p:childTnLst>
                          </p:cTn>
                        </p:par>
                        <p:par>
                          <p:cTn id="13" fill="hold">
                            <p:stCondLst>
                              <p:cond delay="500"/>
                            </p:stCondLst>
                            <p:childTnLst>
                              <p:par>
                                <p:cTn id="14" presetID="24"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to="" calcmode="lin" valueType="num">
                                      <p:cBhvr>
                                        <p:cTn id="16" dur="1" fill="hold"/>
                                        <p:tgtEl>
                                          <p:spTgt spid="1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废物处理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药物性垃圾的处理</a:t>
            </a:r>
          </a:p>
        </p:txBody>
      </p:sp>
      <p:pic>
        <p:nvPicPr>
          <p:cNvPr id="6" name="图片 5" descr="C:\Users\Admin\Desktop\医药\5d4057051713a1564497669316.png5d4057051713a1564497669316"/>
          <p:cNvPicPr>
            <a:picLocks noChangeAspect="1"/>
          </p:cNvPicPr>
          <p:nvPr/>
        </p:nvPicPr>
        <p:blipFill>
          <a:blip r:embed="rId2"/>
          <a:srcRect/>
          <a:stretch>
            <a:fillRect/>
          </a:stretch>
        </p:blipFill>
        <p:spPr>
          <a:xfrm>
            <a:off x="1552076" y="2040572"/>
            <a:ext cx="3600000" cy="3600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矩形 6"/>
          <p:cNvSpPr/>
          <p:nvPr/>
        </p:nvSpPr>
        <p:spPr>
          <a:xfrm>
            <a:off x="5594985" y="2344420"/>
            <a:ext cx="3357245" cy="1754326"/>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废弃的麻醉、精神、放射性、毒性等药品应统一交到药品管理科，药品管理科依照有关法律、行政法规和国家有关规定、 标准进行处理。 </a:t>
            </a:r>
          </a:p>
        </p:txBody>
      </p:sp>
      <p:pic>
        <p:nvPicPr>
          <p:cNvPr id="3" name="图片 2" descr="C:\Users\Admin\Desktop\医药\5c8f73e3161aa3277(1).png5c8f73e3161aa3277(1)"/>
          <p:cNvPicPr>
            <a:picLocks noChangeAspect="1"/>
          </p:cNvPicPr>
          <p:nvPr/>
        </p:nvPicPr>
        <p:blipFill>
          <a:blip r:embed="rId3"/>
          <a:srcRect/>
          <a:stretch>
            <a:fillRect/>
          </a:stretch>
        </p:blipFill>
        <p:spPr>
          <a:xfrm>
            <a:off x="8469905" y="4584565"/>
            <a:ext cx="2159000" cy="15417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24"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to="" calcmode="lin" valueType="num">
                                      <p:cBhvr>
                                        <p:cTn id="15"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矩形 4"/>
          <p:cNvSpPr/>
          <p:nvPr/>
        </p:nvSpPr>
        <p:spPr>
          <a:xfrm>
            <a:off x="718457" y="431800"/>
            <a:ext cx="10755086" cy="599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9" name="流程图: 延期 8"/>
          <p:cNvSpPr/>
          <p:nvPr/>
        </p:nvSpPr>
        <p:spPr>
          <a:xfrm rot="5400000">
            <a:off x="3884673" y="409701"/>
            <a:ext cx="5085876" cy="5691716"/>
          </a:xfrm>
          <a:prstGeom prst="flowChartDelay">
            <a:avLst/>
          </a:prstGeom>
          <a:solidFill>
            <a:srgbClr val="65D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 name="矩形 2"/>
          <p:cNvSpPr/>
          <p:nvPr/>
        </p:nvSpPr>
        <p:spPr>
          <a:xfrm>
            <a:off x="2264228" y="1929285"/>
            <a:ext cx="2505389" cy="2505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00">
              <a:lnSpc>
                <a:spcPct val="120000"/>
              </a:lnSpc>
              <a:spcBef>
                <a:spcPts val="20"/>
              </a:spcBef>
            </a:pPr>
            <a:endParaRPr lang="zh-CN" altLang="en-US" sz="2400">
              <a:solidFill>
                <a:prstClr val="white"/>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5" name="文本框 14"/>
          <p:cNvSpPr txBox="1"/>
          <p:nvPr/>
        </p:nvSpPr>
        <p:spPr bwMode="auto">
          <a:xfrm>
            <a:off x="5073592" y="2218385"/>
            <a:ext cx="5691717" cy="744499"/>
          </a:xfrm>
          <a:prstGeom prst="rect">
            <a:avLst/>
          </a:prstGeom>
          <a:noFill/>
        </p:spPr>
        <p:txBody>
          <a:bodyPr wrap="square">
            <a:spAutoFit/>
          </a:bodyPr>
          <a:lstStyle/>
          <a:p>
            <a:pPr defTabSz="914400">
              <a:lnSpc>
                <a:spcPct val="120000"/>
              </a:lnSpc>
              <a:spcBef>
                <a:spcPts val="20"/>
              </a:spcBef>
              <a:defRPr/>
            </a:pPr>
            <a:r>
              <a:rPr lang="zh-CN" altLang="en-US" sz="5865"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医疗垃圾处理流程</a:t>
            </a:r>
          </a:p>
        </p:txBody>
      </p:sp>
      <p:sp>
        <p:nvSpPr>
          <p:cNvPr id="17" name="TextBox 111"/>
          <p:cNvSpPr txBox="1">
            <a:spLocks noChangeArrowheads="1"/>
          </p:cNvSpPr>
          <p:nvPr/>
        </p:nvSpPr>
        <p:spPr bwMode="auto">
          <a:xfrm>
            <a:off x="5140777" y="3003415"/>
            <a:ext cx="3676651" cy="110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2" tIns="45684" rIns="91372" bIns="45684">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914400">
              <a:lnSpc>
                <a:spcPct val="120000"/>
              </a:lnSpc>
              <a:spcBef>
                <a:spcPts val="20"/>
              </a:spcBef>
              <a:defRPr/>
            </a:pPr>
            <a:r>
              <a:rPr lang="en-US" altLang="zh-CN" sz="1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Click here to modify the text , you may post text here . Click here to modify the text . Click here to modify the text , you may post text here . Click here to modify the text , you may</a:t>
            </a:r>
            <a:endParaRPr lang="zh-CN" altLang="en-US" sz="1400"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 name="文本框 1"/>
          <p:cNvSpPr txBox="1"/>
          <p:nvPr/>
        </p:nvSpPr>
        <p:spPr>
          <a:xfrm>
            <a:off x="3656065" y="1339802"/>
            <a:ext cx="1410964" cy="3188758"/>
          </a:xfrm>
          <a:prstGeom prst="rect">
            <a:avLst/>
          </a:prstGeom>
          <a:noFill/>
        </p:spPr>
        <p:txBody>
          <a:bodyPr wrap="none" rtlCol="0">
            <a:spAutoFit/>
          </a:bodyPr>
          <a:lstStyle/>
          <a:p>
            <a:pPr algn="ctr" defTabSz="609600">
              <a:lnSpc>
                <a:spcPct val="120000"/>
              </a:lnSpc>
              <a:spcBef>
                <a:spcPts val="20"/>
              </a:spcBef>
            </a:pPr>
            <a:r>
              <a:rPr lang="en-US" altLang="zh-CN"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3</a:t>
            </a:r>
            <a:endParaRPr lang="zh-CN" altLang="en-US"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11" name="图形 10"/>
          <p:cNvPicPr>
            <a:picLocks noChangeAspect="1"/>
          </p:cNvPicPr>
          <p:nvPr/>
        </p:nvPicPr>
        <p:blipFill>
          <a:blip r:embed="rId3"/>
          <a:stretch>
            <a:fillRect/>
          </a:stretch>
        </p:blipFill>
        <p:spPr>
          <a:xfrm>
            <a:off x="2572885" y="3982215"/>
            <a:ext cx="1811301" cy="2195516"/>
          </a:xfrm>
          <a:prstGeom prst="rect">
            <a:avLst/>
          </a:prstGeom>
        </p:spPr>
      </p:pic>
      <p:pic>
        <p:nvPicPr>
          <p:cNvPr id="16" name="图形 15"/>
          <p:cNvPicPr>
            <a:picLocks noChangeAspect="1"/>
          </p:cNvPicPr>
          <p:nvPr/>
        </p:nvPicPr>
        <p:blipFill>
          <a:blip r:embed="rId4"/>
          <a:stretch>
            <a:fillRect/>
          </a:stretch>
        </p:blipFill>
        <p:spPr>
          <a:xfrm>
            <a:off x="2208544" y="2345852"/>
            <a:ext cx="652795" cy="513675"/>
          </a:xfrm>
          <a:prstGeom prst="rect">
            <a:avLst/>
          </a:prstGeom>
        </p:spPr>
      </p:pic>
      <p:grpSp>
        <p:nvGrpSpPr>
          <p:cNvPr id="18" name="组合 17"/>
          <p:cNvGrpSpPr/>
          <p:nvPr/>
        </p:nvGrpSpPr>
        <p:grpSpPr>
          <a:xfrm>
            <a:off x="5986032" y="4497106"/>
            <a:ext cx="916806" cy="916806"/>
            <a:chOff x="8727685" y="551542"/>
            <a:chExt cx="1390650" cy="1390650"/>
          </a:xfrm>
        </p:grpSpPr>
        <p:sp>
          <p:nvSpPr>
            <p:cNvPr id="19" name="椭圆 18"/>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sz="160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0" name="文本框 19"/>
            <p:cNvSpPr txBox="1"/>
            <p:nvPr/>
          </p:nvSpPr>
          <p:spPr>
            <a:xfrm>
              <a:off x="8922872" y="714824"/>
              <a:ext cx="1000275" cy="1152046"/>
            </a:xfrm>
            <a:prstGeom prst="rect">
              <a:avLst/>
            </a:prstGeom>
            <a:noFill/>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叁</a:t>
              </a:r>
              <a:endParaRPr lang="en-US" altLang="zh-CN"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pic>
        <p:nvPicPr>
          <p:cNvPr id="21" name="图形 20"/>
          <p:cNvPicPr>
            <a:picLocks noChangeAspect="1"/>
          </p:cNvPicPr>
          <p:nvPr/>
        </p:nvPicPr>
        <p:blipFill>
          <a:blip r:embed="rId5"/>
          <a:stretch>
            <a:fillRect/>
          </a:stretch>
        </p:blipFill>
        <p:spPr>
          <a:xfrm>
            <a:off x="8883851" y="4079849"/>
            <a:ext cx="1547298" cy="1571475"/>
          </a:xfrm>
          <a:prstGeom prst="rect">
            <a:avLst/>
          </a:prstGeom>
        </p:spPr>
      </p:pic>
      <p:sp>
        <p:nvSpPr>
          <p:cNvPr id="22" name="矩形 21"/>
          <p:cNvSpPr/>
          <p:nvPr/>
        </p:nvSpPr>
        <p:spPr>
          <a:xfrm>
            <a:off x="3669691" y="892294"/>
            <a:ext cx="5455837" cy="185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废物处理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化学性垃圾的处理</a:t>
            </a:r>
          </a:p>
        </p:txBody>
      </p:sp>
      <p:pic>
        <p:nvPicPr>
          <p:cNvPr id="6" name="图片 5" descr="C:\Users\Admin\Desktop\医药\5d42102770fab1564610599690.png5d42102770fab1564610599690"/>
          <p:cNvPicPr>
            <a:picLocks noChangeAspect="1"/>
          </p:cNvPicPr>
          <p:nvPr/>
        </p:nvPicPr>
        <p:blipFill>
          <a:blip r:embed="rId2"/>
          <a:srcRect/>
          <a:stretch>
            <a:fillRect/>
          </a:stretch>
        </p:blipFill>
        <p:spPr>
          <a:xfrm flipH="1">
            <a:off x="774437" y="1477004"/>
            <a:ext cx="4187825" cy="4188121"/>
          </a:xfrm>
          <a:prstGeom prst="rect">
            <a:avLst/>
          </a:prstGeom>
        </p:spPr>
      </p:pic>
      <p:sp>
        <p:nvSpPr>
          <p:cNvPr id="7" name="矩形 6"/>
          <p:cNvSpPr/>
          <p:nvPr/>
        </p:nvSpPr>
        <p:spPr>
          <a:xfrm>
            <a:off x="4962434" y="2450819"/>
            <a:ext cx="2772230" cy="1724831"/>
          </a:xfrm>
          <a:prstGeom prst="rect">
            <a:avLst/>
          </a:prstGeom>
        </p:spPr>
        <p:txBody>
          <a:bodyPr wrap="square">
            <a:spAutoFit/>
          </a:bodyPr>
          <a:lstStyle/>
          <a:p>
            <a:pPr>
              <a:lnSpc>
                <a:spcPct val="120000"/>
              </a:lnSpc>
              <a:spcBef>
                <a:spcPts val="20"/>
              </a:spcBef>
            </a:pPr>
            <a:r>
              <a:rPr lang="zh-CN" altLang="en-US" dirty="0">
                <a:ln/>
                <a:solidFill>
                  <a:schemeClr val="accent2"/>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      批量的废化学剂、及含有汞的体温计、血压计等医疗器具报废时，应先到感染管理科登记后，感染管理科再交由专门机构进行处理。 </a:t>
            </a:r>
          </a:p>
        </p:txBody>
      </p:sp>
      <p:sp>
        <p:nvSpPr>
          <p:cNvPr id="3" name="矩形 2"/>
          <p:cNvSpPr/>
          <p:nvPr/>
        </p:nvSpPr>
        <p:spPr>
          <a:xfrm>
            <a:off x="8501380" y="2140585"/>
            <a:ext cx="2466975" cy="492635"/>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sz="2400" dirty="0">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化学性废物</a:t>
            </a:r>
          </a:p>
        </p:txBody>
      </p:sp>
      <p:pic>
        <p:nvPicPr>
          <p:cNvPr id="8" name="图片 7" descr="C:\Users\Admin\Desktop\医药\5d7e56ea04a7b1568560874775.png5d7e56ea04a7b1568560874775"/>
          <p:cNvPicPr>
            <a:picLocks noChangeAspect="1"/>
          </p:cNvPicPr>
          <p:nvPr/>
        </p:nvPicPr>
        <p:blipFill>
          <a:blip r:embed="rId3"/>
          <a:srcRect/>
          <a:stretch>
            <a:fillRect/>
          </a:stretch>
        </p:blipFill>
        <p:spPr>
          <a:xfrm>
            <a:off x="8655643" y="2705600"/>
            <a:ext cx="2159110" cy="21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4"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to="" calcmode="lin" valueType="num">
                                      <p:cBhvr>
                                        <p:cTn id="19" dur="1" fill="hold"/>
                                        <p:tgtEl>
                                          <p:spTgt spid="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垃圾处理流程</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收集包装</a:t>
            </a:r>
          </a:p>
        </p:txBody>
      </p:sp>
      <p:sp>
        <p:nvSpPr>
          <p:cNvPr id="9" name="矩形 8"/>
          <p:cNvSpPr/>
          <p:nvPr/>
        </p:nvSpPr>
        <p:spPr>
          <a:xfrm>
            <a:off x="4378960" y="2643505"/>
            <a:ext cx="3218815" cy="1754326"/>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当盛装的医疗废物达到黄色塑料袋或者利器盒的 </a:t>
            </a:r>
            <a:r>
              <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3/4 </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时，科 室医务人员应当使用有效封口方式，使黄色塑料袋或者利器盒的封口紧实、严密。 </a:t>
            </a:r>
          </a:p>
        </p:txBody>
      </p:sp>
      <p:pic>
        <p:nvPicPr>
          <p:cNvPr id="3" name="图片 2" descr="C:\Users\Admin\Desktop\医药\5d3dae26c0d7615643233667.png5d3dae26c0d7615643233667"/>
          <p:cNvPicPr>
            <a:picLocks noChangeAspect="1"/>
          </p:cNvPicPr>
          <p:nvPr/>
        </p:nvPicPr>
        <p:blipFill>
          <a:blip r:embed="rId2"/>
          <a:srcRect/>
          <a:stretch>
            <a:fillRect/>
          </a:stretch>
        </p:blipFill>
        <p:spPr>
          <a:xfrm>
            <a:off x="1199473" y="2651625"/>
            <a:ext cx="2159110" cy="2160000"/>
          </a:xfrm>
          <a:prstGeom prst="rect">
            <a:avLst/>
          </a:prstGeom>
        </p:spPr>
      </p:pic>
      <p:pic>
        <p:nvPicPr>
          <p:cNvPr id="5" name="图片 4" descr="C:\Users\Admin\Desktop\医药\5d3dada85f4fd1564323240272.png5d3dada85f4fd1564323240272"/>
          <p:cNvPicPr>
            <a:picLocks noChangeAspect="1"/>
          </p:cNvPicPr>
          <p:nvPr/>
        </p:nvPicPr>
        <p:blipFill>
          <a:blip r:embed="rId3"/>
          <a:srcRect/>
          <a:stretch>
            <a:fillRect/>
          </a:stretch>
        </p:blipFill>
        <p:spPr>
          <a:xfrm>
            <a:off x="8665803" y="2643370"/>
            <a:ext cx="2159110" cy="21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4"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par>
                          <p:cTn id="12" fill="hold">
                            <p:stCondLst>
                              <p:cond delay="500"/>
                            </p:stCondLst>
                            <p:childTnLst>
                              <p:par>
                                <p:cTn id="13" presetID="24"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to="" calcmode="lin" valueType="num">
                                      <p:cBhvr>
                                        <p:cTn id="15"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8609076" y="368960"/>
            <a:ext cx="3048000" cy="571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垃圾处理流程</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5" name="文本框 4"/>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一次性处理</a:t>
            </a:r>
          </a:p>
        </p:txBody>
      </p:sp>
      <p:pic>
        <p:nvPicPr>
          <p:cNvPr id="7" name="图片 6" descr="C:\Users\Admin\Desktop\医药\5d7848c5107ab1568164037156.png5d7848c5107ab1568164037156"/>
          <p:cNvPicPr>
            <a:picLocks noChangeAspect="1"/>
          </p:cNvPicPr>
          <p:nvPr/>
        </p:nvPicPr>
        <p:blipFill>
          <a:blip r:embed="rId2"/>
          <a:srcRect/>
          <a:stretch>
            <a:fillRect/>
          </a:stretch>
        </p:blipFill>
        <p:spPr>
          <a:xfrm>
            <a:off x="6095815" y="1559698"/>
            <a:ext cx="4855189" cy="4161155"/>
          </a:xfrm>
          <a:prstGeom prst="rect">
            <a:avLst/>
          </a:prstGeom>
        </p:spPr>
      </p:pic>
      <p:sp>
        <p:nvSpPr>
          <p:cNvPr id="8" name="矩形 7"/>
          <p:cNvSpPr/>
          <p:nvPr/>
        </p:nvSpPr>
        <p:spPr>
          <a:xfrm>
            <a:off x="1807845" y="2903855"/>
            <a:ext cx="3937000" cy="2086725"/>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放入黄色医疗垃圾塑料袋或者利器盒的感染性垃圾，病理性垃圾、损伤性垃圾不得取出。黄色医疗塑料袋或者利器盒的外表被感染性垃圾污染时，应当对被污染处进行消毒处理或者增加一层黄色医疗垃圾塑料袋。</a:t>
            </a:r>
          </a:p>
        </p:txBody>
      </p:sp>
      <p:pic>
        <p:nvPicPr>
          <p:cNvPr id="3" name="图片 2" descr="C:\Users\Admin\Desktop\医药\5c94e5838fa151708.png5c94e5838fa151708"/>
          <p:cNvPicPr>
            <a:picLocks noChangeAspect="1"/>
          </p:cNvPicPr>
          <p:nvPr/>
        </p:nvPicPr>
        <p:blipFill>
          <a:blip r:embed="rId3"/>
          <a:srcRect/>
          <a:stretch>
            <a:fillRect/>
          </a:stretch>
        </p:blipFill>
        <p:spPr>
          <a:xfrm>
            <a:off x="1208680" y="1707380"/>
            <a:ext cx="2159000" cy="1524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4"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to="" calcmode="lin" valueType="num">
                                      <p:cBhvr>
                                        <p:cTn id="17"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5D7F0"/>
        </a:solidFill>
        <a:effectLst/>
      </p:bgPr>
    </p:bg>
    <p:spTree>
      <p:nvGrpSpPr>
        <p:cNvPr id="1" name=""/>
        <p:cNvGrpSpPr/>
        <p:nvPr/>
      </p:nvGrpSpPr>
      <p:grpSpPr>
        <a:xfrm>
          <a:off x="0" y="0"/>
          <a:ext cx="0" cy="0"/>
          <a:chOff x="0" y="0"/>
          <a:chExt cx="0" cy="0"/>
        </a:xfrm>
      </p:grpSpPr>
      <p:sp>
        <p:nvSpPr>
          <p:cNvPr id="4" name="矩形 3"/>
          <p:cNvSpPr/>
          <p:nvPr/>
        </p:nvSpPr>
        <p:spPr>
          <a:xfrm>
            <a:off x="292100" y="317500"/>
            <a:ext cx="115824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2" name="图形 1"/>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847632" y="952268"/>
            <a:ext cx="933649" cy="734675"/>
          </a:xfrm>
          <a:prstGeom prst="rect">
            <a:avLst/>
          </a:prstGeom>
        </p:spPr>
      </p:pic>
      <p:sp>
        <p:nvSpPr>
          <p:cNvPr id="40" name="文本框 39"/>
          <p:cNvSpPr txBox="1"/>
          <p:nvPr/>
        </p:nvSpPr>
        <p:spPr>
          <a:xfrm>
            <a:off x="9416539" y="869685"/>
            <a:ext cx="2100159" cy="939424"/>
          </a:xfrm>
          <a:prstGeom prst="rect">
            <a:avLst/>
          </a:prstGeom>
          <a:noFill/>
        </p:spPr>
        <p:txBody>
          <a:bodyPr wrap="square" rtlCol="0">
            <a:spAutoFit/>
            <a:scene3d>
              <a:camera prst="orthographicFront"/>
              <a:lightRig rig="threePt" dir="t"/>
            </a:scene3d>
            <a:sp3d contourW="12700"/>
          </a:bodyPr>
          <a:lstStyle/>
          <a:p>
            <a:pPr algn="r" defTabSz="1201420">
              <a:lnSpc>
                <a:spcPct val="120000"/>
              </a:lnSpc>
              <a:spcBef>
                <a:spcPts val="20"/>
              </a:spcBef>
              <a:defRPr/>
            </a:pPr>
            <a:r>
              <a:rPr lang="en-US" altLang="zh-CN" sz="2400" spc="600"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rPr>
              <a:t>MEDICAL WASTE</a:t>
            </a:r>
          </a:p>
        </p:txBody>
      </p:sp>
      <p:sp>
        <p:nvSpPr>
          <p:cNvPr id="24" name="Oval 59"/>
          <p:cNvSpPr>
            <a:spLocks noChangeArrowheads="1"/>
          </p:cNvSpPr>
          <p:nvPr/>
        </p:nvSpPr>
        <p:spPr bwMode="auto">
          <a:xfrm>
            <a:off x="1318846" y="2458553"/>
            <a:ext cx="990014" cy="991994"/>
          </a:xfrm>
          <a:prstGeom prst="ellipse">
            <a:avLst/>
          </a:prstGeom>
          <a:solidFill>
            <a:srgbClr val="65D7F0"/>
          </a:solidFill>
          <a:ln w="76200" cap="flat">
            <a:solidFill>
              <a:schemeClr val="bg1"/>
            </a:solidFill>
            <a:prstDash val="solid"/>
            <a:miter lim="800000"/>
          </a:ln>
          <a:effectLst/>
        </p:spPr>
        <p:txBody>
          <a:bodyPr vert="horz" wrap="square" lIns="0" tIns="0" rIns="0" bIns="640080" numCol="1" anchor="ctr" anchorCtr="0" compatLnSpc="1"/>
          <a:lstStyle/>
          <a:p>
            <a:pPr marL="0" marR="0" lvl="0" indent="0" algn="ctr" defTabSz="914400" rtl="0" eaLnBrk="1" fontAlgn="auto" latinLnBrk="0" hangingPunct="1">
              <a:lnSpc>
                <a:spcPct val="120000"/>
              </a:lnSpc>
              <a:spcBef>
                <a:spcPts val="20"/>
              </a:spcBef>
              <a:buClrTx/>
              <a:buSzTx/>
              <a:buFontTx/>
              <a:buNone/>
              <a:defRPr/>
            </a:pPr>
            <a:endParaRPr kumimoji="0" lang="en-US" sz="11000" b="0" i="0" u="none" strike="noStrike" kern="1200" cap="none" spc="0" normalizeH="0" baseline="0" noProof="0" dirty="0">
              <a:ln>
                <a:noFill/>
              </a:ln>
              <a:solidFill>
                <a:srgbClr val="FFFFFF"/>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6" name="TextBox 14"/>
          <p:cNvSpPr txBox="1"/>
          <p:nvPr/>
        </p:nvSpPr>
        <p:spPr>
          <a:xfrm>
            <a:off x="2700473" y="2775959"/>
            <a:ext cx="3451678" cy="44531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20"/>
              </a:spcBef>
              <a:buClrTx/>
              <a:buSzTx/>
              <a:buFontTx/>
              <a:buNone/>
              <a:defRPr/>
            </a:pPr>
            <a:r>
              <a:rPr kumimoji="0" lang="en-US" sz="1000" b="0" i="0" u="none" strike="noStrike" kern="1200" cap="none" spc="0" normalizeH="0" baseline="0" noProof="0" dirty="0">
                <a:ln>
                  <a:noFill/>
                </a:ln>
                <a:solidFill>
                  <a:prstClr val="black">
                    <a:lumMod val="75000"/>
                    <a:lumOff val="25000"/>
                  </a:prstClr>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belief, Lorem Ipsum is not simply random text. Lorem random is not simply random text. </a:t>
            </a:r>
          </a:p>
        </p:txBody>
      </p:sp>
      <p:sp>
        <p:nvSpPr>
          <p:cNvPr id="37" name="矩形 36"/>
          <p:cNvSpPr/>
          <p:nvPr/>
        </p:nvSpPr>
        <p:spPr>
          <a:xfrm>
            <a:off x="2700473" y="2375849"/>
            <a:ext cx="2496196" cy="492635"/>
          </a:xfrm>
          <a:prstGeom prst="rect">
            <a:avLst/>
          </a:prstGeom>
        </p:spPr>
        <p:txBody>
          <a:bodyPr wrap="none">
            <a:spAutoFit/>
          </a:bodyPr>
          <a:lstStyle/>
          <a:p>
            <a:pPr lvl="0">
              <a:lnSpc>
                <a:spcPct val="120000"/>
              </a:lnSpc>
              <a:spcBef>
                <a:spcPts val="20"/>
              </a:spcBef>
              <a:defRPr/>
            </a:pPr>
            <a:r>
              <a:rPr lang="zh-CN" altLang="en-US" sz="2400" dirty="0">
                <a:solidFill>
                  <a:prstClr val="black"/>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医疗垃圾分类概述</a:t>
            </a:r>
          </a:p>
        </p:txBody>
      </p:sp>
      <p:sp>
        <p:nvSpPr>
          <p:cNvPr id="38" name="矩形 37"/>
          <p:cNvSpPr/>
          <p:nvPr/>
        </p:nvSpPr>
        <p:spPr>
          <a:xfrm>
            <a:off x="1465039" y="2631384"/>
            <a:ext cx="646331" cy="698204"/>
          </a:xfrm>
          <a:prstGeom prst="rect">
            <a:avLst/>
          </a:prstGeom>
        </p:spPr>
        <p:txBody>
          <a:bodyPr wrap="none">
            <a:spAutoFit/>
          </a:bodyPr>
          <a:lstStyle/>
          <a:p>
            <a:pPr marL="0" marR="0" lvl="0" indent="0" algn="l" defTabSz="914400" rtl="0" eaLnBrk="1" fontAlgn="auto" latinLnBrk="0" hangingPunct="1">
              <a:lnSpc>
                <a:spcPct val="120000"/>
              </a:lnSpc>
              <a:spcBef>
                <a:spcPts val="20"/>
              </a:spcBef>
              <a:buClrTx/>
              <a:buSzTx/>
              <a:buFontTx/>
              <a:buNone/>
              <a:defRPr/>
            </a:pPr>
            <a:r>
              <a:rPr kumimoji="0" lang="en-US"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01</a:t>
            </a:r>
            <a:endParaRPr kumimoji="0" lang="id-ID"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9" name="Oval 59"/>
          <p:cNvSpPr>
            <a:spLocks noChangeArrowheads="1"/>
          </p:cNvSpPr>
          <p:nvPr/>
        </p:nvSpPr>
        <p:spPr bwMode="auto">
          <a:xfrm>
            <a:off x="1318846" y="4502685"/>
            <a:ext cx="990014" cy="991994"/>
          </a:xfrm>
          <a:prstGeom prst="ellipse">
            <a:avLst/>
          </a:prstGeom>
          <a:solidFill>
            <a:schemeClr val="accent2"/>
          </a:solidFill>
          <a:ln w="76200" cap="flat">
            <a:solidFill>
              <a:schemeClr val="bg1"/>
            </a:solidFill>
            <a:prstDash val="solid"/>
            <a:miter lim="800000"/>
          </a:ln>
          <a:effectLst/>
        </p:spPr>
        <p:txBody>
          <a:bodyPr vert="horz" wrap="square" lIns="0" tIns="0" rIns="0" bIns="640080" numCol="1" anchor="ctr" anchorCtr="0" compatLnSpc="1"/>
          <a:lstStyle/>
          <a:p>
            <a:pPr marL="0" marR="0" lvl="0" indent="0" algn="ctr" defTabSz="914400" rtl="0" eaLnBrk="1" fontAlgn="auto" latinLnBrk="0" hangingPunct="1">
              <a:lnSpc>
                <a:spcPct val="120000"/>
              </a:lnSpc>
              <a:spcBef>
                <a:spcPts val="20"/>
              </a:spcBef>
              <a:buClrTx/>
              <a:buSzTx/>
              <a:buFontTx/>
              <a:buNone/>
              <a:defRPr/>
            </a:pPr>
            <a:endParaRPr kumimoji="0" lang="en-US" sz="11000" b="0" i="0" u="none" strike="noStrike" kern="1200" cap="none" spc="0" normalizeH="0" baseline="0" noProof="0" dirty="0">
              <a:ln>
                <a:noFill/>
              </a:ln>
              <a:solidFill>
                <a:srgbClr val="FFFFFF"/>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1" name="矩形 40"/>
          <p:cNvSpPr/>
          <p:nvPr/>
        </p:nvSpPr>
        <p:spPr>
          <a:xfrm>
            <a:off x="1392469" y="4675516"/>
            <a:ext cx="665567" cy="698204"/>
          </a:xfrm>
          <a:prstGeom prst="rect">
            <a:avLst/>
          </a:prstGeom>
        </p:spPr>
        <p:txBody>
          <a:bodyPr wrap="none">
            <a:spAutoFit/>
          </a:bodyPr>
          <a:lstStyle/>
          <a:p>
            <a:pPr marL="0" marR="0" lvl="0" indent="0" algn="l" defTabSz="914400" rtl="0" eaLnBrk="1" fontAlgn="auto" latinLnBrk="0" hangingPunct="1">
              <a:lnSpc>
                <a:spcPct val="120000"/>
              </a:lnSpc>
              <a:spcBef>
                <a:spcPts val="20"/>
              </a:spcBef>
              <a:buClrTx/>
              <a:buSzTx/>
              <a:buFontTx/>
              <a:buNone/>
              <a:defRPr/>
            </a:pPr>
            <a:r>
              <a:rPr kumimoji="0" lang="en-US"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03</a:t>
            </a:r>
            <a:endParaRPr kumimoji="0" lang="id-ID"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2" name="Oval 59"/>
          <p:cNvSpPr>
            <a:spLocks noChangeArrowheads="1"/>
          </p:cNvSpPr>
          <p:nvPr/>
        </p:nvSpPr>
        <p:spPr bwMode="auto">
          <a:xfrm>
            <a:off x="6680629" y="2458553"/>
            <a:ext cx="990014" cy="991994"/>
          </a:xfrm>
          <a:prstGeom prst="ellipse">
            <a:avLst/>
          </a:prstGeom>
          <a:solidFill>
            <a:schemeClr val="accent2"/>
          </a:solidFill>
          <a:ln w="76200" cap="flat">
            <a:solidFill>
              <a:schemeClr val="bg1"/>
            </a:solidFill>
            <a:prstDash val="solid"/>
            <a:miter lim="800000"/>
          </a:ln>
          <a:effectLst/>
        </p:spPr>
        <p:txBody>
          <a:bodyPr vert="horz" wrap="square" lIns="0" tIns="0" rIns="0" bIns="640080" numCol="1" anchor="ctr" anchorCtr="0" compatLnSpc="1"/>
          <a:lstStyle/>
          <a:p>
            <a:pPr marL="0" marR="0" lvl="0" indent="0" algn="ctr" defTabSz="914400" rtl="0" eaLnBrk="1" fontAlgn="auto" latinLnBrk="0" hangingPunct="1">
              <a:lnSpc>
                <a:spcPct val="120000"/>
              </a:lnSpc>
              <a:spcBef>
                <a:spcPts val="20"/>
              </a:spcBef>
              <a:buClrTx/>
              <a:buSzTx/>
              <a:buFontTx/>
              <a:buNone/>
              <a:defRPr/>
            </a:pPr>
            <a:endParaRPr kumimoji="0" lang="en-US" sz="11000" b="0" i="0" u="none" strike="noStrike" kern="1200" cap="none" spc="0" normalizeH="0" baseline="0" noProof="0" dirty="0">
              <a:ln>
                <a:noFill/>
              </a:ln>
              <a:solidFill>
                <a:srgbClr val="FFFFFF"/>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3" name="矩形 42"/>
          <p:cNvSpPr/>
          <p:nvPr/>
        </p:nvSpPr>
        <p:spPr>
          <a:xfrm>
            <a:off x="6746073" y="2642826"/>
            <a:ext cx="657552" cy="698204"/>
          </a:xfrm>
          <a:prstGeom prst="rect">
            <a:avLst/>
          </a:prstGeom>
        </p:spPr>
        <p:txBody>
          <a:bodyPr wrap="none">
            <a:spAutoFit/>
          </a:bodyPr>
          <a:lstStyle/>
          <a:p>
            <a:pPr marL="0" marR="0" lvl="0" indent="0" algn="l" defTabSz="914400" rtl="0" eaLnBrk="1" fontAlgn="auto" latinLnBrk="0" hangingPunct="1">
              <a:lnSpc>
                <a:spcPct val="120000"/>
              </a:lnSpc>
              <a:spcBef>
                <a:spcPts val="20"/>
              </a:spcBef>
              <a:buClrTx/>
              <a:buSzTx/>
              <a:buFontTx/>
              <a:buNone/>
              <a:defRPr/>
            </a:pPr>
            <a:r>
              <a:rPr kumimoji="0" lang="en-US"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02</a:t>
            </a:r>
            <a:endParaRPr kumimoji="0" lang="id-ID"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4" name="Oval 59"/>
          <p:cNvSpPr>
            <a:spLocks noChangeArrowheads="1"/>
          </p:cNvSpPr>
          <p:nvPr/>
        </p:nvSpPr>
        <p:spPr bwMode="auto">
          <a:xfrm>
            <a:off x="6680629" y="4502685"/>
            <a:ext cx="990014" cy="991994"/>
          </a:xfrm>
          <a:prstGeom prst="ellipse">
            <a:avLst/>
          </a:prstGeom>
          <a:solidFill>
            <a:srgbClr val="65D7F0"/>
          </a:solidFill>
          <a:ln w="76200" cap="flat">
            <a:solidFill>
              <a:schemeClr val="bg1"/>
            </a:solidFill>
            <a:prstDash val="solid"/>
            <a:miter lim="800000"/>
          </a:ln>
          <a:effectLst/>
        </p:spPr>
        <p:txBody>
          <a:bodyPr vert="horz" wrap="square" lIns="0" tIns="0" rIns="0" bIns="640080" numCol="1" anchor="ctr" anchorCtr="0" compatLnSpc="1"/>
          <a:lstStyle/>
          <a:p>
            <a:pPr marL="0" marR="0" lvl="0" indent="0" algn="ctr" defTabSz="914400" rtl="0" eaLnBrk="1" fontAlgn="auto" latinLnBrk="0" hangingPunct="1">
              <a:lnSpc>
                <a:spcPct val="120000"/>
              </a:lnSpc>
              <a:spcBef>
                <a:spcPts val="20"/>
              </a:spcBef>
              <a:buClrTx/>
              <a:buSzTx/>
              <a:buFontTx/>
              <a:buNone/>
              <a:defRPr/>
            </a:pPr>
            <a:endParaRPr kumimoji="0" lang="en-US" sz="11000" b="0" i="0" u="none" strike="noStrike" kern="1200" cap="none" spc="0" normalizeH="0" baseline="0" noProof="0" dirty="0">
              <a:ln>
                <a:noFill/>
              </a:ln>
              <a:solidFill>
                <a:srgbClr val="FFFFFF"/>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5" name="矩形 44"/>
          <p:cNvSpPr/>
          <p:nvPr/>
        </p:nvSpPr>
        <p:spPr>
          <a:xfrm>
            <a:off x="6754252" y="4675516"/>
            <a:ext cx="684803" cy="698204"/>
          </a:xfrm>
          <a:prstGeom prst="rect">
            <a:avLst/>
          </a:prstGeom>
        </p:spPr>
        <p:txBody>
          <a:bodyPr wrap="none">
            <a:spAutoFit/>
          </a:bodyPr>
          <a:lstStyle/>
          <a:p>
            <a:pPr marL="0" marR="0" lvl="0" indent="0" algn="l" defTabSz="914400" rtl="0" eaLnBrk="1" fontAlgn="auto" latinLnBrk="0" hangingPunct="1">
              <a:lnSpc>
                <a:spcPct val="120000"/>
              </a:lnSpc>
              <a:spcBef>
                <a:spcPts val="20"/>
              </a:spcBef>
              <a:buClrTx/>
              <a:buSzTx/>
              <a:buFontTx/>
              <a:buNone/>
              <a:defRPr/>
            </a:pPr>
            <a:r>
              <a:rPr kumimoji="0" lang="en-US"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04</a:t>
            </a:r>
            <a:endParaRPr kumimoji="0" lang="id-ID" altLang="zh-CN" sz="3600" b="0" i="0" u="none" strike="noStrike" kern="1200" cap="none" spc="0" normalizeH="0" baseline="0" noProof="0" dirty="0">
              <a:ln>
                <a:noFill/>
              </a:ln>
              <a:solidFill>
                <a:prstClr val="white"/>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6" name="TextBox 14"/>
          <p:cNvSpPr txBox="1"/>
          <p:nvPr/>
        </p:nvSpPr>
        <p:spPr>
          <a:xfrm>
            <a:off x="2720280" y="4835331"/>
            <a:ext cx="3451678" cy="44531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20"/>
              </a:spcBef>
              <a:buClrTx/>
              <a:buSzTx/>
              <a:buFontTx/>
              <a:buNone/>
              <a:defRPr/>
            </a:pPr>
            <a:r>
              <a:rPr kumimoji="0" lang="en-US" sz="1000" b="0" i="0" u="none" strike="noStrike" kern="1200" cap="none" spc="0" normalizeH="0" baseline="0" noProof="0" dirty="0">
                <a:ln>
                  <a:noFill/>
                </a:ln>
                <a:solidFill>
                  <a:prstClr val="black">
                    <a:lumMod val="75000"/>
                    <a:lumOff val="25000"/>
                  </a:prstClr>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belief, Lorem Ipsum is not simply random text. Lorem random is not simply random text. </a:t>
            </a:r>
          </a:p>
        </p:txBody>
      </p:sp>
      <p:sp>
        <p:nvSpPr>
          <p:cNvPr id="47" name="矩形 46"/>
          <p:cNvSpPr/>
          <p:nvPr/>
        </p:nvSpPr>
        <p:spPr>
          <a:xfrm>
            <a:off x="2627276" y="4456751"/>
            <a:ext cx="2642070" cy="492635"/>
          </a:xfrm>
          <a:prstGeom prst="rect">
            <a:avLst/>
          </a:prstGeom>
        </p:spPr>
        <p:txBody>
          <a:bodyPr wrap="square">
            <a:spAutoFit/>
          </a:bodyPr>
          <a:lstStyle/>
          <a:p>
            <a:pPr algn="ctr">
              <a:lnSpc>
                <a:spcPct val="120000"/>
              </a:lnSpc>
              <a:spcBef>
                <a:spcPct val="20000"/>
              </a:spcBef>
            </a:pPr>
            <a:r>
              <a:rPr lang="zh-CN" altLang="en-US" sz="2400" dirty="0">
                <a:latin typeface="义启简圆体" panose="02010601030101010101" pitchFamily="2" charset="-128"/>
                <a:ea typeface="义启简圆体" panose="02010601030101010101" pitchFamily="2" charset="-128"/>
                <a:cs typeface="+mn-ea"/>
                <a:sym typeface="义启简圆体" panose="02010601030101010101" pitchFamily="2" charset="-128"/>
              </a:rPr>
              <a:t>医疗垃圾处理流程</a:t>
            </a:r>
          </a:p>
        </p:txBody>
      </p:sp>
      <p:sp>
        <p:nvSpPr>
          <p:cNvPr id="48" name="TextBox 14"/>
          <p:cNvSpPr txBox="1"/>
          <p:nvPr/>
        </p:nvSpPr>
        <p:spPr>
          <a:xfrm>
            <a:off x="7820227" y="2780497"/>
            <a:ext cx="3451678" cy="44531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20"/>
              </a:spcBef>
              <a:buClrTx/>
              <a:buSzTx/>
              <a:buFontTx/>
              <a:buNone/>
              <a:defRPr/>
            </a:pPr>
            <a:r>
              <a:rPr kumimoji="0" lang="en-US" sz="1000" b="0" i="0" u="none" strike="noStrike" kern="1200" cap="none" spc="0" normalizeH="0" baseline="0" noProof="0" dirty="0">
                <a:ln>
                  <a:noFill/>
                </a:ln>
                <a:solidFill>
                  <a:prstClr val="black">
                    <a:lumMod val="75000"/>
                    <a:lumOff val="25000"/>
                  </a:prstClr>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belief, Lorem Ipsum is not simply random text. Lorem random is not simply random text. </a:t>
            </a:r>
          </a:p>
        </p:txBody>
      </p:sp>
      <p:sp>
        <p:nvSpPr>
          <p:cNvPr id="49" name="矩形 48"/>
          <p:cNvSpPr/>
          <p:nvPr/>
        </p:nvSpPr>
        <p:spPr>
          <a:xfrm>
            <a:off x="7808386" y="2380387"/>
            <a:ext cx="1901482" cy="492635"/>
          </a:xfrm>
          <a:prstGeom prst="rect">
            <a:avLst/>
          </a:prstGeom>
        </p:spPr>
        <p:txBody>
          <a:bodyPr wrap="none">
            <a:spAutoFit/>
          </a:bodyPr>
          <a:lstStyle/>
          <a:p>
            <a:pPr algn="ctr">
              <a:lnSpc>
                <a:spcPct val="120000"/>
              </a:lnSpc>
              <a:spcBef>
                <a:spcPct val="20000"/>
              </a:spcBef>
            </a:pPr>
            <a:r>
              <a:rPr lang="zh-CN" altLang="en-US" sz="2400" dirty="0">
                <a:latin typeface="义启简圆体" panose="02010601030101010101" pitchFamily="2" charset="-128"/>
                <a:ea typeface="义启简圆体" panose="02010601030101010101" pitchFamily="2" charset="-128"/>
                <a:cs typeface="+mn-ea"/>
                <a:sym typeface="义启简圆体" panose="02010601030101010101" pitchFamily="2" charset="-128"/>
              </a:rPr>
              <a:t>医疗废物处理</a:t>
            </a:r>
          </a:p>
        </p:txBody>
      </p:sp>
      <p:sp>
        <p:nvSpPr>
          <p:cNvPr id="50" name="TextBox 14"/>
          <p:cNvSpPr txBox="1"/>
          <p:nvPr/>
        </p:nvSpPr>
        <p:spPr>
          <a:xfrm>
            <a:off x="7840034" y="4839869"/>
            <a:ext cx="2131995" cy="445315"/>
          </a:xfrm>
          <a:prstGeom prst="rect">
            <a:avLst/>
          </a:prstGeom>
          <a:noFill/>
        </p:spPr>
        <p:txBody>
          <a:bodyPr wrap="square" rtlCol="0">
            <a:spAutoFit/>
          </a:bodyPr>
          <a:lstStyle/>
          <a:p>
            <a:pPr marL="0" marR="0" lvl="0" indent="0" defTabSz="914400" rtl="0" eaLnBrk="1" fontAlgn="auto" latinLnBrk="0" hangingPunct="1">
              <a:lnSpc>
                <a:spcPct val="120000"/>
              </a:lnSpc>
              <a:spcBef>
                <a:spcPts val="20"/>
              </a:spcBef>
              <a:buClrTx/>
              <a:buSzTx/>
              <a:buFontTx/>
              <a:buNone/>
              <a:defRPr/>
            </a:pPr>
            <a:r>
              <a:rPr kumimoji="0" lang="en-US" sz="1000" b="0" i="0" u="none" strike="noStrike" kern="1200" cap="none" spc="0" normalizeH="0" baseline="0" noProof="0" dirty="0">
                <a:ln>
                  <a:noFill/>
                </a:ln>
                <a:solidFill>
                  <a:prstClr val="black">
                    <a:lumMod val="75000"/>
                    <a:lumOff val="25000"/>
                  </a:prstClr>
                </a:solidFill>
                <a:effectLst/>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belief, Lorem Ipsum is not simply random text. Lorem random </a:t>
            </a:r>
          </a:p>
        </p:txBody>
      </p:sp>
      <p:sp>
        <p:nvSpPr>
          <p:cNvPr id="51" name="矩形 50"/>
          <p:cNvSpPr/>
          <p:nvPr/>
        </p:nvSpPr>
        <p:spPr>
          <a:xfrm>
            <a:off x="7744266" y="4211634"/>
            <a:ext cx="2386841" cy="935834"/>
          </a:xfrm>
          <a:prstGeom prst="rect">
            <a:avLst/>
          </a:prstGeom>
        </p:spPr>
        <p:txBody>
          <a:bodyPr wrap="square">
            <a:spAutoFit/>
          </a:bodyPr>
          <a:lstStyle/>
          <a:p>
            <a:pPr>
              <a:lnSpc>
                <a:spcPct val="120000"/>
              </a:lnSpc>
              <a:spcBef>
                <a:spcPct val="20000"/>
              </a:spcBef>
            </a:pPr>
            <a:r>
              <a:rPr lang="zh-CN" altLang="en-US" sz="2400" dirty="0">
                <a:latin typeface="义启简圆体" panose="02010601030101010101" pitchFamily="2" charset="-128"/>
                <a:ea typeface="义启简圆体" panose="02010601030101010101" pitchFamily="2" charset="-128"/>
                <a:cs typeface="+mn-ea"/>
                <a:sym typeface="义启简圆体" panose="02010601030101010101" pitchFamily="2" charset="-128"/>
              </a:rPr>
              <a:t>医疗机构生活垃圾分类及处理</a:t>
            </a:r>
          </a:p>
        </p:txBody>
      </p:sp>
      <p:sp>
        <p:nvSpPr>
          <p:cNvPr id="52" name="TextBox 12"/>
          <p:cNvSpPr txBox="1"/>
          <p:nvPr/>
        </p:nvSpPr>
        <p:spPr>
          <a:xfrm>
            <a:off x="2112973" y="895931"/>
            <a:ext cx="3179075" cy="832792"/>
          </a:xfrm>
          <a:prstGeom prst="rect">
            <a:avLst/>
          </a:prstGeom>
          <a:noFill/>
        </p:spPr>
        <p:txBody>
          <a:bodyPr wrap="none" rtlCol="0">
            <a:spAutoFit/>
          </a:bodyPr>
          <a:lstStyle/>
          <a:p>
            <a:pPr marL="0" marR="0" lvl="0" indent="0" algn="l" defTabSz="914400" rtl="0" eaLnBrk="1" fontAlgn="auto" latinLnBrk="0" hangingPunct="1">
              <a:lnSpc>
                <a:spcPct val="120000"/>
              </a:lnSpc>
              <a:spcBef>
                <a:spcPts val="20"/>
              </a:spcBef>
              <a:buClrTx/>
              <a:buSzTx/>
              <a:buFontTx/>
              <a:buNone/>
              <a:defRPr/>
            </a:pPr>
            <a:r>
              <a:rPr kumimoji="0" lang="en-US" sz="4400" b="0" i="0" u="none" strike="noStrike" kern="1200" cap="none" spc="300" normalizeH="0" baseline="0" noProof="0" dirty="0">
                <a:ln>
                  <a:noFill/>
                </a:ln>
                <a:solidFill>
                  <a:schemeClr val="bg2">
                    <a:lumMod val="25000"/>
                  </a:schemeClr>
                </a:solidFill>
                <a:uLnTx/>
                <a:uFillTx/>
                <a:latin typeface="义启简圆体" panose="02010601030101010101" pitchFamily="2" charset="-128"/>
                <a:ea typeface="义启简圆体" panose="02010601030101010101" pitchFamily="2" charset="-128"/>
                <a:cs typeface="+mn-ea"/>
                <a:sym typeface="义启简圆体" panose="02010601030101010101" pitchFamily="2" charset="-128"/>
              </a:rPr>
              <a:t>CONTENTS</a:t>
            </a:r>
          </a:p>
        </p:txBody>
      </p:sp>
      <p:sp>
        <p:nvSpPr>
          <p:cNvPr id="87" name="矩形: 圆角 86"/>
          <p:cNvSpPr/>
          <p:nvPr/>
        </p:nvSpPr>
        <p:spPr>
          <a:xfrm>
            <a:off x="698500" y="2090845"/>
            <a:ext cx="10922520" cy="3871224"/>
          </a:xfrm>
          <a:prstGeom prst="roundRect">
            <a:avLst/>
          </a:prstGeom>
          <a:no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17" name="图形 16"/>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10293249" y="4601797"/>
            <a:ext cx="1564350" cy="18961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down)">
                                      <p:cBhvr>
                                        <p:cTn id="19" dur="500"/>
                                        <p:tgtEl>
                                          <p:spTgt spid="3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down)">
                                      <p:cBhvr>
                                        <p:cTn id="31" dur="500"/>
                                        <p:tgtEl>
                                          <p:spTgt spid="41"/>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down)">
                                      <p:cBhvr>
                                        <p:cTn id="39" dur="500"/>
                                        <p:tgtEl>
                                          <p:spTgt spid="43"/>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down)">
                                      <p:cBhvr>
                                        <p:cTn id="43" dur="500"/>
                                        <p:tgtEl>
                                          <p:spTgt spid="44"/>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down)">
                                      <p:cBhvr>
                                        <p:cTn id="47" dur="500"/>
                                        <p:tgtEl>
                                          <p:spTgt spid="45"/>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down)">
                                      <p:cBhvr>
                                        <p:cTn id="51" dur="500"/>
                                        <p:tgtEl>
                                          <p:spTgt spid="46"/>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down)">
                                      <p:cBhvr>
                                        <p:cTn id="55" dur="500"/>
                                        <p:tgtEl>
                                          <p:spTgt spid="47"/>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down)">
                                      <p:cBhvr>
                                        <p:cTn id="59" dur="500"/>
                                        <p:tgtEl>
                                          <p:spTgt spid="48"/>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down)">
                                      <p:cBhvr>
                                        <p:cTn id="63" dur="500"/>
                                        <p:tgtEl>
                                          <p:spTgt spid="49"/>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down)">
                                      <p:cBhvr>
                                        <p:cTn id="67" dur="500"/>
                                        <p:tgtEl>
                                          <p:spTgt spid="50"/>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ipe(down)">
                                      <p:cBhvr>
                                        <p:cTn id="7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24" grpId="0" animBg="1"/>
      <p:bldP spid="26" grpId="0"/>
      <p:bldP spid="37" grpId="0"/>
      <p:bldP spid="38" grpId="0"/>
      <p:bldP spid="39" grpId="0" animBg="1"/>
      <p:bldP spid="41" grpId="0"/>
      <p:bldP spid="42" grpId="0" animBg="1"/>
      <p:bldP spid="43" grpId="0"/>
      <p:bldP spid="44" grpId="0" animBg="1"/>
      <p:bldP spid="45" grpId="0"/>
      <p:bldP spid="46" grpId="0"/>
      <p:bldP spid="47" grpId="0"/>
      <p:bldP spid="48" grpId="0"/>
      <p:bldP spid="49" grpId="0"/>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垃圾处理流程</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5" name="文本框 4"/>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医疗垃圾处理</a:t>
            </a:r>
          </a:p>
        </p:txBody>
      </p:sp>
      <p:sp>
        <p:nvSpPr>
          <p:cNvPr id="6" name="矩形 5"/>
          <p:cNvSpPr/>
          <p:nvPr/>
        </p:nvSpPr>
        <p:spPr>
          <a:xfrm>
            <a:off x="493395" y="1337310"/>
            <a:ext cx="8751570" cy="3864263"/>
          </a:xfrm>
          <a:prstGeom prst="rect">
            <a:avLst/>
          </a:prstGeom>
        </p:spPr>
        <p:txBody>
          <a:bodyPr wrap="square">
            <a:spAutoFit/>
          </a:bodyPr>
          <a:lstStyle/>
          <a:p>
            <a:pPr>
              <a:lnSpc>
                <a:spcPct val="120000"/>
              </a:lnSpc>
              <a:spcBef>
                <a:spcPts val="20"/>
              </a:spcBef>
            </a:pPr>
            <a:r>
              <a:rPr lang="zh-CN" altLang="en-US" sz="2000" b="1"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① 贴签</a:t>
            </a:r>
            <a:r>
              <a:rPr lang="zh-CN" altLang="en-US"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dirty="0">
                <a:ln/>
                <a:solidFill>
                  <a:schemeClr val="accent2"/>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在黄色医疗垃圾塑料袋或者利器盒上贴标签的内容包括： 医疗废物产生单位、生产日期、类别及需要的特别说明等。 </a:t>
            </a:r>
          </a:p>
          <a:p>
            <a:pPr>
              <a:lnSpc>
                <a:spcPct val="120000"/>
              </a:lnSpc>
              <a:spcBef>
                <a:spcPts val="20"/>
              </a:spcBef>
            </a:pPr>
            <a:r>
              <a:rPr lang="zh-CN" altLang="en-US" sz="2000" b="1"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② 登记</a:t>
            </a:r>
            <a:r>
              <a:rPr lang="zh-CN" altLang="en-US"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dirty="0">
                <a:ln/>
                <a:solidFill>
                  <a:schemeClr val="accent2"/>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各科室和医疗垃圾管理办医疗废物回收人员应对医疗垃圾登记。登记的内 容包括：医疗垃圾产生科室、医疗垃圾交接时间、类别、重量、需要的特别说明、科室同回收医疗垃圾专人双方签字，并保证两个登记本信息一致。</a:t>
            </a:r>
          </a:p>
          <a:p>
            <a:pPr>
              <a:lnSpc>
                <a:spcPct val="120000"/>
              </a:lnSpc>
              <a:spcBef>
                <a:spcPts val="20"/>
              </a:spcBef>
            </a:pPr>
            <a:r>
              <a:rPr lang="zh-CN" altLang="en-US" sz="2000" b="1"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③ 日产日清</a:t>
            </a:r>
            <a:r>
              <a:rPr lang="zh-CN" altLang="en-US"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dirty="0">
                <a:ln/>
                <a:solidFill>
                  <a:schemeClr val="accent2"/>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各科室对医疗垃圾类后由本科室医务人员妥善保管，不得 丢失，遗撒、播散。医疗垃圾管理办医疗废物回收人员在运送医疗废物前，应当检查包装或者利器盒的标签、标识及封口是否符合要求，不得将不符合要求的医疗垃圾运送到指定地点。</a:t>
            </a:r>
            <a:r>
              <a:rPr lang="zh-CN" altLang="en-US"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 </a:t>
            </a:r>
          </a:p>
          <a:p>
            <a:pPr>
              <a:lnSpc>
                <a:spcPct val="120000"/>
              </a:lnSpc>
              <a:spcBef>
                <a:spcPts val="20"/>
              </a:spcBef>
            </a:pPr>
            <a:r>
              <a:rPr lang="zh-CN" altLang="en-US" sz="2000" b="1"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④ 专人</a:t>
            </a:r>
            <a:r>
              <a:rPr lang="zh-CN" altLang="en-US" dirty="0">
                <a:solidFill>
                  <a:schemeClr val="accent2"/>
                </a:solidFill>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dirty="0">
                <a:ln/>
                <a:solidFill>
                  <a:schemeClr val="accent2"/>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垃圾管理办专人，各医疗垃圾产生科室均专人管理，医疗垃圾暂存处固定专人管理，并按时联系医疗垃圾处理公司拉运后处理。确保医疗垃圾在暂存处中不被遗漏、丢失。对医疗垃圾暂存处要每日冲洗、消毒一次。</a:t>
            </a:r>
          </a:p>
        </p:txBody>
      </p:sp>
      <p:pic>
        <p:nvPicPr>
          <p:cNvPr id="3" name="图片 2" descr="C:\Users\Admin\Desktop\医药\5c98f2d09ee246351.png5c98f2d09ee246351"/>
          <p:cNvPicPr>
            <a:picLocks noChangeAspect="1"/>
          </p:cNvPicPr>
          <p:nvPr/>
        </p:nvPicPr>
        <p:blipFill>
          <a:blip r:embed="rId2"/>
          <a:srcRect/>
          <a:stretch>
            <a:fillRect/>
          </a:stretch>
        </p:blipFill>
        <p:spPr>
          <a:xfrm>
            <a:off x="8471493" y="2411277"/>
            <a:ext cx="4080420" cy="288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4"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矩形 4"/>
          <p:cNvSpPr/>
          <p:nvPr/>
        </p:nvSpPr>
        <p:spPr>
          <a:xfrm>
            <a:off x="718457" y="431800"/>
            <a:ext cx="10755086" cy="599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9" name="流程图: 延期 8"/>
          <p:cNvSpPr/>
          <p:nvPr/>
        </p:nvSpPr>
        <p:spPr>
          <a:xfrm rot="5400000">
            <a:off x="3884673" y="409701"/>
            <a:ext cx="5085876" cy="5691716"/>
          </a:xfrm>
          <a:prstGeom prst="flowChartDelay">
            <a:avLst/>
          </a:prstGeom>
          <a:solidFill>
            <a:srgbClr val="65D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 name="矩形 2"/>
          <p:cNvSpPr/>
          <p:nvPr/>
        </p:nvSpPr>
        <p:spPr>
          <a:xfrm>
            <a:off x="2264228" y="1929285"/>
            <a:ext cx="2505389" cy="2505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00">
              <a:lnSpc>
                <a:spcPct val="120000"/>
              </a:lnSpc>
              <a:spcBef>
                <a:spcPts val="20"/>
              </a:spcBef>
            </a:pPr>
            <a:endParaRPr lang="zh-CN" altLang="en-US" sz="2400">
              <a:solidFill>
                <a:prstClr val="white"/>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5" name="文本框 14"/>
          <p:cNvSpPr txBox="1"/>
          <p:nvPr/>
        </p:nvSpPr>
        <p:spPr bwMode="auto">
          <a:xfrm>
            <a:off x="5072906" y="1748109"/>
            <a:ext cx="3981508" cy="1466555"/>
          </a:xfrm>
          <a:prstGeom prst="rect">
            <a:avLst/>
          </a:prstGeom>
          <a:noFill/>
        </p:spPr>
        <p:txBody>
          <a:bodyPr wrap="square">
            <a:spAutoFit/>
          </a:bodyPr>
          <a:lstStyle/>
          <a:p>
            <a:pPr defTabSz="914400">
              <a:lnSpc>
                <a:spcPct val="120000"/>
              </a:lnSpc>
              <a:spcBef>
                <a:spcPts val="20"/>
              </a:spcBef>
              <a:defRPr/>
            </a:pPr>
            <a:r>
              <a:rPr lang="zh-CN" altLang="en-US" sz="5865"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医疗机构生活垃圾分类及处理</a:t>
            </a:r>
          </a:p>
        </p:txBody>
      </p:sp>
      <p:sp>
        <p:nvSpPr>
          <p:cNvPr id="17" name="TextBox 111"/>
          <p:cNvSpPr txBox="1">
            <a:spLocks noChangeArrowheads="1"/>
          </p:cNvSpPr>
          <p:nvPr/>
        </p:nvSpPr>
        <p:spPr bwMode="auto">
          <a:xfrm>
            <a:off x="5140777" y="3003415"/>
            <a:ext cx="3676651" cy="110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2" tIns="45684" rIns="91372" bIns="45684">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914400">
              <a:lnSpc>
                <a:spcPct val="120000"/>
              </a:lnSpc>
              <a:spcBef>
                <a:spcPts val="20"/>
              </a:spcBef>
              <a:defRPr/>
            </a:pPr>
            <a:r>
              <a:rPr lang="en-US" altLang="zh-CN" sz="1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Click here to modify the text , you may post text here . Click here to modify the text . Click here to modify the text , you may post text here . Click here to modify the text , you may</a:t>
            </a:r>
            <a:endParaRPr lang="zh-CN" altLang="en-US" sz="1400"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 name="文本框 1"/>
          <p:cNvSpPr txBox="1"/>
          <p:nvPr/>
        </p:nvSpPr>
        <p:spPr>
          <a:xfrm>
            <a:off x="3605571" y="1339802"/>
            <a:ext cx="1511952" cy="3188758"/>
          </a:xfrm>
          <a:prstGeom prst="rect">
            <a:avLst/>
          </a:prstGeom>
          <a:noFill/>
        </p:spPr>
        <p:txBody>
          <a:bodyPr wrap="none" rtlCol="0">
            <a:spAutoFit/>
          </a:bodyPr>
          <a:lstStyle/>
          <a:p>
            <a:pPr algn="ctr" defTabSz="609600">
              <a:lnSpc>
                <a:spcPct val="120000"/>
              </a:lnSpc>
              <a:spcBef>
                <a:spcPts val="20"/>
              </a:spcBef>
            </a:pPr>
            <a:r>
              <a:rPr lang="en-US" altLang="zh-CN"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4</a:t>
            </a:r>
            <a:endParaRPr lang="zh-CN" altLang="en-US"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矩形 3"/>
          <p:cNvSpPr/>
          <p:nvPr/>
        </p:nvSpPr>
        <p:spPr>
          <a:xfrm>
            <a:off x="3669691" y="892294"/>
            <a:ext cx="5455837" cy="185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11" name="图形 10"/>
          <p:cNvPicPr>
            <a:picLocks noChangeAspect="1"/>
          </p:cNvPicPr>
          <p:nvPr/>
        </p:nvPicPr>
        <p:blipFill>
          <a:blip r:embed="rId3"/>
          <a:stretch>
            <a:fillRect/>
          </a:stretch>
        </p:blipFill>
        <p:spPr>
          <a:xfrm>
            <a:off x="2572885" y="3982215"/>
            <a:ext cx="1811301" cy="2195516"/>
          </a:xfrm>
          <a:prstGeom prst="rect">
            <a:avLst/>
          </a:prstGeom>
        </p:spPr>
      </p:pic>
      <p:pic>
        <p:nvPicPr>
          <p:cNvPr id="16" name="图形 15"/>
          <p:cNvPicPr>
            <a:picLocks noChangeAspect="1"/>
          </p:cNvPicPr>
          <p:nvPr/>
        </p:nvPicPr>
        <p:blipFill>
          <a:blip r:embed="rId4"/>
          <a:stretch>
            <a:fillRect/>
          </a:stretch>
        </p:blipFill>
        <p:spPr>
          <a:xfrm>
            <a:off x="2208544" y="2345852"/>
            <a:ext cx="652795" cy="513675"/>
          </a:xfrm>
          <a:prstGeom prst="rect">
            <a:avLst/>
          </a:prstGeom>
        </p:spPr>
      </p:pic>
      <p:grpSp>
        <p:nvGrpSpPr>
          <p:cNvPr id="18" name="组合 17"/>
          <p:cNvGrpSpPr/>
          <p:nvPr/>
        </p:nvGrpSpPr>
        <p:grpSpPr>
          <a:xfrm>
            <a:off x="5986032" y="4497106"/>
            <a:ext cx="916806" cy="916806"/>
            <a:chOff x="8727685" y="551542"/>
            <a:chExt cx="1390650" cy="1390650"/>
          </a:xfrm>
        </p:grpSpPr>
        <p:sp>
          <p:nvSpPr>
            <p:cNvPr id="19" name="椭圆 18"/>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sz="160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0" name="文本框 19"/>
            <p:cNvSpPr txBox="1"/>
            <p:nvPr/>
          </p:nvSpPr>
          <p:spPr>
            <a:xfrm>
              <a:off x="8922872" y="714824"/>
              <a:ext cx="1000275" cy="1152046"/>
            </a:xfrm>
            <a:prstGeom prst="rect">
              <a:avLst/>
            </a:prstGeom>
            <a:noFill/>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肆</a:t>
              </a:r>
              <a:endParaRPr lang="en-US" altLang="zh-CN"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pic>
        <p:nvPicPr>
          <p:cNvPr id="21" name="图形 20"/>
          <p:cNvPicPr>
            <a:picLocks noChangeAspect="1"/>
          </p:cNvPicPr>
          <p:nvPr/>
        </p:nvPicPr>
        <p:blipFill>
          <a:blip r:embed="rId5"/>
          <a:stretch>
            <a:fillRect/>
          </a:stretch>
        </p:blipFill>
        <p:spPr>
          <a:xfrm>
            <a:off x="8883851" y="4079849"/>
            <a:ext cx="1547298" cy="15714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7970446" y="502408"/>
            <a:ext cx="3715658"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机构生活垃圾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及处理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矩形 3"/>
          <p:cNvSpPr/>
          <p:nvPr/>
        </p:nvSpPr>
        <p:spPr>
          <a:xfrm>
            <a:off x="3919220" y="1649730"/>
            <a:ext cx="4450080" cy="1421928"/>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2017</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年</a:t>
            </a: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9</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月，国家卫计委、中宣部、发改委等</a:t>
            </a: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8</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部委联合下发的</a:t>
            </a: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关于在医疗机构推进生活垃圾分类管理的通知</a:t>
            </a: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，里面对医疗垃圾分类有了新的规定！</a:t>
            </a:r>
          </a:p>
        </p:txBody>
      </p:sp>
      <p:sp>
        <p:nvSpPr>
          <p:cNvPr id="7" name="矩形 6"/>
          <p:cNvSpPr/>
          <p:nvPr/>
        </p:nvSpPr>
        <p:spPr>
          <a:xfrm>
            <a:off x="4097655" y="4123690"/>
            <a:ext cx="3996690" cy="867930"/>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altLang="en-US" sz="14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医疗机构内产生的生活垃圾按照属性分为有害垃圾、易腐垃圾、可回收物和其他垃圾四类。严禁将医疗废物混入生活垃圾</a:t>
            </a:r>
          </a:p>
        </p:txBody>
      </p:sp>
      <p:pic>
        <p:nvPicPr>
          <p:cNvPr id="2" name="图片 1" descr="C:\Users\Admin\Desktop\医药\5d43f35096a2c1564734288873.png5d43f35096a2c1564734288873"/>
          <p:cNvPicPr>
            <a:picLocks noChangeAspect="1"/>
          </p:cNvPicPr>
          <p:nvPr/>
        </p:nvPicPr>
        <p:blipFill>
          <a:blip r:embed="rId2"/>
          <a:srcRect/>
          <a:stretch>
            <a:fillRect/>
          </a:stretch>
        </p:blipFill>
        <p:spPr>
          <a:xfrm>
            <a:off x="319680" y="2217920"/>
            <a:ext cx="3600000" cy="3600000"/>
          </a:xfrm>
          <a:prstGeom prst="rect">
            <a:avLst/>
          </a:prstGeom>
        </p:spPr>
      </p:pic>
      <p:pic>
        <p:nvPicPr>
          <p:cNvPr id="5" name="图片 4" descr="C:\Users\Admin\Desktop\医药\5d3ae86a190421564141674398.png5d3ae86a190421564141674398"/>
          <p:cNvPicPr>
            <a:picLocks noChangeAspect="1"/>
          </p:cNvPicPr>
          <p:nvPr/>
        </p:nvPicPr>
        <p:blipFill>
          <a:blip r:embed="rId3"/>
          <a:srcRect/>
          <a:stretch>
            <a:fillRect/>
          </a:stretch>
        </p:blipFill>
        <p:spPr>
          <a:xfrm>
            <a:off x="8806773" y="3402830"/>
            <a:ext cx="2878814" cy="288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24"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to="" calcmode="lin" valueType="num">
                                      <p:cBhvr>
                                        <p:cTn id="15" dur="1" fill="hold"/>
                                        <p:tgtEl>
                                          <p:spTgt spid="2"/>
                                        </p:tgtEl>
                                      </p:cBhvr>
                                    </p:anim>
                                  </p:childTnLst>
                                </p:cTn>
                              </p:par>
                            </p:childTnLst>
                          </p:cTn>
                        </p:par>
                        <p:par>
                          <p:cTn id="16" fill="hold">
                            <p:stCondLst>
                              <p:cond delay="1000"/>
                            </p:stCondLst>
                            <p:childTnLst>
                              <p:par>
                                <p:cTn id="17" presetID="24"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to="" calcmode="lin" valueType="num">
                                      <p:cBhvr>
                                        <p:cTn id="19"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7941418" y="463387"/>
            <a:ext cx="3715658"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机构生活垃圾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及处理</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4204288"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分类投放要求</a:t>
            </a:r>
          </a:p>
        </p:txBody>
      </p:sp>
      <p:pic>
        <p:nvPicPr>
          <p:cNvPr id="6" name="图片 5" descr="C:\Users\Admin\Desktop\医药\5d3aee2cc1229156414314858.png5d3aee2cc1229156414314858"/>
          <p:cNvPicPr>
            <a:picLocks noChangeAspect="1"/>
          </p:cNvPicPr>
          <p:nvPr/>
        </p:nvPicPr>
        <p:blipFill>
          <a:blip r:embed="rId2"/>
          <a:srcRect/>
          <a:stretch>
            <a:fillRect/>
          </a:stretch>
        </p:blipFill>
        <p:spPr>
          <a:xfrm>
            <a:off x="8210453" y="2376801"/>
            <a:ext cx="3282743" cy="3282315"/>
          </a:xfrm>
          <a:prstGeom prst="rect">
            <a:avLst/>
          </a:prstGeom>
        </p:spPr>
      </p:pic>
      <p:sp>
        <p:nvSpPr>
          <p:cNvPr id="15" name="矩形 14"/>
          <p:cNvSpPr/>
          <p:nvPr/>
        </p:nvSpPr>
        <p:spPr>
          <a:xfrm>
            <a:off x="822325" y="1598930"/>
            <a:ext cx="7176770" cy="3389454"/>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1</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、有害垃圾投放要求。</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医疗机构应当按照安全、便利、快捷的原则，集中或定点设立容器对不同品种的有害垃圾收集、暂存，并在醒目位置设置有害垃圾标志。</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endPar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2</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、易腐垃圾投放要求。</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医疗机构应当在易腐垃圾主要产生区域设置专门容器单独投放易腐垃圾，原则上应当采用密闭容器存放。</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endPar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en-US" altLang="zh-CN"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3</a:t>
            </a:r>
            <a:r>
              <a:rPr lang="zh-CN" altLang="en-US" b="1"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、可回收物投放要求。</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医疗机构应当根据可回收物的种类和产生量，设置专门容器和临时存储空问，定点投放和暂存，必要时可设专人分拣打包，做到标识明显。</a:t>
            </a:r>
            <a:endParaRPr lang="zh-CN" altLang="en-US" b="0" i="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randombar(horizontal)">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65D7F0"/>
        </a:solidFill>
        <a:effectLst/>
      </p:bgPr>
    </p:bg>
    <p:spTree>
      <p:nvGrpSpPr>
        <p:cNvPr id="1" name=""/>
        <p:cNvGrpSpPr/>
        <p:nvPr/>
      </p:nvGrpSpPr>
      <p:grpSpPr>
        <a:xfrm>
          <a:off x="0" y="0"/>
          <a:ext cx="0" cy="0"/>
          <a:chOff x="0" y="0"/>
          <a:chExt cx="0" cy="0"/>
        </a:xfrm>
      </p:grpSpPr>
      <p:sp>
        <p:nvSpPr>
          <p:cNvPr id="4" name="矩形 3"/>
          <p:cNvSpPr/>
          <p:nvPr/>
        </p:nvSpPr>
        <p:spPr>
          <a:xfrm>
            <a:off x="292100" y="317500"/>
            <a:ext cx="11582400" cy="622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9" name="流程图: 延期 18"/>
          <p:cNvSpPr/>
          <p:nvPr/>
        </p:nvSpPr>
        <p:spPr>
          <a:xfrm>
            <a:off x="1168400" y="551542"/>
            <a:ext cx="6432873" cy="5486401"/>
          </a:xfrm>
          <a:prstGeom prst="flowChartDelay">
            <a:avLst/>
          </a:prstGeom>
          <a:solidFill>
            <a:srgbClr val="65D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0" name="文本框 19"/>
          <p:cNvSpPr txBox="1"/>
          <p:nvPr/>
        </p:nvSpPr>
        <p:spPr>
          <a:xfrm>
            <a:off x="2082394" y="2080723"/>
            <a:ext cx="5321972" cy="1990160"/>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defTabSz="1201420">
              <a:lnSpc>
                <a:spcPct val="120000"/>
              </a:lnSpc>
              <a:spcBef>
                <a:spcPts val="20"/>
              </a:spcBef>
              <a:defRPr/>
            </a:pPr>
            <a:r>
              <a:rPr lang="zh-CN" altLang="en-US" sz="54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谢谢大家</a:t>
            </a:r>
            <a:endParaRPr lang="en-US" altLang="zh-CN" sz="54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defTabSz="1201420">
              <a:lnSpc>
                <a:spcPct val="120000"/>
              </a:lnSpc>
              <a:spcBef>
                <a:spcPts val="20"/>
              </a:spcBef>
              <a:defRPr/>
            </a:pPr>
            <a:r>
              <a:rPr lang="zh-CN" altLang="en-US" sz="54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认真观看</a:t>
            </a:r>
          </a:p>
        </p:txBody>
      </p:sp>
      <p:sp>
        <p:nvSpPr>
          <p:cNvPr id="21" name="文本框 20"/>
          <p:cNvSpPr txBox="1"/>
          <p:nvPr/>
        </p:nvSpPr>
        <p:spPr>
          <a:xfrm>
            <a:off x="2277298" y="4776767"/>
            <a:ext cx="4018012" cy="515910"/>
          </a:xfrm>
          <a:prstGeom prst="rect">
            <a:avLst/>
          </a:prstGeom>
          <a:noFill/>
        </p:spPr>
        <p:txBody>
          <a:bodyPr wrap="square" rtlCol="0">
            <a:spAutoFit/>
            <a:scene3d>
              <a:camera prst="orthographicFront"/>
              <a:lightRig rig="threePt" dir="t"/>
            </a:scene3d>
            <a:sp3d contourW="12700"/>
          </a:bodyPr>
          <a:lstStyle/>
          <a:p>
            <a:pPr defTabSz="901065">
              <a:lnSpc>
                <a:spcPct val="120000"/>
              </a:lnSpc>
              <a:spcBef>
                <a:spcPts val="20"/>
              </a:spcBef>
              <a:defRPr/>
            </a:pPr>
            <a:r>
              <a:rPr lang="en-US" altLang="zh-CN" sz="12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The user can demonstrate on a projector or computer or print the it into a film to be used in a wider field</a:t>
            </a:r>
          </a:p>
        </p:txBody>
      </p:sp>
      <p:sp>
        <p:nvSpPr>
          <p:cNvPr id="23" name="文本框 22"/>
          <p:cNvSpPr txBox="1"/>
          <p:nvPr/>
        </p:nvSpPr>
        <p:spPr>
          <a:xfrm>
            <a:off x="2196694" y="1111226"/>
            <a:ext cx="3483416" cy="1001043"/>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defTabSz="1201420">
              <a:lnSpc>
                <a:spcPct val="120000"/>
              </a:lnSpc>
              <a:spcBef>
                <a:spcPts val="20"/>
              </a:spcBef>
              <a:defRPr/>
            </a:pPr>
            <a:r>
              <a:rPr lang="en-US" altLang="zh-CN" sz="5400" spc="600" dirty="0" err="1">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20XX</a:t>
            </a:r>
            <a:endParaRPr lang="en-US" altLang="zh-CN" sz="5400" spc="6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7" name="流程图: 延期 26"/>
          <p:cNvSpPr/>
          <p:nvPr/>
        </p:nvSpPr>
        <p:spPr>
          <a:xfrm>
            <a:off x="-1108249" y="-1009651"/>
            <a:ext cx="9765909" cy="8494147"/>
          </a:xfrm>
          <a:prstGeom prst="flowChartDelay">
            <a:avLst/>
          </a:prstGeom>
          <a:noFill/>
          <a:ln w="76200">
            <a:solidFill>
              <a:srgbClr val="8CE8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nvGrpSpPr>
          <p:cNvPr id="30" name="组合 29"/>
          <p:cNvGrpSpPr/>
          <p:nvPr/>
        </p:nvGrpSpPr>
        <p:grpSpPr>
          <a:xfrm>
            <a:off x="7531341" y="1070539"/>
            <a:ext cx="1390650" cy="1390650"/>
            <a:chOff x="8727685" y="551542"/>
            <a:chExt cx="1390650" cy="1390650"/>
          </a:xfrm>
        </p:grpSpPr>
        <p:sp>
          <p:nvSpPr>
            <p:cNvPr id="28" name="椭圆 27"/>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9" name="文本框 28"/>
            <p:cNvSpPr txBox="1"/>
            <p:nvPr/>
          </p:nvSpPr>
          <p:spPr>
            <a:xfrm>
              <a:off x="8922872" y="785202"/>
              <a:ext cx="1000275" cy="992964"/>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培</a:t>
              </a:r>
              <a:endParaRPr lang="en-US" altLang="zh-CN"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grpSp>
        <p:nvGrpSpPr>
          <p:cNvPr id="31" name="组合 30"/>
          <p:cNvGrpSpPr/>
          <p:nvPr/>
        </p:nvGrpSpPr>
        <p:grpSpPr>
          <a:xfrm>
            <a:off x="7694569" y="3820089"/>
            <a:ext cx="1390650" cy="1390650"/>
            <a:chOff x="8727685" y="551542"/>
            <a:chExt cx="1390650" cy="1390650"/>
          </a:xfrm>
        </p:grpSpPr>
        <p:sp>
          <p:nvSpPr>
            <p:cNvPr id="32" name="椭圆 31"/>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3" name="文本框 32"/>
            <p:cNvSpPr txBox="1"/>
            <p:nvPr/>
          </p:nvSpPr>
          <p:spPr>
            <a:xfrm>
              <a:off x="8922872" y="785202"/>
              <a:ext cx="1000275" cy="992964"/>
            </a:xfrm>
            <a:prstGeom prst="rect">
              <a:avLst/>
            </a:prstGeom>
            <a:noFill/>
            <a:effectLst>
              <a:outerShdw blurRad="50800" dist="38100" dir="5400000" algn="t" rotWithShape="0">
                <a:prstClr val="black">
                  <a:alpha val="40000"/>
                </a:prstClr>
              </a:outerShdw>
            </a:effectLst>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训</a:t>
              </a:r>
              <a:endParaRPr lang="en-US" altLang="zh-CN" sz="54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pic>
        <p:nvPicPr>
          <p:cNvPr id="25" name="图形 24"/>
          <p:cNvPicPr>
            <a:picLocks noChangeAspect="1"/>
          </p:cNvPicPr>
          <p:nvPr/>
        </p:nvPicPr>
        <p:blipFill>
          <a:blip r:embed="rId2"/>
          <a:stretch>
            <a:fillRect/>
          </a:stretch>
        </p:blipFill>
        <p:spPr>
          <a:xfrm>
            <a:off x="10380353" y="2281088"/>
            <a:ext cx="1114425" cy="1168349"/>
          </a:xfrm>
          <a:prstGeom prst="rect">
            <a:avLst/>
          </a:prstGeom>
        </p:spPr>
      </p:pic>
      <p:pic>
        <p:nvPicPr>
          <p:cNvPr id="2" name="图形 1"/>
          <p:cNvPicPr>
            <a:picLocks noChangeAspect="1"/>
          </p:cNvPicPr>
          <p:nvPr/>
        </p:nvPicPr>
        <p:blipFill>
          <a:blip r:embed="rId3"/>
          <a:stretch>
            <a:fillRect/>
          </a:stretch>
        </p:blipFill>
        <p:spPr>
          <a:xfrm>
            <a:off x="847632" y="1299881"/>
            <a:ext cx="933649" cy="734675"/>
          </a:xfrm>
          <a:prstGeom prst="rect">
            <a:avLst/>
          </a:prstGeom>
        </p:spPr>
      </p:pic>
      <p:pic>
        <p:nvPicPr>
          <p:cNvPr id="18" name="图形 17"/>
          <p:cNvPicPr>
            <a:picLocks noChangeAspect="1"/>
          </p:cNvPicPr>
          <p:nvPr/>
        </p:nvPicPr>
        <p:blipFill>
          <a:blip r:embed="rId4"/>
          <a:stretch>
            <a:fillRect/>
          </a:stretch>
        </p:blipFill>
        <p:spPr>
          <a:xfrm>
            <a:off x="4981528" y="1371225"/>
            <a:ext cx="1397164" cy="1418995"/>
          </a:xfrm>
          <a:prstGeom prst="rect">
            <a:avLst/>
          </a:prstGeom>
        </p:spPr>
      </p:pic>
      <p:sp>
        <p:nvSpPr>
          <p:cNvPr id="40" name="文本框 39"/>
          <p:cNvSpPr txBox="1"/>
          <p:nvPr/>
        </p:nvSpPr>
        <p:spPr>
          <a:xfrm>
            <a:off x="9450327" y="695727"/>
            <a:ext cx="2100159" cy="939424"/>
          </a:xfrm>
          <a:prstGeom prst="rect">
            <a:avLst/>
          </a:prstGeom>
          <a:noFill/>
        </p:spPr>
        <p:txBody>
          <a:bodyPr wrap="square" rtlCol="0">
            <a:spAutoFit/>
            <a:scene3d>
              <a:camera prst="orthographicFront"/>
              <a:lightRig rig="threePt" dir="t"/>
            </a:scene3d>
            <a:sp3d contourW="12700"/>
          </a:bodyPr>
          <a:lstStyle/>
          <a:p>
            <a:pPr algn="r" defTabSz="1201420">
              <a:lnSpc>
                <a:spcPct val="120000"/>
              </a:lnSpc>
              <a:spcBef>
                <a:spcPts val="20"/>
              </a:spcBef>
              <a:defRPr/>
            </a:pPr>
            <a:r>
              <a:rPr lang="en-US" altLang="zh-CN" sz="2400" spc="600"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rPr>
              <a:t>MEDICAL WASTE</a:t>
            </a:r>
          </a:p>
        </p:txBody>
      </p:sp>
      <p:pic>
        <p:nvPicPr>
          <p:cNvPr id="24" name="图形 23"/>
          <p:cNvPicPr>
            <a:picLocks noChangeAspect="1"/>
          </p:cNvPicPr>
          <p:nvPr/>
        </p:nvPicPr>
        <p:blipFill>
          <a:blip r:embed="rId5"/>
          <a:stretch>
            <a:fillRect/>
          </a:stretch>
        </p:blipFill>
        <p:spPr>
          <a:xfrm rot="445917">
            <a:off x="9059155" y="4000008"/>
            <a:ext cx="1997707" cy="24214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randombar(horizontal)">
                                      <p:cBhvr>
                                        <p:cTn id="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17475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矩形 4"/>
          <p:cNvSpPr/>
          <p:nvPr/>
        </p:nvSpPr>
        <p:spPr>
          <a:xfrm>
            <a:off x="718457" y="431800"/>
            <a:ext cx="10755086" cy="599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9" name="流程图: 延期 8"/>
          <p:cNvSpPr/>
          <p:nvPr/>
        </p:nvSpPr>
        <p:spPr>
          <a:xfrm rot="5400000">
            <a:off x="3884673" y="409701"/>
            <a:ext cx="5085876" cy="5691716"/>
          </a:xfrm>
          <a:prstGeom prst="flowChartDelay">
            <a:avLst/>
          </a:prstGeom>
          <a:solidFill>
            <a:srgbClr val="65D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dirty="0">
              <a:solidFill>
                <a:schemeClr val="bg2">
                  <a:lumMod val="25000"/>
                </a:schemeClr>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3" name="矩形 2"/>
          <p:cNvSpPr/>
          <p:nvPr/>
        </p:nvSpPr>
        <p:spPr>
          <a:xfrm>
            <a:off x="2264228" y="1929285"/>
            <a:ext cx="2505389" cy="2505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00">
              <a:lnSpc>
                <a:spcPct val="120000"/>
              </a:lnSpc>
              <a:spcBef>
                <a:spcPts val="20"/>
              </a:spcBef>
            </a:pPr>
            <a:endParaRPr lang="zh-CN" altLang="en-US" sz="2400">
              <a:solidFill>
                <a:prstClr val="white"/>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5" name="文本框 14"/>
          <p:cNvSpPr txBox="1"/>
          <p:nvPr/>
        </p:nvSpPr>
        <p:spPr bwMode="auto">
          <a:xfrm>
            <a:off x="5073592" y="2218385"/>
            <a:ext cx="5691717" cy="744499"/>
          </a:xfrm>
          <a:prstGeom prst="rect">
            <a:avLst/>
          </a:prstGeom>
          <a:noFill/>
        </p:spPr>
        <p:txBody>
          <a:bodyPr wrap="square">
            <a:spAutoFit/>
          </a:bodyPr>
          <a:lstStyle/>
          <a:p>
            <a:pPr defTabSz="914400">
              <a:lnSpc>
                <a:spcPct val="120000"/>
              </a:lnSpc>
              <a:spcBef>
                <a:spcPts val="20"/>
              </a:spcBef>
              <a:defRPr/>
            </a:pPr>
            <a:r>
              <a:rPr lang="zh-CN" altLang="en-US" sz="5865"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医疗垃圾分类概述</a:t>
            </a:r>
          </a:p>
        </p:txBody>
      </p:sp>
      <p:sp>
        <p:nvSpPr>
          <p:cNvPr id="17" name="TextBox 111"/>
          <p:cNvSpPr txBox="1">
            <a:spLocks noChangeArrowheads="1"/>
          </p:cNvSpPr>
          <p:nvPr/>
        </p:nvSpPr>
        <p:spPr bwMode="auto">
          <a:xfrm>
            <a:off x="5140777" y="3003415"/>
            <a:ext cx="3676651" cy="110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72" tIns="45684" rIns="91372" bIns="45684">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914400">
              <a:lnSpc>
                <a:spcPct val="120000"/>
              </a:lnSpc>
              <a:spcBef>
                <a:spcPts val="20"/>
              </a:spcBef>
              <a:defRPr/>
            </a:pPr>
            <a:r>
              <a:rPr lang="en-US" altLang="zh-CN" sz="1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Click here to modify the text , you may post text here . Click here to modify the text . Click here to modify the text , you may post text here . Click here to modify the text , you may</a:t>
            </a:r>
            <a:endParaRPr lang="zh-CN" altLang="en-US" sz="1400" baseline="-30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 name="文本框 1"/>
          <p:cNvSpPr txBox="1"/>
          <p:nvPr/>
        </p:nvSpPr>
        <p:spPr>
          <a:xfrm>
            <a:off x="3647368" y="1541476"/>
            <a:ext cx="1317990" cy="3188758"/>
          </a:xfrm>
          <a:prstGeom prst="rect">
            <a:avLst/>
          </a:prstGeom>
          <a:noFill/>
        </p:spPr>
        <p:txBody>
          <a:bodyPr wrap="none" rtlCol="0">
            <a:spAutoFit/>
          </a:bodyPr>
          <a:lstStyle/>
          <a:p>
            <a:pPr algn="ctr" defTabSz="609600">
              <a:lnSpc>
                <a:spcPct val="120000"/>
              </a:lnSpc>
              <a:spcBef>
                <a:spcPts val="20"/>
              </a:spcBef>
            </a:pPr>
            <a:r>
              <a:rPr lang="en-US" altLang="zh-CN"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1</a:t>
            </a:r>
            <a:endParaRPr lang="zh-CN" altLang="en-US" sz="18400"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pic>
        <p:nvPicPr>
          <p:cNvPr id="11" name="图形 10"/>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534500" y="3789769"/>
            <a:ext cx="1997707" cy="2421463"/>
          </a:xfrm>
          <a:prstGeom prst="rect">
            <a:avLst/>
          </a:prstGeom>
        </p:spPr>
      </p:pic>
      <p:pic>
        <p:nvPicPr>
          <p:cNvPr id="16" name="图形 15"/>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2208544" y="2345852"/>
            <a:ext cx="652795" cy="513675"/>
          </a:xfrm>
          <a:prstGeom prst="rect">
            <a:avLst/>
          </a:prstGeom>
        </p:spPr>
      </p:pic>
      <p:grpSp>
        <p:nvGrpSpPr>
          <p:cNvPr id="18" name="组合 17"/>
          <p:cNvGrpSpPr/>
          <p:nvPr/>
        </p:nvGrpSpPr>
        <p:grpSpPr>
          <a:xfrm>
            <a:off x="5986032" y="4497106"/>
            <a:ext cx="916806" cy="916806"/>
            <a:chOff x="8727685" y="551542"/>
            <a:chExt cx="1390650" cy="1390650"/>
          </a:xfrm>
        </p:grpSpPr>
        <p:sp>
          <p:nvSpPr>
            <p:cNvPr id="19" name="椭圆 18"/>
            <p:cNvSpPr/>
            <p:nvPr/>
          </p:nvSpPr>
          <p:spPr>
            <a:xfrm>
              <a:off x="8727685" y="551542"/>
              <a:ext cx="1390650" cy="1390650"/>
            </a:xfrm>
            <a:prstGeom prst="ellipse">
              <a:avLst/>
            </a:prstGeom>
            <a:solidFill>
              <a:schemeClr val="bg1"/>
            </a:solidFill>
            <a:ln w="38100">
              <a:solidFill>
                <a:srgbClr val="65D7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sz="160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20" name="文本框 19"/>
            <p:cNvSpPr txBox="1"/>
            <p:nvPr/>
          </p:nvSpPr>
          <p:spPr>
            <a:xfrm>
              <a:off x="8922872" y="714824"/>
              <a:ext cx="1000275" cy="1152046"/>
            </a:xfrm>
            <a:prstGeom prst="rect">
              <a:avLst/>
            </a:prstGeom>
            <a:noFill/>
          </p:spPr>
          <p:txBody>
            <a:bodyPr wrap="square" rtlCol="0">
              <a:spAutoFit/>
              <a:scene3d>
                <a:camera prst="orthographicFront"/>
                <a:lightRig rig="threePt" dir="t"/>
              </a:scene3d>
              <a:sp3d contourW="12700"/>
            </a:bodyPr>
            <a:lstStyle/>
            <a:p>
              <a:pPr algn="ctr" defTabSz="1201420">
                <a:lnSpc>
                  <a:spcPct val="120000"/>
                </a:lnSpc>
                <a:spcBef>
                  <a:spcPts val="20"/>
                </a:spcBef>
                <a:defRPr/>
              </a:pPr>
              <a:r>
                <a:rPr lang="zh-CN" altLang="en-US"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rPr>
                <a:t>壹</a:t>
              </a:r>
              <a:endParaRPr lang="en-US" altLang="zh-CN" sz="4000" spc="600" dirty="0">
                <a:solidFill>
                  <a:srgbClr val="65D7F0"/>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grpSp>
      <p:pic>
        <p:nvPicPr>
          <p:cNvPr id="21" name="图形 20"/>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8883851" y="4079849"/>
            <a:ext cx="1547298" cy="1571475"/>
          </a:xfrm>
          <a:prstGeom prst="rect">
            <a:avLst/>
          </a:prstGeom>
        </p:spPr>
      </p:pic>
      <p:sp>
        <p:nvSpPr>
          <p:cNvPr id="22" name="矩形 21"/>
          <p:cNvSpPr/>
          <p:nvPr/>
        </p:nvSpPr>
        <p:spPr>
          <a:xfrm>
            <a:off x="3669691" y="892294"/>
            <a:ext cx="5455837" cy="185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endParaRPr lang="zh-CN" altLang="en-US">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3676650"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感染性废物</a:t>
            </a:r>
          </a:p>
        </p:txBody>
      </p:sp>
      <p:pic>
        <p:nvPicPr>
          <p:cNvPr id="6" name="图片 5" descr="C:\Users\Admin\Desktop\医药\5c8f7345250023488.png5c8f7345250023488"/>
          <p:cNvPicPr>
            <a:picLocks noChangeAspect="1"/>
          </p:cNvPicPr>
          <p:nvPr/>
        </p:nvPicPr>
        <p:blipFill>
          <a:blip r:embed="rId2"/>
          <a:srcRect/>
          <a:stretch>
            <a:fillRect/>
          </a:stretch>
        </p:blipFill>
        <p:spPr>
          <a:xfrm>
            <a:off x="6365375" y="1862465"/>
            <a:ext cx="5557249" cy="3970320"/>
          </a:xfrm>
          <a:prstGeom prst="rect">
            <a:avLst/>
          </a:prstGeom>
          <a:ln>
            <a:noFill/>
          </a:ln>
          <a:effectLst>
            <a:outerShdw blurRad="190500" algn="tl" rotWithShape="0">
              <a:srgbClr val="000000">
                <a:alpha val="70000"/>
              </a:srgbClr>
            </a:outerShdw>
          </a:effectLst>
        </p:spPr>
      </p:pic>
      <p:sp>
        <p:nvSpPr>
          <p:cNvPr id="7" name="矩形 6"/>
          <p:cNvSpPr/>
          <p:nvPr/>
        </p:nvSpPr>
        <p:spPr>
          <a:xfrm>
            <a:off x="1287941" y="2154570"/>
            <a:ext cx="4974439" cy="798232"/>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携带病原微生物具有引发感染性疾病传播</a:t>
            </a:r>
            <a:endPar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危险的医疗废物。</a:t>
            </a:r>
          </a:p>
        </p:txBody>
      </p:sp>
      <p:sp>
        <p:nvSpPr>
          <p:cNvPr id="8" name="矩形 7"/>
          <p:cNvSpPr/>
          <p:nvPr/>
        </p:nvSpPr>
        <p:spPr>
          <a:xfrm>
            <a:off x="1003715" y="3439835"/>
            <a:ext cx="6096000" cy="1938992"/>
          </a:xfrm>
          <a:prstGeom prst="rect">
            <a:avLst/>
          </a:prstGeom>
        </p:spPr>
        <p:txBody>
          <a:bodyPr>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棉球、棉签、引流棉条、纱布及其他各种敷料；</a:t>
            </a:r>
          </a:p>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一次性使用卫生用品、一次性使用医疗用品及一</a:t>
            </a:r>
            <a:endPar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a:t>
            </a: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次性医疗器械；</a:t>
            </a:r>
          </a:p>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其他被病人血液、体液、排泄物污染的物品。</a:t>
            </a:r>
            <a:endPar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废弃的被服；</a:t>
            </a:r>
          </a:p>
        </p:txBody>
      </p:sp>
      <p:cxnSp>
        <p:nvCxnSpPr>
          <p:cNvPr id="10" name="直接连接符 9"/>
          <p:cNvCxnSpPr/>
          <p:nvPr/>
        </p:nvCxnSpPr>
        <p:spPr>
          <a:xfrm>
            <a:off x="1171754" y="3268259"/>
            <a:ext cx="5561076" cy="0"/>
          </a:xfrm>
          <a:prstGeom prst="line">
            <a:avLst/>
          </a:prstGeom>
        </p:spPr>
        <p:style>
          <a:lnRef idx="1">
            <a:schemeClr val="accent3"/>
          </a:lnRef>
          <a:fillRef idx="0">
            <a:schemeClr val="accent3"/>
          </a:fillRef>
          <a:effectRef idx="0">
            <a:schemeClr val="accent3"/>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Desktop\医药\5c9e3b52bce404408.png5c9e3b52bce404408"/>
          <p:cNvPicPr>
            <a:picLocks noChangeAspect="1"/>
          </p:cNvPicPr>
          <p:nvPr/>
        </p:nvPicPr>
        <p:blipFill>
          <a:blip r:embed="rId2"/>
          <a:srcRect/>
          <a:stretch>
            <a:fillRect/>
          </a:stretch>
        </p:blipFill>
        <p:spPr>
          <a:xfrm>
            <a:off x="7214489" y="3647122"/>
            <a:ext cx="3675126" cy="2595245"/>
          </a:xfrm>
          <a:prstGeom prst="rect">
            <a:avLst/>
          </a:prstGeom>
        </p:spPr>
      </p:pic>
      <p:sp>
        <p:nvSpPr>
          <p:cNvPr id="3" name="文本框 2"/>
          <p:cNvSpPr txBox="1"/>
          <p:nvPr/>
        </p:nvSpPr>
        <p:spPr>
          <a:xfrm>
            <a:off x="1888617" y="1931670"/>
            <a:ext cx="3143250" cy="992964"/>
          </a:xfrm>
          <a:prstGeom prst="rect">
            <a:avLst/>
          </a:prstGeom>
          <a:noFill/>
        </p:spPr>
        <p:txBody>
          <a:bodyPr wrap="square" rtlCol="0">
            <a:spAutoFit/>
          </a:bodyPr>
          <a:lstStyle/>
          <a:p>
            <a:pPr algn="ctr">
              <a:lnSpc>
                <a:spcPct val="120000"/>
              </a:lnSpc>
              <a:spcBef>
                <a:spcPts val="20"/>
              </a:spcBef>
            </a:pPr>
            <a:r>
              <a:rPr lang="zh-CN" altLang="en-US" sz="5400"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医疗垃圾</a:t>
            </a:r>
          </a:p>
        </p:txBody>
      </p:sp>
      <p:sp>
        <p:nvSpPr>
          <p:cNvPr id="4" name="矩形 3"/>
          <p:cNvSpPr/>
          <p:nvPr/>
        </p:nvSpPr>
        <p:spPr>
          <a:xfrm>
            <a:off x="5561076" y="1544381"/>
            <a:ext cx="6096000" cy="1569660"/>
          </a:xfrm>
          <a:prstGeom prst="rect">
            <a:avLst/>
          </a:prstGeom>
        </p:spPr>
        <p:txBody>
          <a:bodyPr>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医疗垃圾是指医疗机构在医疗、预防、保健以及其他相关活动中产生的具有直接或间接感染性、毒性以及其他危害性的废物，具体包括感染性、病理性、损伤性、药物性、化学性废物。</a:t>
            </a:r>
          </a:p>
        </p:txBody>
      </p:sp>
      <p:sp>
        <p:nvSpPr>
          <p:cNvPr id="7" name="矩形: 圆角 6"/>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9" name="矩形 8"/>
          <p:cNvSpPr/>
          <p:nvPr/>
        </p:nvSpPr>
        <p:spPr>
          <a:xfrm>
            <a:off x="723646" y="3889921"/>
            <a:ext cx="6096000" cy="1569660"/>
          </a:xfrm>
          <a:prstGeom prst="rect">
            <a:avLst/>
          </a:prstGeom>
        </p:spPr>
        <p:txBody>
          <a:bodyPr>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医疗废物中可能含有大量病原微生物和有害化学物质，甚至会有放射性和损伤性物质，因此医疗废物是引起疾病传播或相关公共卫生问题的重要危险性因素。所以必须对其进行严格的分类处理。</a:t>
            </a:r>
          </a:p>
        </p:txBody>
      </p:sp>
      <p:pic>
        <p:nvPicPr>
          <p:cNvPr id="6" name="图片 5" descr="C:\Users\Admin\Desktop\医药\5c8f718d27ba21046.png5c8f718d27ba21046"/>
          <p:cNvPicPr>
            <a:picLocks noChangeAspect="1"/>
          </p:cNvPicPr>
          <p:nvPr/>
        </p:nvPicPr>
        <p:blipFill>
          <a:blip r:embed="rId3"/>
          <a:srcRect/>
          <a:stretch>
            <a:fillRect/>
          </a:stretch>
        </p:blipFill>
        <p:spPr>
          <a:xfrm>
            <a:off x="120650" y="940617"/>
            <a:ext cx="3024420" cy="2159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4"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to="" calcmode="lin" valueType="num">
                                      <p:cBhvr>
                                        <p:cTn id="23" dur="1" fill="hold"/>
                                        <p:tgtEl>
                                          <p:spTgt spid="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C:\Users\Admin\Desktop\医药\5d3aead8abf081564142296721(1).png5d3aead8abf081564142296721(1)"/>
          <p:cNvPicPr>
            <a:picLocks noChangeAspect="1"/>
          </p:cNvPicPr>
          <p:nvPr/>
        </p:nvPicPr>
        <p:blipFill>
          <a:blip r:embed="rId2"/>
          <a:srcRect/>
          <a:stretch>
            <a:fillRect/>
          </a:stretch>
        </p:blipFill>
        <p:spPr>
          <a:xfrm>
            <a:off x="594898" y="2234086"/>
            <a:ext cx="3121025" cy="3121025"/>
          </a:xfrm>
          <a:prstGeom prst="rect">
            <a:avLst/>
          </a:prstGeom>
        </p:spPr>
      </p:pic>
      <p:sp>
        <p:nvSpPr>
          <p:cNvPr id="2" name="矩形: 圆角 1"/>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4" name="矩形 13"/>
          <p:cNvSpPr/>
          <p:nvPr/>
        </p:nvSpPr>
        <p:spPr>
          <a:xfrm>
            <a:off x="3425190" y="1684655"/>
            <a:ext cx="3290570" cy="1200329"/>
          </a:xfrm>
          <a:prstGeom prst="rect">
            <a:avLst/>
          </a:prstGeom>
        </p:spPr>
        <p:txBody>
          <a:bodyPr wrap="square">
            <a:spAutoFit/>
          </a:bodyPr>
          <a:lstStyle/>
          <a:p>
            <a:pPr algn="ctr">
              <a:lnSpc>
                <a:spcPct val="120000"/>
              </a:lnSpc>
              <a:spcBef>
                <a:spcPts val="20"/>
              </a:spcBef>
            </a:pPr>
            <a:r>
              <a:rPr lang="zh-CN" altLang="en-US" sz="2000" dirty="0">
                <a:ln/>
                <a:solidFill>
                  <a:schemeClr val="accent1"/>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医疗垃圾成分复杂，根据</a:t>
            </a:r>
            <a:r>
              <a:rPr lang="en-US" altLang="zh-CN" sz="2000" dirty="0">
                <a:ln/>
                <a:solidFill>
                  <a:schemeClr val="accent1"/>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sz="2000" dirty="0">
                <a:ln/>
                <a:solidFill>
                  <a:schemeClr val="accent1"/>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医疗废物分类目录</a:t>
            </a:r>
            <a:r>
              <a:rPr lang="en-US" altLang="zh-CN" sz="2000" dirty="0">
                <a:ln/>
                <a:solidFill>
                  <a:schemeClr val="accent1"/>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a:t>
            </a:r>
            <a:r>
              <a:rPr lang="zh-CN" altLang="en-US" sz="2000" dirty="0">
                <a:ln/>
                <a:solidFill>
                  <a:schemeClr val="accent1"/>
                </a:solidFill>
                <a:effectLst>
                  <a:outerShdw blurRad="38100" dist="25400" dir="5400000" algn="ctr" rotWithShape="0">
                    <a:srgbClr val="6E747A">
                      <a:alpha val="43000"/>
                    </a:srgbClr>
                  </a:outerShdw>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，医疗垃圾主要包括：</a:t>
            </a:r>
          </a:p>
        </p:txBody>
      </p:sp>
      <p:sp>
        <p:nvSpPr>
          <p:cNvPr id="17" name="文本框 16"/>
          <p:cNvSpPr txBox="1"/>
          <p:nvPr/>
        </p:nvSpPr>
        <p:spPr>
          <a:xfrm>
            <a:off x="251598" y="335013"/>
            <a:ext cx="3676650"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医疗垃圾分类</a:t>
            </a:r>
          </a:p>
        </p:txBody>
      </p:sp>
      <p:sp>
        <p:nvSpPr>
          <p:cNvPr id="3" name="矩形 2"/>
          <p:cNvSpPr/>
          <p:nvPr/>
        </p:nvSpPr>
        <p:spPr>
          <a:xfrm>
            <a:off x="7636510" y="3811905"/>
            <a:ext cx="2466975" cy="4258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感染性废物</a:t>
            </a:r>
          </a:p>
        </p:txBody>
      </p:sp>
      <p:sp>
        <p:nvSpPr>
          <p:cNvPr id="8" name="矩形 7"/>
          <p:cNvSpPr/>
          <p:nvPr/>
        </p:nvSpPr>
        <p:spPr>
          <a:xfrm>
            <a:off x="4456430" y="3328035"/>
            <a:ext cx="2466975" cy="4258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病理性废物</a:t>
            </a:r>
          </a:p>
        </p:txBody>
      </p:sp>
      <p:sp>
        <p:nvSpPr>
          <p:cNvPr id="10" name="矩形 9"/>
          <p:cNvSpPr/>
          <p:nvPr/>
        </p:nvSpPr>
        <p:spPr>
          <a:xfrm>
            <a:off x="7636510" y="2867660"/>
            <a:ext cx="2466975" cy="4258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sz="2000" dirty="0">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药物性废物</a:t>
            </a:r>
          </a:p>
        </p:txBody>
      </p:sp>
      <p:sp>
        <p:nvSpPr>
          <p:cNvPr id="12" name="矩形 11"/>
          <p:cNvSpPr/>
          <p:nvPr/>
        </p:nvSpPr>
        <p:spPr>
          <a:xfrm>
            <a:off x="7636510" y="4753610"/>
            <a:ext cx="2466975" cy="4258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sz="2000" dirty="0">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损伤性废物</a:t>
            </a:r>
          </a:p>
        </p:txBody>
      </p:sp>
      <p:sp>
        <p:nvSpPr>
          <p:cNvPr id="15" name="矩形 14"/>
          <p:cNvSpPr/>
          <p:nvPr/>
        </p:nvSpPr>
        <p:spPr>
          <a:xfrm>
            <a:off x="4456430" y="4354830"/>
            <a:ext cx="2466975" cy="4258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scene3d>
              <a:camera prst="orthographicFront"/>
              <a:lightRig rig="soft" dir="t">
                <a:rot lat="0" lon="0" rev="15600000"/>
              </a:lightRig>
            </a:scene3d>
            <a:sp3d extrusionH="57150" prstMaterial="softEdge">
              <a:bevelT w="25400" h="38100"/>
            </a:sp3d>
          </a:bodyPr>
          <a:lstStyle/>
          <a:p>
            <a:pPr algn="ctr">
              <a:lnSpc>
                <a:spcPct val="120000"/>
              </a:lnSpc>
              <a:spcBef>
                <a:spcPts val="20"/>
              </a:spcBef>
            </a:pPr>
            <a:r>
              <a:rPr lang="zh-CN" sz="2000" dirty="0">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化学性废物</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bldLvl="0" animBg="1"/>
      <p:bldP spid="8" grpId="0" bldLvl="0" animBg="1"/>
      <p:bldP spid="10" grpId="0" bldLvl="0" animBg="1"/>
      <p:bldP spid="12" grpId="0" bldLvl="0" animBg="1"/>
      <p:bldP spid="1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3676650"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病理性废物</a:t>
            </a:r>
          </a:p>
        </p:txBody>
      </p:sp>
      <p:pic>
        <p:nvPicPr>
          <p:cNvPr id="6" name="图片 5" descr="C:\Users\Admin\Desktop\医药\5d3aed1578c9d1564142869267.png5d3aed1578c9d1564142869267"/>
          <p:cNvPicPr>
            <a:picLocks noChangeAspect="1"/>
          </p:cNvPicPr>
          <p:nvPr/>
        </p:nvPicPr>
        <p:blipFill>
          <a:blip r:embed="rId2"/>
          <a:srcRect/>
          <a:stretch>
            <a:fillRect/>
          </a:stretch>
        </p:blipFill>
        <p:spPr>
          <a:xfrm>
            <a:off x="7373529" y="1683004"/>
            <a:ext cx="4162425" cy="4162806"/>
          </a:xfrm>
          <a:prstGeom prst="rect">
            <a:avLst/>
          </a:prstGeom>
        </p:spPr>
      </p:pic>
      <p:sp>
        <p:nvSpPr>
          <p:cNvPr id="7" name="矩形 6"/>
          <p:cNvSpPr/>
          <p:nvPr/>
        </p:nvSpPr>
        <p:spPr>
          <a:xfrm>
            <a:off x="3994284" y="2419160"/>
            <a:ext cx="2781300" cy="2677656"/>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1</a:t>
            </a: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．手术及其他诊疗过程中产生的废弃的人体组织、器官等。</a:t>
            </a:r>
            <a:endPar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2</a:t>
            </a: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．医学实验动物的组织、尸体。</a:t>
            </a:r>
            <a:endPar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en-US" altLang="zh-CN"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3</a:t>
            </a:r>
            <a:r>
              <a:rPr lang="zh-CN" altLang="en-US" sz="2000"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．病理切片后废弃的人体组织、病理蜡块等。</a:t>
            </a:r>
          </a:p>
        </p:txBody>
      </p:sp>
      <p:pic>
        <p:nvPicPr>
          <p:cNvPr id="3" name="图片 2" descr="C:\Users\Admin\Desktop\医药\5c9dfe4424fe92775.png5c9dfe4424fe92775"/>
          <p:cNvPicPr>
            <a:picLocks noChangeAspect="1"/>
          </p:cNvPicPr>
          <p:nvPr/>
        </p:nvPicPr>
        <p:blipFill>
          <a:blip r:embed="rId3"/>
          <a:srcRect/>
          <a:stretch>
            <a:fillRect/>
          </a:stretch>
        </p:blipFill>
        <p:spPr>
          <a:xfrm>
            <a:off x="969645" y="3071677"/>
            <a:ext cx="3024420" cy="21355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4"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to="" calcmode="lin" valueType="num">
                                      <p:cBhvr>
                                        <p:cTn id="15"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5" name="文本框 4"/>
          <p:cNvSpPr txBox="1"/>
          <p:nvPr/>
        </p:nvSpPr>
        <p:spPr>
          <a:xfrm>
            <a:off x="251598" y="335013"/>
            <a:ext cx="3676650" cy="692818"/>
          </a:xfrm>
          <a:prstGeom prst="rect">
            <a:avLst/>
          </a:prstGeom>
          <a:noFill/>
        </p:spPr>
        <p:txBody>
          <a:bodyPr wrap="square" rtlCol="0">
            <a:spAutoFit/>
          </a:bodyPr>
          <a:lstStyle/>
          <a:p>
            <a:pPr algn="ctr">
              <a:lnSpc>
                <a:spcPct val="120000"/>
              </a:lnSpc>
              <a:spcBef>
                <a:spcPts val="20"/>
              </a:spcBef>
            </a:pPr>
            <a:r>
              <a:rPr lang="zh-CN" altLang="en-US" sz="3600"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损伤性废物</a:t>
            </a:r>
          </a:p>
        </p:txBody>
      </p:sp>
      <p:sp>
        <p:nvSpPr>
          <p:cNvPr id="8" name="矩形: 对角圆角 7"/>
          <p:cNvSpPr/>
          <p:nvPr/>
        </p:nvSpPr>
        <p:spPr>
          <a:xfrm>
            <a:off x="6758719" y="1628897"/>
            <a:ext cx="2939277" cy="1028700"/>
          </a:xfrm>
          <a:prstGeom prst="round2DiagRect">
            <a:avLst/>
          </a:prstGeom>
          <a:solidFill>
            <a:schemeClr val="accent1"/>
          </a:solid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en-US"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医用针头、缝合针。</a:t>
            </a:r>
          </a:p>
        </p:txBody>
      </p:sp>
      <p:sp>
        <p:nvSpPr>
          <p:cNvPr id="9" name="矩形: 对角圆角 8"/>
          <p:cNvSpPr/>
          <p:nvPr/>
        </p:nvSpPr>
        <p:spPr>
          <a:xfrm>
            <a:off x="5516949" y="3197982"/>
            <a:ext cx="2939277" cy="1028700"/>
          </a:xfrm>
          <a:prstGeom prst="round2DiagRect">
            <a:avLst/>
          </a:prstGeom>
          <a:solidFill>
            <a:schemeClr val="accent2"/>
          </a:solid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rPr>
              <a:t>各类医用锐器，包括：解剖刀、手术刀、备皮刀、手术锯等。</a:t>
            </a:r>
            <a:endParaRPr lang="en-US" altLang="zh-CN" dirty="0">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10" name="矩形: 对角圆角 9"/>
          <p:cNvSpPr/>
          <p:nvPr/>
        </p:nvSpPr>
        <p:spPr>
          <a:xfrm>
            <a:off x="6758664" y="4766945"/>
            <a:ext cx="2939277" cy="1028700"/>
          </a:xfrm>
          <a:prstGeom prst="round2DiagRect">
            <a:avLst/>
          </a:prstGeom>
          <a:solidFill>
            <a:schemeClr val="accent1"/>
          </a:solid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en-US" dirty="0">
                <a:latin typeface="义启简圆体" panose="02010601030101010101" pitchFamily="2" charset="-128"/>
                <a:ea typeface="义启简圆体" panose="02010601030101010101" pitchFamily="2" charset="-128"/>
                <a:cs typeface="+mn-ea"/>
                <a:sym typeface="义启简圆体" panose="02010601030101010101" pitchFamily="2" charset="-128"/>
              </a:rPr>
              <a:t>载玻片、玻璃试管、玻璃安瓿等。</a:t>
            </a:r>
          </a:p>
        </p:txBody>
      </p:sp>
      <p:pic>
        <p:nvPicPr>
          <p:cNvPr id="3" name="图片 2" descr="C:\Users\Admin\Desktop\医药\5d7e4f41005c7156855891312.png5d7e4f41005c7156855891312"/>
          <p:cNvPicPr>
            <a:picLocks noChangeAspect="1"/>
          </p:cNvPicPr>
          <p:nvPr/>
        </p:nvPicPr>
        <p:blipFill>
          <a:blip r:embed="rId2"/>
          <a:srcRect/>
          <a:stretch>
            <a:fillRect/>
          </a:stretch>
        </p:blipFill>
        <p:spPr>
          <a:xfrm>
            <a:off x="890863" y="1629410"/>
            <a:ext cx="4200525" cy="360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4"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to="" calcmode="lin" valueType="num">
                                      <p:cBhvr>
                                        <p:cTn id="19"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609076" y="368960"/>
            <a:ext cx="3048000" cy="571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20"/>
              </a:spcBef>
            </a:pP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医疗</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垃圾</a:t>
            </a:r>
            <a:r>
              <a:rPr lang="zh-CN"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分类</a:t>
            </a:r>
            <a:r>
              <a:rPr lang="zh-CN" altLang="en-US"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rPr>
              <a:t>概述</a:t>
            </a:r>
            <a:endParaRPr lang="en-US" altLang="zh-CN" sz="2000" b="1" dirty="0">
              <a:solidFill>
                <a:schemeClr val="bg1"/>
              </a:solidFill>
              <a:latin typeface="义启简圆体" panose="02010601030101010101" pitchFamily="2" charset="-128"/>
              <a:ea typeface="义启简圆体" panose="02010601030101010101" pitchFamily="2" charset="-128"/>
              <a:cs typeface="+mn-ea"/>
              <a:sym typeface="义启简圆体" panose="02010601030101010101" pitchFamily="2" charset="-128"/>
            </a:endParaRPr>
          </a:p>
        </p:txBody>
      </p:sp>
      <p:sp>
        <p:nvSpPr>
          <p:cNvPr id="4" name="文本框 3"/>
          <p:cNvSpPr txBox="1"/>
          <p:nvPr/>
        </p:nvSpPr>
        <p:spPr>
          <a:xfrm>
            <a:off x="251598" y="335013"/>
            <a:ext cx="3676650" cy="692818"/>
          </a:xfrm>
          <a:prstGeom prst="rect">
            <a:avLst/>
          </a:prstGeom>
          <a:noFill/>
        </p:spPr>
        <p:txBody>
          <a:bodyPr wrap="square" rtlCol="0">
            <a:spAutoFit/>
          </a:bodyPr>
          <a:lstStyle/>
          <a:p>
            <a:pPr algn="ctr">
              <a:lnSpc>
                <a:spcPct val="120000"/>
              </a:lnSpc>
              <a:spcBef>
                <a:spcPts val="20"/>
              </a:spcBef>
            </a:pPr>
            <a:r>
              <a:rPr lang="zh-CN" altLang="en-US" sz="3600" b="1" dirty="0">
                <a:solidFill>
                  <a:schemeClr val="accent1"/>
                </a:solidFill>
                <a:latin typeface="义启简圆体" panose="02010601030101010101" pitchFamily="2" charset="-128"/>
                <a:ea typeface="义启简圆体" panose="02010601030101010101" pitchFamily="2" charset="-128"/>
                <a:cs typeface="+mn-ea"/>
                <a:sym typeface="义启简圆体" panose="02010601030101010101" pitchFamily="2" charset="-128"/>
              </a:rPr>
              <a:t>药物性废物</a:t>
            </a:r>
          </a:p>
        </p:txBody>
      </p:sp>
      <p:pic>
        <p:nvPicPr>
          <p:cNvPr id="6" name="图片 5" descr="C:\Users\Admin\Desktop\医药\5d3aef0595a511564143365913.png5d3aef0595a511564143365913"/>
          <p:cNvPicPr>
            <a:picLocks noChangeAspect="1"/>
          </p:cNvPicPr>
          <p:nvPr/>
        </p:nvPicPr>
        <p:blipFill>
          <a:blip r:embed="rId2"/>
          <a:srcRect/>
          <a:stretch>
            <a:fillRect/>
          </a:stretch>
        </p:blipFill>
        <p:spPr>
          <a:xfrm>
            <a:off x="776931" y="1945659"/>
            <a:ext cx="3600116" cy="3600000"/>
          </a:xfrm>
          <a:prstGeom prst="rect">
            <a:avLst/>
          </a:prstGeom>
        </p:spPr>
      </p:pic>
      <p:sp>
        <p:nvSpPr>
          <p:cNvPr id="8" name="矩形 7"/>
          <p:cNvSpPr/>
          <p:nvPr/>
        </p:nvSpPr>
        <p:spPr>
          <a:xfrm>
            <a:off x="4583023" y="1438523"/>
            <a:ext cx="4252685" cy="3721853"/>
          </a:xfrm>
          <a:prstGeom prst="rect">
            <a:avLst/>
          </a:prstGeom>
          <a:ln w="28575">
            <a:solidFill>
              <a:schemeClr val="accent1">
                <a:lumMod val="60000"/>
                <a:lumOff val="40000"/>
              </a:schemeClr>
            </a:solidFill>
          </a:ln>
        </p:spPr>
        <p:txBody>
          <a:bodyPr wrap="square">
            <a:spAutoFit/>
            <a:scene3d>
              <a:camera prst="orthographicFront"/>
              <a:lightRig rig="soft" dir="t">
                <a:rot lat="0" lon="0" rev="15600000"/>
              </a:lightRig>
            </a:scene3d>
            <a:sp3d extrusionH="57150" prstMaterial="softEdge">
              <a:bevelT w="25400" h="38100"/>
            </a:sp3d>
          </a:bodyPr>
          <a:lstStyle/>
          <a:p>
            <a:pPr>
              <a:lnSpc>
                <a:spcPct val="120000"/>
              </a:lnSpc>
              <a:spcBef>
                <a:spcPts val="20"/>
              </a:spcBef>
            </a:pPr>
            <a:r>
              <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1</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废弃的一般性药品，如抗菌素、非处方类药品等。</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a:lnSpc>
                <a:spcPct val="120000"/>
              </a:lnSpc>
              <a:spcBef>
                <a:spcPts val="20"/>
              </a:spcBef>
            </a:pPr>
            <a:r>
              <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2</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、废弃的细胞毒性药物和遗传毒性药物，包括：</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marL="285750" indent="-285750">
              <a:lnSpc>
                <a:spcPct val="120000"/>
              </a:lnSpc>
              <a:spcBef>
                <a:spcPts val="20"/>
              </a:spcBef>
              <a:buFont typeface="Wingdings" panose="05000000000000000000" pitchFamily="2" charset="2"/>
              <a:buChar char="u"/>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致癌性药物，如硫唑嘌呤、苯丁酸氮芥、萘氮芥、环孢霉素、环磷酰胺、硫替派等。</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marL="285750" indent="-285750">
              <a:lnSpc>
                <a:spcPct val="120000"/>
              </a:lnSpc>
              <a:spcBef>
                <a:spcPts val="20"/>
              </a:spcBef>
              <a:buFont typeface="Wingdings" panose="05000000000000000000" pitchFamily="2" charset="2"/>
              <a:buChar char="u"/>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可疑致癌性药物，如顺铂，丝裂霉素、阿霉素、苯巴比妥等。 </a:t>
            </a:r>
            <a:endPar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endParaRPr>
          </a:p>
          <a:p>
            <a:pPr marL="285750" indent="-285750">
              <a:lnSpc>
                <a:spcPct val="120000"/>
              </a:lnSpc>
              <a:spcBef>
                <a:spcPts val="20"/>
              </a:spcBef>
              <a:buFont typeface="Wingdings" panose="05000000000000000000" pitchFamily="2" charset="2"/>
              <a:buChar char="u"/>
            </a:pP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免疫抑制剂。 </a:t>
            </a:r>
          </a:p>
          <a:p>
            <a:pPr>
              <a:lnSpc>
                <a:spcPct val="120000"/>
              </a:lnSpc>
              <a:spcBef>
                <a:spcPts val="20"/>
              </a:spcBef>
            </a:pPr>
            <a:r>
              <a:rPr lang="en-US" altLang="zh-CN"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3</a:t>
            </a:r>
            <a:r>
              <a:rPr lang="zh-CN" altLang="en-US" dirty="0">
                <a:ln/>
                <a:solidFill>
                  <a:schemeClr val="accent4"/>
                </a:solidFill>
                <a:effectLst/>
                <a:latin typeface="义启简圆体" panose="02010601030101010101" pitchFamily="2" charset="-128"/>
                <a:ea typeface="义启简圆体" panose="02010601030101010101" pitchFamily="2" charset="-128"/>
                <a:cs typeface="+mn-ea"/>
                <a:sym typeface="义启简圆体" panose="02010601030101010101" pitchFamily="2" charset="-128"/>
              </a:rPr>
              <a:t>、 废弃的疫苗、血液制品等。 </a:t>
            </a:r>
          </a:p>
        </p:txBody>
      </p:sp>
      <p:pic>
        <p:nvPicPr>
          <p:cNvPr id="3" name="图片 2" descr="C:\Users\Admin\Desktop\医药\5c8f70df382589837.png5c8f70df382589837"/>
          <p:cNvPicPr>
            <a:picLocks noChangeAspect="1"/>
          </p:cNvPicPr>
          <p:nvPr/>
        </p:nvPicPr>
        <p:blipFill>
          <a:blip r:embed="rId3"/>
          <a:srcRect/>
          <a:stretch>
            <a:fillRect/>
          </a:stretch>
        </p:blipFill>
        <p:spPr>
          <a:xfrm>
            <a:off x="8728710" y="3056437"/>
            <a:ext cx="3024420" cy="2159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4"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to="" calcmode="lin" valueType="num">
                                      <p:cBhvr>
                                        <p:cTn id="15"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theme/theme1.xml><?xml version="1.0" encoding="utf-8"?>
<a:theme xmlns:a="http://schemas.openxmlformats.org/drawingml/2006/main" name="Office 主题​​">
  <a:themeElements>
    <a:clrScheme name="自定义 1736">
      <a:dk1>
        <a:sysClr val="windowText" lastClr="000000"/>
      </a:dk1>
      <a:lt1>
        <a:sysClr val="window" lastClr="FFFFFF"/>
      </a:lt1>
      <a:dk2>
        <a:srgbClr val="44546A"/>
      </a:dk2>
      <a:lt2>
        <a:srgbClr val="E7E6E6"/>
      </a:lt2>
      <a:accent1>
        <a:srgbClr val="65D7F0"/>
      </a:accent1>
      <a:accent2>
        <a:srgbClr val="E35452"/>
      </a:accent2>
      <a:accent3>
        <a:srgbClr val="65D7F0"/>
      </a:accent3>
      <a:accent4>
        <a:srgbClr val="E35452"/>
      </a:accent4>
      <a:accent5>
        <a:srgbClr val="65D7F0"/>
      </a:accent5>
      <a:accent6>
        <a:srgbClr val="E35452"/>
      </a:accent6>
      <a:hlink>
        <a:srgbClr val="0563C1"/>
      </a:hlink>
      <a:folHlink>
        <a:srgbClr val="954F72"/>
      </a:folHlink>
    </a:clrScheme>
    <a:fontScheme name="s0ywgez1">
      <a:majorFont>
        <a:latin typeface="字体视界-简圆体"/>
        <a:ea typeface="字体视界-简圆体"/>
        <a:cs typeface=""/>
      </a:majorFont>
      <a:minorFont>
        <a:latin typeface="字体视界-简圆体"/>
        <a:ea typeface="字体视界-简圆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1669</Words>
  <Application>Microsoft Office PowerPoint</Application>
  <PresentationFormat>宽屏</PresentationFormat>
  <Paragraphs>144</Paragraphs>
  <Slides>25</Slides>
  <Notes>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等线</vt:lpstr>
      <vt:lpstr>宋体</vt:lpstr>
      <vt:lpstr>微软雅黑</vt:lpstr>
      <vt:lpstr>义启简圆体</vt:lpstr>
      <vt:lpstr>字体视界-简圆体</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87</cp:revision>
  <dcterms:created xsi:type="dcterms:W3CDTF">2018-06-14T10:41:00Z</dcterms:created>
  <dcterms:modified xsi:type="dcterms:W3CDTF">2021-01-10T09:50:23Z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2052-11.1.0.8799</vt:lpwstr>
  </property>
</Properties>
</file>