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50" r:id="rId2"/>
  </p:sldMasterIdLst>
  <p:notesMasterIdLst>
    <p:notesMasterId r:id="rId19"/>
  </p:notesMasterIdLst>
  <p:sldIdLst>
    <p:sldId id="509" r:id="rId3"/>
    <p:sldId id="523" r:id="rId4"/>
    <p:sldId id="524" r:id="rId5"/>
    <p:sldId id="511" r:id="rId6"/>
    <p:sldId id="512" r:id="rId7"/>
    <p:sldId id="513" r:id="rId8"/>
    <p:sldId id="514" r:id="rId9"/>
    <p:sldId id="515" r:id="rId10"/>
    <p:sldId id="516" r:id="rId11"/>
    <p:sldId id="517" r:id="rId12"/>
    <p:sldId id="518" r:id="rId13"/>
    <p:sldId id="519" r:id="rId14"/>
    <p:sldId id="520" r:id="rId15"/>
    <p:sldId id="522" r:id="rId16"/>
    <p:sldId id="525" r:id="rId17"/>
    <p:sldId id="526" r:id="rId18"/>
  </p:sldIdLst>
  <p:sldSz cx="9144000" cy="5143500" type="screen16x9"/>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FBEB"/>
    <a:srgbClr val="FFDB45"/>
    <a:srgbClr val="713DC6"/>
    <a:srgbClr val="FBF9F8"/>
    <a:srgbClr val="F4F0ED"/>
    <a:srgbClr val="F7AB07"/>
    <a:srgbClr val="E44A27"/>
    <a:srgbClr val="A9282C"/>
    <a:srgbClr val="EF7F1B"/>
    <a:srgbClr val="EEC2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6314" autoAdjust="0"/>
  </p:normalViewPr>
  <p:slideViewPr>
    <p:cSldViewPr>
      <p:cViewPr varScale="1">
        <p:scale>
          <a:sx n="143" d="100"/>
          <a:sy n="143" d="100"/>
        </p:scale>
        <p:origin x="696"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98093A5-C091-46AC-BE17-E0FC0B85FED2}" type="slidenum">
              <a:rPr lang="zh-CN" altLang="en-US" smtClean="0"/>
              <a:t>9</a:t>
            </a:fld>
            <a:endParaRPr lang="zh-CN" altLang="en-US"/>
          </a:p>
        </p:txBody>
      </p:sp>
    </p:spTree>
    <p:extLst>
      <p:ext uri="{BB962C8B-B14F-4D97-AF65-F5344CB8AC3E}">
        <p14:creationId xmlns:p14="http://schemas.microsoft.com/office/powerpoint/2010/main" val="3450714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58945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rgbClr val="E9FBE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4464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3548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1288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6345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9433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5899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2247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rgbClr val="E9FBEB"/>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53400" y="3613953"/>
            <a:ext cx="868813" cy="1268394"/>
          </a:xfrm>
          <a:prstGeom prst="rect">
            <a:avLst/>
          </a:prstGeom>
        </p:spPr>
      </p:pic>
      <p:pic>
        <p:nvPicPr>
          <p:cNvPr id="4" name="图片 3"/>
          <p:cNvPicPr>
            <a:picLocks noChangeAspect="1"/>
          </p:cNvPicPr>
          <p:nvPr userDrawn="1"/>
        </p:nvPicPr>
        <p:blipFill rotWithShape="1">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b="15746"/>
          <a:stretch/>
        </p:blipFill>
        <p:spPr>
          <a:xfrm>
            <a:off x="-208" y="4248150"/>
            <a:ext cx="9144000" cy="914400"/>
          </a:xfrm>
          <a:prstGeom prst="rect">
            <a:avLst/>
          </a:prstGeom>
        </p:spPr>
      </p:pic>
      <p:pic>
        <p:nvPicPr>
          <p:cNvPr id="5" name="图片 4"/>
          <p:cNvPicPr>
            <a:picLocks noChangeAspect="1"/>
          </p:cNvPicPr>
          <p:nvPr userDrawn="1"/>
        </p:nvPicPr>
        <p:blipFill rotWithShape="1">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t="49099" r="44694"/>
          <a:stretch/>
        </p:blipFill>
        <p:spPr>
          <a:xfrm flipV="1">
            <a:off x="7763300" y="-12164"/>
            <a:ext cx="1380700" cy="907514"/>
          </a:xfrm>
          <a:prstGeom prst="rect">
            <a:avLst/>
          </a:prstGeom>
        </p:spPr>
      </p:pic>
    </p:spTree>
    <p:extLst>
      <p:ext uri="{BB962C8B-B14F-4D97-AF65-F5344CB8AC3E}">
        <p14:creationId xmlns:p14="http://schemas.microsoft.com/office/powerpoint/2010/main" val="3057751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 xmlns:a16="http://schemas.microsoft.com/office/drawing/2014/main"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0F25E7C-B1D9-4999-8D1F-ED84C4EE9A27}"/>
              </a:ext>
            </a:extLst>
          </p:cNvPr>
          <p:cNvSpPr>
            <a:spLocks noGrp="1"/>
          </p:cNvSpPr>
          <p:nvPr>
            <p:ph type="dt" sz="half" idx="10"/>
          </p:nvPr>
        </p:nvSpPr>
        <p:spPr/>
        <p:txBody>
          <a:bodyPr/>
          <a:lstStyle/>
          <a:p>
            <a:fld id="{0DA2CC75-8280-4D50-8556-C2874ADEF926}" type="datetimeFigureOut">
              <a:rPr lang="zh-CN" altLang="en-US" smtClean="0"/>
              <a:t>2021/1/2</a:t>
            </a:fld>
            <a:endParaRPr lang="zh-CN" altLang="en-US"/>
          </a:p>
        </p:txBody>
      </p:sp>
      <p:sp>
        <p:nvSpPr>
          <p:cNvPr id="5" name="页脚占位符 4">
            <a:extLst>
              <a:ext uri="{FF2B5EF4-FFF2-40B4-BE49-F238E27FC236}">
                <a16:creationId xmlns="" xmlns:a16="http://schemas.microsoft.com/office/drawing/2014/main"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2012385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7" name="矩形 6"/>
          <p:cNvSpPr/>
          <p:nvPr userDrawn="1"/>
        </p:nvSpPr>
        <p:spPr>
          <a:xfrm>
            <a:off x="7668668" y="529323"/>
            <a:ext cx="1154483" cy="323165"/>
          </a:xfrm>
          <a:prstGeom prst="rect">
            <a:avLst/>
          </a:prstGeom>
        </p:spPr>
        <p:txBody>
          <a:bodyPr wrap="none">
            <a:spAutoFit/>
          </a:bodyPr>
          <a:lstStyle/>
          <a:p>
            <a:r>
              <a:rPr lang="en-US" altLang="zh-CN" sz="1500" spc="450" dirty="0">
                <a:solidFill>
                  <a:schemeClr val="tx1">
                    <a:lumMod val="65000"/>
                    <a:lumOff val="35000"/>
                  </a:schemeClr>
                </a:solidFill>
                <a:latin typeface="+mj-ea"/>
                <a:ea typeface="+mj-ea"/>
              </a:rPr>
              <a:t>SAI BU</a:t>
            </a:r>
            <a:endParaRPr lang="zh-CN" altLang="en-US" sz="1500" spc="450" dirty="0">
              <a:solidFill>
                <a:schemeClr val="tx1">
                  <a:lumMod val="65000"/>
                  <a:lumOff val="35000"/>
                </a:schemeClr>
              </a:solidFill>
              <a:latin typeface="+mj-ea"/>
              <a:ea typeface="+mj-ea"/>
            </a:endParaRPr>
          </a:p>
        </p:txBody>
      </p:sp>
      <p:pic>
        <p:nvPicPr>
          <p:cNvPr id="8" name="图片 7"/>
          <p:cNvPicPr>
            <a:picLocks noChangeAspect="1"/>
          </p:cNvPicPr>
          <p:nvPr userDrawn="1"/>
        </p:nvPicPr>
        <p:blipFill>
          <a:blip r:embed="rId2" cstate="print">
            <a:extLst>
              <a:ext uri="{BEBA8EAE-BF5A-486C-A8C5-ECC9F3942E4B}">
                <a14:imgProps xmlns:a14="http://schemas.microsoft.com/office/drawing/2010/main">
                  <a14:imgLayer>
                    <a14:imgEffect>
                      <a14:saturation sat="200000"/>
                    </a14:imgEffect>
                  </a14:imgLayer>
                </a14:imgProps>
              </a:ext>
            </a:extLst>
          </a:blip>
          <a:stretch>
            <a:fillRect/>
          </a:stretch>
        </p:blipFill>
        <p:spPr>
          <a:xfrm>
            <a:off x="7307395" y="3920422"/>
            <a:ext cx="1765139" cy="1247365"/>
          </a:xfrm>
          <a:prstGeom prst="rect">
            <a:avLst/>
          </a:prstGeom>
        </p:spPr>
      </p:pic>
    </p:spTree>
    <p:extLst>
      <p:ext uri="{BB962C8B-B14F-4D97-AF65-F5344CB8AC3E}">
        <p14:creationId xmlns:p14="http://schemas.microsoft.com/office/powerpoint/2010/main" val="2211745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140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2449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5457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3376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17567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2021/1/2</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40" r:id="rId1"/>
    <p:sldLayoutId id="2147483745" r:id="rId2"/>
    <p:sldLayoutId id="2147483748" r:id="rId3"/>
    <p:sldLayoutId id="2147483749" r:id="rId4"/>
  </p:sldLayoutIdLst>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4318035"/>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 Id="rId9" Type="http://schemas.openxmlformats.org/officeDocument/2006/relationships/image" Target="../media/image10.png"/></Relationships>
</file>

<file path=ppt/slides/_rels/slide1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68502"/>
            <a:ext cx="1320108" cy="1927248"/>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70744"/>
            <a:ext cx="806489" cy="1177406"/>
          </a:xfrm>
          <a:prstGeom prst="rect">
            <a:avLst/>
          </a:prstGeom>
        </p:spPr>
      </p:pic>
      <p:pic>
        <p:nvPicPr>
          <p:cNvPr id="2" name="图片 1"/>
          <p:cNvPicPr>
            <a:picLocks noChangeAspect="1"/>
          </p:cNvPicPr>
          <p:nvPr/>
        </p:nvPicPr>
        <p:blipFill>
          <a:blip r:embed="rId4">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flipH="1">
            <a:off x="-208" y="3019234"/>
            <a:ext cx="9144000" cy="2124266"/>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2155" y="3680344"/>
            <a:ext cx="806489" cy="1177406"/>
          </a:xfrm>
          <a:prstGeom prst="rect">
            <a:avLst/>
          </a:prstGeom>
        </p:spPr>
      </p:pic>
      <p:sp>
        <p:nvSpPr>
          <p:cNvPr id="5" name="Rectangle 4"/>
          <p:cNvSpPr txBox="1">
            <a:spLocks noChangeArrowheads="1"/>
          </p:cNvSpPr>
          <p:nvPr/>
        </p:nvSpPr>
        <p:spPr>
          <a:xfrm>
            <a:off x="3262122" y="3140964"/>
            <a:ext cx="4800600" cy="1314450"/>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zh-CN" altLang="en-US" sz="3600" dirty="0">
              <a:ea typeface="华文行楷" panose="02010800040101010101" pitchFamily="2" charset="-122"/>
            </a:endParaRPr>
          </a:p>
        </p:txBody>
      </p:sp>
      <p:sp>
        <p:nvSpPr>
          <p:cNvPr id="6" name="矩形 5"/>
          <p:cNvSpPr/>
          <p:nvPr/>
        </p:nvSpPr>
        <p:spPr>
          <a:xfrm>
            <a:off x="1828800" y="971550"/>
            <a:ext cx="2185214" cy="1200329"/>
          </a:xfrm>
          <a:prstGeom prst="rect">
            <a:avLst/>
          </a:prstGeom>
        </p:spPr>
        <p:txBody>
          <a:bodyPr wrap="none">
            <a:spAutoFit/>
          </a:bodyPr>
          <a:lstStyle/>
          <a:p>
            <a:pPr>
              <a:lnSpc>
                <a:spcPct val="100000"/>
              </a:lnSpc>
              <a:spcBef>
                <a:spcPct val="0"/>
              </a:spcBef>
              <a:buFontTx/>
              <a:buNone/>
            </a:pPr>
            <a:r>
              <a:rPr lang="zh-CN" altLang="en-US" sz="7200" spc="600" dirty="0" smtClean="0">
                <a:solidFill>
                  <a:schemeClr val="accent1"/>
                </a:solidFill>
                <a:latin typeface="汉仪书魂体简" panose="02010609000101010101" pitchFamily="49" charset="-122"/>
                <a:ea typeface="汉仪书魂体简" panose="02010609000101010101" pitchFamily="49" charset="-122"/>
              </a:rPr>
              <a:t>散步</a:t>
            </a:r>
            <a:endParaRPr lang="zh-CN" altLang="zh-CN" sz="7200" spc="600" dirty="0">
              <a:solidFill>
                <a:schemeClr val="accent1"/>
              </a:solidFill>
              <a:latin typeface="汉仪书魂体简" panose="02010609000101010101" pitchFamily="49" charset="-122"/>
              <a:ea typeface="汉仪书魂体简" panose="02010609000101010101" pitchFamily="49" charset="-122"/>
            </a:endParaRPr>
          </a:p>
        </p:txBody>
      </p:sp>
      <p:sp>
        <p:nvSpPr>
          <p:cNvPr id="8" name="文本占位符 5"/>
          <p:cNvSpPr txBox="1">
            <a:spLocks noChangeArrowheads="1"/>
          </p:cNvSpPr>
          <p:nvPr/>
        </p:nvSpPr>
        <p:spPr bwMode="auto">
          <a:xfrm>
            <a:off x="1991215" y="2266950"/>
            <a:ext cx="4415660" cy="366713"/>
          </a:xfrm>
          <a:prstGeom prst="rect">
            <a:avLst/>
          </a:prstGeom>
          <a:solidFill>
            <a:schemeClr val="accent1"/>
          </a:solidFill>
          <a:ln>
            <a:noFill/>
          </a:ln>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zh-CN" altLang="en-US" sz="1600" spc="900" dirty="0" smtClean="0">
                <a:solidFill>
                  <a:schemeClr val="bg1"/>
                </a:solidFill>
                <a:latin typeface="+mn-ea"/>
                <a:sym typeface="微软雅黑" panose="020B0503020204020204" pitchFamily="34" charset="-122"/>
              </a:rPr>
              <a:t>校园教育培训七</a:t>
            </a:r>
            <a:r>
              <a:rPr lang="zh-CN" altLang="en-US" sz="1600" spc="900" dirty="0">
                <a:solidFill>
                  <a:schemeClr val="bg1"/>
                </a:solidFill>
                <a:latin typeface="+mn-ea"/>
                <a:sym typeface="微软雅黑" panose="020B0503020204020204" pitchFamily="34" charset="-122"/>
              </a:rPr>
              <a:t>年级上</a:t>
            </a:r>
            <a:r>
              <a:rPr lang="zh-CN" altLang="en-US" sz="1600" spc="900" dirty="0" smtClean="0">
                <a:solidFill>
                  <a:schemeClr val="bg1"/>
                </a:solidFill>
                <a:latin typeface="+mn-ea"/>
                <a:sym typeface="微软雅黑" panose="020B0503020204020204" pitchFamily="34" charset="-122"/>
              </a:rPr>
              <a:t>第一课</a:t>
            </a:r>
            <a:endParaRPr lang="zh-CN" altLang="en-US" sz="1600" spc="900" dirty="0">
              <a:solidFill>
                <a:schemeClr val="bg1"/>
              </a:solidFill>
              <a:latin typeface="+mn-ea"/>
              <a:sym typeface="微软雅黑" panose="020B0503020204020204" pitchFamily="34" charset="-122"/>
            </a:endParaRPr>
          </a:p>
        </p:txBody>
      </p:sp>
      <p:sp>
        <p:nvSpPr>
          <p:cNvPr id="9" name="矩形 8"/>
          <p:cNvSpPr/>
          <p:nvPr/>
        </p:nvSpPr>
        <p:spPr>
          <a:xfrm>
            <a:off x="3719573" y="1257240"/>
            <a:ext cx="1223412" cy="400110"/>
          </a:xfrm>
          <a:prstGeom prst="rect">
            <a:avLst/>
          </a:prstGeom>
        </p:spPr>
        <p:txBody>
          <a:bodyPr wrap="none">
            <a:spAutoFit/>
          </a:bodyPr>
          <a:lstStyle/>
          <a:p>
            <a:r>
              <a:rPr lang="en-US" altLang="zh-CN" sz="2000" dirty="0" smtClean="0">
                <a:solidFill>
                  <a:schemeClr val="accent1"/>
                </a:solidFill>
                <a:latin typeface="+mn-ea"/>
              </a:rPr>
              <a:t>SAN  BU</a:t>
            </a:r>
            <a:endParaRPr lang="zh-CN" altLang="en-US" sz="2000" dirty="0">
              <a:solidFill>
                <a:schemeClr val="accent1"/>
              </a:solidFill>
              <a:latin typeface="+mn-ea"/>
            </a:endParaRPr>
          </a:p>
        </p:txBody>
      </p:sp>
      <p:sp>
        <p:nvSpPr>
          <p:cNvPr id="10" name="矩形 9"/>
          <p:cNvSpPr/>
          <p:nvPr/>
        </p:nvSpPr>
        <p:spPr>
          <a:xfrm>
            <a:off x="3723785" y="1578934"/>
            <a:ext cx="2753215" cy="516745"/>
          </a:xfrm>
          <a:prstGeom prst="rect">
            <a:avLst/>
          </a:prstGeom>
        </p:spPr>
        <p:txBody>
          <a:bodyPr wrap="square">
            <a:spAutoFit/>
          </a:bodyPr>
          <a:lstStyle/>
          <a:p>
            <a:pPr>
              <a:lnSpc>
                <a:spcPct val="120000"/>
              </a:lnSpc>
            </a:pPr>
            <a:r>
              <a:rPr lang="zh-CN" altLang="en-US" sz="1200" dirty="0">
                <a:solidFill>
                  <a:schemeClr val="accent1"/>
                </a:solidFill>
                <a:latin typeface="+mn-ea"/>
              </a:rPr>
              <a:t>莫怀戚，中国作家协会会员，代表作有</a:t>
            </a:r>
            <a:r>
              <a:rPr lang="en-US" altLang="zh-CN" sz="1200" dirty="0">
                <a:solidFill>
                  <a:schemeClr val="accent1"/>
                </a:solidFill>
                <a:latin typeface="+mn-ea"/>
              </a:rPr>
              <a:t>《</a:t>
            </a:r>
            <a:r>
              <a:rPr lang="zh-CN" altLang="en-US" sz="1200" dirty="0">
                <a:solidFill>
                  <a:schemeClr val="accent1"/>
                </a:solidFill>
                <a:latin typeface="+mn-ea"/>
              </a:rPr>
              <a:t>散步</a:t>
            </a:r>
            <a:r>
              <a:rPr lang="en-US" altLang="zh-CN" sz="1200" dirty="0">
                <a:solidFill>
                  <a:schemeClr val="accent1"/>
                </a:solidFill>
                <a:latin typeface="+mn-ea"/>
              </a:rPr>
              <a:t>》</a:t>
            </a:r>
            <a:r>
              <a:rPr lang="zh-CN" altLang="en-US" sz="1200" dirty="0">
                <a:solidFill>
                  <a:schemeClr val="accent1"/>
                </a:solidFill>
                <a:latin typeface="+mn-ea"/>
              </a:rPr>
              <a:t>和</a:t>
            </a:r>
            <a:r>
              <a:rPr lang="en-US" altLang="zh-CN" sz="1200" dirty="0">
                <a:solidFill>
                  <a:schemeClr val="accent1"/>
                </a:solidFill>
                <a:latin typeface="+mn-ea"/>
              </a:rPr>
              <a:t>《</a:t>
            </a:r>
            <a:r>
              <a:rPr lang="zh-CN" altLang="en-US" sz="1200" dirty="0">
                <a:solidFill>
                  <a:schemeClr val="accent1"/>
                </a:solidFill>
                <a:latin typeface="+mn-ea"/>
              </a:rPr>
              <a:t>家园落日</a:t>
            </a:r>
            <a:r>
              <a:rPr lang="en-US" altLang="zh-CN" sz="1200" dirty="0">
                <a:solidFill>
                  <a:schemeClr val="accent1"/>
                </a:solidFill>
                <a:latin typeface="+mn-ea"/>
              </a:rPr>
              <a:t>》</a:t>
            </a:r>
            <a:r>
              <a:rPr lang="zh-CN" altLang="en-US" sz="1200" dirty="0">
                <a:solidFill>
                  <a:schemeClr val="accent1"/>
                </a:solidFill>
                <a:latin typeface="+mn-ea"/>
              </a:rPr>
              <a:t>等</a:t>
            </a:r>
          </a:p>
        </p:txBody>
      </p:sp>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5671" y="4301893"/>
            <a:ext cx="363767" cy="531069"/>
          </a:xfrm>
          <a:prstGeom prst="rect">
            <a:avLst/>
          </a:prstGeom>
        </p:spPr>
      </p:pic>
      <p:pic>
        <p:nvPicPr>
          <p:cNvPr id="19" name="图片 18"/>
          <p:cNvPicPr>
            <a:picLocks noChangeAspect="1"/>
          </p:cNvPicPr>
          <p:nvPr/>
        </p:nvPicPr>
        <p:blipFill rotWithShape="1">
          <a:blip r:embed="rId6"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750" t="49099"/>
          <a:stretch/>
        </p:blipFill>
        <p:spPr>
          <a:xfrm flipV="1">
            <a:off x="-208" y="0"/>
            <a:ext cx="2934128" cy="1831086"/>
          </a:xfrm>
          <a:prstGeom prst="rect">
            <a:avLst/>
          </a:prstGeom>
        </p:spPr>
      </p:pic>
      <p:sp>
        <p:nvSpPr>
          <p:cNvPr id="20" name="矩形 19"/>
          <p:cNvSpPr/>
          <p:nvPr/>
        </p:nvSpPr>
        <p:spPr>
          <a:xfrm>
            <a:off x="1913045" y="2750463"/>
            <a:ext cx="4572000" cy="430887"/>
          </a:xfrm>
          <a:prstGeom prst="rect">
            <a:avLst/>
          </a:prstGeom>
        </p:spPr>
        <p:txBody>
          <a:bodyPr>
            <a:spAutoFit/>
          </a:bodyPr>
          <a:lstStyle/>
          <a:p>
            <a:r>
              <a:rPr lang="zh-CN" altLang="en-US" sz="1100" dirty="0" smtClean="0">
                <a:solidFill>
                  <a:schemeClr val="accent1"/>
                </a:solidFill>
              </a:rPr>
              <a:t>the first lesson of school education and training for grade seven </a:t>
            </a:r>
            <a:r>
              <a:rPr lang="zh-CN" altLang="en-US" sz="1100" dirty="0">
                <a:solidFill>
                  <a:schemeClr val="accent1"/>
                </a:solidFill>
              </a:rPr>
              <a:t>the </a:t>
            </a:r>
            <a:r>
              <a:rPr lang="zh-CN" altLang="en-US" sz="1100" dirty="0" smtClean="0">
                <a:solidFill>
                  <a:schemeClr val="accent1"/>
                </a:solidFill>
              </a:rPr>
              <a:t>of </a:t>
            </a:r>
            <a:r>
              <a:rPr lang="zh-CN" altLang="en-US" sz="1100" dirty="0">
                <a:solidFill>
                  <a:schemeClr val="accent1"/>
                </a:solidFill>
              </a:rPr>
              <a:t>school education and training for grade </a:t>
            </a:r>
            <a:r>
              <a:rPr lang="zh-CN" altLang="en-US" sz="1100" dirty="0" smtClean="0">
                <a:solidFill>
                  <a:schemeClr val="accent1"/>
                </a:solidFill>
              </a:rPr>
              <a:t>seven</a:t>
            </a:r>
            <a:endParaRPr lang="zh-CN" altLang="en-US" sz="1100" dirty="0">
              <a:solidFill>
                <a:schemeClr val="accent1"/>
              </a:solidFill>
            </a:endParaRPr>
          </a:p>
        </p:txBody>
      </p:sp>
      <p:sp>
        <p:nvSpPr>
          <p:cNvPr id="21" name="矩形 20"/>
          <p:cNvSpPr/>
          <p:nvPr/>
        </p:nvSpPr>
        <p:spPr>
          <a:xfrm>
            <a:off x="1893015" y="3222441"/>
            <a:ext cx="3126170" cy="307777"/>
          </a:xfrm>
          <a:prstGeom prst="rect">
            <a:avLst/>
          </a:prstGeom>
        </p:spPr>
        <p:txBody>
          <a:bodyPr wrap="square">
            <a:spAutoFit/>
          </a:bodyPr>
          <a:lstStyle/>
          <a:p>
            <a:r>
              <a:rPr lang="zh-CN" altLang="en-US" sz="1400" dirty="0" smtClean="0">
                <a:solidFill>
                  <a:schemeClr val="accent1"/>
                </a:solidFill>
                <a:latin typeface="+mn-ea"/>
              </a:rPr>
              <a:t>宣讲人：</a:t>
            </a:r>
            <a:r>
              <a:rPr lang="zh-CN" altLang="en-US" sz="1400" dirty="0">
                <a:solidFill>
                  <a:schemeClr val="accent1"/>
                </a:solidFill>
                <a:latin typeface="+mn-ea"/>
              </a:rPr>
              <a:t>优</a:t>
            </a:r>
            <a:r>
              <a:rPr lang="zh-CN" altLang="en-US" sz="1400" dirty="0" smtClean="0">
                <a:solidFill>
                  <a:schemeClr val="accent1"/>
                </a:solidFill>
                <a:latin typeface="+mn-ea"/>
              </a:rPr>
              <a:t>品</a:t>
            </a:r>
            <a:r>
              <a:rPr lang="en-US" altLang="zh-CN" sz="1400" dirty="0" smtClean="0">
                <a:solidFill>
                  <a:schemeClr val="accent1"/>
                </a:solidFill>
                <a:latin typeface="+mn-ea"/>
              </a:rPr>
              <a:t>PPT</a:t>
            </a:r>
            <a:r>
              <a:rPr lang="zh-CN" altLang="en-US" sz="1400" dirty="0" smtClean="0">
                <a:solidFill>
                  <a:schemeClr val="accent1"/>
                </a:solidFill>
                <a:latin typeface="+mn-ea"/>
              </a:rPr>
              <a:t>     时间：</a:t>
            </a:r>
            <a:r>
              <a:rPr lang="en-US" altLang="zh-CN" sz="1400" dirty="0" smtClean="0">
                <a:solidFill>
                  <a:schemeClr val="accent1"/>
                </a:solidFill>
                <a:latin typeface="+mn-ea"/>
              </a:rPr>
              <a:t>20XX.XX</a:t>
            </a:r>
            <a:endParaRPr lang="zh-CN" altLang="en-US" sz="1400" dirty="0">
              <a:solidFill>
                <a:schemeClr val="accent1"/>
              </a:solidFill>
              <a:latin typeface="+mn-ea"/>
            </a:endParaRPr>
          </a:p>
        </p:txBody>
      </p:sp>
      <p:pic>
        <p:nvPicPr>
          <p:cNvPr id="22" name="图片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165855" y="2800350"/>
            <a:ext cx="454145" cy="1117132"/>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01689" y="4019075"/>
            <a:ext cx="363767" cy="531069"/>
          </a:xfrm>
          <a:prstGeom prst="rect">
            <a:avLst/>
          </a:prstGeom>
        </p:spPr>
      </p:pic>
      <p:pic>
        <p:nvPicPr>
          <p:cNvPr id="25" name="图片 24"/>
          <p:cNvPicPr>
            <a:picLocks noChangeAspect="1"/>
          </p:cNvPicPr>
          <p:nvPr/>
        </p:nvPicPr>
        <p:blipFill rotWithShape="1">
          <a:blip r:embed="rId8"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t="49099" r="44694"/>
          <a:stretch/>
        </p:blipFill>
        <p:spPr>
          <a:xfrm flipV="1">
            <a:off x="6781800" y="-12164"/>
            <a:ext cx="2362200" cy="1552640"/>
          </a:xfrm>
          <a:prstGeom prst="rect">
            <a:avLst/>
          </a:prstGeom>
        </p:spPr>
      </p:pic>
      <p:pic>
        <p:nvPicPr>
          <p:cNvPr id="26" name="图片 25"/>
          <p:cNvPicPr>
            <a:picLocks noChangeAspect="1"/>
          </p:cNvPicPr>
          <p:nvPr/>
        </p:nvPicPr>
        <p:blipFill>
          <a:blip r:embed="rId9"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rot="2522698">
            <a:off x="6944534" y="1192848"/>
            <a:ext cx="1364575" cy="974540"/>
          </a:xfrm>
          <a:prstGeom prst="rect">
            <a:avLst/>
          </a:prstGeom>
        </p:spPr>
      </p:pic>
    </p:spTree>
    <p:extLst>
      <p:ext uri="{BB962C8B-B14F-4D97-AF65-F5344CB8AC3E}">
        <p14:creationId xmlns:p14="http://schemas.microsoft.com/office/powerpoint/2010/main" val="20109154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6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ppt_x"/>
                                          </p:val>
                                        </p:tav>
                                        <p:tav tm="100000">
                                          <p:val>
                                            <p:strVal val="#ppt_x"/>
                                          </p:val>
                                        </p:tav>
                                      </p:tavLst>
                                    </p:anim>
                                    <p:anim calcmode="lin" valueType="num">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decel="6000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ppt_x"/>
                                          </p:val>
                                        </p:tav>
                                        <p:tav tm="100000">
                                          <p:val>
                                            <p:strVal val="#ppt_x"/>
                                          </p:val>
                                        </p:tav>
                                      </p:tavLst>
                                    </p:anim>
                                    <p:anim calcmode="lin" valueType="num">
                                      <p:cBhvr additive="base">
                                        <p:cTn id="16" dur="10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up)">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down)">
                                      <p:cBhvr>
                                        <p:cTn id="26" dur="500"/>
                                        <p:tgtEl>
                                          <p:spTgt spid="14"/>
                                        </p:tgtEl>
                                      </p:cBhvr>
                                    </p:animEffect>
                                  </p:childTnLst>
                                </p:cTn>
                              </p:par>
                              <p:par>
                                <p:cTn id="27" presetID="22" presetClass="entr" presetSubtype="4" fill="hold" nodeType="withEffect">
                                  <p:stCondLst>
                                    <p:cond delay="25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par>
                                <p:cTn id="30" presetID="22" presetClass="entr" presetSubtype="4" fill="hold" nodeType="withEffect">
                                  <p:stCondLst>
                                    <p:cond delay="500"/>
                                  </p:stCondLst>
                                  <p:childTnLst>
                                    <p:set>
                                      <p:cBhvr>
                                        <p:cTn id="31" dur="1" fill="hold">
                                          <p:stCondLst>
                                            <p:cond delay="0"/>
                                          </p:stCondLst>
                                        </p:cTn>
                                        <p:tgtEl>
                                          <p:spTgt spid="23"/>
                                        </p:tgtEl>
                                        <p:attrNameLst>
                                          <p:attrName>style.visibility</p:attrName>
                                        </p:attrNameLst>
                                      </p:cBhvr>
                                      <p:to>
                                        <p:strVal val="visible"/>
                                      </p:to>
                                    </p:set>
                                    <p:animEffect transition="in" filter="wipe(down)">
                                      <p:cBhvr>
                                        <p:cTn id="32" dur="500"/>
                                        <p:tgtEl>
                                          <p:spTgt spid="23"/>
                                        </p:tgtEl>
                                      </p:cBhvr>
                                    </p:animEffect>
                                  </p:childTnLst>
                                </p:cTn>
                              </p:par>
                              <p:par>
                                <p:cTn id="33" presetID="22" presetClass="entr" presetSubtype="4" fill="hold" nodeType="withEffect">
                                  <p:stCondLst>
                                    <p:cond delay="75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nodeType="withEffect">
                                  <p:stCondLst>
                                    <p:cond delay="100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grpId="0" nodeType="clickEffect">
                                  <p:stCondLst>
                                    <p:cond delay="0"/>
                                  </p:stCondLst>
                                  <p:iterate type="lt">
                                    <p:tmPct val="10000"/>
                                  </p:iterate>
                                  <p:childTnLst>
                                    <p:set>
                                      <p:cBhvr>
                                        <p:cTn id="48" dur="1" fill="hold">
                                          <p:stCondLst>
                                            <p:cond delay="0"/>
                                          </p:stCondLst>
                                        </p:cTn>
                                        <p:tgtEl>
                                          <p:spTgt spid="6"/>
                                        </p:tgtEl>
                                        <p:attrNameLst>
                                          <p:attrName>style.visibility</p:attrName>
                                        </p:attrNameLst>
                                      </p:cBhvr>
                                      <p:to>
                                        <p:strVal val="visible"/>
                                      </p:to>
                                    </p:set>
                                    <p:anim calcmode="lin" valueType="num">
                                      <p:cBhvr>
                                        <p:cTn id="49" dur="1000" fill="hold"/>
                                        <p:tgtEl>
                                          <p:spTgt spid="6"/>
                                        </p:tgtEl>
                                        <p:attrNameLst>
                                          <p:attrName>ppt_w</p:attrName>
                                        </p:attrNameLst>
                                      </p:cBhvr>
                                      <p:tavLst>
                                        <p:tav tm="0">
                                          <p:val>
                                            <p:fltVal val="0"/>
                                          </p:val>
                                        </p:tav>
                                        <p:tav tm="100000">
                                          <p:val>
                                            <p:strVal val="#ppt_w"/>
                                          </p:val>
                                        </p:tav>
                                      </p:tavLst>
                                    </p:anim>
                                    <p:anim calcmode="lin" valueType="num">
                                      <p:cBhvr>
                                        <p:cTn id="50" dur="1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ppt_w</p:attrName>
                                        </p:attrNameLst>
                                      </p:cBhvr>
                                      <p:tavLst>
                                        <p:tav tm="0">
                                          <p:val>
                                            <p:fltVal val="0"/>
                                          </p:val>
                                        </p:tav>
                                        <p:tav tm="100000">
                                          <p:val>
                                            <p:strVal val="#ppt_w"/>
                                          </p:val>
                                        </p:tav>
                                      </p:tavLst>
                                    </p:anim>
                                    <p:anim calcmode="lin" valueType="num">
                                      <p:cBhvr>
                                        <p:cTn id="61" dur="500" fill="hold"/>
                                        <p:tgtEl>
                                          <p:spTgt spid="10"/>
                                        </p:tgtEl>
                                        <p:attrNameLst>
                                          <p:attrName>ppt_h</p:attrName>
                                        </p:attrNameLst>
                                      </p:cBhvr>
                                      <p:tavLst>
                                        <p:tav tm="0">
                                          <p:val>
                                            <p:fltVal val="0"/>
                                          </p:val>
                                        </p:tav>
                                        <p:tav tm="100000">
                                          <p:val>
                                            <p:strVal val="#ppt_h"/>
                                          </p:val>
                                        </p:tav>
                                      </p:tavLst>
                                    </p:anim>
                                    <p:animEffect transition="in" filter="fade">
                                      <p:cBhvr>
                                        <p:cTn id="62" dur="500"/>
                                        <p:tgtEl>
                                          <p:spTgt spid="1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fill="hold"/>
                                        <p:tgtEl>
                                          <p:spTgt spid="20"/>
                                        </p:tgtEl>
                                        <p:attrNameLst>
                                          <p:attrName>ppt_x</p:attrName>
                                        </p:attrNameLst>
                                      </p:cBhvr>
                                      <p:tavLst>
                                        <p:tav tm="0">
                                          <p:val>
                                            <p:strVal val="#ppt_x"/>
                                          </p:val>
                                        </p:tav>
                                        <p:tav tm="100000">
                                          <p:val>
                                            <p:strVal val="#ppt_x"/>
                                          </p:val>
                                        </p:tav>
                                      </p:tavLst>
                                    </p:anim>
                                    <p:anim calcmode="lin" valueType="num">
                                      <p:cBhvr additive="base">
                                        <p:cTn id="7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500" fill="hold"/>
                                        <p:tgtEl>
                                          <p:spTgt spid="21"/>
                                        </p:tgtEl>
                                        <p:attrNameLst>
                                          <p:attrName>ppt_w</p:attrName>
                                        </p:attrNameLst>
                                      </p:cBhvr>
                                      <p:tavLst>
                                        <p:tav tm="0">
                                          <p:val>
                                            <p:fltVal val="0"/>
                                          </p:val>
                                        </p:tav>
                                        <p:tav tm="100000">
                                          <p:val>
                                            <p:strVal val="#ppt_w"/>
                                          </p:val>
                                        </p:tav>
                                      </p:tavLst>
                                    </p:anim>
                                    <p:anim calcmode="lin" valueType="num">
                                      <p:cBhvr>
                                        <p:cTn id="79" dur="500" fill="hold"/>
                                        <p:tgtEl>
                                          <p:spTgt spid="21"/>
                                        </p:tgtEl>
                                        <p:attrNameLst>
                                          <p:attrName>ppt_h</p:attrName>
                                        </p:attrNameLst>
                                      </p:cBhvr>
                                      <p:tavLst>
                                        <p:tav tm="0">
                                          <p:val>
                                            <p:fltVal val="0"/>
                                          </p:val>
                                        </p:tav>
                                        <p:tav tm="100000">
                                          <p:val>
                                            <p:strVal val="#ppt_h"/>
                                          </p:val>
                                        </p:tav>
                                      </p:tavLst>
                                    </p:anim>
                                    <p:animEffect transition="in" filter="fade">
                                      <p:cBhvr>
                                        <p:cTn id="8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p:bldP spid="10"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917989"/>
            <a:ext cx="4918451" cy="2459225"/>
          </a:xfrm>
          <a:prstGeom prst="rect">
            <a:avLst/>
          </a:prstGeom>
        </p:spPr>
      </p:pic>
      <p:sp>
        <p:nvSpPr>
          <p:cNvPr id="5" name="Text Box 3"/>
          <p:cNvSpPr txBox="1">
            <a:spLocks noChangeArrowheads="1"/>
          </p:cNvSpPr>
          <p:nvPr/>
        </p:nvSpPr>
        <p:spPr bwMode="auto">
          <a:xfrm>
            <a:off x="1447800" y="2491085"/>
            <a:ext cx="2769243" cy="1200329"/>
          </a:xfrm>
          <a:prstGeom prst="rect">
            <a:avLst/>
          </a:prstGeom>
          <a:noFill/>
          <a:ln>
            <a:noFill/>
          </a:ln>
          <a:effec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gn="ctr">
              <a:lnSpc>
                <a:spcPct val="200000"/>
              </a:lnSpc>
              <a:spcBef>
                <a:spcPct val="50000"/>
              </a:spcBef>
            </a:pPr>
            <a:r>
              <a:rPr lang="zh-CN" altLang="en-US" sz="1200" u="none" dirty="0" smtClean="0">
                <a:solidFill>
                  <a:schemeClr val="tx1">
                    <a:lumMod val="95000"/>
                    <a:lumOff val="5000"/>
                  </a:schemeClr>
                </a:solidFill>
                <a:latin typeface="+mj-ea"/>
                <a:ea typeface="+mj-ea"/>
              </a:rPr>
              <a:t>因为</a:t>
            </a:r>
            <a:r>
              <a:rPr lang="zh-CN" altLang="en-US" sz="1200" u="none" dirty="0">
                <a:solidFill>
                  <a:schemeClr val="tx1">
                    <a:lumMod val="95000"/>
                    <a:lumOff val="5000"/>
                  </a:schemeClr>
                </a:solidFill>
                <a:latin typeface="+mj-ea"/>
                <a:ea typeface="+mj-ea"/>
              </a:rPr>
              <a:t>它描绘了一副春回大地，万物复苏的景象，暗示“生命”的活力。这是对生命的高歌，对生命的礼赞。 </a:t>
            </a:r>
          </a:p>
        </p:txBody>
      </p:sp>
      <p:sp>
        <p:nvSpPr>
          <p:cNvPr id="7" name="Rectangle 5"/>
          <p:cNvSpPr>
            <a:spLocks noChangeArrowheads="1"/>
          </p:cNvSpPr>
          <p:nvPr/>
        </p:nvSpPr>
        <p:spPr bwMode="auto">
          <a:xfrm>
            <a:off x="744637" y="1123950"/>
            <a:ext cx="756116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u="none" dirty="0" smtClean="0">
                <a:solidFill>
                  <a:schemeClr val="tx1">
                    <a:lumMod val="95000"/>
                    <a:lumOff val="5000"/>
                  </a:schemeClr>
                </a:solidFill>
                <a:latin typeface="+mj-ea"/>
                <a:ea typeface="+mj-ea"/>
              </a:rPr>
              <a:t>我</a:t>
            </a:r>
            <a:r>
              <a:rPr lang="zh-CN" altLang="en-US" sz="1400" u="none" dirty="0">
                <a:solidFill>
                  <a:schemeClr val="tx1">
                    <a:lumMod val="95000"/>
                    <a:lumOff val="5000"/>
                  </a:schemeClr>
                </a:solidFill>
                <a:latin typeface="+mj-ea"/>
                <a:ea typeface="+mj-ea"/>
              </a:rPr>
              <a:t>最喜欢的句子是：“这南方初春的田野，大块小块的新绿随意地铺着，有的浓，有的淡；树上的嫩芽也密了；田里的冬水咕咕地起着水泡。这一切都使人想着一样东西</a:t>
            </a:r>
            <a:r>
              <a:rPr lang="en-US" altLang="zh-CN" sz="1400" u="none" dirty="0">
                <a:solidFill>
                  <a:schemeClr val="tx1">
                    <a:lumMod val="95000"/>
                    <a:lumOff val="5000"/>
                  </a:schemeClr>
                </a:solidFill>
                <a:latin typeface="+mj-ea"/>
                <a:ea typeface="+mj-ea"/>
              </a:rPr>
              <a:t>——</a:t>
            </a:r>
            <a:r>
              <a:rPr lang="zh-CN" altLang="en-US" sz="1400" u="none" dirty="0">
                <a:solidFill>
                  <a:schemeClr val="tx1">
                    <a:lumMod val="95000"/>
                    <a:lumOff val="5000"/>
                  </a:schemeClr>
                </a:solidFill>
                <a:latin typeface="+mj-ea"/>
                <a:ea typeface="+mj-ea"/>
              </a:rPr>
              <a:t>生命。”</a:t>
            </a:r>
          </a:p>
        </p:txBody>
      </p:sp>
      <p:sp>
        <p:nvSpPr>
          <p:cNvPr id="6" name="Text Box 3"/>
          <p:cNvSpPr txBox="1">
            <a:spLocks noChangeArrowheads="1"/>
          </p:cNvSpPr>
          <p:nvPr/>
        </p:nvSpPr>
        <p:spPr bwMode="auto">
          <a:xfrm>
            <a:off x="228600" y="285750"/>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n-ea"/>
              </a:rPr>
              <a:t>示例：</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1600" y="1786414"/>
            <a:ext cx="2933879" cy="2933879"/>
          </a:xfrm>
          <a:prstGeom prst="rect">
            <a:avLst/>
          </a:prstGeom>
        </p:spPr>
      </p:pic>
    </p:spTree>
    <p:extLst>
      <p:ext uri="{BB962C8B-B14F-4D97-AF65-F5344CB8AC3E}">
        <p14:creationId xmlns:p14="http://schemas.microsoft.com/office/powerpoint/2010/main" val="38386814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1623574"/>
            <a:ext cx="2876550" cy="2876550"/>
          </a:xfrm>
          <a:prstGeom prst="rect">
            <a:avLst/>
          </a:pr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76850" y="1504950"/>
            <a:ext cx="2876550" cy="2876550"/>
          </a:xfrm>
          <a:prstGeom prst="rect">
            <a:avLst/>
          </a:prstGeom>
        </p:spPr>
      </p:pic>
      <p:sp>
        <p:nvSpPr>
          <p:cNvPr id="7" name="Text Box 3"/>
          <p:cNvSpPr txBox="1">
            <a:spLocks noChangeArrowheads="1"/>
          </p:cNvSpPr>
          <p:nvPr/>
        </p:nvSpPr>
        <p:spPr bwMode="auto">
          <a:xfrm>
            <a:off x="228600" y="285750"/>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n-ea"/>
              </a:rPr>
              <a:t>重点研读：景物描写</a:t>
            </a:r>
          </a:p>
        </p:txBody>
      </p:sp>
      <p:sp>
        <p:nvSpPr>
          <p:cNvPr id="8" name="Rectangle 63"/>
          <p:cNvSpPr/>
          <p:nvPr/>
        </p:nvSpPr>
        <p:spPr>
          <a:xfrm>
            <a:off x="838200" y="1047750"/>
            <a:ext cx="6705600" cy="499624"/>
          </a:xfrm>
          <a:prstGeom prst="rect">
            <a:avLst/>
          </a:prstGeom>
        </p:spPr>
        <p:txBody>
          <a:bodyPr wrap="square">
            <a:spAutoFit/>
          </a:bodyPr>
          <a:lstStyle/>
          <a:p>
            <a:pPr>
              <a:lnSpc>
                <a:spcPct val="150000"/>
              </a:lnSpc>
            </a:pPr>
            <a:r>
              <a:rPr lang="zh-CN" altLang="en-US" sz="2000" b="1" dirty="0">
                <a:solidFill>
                  <a:schemeClr val="accent1"/>
                </a:solidFill>
                <a:latin typeface="+mj-ea"/>
                <a:ea typeface="+mj-ea"/>
              </a:rPr>
              <a:t>试找出文章一处景物描写，简析其作用</a:t>
            </a:r>
            <a:r>
              <a:rPr lang="zh-CN" altLang="en-US" sz="2000" b="1" dirty="0" smtClean="0">
                <a:solidFill>
                  <a:schemeClr val="accent1"/>
                </a:solidFill>
                <a:latin typeface="+mj-ea"/>
                <a:ea typeface="+mj-ea"/>
              </a:rPr>
              <a:t>。</a:t>
            </a:r>
            <a:endParaRPr lang="zh-CN" altLang="en-US" sz="2000" b="1" dirty="0">
              <a:solidFill>
                <a:schemeClr val="accent1"/>
              </a:solidFill>
              <a:latin typeface="+mj-ea"/>
              <a:ea typeface="+mj-ea"/>
            </a:endParaRPr>
          </a:p>
        </p:txBody>
      </p:sp>
      <p:sp>
        <p:nvSpPr>
          <p:cNvPr id="9" name="Rectangle 63"/>
          <p:cNvSpPr/>
          <p:nvPr/>
        </p:nvSpPr>
        <p:spPr>
          <a:xfrm>
            <a:off x="1574515" y="2419350"/>
            <a:ext cx="1828800" cy="1167692"/>
          </a:xfrm>
          <a:prstGeom prst="rect">
            <a:avLst/>
          </a:prstGeom>
        </p:spPr>
        <p:txBody>
          <a:bodyPr wrap="square">
            <a:spAutoFit/>
          </a:bodyPr>
          <a:lstStyle/>
          <a:p>
            <a:pPr>
              <a:lnSpc>
                <a:spcPct val="150000"/>
              </a:lnSpc>
            </a:pPr>
            <a:r>
              <a:rPr lang="zh-CN" altLang="en-US" sz="1200" dirty="0" smtClean="0">
                <a:solidFill>
                  <a:schemeClr val="tx1">
                    <a:lumMod val="95000"/>
                    <a:lumOff val="5000"/>
                  </a:schemeClr>
                </a:solidFill>
                <a:latin typeface="+mj-ea"/>
                <a:ea typeface="+mj-ea"/>
              </a:rPr>
              <a:t>这</a:t>
            </a:r>
            <a:r>
              <a:rPr lang="zh-CN" altLang="en-US" sz="1200" dirty="0">
                <a:solidFill>
                  <a:schemeClr val="tx1">
                    <a:lumMod val="95000"/>
                    <a:lumOff val="5000"/>
                  </a:schemeClr>
                </a:solidFill>
                <a:latin typeface="+mj-ea"/>
                <a:ea typeface="+mj-ea"/>
              </a:rPr>
              <a:t>南方初春的田野，大块小块的新绿随意地铺着，有的浓，有的淡；树上的嫩芽也密</a:t>
            </a:r>
            <a:r>
              <a:rPr lang="zh-CN" altLang="en-US" sz="1200" dirty="0" smtClean="0">
                <a:solidFill>
                  <a:schemeClr val="tx1">
                    <a:lumMod val="95000"/>
                    <a:lumOff val="5000"/>
                  </a:schemeClr>
                </a:solidFill>
                <a:latin typeface="+mj-ea"/>
                <a:ea typeface="+mj-ea"/>
              </a:rPr>
              <a:t>了</a:t>
            </a:r>
            <a:endParaRPr lang="zh-CN" altLang="en-US" sz="1200" dirty="0">
              <a:solidFill>
                <a:schemeClr val="tx1">
                  <a:lumMod val="95000"/>
                  <a:lumOff val="5000"/>
                </a:schemeClr>
              </a:solidFill>
              <a:latin typeface="+mj-ea"/>
              <a:ea typeface="+mj-ea"/>
            </a:endParaRPr>
          </a:p>
        </p:txBody>
      </p:sp>
      <p:sp>
        <p:nvSpPr>
          <p:cNvPr id="12" name="Rectangle 63"/>
          <p:cNvSpPr/>
          <p:nvPr/>
        </p:nvSpPr>
        <p:spPr>
          <a:xfrm>
            <a:off x="5886450" y="2496149"/>
            <a:ext cx="1828800" cy="923330"/>
          </a:xfrm>
          <a:prstGeom prst="rect">
            <a:avLst/>
          </a:prstGeom>
        </p:spPr>
        <p:txBody>
          <a:bodyPr wrap="square">
            <a:spAutoFit/>
          </a:bodyPr>
          <a:lstStyle/>
          <a:p>
            <a:pPr>
              <a:lnSpc>
                <a:spcPct val="150000"/>
              </a:lnSpc>
            </a:pPr>
            <a:r>
              <a:rPr lang="zh-CN" altLang="en-US" sz="1200" dirty="0" smtClean="0">
                <a:solidFill>
                  <a:schemeClr val="tx1">
                    <a:lumMod val="95000"/>
                    <a:lumOff val="5000"/>
                  </a:schemeClr>
                </a:solidFill>
                <a:latin typeface="+mj-ea"/>
                <a:ea typeface="+mj-ea"/>
              </a:rPr>
              <a:t>田里</a:t>
            </a:r>
            <a:r>
              <a:rPr lang="zh-CN" altLang="en-US" sz="1200" dirty="0">
                <a:solidFill>
                  <a:schemeClr val="tx1">
                    <a:lumMod val="95000"/>
                    <a:lumOff val="5000"/>
                  </a:schemeClr>
                </a:solidFill>
                <a:latin typeface="+mj-ea"/>
                <a:ea typeface="+mj-ea"/>
              </a:rPr>
              <a:t>的冬水咕咕地起着水泡。这一切都使人想着一样东西</a:t>
            </a:r>
            <a:r>
              <a:rPr lang="en-US" altLang="zh-CN" sz="1200" dirty="0">
                <a:solidFill>
                  <a:schemeClr val="tx1">
                    <a:lumMod val="95000"/>
                    <a:lumOff val="5000"/>
                  </a:schemeClr>
                </a:solidFill>
                <a:latin typeface="+mj-ea"/>
                <a:ea typeface="+mj-ea"/>
              </a:rPr>
              <a:t>——</a:t>
            </a:r>
            <a:r>
              <a:rPr lang="zh-CN" altLang="en-US" sz="1200" dirty="0">
                <a:solidFill>
                  <a:schemeClr val="tx1">
                    <a:lumMod val="95000"/>
                    <a:lumOff val="5000"/>
                  </a:schemeClr>
                </a:solidFill>
                <a:latin typeface="+mj-ea"/>
                <a:ea typeface="+mj-ea"/>
              </a:rPr>
              <a:t>生命。</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6791" y="2057400"/>
            <a:ext cx="1221009" cy="2343150"/>
          </a:xfrm>
          <a:prstGeom prst="rect">
            <a:avLst/>
          </a:prstGeom>
        </p:spPr>
      </p:pic>
    </p:spTree>
    <p:extLst>
      <p:ext uri="{BB962C8B-B14F-4D97-AF65-F5344CB8AC3E}">
        <p14:creationId xmlns:p14="http://schemas.microsoft.com/office/powerpoint/2010/main" val="4696331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53" presetClass="entr" presetSubtype="16"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810227" y="1219682"/>
            <a:ext cx="6515100" cy="6286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endParaRPr lang="zh-CN" altLang="en-US" sz="3300" dirty="0"/>
          </a:p>
        </p:txBody>
      </p:sp>
      <p:sp>
        <p:nvSpPr>
          <p:cNvPr id="7" name="Text Box 3"/>
          <p:cNvSpPr txBox="1">
            <a:spLocks noChangeArrowheads="1"/>
          </p:cNvSpPr>
          <p:nvPr/>
        </p:nvSpPr>
        <p:spPr bwMode="auto">
          <a:xfrm>
            <a:off x="228600" y="285750"/>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n-ea"/>
              </a:rPr>
              <a:t>重点研读：句子的对称美</a:t>
            </a:r>
          </a:p>
        </p:txBody>
      </p:sp>
      <p:pic>
        <p:nvPicPr>
          <p:cNvPr id="8" name="图片 7"/>
          <p:cNvPicPr>
            <a:picLocks noChangeAspect="1"/>
          </p:cNvPicPr>
          <p:nvPr/>
        </p:nvPicPr>
        <p:blipFill>
          <a:blip r:embed="rId2"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609600" y="1047750"/>
            <a:ext cx="4495800" cy="3486910"/>
          </a:xfrm>
          <a:prstGeom prst="rect">
            <a:avLst/>
          </a:prstGeom>
        </p:spPr>
      </p:pic>
      <p:sp>
        <p:nvSpPr>
          <p:cNvPr id="9" name="Rectangle 63"/>
          <p:cNvSpPr/>
          <p:nvPr/>
        </p:nvSpPr>
        <p:spPr>
          <a:xfrm>
            <a:off x="1447800" y="1759625"/>
            <a:ext cx="2743200" cy="2031325"/>
          </a:xfrm>
          <a:prstGeom prst="rect">
            <a:avLst/>
          </a:prstGeom>
        </p:spPr>
        <p:txBody>
          <a:bodyPr wrap="square">
            <a:spAutoFit/>
          </a:bodyPr>
          <a:lstStyle/>
          <a:p>
            <a:pPr>
              <a:lnSpc>
                <a:spcPct val="150000"/>
              </a:lnSpc>
            </a:pPr>
            <a:r>
              <a:rPr lang="en-US" altLang="zh-CN" sz="1200" dirty="0">
                <a:solidFill>
                  <a:schemeClr val="tx1">
                    <a:lumMod val="95000"/>
                    <a:lumOff val="5000"/>
                  </a:schemeClr>
                </a:solidFill>
                <a:latin typeface="+mj-ea"/>
                <a:ea typeface="+mj-ea"/>
              </a:rPr>
              <a:t>【</a:t>
            </a:r>
            <a:r>
              <a:rPr lang="zh-CN" altLang="en-US" sz="1200" dirty="0">
                <a:solidFill>
                  <a:schemeClr val="tx1">
                    <a:lumMod val="95000"/>
                    <a:lumOff val="5000"/>
                  </a:schemeClr>
                </a:solidFill>
                <a:latin typeface="+mj-ea"/>
                <a:ea typeface="+mj-ea"/>
              </a:rPr>
              <a:t>例</a:t>
            </a:r>
            <a:r>
              <a:rPr lang="en-US" altLang="zh-CN" sz="1200" dirty="0">
                <a:solidFill>
                  <a:schemeClr val="tx1">
                    <a:lumMod val="95000"/>
                    <a:lumOff val="5000"/>
                  </a:schemeClr>
                </a:solidFill>
                <a:latin typeface="+mj-ea"/>
                <a:ea typeface="+mj-ea"/>
              </a:rPr>
              <a:t>】</a:t>
            </a:r>
            <a:r>
              <a:rPr lang="zh-CN" altLang="en-US" sz="1200" dirty="0">
                <a:solidFill>
                  <a:schemeClr val="tx1">
                    <a:lumMod val="95000"/>
                    <a:lumOff val="5000"/>
                  </a:schemeClr>
                </a:solidFill>
                <a:latin typeface="+mj-ea"/>
                <a:ea typeface="+mj-ea"/>
              </a:rPr>
              <a:t>她现在很听我的话，就像我小时候很听她的话一样</a:t>
            </a:r>
            <a:r>
              <a:rPr lang="zh-CN" altLang="en-US" sz="1200" dirty="0" smtClean="0">
                <a:solidFill>
                  <a:schemeClr val="tx1">
                    <a:lumMod val="95000"/>
                    <a:lumOff val="5000"/>
                  </a:schemeClr>
                </a:solidFill>
                <a:latin typeface="+mj-ea"/>
                <a:ea typeface="+mj-ea"/>
              </a:rPr>
              <a:t>。前面</a:t>
            </a:r>
            <a:r>
              <a:rPr lang="zh-CN" altLang="en-US" sz="1200" dirty="0">
                <a:solidFill>
                  <a:schemeClr val="tx1">
                    <a:lumMod val="95000"/>
                    <a:lumOff val="5000"/>
                  </a:schemeClr>
                </a:solidFill>
                <a:latin typeface="+mj-ea"/>
                <a:ea typeface="+mj-ea"/>
              </a:rPr>
              <a:t>是妈妈和儿子，后面也是妈妈和儿子</a:t>
            </a:r>
            <a:r>
              <a:rPr lang="zh-CN" altLang="en-US" sz="1200" dirty="0" smtClean="0">
                <a:solidFill>
                  <a:schemeClr val="tx1">
                    <a:lumMod val="95000"/>
                    <a:lumOff val="5000"/>
                  </a:schemeClr>
                </a:solidFill>
                <a:latin typeface="+mj-ea"/>
                <a:ea typeface="+mj-ea"/>
              </a:rPr>
              <a:t>。母亲</a:t>
            </a:r>
            <a:r>
              <a:rPr lang="zh-CN" altLang="en-US" sz="1200" dirty="0">
                <a:solidFill>
                  <a:schemeClr val="tx1">
                    <a:lumMod val="95000"/>
                    <a:lumOff val="5000"/>
                  </a:schemeClr>
                </a:solidFill>
                <a:latin typeface="+mj-ea"/>
                <a:ea typeface="+mj-ea"/>
              </a:rPr>
              <a:t>要走大路，大路平顺；我的儿子要走小路，小路有意思</a:t>
            </a:r>
            <a:r>
              <a:rPr lang="zh-CN" altLang="en-US" sz="1200" dirty="0" smtClean="0">
                <a:solidFill>
                  <a:schemeClr val="tx1">
                    <a:lumMod val="95000"/>
                    <a:lumOff val="5000"/>
                  </a:schemeClr>
                </a:solidFill>
                <a:latin typeface="+mj-ea"/>
                <a:ea typeface="+mj-ea"/>
              </a:rPr>
              <a:t>。我</a:t>
            </a:r>
            <a:r>
              <a:rPr lang="zh-CN" altLang="en-US" sz="1200" dirty="0">
                <a:solidFill>
                  <a:schemeClr val="tx1">
                    <a:lumMod val="95000"/>
                    <a:lumOff val="5000"/>
                  </a:schemeClr>
                </a:solidFill>
                <a:latin typeface="+mj-ea"/>
                <a:ea typeface="+mj-ea"/>
              </a:rPr>
              <a:t>的母亲虽然</a:t>
            </a:r>
            <a:r>
              <a:rPr lang="zh-CN" altLang="en-US" sz="1200" dirty="0" smtClean="0">
                <a:solidFill>
                  <a:schemeClr val="tx1">
                    <a:lumMod val="95000"/>
                    <a:lumOff val="5000"/>
                  </a:schemeClr>
                </a:solidFill>
                <a:latin typeface="+mj-ea"/>
                <a:ea typeface="+mj-ea"/>
              </a:rPr>
              <a:t>高大然而</a:t>
            </a:r>
            <a:r>
              <a:rPr lang="zh-CN" altLang="en-US" sz="1200" dirty="0">
                <a:solidFill>
                  <a:schemeClr val="tx1">
                    <a:lumMod val="95000"/>
                    <a:lumOff val="5000"/>
                  </a:schemeClr>
                </a:solidFill>
                <a:latin typeface="+mj-ea"/>
                <a:ea typeface="+mj-ea"/>
              </a:rPr>
              <a:t>很瘦，自然不算重；儿子虽然很胖，毕竟幼小，自然也轻。</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1534007"/>
            <a:ext cx="3124200" cy="2618332"/>
          </a:xfrm>
          <a:prstGeom prst="rect">
            <a:avLst/>
          </a:prstGeom>
        </p:spPr>
      </p:pic>
    </p:spTree>
    <p:extLst>
      <p:ext uri="{BB962C8B-B14F-4D97-AF65-F5344CB8AC3E}">
        <p14:creationId xmlns:p14="http://schemas.microsoft.com/office/powerpoint/2010/main" val="1521048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5716" y="1047750"/>
            <a:ext cx="2383284" cy="2383284"/>
          </a:xfrm>
          <a:prstGeom prst="rect">
            <a:avLst/>
          </a:prstGeom>
        </p:spPr>
      </p:pic>
      <p:sp>
        <p:nvSpPr>
          <p:cNvPr id="3" name="Text Box 2"/>
          <p:cNvSpPr txBox="1">
            <a:spLocks noChangeArrowheads="1"/>
          </p:cNvSpPr>
          <p:nvPr/>
        </p:nvSpPr>
        <p:spPr bwMode="auto">
          <a:xfrm>
            <a:off x="1096406" y="3193504"/>
            <a:ext cx="256119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pPr>
            <a:r>
              <a:rPr lang="zh-CN" altLang="en-US" sz="1200" u="none" dirty="0" smtClean="0">
                <a:solidFill>
                  <a:schemeClr val="tx1">
                    <a:lumMod val="85000"/>
                    <a:lumOff val="15000"/>
                  </a:schemeClr>
                </a:solidFill>
                <a:latin typeface="+mj-ea"/>
                <a:ea typeface="+mj-ea"/>
              </a:rPr>
              <a:t>但</a:t>
            </a:r>
            <a:r>
              <a:rPr lang="zh-CN" altLang="en-US" sz="1200" u="none" dirty="0">
                <a:solidFill>
                  <a:schemeClr val="tx1">
                    <a:lumMod val="85000"/>
                    <a:lumOff val="15000"/>
                  </a:schemeClr>
                </a:solidFill>
                <a:latin typeface="+mj-ea"/>
                <a:ea typeface="+mj-ea"/>
              </a:rPr>
              <a:t>我和妻子都是慢慢地，稳稳</a:t>
            </a:r>
            <a:r>
              <a:rPr lang="zh-CN" altLang="en-US" sz="1200" u="none" dirty="0" smtClean="0">
                <a:solidFill>
                  <a:schemeClr val="tx1">
                    <a:lumMod val="85000"/>
                    <a:lumOff val="15000"/>
                  </a:schemeClr>
                </a:solidFill>
                <a:latin typeface="+mj-ea"/>
                <a:ea typeface="+mj-ea"/>
              </a:rPr>
              <a:t>地走</a:t>
            </a:r>
            <a:r>
              <a:rPr lang="zh-CN" altLang="en-US" sz="1200" u="none" dirty="0">
                <a:solidFill>
                  <a:schemeClr val="tx1">
                    <a:lumMod val="85000"/>
                    <a:lumOff val="15000"/>
                  </a:schemeClr>
                </a:solidFill>
                <a:latin typeface="+mj-ea"/>
                <a:ea typeface="+mj-ea"/>
              </a:rPr>
              <a:t>得很仔细，好像我背上的同她背上的加起来，就是整个世界</a:t>
            </a:r>
            <a:r>
              <a:rPr lang="zh-CN" altLang="en-US" sz="1200" u="none" dirty="0" smtClean="0">
                <a:solidFill>
                  <a:schemeClr val="tx1">
                    <a:lumMod val="85000"/>
                    <a:lumOff val="15000"/>
                  </a:schemeClr>
                </a:solidFill>
                <a:latin typeface="+mj-ea"/>
                <a:ea typeface="+mj-ea"/>
              </a:rPr>
              <a:t>。</a:t>
            </a:r>
            <a:endParaRPr lang="zh-CN" altLang="en-US" sz="1200" u="none" dirty="0">
              <a:solidFill>
                <a:schemeClr val="tx1">
                  <a:lumMod val="85000"/>
                  <a:lumOff val="15000"/>
                </a:schemeClr>
              </a:solidFill>
              <a:latin typeface="+mj-ea"/>
              <a:ea typeface="+mj-ea"/>
            </a:endParaRPr>
          </a:p>
        </p:txBody>
      </p:sp>
      <p:sp>
        <p:nvSpPr>
          <p:cNvPr id="5" name="Text Box 3"/>
          <p:cNvSpPr txBox="1">
            <a:spLocks noChangeArrowheads="1"/>
          </p:cNvSpPr>
          <p:nvPr/>
        </p:nvSpPr>
        <p:spPr bwMode="auto">
          <a:xfrm>
            <a:off x="3978172" y="1983234"/>
            <a:ext cx="3771044"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pPr>
            <a:r>
              <a:rPr lang="zh-CN" altLang="en-US" sz="1200" u="none" dirty="0">
                <a:solidFill>
                  <a:schemeClr val="tx1">
                    <a:lumMod val="85000"/>
                    <a:lumOff val="15000"/>
                  </a:schemeClr>
                </a:solidFill>
                <a:latin typeface="+mj-ea"/>
                <a:ea typeface="+mj-ea"/>
              </a:rPr>
              <a:t>明确： “世界”这个词是大词小用</a:t>
            </a:r>
            <a:r>
              <a:rPr lang="zh-CN" altLang="en-US" sz="1200" u="none" dirty="0" smtClean="0">
                <a:solidFill>
                  <a:schemeClr val="tx1">
                    <a:lumMod val="85000"/>
                    <a:lumOff val="15000"/>
                  </a:schemeClr>
                </a:solidFill>
                <a:latin typeface="+mj-ea"/>
                <a:ea typeface="+mj-ea"/>
              </a:rPr>
              <a:t>。从</a:t>
            </a:r>
            <a:r>
              <a:rPr lang="zh-CN" altLang="en-US" sz="1200" u="none" dirty="0">
                <a:solidFill>
                  <a:schemeClr val="tx1">
                    <a:lumMod val="85000"/>
                    <a:lumOff val="15000"/>
                  </a:schemeClr>
                </a:solidFill>
                <a:latin typeface="+mj-ea"/>
                <a:ea typeface="+mj-ea"/>
              </a:rPr>
              <a:t>字面上看，是形容他们走得小心，走的是小路，惟恐哪一步有闪失，特别是母亲，是经不起摔的，所以非稳当不可</a:t>
            </a:r>
            <a:r>
              <a:rPr lang="zh-CN" altLang="en-US" sz="1200" u="none" dirty="0" smtClean="0">
                <a:solidFill>
                  <a:schemeClr val="tx1">
                    <a:lumMod val="85000"/>
                    <a:lumOff val="15000"/>
                  </a:schemeClr>
                </a:solidFill>
                <a:latin typeface="+mj-ea"/>
                <a:ea typeface="+mj-ea"/>
              </a:rPr>
              <a:t>。这个</a:t>
            </a:r>
            <a:r>
              <a:rPr lang="zh-CN" altLang="en-US" sz="1200" u="none" dirty="0">
                <a:solidFill>
                  <a:schemeClr val="tx1">
                    <a:lumMod val="85000"/>
                    <a:lumOff val="15000"/>
                  </a:schemeClr>
                </a:solidFill>
                <a:latin typeface="+mj-ea"/>
                <a:ea typeface="+mj-ea"/>
              </a:rPr>
              <a:t>形象又有其象征意义：突出中年一代责任重大，既要赡养老一代，又要抚养下一代，肩负着承前启后的重大使命 。家庭、民族、国家都是如此。</a:t>
            </a:r>
          </a:p>
        </p:txBody>
      </p:sp>
      <p:sp>
        <p:nvSpPr>
          <p:cNvPr id="8" name="Text Box 3"/>
          <p:cNvSpPr txBox="1">
            <a:spLocks noChangeArrowheads="1"/>
          </p:cNvSpPr>
          <p:nvPr/>
        </p:nvSpPr>
        <p:spPr bwMode="auto">
          <a:xfrm>
            <a:off x="228600" y="285750"/>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n-ea"/>
              </a:rPr>
              <a:t>重点研读：句子的对称美</a:t>
            </a:r>
          </a:p>
        </p:txBody>
      </p:sp>
      <p:sp>
        <p:nvSpPr>
          <p:cNvPr id="4" name="圆角矩形 3"/>
          <p:cNvSpPr/>
          <p:nvPr/>
        </p:nvSpPr>
        <p:spPr>
          <a:xfrm>
            <a:off x="3657600" y="1526034"/>
            <a:ext cx="4343400" cy="2590800"/>
          </a:xfrm>
          <a:prstGeom prst="roundRect">
            <a:avLst>
              <a:gd name="adj" fmla="val 730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3779178" y="1628836"/>
            <a:ext cx="4100244" cy="2393878"/>
          </a:xfrm>
          <a:prstGeom prst="roundRect">
            <a:avLst>
              <a:gd name="adj" fmla="val 730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55502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4"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72717" y="2876550"/>
            <a:ext cx="2587838" cy="1295400"/>
          </a:xfrm>
          <a:prstGeom prst="rect">
            <a:avLst/>
          </a:prstGeom>
        </p:spPr>
      </p:pic>
      <p:sp>
        <p:nvSpPr>
          <p:cNvPr id="22" name="Text Box 3"/>
          <p:cNvSpPr txBox="1">
            <a:spLocks noChangeArrowheads="1"/>
          </p:cNvSpPr>
          <p:nvPr/>
        </p:nvSpPr>
        <p:spPr bwMode="auto">
          <a:xfrm>
            <a:off x="228600" y="285750"/>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n-ea"/>
              </a:rPr>
              <a:t>畅谈收获  畅叙亲情</a:t>
            </a:r>
          </a:p>
        </p:txBody>
      </p:sp>
      <p:sp>
        <p:nvSpPr>
          <p:cNvPr id="7" name="Text Box 9"/>
          <p:cNvSpPr txBox="1">
            <a:spLocks noChangeArrowheads="1"/>
          </p:cNvSpPr>
          <p:nvPr/>
        </p:nvSpPr>
        <p:spPr bwMode="auto">
          <a:xfrm>
            <a:off x="2238737" y="2949586"/>
            <a:ext cx="2255797" cy="1167692"/>
          </a:xfrm>
          <a:prstGeom prst="rect">
            <a:avLst/>
          </a:prstGeom>
          <a:noFill/>
          <a:ln>
            <a:noFill/>
          </a:ln>
          <a:effectLst/>
          <a:extLst/>
        </p:spPr>
        <p:txBody>
          <a:bodyPr wrap="square" anchor="ctr">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u="none" dirty="0">
                <a:solidFill>
                  <a:schemeClr val="tx1">
                    <a:lumMod val="85000"/>
                    <a:lumOff val="15000"/>
                  </a:schemeClr>
                </a:solidFill>
                <a:latin typeface="+mn-ea"/>
                <a:ea typeface="+mn-ea"/>
              </a:rPr>
              <a:t>学习了这篇文章，你一定得到很多启示，请谈一谈。和和美美、互敬互爱、和睦相处、</a:t>
            </a:r>
            <a:r>
              <a:rPr lang="zh-CN" altLang="en-US" sz="1200" u="none" dirty="0" smtClean="0">
                <a:solidFill>
                  <a:schemeClr val="tx1">
                    <a:lumMod val="85000"/>
                    <a:lumOff val="15000"/>
                  </a:schemeClr>
                </a:solidFill>
                <a:latin typeface="+mn-ea"/>
                <a:ea typeface="+mn-ea"/>
              </a:rPr>
              <a:t>尊老爱幼</a:t>
            </a:r>
            <a:endParaRPr lang="zh-CN" altLang="en-US" sz="1200" u="none" dirty="0">
              <a:solidFill>
                <a:schemeClr val="tx1">
                  <a:lumMod val="85000"/>
                  <a:lumOff val="15000"/>
                </a:schemeClr>
              </a:solidFill>
              <a:latin typeface="+mn-ea"/>
              <a:ea typeface="+mn-ea"/>
            </a:endParaRPr>
          </a:p>
        </p:txBody>
      </p:sp>
      <p:grpSp>
        <p:nvGrpSpPr>
          <p:cNvPr id="13" name="组合 12"/>
          <p:cNvGrpSpPr/>
          <p:nvPr/>
        </p:nvGrpSpPr>
        <p:grpSpPr>
          <a:xfrm>
            <a:off x="4812955" y="1276350"/>
            <a:ext cx="3569045" cy="2232260"/>
            <a:chOff x="4508155" y="1057814"/>
            <a:chExt cx="3569045" cy="2232260"/>
          </a:xfrm>
        </p:grpSpPr>
        <p:sp>
          <p:nvSpPr>
            <p:cNvPr id="11" name="矩形 10"/>
            <p:cNvSpPr/>
            <p:nvPr/>
          </p:nvSpPr>
          <p:spPr>
            <a:xfrm>
              <a:off x="4736755" y="1257986"/>
              <a:ext cx="2971800" cy="1828800"/>
            </a:xfrm>
            <a:prstGeom prst="rect">
              <a:avLst/>
            </a:prstGeom>
            <a:solidFill>
              <a:srgbClr val="E9F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8155" y="1057814"/>
              <a:ext cx="3569045" cy="2232260"/>
            </a:xfrm>
            <a:prstGeom prst="rect">
              <a:avLst/>
            </a:prstGeom>
          </p:spPr>
        </p:pic>
        <p:sp>
          <p:nvSpPr>
            <p:cNvPr id="45" name="Text Box 9"/>
            <p:cNvSpPr txBox="1">
              <a:spLocks noChangeArrowheads="1"/>
            </p:cNvSpPr>
            <p:nvPr/>
          </p:nvSpPr>
          <p:spPr bwMode="auto">
            <a:xfrm>
              <a:off x="5041555" y="1486586"/>
              <a:ext cx="2613799" cy="1477328"/>
            </a:xfrm>
            <a:prstGeom prst="rect">
              <a:avLst/>
            </a:prstGeom>
            <a:solidFill>
              <a:srgbClr val="E9FBEB"/>
            </a:solidFill>
            <a:ln>
              <a:noFill/>
            </a:ln>
            <a:effectLst/>
            <a:extLst/>
          </p:spPr>
          <p:txBody>
            <a:bodyPr wrap="square" anchor="ctr">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u="none" dirty="0">
                  <a:solidFill>
                    <a:schemeClr val="tx1">
                      <a:lumMod val="85000"/>
                      <a:lumOff val="15000"/>
                    </a:schemeClr>
                  </a:solidFill>
                  <a:latin typeface="+mn-ea"/>
                  <a:ea typeface="+mn-ea"/>
                </a:rPr>
                <a:t>亲爱的同学们，如果说轰轰烈烈的人生是一种美丽，那么平平淡淡的生活更见真情。我们身边也有很多感人的小事，下面我们来重温身边的亲情故事。 </a:t>
              </a:r>
            </a:p>
          </p:txBody>
        </p:sp>
      </p:gr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b="4189"/>
          <a:stretch/>
        </p:blipFill>
        <p:spPr>
          <a:xfrm flipH="1">
            <a:off x="393354" y="2826293"/>
            <a:ext cx="1762135" cy="2336257"/>
          </a:xfrm>
          <a:prstGeom prst="rect">
            <a:avLst/>
          </a:prstGeom>
        </p:spPr>
      </p:pic>
      <p:grpSp>
        <p:nvGrpSpPr>
          <p:cNvPr id="14" name="组合 13"/>
          <p:cNvGrpSpPr/>
          <p:nvPr/>
        </p:nvGrpSpPr>
        <p:grpSpPr>
          <a:xfrm>
            <a:off x="1383955" y="1276350"/>
            <a:ext cx="3103049" cy="1292497"/>
            <a:chOff x="2296814" y="-1235305"/>
            <a:chExt cx="3103049" cy="1292497"/>
          </a:xfrm>
        </p:grpSpPr>
        <p:sp>
          <p:nvSpPr>
            <p:cNvPr id="46" name="Text Box 3"/>
            <p:cNvSpPr txBox="1">
              <a:spLocks noChangeArrowheads="1"/>
            </p:cNvSpPr>
            <p:nvPr/>
          </p:nvSpPr>
          <p:spPr bwMode="auto">
            <a:xfrm>
              <a:off x="2296814" y="-1235145"/>
              <a:ext cx="11033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000" b="1" u="none" spc="225">
                  <a:solidFill>
                    <a:schemeClr val="accent1"/>
                  </a:solidFill>
                  <a:latin typeface="+mj-ea"/>
                  <a:ea typeface="+mj-ea"/>
                </a:rPr>
                <a:t>小  事</a:t>
              </a:r>
            </a:p>
          </p:txBody>
        </p:sp>
        <p:sp>
          <p:nvSpPr>
            <p:cNvPr id="47" name="Text Box 4"/>
            <p:cNvSpPr txBox="1">
              <a:spLocks noChangeArrowheads="1"/>
            </p:cNvSpPr>
            <p:nvPr/>
          </p:nvSpPr>
          <p:spPr bwMode="auto">
            <a:xfrm>
              <a:off x="2296814" y="-337525"/>
              <a:ext cx="11293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b="1" u="none" spc="225" dirty="0">
                  <a:solidFill>
                    <a:schemeClr val="accent1"/>
                  </a:solidFill>
                  <a:latin typeface="+mj-ea"/>
                  <a:ea typeface="+mj-ea"/>
                </a:rPr>
                <a:t>散  步</a:t>
              </a:r>
            </a:p>
          </p:txBody>
        </p:sp>
        <p:sp>
          <p:nvSpPr>
            <p:cNvPr id="48" name="AutoShape 5"/>
            <p:cNvSpPr>
              <a:spLocks noChangeArrowheads="1"/>
            </p:cNvSpPr>
            <p:nvPr/>
          </p:nvSpPr>
          <p:spPr bwMode="auto">
            <a:xfrm>
              <a:off x="2610309" y="-805444"/>
              <a:ext cx="269011" cy="403638"/>
            </a:xfrm>
            <a:prstGeom prst="downArrow">
              <a:avLst>
                <a:gd name="adj1" fmla="val 50000"/>
                <a:gd name="adj2" fmla="val 65915"/>
              </a:avLst>
            </a:prstGeom>
            <a:solidFill>
              <a:schemeClr val="accent2"/>
            </a:solidFill>
            <a:ln w="9525">
              <a:noFill/>
              <a:miter lim="800000"/>
            </a:ln>
            <a:effectLst/>
          </p:spPr>
          <p:txBody>
            <a:bodyPr wrap="none" anchor="ct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endParaRPr lang="zh-CN" altLang="en-US" sz="400" spc="225">
                <a:solidFill>
                  <a:schemeClr val="accent1"/>
                </a:solidFill>
                <a:latin typeface="+mj-ea"/>
                <a:ea typeface="+mj-ea"/>
              </a:endParaRPr>
            </a:p>
          </p:txBody>
        </p:sp>
        <p:sp>
          <p:nvSpPr>
            <p:cNvPr id="49" name="Text Box 7"/>
            <p:cNvSpPr txBox="1">
              <a:spLocks noChangeArrowheads="1"/>
            </p:cNvSpPr>
            <p:nvPr/>
          </p:nvSpPr>
          <p:spPr bwMode="auto">
            <a:xfrm>
              <a:off x="4238402" y="-1235305"/>
              <a:ext cx="112313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000" b="1" u="none" spc="225" dirty="0">
                  <a:solidFill>
                    <a:schemeClr val="accent1"/>
                  </a:solidFill>
                  <a:latin typeface="+mj-ea"/>
                  <a:ea typeface="+mj-ea"/>
                </a:rPr>
                <a:t>大主题</a:t>
              </a:r>
            </a:p>
          </p:txBody>
        </p:sp>
        <p:sp>
          <p:nvSpPr>
            <p:cNvPr id="50" name="Text Box 8"/>
            <p:cNvSpPr txBox="1">
              <a:spLocks noChangeArrowheads="1"/>
            </p:cNvSpPr>
            <p:nvPr/>
          </p:nvSpPr>
          <p:spPr bwMode="auto">
            <a:xfrm>
              <a:off x="4165454" y="-312140"/>
              <a:ext cx="12344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b="1" u="none" spc="225" dirty="0">
                  <a:solidFill>
                    <a:schemeClr val="accent1"/>
                  </a:solidFill>
                  <a:latin typeface="+mj-ea"/>
                  <a:ea typeface="+mj-ea"/>
                </a:rPr>
                <a:t>尊老爱幼</a:t>
              </a:r>
            </a:p>
          </p:txBody>
        </p:sp>
        <p:grpSp>
          <p:nvGrpSpPr>
            <p:cNvPr id="51" name="Group 9"/>
            <p:cNvGrpSpPr/>
            <p:nvPr/>
          </p:nvGrpSpPr>
          <p:grpSpPr bwMode="auto">
            <a:xfrm>
              <a:off x="3324002" y="-1146369"/>
              <a:ext cx="755818" cy="1138969"/>
              <a:chOff x="-128" y="-275"/>
              <a:chExt cx="2398" cy="3614"/>
            </a:xfrm>
            <a:solidFill>
              <a:schemeClr val="accent2"/>
            </a:solidFill>
          </p:grpSpPr>
          <p:sp>
            <p:nvSpPr>
              <p:cNvPr id="52" name="AutoShape 10"/>
              <p:cNvSpPr>
                <a:spLocks noChangeArrowheads="1"/>
              </p:cNvSpPr>
              <p:nvPr/>
            </p:nvSpPr>
            <p:spPr bwMode="auto">
              <a:xfrm>
                <a:off x="-10" y="-275"/>
                <a:ext cx="2280" cy="840"/>
              </a:xfrm>
              <a:prstGeom prst="rightArrow">
                <a:avLst>
                  <a:gd name="adj1" fmla="val 50000"/>
                  <a:gd name="adj2" fmla="val 67857"/>
                </a:avLst>
              </a:prstGeom>
              <a:grp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400" spc="225">
                  <a:solidFill>
                    <a:schemeClr val="accent1"/>
                  </a:solidFill>
                  <a:latin typeface="+mj-ea"/>
                  <a:ea typeface="+mj-ea"/>
                </a:endParaRPr>
              </a:p>
            </p:txBody>
          </p:sp>
          <p:sp>
            <p:nvSpPr>
              <p:cNvPr id="53" name="AutoShape 11"/>
              <p:cNvSpPr>
                <a:spLocks noChangeArrowheads="1"/>
              </p:cNvSpPr>
              <p:nvPr/>
            </p:nvSpPr>
            <p:spPr bwMode="auto">
              <a:xfrm>
                <a:off x="-128" y="2499"/>
                <a:ext cx="2280" cy="840"/>
              </a:xfrm>
              <a:prstGeom prst="rightArrow">
                <a:avLst>
                  <a:gd name="adj1" fmla="val 50000"/>
                  <a:gd name="adj2" fmla="val 67857"/>
                </a:avLst>
              </a:prstGeom>
              <a:grp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400" spc="225">
                  <a:solidFill>
                    <a:schemeClr val="accent1"/>
                  </a:solidFill>
                  <a:latin typeface="+mj-ea"/>
                  <a:ea typeface="+mj-ea"/>
                </a:endParaRPr>
              </a:p>
            </p:txBody>
          </p:sp>
        </p:grpSp>
        <p:sp>
          <p:nvSpPr>
            <p:cNvPr id="54" name="AutoShape 12"/>
            <p:cNvSpPr>
              <a:spLocks noChangeArrowheads="1"/>
            </p:cNvSpPr>
            <p:nvPr/>
          </p:nvSpPr>
          <p:spPr bwMode="auto">
            <a:xfrm>
              <a:off x="4624335" y="-778219"/>
              <a:ext cx="272486" cy="421510"/>
            </a:xfrm>
            <a:prstGeom prst="downArrow">
              <a:avLst>
                <a:gd name="adj1" fmla="val 50000"/>
                <a:gd name="adj2" fmla="val 65948"/>
              </a:avLst>
            </a:prstGeom>
            <a:solidFill>
              <a:schemeClr val="accent2"/>
            </a:solidFill>
            <a:ln w="9525">
              <a:noFill/>
              <a:miter lim="800000"/>
            </a:ln>
            <a:effectLst/>
          </p:spPr>
          <p:txBody>
            <a:bodyPr wrap="none" anchor="ct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endParaRPr lang="zh-CN" altLang="en-US" sz="400" spc="225">
                <a:solidFill>
                  <a:schemeClr val="accent1"/>
                </a:solidFill>
                <a:latin typeface="+mj-ea"/>
                <a:ea typeface="+mj-ea"/>
              </a:endParaRPr>
            </a:p>
          </p:txBody>
        </p:sp>
        <p:sp>
          <p:nvSpPr>
            <p:cNvPr id="55" name="Text Box 16"/>
            <p:cNvSpPr txBox="1">
              <a:spLocks noChangeArrowheads="1"/>
            </p:cNvSpPr>
            <p:nvPr/>
          </p:nvSpPr>
          <p:spPr bwMode="auto">
            <a:xfrm>
              <a:off x="3177871" y="-724986"/>
              <a:ext cx="105428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gn="ctr"/>
              <a:r>
                <a:rPr lang="zh-CN" altLang="en-US" sz="1400" b="1" u="none" spc="225" dirty="0">
                  <a:solidFill>
                    <a:schemeClr val="accent1"/>
                  </a:solidFill>
                  <a:latin typeface="+mj-ea"/>
                  <a:ea typeface="+mj-ea"/>
                </a:rPr>
                <a:t>以小见大</a:t>
              </a:r>
            </a:p>
          </p:txBody>
        </p:sp>
      </p:grpSp>
    </p:spTree>
    <p:extLst>
      <p:ext uri="{BB962C8B-B14F-4D97-AF65-F5344CB8AC3E}">
        <p14:creationId xmlns:p14="http://schemas.microsoft.com/office/powerpoint/2010/main" val="42725444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68502"/>
            <a:ext cx="1320108" cy="1927248"/>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70744"/>
            <a:ext cx="806489" cy="1177406"/>
          </a:xfrm>
          <a:prstGeom prst="rect">
            <a:avLst/>
          </a:prstGeom>
        </p:spPr>
      </p:pic>
      <p:pic>
        <p:nvPicPr>
          <p:cNvPr id="2" name="图片 1"/>
          <p:cNvPicPr>
            <a:picLocks noChangeAspect="1"/>
          </p:cNvPicPr>
          <p:nvPr/>
        </p:nvPicPr>
        <p:blipFill>
          <a:blip r:embed="rId4">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flipH="1">
            <a:off x="-208" y="3019234"/>
            <a:ext cx="9144000" cy="2124266"/>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2155" y="3680344"/>
            <a:ext cx="806489" cy="1177406"/>
          </a:xfrm>
          <a:prstGeom prst="rect">
            <a:avLst/>
          </a:prstGeom>
        </p:spPr>
      </p:pic>
      <p:sp>
        <p:nvSpPr>
          <p:cNvPr id="5" name="Rectangle 4"/>
          <p:cNvSpPr txBox="1">
            <a:spLocks noChangeArrowheads="1"/>
          </p:cNvSpPr>
          <p:nvPr/>
        </p:nvSpPr>
        <p:spPr>
          <a:xfrm>
            <a:off x="3262122" y="3140964"/>
            <a:ext cx="4800600" cy="1314450"/>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zh-CN" altLang="en-US" sz="3600" dirty="0">
              <a:ea typeface="华文行楷" panose="02010800040101010101" pitchFamily="2" charset="-122"/>
            </a:endParaRPr>
          </a:p>
        </p:txBody>
      </p:sp>
      <p:sp>
        <p:nvSpPr>
          <p:cNvPr id="6" name="矩形 5"/>
          <p:cNvSpPr/>
          <p:nvPr/>
        </p:nvSpPr>
        <p:spPr>
          <a:xfrm>
            <a:off x="1828800" y="971550"/>
            <a:ext cx="2185214" cy="1200329"/>
          </a:xfrm>
          <a:prstGeom prst="rect">
            <a:avLst/>
          </a:prstGeom>
        </p:spPr>
        <p:txBody>
          <a:bodyPr wrap="none">
            <a:spAutoFit/>
          </a:bodyPr>
          <a:lstStyle/>
          <a:p>
            <a:pPr>
              <a:lnSpc>
                <a:spcPct val="100000"/>
              </a:lnSpc>
              <a:spcBef>
                <a:spcPct val="0"/>
              </a:spcBef>
              <a:buFontTx/>
              <a:buNone/>
            </a:pPr>
            <a:r>
              <a:rPr lang="zh-CN" altLang="en-US" sz="7200" spc="600" dirty="0" smtClean="0">
                <a:solidFill>
                  <a:schemeClr val="accent1"/>
                </a:solidFill>
                <a:latin typeface="汉仪书魂体简" panose="02010609000101010101" pitchFamily="49" charset="-122"/>
                <a:ea typeface="汉仪书魂体简" panose="02010609000101010101" pitchFamily="49" charset="-122"/>
              </a:rPr>
              <a:t>散步</a:t>
            </a:r>
            <a:endParaRPr lang="zh-CN" altLang="zh-CN" sz="7200" spc="600" dirty="0">
              <a:solidFill>
                <a:schemeClr val="accent1"/>
              </a:solidFill>
              <a:latin typeface="汉仪书魂体简" panose="02010609000101010101" pitchFamily="49" charset="-122"/>
              <a:ea typeface="汉仪书魂体简" panose="02010609000101010101" pitchFamily="49" charset="-122"/>
            </a:endParaRPr>
          </a:p>
        </p:txBody>
      </p:sp>
      <p:sp>
        <p:nvSpPr>
          <p:cNvPr id="8" name="文本占位符 5"/>
          <p:cNvSpPr txBox="1">
            <a:spLocks noChangeArrowheads="1"/>
          </p:cNvSpPr>
          <p:nvPr/>
        </p:nvSpPr>
        <p:spPr bwMode="auto">
          <a:xfrm>
            <a:off x="1991215" y="2266950"/>
            <a:ext cx="4415660" cy="366713"/>
          </a:xfrm>
          <a:prstGeom prst="rect">
            <a:avLst/>
          </a:prstGeom>
          <a:solidFill>
            <a:schemeClr val="accent1"/>
          </a:solidFill>
          <a:ln>
            <a:noFill/>
          </a:ln>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zh-CN" altLang="en-US" sz="1600" spc="900" dirty="0" smtClean="0">
                <a:solidFill>
                  <a:schemeClr val="bg1"/>
                </a:solidFill>
                <a:latin typeface="+mn-ea"/>
                <a:sym typeface="微软雅黑" panose="020B0503020204020204" pitchFamily="34" charset="-122"/>
              </a:rPr>
              <a:t>校园教育培训七</a:t>
            </a:r>
            <a:r>
              <a:rPr lang="zh-CN" altLang="en-US" sz="1600" spc="900" dirty="0">
                <a:solidFill>
                  <a:schemeClr val="bg1"/>
                </a:solidFill>
                <a:latin typeface="+mn-ea"/>
                <a:sym typeface="微软雅黑" panose="020B0503020204020204" pitchFamily="34" charset="-122"/>
              </a:rPr>
              <a:t>年级上</a:t>
            </a:r>
            <a:r>
              <a:rPr lang="zh-CN" altLang="en-US" sz="1600" spc="900" dirty="0" smtClean="0">
                <a:solidFill>
                  <a:schemeClr val="bg1"/>
                </a:solidFill>
                <a:latin typeface="+mn-ea"/>
                <a:sym typeface="微软雅黑" panose="020B0503020204020204" pitchFamily="34" charset="-122"/>
              </a:rPr>
              <a:t>第一课</a:t>
            </a:r>
            <a:endParaRPr lang="zh-CN" altLang="en-US" sz="1600" spc="900" dirty="0">
              <a:solidFill>
                <a:schemeClr val="bg1"/>
              </a:solidFill>
              <a:latin typeface="+mn-ea"/>
              <a:sym typeface="微软雅黑" panose="020B0503020204020204" pitchFamily="34" charset="-122"/>
            </a:endParaRPr>
          </a:p>
        </p:txBody>
      </p:sp>
      <p:sp>
        <p:nvSpPr>
          <p:cNvPr id="9" name="矩形 8"/>
          <p:cNvSpPr/>
          <p:nvPr/>
        </p:nvSpPr>
        <p:spPr>
          <a:xfrm>
            <a:off x="3719573" y="1257240"/>
            <a:ext cx="1223412" cy="400110"/>
          </a:xfrm>
          <a:prstGeom prst="rect">
            <a:avLst/>
          </a:prstGeom>
        </p:spPr>
        <p:txBody>
          <a:bodyPr wrap="none">
            <a:spAutoFit/>
          </a:bodyPr>
          <a:lstStyle/>
          <a:p>
            <a:r>
              <a:rPr lang="en-US" altLang="zh-CN" sz="2000" dirty="0" smtClean="0">
                <a:solidFill>
                  <a:schemeClr val="accent1"/>
                </a:solidFill>
                <a:latin typeface="+mn-ea"/>
              </a:rPr>
              <a:t>SAN  BU</a:t>
            </a:r>
            <a:endParaRPr lang="zh-CN" altLang="en-US" sz="2000" dirty="0">
              <a:solidFill>
                <a:schemeClr val="accent1"/>
              </a:solidFill>
              <a:latin typeface="+mn-ea"/>
            </a:endParaRPr>
          </a:p>
        </p:txBody>
      </p:sp>
      <p:sp>
        <p:nvSpPr>
          <p:cNvPr id="10" name="矩形 9"/>
          <p:cNvSpPr/>
          <p:nvPr/>
        </p:nvSpPr>
        <p:spPr>
          <a:xfrm>
            <a:off x="3723785" y="1578934"/>
            <a:ext cx="2753215" cy="516745"/>
          </a:xfrm>
          <a:prstGeom prst="rect">
            <a:avLst/>
          </a:prstGeom>
        </p:spPr>
        <p:txBody>
          <a:bodyPr wrap="square">
            <a:spAutoFit/>
          </a:bodyPr>
          <a:lstStyle/>
          <a:p>
            <a:pPr>
              <a:lnSpc>
                <a:spcPct val="120000"/>
              </a:lnSpc>
            </a:pPr>
            <a:r>
              <a:rPr lang="zh-CN" altLang="en-US" sz="1200" dirty="0">
                <a:solidFill>
                  <a:schemeClr val="accent1"/>
                </a:solidFill>
                <a:latin typeface="+mn-ea"/>
              </a:rPr>
              <a:t>莫怀戚，中国作家协会会员，代表作有</a:t>
            </a:r>
            <a:r>
              <a:rPr lang="en-US" altLang="zh-CN" sz="1200" dirty="0">
                <a:solidFill>
                  <a:schemeClr val="accent1"/>
                </a:solidFill>
                <a:latin typeface="+mn-ea"/>
              </a:rPr>
              <a:t>《</a:t>
            </a:r>
            <a:r>
              <a:rPr lang="zh-CN" altLang="en-US" sz="1200" dirty="0">
                <a:solidFill>
                  <a:schemeClr val="accent1"/>
                </a:solidFill>
                <a:latin typeface="+mn-ea"/>
              </a:rPr>
              <a:t>散步</a:t>
            </a:r>
            <a:r>
              <a:rPr lang="en-US" altLang="zh-CN" sz="1200" dirty="0">
                <a:solidFill>
                  <a:schemeClr val="accent1"/>
                </a:solidFill>
                <a:latin typeface="+mn-ea"/>
              </a:rPr>
              <a:t>》</a:t>
            </a:r>
            <a:r>
              <a:rPr lang="zh-CN" altLang="en-US" sz="1200" dirty="0">
                <a:solidFill>
                  <a:schemeClr val="accent1"/>
                </a:solidFill>
                <a:latin typeface="+mn-ea"/>
              </a:rPr>
              <a:t>和</a:t>
            </a:r>
            <a:r>
              <a:rPr lang="en-US" altLang="zh-CN" sz="1200" dirty="0">
                <a:solidFill>
                  <a:schemeClr val="accent1"/>
                </a:solidFill>
                <a:latin typeface="+mn-ea"/>
              </a:rPr>
              <a:t>《</a:t>
            </a:r>
            <a:r>
              <a:rPr lang="zh-CN" altLang="en-US" sz="1200" dirty="0">
                <a:solidFill>
                  <a:schemeClr val="accent1"/>
                </a:solidFill>
                <a:latin typeface="+mn-ea"/>
              </a:rPr>
              <a:t>家园落日</a:t>
            </a:r>
            <a:r>
              <a:rPr lang="en-US" altLang="zh-CN" sz="1200" dirty="0">
                <a:solidFill>
                  <a:schemeClr val="accent1"/>
                </a:solidFill>
                <a:latin typeface="+mn-ea"/>
              </a:rPr>
              <a:t>》</a:t>
            </a:r>
            <a:r>
              <a:rPr lang="zh-CN" altLang="en-US" sz="1200" dirty="0">
                <a:solidFill>
                  <a:schemeClr val="accent1"/>
                </a:solidFill>
                <a:latin typeface="+mn-ea"/>
              </a:rPr>
              <a:t>等</a:t>
            </a:r>
          </a:p>
        </p:txBody>
      </p:sp>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5671" y="4301893"/>
            <a:ext cx="363767" cy="531069"/>
          </a:xfrm>
          <a:prstGeom prst="rect">
            <a:avLst/>
          </a:prstGeom>
        </p:spPr>
      </p:pic>
      <p:pic>
        <p:nvPicPr>
          <p:cNvPr id="19" name="图片 18"/>
          <p:cNvPicPr>
            <a:picLocks noChangeAspect="1"/>
          </p:cNvPicPr>
          <p:nvPr/>
        </p:nvPicPr>
        <p:blipFill rotWithShape="1">
          <a:blip r:embed="rId6"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750" t="49099"/>
          <a:stretch/>
        </p:blipFill>
        <p:spPr>
          <a:xfrm flipV="1">
            <a:off x="-208" y="0"/>
            <a:ext cx="2934128" cy="1831086"/>
          </a:xfrm>
          <a:prstGeom prst="rect">
            <a:avLst/>
          </a:prstGeom>
        </p:spPr>
      </p:pic>
      <p:sp>
        <p:nvSpPr>
          <p:cNvPr id="20" name="矩形 19"/>
          <p:cNvSpPr/>
          <p:nvPr/>
        </p:nvSpPr>
        <p:spPr>
          <a:xfrm>
            <a:off x="1913045" y="2750463"/>
            <a:ext cx="4572000" cy="430887"/>
          </a:xfrm>
          <a:prstGeom prst="rect">
            <a:avLst/>
          </a:prstGeom>
        </p:spPr>
        <p:txBody>
          <a:bodyPr>
            <a:spAutoFit/>
          </a:bodyPr>
          <a:lstStyle/>
          <a:p>
            <a:r>
              <a:rPr lang="zh-CN" altLang="en-US" sz="1100" dirty="0" smtClean="0">
                <a:solidFill>
                  <a:schemeClr val="accent1"/>
                </a:solidFill>
              </a:rPr>
              <a:t>the first lesson of school education and training for grade seven </a:t>
            </a:r>
            <a:r>
              <a:rPr lang="zh-CN" altLang="en-US" sz="1100" dirty="0">
                <a:solidFill>
                  <a:schemeClr val="accent1"/>
                </a:solidFill>
              </a:rPr>
              <a:t>the </a:t>
            </a:r>
            <a:r>
              <a:rPr lang="zh-CN" altLang="en-US" sz="1100" dirty="0" smtClean="0">
                <a:solidFill>
                  <a:schemeClr val="accent1"/>
                </a:solidFill>
              </a:rPr>
              <a:t>of </a:t>
            </a:r>
            <a:r>
              <a:rPr lang="zh-CN" altLang="en-US" sz="1100" dirty="0">
                <a:solidFill>
                  <a:schemeClr val="accent1"/>
                </a:solidFill>
              </a:rPr>
              <a:t>school education and training for grade </a:t>
            </a:r>
            <a:r>
              <a:rPr lang="zh-CN" altLang="en-US" sz="1100" dirty="0" smtClean="0">
                <a:solidFill>
                  <a:schemeClr val="accent1"/>
                </a:solidFill>
              </a:rPr>
              <a:t>seven</a:t>
            </a:r>
            <a:endParaRPr lang="zh-CN" altLang="en-US" sz="1100" dirty="0">
              <a:solidFill>
                <a:schemeClr val="accent1"/>
              </a:solidFill>
            </a:endParaRPr>
          </a:p>
        </p:txBody>
      </p:sp>
      <p:sp>
        <p:nvSpPr>
          <p:cNvPr id="21" name="矩形 20"/>
          <p:cNvSpPr/>
          <p:nvPr/>
        </p:nvSpPr>
        <p:spPr>
          <a:xfrm>
            <a:off x="1893015" y="3222441"/>
            <a:ext cx="3126170" cy="338554"/>
          </a:xfrm>
          <a:prstGeom prst="rect">
            <a:avLst/>
          </a:prstGeom>
        </p:spPr>
        <p:txBody>
          <a:bodyPr wrap="square">
            <a:spAutoFit/>
          </a:bodyPr>
          <a:lstStyle/>
          <a:p>
            <a:r>
              <a:rPr lang="zh-CN" altLang="en-US" sz="1600" spc="600" dirty="0" smtClean="0">
                <a:solidFill>
                  <a:schemeClr val="accent1"/>
                </a:solidFill>
                <a:latin typeface="+mn-ea"/>
              </a:rPr>
              <a:t>演示完毕感谢您的观看</a:t>
            </a:r>
            <a:endParaRPr lang="zh-CN" altLang="en-US" sz="1600" spc="600" dirty="0">
              <a:solidFill>
                <a:schemeClr val="accent1"/>
              </a:solidFill>
              <a:latin typeface="+mn-ea"/>
            </a:endParaRPr>
          </a:p>
        </p:txBody>
      </p:sp>
      <p:pic>
        <p:nvPicPr>
          <p:cNvPr id="22" name="图片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165855" y="2800350"/>
            <a:ext cx="454145" cy="1117132"/>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01689" y="4019075"/>
            <a:ext cx="363767" cy="531069"/>
          </a:xfrm>
          <a:prstGeom prst="rect">
            <a:avLst/>
          </a:prstGeom>
        </p:spPr>
      </p:pic>
      <p:pic>
        <p:nvPicPr>
          <p:cNvPr id="25" name="图片 24"/>
          <p:cNvPicPr>
            <a:picLocks noChangeAspect="1"/>
          </p:cNvPicPr>
          <p:nvPr/>
        </p:nvPicPr>
        <p:blipFill rotWithShape="1">
          <a:blip r:embed="rId8"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t="49099" r="44694"/>
          <a:stretch/>
        </p:blipFill>
        <p:spPr>
          <a:xfrm flipV="1">
            <a:off x="6781800" y="-12164"/>
            <a:ext cx="2362200" cy="1552640"/>
          </a:xfrm>
          <a:prstGeom prst="rect">
            <a:avLst/>
          </a:prstGeom>
        </p:spPr>
      </p:pic>
      <p:pic>
        <p:nvPicPr>
          <p:cNvPr id="26" name="图片 25"/>
          <p:cNvPicPr>
            <a:picLocks noChangeAspect="1"/>
          </p:cNvPicPr>
          <p:nvPr/>
        </p:nvPicPr>
        <p:blipFill>
          <a:blip r:embed="rId9"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rot="2522698">
            <a:off x="6944534" y="1192848"/>
            <a:ext cx="1364575" cy="974540"/>
          </a:xfrm>
          <a:prstGeom prst="rect">
            <a:avLst/>
          </a:prstGeom>
        </p:spPr>
      </p:pic>
    </p:spTree>
    <p:extLst>
      <p:ext uri="{BB962C8B-B14F-4D97-AF65-F5344CB8AC3E}">
        <p14:creationId xmlns:p14="http://schemas.microsoft.com/office/powerpoint/2010/main" val="215226189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6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ppt_x"/>
                                          </p:val>
                                        </p:tav>
                                        <p:tav tm="100000">
                                          <p:val>
                                            <p:strVal val="#ppt_x"/>
                                          </p:val>
                                        </p:tav>
                                      </p:tavLst>
                                    </p:anim>
                                    <p:anim calcmode="lin" valueType="num">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decel="6000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ppt_x"/>
                                          </p:val>
                                        </p:tav>
                                        <p:tav tm="100000">
                                          <p:val>
                                            <p:strVal val="#ppt_x"/>
                                          </p:val>
                                        </p:tav>
                                      </p:tavLst>
                                    </p:anim>
                                    <p:anim calcmode="lin" valueType="num">
                                      <p:cBhvr additive="base">
                                        <p:cTn id="16" dur="10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up)">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down)">
                                      <p:cBhvr>
                                        <p:cTn id="26" dur="500"/>
                                        <p:tgtEl>
                                          <p:spTgt spid="14"/>
                                        </p:tgtEl>
                                      </p:cBhvr>
                                    </p:animEffect>
                                  </p:childTnLst>
                                </p:cTn>
                              </p:par>
                              <p:par>
                                <p:cTn id="27" presetID="22" presetClass="entr" presetSubtype="4" fill="hold" nodeType="withEffect">
                                  <p:stCondLst>
                                    <p:cond delay="25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par>
                                <p:cTn id="30" presetID="22" presetClass="entr" presetSubtype="4" fill="hold" nodeType="withEffect">
                                  <p:stCondLst>
                                    <p:cond delay="500"/>
                                  </p:stCondLst>
                                  <p:childTnLst>
                                    <p:set>
                                      <p:cBhvr>
                                        <p:cTn id="31" dur="1" fill="hold">
                                          <p:stCondLst>
                                            <p:cond delay="0"/>
                                          </p:stCondLst>
                                        </p:cTn>
                                        <p:tgtEl>
                                          <p:spTgt spid="23"/>
                                        </p:tgtEl>
                                        <p:attrNameLst>
                                          <p:attrName>style.visibility</p:attrName>
                                        </p:attrNameLst>
                                      </p:cBhvr>
                                      <p:to>
                                        <p:strVal val="visible"/>
                                      </p:to>
                                    </p:set>
                                    <p:animEffect transition="in" filter="wipe(down)">
                                      <p:cBhvr>
                                        <p:cTn id="32" dur="500"/>
                                        <p:tgtEl>
                                          <p:spTgt spid="23"/>
                                        </p:tgtEl>
                                      </p:cBhvr>
                                    </p:animEffect>
                                  </p:childTnLst>
                                </p:cTn>
                              </p:par>
                              <p:par>
                                <p:cTn id="33" presetID="22" presetClass="entr" presetSubtype="4" fill="hold" nodeType="withEffect">
                                  <p:stCondLst>
                                    <p:cond delay="75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nodeType="withEffect">
                                  <p:stCondLst>
                                    <p:cond delay="100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grpId="0" nodeType="clickEffect">
                                  <p:stCondLst>
                                    <p:cond delay="0"/>
                                  </p:stCondLst>
                                  <p:iterate type="lt">
                                    <p:tmPct val="10000"/>
                                  </p:iterate>
                                  <p:childTnLst>
                                    <p:set>
                                      <p:cBhvr>
                                        <p:cTn id="48" dur="1" fill="hold">
                                          <p:stCondLst>
                                            <p:cond delay="0"/>
                                          </p:stCondLst>
                                        </p:cTn>
                                        <p:tgtEl>
                                          <p:spTgt spid="6"/>
                                        </p:tgtEl>
                                        <p:attrNameLst>
                                          <p:attrName>style.visibility</p:attrName>
                                        </p:attrNameLst>
                                      </p:cBhvr>
                                      <p:to>
                                        <p:strVal val="visible"/>
                                      </p:to>
                                    </p:set>
                                    <p:anim calcmode="lin" valueType="num">
                                      <p:cBhvr>
                                        <p:cTn id="49" dur="1000" fill="hold"/>
                                        <p:tgtEl>
                                          <p:spTgt spid="6"/>
                                        </p:tgtEl>
                                        <p:attrNameLst>
                                          <p:attrName>ppt_w</p:attrName>
                                        </p:attrNameLst>
                                      </p:cBhvr>
                                      <p:tavLst>
                                        <p:tav tm="0">
                                          <p:val>
                                            <p:fltVal val="0"/>
                                          </p:val>
                                        </p:tav>
                                        <p:tav tm="100000">
                                          <p:val>
                                            <p:strVal val="#ppt_w"/>
                                          </p:val>
                                        </p:tav>
                                      </p:tavLst>
                                    </p:anim>
                                    <p:anim calcmode="lin" valueType="num">
                                      <p:cBhvr>
                                        <p:cTn id="50" dur="1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ppt_w</p:attrName>
                                        </p:attrNameLst>
                                      </p:cBhvr>
                                      <p:tavLst>
                                        <p:tav tm="0">
                                          <p:val>
                                            <p:fltVal val="0"/>
                                          </p:val>
                                        </p:tav>
                                        <p:tav tm="100000">
                                          <p:val>
                                            <p:strVal val="#ppt_w"/>
                                          </p:val>
                                        </p:tav>
                                      </p:tavLst>
                                    </p:anim>
                                    <p:anim calcmode="lin" valueType="num">
                                      <p:cBhvr>
                                        <p:cTn id="61" dur="500" fill="hold"/>
                                        <p:tgtEl>
                                          <p:spTgt spid="10"/>
                                        </p:tgtEl>
                                        <p:attrNameLst>
                                          <p:attrName>ppt_h</p:attrName>
                                        </p:attrNameLst>
                                      </p:cBhvr>
                                      <p:tavLst>
                                        <p:tav tm="0">
                                          <p:val>
                                            <p:fltVal val="0"/>
                                          </p:val>
                                        </p:tav>
                                        <p:tav tm="100000">
                                          <p:val>
                                            <p:strVal val="#ppt_h"/>
                                          </p:val>
                                        </p:tav>
                                      </p:tavLst>
                                    </p:anim>
                                    <p:animEffect transition="in" filter="fade">
                                      <p:cBhvr>
                                        <p:cTn id="62" dur="500"/>
                                        <p:tgtEl>
                                          <p:spTgt spid="1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fill="hold"/>
                                        <p:tgtEl>
                                          <p:spTgt spid="20"/>
                                        </p:tgtEl>
                                        <p:attrNameLst>
                                          <p:attrName>ppt_x</p:attrName>
                                        </p:attrNameLst>
                                      </p:cBhvr>
                                      <p:tavLst>
                                        <p:tav tm="0">
                                          <p:val>
                                            <p:strVal val="#ppt_x"/>
                                          </p:val>
                                        </p:tav>
                                        <p:tav tm="100000">
                                          <p:val>
                                            <p:strVal val="#ppt_x"/>
                                          </p:val>
                                        </p:tav>
                                      </p:tavLst>
                                    </p:anim>
                                    <p:anim calcmode="lin" valueType="num">
                                      <p:cBhvr additive="base">
                                        <p:cTn id="7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500" fill="hold"/>
                                        <p:tgtEl>
                                          <p:spTgt spid="21"/>
                                        </p:tgtEl>
                                        <p:attrNameLst>
                                          <p:attrName>ppt_w</p:attrName>
                                        </p:attrNameLst>
                                      </p:cBhvr>
                                      <p:tavLst>
                                        <p:tav tm="0">
                                          <p:val>
                                            <p:fltVal val="0"/>
                                          </p:val>
                                        </p:tav>
                                        <p:tav tm="100000">
                                          <p:val>
                                            <p:strVal val="#ppt_w"/>
                                          </p:val>
                                        </p:tav>
                                      </p:tavLst>
                                    </p:anim>
                                    <p:anim calcmode="lin" valueType="num">
                                      <p:cBhvr>
                                        <p:cTn id="79" dur="500" fill="hold"/>
                                        <p:tgtEl>
                                          <p:spTgt spid="21"/>
                                        </p:tgtEl>
                                        <p:attrNameLst>
                                          <p:attrName>ppt_h</p:attrName>
                                        </p:attrNameLst>
                                      </p:cBhvr>
                                      <p:tavLst>
                                        <p:tav tm="0">
                                          <p:val>
                                            <p:fltVal val="0"/>
                                          </p:val>
                                        </p:tav>
                                        <p:tav tm="100000">
                                          <p:val>
                                            <p:strVal val="#ppt_h"/>
                                          </p:val>
                                        </p:tav>
                                      </p:tavLst>
                                    </p:anim>
                                    <p:animEffect transition="in" filter="fade">
                                      <p:cBhvr>
                                        <p:cTn id="8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p:bldP spid="10"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0232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24800" y="2625762"/>
            <a:ext cx="1111289" cy="1622388"/>
          </a:xfrm>
          <a:prstGeom prst="rect">
            <a:avLst/>
          </a:prstGeom>
        </p:spPr>
      </p:pic>
      <p:pic>
        <p:nvPicPr>
          <p:cNvPr id="2" name="图片 1"/>
          <p:cNvPicPr>
            <a:picLocks noChangeAspect="1"/>
          </p:cNvPicPr>
          <p:nvPr/>
        </p:nvPicPr>
        <p:blipFill>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flipH="1">
            <a:off x="-208" y="3019234"/>
            <a:ext cx="9144000" cy="2124266"/>
          </a:xfrm>
          <a:prstGeom prst="rect">
            <a:avLst/>
          </a:pr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2155" y="3680344"/>
            <a:ext cx="806489" cy="1177406"/>
          </a:xfrm>
          <a:prstGeom prst="rect">
            <a:avLst/>
          </a:prstGeom>
        </p:spPr>
      </p:pic>
      <p:sp>
        <p:nvSpPr>
          <p:cNvPr id="5" name="Rectangle 4"/>
          <p:cNvSpPr txBox="1">
            <a:spLocks noChangeArrowheads="1"/>
          </p:cNvSpPr>
          <p:nvPr/>
        </p:nvSpPr>
        <p:spPr>
          <a:xfrm>
            <a:off x="3262122" y="3140964"/>
            <a:ext cx="4800600" cy="1314450"/>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zh-CN" altLang="en-US" sz="3600" dirty="0">
              <a:ea typeface="华文行楷" panose="02010800040101010101" pitchFamily="2" charset="-122"/>
            </a:endParaRPr>
          </a:p>
        </p:txBody>
      </p:sp>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5671" y="4301893"/>
            <a:ext cx="363767" cy="531069"/>
          </a:xfrm>
          <a:prstGeom prst="rect">
            <a:avLst/>
          </a:prstGeom>
        </p:spPr>
      </p:pic>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01689" y="4019075"/>
            <a:ext cx="363767" cy="531069"/>
          </a:xfrm>
          <a:prstGeom prst="rect">
            <a:avLst/>
          </a:prstGeom>
        </p:spPr>
      </p:pic>
      <p:pic>
        <p:nvPicPr>
          <p:cNvPr id="25" name="图片 24"/>
          <p:cNvPicPr>
            <a:picLocks noChangeAspect="1"/>
          </p:cNvPicPr>
          <p:nvPr/>
        </p:nvPicPr>
        <p:blipFill rotWithShape="1">
          <a:blip r:embed="rId5"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t="49099" r="44694"/>
          <a:stretch/>
        </p:blipFill>
        <p:spPr>
          <a:xfrm flipV="1">
            <a:off x="6781800" y="-12164"/>
            <a:ext cx="2362200" cy="1552640"/>
          </a:xfrm>
          <a:prstGeom prst="rect">
            <a:avLst/>
          </a:prstGeom>
        </p:spPr>
      </p:pic>
      <p:pic>
        <p:nvPicPr>
          <p:cNvPr id="26" name="图片 25"/>
          <p:cNvPicPr>
            <a:picLocks noChangeAspect="1"/>
          </p:cNvPicPr>
          <p:nvPr/>
        </p:nvPicPr>
        <p:blipFill>
          <a:blip r:embed="rId6"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rot="2522698">
            <a:off x="7323901" y="1150674"/>
            <a:ext cx="1364575" cy="974540"/>
          </a:xfrm>
          <a:prstGeom prst="rect">
            <a:avLst/>
          </a:prstGeom>
        </p:spPr>
      </p:pic>
      <p:sp>
        <p:nvSpPr>
          <p:cNvPr id="24" name="Text Box 3"/>
          <p:cNvSpPr txBox="1">
            <a:spLocks noChangeArrowheads="1"/>
          </p:cNvSpPr>
          <p:nvPr/>
        </p:nvSpPr>
        <p:spPr bwMode="auto">
          <a:xfrm>
            <a:off x="1071879" y="971550"/>
            <a:ext cx="3652521" cy="415498"/>
          </a:xfrm>
          <a:prstGeom prst="rect">
            <a:avLst/>
          </a:prstGeom>
          <a:noFill/>
          <a:ln>
            <a:noFill/>
          </a:ln>
          <a:effectLst/>
        </p:spPr>
        <p:txBody>
          <a:bodyPr wrap="square">
            <a:spAutoFit/>
          </a:bodyPr>
          <a:lstStyle/>
          <a:p>
            <a:pPr>
              <a:spcBef>
                <a:spcPct val="50000"/>
              </a:spcBef>
            </a:pPr>
            <a:r>
              <a:rPr lang="zh-CN" altLang="en-US" sz="2100" b="1" spc="600" dirty="0">
                <a:solidFill>
                  <a:schemeClr val="accent1"/>
                </a:solidFill>
                <a:latin typeface="+mj-ea"/>
                <a:ea typeface="+mj-ea"/>
              </a:rPr>
              <a:t>作者及写作背景</a:t>
            </a:r>
          </a:p>
        </p:txBody>
      </p:sp>
      <p:sp>
        <p:nvSpPr>
          <p:cNvPr id="27" name="Rectangle 8"/>
          <p:cNvSpPr>
            <a:spLocks noChangeArrowheads="1"/>
          </p:cNvSpPr>
          <p:nvPr/>
        </p:nvSpPr>
        <p:spPr bwMode="auto">
          <a:xfrm>
            <a:off x="1096958" y="1394758"/>
            <a:ext cx="6294442"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zh-CN" altLang="en-US" sz="1200" u="none" dirty="0">
                <a:solidFill>
                  <a:schemeClr val="tx1">
                    <a:lumMod val="85000"/>
                    <a:lumOff val="15000"/>
                  </a:schemeClr>
                </a:solidFill>
                <a:latin typeface="+mj-ea"/>
                <a:ea typeface="+mj-ea"/>
              </a:rPr>
              <a:t>莫怀戚：笔名 周平安、章大明。现任重庆师范大学新闻学院教授、中国作家协会会员，代表作有</a:t>
            </a:r>
            <a:r>
              <a:rPr lang="en-US" altLang="zh-CN" sz="1200" u="none" dirty="0">
                <a:solidFill>
                  <a:schemeClr val="tx1">
                    <a:lumMod val="85000"/>
                    <a:lumOff val="15000"/>
                  </a:schemeClr>
                </a:solidFill>
                <a:latin typeface="+mj-ea"/>
                <a:ea typeface="+mj-ea"/>
              </a:rPr>
              <a:t>《</a:t>
            </a:r>
            <a:r>
              <a:rPr lang="zh-CN" altLang="en-US" sz="1200" u="none" dirty="0">
                <a:solidFill>
                  <a:schemeClr val="tx1">
                    <a:lumMod val="85000"/>
                    <a:lumOff val="15000"/>
                  </a:schemeClr>
                </a:solidFill>
                <a:latin typeface="+mj-ea"/>
                <a:ea typeface="+mj-ea"/>
              </a:rPr>
              <a:t>散步</a:t>
            </a:r>
            <a:r>
              <a:rPr lang="en-US" altLang="zh-CN" sz="1200" u="none" dirty="0">
                <a:solidFill>
                  <a:schemeClr val="tx1">
                    <a:lumMod val="85000"/>
                    <a:lumOff val="15000"/>
                  </a:schemeClr>
                </a:solidFill>
                <a:latin typeface="+mj-ea"/>
                <a:ea typeface="+mj-ea"/>
              </a:rPr>
              <a:t>》</a:t>
            </a:r>
            <a:r>
              <a:rPr lang="zh-CN" altLang="en-US" sz="1200" u="none" dirty="0">
                <a:solidFill>
                  <a:schemeClr val="tx1">
                    <a:lumMod val="85000"/>
                    <a:lumOff val="15000"/>
                  </a:schemeClr>
                </a:solidFill>
                <a:latin typeface="+mj-ea"/>
                <a:ea typeface="+mj-ea"/>
              </a:rPr>
              <a:t>和</a:t>
            </a:r>
            <a:r>
              <a:rPr lang="en-US" altLang="zh-CN" sz="1200" u="none" dirty="0">
                <a:solidFill>
                  <a:schemeClr val="tx1">
                    <a:lumMod val="85000"/>
                    <a:lumOff val="15000"/>
                  </a:schemeClr>
                </a:solidFill>
                <a:latin typeface="+mj-ea"/>
                <a:ea typeface="+mj-ea"/>
              </a:rPr>
              <a:t>《</a:t>
            </a:r>
            <a:r>
              <a:rPr lang="zh-CN" altLang="en-US" sz="1200" u="none" dirty="0">
                <a:solidFill>
                  <a:schemeClr val="tx1">
                    <a:lumMod val="85000"/>
                    <a:lumOff val="15000"/>
                  </a:schemeClr>
                </a:solidFill>
                <a:latin typeface="+mj-ea"/>
                <a:ea typeface="+mj-ea"/>
              </a:rPr>
              <a:t>家园落日</a:t>
            </a:r>
            <a:r>
              <a:rPr lang="en-US" altLang="zh-CN" sz="1200" u="none" dirty="0">
                <a:solidFill>
                  <a:schemeClr val="tx1">
                    <a:lumMod val="85000"/>
                    <a:lumOff val="15000"/>
                  </a:schemeClr>
                </a:solidFill>
                <a:latin typeface="+mj-ea"/>
                <a:ea typeface="+mj-ea"/>
              </a:rPr>
              <a:t>》</a:t>
            </a:r>
            <a:r>
              <a:rPr lang="zh-CN" altLang="en-US" sz="1200" u="none" dirty="0">
                <a:solidFill>
                  <a:schemeClr val="tx1">
                    <a:lumMod val="85000"/>
                    <a:lumOff val="15000"/>
                  </a:schemeClr>
                </a:solidFill>
                <a:latin typeface="+mj-ea"/>
                <a:ea typeface="+mj-ea"/>
              </a:rPr>
              <a:t>等。</a:t>
            </a:r>
            <a:endParaRPr lang="en-US" altLang="zh-CN" sz="1200" u="none" dirty="0">
              <a:solidFill>
                <a:schemeClr val="tx1">
                  <a:lumMod val="85000"/>
                  <a:lumOff val="15000"/>
                </a:schemeClr>
              </a:solidFill>
              <a:latin typeface="+mj-ea"/>
              <a:ea typeface="+mj-ea"/>
            </a:endParaRPr>
          </a:p>
          <a:p>
            <a:pPr eaLnBrk="1" hangingPunct="1">
              <a:lnSpc>
                <a:spcPct val="200000"/>
              </a:lnSpc>
            </a:pPr>
            <a:r>
              <a:rPr lang="zh-CN" altLang="en-US" sz="1200" u="none" dirty="0">
                <a:solidFill>
                  <a:schemeClr val="tx1">
                    <a:lumMod val="85000"/>
                    <a:lumOff val="15000"/>
                  </a:schemeClr>
                </a:solidFill>
                <a:latin typeface="+mj-ea"/>
                <a:ea typeface="+mj-ea"/>
              </a:rPr>
              <a:t>本文创作于</a:t>
            </a:r>
            <a:r>
              <a:rPr lang="en-US" altLang="zh-CN" sz="1200" u="none" dirty="0">
                <a:solidFill>
                  <a:schemeClr val="tx1">
                    <a:lumMod val="85000"/>
                    <a:lumOff val="15000"/>
                  </a:schemeClr>
                </a:solidFill>
                <a:latin typeface="+mj-ea"/>
                <a:ea typeface="+mj-ea"/>
              </a:rPr>
              <a:t>1985</a:t>
            </a:r>
            <a:r>
              <a:rPr lang="zh-CN" altLang="en-US" sz="1200" u="none" dirty="0">
                <a:solidFill>
                  <a:schemeClr val="tx1">
                    <a:lumMod val="85000"/>
                    <a:lumOff val="15000"/>
                  </a:schemeClr>
                </a:solidFill>
                <a:latin typeface="+mj-ea"/>
                <a:ea typeface="+mj-ea"/>
              </a:rPr>
              <a:t>年，创作的契机在于作者与来西南政法学院进修中国民事诉讼法的美国汉学家柯尔特先生相熟后，常就中西文化的异同进行浅层次交谈。出乎意料的是他对中国文化中的“孝“大加赞赏，说中国人的敬老爱幼，是“文化的精髓”。</a:t>
            </a:r>
          </a:p>
        </p:txBody>
      </p:sp>
      <p:pic>
        <p:nvPicPr>
          <p:cNvPr id="3" name="图片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81052" y="3562350"/>
            <a:ext cx="659927" cy="895350"/>
          </a:xfrm>
          <a:prstGeom prst="rect">
            <a:avLst/>
          </a:prstGeom>
        </p:spPr>
      </p:pic>
    </p:spTree>
    <p:extLst>
      <p:ext uri="{BB962C8B-B14F-4D97-AF65-F5344CB8AC3E}">
        <p14:creationId xmlns:p14="http://schemas.microsoft.com/office/powerpoint/2010/main" val="18733277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6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up)">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par>
                                <p:cTn id="23" presetID="22" presetClass="entr" presetSubtype="4" fill="hold" nodeType="withEffect">
                                  <p:stCondLst>
                                    <p:cond delay="250"/>
                                  </p:stCondLst>
                                  <p:childTnLst>
                                    <p:set>
                                      <p:cBhvr>
                                        <p:cTn id="24" dur="1" fill="hold">
                                          <p:stCondLst>
                                            <p:cond delay="0"/>
                                          </p:stCondLst>
                                        </p:cTn>
                                        <p:tgtEl>
                                          <p:spTgt spid="17"/>
                                        </p:tgtEl>
                                        <p:attrNameLst>
                                          <p:attrName>style.visibility</p:attrName>
                                        </p:attrNameLst>
                                      </p:cBhvr>
                                      <p:to>
                                        <p:strVal val="visible"/>
                                      </p:to>
                                    </p:set>
                                    <p:animEffect transition="in" filter="wipe(down)">
                                      <p:cBhvr>
                                        <p:cTn id="25" dur="500"/>
                                        <p:tgtEl>
                                          <p:spTgt spid="17"/>
                                        </p:tgtEl>
                                      </p:cBhvr>
                                    </p:animEffect>
                                  </p:childTnLst>
                                </p:cTn>
                              </p:par>
                              <p:par>
                                <p:cTn id="26" presetID="22" presetClass="entr" presetSubtype="4" fill="hold" nodeType="withEffect">
                                  <p:stCondLst>
                                    <p:cond delay="500"/>
                                  </p:stCondLst>
                                  <p:childTnLst>
                                    <p:set>
                                      <p:cBhvr>
                                        <p:cTn id="27" dur="1" fill="hold">
                                          <p:stCondLst>
                                            <p:cond delay="0"/>
                                          </p:stCondLst>
                                        </p:cTn>
                                        <p:tgtEl>
                                          <p:spTgt spid="23"/>
                                        </p:tgtEl>
                                        <p:attrNameLst>
                                          <p:attrName>style.visibility</p:attrName>
                                        </p:attrNameLst>
                                      </p:cBhvr>
                                      <p:to>
                                        <p:strVal val="visible"/>
                                      </p:to>
                                    </p:set>
                                    <p:animEffect transition="in" filter="wipe(down)">
                                      <p:cBhvr>
                                        <p:cTn id="28" dur="500"/>
                                        <p:tgtEl>
                                          <p:spTgt spid="23"/>
                                        </p:tgtEl>
                                      </p:cBhvr>
                                    </p:animEffect>
                                  </p:childTnLst>
                                </p:cTn>
                              </p:par>
                              <p:par>
                                <p:cTn id="29" presetID="22" presetClass="entr" presetSubtype="4" fill="hold" nodeType="withEffect">
                                  <p:stCondLst>
                                    <p:cond delay="75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ppt_x"/>
                                          </p:val>
                                        </p:tav>
                                        <p:tav tm="100000">
                                          <p:val>
                                            <p:strVal val="#ppt_x"/>
                                          </p:val>
                                        </p:tav>
                                      </p:tavLst>
                                    </p:anim>
                                    <p:anim calcmode="lin" valueType="num">
                                      <p:cBhvr additive="base">
                                        <p:cTn id="3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up)">
                                      <p:cBhvr>
                                        <p:cTn id="4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24800" y="2625762"/>
            <a:ext cx="1111289" cy="1622388"/>
          </a:xfrm>
          <a:prstGeom prst="rect">
            <a:avLst/>
          </a:prstGeom>
        </p:spPr>
      </p:pic>
      <p:pic>
        <p:nvPicPr>
          <p:cNvPr id="2" name="图片 1"/>
          <p:cNvPicPr>
            <a:picLocks noChangeAspect="1"/>
          </p:cNvPicPr>
          <p:nvPr/>
        </p:nvPicPr>
        <p:blipFill>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flipH="1">
            <a:off x="-208" y="3019234"/>
            <a:ext cx="9144000" cy="2124266"/>
          </a:xfrm>
          <a:prstGeom prst="rect">
            <a:avLst/>
          </a:pr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2155" y="3680344"/>
            <a:ext cx="806489" cy="1177406"/>
          </a:xfrm>
          <a:prstGeom prst="rect">
            <a:avLst/>
          </a:prstGeom>
        </p:spPr>
      </p:pic>
      <p:sp>
        <p:nvSpPr>
          <p:cNvPr id="5" name="Rectangle 4"/>
          <p:cNvSpPr txBox="1">
            <a:spLocks noChangeArrowheads="1"/>
          </p:cNvSpPr>
          <p:nvPr/>
        </p:nvSpPr>
        <p:spPr>
          <a:xfrm>
            <a:off x="3262122" y="3140964"/>
            <a:ext cx="4800600" cy="1314450"/>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zh-CN" altLang="en-US" sz="3600" dirty="0">
              <a:ea typeface="华文行楷" panose="02010800040101010101" pitchFamily="2" charset="-122"/>
            </a:endParaRPr>
          </a:p>
        </p:txBody>
      </p:sp>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5671" y="4301893"/>
            <a:ext cx="363767" cy="531069"/>
          </a:xfrm>
          <a:prstGeom prst="rect">
            <a:avLst/>
          </a:prstGeom>
        </p:spPr>
      </p:pic>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01689" y="4019075"/>
            <a:ext cx="363767" cy="531069"/>
          </a:xfrm>
          <a:prstGeom prst="rect">
            <a:avLst/>
          </a:prstGeom>
        </p:spPr>
      </p:pic>
      <p:pic>
        <p:nvPicPr>
          <p:cNvPr id="25" name="图片 24"/>
          <p:cNvPicPr>
            <a:picLocks noChangeAspect="1"/>
          </p:cNvPicPr>
          <p:nvPr/>
        </p:nvPicPr>
        <p:blipFill rotWithShape="1">
          <a:blip r:embed="rId5"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t="49099" r="44694"/>
          <a:stretch/>
        </p:blipFill>
        <p:spPr>
          <a:xfrm flipV="1">
            <a:off x="6781800" y="-12164"/>
            <a:ext cx="2362200" cy="1552640"/>
          </a:xfrm>
          <a:prstGeom prst="rect">
            <a:avLst/>
          </a:prstGeom>
        </p:spPr>
      </p:pic>
      <p:sp>
        <p:nvSpPr>
          <p:cNvPr id="24" name="Text Box 3"/>
          <p:cNvSpPr txBox="1">
            <a:spLocks noChangeArrowheads="1"/>
          </p:cNvSpPr>
          <p:nvPr/>
        </p:nvSpPr>
        <p:spPr bwMode="auto">
          <a:xfrm>
            <a:off x="1148079" y="1200150"/>
            <a:ext cx="3195321" cy="415498"/>
          </a:xfrm>
          <a:prstGeom prst="rect">
            <a:avLst/>
          </a:prstGeom>
          <a:noFill/>
          <a:ln>
            <a:noFill/>
          </a:ln>
          <a:effectLst/>
        </p:spPr>
        <p:txBody>
          <a:bodyPr wrap="square">
            <a:spAutoFit/>
          </a:bodyPr>
          <a:lstStyle/>
          <a:p>
            <a:pPr>
              <a:spcBef>
                <a:spcPct val="50000"/>
              </a:spcBef>
            </a:pPr>
            <a:r>
              <a:rPr lang="zh-CN" altLang="en-US" sz="2100" b="1" spc="600" dirty="0">
                <a:solidFill>
                  <a:schemeClr val="accent1"/>
                </a:solidFill>
                <a:latin typeface="+mj-ea"/>
                <a:ea typeface="+mj-ea"/>
              </a:rPr>
              <a:t>作者及写作背景</a:t>
            </a:r>
          </a:p>
        </p:txBody>
      </p:sp>
      <p:sp>
        <p:nvSpPr>
          <p:cNvPr id="27" name="Rectangle 8"/>
          <p:cNvSpPr>
            <a:spLocks noChangeArrowheads="1"/>
          </p:cNvSpPr>
          <p:nvPr/>
        </p:nvSpPr>
        <p:spPr bwMode="auto">
          <a:xfrm>
            <a:off x="1173158" y="1581150"/>
            <a:ext cx="675164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zh-CN" altLang="en-US" sz="1200" u="none" dirty="0">
                <a:solidFill>
                  <a:schemeClr val="tx1">
                    <a:lumMod val="85000"/>
                    <a:lumOff val="15000"/>
                  </a:schemeClr>
                </a:solidFill>
                <a:latin typeface="+mj-ea"/>
                <a:ea typeface="+mj-ea"/>
              </a:rPr>
              <a:t>而这些都是我们中国人在追求对外开放、大力提高经济水平时代所丢掉的，发达国度的人却</a:t>
            </a:r>
            <a:r>
              <a:rPr lang="zh-CN" altLang="en-US" sz="1200" u="none" dirty="0" smtClean="0">
                <a:solidFill>
                  <a:schemeClr val="tx1">
                    <a:lumMod val="85000"/>
                    <a:lumOff val="15000"/>
                  </a:schemeClr>
                </a:solidFill>
                <a:latin typeface="+mj-ea"/>
                <a:ea typeface="+mj-ea"/>
              </a:rPr>
              <a:t>拾起来如获至宝</a:t>
            </a:r>
            <a:r>
              <a:rPr lang="zh-CN" altLang="en-US" sz="1200" u="none" dirty="0">
                <a:solidFill>
                  <a:schemeClr val="tx1">
                    <a:lumMod val="85000"/>
                    <a:lumOff val="15000"/>
                  </a:schemeClr>
                </a:solidFill>
                <a:latin typeface="+mj-ea"/>
                <a:ea typeface="+mj-ea"/>
              </a:rPr>
              <a:t>，这使作者感慨不已，开始重新正视这份看起来很陈旧已无什么油水的民族遗产。写作的念头就产生了。作者想通过此文呼吁人们捡回失落的亲情，多关心自己的亲人。那么下面让我们细读文章，体味文章的亲情。</a:t>
            </a:r>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5257800" y="3119688"/>
            <a:ext cx="708366" cy="1280862"/>
          </a:xfrm>
          <a:prstGeom prst="rect">
            <a:avLst/>
          </a:prstGeom>
        </p:spPr>
      </p:pic>
    </p:spTree>
    <p:extLst>
      <p:ext uri="{BB962C8B-B14F-4D97-AF65-F5344CB8AC3E}">
        <p14:creationId xmlns:p14="http://schemas.microsoft.com/office/powerpoint/2010/main" val="916229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6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par>
                                <p:cTn id="18" presetID="22" presetClass="entr" presetSubtype="4" fill="hold" nodeType="with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par>
                                <p:cTn id="21" presetID="22" presetClass="entr" presetSubtype="4" fill="hold" nodeType="withEffect">
                                  <p:stCondLst>
                                    <p:cond delay="50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00"/>
                                        <p:tgtEl>
                                          <p:spTgt spid="23"/>
                                        </p:tgtEl>
                                      </p:cBhvr>
                                    </p:animEffect>
                                  </p:childTnLst>
                                </p:cTn>
                              </p:par>
                              <p:par>
                                <p:cTn id="24" presetID="22" presetClass="entr" presetSubtype="4" fill="hold"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up)">
                                      <p:cBhvr>
                                        <p:cTn id="4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1154072" y="1581150"/>
            <a:ext cx="70104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zh-CN" altLang="en-US" sz="1200" u="none" dirty="0">
                <a:solidFill>
                  <a:schemeClr val="tx1">
                    <a:lumMod val="85000"/>
                    <a:lumOff val="15000"/>
                  </a:schemeClr>
                </a:solidFill>
                <a:latin typeface="+mj-ea"/>
                <a:ea typeface="+mj-ea"/>
              </a:rPr>
              <a:t>而这些都是我们中国人在追求对外开放、大力提高经济水平时代所丢掉的，发达国度的人却</a:t>
            </a:r>
            <a:r>
              <a:rPr lang="zh-CN" altLang="en-US" sz="1200" u="none" dirty="0" smtClean="0">
                <a:solidFill>
                  <a:schemeClr val="tx1">
                    <a:lumMod val="85000"/>
                    <a:lumOff val="15000"/>
                  </a:schemeClr>
                </a:solidFill>
                <a:latin typeface="+mj-ea"/>
                <a:ea typeface="+mj-ea"/>
              </a:rPr>
              <a:t>拾起来</a:t>
            </a:r>
            <a:endParaRPr lang="en-US" altLang="zh-CN" sz="1200" u="none" dirty="0" smtClean="0">
              <a:solidFill>
                <a:schemeClr val="tx1">
                  <a:lumMod val="85000"/>
                  <a:lumOff val="15000"/>
                </a:schemeClr>
              </a:solidFill>
              <a:latin typeface="+mj-ea"/>
              <a:ea typeface="+mj-ea"/>
            </a:endParaRPr>
          </a:p>
          <a:p>
            <a:pPr eaLnBrk="1" hangingPunct="1">
              <a:lnSpc>
                <a:spcPct val="200000"/>
              </a:lnSpc>
            </a:pPr>
            <a:r>
              <a:rPr lang="zh-CN" altLang="en-US" sz="1200" u="none" dirty="0" smtClean="0">
                <a:solidFill>
                  <a:schemeClr val="tx1">
                    <a:lumMod val="85000"/>
                    <a:lumOff val="15000"/>
                  </a:schemeClr>
                </a:solidFill>
                <a:latin typeface="+mj-ea"/>
                <a:ea typeface="+mj-ea"/>
              </a:rPr>
              <a:t>如获至宝</a:t>
            </a:r>
            <a:r>
              <a:rPr lang="zh-CN" altLang="en-US" sz="1200" u="none" dirty="0">
                <a:solidFill>
                  <a:schemeClr val="tx1">
                    <a:lumMod val="85000"/>
                    <a:lumOff val="15000"/>
                  </a:schemeClr>
                </a:solidFill>
                <a:latin typeface="+mj-ea"/>
                <a:ea typeface="+mj-ea"/>
              </a:rPr>
              <a:t>，这使作者感慨不已，开始重新正视这份看起来很陈旧已无什么油水的民族遗产。写作的念头就产生了。作者想通过此文呼吁人们捡回失落的亲情，多关心自己的亲人。那么下面让我们细读文章，体味文章的亲情。</a:t>
            </a:r>
          </a:p>
        </p:txBody>
      </p:sp>
      <p:sp>
        <p:nvSpPr>
          <p:cNvPr id="5" name="Text Box 3"/>
          <p:cNvSpPr txBox="1">
            <a:spLocks noChangeArrowheads="1"/>
          </p:cNvSpPr>
          <p:nvPr/>
        </p:nvSpPr>
        <p:spPr bwMode="auto">
          <a:xfrm>
            <a:off x="1148079" y="1200150"/>
            <a:ext cx="3195321" cy="415498"/>
          </a:xfrm>
          <a:prstGeom prst="rect">
            <a:avLst/>
          </a:prstGeom>
          <a:noFill/>
          <a:ln>
            <a:noFill/>
          </a:ln>
          <a:effectLst/>
        </p:spPr>
        <p:txBody>
          <a:bodyPr wrap="square">
            <a:spAutoFit/>
          </a:bodyPr>
          <a:lstStyle/>
          <a:p>
            <a:pPr>
              <a:spcBef>
                <a:spcPct val="50000"/>
              </a:spcBef>
            </a:pPr>
            <a:r>
              <a:rPr lang="zh-CN" altLang="en-US" sz="2100" b="1" spc="600" dirty="0">
                <a:solidFill>
                  <a:schemeClr val="accent1"/>
                </a:solidFill>
                <a:latin typeface="+mj-ea"/>
                <a:ea typeface="+mj-ea"/>
              </a:rPr>
              <a:t>作者及写作背景</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3295230"/>
            <a:ext cx="1367031" cy="1486320"/>
          </a:xfrm>
          <a:prstGeom prst="rect">
            <a:avLst/>
          </a:prstGeom>
        </p:spPr>
      </p:pic>
      <p:sp>
        <p:nvSpPr>
          <p:cNvPr id="3" name="矩形 2"/>
          <p:cNvSpPr/>
          <p:nvPr/>
        </p:nvSpPr>
        <p:spPr>
          <a:xfrm>
            <a:off x="3967639" y="2952898"/>
            <a:ext cx="4185761" cy="400110"/>
          </a:xfrm>
          <a:prstGeom prst="rect">
            <a:avLst/>
          </a:prstGeom>
        </p:spPr>
        <p:txBody>
          <a:bodyPr wrap="none">
            <a:spAutoFit/>
          </a:bodyPr>
          <a:lstStyle/>
          <a:p>
            <a:r>
              <a:rPr lang="zh-CN" altLang="en-US" sz="2000" spc="600" dirty="0">
                <a:solidFill>
                  <a:schemeClr val="accent1"/>
                </a:solidFill>
                <a:latin typeface="+mj-ea"/>
              </a:rPr>
              <a:t>细读文章，体味文章的亲情</a:t>
            </a:r>
            <a:endParaRPr lang="zh-CN" altLang="en-US" sz="2000" spc="600" dirty="0">
              <a:solidFill>
                <a:schemeClr val="accent1"/>
              </a:solidFill>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6439" y="3540389"/>
            <a:ext cx="715600" cy="695859"/>
          </a:xfrm>
          <a:prstGeom prst="rect">
            <a:avLst/>
          </a:prstGeom>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648200" y="3805665"/>
            <a:ext cx="533400" cy="518685"/>
          </a:xfrm>
          <a:prstGeom prst="rect">
            <a:avLst/>
          </a:prstGeom>
        </p:spPr>
      </p:pic>
    </p:spTree>
    <p:extLst>
      <p:ext uri="{BB962C8B-B14F-4D97-AF65-F5344CB8AC3E}">
        <p14:creationId xmlns:p14="http://schemas.microsoft.com/office/powerpoint/2010/main" val="42000486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up)">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228600" y="404396"/>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j-ea"/>
                <a:ea typeface="+mj-ea"/>
              </a:rPr>
              <a:t>读准下面加点字的字音</a:t>
            </a:r>
          </a:p>
        </p:txBody>
      </p:sp>
      <p:sp>
        <p:nvSpPr>
          <p:cNvPr id="5" name="Rectangle 3"/>
          <p:cNvSpPr>
            <a:spLocks noChangeArrowheads="1"/>
          </p:cNvSpPr>
          <p:nvPr/>
        </p:nvSpPr>
        <p:spPr bwMode="auto">
          <a:xfrm>
            <a:off x="2362200" y="2343150"/>
            <a:ext cx="5638800" cy="1878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90" u="none" dirty="0">
                <a:solidFill>
                  <a:schemeClr val="tx1">
                    <a:lumMod val="85000"/>
                    <a:lumOff val="15000"/>
                  </a:schemeClr>
                </a:solidFill>
                <a:latin typeface="+mj-ea"/>
                <a:ea typeface="+mj-ea"/>
              </a:rPr>
              <a:t>各得其所：每一个人或事物都得到合适的安顿。所，位置。</a:t>
            </a:r>
          </a:p>
          <a:p>
            <a:pPr eaLnBrk="1" hangingPunct="1">
              <a:lnSpc>
                <a:spcPct val="150000"/>
              </a:lnSpc>
            </a:pPr>
            <a:r>
              <a:rPr lang="zh-CN" altLang="en-US" sz="1290" u="none" dirty="0">
                <a:solidFill>
                  <a:schemeClr val="tx1">
                    <a:lumMod val="85000"/>
                    <a:lumOff val="15000"/>
                  </a:schemeClr>
                </a:solidFill>
                <a:latin typeface="+mj-ea"/>
                <a:ea typeface="+mj-ea"/>
              </a:rPr>
              <a:t>悠闲：闲适自得。</a:t>
            </a:r>
          </a:p>
          <a:p>
            <a:pPr eaLnBrk="1" hangingPunct="1">
              <a:lnSpc>
                <a:spcPct val="150000"/>
              </a:lnSpc>
            </a:pPr>
            <a:r>
              <a:rPr lang="zh-CN" altLang="en-US" sz="1290" u="none" dirty="0">
                <a:solidFill>
                  <a:schemeClr val="tx1">
                    <a:lumMod val="85000"/>
                    <a:lumOff val="15000"/>
                  </a:schemeClr>
                </a:solidFill>
                <a:latin typeface="+mj-ea"/>
                <a:ea typeface="+mj-ea"/>
              </a:rPr>
              <a:t>分歧：意见不一致。</a:t>
            </a:r>
          </a:p>
          <a:p>
            <a:pPr eaLnBrk="1" hangingPunct="1">
              <a:lnSpc>
                <a:spcPct val="150000"/>
              </a:lnSpc>
            </a:pPr>
            <a:r>
              <a:rPr lang="zh-CN" altLang="en-US" sz="1290" u="none" dirty="0">
                <a:solidFill>
                  <a:schemeClr val="tx1">
                    <a:lumMod val="85000"/>
                    <a:lumOff val="15000"/>
                  </a:schemeClr>
                </a:solidFill>
                <a:latin typeface="+mj-ea"/>
                <a:ea typeface="+mj-ea"/>
              </a:rPr>
              <a:t>熬：忍受，艰苦支持。</a:t>
            </a:r>
            <a:endParaRPr lang="en-US" altLang="zh-CN" sz="1290" u="none" dirty="0">
              <a:solidFill>
                <a:schemeClr val="tx1">
                  <a:lumMod val="85000"/>
                  <a:lumOff val="15000"/>
                </a:schemeClr>
              </a:solidFill>
              <a:latin typeface="+mj-ea"/>
              <a:ea typeface="+mj-ea"/>
            </a:endParaRPr>
          </a:p>
          <a:p>
            <a:pPr eaLnBrk="1" hangingPunct="1">
              <a:lnSpc>
                <a:spcPct val="150000"/>
              </a:lnSpc>
            </a:pPr>
            <a:r>
              <a:rPr lang="zh-CN" altLang="en-US" sz="1290" u="none" dirty="0">
                <a:solidFill>
                  <a:schemeClr val="tx1">
                    <a:lumMod val="85000"/>
                    <a:lumOff val="15000"/>
                  </a:schemeClr>
                </a:solidFill>
                <a:latin typeface="+mj-ea"/>
                <a:ea typeface="+mj-ea"/>
              </a:rPr>
              <a:t>委屈：受到不应有的指责或待遇，心里难过。这里是使儿子受到委屈的意思。</a:t>
            </a:r>
          </a:p>
          <a:p>
            <a:pPr eaLnBrk="1" hangingPunct="1">
              <a:lnSpc>
                <a:spcPct val="150000"/>
              </a:lnSpc>
            </a:pPr>
            <a:r>
              <a:rPr lang="zh-CN" altLang="en-US" sz="1290" u="none" dirty="0">
                <a:solidFill>
                  <a:schemeClr val="tx1">
                    <a:lumMod val="85000"/>
                    <a:lumOff val="15000"/>
                  </a:schemeClr>
                </a:solidFill>
                <a:latin typeface="+mj-ea"/>
                <a:ea typeface="+mj-ea"/>
              </a:rPr>
              <a:t>粼粼：这里形容水的明净。</a:t>
            </a:r>
          </a:p>
        </p:txBody>
      </p:sp>
      <p:grpSp>
        <p:nvGrpSpPr>
          <p:cNvPr id="12" name="组合 11"/>
          <p:cNvGrpSpPr/>
          <p:nvPr/>
        </p:nvGrpSpPr>
        <p:grpSpPr>
          <a:xfrm>
            <a:off x="1066800" y="1200150"/>
            <a:ext cx="7836783" cy="923330"/>
            <a:chOff x="1078617" y="1200150"/>
            <a:chExt cx="7836783" cy="923330"/>
          </a:xfrm>
        </p:grpSpPr>
        <p:sp>
          <p:nvSpPr>
            <p:cNvPr id="3" name="Rectangle 2"/>
            <p:cNvSpPr>
              <a:spLocks noChangeArrowheads="1"/>
            </p:cNvSpPr>
            <p:nvPr/>
          </p:nvSpPr>
          <p:spPr bwMode="auto">
            <a:xfrm>
              <a:off x="1078617" y="1200150"/>
              <a:ext cx="783678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b="1" u="none" spc="750" dirty="0">
                  <a:solidFill>
                    <a:schemeClr val="accent1"/>
                  </a:solidFill>
                  <a:latin typeface="+mj-ea"/>
                  <a:ea typeface="+mj-ea"/>
                </a:rPr>
                <a:t>粼粼</a:t>
              </a:r>
              <a:r>
                <a:rPr lang="en-US" altLang="zh-CN" b="1" u="none" spc="750" dirty="0">
                  <a:solidFill>
                    <a:schemeClr val="accent1"/>
                  </a:solidFill>
                  <a:latin typeface="+mj-ea"/>
                  <a:ea typeface="+mj-ea"/>
                </a:rPr>
                <a:t>(    )    </a:t>
              </a:r>
              <a:r>
                <a:rPr lang="zh-CN" altLang="en-US" b="1" u="none" spc="750" dirty="0">
                  <a:solidFill>
                    <a:schemeClr val="accent1"/>
                  </a:solidFill>
                  <a:latin typeface="+mj-ea"/>
                  <a:ea typeface="+mj-ea"/>
                </a:rPr>
                <a:t>散</a:t>
              </a:r>
              <a:r>
                <a:rPr lang="en-US" altLang="zh-CN" b="1" u="none" spc="750" dirty="0">
                  <a:solidFill>
                    <a:schemeClr val="accent1"/>
                  </a:solidFill>
                  <a:latin typeface="+mj-ea"/>
                  <a:ea typeface="+mj-ea"/>
                </a:rPr>
                <a:t>(      )</a:t>
              </a:r>
              <a:r>
                <a:rPr lang="zh-CN" altLang="en-US" b="1" u="none" spc="750" dirty="0">
                  <a:solidFill>
                    <a:schemeClr val="accent1"/>
                  </a:solidFill>
                  <a:latin typeface="+mj-ea"/>
                  <a:ea typeface="+mj-ea"/>
                </a:rPr>
                <a:t>步    背</a:t>
              </a:r>
              <a:r>
                <a:rPr lang="en-US" altLang="zh-CN" b="1" u="none" spc="750" dirty="0">
                  <a:solidFill>
                    <a:schemeClr val="accent1"/>
                  </a:solidFill>
                  <a:latin typeface="+mj-ea"/>
                  <a:ea typeface="+mj-ea"/>
                </a:rPr>
                <a:t>(     )</a:t>
              </a:r>
              <a:r>
                <a:rPr lang="zh-CN" altLang="en-US" b="1" u="none" spc="750" dirty="0">
                  <a:solidFill>
                    <a:schemeClr val="accent1"/>
                  </a:solidFill>
                  <a:latin typeface="+mj-ea"/>
                  <a:ea typeface="+mj-ea"/>
                </a:rPr>
                <a:t>着</a:t>
              </a:r>
            </a:p>
            <a:p>
              <a:pPr eaLnBrk="1" hangingPunct="1">
                <a:lnSpc>
                  <a:spcPct val="150000"/>
                </a:lnSpc>
              </a:pPr>
              <a:r>
                <a:rPr lang="zh-CN" altLang="en-US" b="1" u="none" spc="750" dirty="0">
                  <a:solidFill>
                    <a:schemeClr val="accent1"/>
                  </a:solidFill>
                  <a:latin typeface="+mj-ea"/>
                  <a:ea typeface="+mj-ea"/>
                </a:rPr>
                <a:t>分歧</a:t>
              </a:r>
              <a:r>
                <a:rPr lang="en-US" altLang="zh-CN" b="1" u="none" spc="750" dirty="0">
                  <a:solidFill>
                    <a:schemeClr val="accent1"/>
                  </a:solidFill>
                  <a:latin typeface="+mj-ea"/>
                  <a:ea typeface="+mj-ea"/>
                </a:rPr>
                <a:t>(   )     </a:t>
              </a:r>
              <a:r>
                <a:rPr lang="zh-CN" altLang="en-US" b="1" u="none" spc="750" dirty="0">
                  <a:solidFill>
                    <a:schemeClr val="accent1"/>
                  </a:solidFill>
                  <a:latin typeface="+mj-ea"/>
                  <a:ea typeface="+mj-ea"/>
                </a:rPr>
                <a:t>松散</a:t>
              </a:r>
              <a:r>
                <a:rPr lang="en-US" altLang="zh-CN" b="1" u="none" spc="750" dirty="0">
                  <a:solidFill>
                    <a:schemeClr val="accent1"/>
                  </a:solidFill>
                  <a:latin typeface="+mj-ea"/>
                  <a:ea typeface="+mj-ea"/>
                </a:rPr>
                <a:t>(      )    </a:t>
              </a:r>
              <a:r>
                <a:rPr lang="zh-CN" altLang="en-US" b="1" u="none" spc="750" dirty="0">
                  <a:solidFill>
                    <a:schemeClr val="accent1"/>
                  </a:solidFill>
                  <a:latin typeface="+mj-ea"/>
                  <a:ea typeface="+mj-ea"/>
                </a:rPr>
                <a:t>后背</a:t>
              </a:r>
              <a:r>
                <a:rPr lang="en-US" altLang="zh-CN" b="1" u="none" spc="750" dirty="0">
                  <a:solidFill>
                    <a:schemeClr val="accent1"/>
                  </a:solidFill>
                  <a:latin typeface="+mj-ea"/>
                  <a:ea typeface="+mj-ea"/>
                </a:rPr>
                <a:t>(      )</a:t>
              </a:r>
            </a:p>
          </p:txBody>
        </p:sp>
        <p:sp>
          <p:nvSpPr>
            <p:cNvPr id="6" name="Rectangle 4"/>
            <p:cNvSpPr>
              <a:spLocks noChangeArrowheads="1"/>
            </p:cNvSpPr>
            <p:nvPr/>
          </p:nvSpPr>
          <p:spPr bwMode="auto">
            <a:xfrm>
              <a:off x="2013257" y="1284375"/>
              <a:ext cx="519694"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en-US" altLang="zh-CN" sz="2100" b="1" u="none" dirty="0" err="1">
                  <a:solidFill>
                    <a:schemeClr val="accent1"/>
                  </a:solidFill>
                  <a:latin typeface="+mj-ea"/>
                  <a:ea typeface="+mj-ea"/>
                </a:rPr>
                <a:t>lín</a:t>
              </a:r>
              <a:endParaRPr lang="en-US" altLang="zh-CN" sz="2100" b="1" u="none" dirty="0">
                <a:solidFill>
                  <a:schemeClr val="accent1"/>
                </a:solidFill>
                <a:latin typeface="+mj-ea"/>
                <a:ea typeface="+mj-ea"/>
              </a:endParaRPr>
            </a:p>
          </p:txBody>
        </p:sp>
        <p:sp>
          <p:nvSpPr>
            <p:cNvPr id="7" name="Rectangle 5"/>
            <p:cNvSpPr>
              <a:spLocks noChangeArrowheads="1"/>
            </p:cNvSpPr>
            <p:nvPr/>
          </p:nvSpPr>
          <p:spPr bwMode="auto">
            <a:xfrm>
              <a:off x="2013257" y="1652300"/>
              <a:ext cx="444352"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en-US" altLang="zh-CN" sz="2100" b="1" u="none" dirty="0" err="1">
                  <a:solidFill>
                    <a:schemeClr val="accent1"/>
                  </a:solidFill>
                  <a:latin typeface="+mj-ea"/>
                  <a:ea typeface="+mj-ea"/>
                </a:rPr>
                <a:t>qí</a:t>
              </a:r>
              <a:endParaRPr lang="en-US" altLang="zh-CN" sz="2100" b="1" u="none" dirty="0">
                <a:solidFill>
                  <a:schemeClr val="accent1"/>
                </a:solidFill>
                <a:latin typeface="+mj-ea"/>
                <a:ea typeface="+mj-ea"/>
              </a:endParaRPr>
            </a:p>
          </p:txBody>
        </p:sp>
        <p:sp>
          <p:nvSpPr>
            <p:cNvPr id="8" name="Rectangle 6"/>
            <p:cNvSpPr>
              <a:spLocks noChangeArrowheads="1"/>
            </p:cNvSpPr>
            <p:nvPr/>
          </p:nvSpPr>
          <p:spPr bwMode="auto">
            <a:xfrm>
              <a:off x="4005046" y="1293056"/>
              <a:ext cx="647934"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en-US" altLang="zh-CN" sz="2100" b="1" u="none" dirty="0" err="1">
                  <a:solidFill>
                    <a:schemeClr val="accent1"/>
                  </a:solidFill>
                  <a:latin typeface="+mj-ea"/>
                  <a:ea typeface="+mj-ea"/>
                </a:rPr>
                <a:t>sàn</a:t>
              </a:r>
              <a:endParaRPr lang="en-US" altLang="zh-CN" sz="2100" b="1" u="none" dirty="0">
                <a:solidFill>
                  <a:schemeClr val="accent1"/>
                </a:solidFill>
                <a:latin typeface="+mj-ea"/>
                <a:ea typeface="+mj-ea"/>
              </a:endParaRPr>
            </a:p>
          </p:txBody>
        </p:sp>
        <p:sp>
          <p:nvSpPr>
            <p:cNvPr id="9" name="Rectangle 7"/>
            <p:cNvSpPr>
              <a:spLocks noChangeArrowheads="1"/>
            </p:cNvSpPr>
            <p:nvPr/>
          </p:nvSpPr>
          <p:spPr bwMode="auto">
            <a:xfrm>
              <a:off x="4313544" y="1679896"/>
              <a:ext cx="944166"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en-US" altLang="zh-CN" sz="2100" b="1" u="none" dirty="0" err="1">
                  <a:solidFill>
                    <a:schemeClr val="accent1"/>
                  </a:solidFill>
                  <a:latin typeface="+mj-ea"/>
                  <a:ea typeface="+mj-ea"/>
                </a:rPr>
                <a:t>sǎn</a:t>
              </a:r>
              <a:endParaRPr lang="en-US" altLang="zh-CN" sz="2100" b="1" u="none" dirty="0">
                <a:solidFill>
                  <a:schemeClr val="accent1"/>
                </a:solidFill>
                <a:latin typeface="+mj-ea"/>
                <a:ea typeface="+mj-ea"/>
              </a:endParaRPr>
            </a:p>
          </p:txBody>
        </p:sp>
        <p:sp>
          <p:nvSpPr>
            <p:cNvPr id="10" name="Rectangle 8"/>
            <p:cNvSpPr>
              <a:spLocks noChangeArrowheads="1"/>
            </p:cNvSpPr>
            <p:nvPr/>
          </p:nvSpPr>
          <p:spPr bwMode="auto">
            <a:xfrm>
              <a:off x="6781800" y="1287262"/>
              <a:ext cx="97155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en-US" altLang="zh-CN" sz="2100" b="1" u="none" dirty="0" err="1">
                  <a:solidFill>
                    <a:schemeClr val="accent1"/>
                  </a:solidFill>
                  <a:latin typeface="+mj-ea"/>
                  <a:ea typeface="+mj-ea"/>
                </a:rPr>
                <a:t>bēi</a:t>
              </a:r>
              <a:endParaRPr lang="en-US" altLang="zh-CN" sz="2100" b="1" u="none" dirty="0">
                <a:solidFill>
                  <a:schemeClr val="accent1"/>
                </a:solidFill>
                <a:latin typeface="+mj-ea"/>
                <a:ea typeface="+mj-ea"/>
              </a:endParaRPr>
            </a:p>
          </p:txBody>
        </p:sp>
        <p:sp>
          <p:nvSpPr>
            <p:cNvPr id="11" name="Rectangle 9"/>
            <p:cNvSpPr>
              <a:spLocks noChangeArrowheads="1"/>
            </p:cNvSpPr>
            <p:nvPr/>
          </p:nvSpPr>
          <p:spPr bwMode="auto">
            <a:xfrm>
              <a:off x="7113110" y="1682168"/>
              <a:ext cx="60144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en-US" altLang="zh-CN" sz="2100" b="1" u="none" dirty="0" err="1">
                  <a:solidFill>
                    <a:schemeClr val="accent1"/>
                  </a:solidFill>
                  <a:latin typeface="+mj-ea"/>
                  <a:ea typeface="+mj-ea"/>
                </a:rPr>
                <a:t>bèi</a:t>
              </a:r>
              <a:endParaRPr lang="en-US" altLang="zh-CN" sz="2100" b="1" u="none" dirty="0">
                <a:solidFill>
                  <a:schemeClr val="accent1"/>
                </a:solidFill>
                <a:latin typeface="+mj-ea"/>
                <a:ea typeface="+mj-ea"/>
              </a:endParaRPr>
            </a:p>
          </p:txBody>
        </p:sp>
      </p:grpSp>
      <p:sp>
        <p:nvSpPr>
          <p:cNvPr id="2" name="矩形 1"/>
          <p:cNvSpPr/>
          <p:nvPr/>
        </p:nvSpPr>
        <p:spPr>
          <a:xfrm>
            <a:off x="1231107" y="2417624"/>
            <a:ext cx="867076" cy="1754326"/>
          </a:xfrm>
          <a:prstGeom prst="rect">
            <a:avLst/>
          </a:prstGeom>
          <a:solidFill>
            <a:schemeClr val="accent1"/>
          </a:solidFill>
          <a:ln>
            <a:solidFill>
              <a:schemeClr val="accent1"/>
            </a:solidFill>
          </a:ln>
        </p:spPr>
        <p:txBody>
          <a:bodyPr wrap="square">
            <a:spAutoFit/>
          </a:bodyPr>
          <a:lstStyle/>
          <a:p>
            <a:pPr algn="ctr">
              <a:lnSpc>
                <a:spcPct val="150000"/>
              </a:lnSpc>
            </a:pPr>
            <a:r>
              <a:rPr lang="zh-CN" altLang="en-US" sz="2400" b="1" dirty="0">
                <a:solidFill>
                  <a:schemeClr val="bg1"/>
                </a:solidFill>
                <a:latin typeface="+mj-ea"/>
              </a:rPr>
              <a:t>积累下列词语</a:t>
            </a:r>
          </a:p>
        </p:txBody>
      </p:sp>
    </p:spTree>
    <p:extLst>
      <p:ext uri="{BB962C8B-B14F-4D97-AF65-F5344CB8AC3E}">
        <p14:creationId xmlns:p14="http://schemas.microsoft.com/office/powerpoint/2010/main" val="2452948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987681" y="1665107"/>
            <a:ext cx="6484476" cy="2100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pPr>
            <a:r>
              <a:rPr lang="zh-CN" altLang="en-US" sz="1400" u="none" spc="225" dirty="0">
                <a:solidFill>
                  <a:schemeClr val="tx1">
                    <a:lumMod val="85000"/>
                    <a:lumOff val="15000"/>
                  </a:schemeClr>
                </a:solidFill>
                <a:latin typeface="+mn-ea"/>
                <a:ea typeface="+mn-ea"/>
              </a:rPr>
              <a:t>(</a:t>
            </a:r>
            <a:r>
              <a:rPr lang="en-US" altLang="zh-CN" sz="1400" u="none" spc="225" dirty="0">
                <a:solidFill>
                  <a:schemeClr val="tx1">
                    <a:lumMod val="85000"/>
                    <a:lumOff val="15000"/>
                  </a:schemeClr>
                </a:solidFill>
                <a:latin typeface="+mn-ea"/>
                <a:ea typeface="+mn-ea"/>
              </a:rPr>
              <a:t>1</a:t>
            </a:r>
            <a:r>
              <a:rPr lang="zh-CN" altLang="en-US" sz="1400" u="none" spc="225" dirty="0">
                <a:solidFill>
                  <a:schemeClr val="tx1">
                    <a:lumMod val="85000"/>
                    <a:lumOff val="15000"/>
                  </a:schemeClr>
                </a:solidFill>
                <a:latin typeface="+mn-ea"/>
                <a:ea typeface="+mn-ea"/>
              </a:rPr>
              <a:t>)散步的人有：</a:t>
            </a:r>
            <a:r>
              <a:rPr lang="zh-CN" altLang="en-US" sz="1400" spc="225" dirty="0">
                <a:solidFill>
                  <a:schemeClr val="tx1">
                    <a:lumMod val="85000"/>
                    <a:lumOff val="15000"/>
                  </a:schemeClr>
                </a:solidFill>
                <a:latin typeface="+mn-ea"/>
                <a:ea typeface="+mn-ea"/>
              </a:rPr>
              <a:t>　　　　　　</a:t>
            </a:r>
          </a:p>
          <a:p>
            <a:pPr>
              <a:lnSpc>
                <a:spcPct val="150000"/>
              </a:lnSpc>
              <a:spcBef>
                <a:spcPct val="50000"/>
              </a:spcBef>
            </a:pPr>
            <a:r>
              <a:rPr lang="zh-CN" altLang="en-US" sz="1400" u="none" spc="225" dirty="0">
                <a:solidFill>
                  <a:schemeClr val="tx1">
                    <a:lumMod val="85000"/>
                    <a:lumOff val="15000"/>
                  </a:schemeClr>
                </a:solidFill>
                <a:latin typeface="+mn-ea"/>
                <a:ea typeface="+mn-ea"/>
              </a:rPr>
              <a:t>(</a:t>
            </a:r>
            <a:r>
              <a:rPr lang="en-US" altLang="zh-CN" sz="1400" u="none" spc="225" dirty="0">
                <a:solidFill>
                  <a:schemeClr val="tx1">
                    <a:lumMod val="85000"/>
                    <a:lumOff val="15000"/>
                  </a:schemeClr>
                </a:solidFill>
                <a:latin typeface="+mn-ea"/>
                <a:ea typeface="+mn-ea"/>
              </a:rPr>
              <a:t>2</a:t>
            </a:r>
            <a:r>
              <a:rPr lang="zh-CN" altLang="en-US" sz="1400" u="none" spc="225" dirty="0">
                <a:solidFill>
                  <a:schemeClr val="tx1">
                    <a:lumMod val="85000"/>
                    <a:lumOff val="15000"/>
                  </a:schemeClr>
                </a:solidFill>
                <a:latin typeface="+mn-ea"/>
                <a:ea typeface="+mn-ea"/>
              </a:rPr>
              <a:t>)散步的地点是：</a:t>
            </a:r>
            <a:r>
              <a:rPr lang="zh-CN" altLang="en-US" sz="1400" spc="225" dirty="0">
                <a:solidFill>
                  <a:schemeClr val="tx1">
                    <a:lumMod val="85000"/>
                    <a:lumOff val="15000"/>
                  </a:schemeClr>
                </a:solidFill>
                <a:latin typeface="+mn-ea"/>
                <a:ea typeface="+mn-ea"/>
              </a:rPr>
              <a:t>　　　　</a:t>
            </a:r>
          </a:p>
          <a:p>
            <a:pPr>
              <a:lnSpc>
                <a:spcPct val="150000"/>
              </a:lnSpc>
              <a:spcBef>
                <a:spcPct val="50000"/>
              </a:spcBef>
            </a:pPr>
            <a:r>
              <a:rPr lang="zh-CN" altLang="en-US" sz="1400" u="none" spc="225" dirty="0">
                <a:solidFill>
                  <a:schemeClr val="tx1">
                    <a:lumMod val="85000"/>
                    <a:lumOff val="15000"/>
                  </a:schemeClr>
                </a:solidFill>
                <a:latin typeface="+mn-ea"/>
                <a:ea typeface="+mn-ea"/>
              </a:rPr>
              <a:t>(</a:t>
            </a:r>
            <a:r>
              <a:rPr lang="en-US" altLang="zh-CN" sz="1400" u="none" spc="225" dirty="0">
                <a:solidFill>
                  <a:schemeClr val="tx1">
                    <a:lumMod val="85000"/>
                    <a:lumOff val="15000"/>
                  </a:schemeClr>
                </a:solidFill>
                <a:latin typeface="+mn-ea"/>
                <a:ea typeface="+mn-ea"/>
              </a:rPr>
              <a:t>3</a:t>
            </a:r>
            <a:r>
              <a:rPr lang="zh-CN" altLang="en-US" sz="1400" u="none" spc="225" dirty="0">
                <a:solidFill>
                  <a:schemeClr val="tx1">
                    <a:lumMod val="85000"/>
                    <a:lumOff val="15000"/>
                  </a:schemeClr>
                </a:solidFill>
                <a:latin typeface="+mn-ea"/>
                <a:ea typeface="+mn-ea"/>
              </a:rPr>
              <a:t>)散步的季节是：</a:t>
            </a:r>
            <a:r>
              <a:rPr lang="zh-CN" altLang="en-US" sz="1400" spc="225" dirty="0">
                <a:solidFill>
                  <a:schemeClr val="tx1">
                    <a:lumMod val="85000"/>
                    <a:lumOff val="15000"/>
                  </a:schemeClr>
                </a:solidFill>
                <a:latin typeface="+mn-ea"/>
                <a:ea typeface="+mn-ea"/>
              </a:rPr>
              <a:t>　　　</a:t>
            </a:r>
          </a:p>
          <a:p>
            <a:pPr>
              <a:lnSpc>
                <a:spcPct val="150000"/>
              </a:lnSpc>
              <a:spcBef>
                <a:spcPct val="50000"/>
              </a:spcBef>
            </a:pPr>
            <a:r>
              <a:rPr lang="zh-CN" altLang="en-US" sz="1400" u="none" spc="225" dirty="0">
                <a:solidFill>
                  <a:schemeClr val="tx1">
                    <a:lumMod val="85000"/>
                    <a:lumOff val="15000"/>
                  </a:schemeClr>
                </a:solidFill>
                <a:latin typeface="+mn-ea"/>
                <a:ea typeface="+mn-ea"/>
              </a:rPr>
              <a:t>(</a:t>
            </a:r>
            <a:r>
              <a:rPr lang="en-US" altLang="zh-CN" sz="1400" u="none" spc="225" dirty="0">
                <a:solidFill>
                  <a:schemeClr val="tx1">
                    <a:lumMod val="85000"/>
                    <a:lumOff val="15000"/>
                  </a:schemeClr>
                </a:solidFill>
                <a:latin typeface="+mn-ea"/>
                <a:ea typeface="+mn-ea"/>
              </a:rPr>
              <a:t>4</a:t>
            </a:r>
            <a:r>
              <a:rPr lang="zh-CN" altLang="en-US" sz="1400" u="none" spc="225" dirty="0">
                <a:solidFill>
                  <a:schemeClr val="tx1">
                    <a:lumMod val="85000"/>
                    <a:lumOff val="15000"/>
                  </a:schemeClr>
                </a:solidFill>
                <a:latin typeface="+mn-ea"/>
                <a:ea typeface="+mn-ea"/>
              </a:rPr>
              <a:t>)散步的过程中发生了：</a:t>
            </a:r>
            <a:r>
              <a:rPr lang="zh-CN" altLang="en-US" sz="1400" spc="225" dirty="0">
                <a:solidFill>
                  <a:schemeClr val="tx1">
                    <a:lumMod val="85000"/>
                    <a:lumOff val="15000"/>
                  </a:schemeClr>
                </a:solidFill>
                <a:latin typeface="+mn-ea"/>
                <a:ea typeface="+mn-ea"/>
              </a:rPr>
              <a:t>　　</a:t>
            </a:r>
            <a:r>
              <a:rPr lang="zh-CN" altLang="en-US" sz="1400" u="none" spc="225" dirty="0">
                <a:solidFill>
                  <a:schemeClr val="tx1">
                    <a:lumMod val="85000"/>
                    <a:lumOff val="15000"/>
                  </a:schemeClr>
                </a:solidFill>
                <a:latin typeface="+mn-ea"/>
                <a:ea typeface="+mn-ea"/>
              </a:rPr>
              <a:t>（用原文中的一个词来回答）</a:t>
            </a:r>
          </a:p>
          <a:p>
            <a:pPr>
              <a:lnSpc>
                <a:spcPct val="150000"/>
              </a:lnSpc>
              <a:spcBef>
                <a:spcPct val="50000"/>
              </a:spcBef>
            </a:pPr>
            <a:r>
              <a:rPr lang="zh-CN" altLang="en-US" sz="1400" u="none" spc="225" dirty="0">
                <a:solidFill>
                  <a:schemeClr val="tx1">
                    <a:lumMod val="85000"/>
                    <a:lumOff val="15000"/>
                  </a:schemeClr>
                </a:solidFill>
                <a:latin typeface="+mn-ea"/>
                <a:ea typeface="+mn-ea"/>
              </a:rPr>
              <a:t>(</a:t>
            </a:r>
            <a:r>
              <a:rPr lang="en-US" altLang="zh-CN" sz="1400" u="none" spc="225" dirty="0">
                <a:solidFill>
                  <a:schemeClr val="tx1">
                    <a:lumMod val="85000"/>
                    <a:lumOff val="15000"/>
                  </a:schemeClr>
                </a:solidFill>
                <a:latin typeface="+mn-ea"/>
                <a:ea typeface="+mn-ea"/>
              </a:rPr>
              <a:t>5</a:t>
            </a:r>
            <a:r>
              <a:rPr lang="zh-CN" altLang="en-US" sz="1400" u="none" spc="225" dirty="0">
                <a:solidFill>
                  <a:schemeClr val="tx1">
                    <a:lumMod val="85000"/>
                    <a:lumOff val="15000"/>
                  </a:schemeClr>
                </a:solidFill>
                <a:latin typeface="+mn-ea"/>
                <a:ea typeface="+mn-ea"/>
              </a:rPr>
              <a:t>)什么分歧？谁来决定：</a:t>
            </a:r>
          </a:p>
        </p:txBody>
      </p:sp>
      <p:sp>
        <p:nvSpPr>
          <p:cNvPr id="5" name="Text Box 4"/>
          <p:cNvSpPr txBox="1">
            <a:spLocks noChangeArrowheads="1"/>
          </p:cNvSpPr>
          <p:nvPr/>
        </p:nvSpPr>
        <p:spPr bwMode="auto">
          <a:xfrm>
            <a:off x="2500106" y="1733550"/>
            <a:ext cx="23812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400" b="1" u="none" dirty="0">
                <a:solidFill>
                  <a:schemeClr val="accent1"/>
                </a:solidFill>
                <a:latin typeface="+mn-ea"/>
                <a:ea typeface="+mn-ea"/>
              </a:rPr>
              <a:t>母亲、我、妻子、儿子</a:t>
            </a:r>
          </a:p>
        </p:txBody>
      </p:sp>
      <p:sp>
        <p:nvSpPr>
          <p:cNvPr id="6" name="Text Box 5"/>
          <p:cNvSpPr txBox="1">
            <a:spLocks noChangeArrowheads="1"/>
          </p:cNvSpPr>
          <p:nvPr/>
        </p:nvSpPr>
        <p:spPr bwMode="auto">
          <a:xfrm>
            <a:off x="2757158" y="2153356"/>
            <a:ext cx="17145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400" b="1" u="none" dirty="0">
                <a:solidFill>
                  <a:schemeClr val="accent1"/>
                </a:solidFill>
                <a:latin typeface="+mn-ea"/>
                <a:ea typeface="+mn-ea"/>
              </a:rPr>
              <a:t>田野</a:t>
            </a:r>
          </a:p>
        </p:txBody>
      </p:sp>
      <p:sp>
        <p:nvSpPr>
          <p:cNvPr id="7" name="Text Box 6"/>
          <p:cNvSpPr txBox="1">
            <a:spLocks noChangeArrowheads="1"/>
          </p:cNvSpPr>
          <p:nvPr/>
        </p:nvSpPr>
        <p:spPr bwMode="auto">
          <a:xfrm>
            <a:off x="2766807" y="2573162"/>
            <a:ext cx="120015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400" b="1" u="none" dirty="0">
                <a:solidFill>
                  <a:schemeClr val="accent1"/>
                </a:solidFill>
                <a:latin typeface="+mn-ea"/>
                <a:ea typeface="+mn-ea"/>
              </a:rPr>
              <a:t>初春</a:t>
            </a:r>
          </a:p>
        </p:txBody>
      </p:sp>
      <p:sp>
        <p:nvSpPr>
          <p:cNvPr id="8" name="Text Box 7"/>
          <p:cNvSpPr txBox="1">
            <a:spLocks noChangeArrowheads="1"/>
          </p:cNvSpPr>
          <p:nvPr/>
        </p:nvSpPr>
        <p:spPr bwMode="auto">
          <a:xfrm>
            <a:off x="3368157" y="2963957"/>
            <a:ext cx="1143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1400" b="1" u="none" dirty="0">
                <a:solidFill>
                  <a:schemeClr val="accent1"/>
                </a:solidFill>
                <a:latin typeface="+mn-ea"/>
                <a:ea typeface="+mn-ea"/>
              </a:rPr>
              <a:t>分歧</a:t>
            </a:r>
          </a:p>
        </p:txBody>
      </p:sp>
      <p:sp>
        <p:nvSpPr>
          <p:cNvPr id="9" name="Text Box 8"/>
          <p:cNvSpPr txBox="1">
            <a:spLocks noChangeArrowheads="1"/>
          </p:cNvSpPr>
          <p:nvPr/>
        </p:nvSpPr>
        <p:spPr bwMode="auto">
          <a:xfrm>
            <a:off x="959950" y="1150382"/>
            <a:ext cx="51406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defRPr/>
            </a:pPr>
            <a:r>
              <a:rPr lang="zh-CN" altLang="en-US" sz="2100" dirty="0">
                <a:solidFill>
                  <a:schemeClr val="tx1">
                    <a:lumMod val="95000"/>
                    <a:lumOff val="5000"/>
                  </a:schemeClr>
                </a:solidFill>
                <a:latin typeface="+mn-ea"/>
                <a:sym typeface="Arial" panose="020B0604020202020204" pitchFamily="34" charset="0"/>
              </a:rPr>
              <a:t>自由</a:t>
            </a:r>
            <a:r>
              <a:rPr lang="zh-CN" altLang="en-US" sz="2100" dirty="0">
                <a:solidFill>
                  <a:schemeClr val="tx1">
                    <a:lumMod val="95000"/>
                    <a:lumOff val="5000"/>
                  </a:schemeClr>
                </a:solidFill>
                <a:latin typeface="+mn-ea"/>
              </a:rPr>
              <a:t>朗读课文</a:t>
            </a:r>
            <a:r>
              <a:rPr lang="en-US" sz="2100" dirty="0">
                <a:solidFill>
                  <a:schemeClr val="tx1">
                    <a:lumMod val="95000"/>
                    <a:lumOff val="5000"/>
                  </a:schemeClr>
                </a:solidFill>
                <a:latin typeface="+mn-ea"/>
              </a:rPr>
              <a:t>, </a:t>
            </a:r>
            <a:r>
              <a:rPr lang="zh-CN" altLang="en-US" sz="2100" dirty="0">
                <a:solidFill>
                  <a:schemeClr val="tx1">
                    <a:lumMod val="95000"/>
                    <a:lumOff val="5000"/>
                  </a:schemeClr>
                </a:solidFill>
                <a:latin typeface="+mn-ea"/>
              </a:rPr>
              <a:t>并用一句话概括文章</a:t>
            </a:r>
            <a:r>
              <a:rPr lang="zh-CN" altLang="en-US" sz="2100" dirty="0" smtClean="0">
                <a:solidFill>
                  <a:schemeClr val="tx1">
                    <a:lumMod val="95000"/>
                    <a:lumOff val="5000"/>
                  </a:schemeClr>
                </a:solidFill>
                <a:latin typeface="+mn-ea"/>
              </a:rPr>
              <a:t>内容</a:t>
            </a:r>
            <a:endParaRPr lang="zh-CN" altLang="en-US" sz="2100" dirty="0">
              <a:solidFill>
                <a:schemeClr val="tx1">
                  <a:lumMod val="95000"/>
                  <a:lumOff val="5000"/>
                </a:schemeClr>
              </a:solidFill>
              <a:latin typeface="+mn-ea"/>
            </a:endParaRPr>
          </a:p>
        </p:txBody>
      </p:sp>
      <p:sp>
        <p:nvSpPr>
          <p:cNvPr id="11" name="Text Box 10"/>
          <p:cNvSpPr txBox="1">
            <a:spLocks noChangeArrowheads="1"/>
          </p:cNvSpPr>
          <p:nvPr/>
        </p:nvSpPr>
        <p:spPr bwMode="auto">
          <a:xfrm>
            <a:off x="1066800" y="3890605"/>
            <a:ext cx="6781800" cy="307777"/>
          </a:xfrm>
          <a:prstGeom prst="rect">
            <a:avLst/>
          </a:prstGeom>
          <a:solidFill>
            <a:schemeClr val="accent1"/>
          </a:solidFill>
          <a:ln>
            <a:noFill/>
          </a:ln>
          <a:effectLs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gn="ctr">
              <a:spcBef>
                <a:spcPct val="50000"/>
              </a:spcBef>
            </a:pPr>
            <a:r>
              <a:rPr lang="zh-CN" altLang="en-US" sz="1400" u="none" spc="1600" dirty="0">
                <a:solidFill>
                  <a:schemeClr val="bg1"/>
                </a:solidFill>
                <a:latin typeface="+mn-ea"/>
                <a:ea typeface="+mn-ea"/>
              </a:rPr>
              <a:t>母亲要走大路，儿子要走</a:t>
            </a:r>
            <a:r>
              <a:rPr lang="zh-CN" altLang="en-US" sz="1400" u="none" spc="1600" dirty="0" smtClean="0">
                <a:solidFill>
                  <a:schemeClr val="bg1"/>
                </a:solidFill>
                <a:latin typeface="+mn-ea"/>
                <a:ea typeface="+mn-ea"/>
              </a:rPr>
              <a:t>小路</a:t>
            </a:r>
            <a:endParaRPr lang="zh-CN" altLang="en-US" sz="1400" u="none" spc="1600" dirty="0">
              <a:solidFill>
                <a:schemeClr val="bg1"/>
              </a:solidFill>
              <a:latin typeface="+mn-ea"/>
              <a:ea typeface="+mn-ea"/>
            </a:endParaRPr>
          </a:p>
        </p:txBody>
      </p:sp>
      <p:sp>
        <p:nvSpPr>
          <p:cNvPr id="12" name="Rectangle 11"/>
          <p:cNvSpPr>
            <a:spLocks noChangeArrowheads="1"/>
          </p:cNvSpPr>
          <p:nvPr/>
        </p:nvSpPr>
        <p:spPr bwMode="auto">
          <a:xfrm>
            <a:off x="3432307" y="3419134"/>
            <a:ext cx="36420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zh-CN" altLang="en-US" sz="1400" b="1" u="none" dirty="0">
                <a:solidFill>
                  <a:schemeClr val="accent1"/>
                </a:solidFill>
                <a:latin typeface="+mn-ea"/>
                <a:ea typeface="+mn-ea"/>
              </a:rPr>
              <a:t>我</a:t>
            </a:r>
          </a:p>
        </p:txBody>
      </p:sp>
      <p:sp>
        <p:nvSpPr>
          <p:cNvPr id="14" name="Text Box 3"/>
          <p:cNvSpPr txBox="1">
            <a:spLocks noChangeArrowheads="1"/>
          </p:cNvSpPr>
          <p:nvPr/>
        </p:nvSpPr>
        <p:spPr bwMode="auto">
          <a:xfrm>
            <a:off x="228600" y="404396"/>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n-ea"/>
              </a:rPr>
              <a:t>朗读课文</a:t>
            </a: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54488">
            <a:off x="5693668" y="1210068"/>
            <a:ext cx="2395931" cy="1813993"/>
          </a:xfrm>
          <a:prstGeom prst="rect">
            <a:avLst/>
          </a:prstGeom>
        </p:spPr>
      </p:pic>
    </p:spTree>
    <p:extLst>
      <p:ext uri="{BB962C8B-B14F-4D97-AF65-F5344CB8AC3E}">
        <p14:creationId xmlns:p14="http://schemas.microsoft.com/office/powerpoint/2010/main" val="1217766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1+#ppt_w/2"/>
                                          </p:val>
                                        </p:tav>
                                        <p:tav tm="100000">
                                          <p:val>
                                            <p:strVal val="#ppt_x"/>
                                          </p:val>
                                        </p:tav>
                                      </p:tavLst>
                                    </p:anim>
                                    <p:anim calcmode="lin" valueType="num">
                                      <p:cBhvr additive="base">
                                        <p:cTn id="47" dur="500" fill="hold"/>
                                        <p:tgtEl>
                                          <p:spTgt spid="10"/>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0-#ppt_w/2"/>
                                          </p:val>
                                        </p:tav>
                                        <p:tav tm="100000">
                                          <p:val>
                                            <p:strVal val="#ppt_x"/>
                                          </p:val>
                                        </p:tav>
                                      </p:tavLst>
                                    </p:anim>
                                    <p:anim calcmode="lin" valueType="num">
                                      <p:cBhvr additive="base">
                                        <p:cTn id="51"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1" grpId="0" animBg="1"/>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3"/>
          <p:cNvSpPr txBox="1">
            <a:spLocks noChangeArrowheads="1"/>
          </p:cNvSpPr>
          <p:nvPr/>
        </p:nvSpPr>
        <p:spPr bwMode="auto">
          <a:xfrm>
            <a:off x="228600" y="404396"/>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n-ea"/>
              </a:rPr>
              <a:t>概括内容 </a:t>
            </a:r>
          </a:p>
        </p:txBody>
      </p:sp>
      <p:grpSp>
        <p:nvGrpSpPr>
          <p:cNvPr id="31" name="组合 30"/>
          <p:cNvGrpSpPr/>
          <p:nvPr/>
        </p:nvGrpSpPr>
        <p:grpSpPr>
          <a:xfrm>
            <a:off x="891205" y="1123950"/>
            <a:ext cx="4756935" cy="3138707"/>
            <a:chOff x="1792048" y="715338"/>
            <a:chExt cx="5523153" cy="3644270"/>
          </a:xfrm>
        </p:grpSpPr>
        <p:sp>
          <p:nvSpPr>
            <p:cNvPr id="5" name="Text Box 10"/>
            <p:cNvSpPr txBox="1">
              <a:spLocks noChangeArrowheads="1"/>
            </p:cNvSpPr>
            <p:nvPr/>
          </p:nvSpPr>
          <p:spPr bwMode="auto">
            <a:xfrm>
              <a:off x="2082404" y="1897267"/>
              <a:ext cx="819524" cy="32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200" b="1" u="none" dirty="0">
                  <a:solidFill>
                    <a:schemeClr val="accent1"/>
                  </a:solidFill>
                  <a:latin typeface="+mj-ea"/>
                  <a:ea typeface="+mj-ea"/>
                </a:rPr>
                <a:t>母亲</a:t>
              </a:r>
            </a:p>
          </p:txBody>
        </p:sp>
        <p:sp>
          <p:nvSpPr>
            <p:cNvPr id="6" name="Line 11"/>
            <p:cNvSpPr>
              <a:spLocks noChangeShapeType="1"/>
            </p:cNvSpPr>
            <p:nvPr/>
          </p:nvSpPr>
          <p:spPr bwMode="auto">
            <a:xfrm>
              <a:off x="2318147" y="2839052"/>
              <a:ext cx="0" cy="890588"/>
            </a:xfrm>
            <a:prstGeom prst="line">
              <a:avLst/>
            </a:prstGeom>
            <a:noFill/>
            <a:ln w="38100">
              <a:solidFill>
                <a:schemeClr val="accent2"/>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200">
                <a:solidFill>
                  <a:schemeClr val="accent1"/>
                </a:solidFill>
                <a:latin typeface="+mj-ea"/>
                <a:ea typeface="+mj-ea"/>
              </a:endParaRPr>
            </a:p>
          </p:txBody>
        </p:sp>
        <p:sp>
          <p:nvSpPr>
            <p:cNvPr id="7" name="Text Box 12"/>
            <p:cNvSpPr txBox="1">
              <a:spLocks noChangeArrowheads="1"/>
            </p:cNvSpPr>
            <p:nvPr/>
          </p:nvSpPr>
          <p:spPr bwMode="auto">
            <a:xfrm>
              <a:off x="6407945" y="1897267"/>
              <a:ext cx="907256" cy="32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200" b="1" u="none">
                  <a:solidFill>
                    <a:schemeClr val="accent1"/>
                  </a:solidFill>
                  <a:latin typeface="+mj-ea"/>
                  <a:ea typeface="+mj-ea"/>
                </a:rPr>
                <a:t>儿子</a:t>
              </a:r>
            </a:p>
          </p:txBody>
        </p:sp>
        <p:sp>
          <p:nvSpPr>
            <p:cNvPr id="8" name="Text Box 14"/>
            <p:cNvSpPr txBox="1">
              <a:spLocks noChangeArrowheads="1"/>
            </p:cNvSpPr>
            <p:nvPr/>
          </p:nvSpPr>
          <p:spPr bwMode="auto">
            <a:xfrm>
              <a:off x="6462712" y="3786790"/>
              <a:ext cx="796817" cy="32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200" b="1" u="none">
                  <a:solidFill>
                    <a:schemeClr val="accent1"/>
                  </a:solidFill>
                  <a:latin typeface="+mj-ea"/>
                  <a:ea typeface="+mj-ea"/>
                </a:rPr>
                <a:t>小路</a:t>
              </a:r>
            </a:p>
          </p:txBody>
        </p:sp>
        <p:sp>
          <p:nvSpPr>
            <p:cNvPr id="9" name="Line 15"/>
            <p:cNvSpPr>
              <a:spLocks noChangeShapeType="1"/>
            </p:cNvSpPr>
            <p:nvPr/>
          </p:nvSpPr>
          <p:spPr bwMode="auto">
            <a:xfrm>
              <a:off x="2661047" y="4084446"/>
              <a:ext cx="1263347" cy="0"/>
            </a:xfrm>
            <a:prstGeom prst="line">
              <a:avLst/>
            </a:prstGeom>
            <a:noFill/>
            <a:ln w="38100">
              <a:solidFill>
                <a:schemeClr val="accent2"/>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200">
                <a:solidFill>
                  <a:schemeClr val="accent1"/>
                </a:solidFill>
                <a:latin typeface="+mj-ea"/>
                <a:ea typeface="+mj-ea"/>
              </a:endParaRPr>
            </a:p>
          </p:txBody>
        </p:sp>
        <p:sp>
          <p:nvSpPr>
            <p:cNvPr id="10" name="Line 16"/>
            <p:cNvSpPr>
              <a:spLocks noChangeShapeType="1"/>
            </p:cNvSpPr>
            <p:nvPr/>
          </p:nvSpPr>
          <p:spPr bwMode="auto">
            <a:xfrm flipH="1">
              <a:off x="5118497" y="4084446"/>
              <a:ext cx="1216900" cy="0"/>
            </a:xfrm>
            <a:prstGeom prst="line">
              <a:avLst/>
            </a:prstGeom>
            <a:noFill/>
            <a:ln w="38100">
              <a:solidFill>
                <a:schemeClr val="accent2"/>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200">
                <a:solidFill>
                  <a:schemeClr val="accent1"/>
                </a:solidFill>
                <a:latin typeface="+mj-ea"/>
                <a:ea typeface="+mj-ea"/>
              </a:endParaRPr>
            </a:p>
          </p:txBody>
        </p:sp>
        <p:sp>
          <p:nvSpPr>
            <p:cNvPr id="11" name="Text Box 17"/>
            <p:cNvSpPr txBox="1">
              <a:spLocks noChangeArrowheads="1"/>
            </p:cNvSpPr>
            <p:nvPr/>
          </p:nvSpPr>
          <p:spPr bwMode="auto">
            <a:xfrm>
              <a:off x="4009332" y="3882628"/>
              <a:ext cx="983635" cy="32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zh-CN" altLang="en-US" sz="1200" b="1" u="none" dirty="0">
                  <a:solidFill>
                    <a:schemeClr val="accent1"/>
                  </a:solidFill>
                  <a:latin typeface="+mj-ea"/>
                  <a:ea typeface="+mj-ea"/>
                </a:rPr>
                <a:t>分歧 </a:t>
              </a:r>
            </a:p>
          </p:txBody>
        </p:sp>
        <p:sp>
          <p:nvSpPr>
            <p:cNvPr id="12" name="Line 18"/>
            <p:cNvSpPr>
              <a:spLocks noChangeShapeType="1"/>
            </p:cNvSpPr>
            <p:nvPr/>
          </p:nvSpPr>
          <p:spPr bwMode="auto">
            <a:xfrm flipV="1">
              <a:off x="4535248" y="2544138"/>
              <a:ext cx="0" cy="1085850"/>
            </a:xfrm>
            <a:prstGeom prst="line">
              <a:avLst/>
            </a:prstGeom>
            <a:noFill/>
            <a:ln w="38100">
              <a:solidFill>
                <a:schemeClr val="accent2"/>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200">
                <a:solidFill>
                  <a:schemeClr val="accent1"/>
                </a:solidFill>
                <a:latin typeface="+mj-ea"/>
                <a:ea typeface="+mj-ea"/>
              </a:endParaRPr>
            </a:p>
          </p:txBody>
        </p:sp>
        <p:sp>
          <p:nvSpPr>
            <p:cNvPr id="13" name="Text Box 19"/>
            <p:cNvSpPr txBox="1">
              <a:spLocks noChangeArrowheads="1"/>
            </p:cNvSpPr>
            <p:nvPr/>
          </p:nvSpPr>
          <p:spPr bwMode="auto">
            <a:xfrm>
              <a:off x="4226023" y="819150"/>
              <a:ext cx="607935" cy="32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zh-CN" altLang="en-US" sz="1200" b="1" u="none" dirty="0">
                  <a:solidFill>
                    <a:schemeClr val="accent1"/>
                  </a:solidFill>
                  <a:latin typeface="+mj-ea"/>
                  <a:ea typeface="+mj-ea"/>
                </a:rPr>
                <a:t>我</a:t>
              </a:r>
            </a:p>
          </p:txBody>
        </p:sp>
        <p:sp>
          <p:nvSpPr>
            <p:cNvPr id="14" name="Line 20"/>
            <p:cNvSpPr>
              <a:spLocks noChangeShapeType="1"/>
            </p:cNvSpPr>
            <p:nvPr/>
          </p:nvSpPr>
          <p:spPr bwMode="auto">
            <a:xfrm flipV="1">
              <a:off x="2736057" y="1157890"/>
              <a:ext cx="1194193" cy="731044"/>
            </a:xfrm>
            <a:prstGeom prst="line">
              <a:avLst/>
            </a:prstGeom>
            <a:noFill/>
            <a:ln w="38100">
              <a:solidFill>
                <a:schemeClr val="accent2"/>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200">
                <a:solidFill>
                  <a:schemeClr val="accent1"/>
                </a:solidFill>
                <a:latin typeface="+mj-ea"/>
                <a:ea typeface="+mj-ea"/>
              </a:endParaRPr>
            </a:p>
          </p:txBody>
        </p:sp>
        <p:sp>
          <p:nvSpPr>
            <p:cNvPr id="15" name="Line 22"/>
            <p:cNvSpPr>
              <a:spLocks noChangeShapeType="1"/>
            </p:cNvSpPr>
            <p:nvPr/>
          </p:nvSpPr>
          <p:spPr bwMode="auto">
            <a:xfrm flipH="1" flipV="1">
              <a:off x="5086350" y="1157890"/>
              <a:ext cx="1005310" cy="731044"/>
            </a:xfrm>
            <a:prstGeom prst="line">
              <a:avLst/>
            </a:prstGeom>
            <a:noFill/>
            <a:ln w="38100">
              <a:solidFill>
                <a:schemeClr val="accent2"/>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200">
                <a:solidFill>
                  <a:schemeClr val="accent1"/>
                </a:solidFill>
                <a:latin typeface="+mj-ea"/>
                <a:ea typeface="+mj-ea"/>
              </a:endParaRPr>
            </a:p>
          </p:txBody>
        </p:sp>
        <p:sp>
          <p:nvSpPr>
            <p:cNvPr id="16" name="Text Box 24"/>
            <p:cNvSpPr txBox="1">
              <a:spLocks noChangeArrowheads="1"/>
            </p:cNvSpPr>
            <p:nvPr/>
          </p:nvSpPr>
          <p:spPr bwMode="auto">
            <a:xfrm>
              <a:off x="4091384" y="1993107"/>
              <a:ext cx="901064" cy="32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zh-CN" altLang="en-US" sz="1200" b="1" u="none" dirty="0">
                  <a:solidFill>
                    <a:schemeClr val="accent1"/>
                  </a:solidFill>
                  <a:latin typeface="+mj-ea"/>
                  <a:ea typeface="+mj-ea"/>
                </a:rPr>
                <a:t>妻子</a:t>
              </a:r>
            </a:p>
          </p:txBody>
        </p:sp>
        <p:sp>
          <p:nvSpPr>
            <p:cNvPr id="17" name="Text Box 29"/>
            <p:cNvSpPr txBox="1">
              <a:spLocks noChangeArrowheads="1"/>
            </p:cNvSpPr>
            <p:nvPr/>
          </p:nvSpPr>
          <p:spPr bwMode="auto">
            <a:xfrm>
              <a:off x="1792048" y="3882152"/>
              <a:ext cx="842231" cy="32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200" b="1" u="none" dirty="0">
                  <a:solidFill>
                    <a:schemeClr val="accent1"/>
                  </a:solidFill>
                  <a:latin typeface="+mj-ea"/>
                  <a:ea typeface="+mj-ea"/>
                </a:rPr>
                <a:t>大路</a:t>
              </a:r>
            </a:p>
          </p:txBody>
        </p:sp>
        <p:sp>
          <p:nvSpPr>
            <p:cNvPr id="18" name="Line 31"/>
            <p:cNvSpPr>
              <a:spLocks noChangeShapeType="1"/>
            </p:cNvSpPr>
            <p:nvPr/>
          </p:nvSpPr>
          <p:spPr bwMode="auto">
            <a:xfrm>
              <a:off x="6711553" y="2815240"/>
              <a:ext cx="0" cy="890588"/>
            </a:xfrm>
            <a:prstGeom prst="line">
              <a:avLst/>
            </a:prstGeom>
            <a:noFill/>
            <a:ln w="38100">
              <a:solidFill>
                <a:schemeClr val="accent2"/>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200">
                <a:solidFill>
                  <a:schemeClr val="accent1"/>
                </a:solidFill>
                <a:latin typeface="+mj-ea"/>
                <a:ea typeface="+mj-ea"/>
              </a:endParaRPr>
            </a:p>
          </p:txBody>
        </p:sp>
        <p:sp>
          <p:nvSpPr>
            <p:cNvPr id="19" name="Text Box 32"/>
            <p:cNvSpPr txBox="1">
              <a:spLocks noChangeArrowheads="1"/>
            </p:cNvSpPr>
            <p:nvPr/>
          </p:nvSpPr>
          <p:spPr bwMode="auto">
            <a:xfrm>
              <a:off x="2775191" y="915440"/>
              <a:ext cx="749339" cy="32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200" b="1" u="none" dirty="0">
                  <a:solidFill>
                    <a:schemeClr val="accent1"/>
                  </a:solidFill>
                  <a:latin typeface="+mj-ea"/>
                  <a:ea typeface="+mj-ea"/>
                </a:rPr>
                <a:t>听从</a:t>
              </a:r>
            </a:p>
          </p:txBody>
        </p:sp>
        <p:sp>
          <p:nvSpPr>
            <p:cNvPr id="20" name="Text Box 33"/>
            <p:cNvSpPr txBox="1">
              <a:spLocks noChangeArrowheads="1"/>
            </p:cNvSpPr>
            <p:nvPr/>
          </p:nvSpPr>
          <p:spPr bwMode="auto">
            <a:xfrm>
              <a:off x="5740003" y="940005"/>
              <a:ext cx="749339" cy="32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200" b="1" u="none">
                  <a:solidFill>
                    <a:schemeClr val="accent1"/>
                  </a:solidFill>
                  <a:latin typeface="+mj-ea"/>
                  <a:ea typeface="+mj-ea"/>
                </a:rPr>
                <a:t>听从</a:t>
              </a:r>
            </a:p>
          </p:txBody>
        </p:sp>
        <p:sp>
          <p:nvSpPr>
            <p:cNvPr id="22" name="椭圆 21"/>
            <p:cNvSpPr/>
            <p:nvPr/>
          </p:nvSpPr>
          <p:spPr>
            <a:xfrm>
              <a:off x="2752748" y="758775"/>
              <a:ext cx="613318" cy="6133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3" name="椭圆 22"/>
            <p:cNvSpPr/>
            <p:nvPr/>
          </p:nvSpPr>
          <p:spPr>
            <a:xfrm>
              <a:off x="4201641" y="715338"/>
              <a:ext cx="613318" cy="6133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4" name="椭圆 23"/>
            <p:cNvSpPr/>
            <p:nvPr/>
          </p:nvSpPr>
          <p:spPr>
            <a:xfrm>
              <a:off x="5677183" y="819150"/>
              <a:ext cx="613318" cy="6133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5" name="椭圆 24"/>
            <p:cNvSpPr/>
            <p:nvPr/>
          </p:nvSpPr>
          <p:spPr>
            <a:xfrm>
              <a:off x="6344051" y="1761525"/>
              <a:ext cx="613318" cy="6133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6" name="椭圆 25"/>
            <p:cNvSpPr/>
            <p:nvPr/>
          </p:nvSpPr>
          <p:spPr>
            <a:xfrm>
              <a:off x="2070112" y="1753153"/>
              <a:ext cx="613318" cy="6133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7" name="椭圆 26"/>
            <p:cNvSpPr/>
            <p:nvPr/>
          </p:nvSpPr>
          <p:spPr>
            <a:xfrm>
              <a:off x="4184290" y="1753153"/>
              <a:ext cx="674813" cy="674813"/>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8" name="椭圆 27"/>
            <p:cNvSpPr/>
            <p:nvPr/>
          </p:nvSpPr>
          <p:spPr>
            <a:xfrm>
              <a:off x="1803797" y="3746290"/>
              <a:ext cx="613318" cy="6133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9" name="椭圆 28"/>
            <p:cNvSpPr/>
            <p:nvPr/>
          </p:nvSpPr>
          <p:spPr>
            <a:xfrm>
              <a:off x="4226024" y="3729761"/>
              <a:ext cx="613318" cy="6133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0" name="椭圆 29"/>
            <p:cNvSpPr/>
            <p:nvPr/>
          </p:nvSpPr>
          <p:spPr>
            <a:xfrm>
              <a:off x="6440559" y="3705828"/>
              <a:ext cx="613318" cy="6133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8276" y="1634155"/>
            <a:ext cx="2690195" cy="2690195"/>
          </a:xfrm>
          <a:prstGeom prst="rect">
            <a:avLst/>
          </a:prstGeom>
        </p:spPr>
      </p:pic>
    </p:spTree>
    <p:extLst>
      <p:ext uri="{BB962C8B-B14F-4D97-AF65-F5344CB8AC3E}">
        <p14:creationId xmlns:p14="http://schemas.microsoft.com/office/powerpoint/2010/main" val="4004322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820760" y="1210159"/>
            <a:ext cx="3141640" cy="5445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zh-CN" altLang="en-US" sz="1600" b="1" u="none" dirty="0">
                <a:solidFill>
                  <a:schemeClr val="accent1"/>
                </a:solidFill>
                <a:latin typeface="+mj-ea"/>
                <a:ea typeface="+mj-ea"/>
              </a:rPr>
              <a:t>品读课文、分析人物、体味亲情</a:t>
            </a:r>
            <a:r>
              <a:rPr lang="zh-CN" altLang="en-US" sz="1600" u="none" dirty="0">
                <a:solidFill>
                  <a:schemeClr val="accent1"/>
                </a:solidFill>
                <a:latin typeface="+mj-ea"/>
                <a:ea typeface="+mj-ea"/>
              </a:rPr>
              <a:t> </a:t>
            </a:r>
          </a:p>
        </p:txBody>
      </p:sp>
      <p:grpSp>
        <p:nvGrpSpPr>
          <p:cNvPr id="2" name="组合 1"/>
          <p:cNvGrpSpPr/>
          <p:nvPr/>
        </p:nvGrpSpPr>
        <p:grpSpPr>
          <a:xfrm>
            <a:off x="3782616" y="1293562"/>
            <a:ext cx="4675584" cy="2659797"/>
            <a:chOff x="3276600" y="1119485"/>
            <a:chExt cx="4675584" cy="2659797"/>
          </a:xfrm>
        </p:grpSpPr>
        <p:sp>
          <p:nvSpPr>
            <p:cNvPr id="6" name="Text Box 8"/>
            <p:cNvSpPr txBox="1">
              <a:spLocks noChangeArrowheads="1"/>
            </p:cNvSpPr>
            <p:nvPr/>
          </p:nvSpPr>
          <p:spPr bwMode="auto">
            <a:xfrm>
              <a:off x="3634701" y="2191834"/>
              <a:ext cx="70127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600" u="none" dirty="0">
                  <a:solidFill>
                    <a:schemeClr val="accent1"/>
                  </a:solidFill>
                  <a:latin typeface="+mj-ea"/>
                  <a:ea typeface="+mj-ea"/>
                </a:rPr>
                <a:t>母亲</a:t>
              </a:r>
            </a:p>
          </p:txBody>
        </p:sp>
        <p:sp>
          <p:nvSpPr>
            <p:cNvPr id="7" name="Text Box 10"/>
            <p:cNvSpPr txBox="1">
              <a:spLocks noChangeArrowheads="1"/>
            </p:cNvSpPr>
            <p:nvPr/>
          </p:nvSpPr>
          <p:spPr bwMode="auto">
            <a:xfrm>
              <a:off x="6781800" y="2191834"/>
              <a:ext cx="78938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600" u="none" dirty="0">
                  <a:solidFill>
                    <a:schemeClr val="accent1"/>
                  </a:solidFill>
                  <a:latin typeface="+mj-ea"/>
                  <a:ea typeface="+mj-ea"/>
                </a:rPr>
                <a:t>儿子</a:t>
              </a:r>
            </a:p>
          </p:txBody>
        </p:sp>
        <p:sp>
          <p:nvSpPr>
            <p:cNvPr id="8" name="Text Box 16"/>
            <p:cNvSpPr txBox="1">
              <a:spLocks noChangeArrowheads="1"/>
            </p:cNvSpPr>
            <p:nvPr/>
          </p:nvSpPr>
          <p:spPr bwMode="auto">
            <a:xfrm>
              <a:off x="5257800" y="1119485"/>
              <a:ext cx="53935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u="none">
                  <a:solidFill>
                    <a:schemeClr val="accent1"/>
                  </a:solidFill>
                  <a:latin typeface="+mj-ea"/>
                  <a:ea typeface="+mj-ea"/>
                </a:rPr>
                <a:t>我</a:t>
              </a:r>
            </a:p>
          </p:txBody>
        </p:sp>
        <p:sp>
          <p:nvSpPr>
            <p:cNvPr id="9" name="Line 17"/>
            <p:cNvSpPr>
              <a:spLocks noChangeShapeType="1"/>
            </p:cNvSpPr>
            <p:nvPr/>
          </p:nvSpPr>
          <p:spPr bwMode="auto">
            <a:xfrm flipV="1">
              <a:off x="3810000" y="1348085"/>
              <a:ext cx="1377553" cy="731044"/>
            </a:xfrm>
            <a:prstGeom prst="line">
              <a:avLst/>
            </a:prstGeom>
            <a:noFill/>
            <a:ln w="38100">
              <a:solidFill>
                <a:schemeClr val="accent2"/>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050">
                <a:solidFill>
                  <a:schemeClr val="accent1"/>
                </a:solidFill>
                <a:latin typeface="+mj-ea"/>
                <a:ea typeface="+mj-ea"/>
              </a:endParaRPr>
            </a:p>
          </p:txBody>
        </p:sp>
        <p:sp>
          <p:nvSpPr>
            <p:cNvPr id="10" name="Line 19"/>
            <p:cNvSpPr>
              <a:spLocks noChangeShapeType="1"/>
            </p:cNvSpPr>
            <p:nvPr/>
          </p:nvSpPr>
          <p:spPr bwMode="auto">
            <a:xfrm flipH="1" flipV="1">
              <a:off x="5867400" y="1348085"/>
              <a:ext cx="1159669" cy="731044"/>
            </a:xfrm>
            <a:prstGeom prst="line">
              <a:avLst/>
            </a:prstGeom>
            <a:noFill/>
            <a:ln w="38100">
              <a:solidFill>
                <a:schemeClr val="accent2"/>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050">
                <a:solidFill>
                  <a:schemeClr val="accent1"/>
                </a:solidFill>
                <a:latin typeface="+mj-ea"/>
                <a:ea typeface="+mj-ea"/>
              </a:endParaRPr>
            </a:p>
          </p:txBody>
        </p:sp>
        <p:sp>
          <p:nvSpPr>
            <p:cNvPr id="11" name="Text Box 21"/>
            <p:cNvSpPr txBox="1">
              <a:spLocks noChangeArrowheads="1"/>
            </p:cNvSpPr>
            <p:nvPr/>
          </p:nvSpPr>
          <p:spPr bwMode="auto">
            <a:xfrm>
              <a:off x="5171614" y="2191834"/>
              <a:ext cx="64174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600" u="none">
                  <a:solidFill>
                    <a:schemeClr val="accent1"/>
                  </a:solidFill>
                  <a:latin typeface="+mj-ea"/>
                  <a:ea typeface="+mj-ea"/>
                </a:rPr>
                <a:t>妻子</a:t>
              </a:r>
            </a:p>
          </p:txBody>
        </p:sp>
        <p:sp>
          <p:nvSpPr>
            <p:cNvPr id="12" name="Text Box 22"/>
            <p:cNvSpPr txBox="1">
              <a:spLocks noChangeArrowheads="1"/>
            </p:cNvSpPr>
            <p:nvPr/>
          </p:nvSpPr>
          <p:spPr bwMode="auto">
            <a:xfrm>
              <a:off x="3276600" y="2537996"/>
              <a:ext cx="14249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600" b="1" u="none" dirty="0">
                  <a:solidFill>
                    <a:schemeClr val="accent1"/>
                  </a:solidFill>
                  <a:latin typeface="+mj-ea"/>
                  <a:ea typeface="+mj-ea"/>
                </a:rPr>
                <a:t>（慈祥和蔼）</a:t>
              </a:r>
            </a:p>
          </p:txBody>
        </p:sp>
        <p:sp>
          <p:nvSpPr>
            <p:cNvPr id="13" name="Text Box 23"/>
            <p:cNvSpPr txBox="1">
              <a:spLocks noChangeArrowheads="1"/>
            </p:cNvSpPr>
            <p:nvPr/>
          </p:nvSpPr>
          <p:spPr bwMode="auto">
            <a:xfrm>
              <a:off x="6477000" y="2533340"/>
              <a:ext cx="147518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600" b="1" u="none" dirty="0">
                  <a:solidFill>
                    <a:schemeClr val="accent1"/>
                  </a:solidFill>
                  <a:latin typeface="+mj-ea"/>
                  <a:ea typeface="+mj-ea"/>
                </a:rPr>
                <a:t>（聪明乖巧）</a:t>
              </a:r>
            </a:p>
          </p:txBody>
        </p:sp>
        <p:sp>
          <p:nvSpPr>
            <p:cNvPr id="14" name="Text Box 24"/>
            <p:cNvSpPr txBox="1">
              <a:spLocks noChangeArrowheads="1"/>
            </p:cNvSpPr>
            <p:nvPr/>
          </p:nvSpPr>
          <p:spPr bwMode="auto">
            <a:xfrm>
              <a:off x="4739878" y="1699796"/>
              <a:ext cx="146446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600" u="none" dirty="0">
                  <a:solidFill>
                    <a:schemeClr val="accent1"/>
                  </a:solidFill>
                  <a:latin typeface="+mj-ea"/>
                  <a:ea typeface="+mj-ea"/>
                </a:rPr>
                <a:t>（孝顺爱幼）</a:t>
              </a:r>
            </a:p>
          </p:txBody>
        </p:sp>
        <p:sp>
          <p:nvSpPr>
            <p:cNvPr id="15" name="Text Box 25"/>
            <p:cNvSpPr txBox="1">
              <a:spLocks noChangeArrowheads="1"/>
            </p:cNvSpPr>
            <p:nvPr/>
          </p:nvSpPr>
          <p:spPr bwMode="auto">
            <a:xfrm>
              <a:off x="4835128" y="2537996"/>
              <a:ext cx="14894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1600" b="1" u="none" dirty="0">
                  <a:solidFill>
                    <a:schemeClr val="accent1"/>
                  </a:solidFill>
                  <a:latin typeface="+mj-ea"/>
                  <a:ea typeface="+mj-ea"/>
                </a:rPr>
                <a:t>（温柔贤惠 ）</a:t>
              </a:r>
            </a:p>
          </p:txBody>
        </p:sp>
        <p:sp>
          <p:nvSpPr>
            <p:cNvPr id="16" name="Text Box 28"/>
            <p:cNvSpPr txBox="1">
              <a:spLocks noChangeArrowheads="1"/>
            </p:cNvSpPr>
            <p:nvPr/>
          </p:nvSpPr>
          <p:spPr bwMode="auto">
            <a:xfrm>
              <a:off x="3634701" y="2982398"/>
              <a:ext cx="5950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zh-CN" altLang="en-US" sz="1600" u="none" dirty="0">
                  <a:solidFill>
                    <a:schemeClr val="accent1"/>
                  </a:solidFill>
                  <a:latin typeface="+mj-ea"/>
                  <a:ea typeface="+mj-ea"/>
                </a:rPr>
                <a:t>散步</a:t>
              </a:r>
            </a:p>
          </p:txBody>
        </p:sp>
        <p:sp>
          <p:nvSpPr>
            <p:cNvPr id="17" name="Text Box 29"/>
            <p:cNvSpPr txBox="1">
              <a:spLocks noChangeArrowheads="1"/>
            </p:cNvSpPr>
            <p:nvPr/>
          </p:nvSpPr>
          <p:spPr bwMode="auto">
            <a:xfrm>
              <a:off x="6641981" y="3013176"/>
              <a:ext cx="100540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zh-CN" altLang="en-US" sz="1600" u="none" dirty="0">
                  <a:solidFill>
                    <a:schemeClr val="accent1"/>
                  </a:solidFill>
                  <a:latin typeface="+mj-ea"/>
                  <a:ea typeface="+mj-ea"/>
                </a:rPr>
                <a:t>尊老爱幼</a:t>
              </a:r>
            </a:p>
          </p:txBody>
        </p:sp>
        <p:sp>
          <p:nvSpPr>
            <p:cNvPr id="18" name="Text Box 30"/>
            <p:cNvSpPr txBox="1">
              <a:spLocks noChangeArrowheads="1"/>
            </p:cNvSpPr>
            <p:nvPr/>
          </p:nvSpPr>
          <p:spPr bwMode="auto">
            <a:xfrm>
              <a:off x="3726686" y="3409950"/>
              <a:ext cx="41549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zh-CN" altLang="en-US" b="1" u="none" dirty="0">
                  <a:solidFill>
                    <a:schemeClr val="accent1"/>
                  </a:solidFill>
                  <a:latin typeface="+mj-ea"/>
                  <a:ea typeface="+mj-ea"/>
                </a:rPr>
                <a:t>小</a:t>
              </a:r>
            </a:p>
          </p:txBody>
        </p:sp>
        <p:sp>
          <p:nvSpPr>
            <p:cNvPr id="19" name="Text Box 31"/>
            <p:cNvSpPr txBox="1">
              <a:spLocks noChangeArrowheads="1"/>
            </p:cNvSpPr>
            <p:nvPr/>
          </p:nvSpPr>
          <p:spPr bwMode="auto">
            <a:xfrm>
              <a:off x="6987808" y="3409950"/>
              <a:ext cx="41549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eaLnBrk="1" hangingPunct="1"/>
              <a:r>
                <a:rPr lang="zh-CN" altLang="en-US" b="1" u="none" dirty="0">
                  <a:solidFill>
                    <a:schemeClr val="accent1"/>
                  </a:solidFill>
                  <a:latin typeface="+mj-ea"/>
                  <a:ea typeface="+mj-ea"/>
                </a:rPr>
                <a:t>大</a:t>
              </a:r>
            </a:p>
          </p:txBody>
        </p:sp>
        <p:sp>
          <p:nvSpPr>
            <p:cNvPr id="20" name="Text Box 32"/>
            <p:cNvSpPr txBox="1">
              <a:spLocks noChangeArrowheads="1"/>
            </p:cNvSpPr>
            <p:nvPr/>
          </p:nvSpPr>
          <p:spPr bwMode="auto">
            <a:xfrm>
              <a:off x="4572000" y="3013176"/>
              <a:ext cx="1895014" cy="338554"/>
            </a:xfrm>
            <a:prstGeom prst="rect">
              <a:avLst/>
            </a:prstGeom>
            <a:solidFill>
              <a:schemeClr val="accent1"/>
            </a:solidFill>
            <a:ln w="9525">
              <a:noFill/>
              <a:miter lim="800000"/>
            </a:ln>
            <a:effectLst>
              <a:outerShdw dist="107763" dir="2700000" algn="ctr" rotWithShape="0">
                <a:schemeClr val="bg2">
                  <a:alpha val="50000"/>
                </a:schemeClr>
              </a:outerShdw>
            </a:effectLst>
          </p:spPr>
          <p:txBody>
            <a:bodyPr wrap="squar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u="none" spc="450" dirty="0">
                  <a:solidFill>
                    <a:schemeClr val="bg1"/>
                  </a:solidFill>
                  <a:latin typeface="+mj-ea"/>
                  <a:ea typeface="+mj-ea"/>
                </a:rPr>
                <a:t>以小见大</a:t>
              </a:r>
            </a:p>
          </p:txBody>
        </p:sp>
      </p:grpSp>
      <p:sp>
        <p:nvSpPr>
          <p:cNvPr id="22" name="Text Box 3"/>
          <p:cNvSpPr txBox="1">
            <a:spLocks noChangeArrowheads="1"/>
          </p:cNvSpPr>
          <p:nvPr/>
        </p:nvSpPr>
        <p:spPr bwMode="auto">
          <a:xfrm>
            <a:off x="228600" y="285750"/>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n-ea"/>
              </a:rPr>
              <a:t>概括内容 </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5704" y="1667359"/>
            <a:ext cx="2913118" cy="2656991"/>
          </a:xfrm>
          <a:prstGeom prst="rect">
            <a:avLst/>
          </a:prstGeom>
        </p:spPr>
      </p:pic>
    </p:spTree>
    <p:extLst>
      <p:ext uri="{BB962C8B-B14F-4D97-AF65-F5344CB8AC3E}">
        <p14:creationId xmlns:p14="http://schemas.microsoft.com/office/powerpoint/2010/main" val="1118534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7"/>
          <p:cNvSpPr txBox="1">
            <a:spLocks noChangeArrowheads="1"/>
          </p:cNvSpPr>
          <p:nvPr/>
        </p:nvSpPr>
        <p:spPr bwMode="auto">
          <a:xfrm>
            <a:off x="-173800" y="1047750"/>
            <a:ext cx="184731"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u="sng">
                <a:solidFill>
                  <a:schemeClr val="tx1"/>
                </a:solidFill>
                <a:latin typeface="Arial" panose="020B0604020202020204" pitchFamily="34" charset="0"/>
                <a:ea typeface="宋体" panose="02010600030101010101" pitchFamily="2" charset="-122"/>
              </a:defRPr>
            </a:lvl1pPr>
            <a:lvl2pPr marL="742950" indent="-285750" eaLnBrk="0" hangingPunct="0">
              <a:defRPr u="sng">
                <a:solidFill>
                  <a:schemeClr val="tx1"/>
                </a:solidFill>
                <a:latin typeface="Arial" panose="020B0604020202020204" pitchFamily="34" charset="0"/>
                <a:ea typeface="宋体" panose="02010600030101010101" pitchFamily="2" charset="-122"/>
              </a:defRPr>
            </a:lvl2pPr>
            <a:lvl3pPr marL="1143000" indent="-228600" eaLnBrk="0" hangingPunct="0">
              <a:defRPr u="sng">
                <a:solidFill>
                  <a:schemeClr val="tx1"/>
                </a:solidFill>
                <a:latin typeface="Arial" panose="020B0604020202020204" pitchFamily="34" charset="0"/>
                <a:ea typeface="宋体" panose="02010600030101010101" pitchFamily="2" charset="-122"/>
              </a:defRPr>
            </a:lvl3pPr>
            <a:lvl4pPr marL="1600200" indent="-228600" eaLnBrk="0" hangingPunct="0">
              <a:defRPr u="sng">
                <a:solidFill>
                  <a:schemeClr val="tx1"/>
                </a:solidFill>
                <a:latin typeface="Arial" panose="020B0604020202020204" pitchFamily="34" charset="0"/>
                <a:ea typeface="宋体" panose="02010600030101010101" pitchFamily="2" charset="-122"/>
              </a:defRPr>
            </a:lvl4pPr>
            <a:lvl5pPr marL="2057400" indent="-228600" eaLnBrk="0" hangingPunct="0">
              <a:defRPr u="sng">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u="sng">
                <a:solidFill>
                  <a:schemeClr val="tx1"/>
                </a:solidFill>
                <a:latin typeface="Arial" panose="020B0604020202020204" pitchFamily="34" charset="0"/>
                <a:ea typeface="宋体" panose="02010600030101010101" pitchFamily="2" charset="-122"/>
              </a:defRPr>
            </a:lvl9pPr>
          </a:lstStyle>
          <a:p>
            <a:endParaRPr lang="zh-CN" altLang="en-US" sz="3300" b="1" u="none" dirty="0">
              <a:solidFill>
                <a:srgbClr val="0000FF"/>
              </a:solidFill>
              <a:latin typeface="+mj-ea"/>
              <a:ea typeface="+mj-ea"/>
            </a:endParaRPr>
          </a:p>
        </p:txBody>
      </p:sp>
      <p:cxnSp>
        <p:nvCxnSpPr>
          <p:cNvPr id="77" name="直接连接符 76"/>
          <p:cNvCxnSpPr/>
          <p:nvPr/>
        </p:nvCxnSpPr>
        <p:spPr>
          <a:xfrm>
            <a:off x="3137946" y="2013868"/>
            <a:ext cx="5195345"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235112" y="3136656"/>
            <a:ext cx="5195345"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sp>
        <p:nvSpPr>
          <p:cNvPr id="79" name="Rectangle 63"/>
          <p:cNvSpPr/>
          <p:nvPr/>
        </p:nvSpPr>
        <p:spPr>
          <a:xfrm>
            <a:off x="3124200" y="1443502"/>
            <a:ext cx="4885051" cy="415498"/>
          </a:xfrm>
          <a:prstGeom prst="rect">
            <a:avLst/>
          </a:prstGeom>
        </p:spPr>
        <p:txBody>
          <a:bodyPr wrap="square">
            <a:spAutoFit/>
          </a:bodyPr>
          <a:lstStyle/>
          <a:p>
            <a:pPr>
              <a:lnSpc>
                <a:spcPct val="150000"/>
              </a:lnSpc>
            </a:pPr>
            <a:r>
              <a:rPr lang="zh-CN" altLang="en-US" sz="1400" dirty="0">
                <a:solidFill>
                  <a:schemeClr val="tx1">
                    <a:lumMod val="95000"/>
                    <a:lumOff val="5000"/>
                  </a:schemeClr>
                </a:solidFill>
                <a:latin typeface="+mj-ea"/>
                <a:ea typeface="+mj-ea"/>
              </a:rPr>
              <a:t>找出喜欢的句子；如本文中的写景句、传情句、对称句等</a:t>
            </a:r>
            <a:endParaRPr lang="id-ID" sz="1400" dirty="0">
              <a:solidFill>
                <a:schemeClr val="tx1">
                  <a:lumMod val="95000"/>
                  <a:lumOff val="5000"/>
                </a:schemeClr>
              </a:solidFill>
              <a:latin typeface="+mj-ea"/>
              <a:ea typeface="+mj-ea"/>
            </a:endParaRPr>
          </a:p>
        </p:txBody>
      </p:sp>
      <p:sp>
        <p:nvSpPr>
          <p:cNvPr id="81" name="Rectangle 63"/>
          <p:cNvSpPr/>
          <p:nvPr/>
        </p:nvSpPr>
        <p:spPr>
          <a:xfrm>
            <a:off x="3124201" y="2193736"/>
            <a:ext cx="5195345" cy="738664"/>
          </a:xfrm>
          <a:prstGeom prst="rect">
            <a:avLst/>
          </a:prstGeom>
        </p:spPr>
        <p:txBody>
          <a:bodyPr wrap="square">
            <a:spAutoFit/>
          </a:bodyPr>
          <a:lstStyle/>
          <a:p>
            <a:pPr>
              <a:lnSpc>
                <a:spcPct val="150000"/>
              </a:lnSpc>
            </a:pPr>
            <a:r>
              <a:rPr lang="zh-CN" altLang="en-US" sz="1400" dirty="0">
                <a:solidFill>
                  <a:schemeClr val="tx1">
                    <a:lumMod val="95000"/>
                    <a:lumOff val="5000"/>
                  </a:schemeClr>
                </a:solidFill>
                <a:latin typeface="+mj-ea"/>
                <a:ea typeface="+mj-ea"/>
              </a:rPr>
              <a:t>选定合适的角度；如遣词角度、修辞角度、句式角度、感情表达角度、写作方法角度等</a:t>
            </a:r>
            <a:endParaRPr lang="id-ID" sz="1400" dirty="0">
              <a:solidFill>
                <a:schemeClr val="tx1">
                  <a:lumMod val="95000"/>
                  <a:lumOff val="5000"/>
                </a:schemeClr>
              </a:solidFill>
              <a:latin typeface="+mj-ea"/>
              <a:ea typeface="+mj-ea"/>
            </a:endParaRPr>
          </a:p>
        </p:txBody>
      </p:sp>
      <p:sp>
        <p:nvSpPr>
          <p:cNvPr id="83" name="Rectangle 63"/>
          <p:cNvSpPr/>
          <p:nvPr/>
        </p:nvSpPr>
        <p:spPr>
          <a:xfrm>
            <a:off x="3172909" y="3251238"/>
            <a:ext cx="5209091" cy="738664"/>
          </a:xfrm>
          <a:prstGeom prst="rect">
            <a:avLst/>
          </a:prstGeom>
        </p:spPr>
        <p:txBody>
          <a:bodyPr wrap="square">
            <a:spAutoFit/>
          </a:bodyPr>
          <a:lstStyle/>
          <a:p>
            <a:pPr>
              <a:lnSpc>
                <a:spcPct val="150000"/>
              </a:lnSpc>
            </a:pPr>
            <a:r>
              <a:rPr lang="zh-CN" altLang="en-US" sz="1400" dirty="0">
                <a:solidFill>
                  <a:schemeClr val="tx1">
                    <a:lumMod val="95000"/>
                    <a:lumOff val="5000"/>
                  </a:schemeClr>
                </a:solidFill>
                <a:latin typeface="+mj-ea"/>
                <a:ea typeface="+mj-ea"/>
              </a:rPr>
              <a:t>准确流畅地表达建议用上“我喜欢的句子是</a:t>
            </a:r>
            <a:r>
              <a:rPr lang="en-US" altLang="zh-CN" sz="1400" dirty="0">
                <a:solidFill>
                  <a:schemeClr val="tx1">
                    <a:lumMod val="95000"/>
                    <a:lumOff val="5000"/>
                  </a:schemeClr>
                </a:solidFill>
                <a:latin typeface="+mj-ea"/>
                <a:ea typeface="+mj-ea"/>
              </a:rPr>
              <a:t>——</a:t>
            </a:r>
            <a:r>
              <a:rPr lang="zh-CN" altLang="en-US" sz="1400" dirty="0">
                <a:solidFill>
                  <a:schemeClr val="tx1">
                    <a:lumMod val="95000"/>
                    <a:lumOff val="5000"/>
                  </a:schemeClr>
                </a:solidFill>
                <a:latin typeface="+mj-ea"/>
                <a:ea typeface="+mj-ea"/>
              </a:rPr>
              <a:t>因为它</a:t>
            </a:r>
            <a:r>
              <a:rPr lang="en-US" altLang="zh-CN" sz="1400" dirty="0">
                <a:solidFill>
                  <a:schemeClr val="tx1">
                    <a:lumMod val="95000"/>
                    <a:lumOff val="5000"/>
                  </a:schemeClr>
                </a:solidFill>
                <a:latin typeface="+mj-ea"/>
                <a:ea typeface="+mj-ea"/>
              </a:rPr>
              <a:t>——”</a:t>
            </a:r>
            <a:r>
              <a:rPr lang="zh-CN" altLang="en-US" sz="1400" dirty="0">
                <a:solidFill>
                  <a:schemeClr val="tx1">
                    <a:lumMod val="95000"/>
                    <a:lumOff val="5000"/>
                  </a:schemeClr>
                </a:solidFill>
                <a:latin typeface="+mj-ea"/>
                <a:ea typeface="+mj-ea"/>
              </a:rPr>
              <a:t>或“我感受最深的句子是</a:t>
            </a:r>
            <a:r>
              <a:rPr lang="en-US" altLang="zh-CN" sz="1400" dirty="0">
                <a:solidFill>
                  <a:schemeClr val="tx1">
                    <a:lumMod val="95000"/>
                    <a:lumOff val="5000"/>
                  </a:schemeClr>
                </a:solidFill>
                <a:latin typeface="+mj-ea"/>
                <a:ea typeface="+mj-ea"/>
              </a:rPr>
              <a:t>——</a:t>
            </a:r>
            <a:r>
              <a:rPr lang="zh-CN" altLang="en-US" sz="1400" dirty="0">
                <a:solidFill>
                  <a:schemeClr val="tx1">
                    <a:lumMod val="95000"/>
                    <a:lumOff val="5000"/>
                  </a:schemeClr>
                </a:solidFill>
                <a:latin typeface="+mj-ea"/>
                <a:ea typeface="+mj-ea"/>
              </a:rPr>
              <a:t>因为它</a:t>
            </a:r>
            <a:r>
              <a:rPr lang="en-US" altLang="zh-CN" sz="1400" dirty="0">
                <a:solidFill>
                  <a:schemeClr val="tx1">
                    <a:lumMod val="95000"/>
                    <a:lumOff val="5000"/>
                  </a:schemeClr>
                </a:solidFill>
                <a:latin typeface="+mj-ea"/>
                <a:ea typeface="+mj-ea"/>
              </a:rPr>
              <a:t>——”</a:t>
            </a:r>
            <a:r>
              <a:rPr lang="zh-CN" altLang="en-US" sz="1400" dirty="0">
                <a:solidFill>
                  <a:schemeClr val="tx1">
                    <a:lumMod val="95000"/>
                    <a:lumOff val="5000"/>
                  </a:schemeClr>
                </a:solidFill>
                <a:latin typeface="+mj-ea"/>
                <a:ea typeface="+mj-ea"/>
              </a:rPr>
              <a:t>等句式。 </a:t>
            </a:r>
            <a:endParaRPr lang="id-ID" sz="1400" dirty="0">
              <a:solidFill>
                <a:schemeClr val="tx1">
                  <a:lumMod val="95000"/>
                  <a:lumOff val="5000"/>
                </a:schemeClr>
              </a:solidFill>
              <a:latin typeface="+mj-ea"/>
              <a:ea typeface="+mj-ea"/>
            </a:endParaRPr>
          </a:p>
        </p:txBody>
      </p:sp>
      <p:sp>
        <p:nvSpPr>
          <p:cNvPr id="80" name="Text Box 3"/>
          <p:cNvSpPr txBox="1">
            <a:spLocks noChangeArrowheads="1"/>
          </p:cNvSpPr>
          <p:nvPr/>
        </p:nvSpPr>
        <p:spPr bwMode="auto">
          <a:xfrm>
            <a:off x="228600" y="285750"/>
            <a:ext cx="2514600" cy="338554"/>
          </a:xfrm>
          <a:prstGeom prst="rect">
            <a:avLst/>
          </a:prstGeom>
          <a:noFill/>
          <a:ln>
            <a:noFill/>
          </a:ln>
          <a:effectLst/>
        </p:spPr>
        <p:txBody>
          <a:bodyPr wrap="square">
            <a:spAutoFit/>
          </a:bodyPr>
          <a:lstStyle/>
          <a:p>
            <a:pPr>
              <a:spcBef>
                <a:spcPct val="50000"/>
              </a:spcBef>
            </a:pPr>
            <a:r>
              <a:rPr lang="zh-CN" altLang="en-US" sz="1600" b="1" dirty="0">
                <a:solidFill>
                  <a:schemeClr val="accent1"/>
                </a:solidFill>
                <a:latin typeface="+mn-ea"/>
              </a:rPr>
              <a:t>品味语言  探寻美点</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57200" y="1246701"/>
            <a:ext cx="2964821" cy="2964821"/>
          </a:xfrm>
          <a:prstGeom prst="rect">
            <a:avLst/>
          </a:prstGeom>
        </p:spPr>
      </p:pic>
    </p:spTree>
    <p:extLst>
      <p:ext uri="{BB962C8B-B14F-4D97-AF65-F5344CB8AC3E}">
        <p14:creationId xmlns:p14="http://schemas.microsoft.com/office/powerpoint/2010/main" val="2162712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wipe(left)">
                                      <p:cBhvr>
                                        <p:cTn id="13" dur="500"/>
                                        <p:tgtEl>
                                          <p:spTgt spid="7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wipe(left)">
                                      <p:cBhvr>
                                        <p:cTn id="19" dur="500"/>
                                        <p:tgtEl>
                                          <p:spTgt spid="8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barn(inVertical)">
                                      <p:cBhvr>
                                        <p:cTn id="24" dur="500"/>
                                        <p:tgtEl>
                                          <p:spTgt spid="77"/>
                                        </p:tgtEl>
                                      </p:cBhvr>
                                    </p:animEffect>
                                  </p:childTnLst>
                                </p:cTn>
                              </p:par>
                              <p:par>
                                <p:cTn id="25" presetID="16" presetClass="entr" presetSubtype="21" fill="hold" nodeType="with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barn(inVertical)">
                                      <p:cBhvr>
                                        <p:cTn id="2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1" grpId="0"/>
      <p:bldP spid="8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PASSING_SCORE" val="100.000000"/>
  <p:tag name="ISPRING_FIRST_PUBLISH" val="1"/>
  <p:tag name="ISPRING_OUTPUT_FOLDER" val="F:\我图VIP设计PPT上传\10月份上传文件\325"/>
  <p:tag name="ISPRING_SCORM_RATE_QUIZZES" val="0"/>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自定义 31">
      <a:dk1>
        <a:srgbClr val="000000"/>
      </a:dk1>
      <a:lt1>
        <a:srgbClr val="FFFFFF"/>
      </a:lt1>
      <a:dk2>
        <a:srgbClr val="000000"/>
      </a:dk2>
      <a:lt2>
        <a:srgbClr val="FFFFFF"/>
      </a:lt2>
      <a:accent1>
        <a:srgbClr val="028C3A"/>
      </a:accent1>
      <a:accent2>
        <a:srgbClr val="5ECB27"/>
      </a:accent2>
      <a:accent3>
        <a:srgbClr val="028C3A"/>
      </a:accent3>
      <a:accent4>
        <a:srgbClr val="5ECB27"/>
      </a:accent4>
      <a:accent5>
        <a:srgbClr val="028C3A"/>
      </a:accent5>
      <a:accent6>
        <a:srgbClr val="5ECB27"/>
      </a:accent6>
      <a:hlink>
        <a:srgbClr val="028C3A"/>
      </a:hlink>
      <a:folHlink>
        <a:srgbClr val="5ECB27"/>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1190</Words>
  <Application>Microsoft Office PowerPoint</Application>
  <PresentationFormat>全屏显示(16:9)</PresentationFormat>
  <Paragraphs>108</Paragraphs>
  <Slides>16</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16</vt:i4>
      </vt:variant>
    </vt:vector>
  </HeadingPairs>
  <TitlesOfParts>
    <vt:vector size="27" baseType="lpstr">
      <vt:lpstr>Meiryo</vt:lpstr>
      <vt:lpstr>汉仪书魂体简</vt:lpstr>
      <vt:lpstr>华文行楷</vt:lpstr>
      <vt:lpstr>宋体</vt:lpstr>
      <vt:lpstr>微软雅黑</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2019-05-07T21:53:50Z</dcterms:created>
  <dcterms:modified xsi:type="dcterms:W3CDTF">2021-01-02T05:41:02Z</dcterms:modified>
</cp:coreProperties>
</file>