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3"/>
  </p:notesMasterIdLst>
  <p:sldIdLst>
    <p:sldId id="310" r:id="rId3"/>
    <p:sldId id="259" r:id="rId4"/>
    <p:sldId id="287" r:id="rId5"/>
    <p:sldId id="288" r:id="rId6"/>
    <p:sldId id="289" r:id="rId7"/>
    <p:sldId id="291" r:id="rId8"/>
    <p:sldId id="290" r:id="rId9"/>
    <p:sldId id="292" r:id="rId10"/>
    <p:sldId id="295" r:id="rId11"/>
    <p:sldId id="297" r:id="rId12"/>
    <p:sldId id="296" r:id="rId13"/>
    <p:sldId id="299" r:id="rId14"/>
    <p:sldId id="300" r:id="rId15"/>
    <p:sldId id="306" r:id="rId16"/>
    <p:sldId id="301" r:id="rId17"/>
    <p:sldId id="302" r:id="rId18"/>
    <p:sldId id="311" r:id="rId19"/>
    <p:sldId id="313" r:id="rId20"/>
    <p:sldId id="314" r:id="rId21"/>
    <p:sldId id="315" r:id="rId22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D376"/>
    <a:srgbClr val="EBC27E"/>
    <a:srgbClr val="345936"/>
    <a:srgbClr val="5C3B2E"/>
    <a:srgbClr val="E60000"/>
    <a:srgbClr val="CC0000"/>
    <a:srgbClr val="F2D7AC"/>
    <a:srgbClr val="C63350"/>
    <a:srgbClr val="0B300C"/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52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53F71-D9E9-4170-8B88-BC70C4EE196F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6810E8-6F9B-4846-BC88-0ADE217DF7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721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810E8-6F9B-4846-BC88-0ADE217DF75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07469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810E8-6F9B-4846-BC88-0ADE217DF75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9741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810E8-6F9B-4846-BC88-0ADE217DF75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85986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810E8-6F9B-4846-BC88-0ADE217DF75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7103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810E8-6F9B-4846-BC88-0ADE217DF75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3913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810E8-6F9B-4846-BC88-0ADE217DF75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11325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810E8-6F9B-4846-BC88-0ADE217DF75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9298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810E8-6F9B-4846-BC88-0ADE217DF75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64763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810E8-6F9B-4846-BC88-0ADE217DF75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1581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810E8-6F9B-4846-BC88-0ADE217DF75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3134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810E8-6F9B-4846-BC88-0ADE217DF75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4061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810E8-6F9B-4846-BC88-0ADE217DF75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101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4925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810E8-6F9B-4846-BC88-0ADE217DF75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35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810E8-6F9B-4846-BC88-0ADE217DF75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567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810E8-6F9B-4846-BC88-0ADE217DF75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584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810E8-6F9B-4846-BC88-0ADE217DF75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920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810E8-6F9B-4846-BC88-0ADE217DF75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05759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810E8-6F9B-4846-BC88-0ADE217DF75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0562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810E8-6F9B-4846-BC88-0ADE217DF75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714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931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964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692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8831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763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517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510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318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711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161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180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16561B1-FA5A-4C21-A686-B1E5DA0FE95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824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6B5D1861-037B-4003-9BC0-0E07ACAFA2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2" y="5105201"/>
            <a:ext cx="12183128" cy="177563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2B4FD6BD-4E5A-4A82-AA69-69CE54BADFB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704"/>
          <a:stretch/>
        </p:blipFill>
        <p:spPr>
          <a:xfrm>
            <a:off x="8231786" y="0"/>
            <a:ext cx="3960214" cy="139192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89CF7DC5-FB6D-4D00-A308-692E2FE3EB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2507"/>
            <a:ext cx="6736080" cy="3115493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F8E86504-CE33-42EA-96CF-72519EE12F7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400" y="0"/>
            <a:ext cx="10994213" cy="6478187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85768E5E-A4AE-4103-898D-5629E0B8FAE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41498" y="1107440"/>
            <a:ext cx="6131840" cy="613184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3C2B0128-9335-424A-9810-01405258E63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815" y="2838405"/>
            <a:ext cx="4711755" cy="4711755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6D4147C5-F188-4E33-B7E0-FF17CE648085}"/>
              </a:ext>
            </a:extLst>
          </p:cNvPr>
          <p:cNvSpPr txBox="1"/>
          <p:nvPr/>
        </p:nvSpPr>
        <p:spPr>
          <a:xfrm>
            <a:off x="3171154" y="3567321"/>
            <a:ext cx="5365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人教版三年级语文上册第四单元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F37B581F-93BB-47E2-B54F-EBAE4B867C40}"/>
              </a:ext>
            </a:extLst>
          </p:cNvPr>
          <p:cNvSpPr txBox="1"/>
          <p:nvPr/>
        </p:nvSpPr>
        <p:spPr>
          <a:xfrm>
            <a:off x="2339208" y="2022797"/>
            <a:ext cx="691280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0" dirty="0">
                <a:solidFill>
                  <a:schemeClr val="accent2"/>
                </a:solidFill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不会叫的狗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EC6E7CAE-E8A0-471A-AAD0-2212AE418EB7}"/>
              </a:ext>
            </a:extLst>
          </p:cNvPr>
          <p:cNvSpPr txBox="1"/>
          <p:nvPr/>
        </p:nvSpPr>
        <p:spPr>
          <a:xfrm>
            <a:off x="3582639" y="4365732"/>
            <a:ext cx="2060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授课老师</a:t>
            </a:r>
            <a:r>
              <a:rPr lang="zh-CN" altLang="en-US" dirty="0" smtClean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：</a:t>
            </a:r>
            <a:r>
              <a:rPr lang="zh-CN" altLang="en-US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优</a:t>
            </a:r>
            <a:r>
              <a:rPr lang="zh-CN" altLang="en-US" dirty="0" smtClean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品</a:t>
            </a:r>
            <a:r>
              <a:rPr lang="en-US" altLang="zh-CN" dirty="0" smtClean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PPT</a:t>
            </a:r>
            <a:endParaRPr lang="zh-CN" altLang="en-US" dirty="0">
              <a:latin typeface="站酷快乐体 " panose="02010600030101010101" pitchFamily="2" charset="-122"/>
              <a:ea typeface="站酷快乐体 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393519E4-8832-4761-B1E5-6E19C6E6A806}"/>
              </a:ext>
            </a:extLst>
          </p:cNvPr>
          <p:cNvSpPr txBox="1"/>
          <p:nvPr/>
        </p:nvSpPr>
        <p:spPr>
          <a:xfrm>
            <a:off x="2544765" y="1334553"/>
            <a:ext cx="6303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儿</a:t>
            </a:r>
            <a:r>
              <a:rPr lang="en-US" altLang="zh-CN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-</a:t>
            </a:r>
            <a:r>
              <a:rPr lang="zh-CN" altLang="en-US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童</a:t>
            </a:r>
            <a:r>
              <a:rPr lang="en-US" altLang="zh-CN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-</a:t>
            </a:r>
            <a:r>
              <a:rPr lang="zh-CN" altLang="en-US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文</a:t>
            </a:r>
            <a:r>
              <a:rPr lang="en-US" altLang="zh-CN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-</a:t>
            </a:r>
            <a:r>
              <a:rPr lang="zh-CN" altLang="en-US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学</a:t>
            </a:r>
            <a:r>
              <a:rPr lang="en-US" altLang="zh-CN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-</a:t>
            </a:r>
            <a:r>
              <a:rPr lang="zh-CN" altLang="en-US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教</a:t>
            </a:r>
            <a:r>
              <a:rPr lang="en-US" altLang="zh-CN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-</a:t>
            </a:r>
            <a:r>
              <a:rPr lang="zh-CN" altLang="en-US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育</a:t>
            </a:r>
            <a:r>
              <a:rPr lang="en-US" altLang="zh-CN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-</a:t>
            </a:r>
            <a:r>
              <a:rPr lang="zh-CN" altLang="en-US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故</a:t>
            </a:r>
            <a:r>
              <a:rPr lang="en-US" altLang="zh-CN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-</a:t>
            </a:r>
            <a:r>
              <a:rPr lang="zh-CN" altLang="en-US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事</a:t>
            </a:r>
            <a:r>
              <a:rPr lang="en-US" altLang="zh-CN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-</a:t>
            </a:r>
            <a:r>
              <a:rPr lang="zh-CN" altLang="en-US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绘</a:t>
            </a:r>
            <a:r>
              <a:rPr lang="en-US" altLang="zh-CN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-</a:t>
            </a:r>
            <a:r>
              <a:rPr lang="zh-CN" altLang="en-US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本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F60687AE-9639-4406-B7FF-8B9A628F2845}"/>
              </a:ext>
            </a:extLst>
          </p:cNvPr>
          <p:cNvSpPr txBox="1"/>
          <p:nvPr/>
        </p:nvSpPr>
        <p:spPr>
          <a:xfrm>
            <a:off x="6248235" y="4365732"/>
            <a:ext cx="2060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授课时间：</a:t>
            </a:r>
            <a:r>
              <a:rPr lang="en-US" altLang="zh-CN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20XX</a:t>
            </a:r>
            <a:endParaRPr lang="zh-CN" altLang="en-US" dirty="0">
              <a:latin typeface="站酷快乐体 " panose="02010600030101010101" pitchFamily="2" charset="-122"/>
              <a:ea typeface="站酷快乐体 " panose="02010600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2429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/>
    </mc:Choice>
    <mc:Fallback xmlns="">
      <p:transition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C164A8B-081F-4853-A0A0-FCEB2DFB19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6" y="154996"/>
            <a:ext cx="11482086" cy="6802652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170766" y="2311429"/>
            <a:ext cx="9850466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小狗是怎么和小鸡学习叫的？为什么得不到大家的认可？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170766" y="3138471"/>
            <a:ext cx="8829128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从此，它天天都练习，从早到晚偷偷地练。（</a:t>
            </a:r>
            <a:r>
              <a:rPr lang="zh-CN" altLang="en-US" dirty="0">
                <a:solidFill>
                  <a:srgbClr val="E60000"/>
                </a:solidFill>
                <a:latin typeface="+mn-lt"/>
                <a:ea typeface="+mn-ea"/>
                <a:cs typeface="+mn-ea"/>
                <a:sym typeface="+mn-lt"/>
              </a:rPr>
              <a:t>勤奋、刻苦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）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171324" y="3847455"/>
            <a:ext cx="5935532" cy="1688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一天早晨，它在树林里练习，发出喔喔喔的叫声是那么逼真，那么好听，那么洪亮（</a:t>
            </a:r>
            <a:r>
              <a:rPr lang="zh-CN" altLang="en-US" dirty="0">
                <a:solidFill>
                  <a:srgbClr val="E60000"/>
                </a:solidFill>
                <a:latin typeface="+mn-lt"/>
                <a:ea typeface="+mn-ea"/>
                <a:cs typeface="+mn-ea"/>
                <a:sym typeface="+mn-lt"/>
              </a:rPr>
              <a:t>学得很好，和鸡叫声一模一样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）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33D8A1D-A597-4686-A684-3B8A42F597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726" y="3966924"/>
            <a:ext cx="2515018" cy="25457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2E0F7D2-768F-4E65-83D2-2E2A8B1EDF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59" y="128330"/>
            <a:ext cx="11401064" cy="660134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909965" y="1171501"/>
            <a:ext cx="9237008" cy="2345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一天早晨，它在树林里练习，发出的喔喔喔的叫声是那么逼真，那么好听，那么洪亮。一个狐狸听到了，心里寻思着：公鸡终于来找我了，我得去感谢它的来访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…………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狐狸真想哈哈大笑。它在地上打着滚，捧着肚子，竭力忍着不笑出声来。小狗感受到了委屈，含着泪水默默走开了。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909965" y="4018533"/>
            <a:ext cx="6157589" cy="1422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400">
                <a:solidFill>
                  <a:srgbClr val="E60000"/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r>
              <a:rPr lang="zh-CN" altLang="en-US" sz="2000" dirty="0">
                <a:latin typeface="+mn-ea"/>
                <a:ea typeface="+mn-ea"/>
                <a:cs typeface="+mn-ea"/>
                <a:sym typeface="+mn-lt"/>
              </a:rPr>
              <a:t>小狗通过勤奋练习，学公鸡叫学得非常逼真，居然使一只狐狸误以为它是真的是一只公鸡。</a:t>
            </a:r>
            <a:endParaRPr lang="en-US" altLang="zh-CN" sz="2000" dirty="0">
              <a:latin typeface="+mn-ea"/>
              <a:ea typeface="+mn-ea"/>
              <a:cs typeface="+mn-ea"/>
              <a:sym typeface="+mn-lt"/>
            </a:endParaRPr>
          </a:p>
          <a:p>
            <a:r>
              <a:rPr lang="zh-CN" altLang="en-US" sz="2000" dirty="0">
                <a:latin typeface="+mn-ea"/>
                <a:ea typeface="+mn-ea"/>
                <a:cs typeface="+mn-ea"/>
                <a:sym typeface="+mn-lt"/>
              </a:rPr>
              <a:t>小狗被狐狸嘲笑，心里觉得很委屈、很难过。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A7711E2-D856-4CE9-8F20-42C8613AB40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745" y="2599015"/>
            <a:ext cx="3922853" cy="392285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8B5F6EF-7DD3-4FE7-B935-A90E5082EB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59" y="128330"/>
            <a:ext cx="11401064" cy="660134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875099" y="1111435"/>
            <a:ext cx="9199304" cy="1456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请同学们再次分角色朗读一下课文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25-37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自然段，从对话中思考，杜鹃对小狗的态度是怎样的？它是怎么做的？结果怎样？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715440" y="2574148"/>
            <a:ext cx="9199304" cy="1456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400">
                <a:solidFill>
                  <a:srgbClr val="E60000"/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20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从对话中可以看出，杜鹃对小狗的态度是怜悯的，富有同情心的。杜鹃让小狗跟自己学叫，小狗学的太像，遭到了猎人的射杀。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900135" y="4190847"/>
            <a:ext cx="1275325" cy="798045"/>
            <a:chOff x="3775499" y="4392553"/>
            <a:chExt cx="1275325" cy="798045"/>
          </a:xfrm>
        </p:grpSpPr>
        <p:sp>
          <p:nvSpPr>
            <p:cNvPr id="32" name="对话气泡: 椭圆形 31"/>
            <p:cNvSpPr/>
            <p:nvPr/>
          </p:nvSpPr>
          <p:spPr>
            <a:xfrm flipH="1">
              <a:off x="3775499" y="4392553"/>
              <a:ext cx="1191112" cy="798045"/>
            </a:xfrm>
            <a:prstGeom prst="wedgeEllipseCallout">
              <a:avLst>
                <a:gd name="adj1" fmla="val -53873"/>
                <a:gd name="adj2" fmla="val 34242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874648" y="4599555"/>
              <a:ext cx="11761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000" dirty="0">
                  <a:latin typeface="+mn-lt"/>
                  <a:ea typeface="+mn-ea"/>
                  <a:cs typeface="+mn-ea"/>
                  <a:sym typeface="+mn-lt"/>
                </a:rPr>
                <a:t>咕咕咕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B93BCD5-62E6-4E9C-871D-BA7D37CFB6A0}"/>
              </a:ext>
            </a:extLst>
          </p:cNvPr>
          <p:cNvGrpSpPr/>
          <p:nvPr/>
        </p:nvGrpSpPr>
        <p:grpSpPr>
          <a:xfrm>
            <a:off x="1206521" y="4172994"/>
            <a:ext cx="2701914" cy="1973849"/>
            <a:chOff x="1206521" y="4172994"/>
            <a:chExt cx="2701914" cy="1973849"/>
          </a:xfrm>
        </p:grpSpPr>
        <p:grpSp>
          <p:nvGrpSpPr>
            <p:cNvPr id="6" name="组合 5"/>
            <p:cNvGrpSpPr/>
            <p:nvPr/>
          </p:nvGrpSpPr>
          <p:grpSpPr>
            <a:xfrm>
              <a:off x="2609409" y="4172994"/>
              <a:ext cx="1299026" cy="870347"/>
              <a:chOff x="2140548" y="4456592"/>
              <a:chExt cx="1299026" cy="870347"/>
            </a:xfrm>
          </p:grpSpPr>
          <p:sp>
            <p:nvSpPr>
              <p:cNvPr id="13" name="对话气泡: 椭圆形 12"/>
              <p:cNvSpPr/>
              <p:nvPr/>
            </p:nvSpPr>
            <p:spPr>
              <a:xfrm>
                <a:off x="2140548" y="4456592"/>
                <a:ext cx="1299026" cy="870347"/>
              </a:xfrm>
              <a:prstGeom prst="wedgeEllipseCallout">
                <a:avLst>
                  <a:gd name="adj1" fmla="val -53873"/>
                  <a:gd name="adj2" fmla="val 34242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2263399" y="4686530"/>
                <a:ext cx="9504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ct val="200000"/>
                  </a:lnSpc>
                  <a:defRPr sz="2400">
                    <a:latin typeface="文泉驿等宽微米黑" panose="020B0606030804020204" pitchFamily="34" charset="-122"/>
                    <a:ea typeface="文泉驿等宽微米黑" panose="020B0606030804020204" pitchFamily="34" charset="-122"/>
                    <a:cs typeface="文泉驿等宽微米黑" panose="020B0606030804020204" pitchFamily="34" charset="-122"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lang="zh-CN" altLang="en-US" sz="2000" dirty="0">
                    <a:latin typeface="+mn-lt"/>
                    <a:ea typeface="+mn-ea"/>
                    <a:cs typeface="+mn-ea"/>
                    <a:sym typeface="+mn-lt"/>
                  </a:rPr>
                  <a:t>咕咕咕</a:t>
                </a:r>
              </a:p>
            </p:txBody>
          </p:sp>
        </p:grp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48" b="4148"/>
            <a:stretch/>
          </p:blipFill>
          <p:spPr>
            <a:xfrm flipH="1">
              <a:off x="1206521" y="4223912"/>
              <a:ext cx="2097740" cy="1922931"/>
            </a:xfrm>
            <a:prstGeom prst="rect">
              <a:avLst/>
            </a:prstGeom>
          </p:spPr>
        </p:pic>
      </p:grp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523" b="-4268"/>
          <a:stretch/>
        </p:blipFill>
        <p:spPr>
          <a:xfrm>
            <a:off x="8071196" y="4079969"/>
            <a:ext cx="1633089" cy="23968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12AC51D-8F4F-4D59-A592-F0D58FBBF6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6" y="-243068"/>
            <a:ext cx="11482086" cy="7200716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650604" y="1270031"/>
            <a:ext cx="6426266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cs typeface="+mn-ea"/>
                <a:sym typeface="+mn-lt"/>
              </a:rPr>
              <a:t>整体感知，课文主要写了什么？</a:t>
            </a:r>
            <a:endParaRPr lang="en-US" altLang="zh-CN" sz="2400" b="1" dirty="0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13258" y="2169493"/>
            <a:ext cx="10097918" cy="1884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+mn-ea"/>
                <a:cs typeface="+mn-ea"/>
                <a:sym typeface="+mn-lt"/>
              </a:rPr>
              <a:t>第一部分（</a:t>
            </a:r>
            <a:r>
              <a:rPr lang="en-US" altLang="zh-CN" sz="2000" dirty="0">
                <a:latin typeface="+mn-ea"/>
                <a:cs typeface="+mn-ea"/>
                <a:sym typeface="+mn-lt"/>
              </a:rPr>
              <a:t>1-9</a:t>
            </a:r>
            <a:r>
              <a:rPr lang="zh-CN" altLang="en-US" sz="2000" dirty="0">
                <a:latin typeface="+mn-ea"/>
                <a:cs typeface="+mn-ea"/>
                <a:sym typeface="+mn-lt"/>
              </a:rPr>
              <a:t>）：一只不会叫的小狗，招受到批评。</a:t>
            </a:r>
            <a:endParaRPr lang="en-US" altLang="zh-CN" sz="2000" dirty="0">
              <a:latin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ea"/>
                <a:cs typeface="+mn-ea"/>
                <a:sym typeface="+mn-lt"/>
              </a:rPr>
              <a:t>第二部分（</a:t>
            </a:r>
            <a:r>
              <a:rPr lang="en-US" altLang="zh-CN" sz="2000" dirty="0">
                <a:latin typeface="+mn-ea"/>
                <a:cs typeface="+mn-ea"/>
                <a:sym typeface="+mn-lt"/>
              </a:rPr>
              <a:t>10-24</a:t>
            </a:r>
            <a:r>
              <a:rPr lang="zh-CN" altLang="en-US" sz="2000" dirty="0">
                <a:latin typeface="+mn-ea"/>
                <a:cs typeface="+mn-ea"/>
                <a:sym typeface="+mn-lt"/>
              </a:rPr>
              <a:t>）：小狗跟着小鸡学喔喔叫，被狐狸笑话。</a:t>
            </a:r>
            <a:endParaRPr lang="en-US" altLang="zh-CN" sz="2000" dirty="0">
              <a:latin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ea"/>
                <a:cs typeface="+mn-ea"/>
                <a:sym typeface="+mn-lt"/>
              </a:rPr>
              <a:t>第三部分（</a:t>
            </a:r>
            <a:r>
              <a:rPr lang="en-US" altLang="zh-CN" sz="2000" dirty="0">
                <a:latin typeface="+mn-ea"/>
                <a:cs typeface="+mn-ea"/>
                <a:sym typeface="+mn-lt"/>
              </a:rPr>
              <a:t>25-37</a:t>
            </a:r>
            <a:r>
              <a:rPr lang="zh-CN" altLang="en-US" sz="2000" dirty="0">
                <a:latin typeface="+mn-ea"/>
                <a:cs typeface="+mn-ea"/>
                <a:sym typeface="+mn-lt"/>
              </a:rPr>
              <a:t>）：小狗跟着杜鹃叫，遭受到猎人开枪。</a:t>
            </a:r>
            <a:endParaRPr lang="en-US" altLang="zh-CN" sz="2000" dirty="0">
              <a:latin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ea"/>
                <a:cs typeface="+mn-ea"/>
                <a:sym typeface="+mn-lt"/>
              </a:rPr>
              <a:t>第四部分（</a:t>
            </a:r>
            <a:r>
              <a:rPr lang="en-US" altLang="zh-CN" sz="2000" dirty="0">
                <a:latin typeface="+mn-ea"/>
                <a:cs typeface="+mn-ea"/>
                <a:sym typeface="+mn-lt"/>
              </a:rPr>
              <a:t>38-52</a:t>
            </a:r>
            <a:r>
              <a:rPr lang="zh-CN" altLang="en-US" sz="2000" dirty="0">
                <a:latin typeface="+mn-ea"/>
                <a:cs typeface="+mn-ea"/>
                <a:sym typeface="+mn-lt"/>
              </a:rPr>
              <a:t>）：分别描写小狗可能出现的三种结局情境。</a:t>
            </a:r>
            <a:endParaRPr lang="en-US" altLang="zh-CN" sz="2000" dirty="0">
              <a:latin typeface="+mn-ea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673930" y="4163187"/>
            <a:ext cx="8844138" cy="1884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本篇课文作者以新奇的想象，运用拟人的修辞手法讲述了一只不会叫的小狗学叫的故事，它学习公鸡叫，被狐狸嘲笑；又跟着杜鹃学叫，差点被猎人开枪打死，说明了一个人在成长的过程中，要不断地面对挫折，只有直面挫折，才能够更快的适应、更快的成长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009F9A4-E4CE-4128-8B50-3630684702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0550" y="2060417"/>
            <a:ext cx="2258192" cy="19491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EFFFB98-7E8D-456B-9803-389B901B3E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6" y="-243068"/>
            <a:ext cx="11482086" cy="7200716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2988430" y="1575746"/>
            <a:ext cx="9230531" cy="54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 dirty="0">
                <a:cs typeface="+mn-ea"/>
                <a:sym typeface="+mn-lt"/>
              </a:rPr>
              <a:t>学过这篇课文后，说一说文中的小狗给你留下了怎样的印象呢？</a:t>
            </a:r>
            <a:endParaRPr lang="en-US" altLang="zh-CN" sz="2200" b="1" dirty="0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222737" y="2103676"/>
            <a:ext cx="9850466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一只可怜、不幸的小狗：</a:t>
            </a:r>
            <a:endParaRPr lang="en-US" altLang="zh-CN" sz="2000" b="1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它不会叫，虽然刻苦努力学会了公鸡和杜鹃的叫，但却依旧不可以像其他小狗一样叫。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222737" y="3171028"/>
            <a:ext cx="9850466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一只勤奋、努力的小狗：</a:t>
            </a:r>
            <a:endParaRPr lang="en-US" altLang="zh-CN" sz="2000" b="1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它不会叫，但是它一遍又一遍、一日又一日地练习，不怕辛苦的努力。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1222737" y="4219330"/>
            <a:ext cx="9850466" cy="1413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一只有追求、有想法的小狗：</a:t>
            </a:r>
            <a:endParaRPr lang="en-US" altLang="zh-CN" sz="2000" b="1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当这只小狗发现自己不会叫的时候，积极努力的去学习、追求理想，不管过程是多么的艰难困苦，它都从来没有想过放弃，这是一只不甘落后的小狗。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5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DB52BC7B-29ED-487F-BBC6-132BDF53BF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3109">
            <a:off x="271058" y="-683955"/>
            <a:ext cx="11459648" cy="7436149"/>
          </a:xfrm>
          <a:prstGeom prst="rect">
            <a:avLst/>
          </a:prstGeom>
        </p:spPr>
      </p:pic>
      <p:sp>
        <p:nvSpPr>
          <p:cNvPr id="19" name="圆角矩形 3"/>
          <p:cNvSpPr/>
          <p:nvPr/>
        </p:nvSpPr>
        <p:spPr>
          <a:xfrm>
            <a:off x="1563345" y="2354598"/>
            <a:ext cx="684000" cy="2774090"/>
          </a:xfrm>
          <a:prstGeom prst="roundRect">
            <a:avLst>
              <a:gd name="adj" fmla="val 41097"/>
            </a:avLst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左大括号 19"/>
          <p:cNvSpPr/>
          <p:nvPr/>
        </p:nvSpPr>
        <p:spPr>
          <a:xfrm>
            <a:off x="2723950" y="1969993"/>
            <a:ext cx="400050" cy="3543300"/>
          </a:xfrm>
          <a:prstGeom prst="leftBrace">
            <a:avLst>
              <a:gd name="adj1" fmla="val 35163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671754" y="2846599"/>
            <a:ext cx="492443" cy="19367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b="1" dirty="0">
                <a:cs typeface="+mn-ea"/>
                <a:sym typeface="+mn-lt"/>
              </a:rPr>
              <a:t>不会叫的狗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450138" y="2096993"/>
            <a:ext cx="834044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起因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450137" y="3440153"/>
            <a:ext cx="986757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过程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453479" y="4783313"/>
            <a:ext cx="966121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结果</a:t>
            </a:r>
          </a:p>
        </p:txBody>
      </p:sp>
      <p:cxnSp>
        <p:nvCxnSpPr>
          <p:cNvPr id="26" name="直接箭头连接符 25"/>
          <p:cNvCxnSpPr/>
          <p:nvPr/>
        </p:nvCxnSpPr>
        <p:spPr>
          <a:xfrm>
            <a:off x="4538665" y="2430798"/>
            <a:ext cx="64384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5493811" y="2096993"/>
            <a:ext cx="2912681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小狗因不会叫受批评</a:t>
            </a:r>
          </a:p>
        </p:txBody>
      </p:sp>
      <p:sp>
        <p:nvSpPr>
          <p:cNvPr id="35" name="左大括号 34"/>
          <p:cNvSpPr/>
          <p:nvPr/>
        </p:nvSpPr>
        <p:spPr>
          <a:xfrm flipH="1">
            <a:off x="8863554" y="1969993"/>
            <a:ext cx="400050" cy="3543300"/>
          </a:xfrm>
          <a:prstGeom prst="leftBrace">
            <a:avLst>
              <a:gd name="adj1" fmla="val 35163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圆角矩形 32"/>
          <p:cNvSpPr/>
          <p:nvPr/>
        </p:nvSpPr>
        <p:spPr>
          <a:xfrm>
            <a:off x="9618741" y="3213792"/>
            <a:ext cx="1417559" cy="1136502"/>
          </a:xfrm>
          <a:prstGeom prst="roundRect">
            <a:avLst>
              <a:gd name="adj" fmla="val 29957"/>
            </a:avLst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9560541" y="3440153"/>
            <a:ext cx="15674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有尊严</a:t>
            </a:r>
            <a:endParaRPr lang="en-US" altLang="zh-CN" sz="2000" b="1" dirty="0">
              <a:latin typeface="+mn-lt"/>
              <a:ea typeface="+mn-ea"/>
              <a:cs typeface="+mn-ea"/>
              <a:sym typeface="+mn-lt"/>
            </a:endParaRPr>
          </a:p>
          <a:p>
            <a:pPr algn="ctr">
              <a:lnSpc>
                <a:spcPct val="100000"/>
              </a:lnSpc>
            </a:pP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有追求</a:t>
            </a:r>
          </a:p>
        </p:txBody>
      </p:sp>
      <p:sp>
        <p:nvSpPr>
          <p:cNvPr id="43" name="左大括号 42"/>
          <p:cNvSpPr/>
          <p:nvPr/>
        </p:nvSpPr>
        <p:spPr>
          <a:xfrm>
            <a:off x="4664577" y="2996146"/>
            <a:ext cx="400050" cy="1490993"/>
          </a:xfrm>
          <a:prstGeom prst="leftBrace">
            <a:avLst>
              <a:gd name="adj1" fmla="val 35163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44" name="直接箭头连接符 43"/>
          <p:cNvCxnSpPr/>
          <p:nvPr/>
        </p:nvCxnSpPr>
        <p:spPr>
          <a:xfrm>
            <a:off x="4538665" y="5113389"/>
            <a:ext cx="64384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5493811" y="2938147"/>
            <a:ext cx="3311706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跟小公鸡学叫，被狐狸嘲笑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5493811" y="3881852"/>
            <a:ext cx="3327084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跟杜鹃学叫，被猎人射击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5493811" y="4822315"/>
            <a:ext cx="2912681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作者预设三种结局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4942830" y="663505"/>
            <a:ext cx="2306339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3600" b="1" dirty="0">
                <a:cs typeface="+mn-ea"/>
                <a:sym typeface="+mn-lt"/>
              </a:rPr>
              <a:t>课文结构</a:t>
            </a:r>
            <a:endParaRPr lang="en-US" altLang="zh-CN" sz="3600" b="1" dirty="0"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F922CCA-13B4-4F9C-8399-76EE78CEED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775" y="4059844"/>
            <a:ext cx="2028812" cy="260905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39D92B8-971C-40B8-B84B-BED6BA6B76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628" y="4487139"/>
            <a:ext cx="1840693" cy="22557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75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2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2000"/>
                            </p:stCondLst>
                            <p:childTnLst>
                              <p:par>
                                <p:cTn id="7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25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/>
      <p:bldP spid="22" grpId="0"/>
      <p:bldP spid="23" grpId="0"/>
      <p:bldP spid="24" grpId="0"/>
      <p:bldP spid="32" grpId="0"/>
      <p:bldP spid="35" grpId="0" animBg="1"/>
      <p:bldP spid="38" grpId="0" animBg="1"/>
      <p:bldP spid="39" grpId="0"/>
      <p:bldP spid="43" grpId="0" animBg="1"/>
      <p:bldP spid="45" grpId="0"/>
      <p:bldP spid="46" grpId="0"/>
      <p:bldP spid="4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FBEBFAAB-F61D-4867-BB5D-F0E3B367ED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3109">
            <a:off x="271058" y="-683955"/>
            <a:ext cx="11459648" cy="7436149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1255192" y="1304330"/>
            <a:ext cx="6426266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cs typeface="+mn-ea"/>
                <a:sym typeface="+mn-lt"/>
              </a:rPr>
              <a:t>复习一下，这篇文章我们学会了哪些字？</a:t>
            </a:r>
            <a:endParaRPr lang="en-US" altLang="zh-CN" sz="2400" b="1" dirty="0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331DB4C-14AF-4276-9C3D-BD1E3A2C54E6}"/>
              </a:ext>
            </a:extLst>
          </p:cNvPr>
          <p:cNvGrpSpPr/>
          <p:nvPr/>
        </p:nvGrpSpPr>
        <p:grpSpPr>
          <a:xfrm>
            <a:off x="905794" y="2200319"/>
            <a:ext cx="1022442" cy="1588302"/>
            <a:chOff x="905794" y="2200319"/>
            <a:chExt cx="1022442" cy="1588302"/>
          </a:xfrm>
        </p:grpSpPr>
        <p:sp>
          <p:nvSpPr>
            <p:cNvPr id="48" name="文本框 47"/>
            <p:cNvSpPr txBox="1"/>
            <p:nvPr/>
          </p:nvSpPr>
          <p:spPr>
            <a:xfrm>
              <a:off x="1017874" y="2772958"/>
              <a:ext cx="7803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吗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905794" y="2200319"/>
              <a:ext cx="10224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err="1">
                  <a:solidFill>
                    <a:srgbClr val="C00000"/>
                  </a:solidFill>
                  <a:cs typeface="+mn-ea"/>
                  <a:sym typeface="+mn-lt"/>
                </a:rPr>
                <a:t>má</a:t>
              </a:r>
              <a:endParaRPr lang="zh-CN" altLang="en-US" sz="2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FA5FC10A-0192-42E4-AF2B-E6864B0C4980}"/>
              </a:ext>
            </a:extLst>
          </p:cNvPr>
          <p:cNvGrpSpPr/>
          <p:nvPr/>
        </p:nvGrpSpPr>
        <p:grpSpPr>
          <a:xfrm>
            <a:off x="2240834" y="2200319"/>
            <a:ext cx="1022442" cy="1588302"/>
            <a:chOff x="2240834" y="2200319"/>
            <a:chExt cx="1022442" cy="1588302"/>
          </a:xfrm>
        </p:grpSpPr>
        <p:sp>
          <p:nvSpPr>
            <p:cNvPr id="120" name="文本框 119"/>
            <p:cNvSpPr txBox="1"/>
            <p:nvPr/>
          </p:nvSpPr>
          <p:spPr>
            <a:xfrm>
              <a:off x="2352914" y="2772958"/>
              <a:ext cx="7803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讨</a:t>
              </a:r>
            </a:p>
          </p:txBody>
        </p:sp>
        <p:sp>
          <p:nvSpPr>
            <p:cNvPr id="121" name="文本框 120"/>
            <p:cNvSpPr txBox="1"/>
            <p:nvPr/>
          </p:nvSpPr>
          <p:spPr>
            <a:xfrm>
              <a:off x="2240834" y="2200319"/>
              <a:ext cx="10224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err="1">
                  <a:solidFill>
                    <a:srgbClr val="C00000"/>
                  </a:solidFill>
                  <a:cs typeface="+mn-ea"/>
                  <a:sym typeface="+mn-lt"/>
                </a:rPr>
                <a:t>tǎo</a:t>
              </a:r>
              <a:endParaRPr lang="zh-CN" altLang="en-US" sz="2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BBAF23D0-7CC9-49A4-BF36-AA1A9458B215}"/>
              </a:ext>
            </a:extLst>
          </p:cNvPr>
          <p:cNvGrpSpPr/>
          <p:nvPr/>
        </p:nvGrpSpPr>
        <p:grpSpPr>
          <a:xfrm>
            <a:off x="3575874" y="2200319"/>
            <a:ext cx="1022442" cy="1588302"/>
            <a:chOff x="3575874" y="2200319"/>
            <a:chExt cx="1022442" cy="1588302"/>
          </a:xfrm>
        </p:grpSpPr>
        <p:sp>
          <p:nvSpPr>
            <p:cNvPr id="123" name="文本框 122"/>
            <p:cNvSpPr txBox="1"/>
            <p:nvPr/>
          </p:nvSpPr>
          <p:spPr>
            <a:xfrm>
              <a:off x="3687954" y="2772958"/>
              <a:ext cx="7803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厌</a:t>
              </a: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3575874" y="2200319"/>
              <a:ext cx="10224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err="1">
                  <a:solidFill>
                    <a:srgbClr val="C00000"/>
                  </a:solidFill>
                  <a:cs typeface="+mn-ea"/>
                  <a:sym typeface="+mn-lt"/>
                </a:rPr>
                <a:t>yàn</a:t>
              </a:r>
              <a:endParaRPr lang="zh-CN" altLang="en-US" sz="2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573F4D7-AA2D-4FC0-BA14-ED75AC162918}"/>
              </a:ext>
            </a:extLst>
          </p:cNvPr>
          <p:cNvGrpSpPr/>
          <p:nvPr/>
        </p:nvGrpSpPr>
        <p:grpSpPr>
          <a:xfrm>
            <a:off x="4910914" y="2200319"/>
            <a:ext cx="1022442" cy="1588302"/>
            <a:chOff x="4910914" y="2200319"/>
            <a:chExt cx="1022442" cy="1588302"/>
          </a:xfrm>
        </p:grpSpPr>
        <p:sp>
          <p:nvSpPr>
            <p:cNvPr id="126" name="文本框 125"/>
            <p:cNvSpPr txBox="1"/>
            <p:nvPr/>
          </p:nvSpPr>
          <p:spPr>
            <a:xfrm>
              <a:off x="5022994" y="2772958"/>
              <a:ext cx="7803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怒</a:t>
              </a: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4910914" y="2200319"/>
              <a:ext cx="10224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err="1">
                  <a:solidFill>
                    <a:srgbClr val="C00000"/>
                  </a:solidFill>
                  <a:cs typeface="+mn-ea"/>
                  <a:sym typeface="+mn-lt"/>
                </a:rPr>
                <a:t>nù</a:t>
              </a:r>
              <a:endParaRPr lang="zh-CN" altLang="en-US" sz="2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C19328C3-9DCF-47AD-BDF6-4F042A91D178}"/>
              </a:ext>
            </a:extLst>
          </p:cNvPr>
          <p:cNvGrpSpPr/>
          <p:nvPr/>
        </p:nvGrpSpPr>
        <p:grpSpPr>
          <a:xfrm>
            <a:off x="6245954" y="2200319"/>
            <a:ext cx="1022442" cy="1588302"/>
            <a:chOff x="6245954" y="2200319"/>
            <a:chExt cx="1022442" cy="1588302"/>
          </a:xfrm>
        </p:grpSpPr>
        <p:sp>
          <p:nvSpPr>
            <p:cNvPr id="129" name="文本框 128"/>
            <p:cNvSpPr txBox="1"/>
            <p:nvPr/>
          </p:nvSpPr>
          <p:spPr>
            <a:xfrm>
              <a:off x="6358034" y="2772958"/>
              <a:ext cx="7803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批</a:t>
              </a:r>
            </a:p>
          </p:txBody>
        </p:sp>
        <p:sp>
          <p:nvSpPr>
            <p:cNvPr id="130" name="文本框 129"/>
            <p:cNvSpPr txBox="1"/>
            <p:nvPr/>
          </p:nvSpPr>
          <p:spPr>
            <a:xfrm>
              <a:off x="6245954" y="2200319"/>
              <a:ext cx="10224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err="1">
                  <a:solidFill>
                    <a:srgbClr val="C00000"/>
                  </a:solidFill>
                  <a:cs typeface="+mn-ea"/>
                  <a:sym typeface="+mn-lt"/>
                </a:rPr>
                <a:t>pī</a:t>
              </a:r>
              <a:endParaRPr lang="zh-CN" altLang="en-US" sz="2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A45ECB9-87CC-4A92-81AC-A1F61BA14D95}"/>
              </a:ext>
            </a:extLst>
          </p:cNvPr>
          <p:cNvGrpSpPr/>
          <p:nvPr/>
        </p:nvGrpSpPr>
        <p:grpSpPr>
          <a:xfrm>
            <a:off x="7580994" y="2200319"/>
            <a:ext cx="1022442" cy="1588302"/>
            <a:chOff x="7580994" y="2200319"/>
            <a:chExt cx="1022442" cy="1588302"/>
          </a:xfrm>
        </p:grpSpPr>
        <p:sp>
          <p:nvSpPr>
            <p:cNvPr id="132" name="文本框 131"/>
            <p:cNvSpPr txBox="1"/>
            <p:nvPr/>
          </p:nvSpPr>
          <p:spPr>
            <a:xfrm>
              <a:off x="7693074" y="2772958"/>
              <a:ext cx="7803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访</a:t>
              </a:r>
            </a:p>
          </p:txBody>
        </p:sp>
        <p:sp>
          <p:nvSpPr>
            <p:cNvPr id="133" name="文本框 132"/>
            <p:cNvSpPr txBox="1"/>
            <p:nvPr/>
          </p:nvSpPr>
          <p:spPr>
            <a:xfrm>
              <a:off x="7580994" y="2200319"/>
              <a:ext cx="10224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err="1">
                  <a:solidFill>
                    <a:srgbClr val="C00000"/>
                  </a:solidFill>
                  <a:cs typeface="+mn-ea"/>
                  <a:sym typeface="+mn-lt"/>
                </a:rPr>
                <a:t>fǎng</a:t>
              </a:r>
              <a:endParaRPr lang="zh-CN" altLang="en-US" sz="2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2BD4C51E-C154-490B-A21A-38A874052198}"/>
              </a:ext>
            </a:extLst>
          </p:cNvPr>
          <p:cNvGrpSpPr/>
          <p:nvPr/>
        </p:nvGrpSpPr>
        <p:grpSpPr>
          <a:xfrm>
            <a:off x="8916034" y="2200319"/>
            <a:ext cx="1022442" cy="1588302"/>
            <a:chOff x="8916034" y="2200319"/>
            <a:chExt cx="1022442" cy="1588302"/>
          </a:xfrm>
        </p:grpSpPr>
        <p:sp>
          <p:nvSpPr>
            <p:cNvPr id="135" name="文本框 134"/>
            <p:cNvSpPr txBox="1"/>
            <p:nvPr/>
          </p:nvSpPr>
          <p:spPr>
            <a:xfrm>
              <a:off x="9028114" y="2772958"/>
              <a:ext cx="7803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担</a:t>
              </a:r>
            </a:p>
          </p:txBody>
        </p:sp>
        <p:sp>
          <p:nvSpPr>
            <p:cNvPr id="136" name="文本框 135"/>
            <p:cNvSpPr txBox="1"/>
            <p:nvPr/>
          </p:nvSpPr>
          <p:spPr>
            <a:xfrm>
              <a:off x="8916034" y="2200319"/>
              <a:ext cx="10224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err="1">
                  <a:solidFill>
                    <a:srgbClr val="C00000"/>
                  </a:solidFill>
                  <a:cs typeface="+mn-ea"/>
                  <a:sym typeface="+mn-lt"/>
                </a:rPr>
                <a:t>dān</a:t>
              </a:r>
              <a:endParaRPr lang="zh-CN" altLang="en-US" sz="2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472D172-8004-4A20-A591-6A4DEF433593}"/>
              </a:ext>
            </a:extLst>
          </p:cNvPr>
          <p:cNvGrpSpPr/>
          <p:nvPr/>
        </p:nvGrpSpPr>
        <p:grpSpPr>
          <a:xfrm>
            <a:off x="10251074" y="2200319"/>
            <a:ext cx="1022442" cy="1588302"/>
            <a:chOff x="10251074" y="2200319"/>
            <a:chExt cx="1022442" cy="1588302"/>
          </a:xfrm>
        </p:grpSpPr>
        <p:sp>
          <p:nvSpPr>
            <p:cNvPr id="138" name="文本框 137"/>
            <p:cNvSpPr txBox="1"/>
            <p:nvPr/>
          </p:nvSpPr>
          <p:spPr>
            <a:xfrm>
              <a:off x="10363154" y="2772958"/>
              <a:ext cx="7803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压</a:t>
              </a:r>
            </a:p>
          </p:txBody>
        </p:sp>
        <p:sp>
          <p:nvSpPr>
            <p:cNvPr id="139" name="文本框 138"/>
            <p:cNvSpPr txBox="1"/>
            <p:nvPr/>
          </p:nvSpPr>
          <p:spPr>
            <a:xfrm>
              <a:off x="10251074" y="2200319"/>
              <a:ext cx="10224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err="1">
                  <a:solidFill>
                    <a:srgbClr val="C00000"/>
                  </a:solidFill>
                  <a:cs typeface="+mn-ea"/>
                  <a:sym typeface="+mn-lt"/>
                </a:rPr>
                <a:t>yà</a:t>
              </a:r>
              <a:endParaRPr lang="zh-CN" altLang="en-US" sz="2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BBEBB213-AC8B-48F7-81BD-67C085CC2F98}"/>
              </a:ext>
            </a:extLst>
          </p:cNvPr>
          <p:cNvGrpSpPr/>
          <p:nvPr/>
        </p:nvGrpSpPr>
        <p:grpSpPr>
          <a:xfrm>
            <a:off x="905794" y="3934461"/>
            <a:ext cx="1022442" cy="1588302"/>
            <a:chOff x="905794" y="3934461"/>
            <a:chExt cx="1022442" cy="1588302"/>
          </a:xfrm>
        </p:grpSpPr>
        <p:sp>
          <p:nvSpPr>
            <p:cNvPr id="141" name="文本框 140"/>
            <p:cNvSpPr txBox="1"/>
            <p:nvPr/>
          </p:nvSpPr>
          <p:spPr>
            <a:xfrm>
              <a:off x="1017874" y="4507100"/>
              <a:ext cx="7803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差</a:t>
              </a:r>
            </a:p>
          </p:txBody>
        </p:sp>
        <p:sp>
          <p:nvSpPr>
            <p:cNvPr id="142" name="文本框 141"/>
            <p:cNvSpPr txBox="1"/>
            <p:nvPr/>
          </p:nvSpPr>
          <p:spPr>
            <a:xfrm>
              <a:off x="905794" y="3934461"/>
              <a:ext cx="10224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err="1">
                  <a:solidFill>
                    <a:srgbClr val="C00000"/>
                  </a:solidFill>
                  <a:cs typeface="+mn-ea"/>
                  <a:sym typeface="+mn-lt"/>
                </a:rPr>
                <a:t>chà</a:t>
              </a:r>
              <a:endParaRPr lang="zh-CN" altLang="en-US" sz="2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F66F9732-80E8-45AC-8BFE-B7BD4674A05F}"/>
              </a:ext>
            </a:extLst>
          </p:cNvPr>
          <p:cNvGrpSpPr/>
          <p:nvPr/>
        </p:nvGrpSpPr>
        <p:grpSpPr>
          <a:xfrm>
            <a:off x="2240834" y="3934461"/>
            <a:ext cx="1022442" cy="1588302"/>
            <a:chOff x="2240834" y="3934461"/>
            <a:chExt cx="1022442" cy="1588302"/>
          </a:xfrm>
        </p:grpSpPr>
        <p:sp>
          <p:nvSpPr>
            <p:cNvPr id="144" name="文本框 143"/>
            <p:cNvSpPr txBox="1"/>
            <p:nvPr/>
          </p:nvSpPr>
          <p:spPr>
            <a:xfrm>
              <a:off x="2352914" y="4507100"/>
              <a:ext cx="7803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忍</a:t>
              </a:r>
            </a:p>
          </p:txBody>
        </p:sp>
        <p:sp>
          <p:nvSpPr>
            <p:cNvPr id="145" name="文本框 144"/>
            <p:cNvSpPr txBox="1"/>
            <p:nvPr/>
          </p:nvSpPr>
          <p:spPr>
            <a:xfrm>
              <a:off x="2240834" y="3934461"/>
              <a:ext cx="10224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err="1">
                  <a:solidFill>
                    <a:srgbClr val="C00000"/>
                  </a:solidFill>
                  <a:cs typeface="+mn-ea"/>
                  <a:sym typeface="+mn-lt"/>
                </a:rPr>
                <a:t>rěn</a:t>
              </a:r>
              <a:endParaRPr lang="zh-CN" altLang="en-US" sz="2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1AAC07E-A6D6-4C33-B303-ABB78DC416A5}"/>
              </a:ext>
            </a:extLst>
          </p:cNvPr>
          <p:cNvGrpSpPr/>
          <p:nvPr/>
        </p:nvGrpSpPr>
        <p:grpSpPr>
          <a:xfrm>
            <a:off x="3575874" y="3934461"/>
            <a:ext cx="1022442" cy="1588302"/>
            <a:chOff x="3575874" y="3934461"/>
            <a:chExt cx="1022442" cy="1588302"/>
          </a:xfrm>
        </p:grpSpPr>
        <p:sp>
          <p:nvSpPr>
            <p:cNvPr id="147" name="文本框 146"/>
            <p:cNvSpPr txBox="1"/>
            <p:nvPr/>
          </p:nvSpPr>
          <p:spPr>
            <a:xfrm>
              <a:off x="3687954" y="4507100"/>
              <a:ext cx="7803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模</a:t>
              </a:r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3575874" y="3934461"/>
              <a:ext cx="10224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err="1">
                  <a:solidFill>
                    <a:srgbClr val="C00000"/>
                  </a:solidFill>
                  <a:cs typeface="+mn-ea"/>
                  <a:sym typeface="+mn-lt"/>
                </a:rPr>
                <a:t>mó</a:t>
              </a:r>
              <a:endParaRPr lang="zh-CN" altLang="en-US" sz="2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EDFF2334-5154-49CF-966C-A339B1810EA8}"/>
              </a:ext>
            </a:extLst>
          </p:cNvPr>
          <p:cNvGrpSpPr/>
          <p:nvPr/>
        </p:nvGrpSpPr>
        <p:grpSpPr>
          <a:xfrm>
            <a:off x="4885513" y="3934461"/>
            <a:ext cx="1159924" cy="1588302"/>
            <a:chOff x="4885513" y="3934461"/>
            <a:chExt cx="1159924" cy="1588302"/>
          </a:xfrm>
        </p:grpSpPr>
        <p:sp>
          <p:nvSpPr>
            <p:cNvPr id="150" name="文本框 149"/>
            <p:cNvSpPr txBox="1"/>
            <p:nvPr/>
          </p:nvSpPr>
          <p:spPr>
            <a:xfrm>
              <a:off x="5022994" y="4507100"/>
              <a:ext cx="7803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中</a:t>
              </a:r>
            </a:p>
          </p:txBody>
        </p:sp>
        <p:sp>
          <p:nvSpPr>
            <p:cNvPr id="151" name="文本框 150"/>
            <p:cNvSpPr txBox="1"/>
            <p:nvPr/>
          </p:nvSpPr>
          <p:spPr>
            <a:xfrm>
              <a:off x="4885513" y="3934461"/>
              <a:ext cx="11599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err="1">
                  <a:solidFill>
                    <a:srgbClr val="C00000"/>
                  </a:solidFill>
                  <a:cs typeface="+mn-ea"/>
                  <a:sym typeface="+mn-lt"/>
                </a:rPr>
                <a:t>zhòng</a:t>
              </a:r>
              <a:endParaRPr lang="zh-CN" altLang="en-US" sz="2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5D07935B-9E2B-45BD-8C08-6BADFB2D0976}"/>
              </a:ext>
            </a:extLst>
          </p:cNvPr>
          <p:cNvGrpSpPr/>
          <p:nvPr/>
        </p:nvGrpSpPr>
        <p:grpSpPr>
          <a:xfrm>
            <a:off x="6245954" y="3934461"/>
            <a:ext cx="1022442" cy="1588302"/>
            <a:chOff x="6245954" y="3934461"/>
            <a:chExt cx="1022442" cy="1588302"/>
          </a:xfrm>
        </p:grpSpPr>
        <p:sp>
          <p:nvSpPr>
            <p:cNvPr id="153" name="文本框 152"/>
            <p:cNvSpPr txBox="1"/>
            <p:nvPr/>
          </p:nvSpPr>
          <p:spPr>
            <a:xfrm>
              <a:off x="6358034" y="4507100"/>
              <a:ext cx="7803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弹</a:t>
              </a:r>
            </a:p>
          </p:txBody>
        </p:sp>
        <p:sp>
          <p:nvSpPr>
            <p:cNvPr id="154" name="文本框 153"/>
            <p:cNvSpPr txBox="1"/>
            <p:nvPr/>
          </p:nvSpPr>
          <p:spPr>
            <a:xfrm>
              <a:off x="6245954" y="3934461"/>
              <a:ext cx="10224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err="1">
                  <a:solidFill>
                    <a:srgbClr val="C00000"/>
                  </a:solidFill>
                  <a:cs typeface="+mn-ea"/>
                  <a:sym typeface="+mn-lt"/>
                </a:rPr>
                <a:t>dàn</a:t>
              </a:r>
              <a:endParaRPr lang="zh-CN" altLang="en-US" sz="2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AF5BBB20-7A64-433A-8FE8-11F4EBF24FBD}"/>
              </a:ext>
            </a:extLst>
          </p:cNvPr>
          <p:cNvGrpSpPr/>
          <p:nvPr/>
        </p:nvGrpSpPr>
        <p:grpSpPr>
          <a:xfrm>
            <a:off x="7580994" y="3934461"/>
            <a:ext cx="1022442" cy="1588302"/>
            <a:chOff x="7580994" y="3934461"/>
            <a:chExt cx="1022442" cy="1588302"/>
          </a:xfrm>
        </p:grpSpPr>
        <p:sp>
          <p:nvSpPr>
            <p:cNvPr id="156" name="文本框 155"/>
            <p:cNvSpPr txBox="1"/>
            <p:nvPr/>
          </p:nvSpPr>
          <p:spPr>
            <a:xfrm>
              <a:off x="7693074" y="4507100"/>
              <a:ext cx="7803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疯</a:t>
              </a:r>
            </a:p>
          </p:txBody>
        </p:sp>
        <p:sp>
          <p:nvSpPr>
            <p:cNvPr id="157" name="文本框 156"/>
            <p:cNvSpPr txBox="1"/>
            <p:nvPr/>
          </p:nvSpPr>
          <p:spPr>
            <a:xfrm>
              <a:off x="7580994" y="3934461"/>
              <a:ext cx="10224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err="1">
                  <a:solidFill>
                    <a:srgbClr val="C00000"/>
                  </a:solidFill>
                  <a:cs typeface="+mn-ea"/>
                  <a:sym typeface="+mn-lt"/>
                </a:rPr>
                <a:t>fēng</a:t>
              </a:r>
              <a:endParaRPr lang="zh-CN" altLang="en-US" sz="2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FC61B173-0990-4208-A9BB-017401F95055}"/>
              </a:ext>
            </a:extLst>
          </p:cNvPr>
          <p:cNvGrpSpPr/>
          <p:nvPr/>
        </p:nvGrpSpPr>
        <p:grpSpPr>
          <a:xfrm>
            <a:off x="8916033" y="3934461"/>
            <a:ext cx="1224369" cy="1577567"/>
            <a:chOff x="8916033" y="3934461"/>
            <a:chExt cx="1224369" cy="1577567"/>
          </a:xfrm>
        </p:grpSpPr>
        <p:sp>
          <p:nvSpPr>
            <p:cNvPr id="159" name="文本框 158"/>
            <p:cNvSpPr txBox="1"/>
            <p:nvPr/>
          </p:nvSpPr>
          <p:spPr>
            <a:xfrm>
              <a:off x="9017749" y="4496365"/>
              <a:ext cx="7803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汪</a:t>
              </a:r>
            </a:p>
          </p:txBody>
        </p:sp>
        <p:sp>
          <p:nvSpPr>
            <p:cNvPr id="160" name="文本框 159"/>
            <p:cNvSpPr txBox="1"/>
            <p:nvPr/>
          </p:nvSpPr>
          <p:spPr>
            <a:xfrm>
              <a:off x="8916033" y="3934461"/>
              <a:ext cx="122436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err="1">
                  <a:solidFill>
                    <a:srgbClr val="C00000"/>
                  </a:solidFill>
                  <a:cs typeface="+mn-ea"/>
                  <a:sym typeface="+mn-lt"/>
                </a:rPr>
                <a:t>wāng</a:t>
              </a:r>
              <a:endParaRPr lang="zh-CN" altLang="en-US" sz="2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348DDAE7-51AE-441C-9156-5A59F712759B}"/>
              </a:ext>
            </a:extLst>
          </p:cNvPr>
          <p:cNvGrpSpPr/>
          <p:nvPr/>
        </p:nvGrpSpPr>
        <p:grpSpPr>
          <a:xfrm>
            <a:off x="10251074" y="3934461"/>
            <a:ext cx="1022442" cy="1588302"/>
            <a:chOff x="10251074" y="3934461"/>
            <a:chExt cx="1022442" cy="1588302"/>
          </a:xfrm>
        </p:grpSpPr>
        <p:sp>
          <p:nvSpPr>
            <p:cNvPr id="162" name="文本框 161"/>
            <p:cNvSpPr txBox="1"/>
            <p:nvPr/>
          </p:nvSpPr>
          <p:spPr>
            <a:xfrm>
              <a:off x="10363154" y="4507100"/>
              <a:ext cx="7803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搞</a:t>
              </a:r>
            </a:p>
          </p:txBody>
        </p:sp>
        <p:sp>
          <p:nvSpPr>
            <p:cNvPr id="163" name="文本框 162"/>
            <p:cNvSpPr txBox="1"/>
            <p:nvPr/>
          </p:nvSpPr>
          <p:spPr>
            <a:xfrm>
              <a:off x="10251074" y="3934461"/>
              <a:ext cx="10224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 err="1">
                  <a:solidFill>
                    <a:srgbClr val="C00000"/>
                  </a:solidFill>
                  <a:cs typeface="+mn-ea"/>
                  <a:sym typeface="+mn-lt"/>
                </a:rPr>
                <a:t>gǎo</a:t>
              </a:r>
              <a:endParaRPr lang="zh-CN" altLang="en-US" sz="28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FBEBFAAB-F61D-4867-BB5D-F0E3B367ED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3109">
            <a:off x="271058" y="-683955"/>
            <a:ext cx="11459648" cy="7436149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3B0B8061-3E68-4D20-A1D7-E3D494C4CAD2}"/>
              </a:ext>
            </a:extLst>
          </p:cNvPr>
          <p:cNvGrpSpPr/>
          <p:nvPr/>
        </p:nvGrpSpPr>
        <p:grpSpPr>
          <a:xfrm>
            <a:off x="1284575" y="2322230"/>
            <a:ext cx="9620460" cy="1478171"/>
            <a:chOff x="1284575" y="2322230"/>
            <a:chExt cx="9620460" cy="1478171"/>
          </a:xfrm>
        </p:grpSpPr>
        <p:sp>
          <p:nvSpPr>
            <p:cNvPr id="52" name="圆角矩形 41">
              <a:extLst>
                <a:ext uri="{FF2B5EF4-FFF2-40B4-BE49-F238E27FC236}">
                  <a16:creationId xmlns:a16="http://schemas.microsoft.com/office/drawing/2014/main" xmlns="" id="{946DAFB6-4398-4A01-9DE9-2AE2A55DA66A}"/>
                </a:ext>
              </a:extLst>
            </p:cNvPr>
            <p:cNvSpPr/>
            <p:nvPr/>
          </p:nvSpPr>
          <p:spPr>
            <a:xfrm>
              <a:off x="1284575" y="2747030"/>
              <a:ext cx="835007" cy="83565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左大括号 52">
              <a:extLst>
                <a:ext uri="{FF2B5EF4-FFF2-40B4-BE49-F238E27FC236}">
                  <a16:creationId xmlns:a16="http://schemas.microsoft.com/office/drawing/2014/main" xmlns="" id="{1424B370-5F1B-4844-AA11-88923F92904E}"/>
                </a:ext>
              </a:extLst>
            </p:cNvPr>
            <p:cNvSpPr/>
            <p:nvPr/>
          </p:nvSpPr>
          <p:spPr>
            <a:xfrm>
              <a:off x="2370135" y="2546586"/>
              <a:ext cx="357051" cy="1253815"/>
            </a:xfrm>
            <a:prstGeom prst="leftBrace">
              <a:avLst>
                <a:gd name="adj1" fmla="val 63821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xmlns="" id="{B584D286-090F-4F78-8D23-A2F0C8F59C38}"/>
                </a:ext>
              </a:extLst>
            </p:cNvPr>
            <p:cNvSpPr txBox="1"/>
            <p:nvPr/>
          </p:nvSpPr>
          <p:spPr>
            <a:xfrm>
              <a:off x="3909695" y="2322230"/>
              <a:ext cx="869399" cy="146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好吗</a:t>
              </a:r>
              <a:endParaRPr lang="en-US" altLang="zh-CN" sz="2400" dirty="0"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干吗</a:t>
              </a:r>
            </a:p>
          </p:txBody>
        </p:sp>
        <p:sp>
          <p:nvSpPr>
            <p:cNvPr id="55" name="矩形 54">
              <a:extLst>
                <a:ext uri="{FF2B5EF4-FFF2-40B4-BE49-F238E27FC236}">
                  <a16:creationId xmlns:a16="http://schemas.microsoft.com/office/drawing/2014/main" xmlns="" id="{569F54EF-1AA3-4B89-B73B-904596476F3A}"/>
                </a:ext>
              </a:extLst>
            </p:cNvPr>
            <p:cNvSpPr/>
            <p:nvPr/>
          </p:nvSpPr>
          <p:spPr>
            <a:xfrm>
              <a:off x="5049222" y="2553098"/>
              <a:ext cx="5855813" cy="1135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你现在在</a:t>
              </a:r>
              <a:r>
                <a:rPr lang="zh-CN" altLang="en-US" sz="2400" b="1" dirty="0">
                  <a:solidFill>
                    <a:srgbClr val="FF0000"/>
                  </a:solidFill>
                  <a:cs typeface="+mn-ea"/>
                  <a:sym typeface="+mn-lt"/>
                </a:rPr>
                <a:t>干吗</a:t>
              </a:r>
              <a:r>
                <a:rPr lang="zh-CN" altLang="en-US" sz="2400" dirty="0">
                  <a:cs typeface="+mn-ea"/>
                  <a:sym typeface="+mn-lt"/>
                </a:rPr>
                <a:t>？陪我一起去楼下的超市买些面包和蔬菜，</a:t>
              </a:r>
              <a:r>
                <a:rPr lang="zh-CN" altLang="en-US" sz="2400" b="1" dirty="0">
                  <a:solidFill>
                    <a:srgbClr val="FF0000"/>
                  </a:solidFill>
                  <a:cs typeface="+mn-ea"/>
                  <a:sym typeface="+mn-lt"/>
                </a:rPr>
                <a:t>好吗</a:t>
              </a:r>
              <a:r>
                <a:rPr lang="zh-CN" altLang="en-US" sz="2400" dirty="0">
                  <a:cs typeface="+mn-ea"/>
                  <a:sym typeface="+mn-lt"/>
                </a:rPr>
                <a:t>？</a:t>
              </a:r>
            </a:p>
          </p:txBody>
        </p:sp>
        <p:sp>
          <p:nvSpPr>
            <p:cNvPr id="56" name="矩形 55">
              <a:extLst>
                <a:ext uri="{FF2B5EF4-FFF2-40B4-BE49-F238E27FC236}">
                  <a16:creationId xmlns:a16="http://schemas.microsoft.com/office/drawing/2014/main" xmlns="" id="{38E4AE4C-4FF9-4732-B046-9CE9F39B49EE}"/>
                </a:ext>
              </a:extLst>
            </p:cNvPr>
            <p:cNvSpPr/>
            <p:nvPr/>
          </p:nvSpPr>
          <p:spPr>
            <a:xfrm>
              <a:off x="1453794" y="2839979"/>
              <a:ext cx="492443" cy="5810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吗</a:t>
              </a:r>
              <a:endParaRPr lang="en-US" altLang="zh-CN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xmlns="" id="{F10ED7C8-17B7-4B4B-BE19-F165E6AE13B9}"/>
                </a:ext>
              </a:extLst>
            </p:cNvPr>
            <p:cNvSpPr txBox="1"/>
            <p:nvPr/>
          </p:nvSpPr>
          <p:spPr>
            <a:xfrm>
              <a:off x="2877918" y="2322230"/>
              <a:ext cx="869399" cy="1466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400" dirty="0">
                  <a:cs typeface="+mn-ea"/>
                  <a:sym typeface="+mn-lt"/>
                </a:rPr>
                <a:t>ma</a:t>
              </a:r>
            </a:p>
            <a:p>
              <a:pPr>
                <a:lnSpc>
                  <a:spcPct val="200000"/>
                </a:lnSpc>
              </a:pPr>
              <a:r>
                <a:rPr lang="en-US" altLang="zh-CN" sz="2400" dirty="0" err="1">
                  <a:cs typeface="+mn-ea"/>
                  <a:sym typeface="+mn-lt"/>
                </a:rPr>
                <a:t>má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8A327EAC-A6CC-47BB-B01D-7F29F399157A}"/>
              </a:ext>
            </a:extLst>
          </p:cNvPr>
          <p:cNvGrpSpPr/>
          <p:nvPr/>
        </p:nvGrpSpPr>
        <p:grpSpPr>
          <a:xfrm>
            <a:off x="1284575" y="4120577"/>
            <a:ext cx="8537290" cy="1478171"/>
            <a:chOff x="1284575" y="4120577"/>
            <a:chExt cx="8537290" cy="1478171"/>
          </a:xfrm>
        </p:grpSpPr>
        <p:sp>
          <p:nvSpPr>
            <p:cNvPr id="58" name="圆角矩形 41">
              <a:extLst>
                <a:ext uri="{FF2B5EF4-FFF2-40B4-BE49-F238E27FC236}">
                  <a16:creationId xmlns:a16="http://schemas.microsoft.com/office/drawing/2014/main" xmlns="" id="{7BC80B45-377E-48BF-A03E-DF23AB8F9C4E}"/>
                </a:ext>
              </a:extLst>
            </p:cNvPr>
            <p:cNvSpPr/>
            <p:nvPr/>
          </p:nvSpPr>
          <p:spPr>
            <a:xfrm>
              <a:off x="1284575" y="4545377"/>
              <a:ext cx="835007" cy="83565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左大括号 58">
              <a:extLst>
                <a:ext uri="{FF2B5EF4-FFF2-40B4-BE49-F238E27FC236}">
                  <a16:creationId xmlns:a16="http://schemas.microsoft.com/office/drawing/2014/main" xmlns="" id="{9BE94783-86BE-4CAC-AB1C-37990B7035E9}"/>
                </a:ext>
              </a:extLst>
            </p:cNvPr>
            <p:cNvSpPr/>
            <p:nvPr/>
          </p:nvSpPr>
          <p:spPr>
            <a:xfrm>
              <a:off x="2370135" y="4344933"/>
              <a:ext cx="357051" cy="1253815"/>
            </a:xfrm>
            <a:prstGeom prst="leftBrace">
              <a:avLst>
                <a:gd name="adj1" fmla="val 63821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xmlns="" id="{3885A2B6-318E-4D8E-9E6A-5FF0CC4803E0}"/>
                </a:ext>
              </a:extLst>
            </p:cNvPr>
            <p:cNvSpPr txBox="1"/>
            <p:nvPr/>
          </p:nvSpPr>
          <p:spPr>
            <a:xfrm>
              <a:off x="3909695" y="4120577"/>
              <a:ext cx="869399" cy="146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担心</a:t>
              </a:r>
              <a:endParaRPr lang="en-US" altLang="zh-CN" sz="2400" dirty="0"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重担</a:t>
              </a:r>
            </a:p>
          </p:txBody>
        </p:sp>
        <p:sp>
          <p:nvSpPr>
            <p:cNvPr id="61" name="矩形 60">
              <a:extLst>
                <a:ext uri="{FF2B5EF4-FFF2-40B4-BE49-F238E27FC236}">
                  <a16:creationId xmlns:a16="http://schemas.microsoft.com/office/drawing/2014/main" xmlns="" id="{AE5147D4-765B-4240-9452-11686DAD88FD}"/>
                </a:ext>
              </a:extLst>
            </p:cNvPr>
            <p:cNvSpPr/>
            <p:nvPr/>
          </p:nvSpPr>
          <p:spPr>
            <a:xfrm>
              <a:off x="5049222" y="4351445"/>
              <a:ext cx="4772643" cy="1135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你不要去</a:t>
              </a:r>
              <a:r>
                <a:rPr lang="zh-CN" altLang="en-US" sz="2400" b="1" dirty="0">
                  <a:solidFill>
                    <a:srgbClr val="FF0000"/>
                  </a:solidFill>
                  <a:cs typeface="+mn-ea"/>
                  <a:sym typeface="+mn-lt"/>
                </a:rPr>
                <a:t>担心</a:t>
              </a:r>
              <a:r>
                <a:rPr lang="zh-CN" altLang="en-US" sz="2400" dirty="0">
                  <a:cs typeface="+mn-ea"/>
                  <a:sym typeface="+mn-lt"/>
                </a:rPr>
                <a:t>收入和钱的问题，家里的</a:t>
              </a:r>
              <a:r>
                <a:rPr lang="zh-CN" altLang="en-US" sz="2400" b="1" dirty="0">
                  <a:solidFill>
                    <a:srgbClr val="FF0000"/>
                  </a:solidFill>
                  <a:cs typeface="+mn-ea"/>
                  <a:sym typeface="+mn-lt"/>
                </a:rPr>
                <a:t>重担</a:t>
              </a:r>
              <a:r>
                <a:rPr lang="zh-CN" altLang="en-US" sz="2400" dirty="0">
                  <a:cs typeface="+mn-ea"/>
                  <a:sym typeface="+mn-lt"/>
                </a:rPr>
                <a:t>都还没有压在你的身上。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2" name="矩形 61">
              <a:extLst>
                <a:ext uri="{FF2B5EF4-FFF2-40B4-BE49-F238E27FC236}">
                  <a16:creationId xmlns:a16="http://schemas.microsoft.com/office/drawing/2014/main" xmlns="" id="{8743B3A6-2F31-4853-AFE9-D3A608B8BEEF}"/>
                </a:ext>
              </a:extLst>
            </p:cNvPr>
            <p:cNvSpPr/>
            <p:nvPr/>
          </p:nvSpPr>
          <p:spPr>
            <a:xfrm>
              <a:off x="1453795" y="4619276"/>
              <a:ext cx="492443" cy="5810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担</a:t>
              </a:r>
              <a:endParaRPr lang="en-US" altLang="zh-CN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xmlns="" id="{D29F34A1-0ED9-4AD2-B939-1D46DDE6E252}"/>
                </a:ext>
              </a:extLst>
            </p:cNvPr>
            <p:cNvSpPr txBox="1"/>
            <p:nvPr/>
          </p:nvSpPr>
          <p:spPr>
            <a:xfrm>
              <a:off x="2877918" y="4120577"/>
              <a:ext cx="886036" cy="1466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400" dirty="0" err="1">
                  <a:cs typeface="+mn-ea"/>
                  <a:sym typeface="+mn-lt"/>
                </a:rPr>
                <a:t>dān</a:t>
              </a:r>
              <a:endParaRPr lang="en-US" altLang="zh-CN" sz="2400" dirty="0"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en-US" altLang="zh-CN" sz="2400" dirty="0" err="1">
                  <a:cs typeface="+mn-ea"/>
                  <a:sym typeface="+mn-lt"/>
                </a:rPr>
                <a:t>dàn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</p:grpSp>
      <p:sp>
        <p:nvSpPr>
          <p:cNvPr id="64" name="文本框 63">
            <a:extLst>
              <a:ext uri="{FF2B5EF4-FFF2-40B4-BE49-F238E27FC236}">
                <a16:creationId xmlns:a16="http://schemas.microsoft.com/office/drawing/2014/main" xmlns="" id="{6A6DBB60-9253-4D9F-8BB6-7D30D9F313B4}"/>
              </a:ext>
            </a:extLst>
          </p:cNvPr>
          <p:cNvSpPr txBox="1"/>
          <p:nvPr/>
        </p:nvSpPr>
        <p:spPr>
          <a:xfrm>
            <a:off x="4263380" y="1328703"/>
            <a:ext cx="3410595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3600" b="1" dirty="0">
                <a:solidFill>
                  <a:srgbClr val="262626"/>
                </a:solidFill>
                <a:cs typeface="+mn-ea"/>
                <a:sym typeface="+mn-lt"/>
              </a:rPr>
              <a:t>读一读，多音字</a:t>
            </a:r>
            <a:endParaRPr lang="en-US" altLang="zh-CN" sz="3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D647E75B-6080-4D9D-B832-5684DB0151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865" y="3885699"/>
            <a:ext cx="2042962" cy="299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3803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FBEBFAAB-F61D-4867-BB5D-F0E3B367ED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3109">
            <a:off x="271058" y="-683955"/>
            <a:ext cx="11459648" cy="7436149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9A34CFB6-DB34-4BAC-818E-49A7B65C4711}"/>
              </a:ext>
            </a:extLst>
          </p:cNvPr>
          <p:cNvGrpSpPr/>
          <p:nvPr/>
        </p:nvGrpSpPr>
        <p:grpSpPr>
          <a:xfrm>
            <a:off x="1365598" y="2032862"/>
            <a:ext cx="9658560" cy="1478171"/>
            <a:chOff x="1365598" y="2032862"/>
            <a:chExt cx="9658560" cy="1478171"/>
          </a:xfrm>
        </p:grpSpPr>
        <p:sp>
          <p:nvSpPr>
            <p:cNvPr id="3" name="圆角矩形 41">
              <a:extLst>
                <a:ext uri="{FF2B5EF4-FFF2-40B4-BE49-F238E27FC236}">
                  <a16:creationId xmlns:a16="http://schemas.microsoft.com/office/drawing/2014/main" xmlns="" id="{599AB3B0-81EF-41B3-A413-7BF83D55C7E8}"/>
                </a:ext>
              </a:extLst>
            </p:cNvPr>
            <p:cNvSpPr/>
            <p:nvPr/>
          </p:nvSpPr>
          <p:spPr>
            <a:xfrm>
              <a:off x="1365598" y="2457662"/>
              <a:ext cx="835007" cy="83565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左大括号 3">
              <a:extLst>
                <a:ext uri="{FF2B5EF4-FFF2-40B4-BE49-F238E27FC236}">
                  <a16:creationId xmlns:a16="http://schemas.microsoft.com/office/drawing/2014/main" xmlns="" id="{8C4A7510-77BE-4E0B-9BC0-245E44BECDD4}"/>
                </a:ext>
              </a:extLst>
            </p:cNvPr>
            <p:cNvSpPr/>
            <p:nvPr/>
          </p:nvSpPr>
          <p:spPr>
            <a:xfrm>
              <a:off x="2451158" y="2257218"/>
              <a:ext cx="357051" cy="1253815"/>
            </a:xfrm>
            <a:prstGeom prst="leftBrace">
              <a:avLst>
                <a:gd name="adj1" fmla="val 63821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184022B0-0106-4E39-B4A0-CE3F4046EF74}"/>
                </a:ext>
              </a:extLst>
            </p:cNvPr>
            <p:cNvSpPr txBox="1"/>
            <p:nvPr/>
          </p:nvSpPr>
          <p:spPr>
            <a:xfrm>
              <a:off x="4028818" y="2032862"/>
              <a:ext cx="869399" cy="146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子弹</a:t>
              </a:r>
              <a:endParaRPr lang="en-US" altLang="zh-CN" sz="2400" dirty="0"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反弹</a:t>
              </a: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72169E13-D67C-4604-99DD-E91BF1EE00C2}"/>
                </a:ext>
              </a:extLst>
            </p:cNvPr>
            <p:cNvSpPr/>
            <p:nvPr/>
          </p:nvSpPr>
          <p:spPr>
            <a:xfrm>
              <a:off x="5168345" y="2263730"/>
              <a:ext cx="5855813" cy="1135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猎人为了猎杀小鹿，打出一颗</a:t>
              </a:r>
              <a:r>
                <a:rPr lang="zh-CN" altLang="en-US" sz="2400" b="1" dirty="0">
                  <a:solidFill>
                    <a:srgbClr val="FF0000"/>
                  </a:solidFill>
                  <a:cs typeface="+mn-ea"/>
                  <a:sym typeface="+mn-lt"/>
                </a:rPr>
                <a:t>子弹</a:t>
              </a:r>
              <a:r>
                <a:rPr lang="zh-CN" altLang="en-US" sz="2400" dirty="0">
                  <a:cs typeface="+mn-ea"/>
                  <a:sym typeface="+mn-lt"/>
                </a:rPr>
                <a:t>，确没想到子弹打到石头上</a:t>
              </a:r>
              <a:r>
                <a:rPr lang="zh-CN" altLang="en-US" sz="2400" b="1" dirty="0">
                  <a:solidFill>
                    <a:srgbClr val="FF0000"/>
                  </a:solidFill>
                  <a:cs typeface="+mn-ea"/>
                  <a:sym typeface="+mn-lt"/>
                </a:rPr>
                <a:t>反弹</a:t>
              </a:r>
              <a:r>
                <a:rPr lang="zh-CN" altLang="en-US" sz="2400" dirty="0">
                  <a:cs typeface="+mn-ea"/>
                  <a:sym typeface="+mn-lt"/>
                </a:rPr>
                <a:t>伤了自己。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BB3620F0-FEEE-4166-BFBE-22EC189B9D5A}"/>
                </a:ext>
              </a:extLst>
            </p:cNvPr>
            <p:cNvSpPr/>
            <p:nvPr/>
          </p:nvSpPr>
          <p:spPr>
            <a:xfrm>
              <a:off x="1534817" y="2550611"/>
              <a:ext cx="492443" cy="5810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弹</a:t>
              </a:r>
              <a:endParaRPr lang="en-US" altLang="zh-CN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89FAF527-A5D9-4473-8CB3-2107E103CDC0}"/>
                </a:ext>
              </a:extLst>
            </p:cNvPr>
            <p:cNvSpPr txBox="1"/>
            <p:nvPr/>
          </p:nvSpPr>
          <p:spPr>
            <a:xfrm>
              <a:off x="2958941" y="2032862"/>
              <a:ext cx="869399" cy="1466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400" dirty="0" err="1">
                  <a:cs typeface="+mn-ea"/>
                  <a:sym typeface="+mn-lt"/>
                </a:rPr>
                <a:t>dàn</a:t>
              </a:r>
              <a:endParaRPr lang="en-US" altLang="zh-CN" sz="2400" dirty="0"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en-US" altLang="zh-CN" sz="2400" dirty="0" err="1">
                  <a:cs typeface="+mn-ea"/>
                  <a:sym typeface="+mn-lt"/>
                </a:rPr>
                <a:t>tán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125DBB04-03C7-45AE-A5A8-1AB8900E79B6}"/>
              </a:ext>
            </a:extLst>
          </p:cNvPr>
          <p:cNvGrpSpPr/>
          <p:nvPr/>
        </p:nvGrpSpPr>
        <p:grpSpPr>
          <a:xfrm>
            <a:off x="1365598" y="3831209"/>
            <a:ext cx="9658560" cy="1478171"/>
            <a:chOff x="1365598" y="3831209"/>
            <a:chExt cx="9658560" cy="1478171"/>
          </a:xfrm>
        </p:grpSpPr>
        <p:sp>
          <p:nvSpPr>
            <p:cNvPr id="9" name="圆角矩形 41">
              <a:extLst>
                <a:ext uri="{FF2B5EF4-FFF2-40B4-BE49-F238E27FC236}">
                  <a16:creationId xmlns:a16="http://schemas.microsoft.com/office/drawing/2014/main" xmlns="" id="{1E47C4F4-2C0E-492F-8D83-0FADB7CE2551}"/>
                </a:ext>
              </a:extLst>
            </p:cNvPr>
            <p:cNvSpPr/>
            <p:nvPr/>
          </p:nvSpPr>
          <p:spPr>
            <a:xfrm>
              <a:off x="1365598" y="4256009"/>
              <a:ext cx="835007" cy="83565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左大括号 9">
              <a:extLst>
                <a:ext uri="{FF2B5EF4-FFF2-40B4-BE49-F238E27FC236}">
                  <a16:creationId xmlns:a16="http://schemas.microsoft.com/office/drawing/2014/main" xmlns="" id="{8A0FBD36-C17A-4767-BB19-13883B323F6E}"/>
                </a:ext>
              </a:extLst>
            </p:cNvPr>
            <p:cNvSpPr/>
            <p:nvPr/>
          </p:nvSpPr>
          <p:spPr>
            <a:xfrm>
              <a:off x="2451158" y="4055565"/>
              <a:ext cx="357051" cy="1253815"/>
            </a:xfrm>
            <a:prstGeom prst="leftBrace">
              <a:avLst>
                <a:gd name="adj1" fmla="val 63821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D6F521BB-FAD2-431B-A05A-6F483BA81D51}"/>
                </a:ext>
              </a:extLst>
            </p:cNvPr>
            <p:cNvSpPr txBox="1"/>
            <p:nvPr/>
          </p:nvSpPr>
          <p:spPr>
            <a:xfrm>
              <a:off x="4028818" y="3831209"/>
              <a:ext cx="869399" cy="14621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中间</a:t>
              </a:r>
              <a:endParaRPr lang="en-US" altLang="zh-CN" sz="2400" dirty="0"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2400" dirty="0">
                  <a:cs typeface="+mn-ea"/>
                  <a:sym typeface="+mn-lt"/>
                </a:rPr>
                <a:t>中奖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C58EE32F-8318-4BA7-9536-99509B9E0FC9}"/>
                </a:ext>
              </a:extLst>
            </p:cNvPr>
            <p:cNvSpPr/>
            <p:nvPr/>
          </p:nvSpPr>
          <p:spPr>
            <a:xfrm>
              <a:off x="5168345" y="4062077"/>
              <a:ext cx="5855813" cy="1135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今年的年会</a:t>
              </a:r>
              <a:r>
                <a:rPr lang="zh-CN" altLang="en-US" sz="2400" b="1" dirty="0">
                  <a:solidFill>
                    <a:srgbClr val="FF0000"/>
                  </a:solidFill>
                  <a:cs typeface="+mn-ea"/>
                  <a:sym typeface="+mn-lt"/>
                </a:rPr>
                <a:t>中奖</a:t>
              </a:r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者是在所有的优秀员工</a:t>
              </a:r>
              <a:r>
                <a:rPr lang="zh-CN" altLang="en-US" sz="2400" b="1" dirty="0">
                  <a:solidFill>
                    <a:srgbClr val="FF0000"/>
                  </a:solidFill>
                  <a:cs typeface="+mn-ea"/>
                  <a:sym typeface="+mn-lt"/>
                </a:rPr>
                <a:t>中间</a:t>
              </a:r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进行抽取的。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CF7A6907-25C5-44A8-AAA2-72E0EB96DA11}"/>
                </a:ext>
              </a:extLst>
            </p:cNvPr>
            <p:cNvSpPr/>
            <p:nvPr/>
          </p:nvSpPr>
          <p:spPr>
            <a:xfrm>
              <a:off x="1534818" y="4348958"/>
              <a:ext cx="492443" cy="5810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中</a:t>
              </a:r>
              <a:endParaRPr lang="en-US" altLang="zh-CN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0DA7D25E-EB85-4A41-93E0-FD45AB4C324C}"/>
                </a:ext>
              </a:extLst>
            </p:cNvPr>
            <p:cNvSpPr txBox="1"/>
            <p:nvPr/>
          </p:nvSpPr>
          <p:spPr>
            <a:xfrm>
              <a:off x="2958940" y="3831209"/>
              <a:ext cx="1031777" cy="14550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400" dirty="0" err="1">
                  <a:cs typeface="+mn-ea"/>
                  <a:sym typeface="+mn-lt"/>
                </a:rPr>
                <a:t>zhōng</a:t>
              </a:r>
              <a:endParaRPr lang="en-US" altLang="zh-CN" sz="2400" dirty="0"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en-US" altLang="zh-CN" sz="2400" dirty="0" err="1">
                  <a:cs typeface="+mn-ea"/>
                  <a:sym typeface="+mn-lt"/>
                </a:rPr>
                <a:t>zhòng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E749BE78-547E-4222-AE7C-94A92AD14C05}"/>
              </a:ext>
            </a:extLst>
          </p:cNvPr>
          <p:cNvSpPr txBox="1"/>
          <p:nvPr/>
        </p:nvSpPr>
        <p:spPr>
          <a:xfrm>
            <a:off x="4295584" y="875796"/>
            <a:ext cx="3410595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3600" b="1" dirty="0">
                <a:solidFill>
                  <a:srgbClr val="262626"/>
                </a:solidFill>
                <a:cs typeface="+mn-ea"/>
                <a:sym typeface="+mn-lt"/>
              </a:rPr>
              <a:t>读一读，多音字</a:t>
            </a:r>
            <a:endParaRPr lang="en-US" altLang="zh-CN" sz="3600" b="1" dirty="0">
              <a:solidFill>
                <a:srgbClr val="262626"/>
              </a:solidFill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5D4FAE74-C772-4FB5-8499-CC54069765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307" y="-506373"/>
            <a:ext cx="3745136" cy="3745136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3014A48C-017F-4BD9-95E0-E1C7019FE28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174" y="3969751"/>
            <a:ext cx="3398783" cy="3398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0454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6B5D1861-037B-4003-9BC0-0E07ACAFA2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2" y="5105201"/>
            <a:ext cx="12183128" cy="177563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2B4FD6BD-4E5A-4A82-AA69-69CE54BADFB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704"/>
          <a:stretch/>
        </p:blipFill>
        <p:spPr>
          <a:xfrm>
            <a:off x="8231786" y="0"/>
            <a:ext cx="3960214" cy="139192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89CF7DC5-FB6D-4D00-A308-692E2FE3EB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2507"/>
            <a:ext cx="6736080" cy="3115493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F8E86504-CE33-42EA-96CF-72519EE12F7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400" y="0"/>
            <a:ext cx="10994213" cy="6478187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85768E5E-A4AE-4103-898D-5629E0B8FAE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41498" y="1107440"/>
            <a:ext cx="6131840" cy="6131840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3C2B0128-9335-424A-9810-01405258E63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815" y="2838405"/>
            <a:ext cx="4711755" cy="4711755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6D4147C5-F188-4E33-B7E0-FF17CE648085}"/>
              </a:ext>
            </a:extLst>
          </p:cNvPr>
          <p:cNvSpPr txBox="1"/>
          <p:nvPr/>
        </p:nvSpPr>
        <p:spPr>
          <a:xfrm>
            <a:off x="3171154" y="3567321"/>
            <a:ext cx="5365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人教版三年级语文上册第四单元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F37B581F-93BB-47E2-B54F-EBAE4B867C40}"/>
              </a:ext>
            </a:extLst>
          </p:cNvPr>
          <p:cNvSpPr txBox="1"/>
          <p:nvPr/>
        </p:nvSpPr>
        <p:spPr>
          <a:xfrm>
            <a:off x="2339208" y="2022797"/>
            <a:ext cx="691280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0" dirty="0">
                <a:solidFill>
                  <a:schemeClr val="accent2"/>
                </a:solidFill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不会叫的狗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EC6E7CAE-E8A0-471A-AAD0-2212AE418EB7}"/>
              </a:ext>
            </a:extLst>
          </p:cNvPr>
          <p:cNvSpPr txBox="1"/>
          <p:nvPr/>
        </p:nvSpPr>
        <p:spPr>
          <a:xfrm>
            <a:off x="3582639" y="4365732"/>
            <a:ext cx="2060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授课老师</a:t>
            </a:r>
            <a:r>
              <a:rPr lang="zh-CN" altLang="en-US" dirty="0" smtClean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：</a:t>
            </a:r>
            <a:r>
              <a:rPr lang="zh-CN" altLang="en-US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优</a:t>
            </a:r>
            <a:r>
              <a:rPr lang="zh-CN" altLang="en-US" dirty="0" smtClean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品</a:t>
            </a:r>
            <a:r>
              <a:rPr lang="en-US" altLang="zh-CN" dirty="0" smtClean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PPT</a:t>
            </a:r>
            <a:endParaRPr lang="zh-CN" altLang="en-US" dirty="0">
              <a:latin typeface="站酷快乐体 " panose="02010600030101010101" pitchFamily="2" charset="-122"/>
              <a:ea typeface="站酷快乐体 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393519E4-8832-4761-B1E5-6E19C6E6A806}"/>
              </a:ext>
            </a:extLst>
          </p:cNvPr>
          <p:cNvSpPr txBox="1"/>
          <p:nvPr/>
        </p:nvSpPr>
        <p:spPr>
          <a:xfrm>
            <a:off x="2544765" y="1334553"/>
            <a:ext cx="6303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儿</a:t>
            </a:r>
            <a:r>
              <a:rPr lang="en-US" altLang="zh-CN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-</a:t>
            </a:r>
            <a:r>
              <a:rPr lang="zh-CN" altLang="en-US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童</a:t>
            </a:r>
            <a:r>
              <a:rPr lang="en-US" altLang="zh-CN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-</a:t>
            </a:r>
            <a:r>
              <a:rPr lang="zh-CN" altLang="en-US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文</a:t>
            </a:r>
            <a:r>
              <a:rPr lang="en-US" altLang="zh-CN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-</a:t>
            </a:r>
            <a:r>
              <a:rPr lang="zh-CN" altLang="en-US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学</a:t>
            </a:r>
            <a:r>
              <a:rPr lang="en-US" altLang="zh-CN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-</a:t>
            </a:r>
            <a:r>
              <a:rPr lang="zh-CN" altLang="en-US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教</a:t>
            </a:r>
            <a:r>
              <a:rPr lang="en-US" altLang="zh-CN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-</a:t>
            </a:r>
            <a:r>
              <a:rPr lang="zh-CN" altLang="en-US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育</a:t>
            </a:r>
            <a:r>
              <a:rPr lang="en-US" altLang="zh-CN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-</a:t>
            </a:r>
            <a:r>
              <a:rPr lang="zh-CN" altLang="en-US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故</a:t>
            </a:r>
            <a:r>
              <a:rPr lang="en-US" altLang="zh-CN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-</a:t>
            </a:r>
            <a:r>
              <a:rPr lang="zh-CN" altLang="en-US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事</a:t>
            </a:r>
            <a:r>
              <a:rPr lang="en-US" altLang="zh-CN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-</a:t>
            </a:r>
            <a:r>
              <a:rPr lang="zh-CN" altLang="en-US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绘</a:t>
            </a:r>
            <a:r>
              <a:rPr lang="en-US" altLang="zh-CN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-</a:t>
            </a:r>
            <a:r>
              <a:rPr lang="zh-CN" altLang="en-US" sz="2000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本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F60687AE-9639-4406-B7FF-8B9A628F2845}"/>
              </a:ext>
            </a:extLst>
          </p:cNvPr>
          <p:cNvSpPr txBox="1"/>
          <p:nvPr/>
        </p:nvSpPr>
        <p:spPr>
          <a:xfrm>
            <a:off x="6248235" y="4365732"/>
            <a:ext cx="2060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授课时间：</a:t>
            </a:r>
            <a:r>
              <a:rPr lang="en-US" altLang="zh-CN" dirty="0">
                <a:latin typeface="站酷快乐体 " panose="02010600030101010101" pitchFamily="2" charset="-122"/>
                <a:ea typeface="站酷快乐体 " panose="02010600030101010101" pitchFamily="2" charset="-122"/>
                <a:cs typeface="+mn-ea"/>
                <a:sym typeface="+mn-lt"/>
              </a:rPr>
              <a:t>20XX</a:t>
            </a:r>
            <a:endParaRPr lang="zh-CN" altLang="en-US" dirty="0">
              <a:latin typeface="站酷快乐体 " panose="02010600030101010101" pitchFamily="2" charset="-122"/>
              <a:ea typeface="站酷快乐体 " panose="02010600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12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9000"/>
    </mc:Choice>
    <mc:Fallback xmlns="">
      <p:transition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407FD57-96A4-41E0-A577-44ECFCCCA4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6" y="154996"/>
            <a:ext cx="11482086" cy="6802652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4889053" y="1616000"/>
            <a:ext cx="2413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cs typeface="+mn-ea"/>
                <a:sym typeface="+mn-lt"/>
              </a:rPr>
              <a:t>教学目标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262782" y="2430472"/>
            <a:ext cx="968374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zh-CN" altLang="en-US" sz="2400" dirty="0">
                <a:cs typeface="+mn-ea"/>
                <a:sym typeface="+mn-lt"/>
              </a:rPr>
              <a:t>本节课会认识</a:t>
            </a:r>
            <a:r>
              <a:rPr lang="en-US" altLang="zh-CN" sz="2400" dirty="0">
                <a:cs typeface="+mn-ea"/>
                <a:sym typeface="+mn-lt"/>
              </a:rPr>
              <a:t>16</a:t>
            </a:r>
            <a:r>
              <a:rPr lang="zh-CN" altLang="en-US" sz="2400" dirty="0">
                <a:cs typeface="+mn-ea"/>
                <a:sym typeface="+mn-lt"/>
              </a:rPr>
              <a:t>个新生字，可以掌握本节课的多音字，理解生子组成的词语，积累字词。</a:t>
            </a:r>
            <a:endParaRPr lang="en-US" altLang="zh-CN" sz="2400" dirty="0">
              <a:cs typeface="+mn-ea"/>
              <a:sym typeface="+mn-lt"/>
            </a:endParaRP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zh-CN" altLang="en-US" sz="2400" dirty="0">
                <a:cs typeface="+mn-ea"/>
                <a:sym typeface="+mn-lt"/>
              </a:rPr>
              <a:t>分角色有感情地朗读课文，揣摩人物心理，理解课文内容。</a:t>
            </a:r>
            <a:endParaRPr lang="en-US" altLang="zh-CN" sz="2400" dirty="0">
              <a:cs typeface="+mn-ea"/>
              <a:sym typeface="+mn-lt"/>
            </a:endParaRP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zh-CN" altLang="en-US" sz="2400" dirty="0">
                <a:cs typeface="+mn-ea"/>
                <a:sym typeface="+mn-lt"/>
              </a:rPr>
              <a:t>默读一遍课文，从课文的对话中感知人物形象特点。</a:t>
            </a:r>
          </a:p>
        </p:txBody>
      </p:sp>
    </p:spTree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772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9B83715-7B08-48CC-9EA4-EEEF105D20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7451" y="-822767"/>
            <a:ext cx="9301223" cy="930122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678759" y="3116262"/>
            <a:ext cx="25896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2800" dirty="0">
                <a:latin typeface="+mn-ea"/>
                <a:cs typeface="+mn-ea"/>
                <a:sym typeface="+mn-lt"/>
              </a:rPr>
              <a:t>名字叫小花，</a:t>
            </a:r>
            <a:endParaRPr lang="en-US" altLang="zh-CN" sz="2800" dirty="0">
              <a:latin typeface="+mn-ea"/>
              <a:cs typeface="+mn-ea"/>
              <a:sym typeface="+mn-lt"/>
            </a:endParaRPr>
          </a:p>
          <a:p>
            <a:pPr algn="dist">
              <a:lnSpc>
                <a:spcPct val="150000"/>
              </a:lnSpc>
            </a:pPr>
            <a:r>
              <a:rPr lang="zh-CN" altLang="en-US" sz="2800" dirty="0">
                <a:latin typeface="+mn-ea"/>
                <a:cs typeface="+mn-ea"/>
                <a:sym typeface="+mn-lt"/>
              </a:rPr>
              <a:t>喜欢摇尾巴，</a:t>
            </a:r>
            <a:endParaRPr lang="en-US" altLang="zh-CN" sz="2800" dirty="0">
              <a:latin typeface="+mn-ea"/>
              <a:cs typeface="+mn-ea"/>
              <a:sym typeface="+mn-lt"/>
            </a:endParaRPr>
          </a:p>
          <a:p>
            <a:pPr algn="dist">
              <a:lnSpc>
                <a:spcPct val="150000"/>
              </a:lnSpc>
            </a:pPr>
            <a:r>
              <a:rPr lang="zh-CN" altLang="en-US" sz="2800" dirty="0">
                <a:latin typeface="+mn-ea"/>
                <a:cs typeface="+mn-ea"/>
                <a:sym typeface="+mn-lt"/>
              </a:rPr>
              <a:t>夜晚睡门口，</a:t>
            </a:r>
            <a:endParaRPr lang="en-US" altLang="zh-CN" sz="2800" dirty="0">
              <a:latin typeface="+mn-ea"/>
              <a:cs typeface="+mn-ea"/>
              <a:sym typeface="+mn-lt"/>
            </a:endParaRPr>
          </a:p>
          <a:p>
            <a:pPr algn="dist">
              <a:lnSpc>
                <a:spcPct val="150000"/>
              </a:lnSpc>
            </a:pPr>
            <a:r>
              <a:rPr lang="zh-CN" altLang="en-US" sz="2800" dirty="0">
                <a:latin typeface="+mn-ea"/>
                <a:cs typeface="+mn-ea"/>
                <a:sym typeface="+mn-lt"/>
              </a:rPr>
              <a:t>小偷最怕他。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03437" y="1166830"/>
            <a:ext cx="5691170" cy="569117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2265454" y="2283961"/>
            <a:ext cx="3416305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3600" b="1" dirty="0">
                <a:latin typeface="+mn-ea"/>
                <a:cs typeface="+mn-ea"/>
                <a:sym typeface="+mn-lt"/>
              </a:rPr>
              <a:t>想一想，猜一猜</a:t>
            </a:r>
            <a:endParaRPr lang="en-US" altLang="zh-CN" sz="3600" b="1" dirty="0">
              <a:latin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C5660C8-E45E-4753-AA2A-5BD01624E5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59" y="128330"/>
            <a:ext cx="11401064" cy="660134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1782500" y="1686319"/>
            <a:ext cx="9166945" cy="390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+mn-ea"/>
                <a:cs typeface="+mn-ea"/>
                <a:sym typeface="+mn-lt"/>
              </a:rPr>
              <a:t>同学们，你们见过小狗吗？</a:t>
            </a:r>
            <a:endParaRPr lang="en-US" altLang="zh-CN" sz="2400" dirty="0">
              <a:latin typeface="+mn-ea"/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+mn-ea"/>
                <a:cs typeface="+mn-ea"/>
                <a:sym typeface="+mn-lt"/>
              </a:rPr>
              <a:t>狗是我们人类的好朋友，有的狗给予我们人类精神上的慰藉、有的狗可以帮助我们看家护院，看家的狗狗一般会在见到陌生人的时候汪汪大叫，可是，现在却有一只不会叫的狗，这是为什么呢？你想知道吗？</a:t>
            </a:r>
            <a:endParaRPr lang="en-US" altLang="zh-CN" sz="2400" dirty="0">
              <a:latin typeface="+mn-ea"/>
              <a:cs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+mn-ea"/>
                <a:cs typeface="+mn-ea"/>
                <a:sym typeface="+mn-lt"/>
              </a:rPr>
              <a:t>那么，今天我们就一起学习一下这篇课文</a:t>
            </a:r>
            <a:r>
              <a:rPr lang="en-US" altLang="zh-CN" sz="2400" dirty="0">
                <a:latin typeface="+mn-ea"/>
                <a:cs typeface="+mn-ea"/>
                <a:sym typeface="+mn-lt"/>
              </a:rPr>
              <a:t>《</a:t>
            </a:r>
            <a:r>
              <a:rPr lang="zh-CN" altLang="en-US" sz="2400" dirty="0">
                <a:latin typeface="+mn-ea"/>
                <a:cs typeface="+mn-ea"/>
                <a:sym typeface="+mn-lt"/>
              </a:rPr>
              <a:t>不会叫的狗</a:t>
            </a:r>
            <a:r>
              <a:rPr lang="en-US" altLang="zh-CN" sz="2400" dirty="0">
                <a:latin typeface="+mn-ea"/>
                <a:cs typeface="+mn-ea"/>
                <a:sym typeface="+mn-lt"/>
              </a:rPr>
              <a:t>》</a:t>
            </a:r>
            <a:r>
              <a:rPr lang="zh-CN" altLang="en-US" sz="2400" dirty="0">
                <a:latin typeface="+mn-ea"/>
                <a:cs typeface="+mn-ea"/>
                <a:sym typeface="+mn-lt"/>
              </a:rPr>
              <a:t>，看看这只狗它到底怎么了？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276338" y="1092394"/>
            <a:ext cx="2306339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3600" b="1" dirty="0">
                <a:latin typeface="+mn-ea"/>
                <a:cs typeface="+mn-ea"/>
                <a:sym typeface="+mn-lt"/>
              </a:rPr>
              <a:t>导入新课</a:t>
            </a:r>
            <a:endParaRPr lang="en-US" altLang="zh-CN" sz="3600" b="1" dirty="0">
              <a:latin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581399C-0E8E-4202-AC5E-C206E571EA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6" y="154996"/>
            <a:ext cx="11482086" cy="6802652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295441" y="1760782"/>
            <a:ext cx="9850466" cy="1456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从前，有一条不会叫的狗。它不会像狗一样叫，不会像猫一样叫，也不会像牛那样哞哞叫，更不会像马那样嘶鸣。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295441" y="3217591"/>
            <a:ext cx="6004180" cy="718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提问：第一句全文中有什么作用？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295441" y="4045066"/>
            <a:ext cx="5209531" cy="1884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E60000"/>
                </a:solidFill>
                <a:latin typeface="+mn-lt"/>
                <a:ea typeface="+mn-ea"/>
                <a:cs typeface="+mn-ea"/>
                <a:sym typeface="+mn-lt"/>
              </a:rPr>
              <a:t>第一句是全文的概括句，作者用一句话表明了全文都是围绕这只不会叫的狗展开来的。四个“不会”具体点名了小狗“不会叫”的特点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D322328-1F0C-43BE-86C1-5E29DAF291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481" y="2245489"/>
            <a:ext cx="5997010" cy="59970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30" b="2356"/>
          <a:stretch/>
        </p:blipFill>
        <p:spPr>
          <a:xfrm flipH="1">
            <a:off x="1344437" y="4955783"/>
            <a:ext cx="799895" cy="1032294"/>
          </a:xfrm>
          <a:custGeom>
            <a:avLst/>
            <a:gdLst>
              <a:gd name="connsiteX0" fmla="*/ 0 w 2305509"/>
              <a:gd name="connsiteY0" fmla="*/ 0 h 1234014"/>
              <a:gd name="connsiteX1" fmla="*/ 2305509 w 2305509"/>
              <a:gd name="connsiteY1" fmla="*/ 0 h 1234014"/>
              <a:gd name="connsiteX2" fmla="*/ 2305509 w 2305509"/>
              <a:gd name="connsiteY2" fmla="*/ 1234014 h 1234014"/>
              <a:gd name="connsiteX3" fmla="*/ 0 w 2305509"/>
              <a:gd name="connsiteY3" fmla="*/ 1234014 h 1234014"/>
              <a:gd name="connsiteX4" fmla="*/ 0 w 2305509"/>
              <a:gd name="connsiteY4" fmla="*/ 0 h 1234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5509" h="1234014">
                <a:moveTo>
                  <a:pt x="0" y="0"/>
                </a:moveTo>
                <a:lnTo>
                  <a:pt x="2305509" y="0"/>
                </a:lnTo>
                <a:lnTo>
                  <a:pt x="2305509" y="1234014"/>
                </a:lnTo>
                <a:lnTo>
                  <a:pt x="0" y="123401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35" b="10635"/>
          <a:stretch/>
        </p:blipFill>
        <p:spPr>
          <a:xfrm>
            <a:off x="1016294" y="1099424"/>
            <a:ext cx="1358733" cy="906268"/>
          </a:xfrm>
          <a:custGeom>
            <a:avLst/>
            <a:gdLst>
              <a:gd name="connsiteX0" fmla="*/ 0 w 1784376"/>
              <a:gd name="connsiteY0" fmla="*/ 0 h 1190170"/>
              <a:gd name="connsiteX1" fmla="*/ 1784376 w 1784376"/>
              <a:gd name="connsiteY1" fmla="*/ 0 h 1190170"/>
              <a:gd name="connsiteX2" fmla="*/ 1784376 w 1784376"/>
              <a:gd name="connsiteY2" fmla="*/ 1190170 h 1190170"/>
              <a:gd name="connsiteX3" fmla="*/ 0 w 1784376"/>
              <a:gd name="connsiteY3" fmla="*/ 1190170 h 1190170"/>
              <a:gd name="connsiteX4" fmla="*/ 0 w 1784376"/>
              <a:gd name="connsiteY4" fmla="*/ 0 h 119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4376" h="1190170">
                <a:moveTo>
                  <a:pt x="0" y="0"/>
                </a:moveTo>
                <a:lnTo>
                  <a:pt x="1784376" y="0"/>
                </a:lnTo>
                <a:lnTo>
                  <a:pt x="1784376" y="1190170"/>
                </a:lnTo>
                <a:lnTo>
                  <a:pt x="0" y="119017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5" r="10665"/>
          <a:stretch/>
        </p:blipFill>
        <p:spPr>
          <a:xfrm>
            <a:off x="904467" y="2078953"/>
            <a:ext cx="1685937" cy="1513909"/>
          </a:xfrm>
          <a:custGeom>
            <a:avLst/>
            <a:gdLst>
              <a:gd name="connsiteX0" fmla="*/ 0 w 1193354"/>
              <a:gd name="connsiteY0" fmla="*/ 0 h 1071588"/>
              <a:gd name="connsiteX1" fmla="*/ 1193354 w 1193354"/>
              <a:gd name="connsiteY1" fmla="*/ 0 h 1071588"/>
              <a:gd name="connsiteX2" fmla="*/ 1193354 w 1193354"/>
              <a:gd name="connsiteY2" fmla="*/ 1071588 h 1071588"/>
              <a:gd name="connsiteX3" fmla="*/ 0 w 1193354"/>
              <a:gd name="connsiteY3" fmla="*/ 1071588 h 1071588"/>
              <a:gd name="connsiteX4" fmla="*/ 0 w 1193354"/>
              <a:gd name="connsiteY4" fmla="*/ 0 h 107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3354" h="1071588">
                <a:moveTo>
                  <a:pt x="0" y="0"/>
                </a:moveTo>
                <a:lnTo>
                  <a:pt x="1193354" y="0"/>
                </a:lnTo>
                <a:lnTo>
                  <a:pt x="1193354" y="1071588"/>
                </a:lnTo>
                <a:lnTo>
                  <a:pt x="0" y="1071588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9" b="11479"/>
          <a:stretch/>
        </p:blipFill>
        <p:spPr>
          <a:xfrm>
            <a:off x="1166861" y="3744719"/>
            <a:ext cx="1161147" cy="925278"/>
          </a:xfrm>
          <a:custGeom>
            <a:avLst/>
            <a:gdLst>
              <a:gd name="connsiteX0" fmla="*/ 0 w 1553028"/>
              <a:gd name="connsiteY0" fmla="*/ 0 h 1237554"/>
              <a:gd name="connsiteX1" fmla="*/ 1553028 w 1553028"/>
              <a:gd name="connsiteY1" fmla="*/ 0 h 1237554"/>
              <a:gd name="connsiteX2" fmla="*/ 1553028 w 1553028"/>
              <a:gd name="connsiteY2" fmla="*/ 1237554 h 1237554"/>
              <a:gd name="connsiteX3" fmla="*/ 0 w 1553028"/>
              <a:gd name="connsiteY3" fmla="*/ 1237554 h 1237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3028" h="1237554">
                <a:moveTo>
                  <a:pt x="0" y="0"/>
                </a:moveTo>
                <a:lnTo>
                  <a:pt x="1553028" y="0"/>
                </a:lnTo>
                <a:lnTo>
                  <a:pt x="1553028" y="1237554"/>
                </a:lnTo>
                <a:lnTo>
                  <a:pt x="0" y="1237554"/>
                </a:lnTo>
                <a:close/>
              </a:path>
            </a:pathLst>
          </a:custGeom>
        </p:spPr>
      </p:pic>
      <p:pic>
        <p:nvPicPr>
          <p:cNvPr id="27" name="图片 26" descr="图片包含 照片, 桌子, 束, 不同&#10;&#10;描述已自动生成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0" t="59818" r="-3140" b="24557"/>
          <a:stretch>
            <a:fillRect/>
          </a:stretch>
        </p:blipFill>
        <p:spPr>
          <a:xfrm>
            <a:off x="9001639" y="-968640"/>
            <a:ext cx="318264" cy="1071588"/>
          </a:xfrm>
          <a:custGeom>
            <a:avLst/>
            <a:gdLst>
              <a:gd name="connsiteX0" fmla="*/ 0 w 318264"/>
              <a:gd name="connsiteY0" fmla="*/ 0 h 1071588"/>
              <a:gd name="connsiteX1" fmla="*/ 318264 w 318264"/>
              <a:gd name="connsiteY1" fmla="*/ 0 h 1071588"/>
              <a:gd name="connsiteX2" fmla="*/ 318264 w 318264"/>
              <a:gd name="connsiteY2" fmla="*/ 1071588 h 1071588"/>
              <a:gd name="connsiteX3" fmla="*/ 0 w 318264"/>
              <a:gd name="connsiteY3" fmla="*/ 1071588 h 1071588"/>
              <a:gd name="connsiteX4" fmla="*/ 0 w 318264"/>
              <a:gd name="connsiteY4" fmla="*/ 0 h 107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264" h="1071588">
                <a:moveTo>
                  <a:pt x="0" y="0"/>
                </a:moveTo>
                <a:lnTo>
                  <a:pt x="318264" y="0"/>
                </a:lnTo>
                <a:lnTo>
                  <a:pt x="318264" y="1071588"/>
                </a:lnTo>
                <a:lnTo>
                  <a:pt x="0" y="1071588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5" name="组合 4"/>
          <p:cNvGrpSpPr/>
          <p:nvPr/>
        </p:nvGrpSpPr>
        <p:grpSpPr>
          <a:xfrm>
            <a:off x="2658835" y="1208189"/>
            <a:ext cx="3995965" cy="574328"/>
            <a:chOff x="2658835" y="1208189"/>
            <a:chExt cx="3995965" cy="574328"/>
          </a:xfrm>
        </p:grpSpPr>
        <p:sp>
          <p:nvSpPr>
            <p:cNvPr id="11" name="对话气泡: 圆角矩形 10"/>
            <p:cNvSpPr/>
            <p:nvPr/>
          </p:nvSpPr>
          <p:spPr>
            <a:xfrm>
              <a:off x="2658835" y="1208189"/>
              <a:ext cx="3995965" cy="574328"/>
            </a:xfrm>
            <a:prstGeom prst="wedgeRoundRectCallout">
              <a:avLst>
                <a:gd name="adj1" fmla="val -55944"/>
                <a:gd name="adj2" fmla="val -2296"/>
                <a:gd name="adj3" fmla="val 16667"/>
              </a:avLst>
            </a:prstGeom>
            <a:solidFill>
              <a:schemeClr val="bg1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695354" y="1305851"/>
              <a:ext cx="24867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你怎么不会叫？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658835" y="2082112"/>
            <a:ext cx="4008665" cy="739200"/>
            <a:chOff x="2658835" y="2082112"/>
            <a:chExt cx="4008665" cy="739200"/>
          </a:xfrm>
        </p:grpSpPr>
        <p:sp>
          <p:nvSpPr>
            <p:cNvPr id="38" name="对话气泡: 圆角矩形 37"/>
            <p:cNvSpPr/>
            <p:nvPr/>
          </p:nvSpPr>
          <p:spPr>
            <a:xfrm>
              <a:off x="2658835" y="2082112"/>
              <a:ext cx="3995965" cy="739200"/>
            </a:xfrm>
            <a:prstGeom prst="wedgeRoundRectCallout">
              <a:avLst>
                <a:gd name="adj1" fmla="val -55944"/>
                <a:gd name="adj2" fmla="val -2296"/>
                <a:gd name="adj3" fmla="val 16667"/>
              </a:avLst>
            </a:prstGeom>
            <a:solidFill>
              <a:schemeClr val="bg1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2708053" y="2116740"/>
              <a:ext cx="39594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这算什么回答啊。你难道不知道狗是会叫的？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658835" y="3108436"/>
            <a:ext cx="4083283" cy="1621888"/>
            <a:chOff x="2658835" y="3108436"/>
            <a:chExt cx="4083283" cy="1621888"/>
          </a:xfrm>
        </p:grpSpPr>
        <p:sp>
          <p:nvSpPr>
            <p:cNvPr id="39" name="对话气泡: 圆角矩形 38"/>
            <p:cNvSpPr/>
            <p:nvPr/>
          </p:nvSpPr>
          <p:spPr>
            <a:xfrm>
              <a:off x="2658835" y="3108436"/>
              <a:ext cx="3995965" cy="1621888"/>
            </a:xfrm>
            <a:prstGeom prst="wedgeRoundRectCallout">
              <a:avLst>
                <a:gd name="adj1" fmla="val -56716"/>
                <a:gd name="adj2" fmla="val 11977"/>
                <a:gd name="adj3" fmla="val 16667"/>
              </a:avLst>
            </a:prstGeom>
            <a:solidFill>
              <a:schemeClr val="bg1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2746153" y="3192669"/>
              <a:ext cx="3995965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狗会叫，是因为它们是狗。他们对过路的陌生人叫，对惹人讨厌的猫叫，对满月角。它们高兴的时候叫，紧张的时候叫，发怒的时候也角。她们白天叫得多，但晚上也叫。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646135" y="5216961"/>
            <a:ext cx="4008665" cy="838420"/>
            <a:chOff x="2658835" y="5017448"/>
            <a:chExt cx="4008665" cy="838420"/>
          </a:xfrm>
        </p:grpSpPr>
        <p:sp>
          <p:nvSpPr>
            <p:cNvPr id="41" name="对话气泡: 圆角矩形 40"/>
            <p:cNvSpPr/>
            <p:nvPr/>
          </p:nvSpPr>
          <p:spPr>
            <a:xfrm>
              <a:off x="2658835" y="5017448"/>
              <a:ext cx="3995965" cy="838420"/>
            </a:xfrm>
            <a:prstGeom prst="wedgeRoundRectCallout">
              <a:avLst>
                <a:gd name="adj1" fmla="val -54014"/>
                <a:gd name="adj2" fmla="val 3595"/>
                <a:gd name="adj3" fmla="val 16667"/>
              </a:avLst>
            </a:prstGeom>
            <a:solidFill>
              <a:schemeClr val="bg1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2708053" y="5106324"/>
              <a:ext cx="39594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可你怎么啦？你这只狗可真特别，去，去！总有一天你会上新闻的。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 flipH="1">
            <a:off x="7497142" y="1203353"/>
            <a:ext cx="3054744" cy="743993"/>
            <a:chOff x="3752456" y="1360589"/>
            <a:chExt cx="3054744" cy="743993"/>
          </a:xfrm>
        </p:grpSpPr>
        <p:sp>
          <p:nvSpPr>
            <p:cNvPr id="48" name="对话气泡: 圆角矩形 47"/>
            <p:cNvSpPr/>
            <p:nvPr/>
          </p:nvSpPr>
          <p:spPr>
            <a:xfrm>
              <a:off x="3752456" y="1360589"/>
              <a:ext cx="3054744" cy="574328"/>
            </a:xfrm>
            <a:prstGeom prst="wedgeRoundRectCallout">
              <a:avLst>
                <a:gd name="adj1" fmla="val 3625"/>
                <a:gd name="adj2" fmla="val 98791"/>
                <a:gd name="adj3" fmla="val 16667"/>
              </a:avLst>
            </a:prstGeom>
            <a:solidFill>
              <a:schemeClr val="bg1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3976799" y="1458251"/>
              <a:ext cx="26639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我不会</a:t>
              </a:r>
              <a:r>
                <a:rPr lang="en-US" altLang="zh-CN" sz="1800" dirty="0">
                  <a:latin typeface="+mn-lt"/>
                  <a:ea typeface="+mn-ea"/>
                  <a:cs typeface="+mn-ea"/>
                  <a:sym typeface="+mn-lt"/>
                </a:rPr>
                <a:t>……</a:t>
              </a:r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我是外来的</a:t>
              </a:r>
              <a:r>
                <a:rPr lang="en-US" altLang="zh-CN" sz="1800" dirty="0"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1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 flipH="1">
            <a:off x="7497142" y="2253241"/>
            <a:ext cx="3054744" cy="574328"/>
            <a:chOff x="3752456" y="1360589"/>
            <a:chExt cx="3054744" cy="574328"/>
          </a:xfrm>
        </p:grpSpPr>
        <p:sp>
          <p:nvSpPr>
            <p:cNvPr id="51" name="对话气泡: 圆角矩形 50"/>
            <p:cNvSpPr/>
            <p:nvPr/>
          </p:nvSpPr>
          <p:spPr>
            <a:xfrm>
              <a:off x="3752456" y="1360589"/>
              <a:ext cx="3054744" cy="574328"/>
            </a:xfrm>
            <a:prstGeom prst="wedgeRoundRectCallout">
              <a:avLst>
                <a:gd name="adj1" fmla="val 3625"/>
                <a:gd name="adj2" fmla="val 98791"/>
                <a:gd name="adj3" fmla="val 16667"/>
              </a:avLst>
            </a:prstGeom>
            <a:solidFill>
              <a:schemeClr val="bg1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976799" y="1458251"/>
              <a:ext cx="26639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干嘛要叫？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 flipH="1">
            <a:off x="7497142" y="3303129"/>
            <a:ext cx="3054744" cy="574328"/>
            <a:chOff x="3752456" y="1360589"/>
            <a:chExt cx="3054744" cy="574328"/>
          </a:xfrm>
        </p:grpSpPr>
        <p:sp>
          <p:nvSpPr>
            <p:cNvPr id="55" name="对话气泡: 圆角矩形 54"/>
            <p:cNvSpPr/>
            <p:nvPr/>
          </p:nvSpPr>
          <p:spPr>
            <a:xfrm>
              <a:off x="3752456" y="1360589"/>
              <a:ext cx="3054744" cy="574328"/>
            </a:xfrm>
            <a:prstGeom prst="wedgeRoundRectCallout">
              <a:avLst>
                <a:gd name="adj1" fmla="val 3625"/>
                <a:gd name="adj2" fmla="val 98791"/>
                <a:gd name="adj3" fmla="val 16667"/>
              </a:avLst>
            </a:prstGeom>
            <a:solidFill>
              <a:schemeClr val="bg1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3976799" y="1458251"/>
              <a:ext cx="26639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也许会这样，可我</a:t>
              </a:r>
              <a:r>
                <a:rPr lang="en-US" altLang="zh-CN" sz="1800" dirty="0">
                  <a:latin typeface="+mn-lt"/>
                  <a:ea typeface="+mn-ea"/>
                  <a:cs typeface="+mn-ea"/>
                  <a:sym typeface="+mn-lt"/>
                </a:rPr>
                <a:t>……</a:t>
              </a:r>
              <a:endParaRPr lang="zh-CN" altLang="en-US" sz="1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11A48BCE-3743-47C9-9112-151949236377}"/>
              </a:ext>
            </a:extLst>
          </p:cNvPr>
          <p:cNvGrpSpPr/>
          <p:nvPr/>
        </p:nvGrpSpPr>
        <p:grpSpPr>
          <a:xfrm>
            <a:off x="8780225" y="3400791"/>
            <a:ext cx="3601478" cy="3435290"/>
            <a:chOff x="8780225" y="3400791"/>
            <a:chExt cx="3601478" cy="3435290"/>
          </a:xfrm>
        </p:grpSpPr>
        <p:pic>
          <p:nvPicPr>
            <p:cNvPr id="57" name="图片 56" descr="卡通人物&#10;&#10;描述已自动生成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ECC9BF"/>
                </a:clrFrom>
                <a:clrTo>
                  <a:srgbClr val="ECC9B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28" t="36880" r="25339" b="42727"/>
            <a:stretch>
              <a:fillRect/>
            </a:stretch>
          </p:blipFill>
          <p:spPr>
            <a:xfrm flipH="1">
              <a:off x="8780225" y="5789191"/>
              <a:ext cx="772626" cy="521160"/>
            </a:xfrm>
            <a:custGeom>
              <a:avLst/>
              <a:gdLst>
                <a:gd name="connsiteX0" fmla="*/ 1253701 w 1920451"/>
                <a:gd name="connsiteY0" fmla="*/ 0 h 1295400"/>
                <a:gd name="connsiteX1" fmla="*/ 1596601 w 1920451"/>
                <a:gd name="connsiteY1" fmla="*/ 114300 h 1295400"/>
                <a:gd name="connsiteX2" fmla="*/ 1863301 w 1920451"/>
                <a:gd name="connsiteY2" fmla="*/ 419100 h 1295400"/>
                <a:gd name="connsiteX3" fmla="*/ 1920451 w 1920451"/>
                <a:gd name="connsiteY3" fmla="*/ 723900 h 1295400"/>
                <a:gd name="connsiteX4" fmla="*/ 1787101 w 1920451"/>
                <a:gd name="connsiteY4" fmla="*/ 1181100 h 1295400"/>
                <a:gd name="connsiteX5" fmla="*/ 1158451 w 1920451"/>
                <a:gd name="connsiteY5" fmla="*/ 1295400 h 1295400"/>
                <a:gd name="connsiteX6" fmla="*/ 358351 w 1920451"/>
                <a:gd name="connsiteY6" fmla="*/ 1238250 h 1295400"/>
                <a:gd name="connsiteX7" fmla="*/ 0 w 1920451"/>
                <a:gd name="connsiteY7" fmla="*/ 1030783 h 1295400"/>
                <a:gd name="connsiteX8" fmla="*/ 46693 w 1920451"/>
                <a:gd name="connsiteY8" fmla="*/ 213653 h 1295400"/>
                <a:gd name="connsiteX9" fmla="*/ 205951 w 1920451"/>
                <a:gd name="connsiteY9" fmla="*/ 1524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20451" h="1295400">
                  <a:moveTo>
                    <a:pt x="1253701" y="0"/>
                  </a:moveTo>
                  <a:lnTo>
                    <a:pt x="1596601" y="114300"/>
                  </a:lnTo>
                  <a:lnTo>
                    <a:pt x="1863301" y="419100"/>
                  </a:lnTo>
                  <a:lnTo>
                    <a:pt x="1920451" y="723900"/>
                  </a:lnTo>
                  <a:lnTo>
                    <a:pt x="1787101" y="1181100"/>
                  </a:lnTo>
                  <a:lnTo>
                    <a:pt x="1158451" y="1295400"/>
                  </a:lnTo>
                  <a:lnTo>
                    <a:pt x="358351" y="1238250"/>
                  </a:lnTo>
                  <a:lnTo>
                    <a:pt x="0" y="1030783"/>
                  </a:lnTo>
                  <a:lnTo>
                    <a:pt x="46693" y="213653"/>
                  </a:lnTo>
                  <a:lnTo>
                    <a:pt x="205951" y="152400"/>
                  </a:lnTo>
                  <a:close/>
                </a:path>
              </a:pathLst>
            </a:cu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>
              <a:off x="8946413" y="3400791"/>
              <a:ext cx="3435290" cy="34352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5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25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B34B07D-4E6D-41C5-BFC0-963B15666D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3109">
            <a:off x="738092" y="-342662"/>
            <a:ext cx="10684265" cy="6667111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308266" y="1428524"/>
            <a:ext cx="962250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狗会叫，是因为它们是狗。他们对过路的陌生人叫，对惹人讨厌的猫叫，对满月角。它们高兴的时候叫，紧张的时候叫，发怒的时候也角。她们白天叫得多，但晚上也叫。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308266" y="3706117"/>
            <a:ext cx="6004180" cy="718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提问：这句话写了什么？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308266" y="4609021"/>
            <a:ext cx="7002016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400">
                <a:solidFill>
                  <a:srgbClr val="E60000"/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这句话用排比的修辞手法写出了狗爱叫的特点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A66ADB5-3B86-4E87-8B2F-F64C4772CA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738" y="2687418"/>
            <a:ext cx="4424262" cy="44242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E7598BF8-1134-4166-9B01-9ADADAFC4F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3109">
            <a:off x="271058" y="-683955"/>
            <a:ext cx="11459648" cy="7436149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296507" y="1124134"/>
            <a:ext cx="9850466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小狗来到一个没有狗的国家，大家是怎么看待这只不会叫的小狗？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请你找到表明其他人它们态度的语句读一读。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743431" y="2666859"/>
            <a:ext cx="6535994" cy="960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“这算什么回答啊。你难道不知道狗是会叫的？”（</a:t>
            </a:r>
            <a:r>
              <a:rPr lang="zh-CN" altLang="en-US" sz="2000" dirty="0">
                <a:solidFill>
                  <a:srgbClr val="E60000"/>
                </a:solidFill>
                <a:latin typeface="+mn-lt"/>
                <a:ea typeface="+mn-ea"/>
                <a:cs typeface="+mn-ea"/>
                <a:sym typeface="+mn-lt"/>
              </a:rPr>
              <a:t>反问，非常奇怪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）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791911" y="3707722"/>
            <a:ext cx="6487514" cy="960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“可你怎么啦？你这只狗可真特别。去，去！总有一天你会上新闻的。”（</a:t>
            </a:r>
            <a:r>
              <a:rPr lang="zh-CN" altLang="en-US" sz="2000" dirty="0">
                <a:solidFill>
                  <a:srgbClr val="E60000"/>
                </a:solidFill>
                <a:latin typeface="+mn-lt"/>
                <a:ea typeface="+mn-ea"/>
                <a:cs typeface="+mn-ea"/>
                <a:sym typeface="+mn-lt"/>
              </a:rPr>
              <a:t>被批评，看不起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）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802637" y="5185186"/>
            <a:ext cx="6310373" cy="960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400">
                <a:solidFill>
                  <a:srgbClr val="E60000"/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 marL="342900" indent="-342900">
              <a:buFont typeface="Wingdings" panose="05000000000000000000" pitchFamily="2" charset="2"/>
              <a:buChar char="p"/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其他人对小狗是批评的态度，它们认为小狗不会叫是很大的缺陷。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5946FF6-532B-4715-9D67-87A0E18098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062" y="2666859"/>
            <a:ext cx="2761168" cy="38364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6AEE4D0B-DFDC-4449-881F-FE9B90411A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3109">
            <a:off x="271058" y="-683955"/>
            <a:ext cx="11459648" cy="7436149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296507" y="1198520"/>
            <a:ext cx="9850466" cy="1456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 sz="2400"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请同学们分角色朗读一下课文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10-24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自然段，从对话中思考，小公鸡对小狗的态度和其他人一样吗？它又是如何看待这只不会叫的小狗的？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272590" y="2661233"/>
            <a:ext cx="9714724" cy="1456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400">
                <a:solidFill>
                  <a:srgbClr val="E60000"/>
                </a:solidFill>
                <a:latin typeface="文泉驿等宽微米黑" panose="020B0606030804020204" pitchFamily="34" charset="-122"/>
                <a:ea typeface="文泉驿等宽微米黑" panose="020B0606030804020204" pitchFamily="34" charset="-122"/>
                <a:cs typeface="文泉驿等宽微米黑" panose="020B0606030804020204" pitchFamily="34" charset="-122"/>
              </a:defRPr>
            </a:lvl1pPr>
          </a:lstStyle>
          <a:p>
            <a:pPr>
              <a:lnSpc>
                <a:spcPct val="200000"/>
              </a:lnSpc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从对话中可以看出，小公鸡对小狗是具有热情的、诚心诚意又很同情地关心小狗，小公鸡很想帮助小狗，诚心的教授小狗如何叫。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213643" y="4449212"/>
            <a:ext cx="1299027" cy="870347"/>
            <a:chOff x="4137420" y="4350421"/>
            <a:chExt cx="1299027" cy="870347"/>
          </a:xfrm>
        </p:grpSpPr>
        <p:sp>
          <p:nvSpPr>
            <p:cNvPr id="13" name="对话气泡: 椭圆形 12"/>
            <p:cNvSpPr/>
            <p:nvPr/>
          </p:nvSpPr>
          <p:spPr>
            <a:xfrm>
              <a:off x="4137420" y="4350421"/>
              <a:ext cx="1299026" cy="870347"/>
            </a:xfrm>
            <a:prstGeom prst="wedgeEllipseCallout">
              <a:avLst>
                <a:gd name="adj1" fmla="val -53873"/>
                <a:gd name="adj2" fmla="val 34242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260271" y="4580359"/>
              <a:ext cx="11761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000" dirty="0">
                  <a:latin typeface="+mn-lt"/>
                  <a:ea typeface="+mn-ea"/>
                  <a:cs typeface="+mn-ea"/>
                  <a:sym typeface="+mn-lt"/>
                </a:rPr>
                <a:t>喔喔喔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323532" y="4467050"/>
            <a:ext cx="1299026" cy="937824"/>
            <a:chOff x="6663775" y="4350421"/>
            <a:chExt cx="1299026" cy="937824"/>
          </a:xfrm>
        </p:grpSpPr>
        <p:sp>
          <p:nvSpPr>
            <p:cNvPr id="32" name="对话气泡: 椭圆形 31"/>
            <p:cNvSpPr/>
            <p:nvPr/>
          </p:nvSpPr>
          <p:spPr>
            <a:xfrm flipH="1">
              <a:off x="6663775" y="4350421"/>
              <a:ext cx="1299026" cy="870347"/>
            </a:xfrm>
            <a:prstGeom prst="wedgeEllipseCallout">
              <a:avLst>
                <a:gd name="adj1" fmla="val -53873"/>
                <a:gd name="adj2" fmla="val 34242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771689" y="4580359"/>
              <a:ext cx="117617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2400">
                  <a:latin typeface="文泉驿等宽微米黑" panose="020B0606030804020204" pitchFamily="34" charset="-122"/>
                  <a:ea typeface="文泉驿等宽微米黑" panose="020B0606030804020204" pitchFamily="34" charset="-122"/>
                  <a:cs typeface="文泉驿等宽微米黑" panose="020B0606030804020204" pitchFamily="34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000" dirty="0">
                  <a:latin typeface="+mn-lt"/>
                  <a:ea typeface="+mn-ea"/>
                  <a:cs typeface="+mn-ea"/>
                  <a:sym typeface="+mn-lt"/>
                </a:rPr>
                <a:t>喔</a:t>
              </a:r>
              <a:r>
                <a:rPr lang="en-US" altLang="zh-CN" sz="2000" dirty="0">
                  <a:latin typeface="+mn-lt"/>
                  <a:ea typeface="+mn-ea"/>
                  <a:cs typeface="+mn-ea"/>
                  <a:sym typeface="+mn-lt"/>
                </a:rPr>
                <a:t>…</a:t>
              </a:r>
              <a:r>
                <a:rPr lang="zh-CN" altLang="en-US" sz="2000" dirty="0">
                  <a:latin typeface="+mn-lt"/>
                  <a:ea typeface="+mn-ea"/>
                  <a:cs typeface="+mn-ea"/>
                  <a:sym typeface="+mn-lt"/>
                </a:rPr>
                <a:t>喔</a:t>
              </a:r>
              <a:r>
                <a:rPr lang="en-US" altLang="zh-CN" sz="2000" dirty="0">
                  <a:latin typeface="+mn-lt"/>
                  <a:ea typeface="+mn-ea"/>
                  <a:cs typeface="+mn-ea"/>
                  <a:sym typeface="+mn-lt"/>
                </a:rPr>
                <a:t>…</a:t>
              </a:r>
              <a:endParaRPr lang="zh-CN" altLang="en-US" sz="2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8" r="2928"/>
          <a:stretch/>
        </p:blipFill>
        <p:spPr>
          <a:xfrm>
            <a:off x="8994664" y="3953180"/>
            <a:ext cx="2152309" cy="22861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7" b="15143"/>
          <a:stretch/>
        </p:blipFill>
        <p:spPr>
          <a:xfrm>
            <a:off x="1145067" y="4449212"/>
            <a:ext cx="2761130" cy="21936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人教版三年级语文上册不会叫的狗PPT课件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3lw1lmxe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1621</Words>
  <Application>Microsoft Office PowerPoint</Application>
  <PresentationFormat>宽屏</PresentationFormat>
  <Paragraphs>166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Meiryo</vt:lpstr>
      <vt:lpstr>宋体</vt:lpstr>
      <vt:lpstr>微软雅黑</vt:lpstr>
      <vt:lpstr>站酷快乐体 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81</cp:revision>
  <dcterms:created xsi:type="dcterms:W3CDTF">2020-09-04T13:00:00Z</dcterms:created>
  <dcterms:modified xsi:type="dcterms:W3CDTF">2020-12-30T02:24:09Z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