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Override4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5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6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7.xml" ContentType="application/vnd.openxmlformats-officedocument.themeOverride+xml"/>
  <Override PartName="/ppt/notesSlides/notesSlide4.xml" ContentType="application/vnd.openxmlformats-officedocument.presentationml.notesSlide+xml"/>
  <Override PartName="/ppt/theme/themeOverride8.xml" ContentType="application/vnd.openxmlformats-officedocument.themeOverride+xml"/>
  <Override PartName="/ppt/notesSlides/notesSlide5.xml" ContentType="application/vnd.openxmlformats-officedocument.presentationml.notesSlide+xml"/>
  <Override PartName="/ppt/theme/themeOverride9.xml" ContentType="application/vnd.openxmlformats-officedocument.themeOverr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Override10.xml" ContentType="application/vnd.openxmlformats-officedocument.themeOverride+xml"/>
  <Override PartName="/ppt/tags/tag5.xml" ContentType="application/vnd.openxmlformats-officedocument.presentationml.tags+xml"/>
  <Override PartName="/ppt/notesSlides/notesSlide6.xml" ContentType="application/vnd.openxmlformats-officedocument.presentationml.notesSlide+xml"/>
  <Override PartName="/ppt/theme/themeOverride11.xml" ContentType="application/vnd.openxmlformats-officedocument.themeOverride+xml"/>
  <Override PartName="/ppt/notesSlides/notesSlide7.xml" ContentType="application/vnd.openxmlformats-officedocument.presentationml.notesSlide+xml"/>
  <Override PartName="/ppt/theme/themeOverride12.xml" ContentType="application/vnd.openxmlformats-officedocument.themeOverride+xml"/>
  <Override PartName="/ppt/notesSlides/notesSlide8.xml" ContentType="application/vnd.openxmlformats-officedocument.presentationml.notesSlide+xml"/>
  <Override PartName="/ppt/theme/themeOverride13.xml" ContentType="application/vnd.openxmlformats-officedocument.themeOverride+xml"/>
  <Override PartName="/ppt/notesSlides/notesSlide9.xml" ContentType="application/vnd.openxmlformats-officedocument.presentationml.notesSlide+xml"/>
  <Override PartName="/ppt/theme/themeOverride14.xml" ContentType="application/vnd.openxmlformats-officedocument.themeOverride+xml"/>
  <Override PartName="/ppt/notesSlides/notesSlide10.xml" ContentType="application/vnd.openxmlformats-officedocument.presentationml.notesSlide+xml"/>
  <Override PartName="/ppt/theme/themeOverride15.xml" ContentType="application/vnd.openxmlformats-officedocument.themeOverride+xml"/>
  <Override PartName="/ppt/notesSlides/notesSlide11.xml" ContentType="application/vnd.openxmlformats-officedocument.presentationml.notesSlide+xml"/>
  <Override PartName="/ppt/theme/themeOverride16.xml" ContentType="application/vnd.openxmlformats-officedocument.themeOverr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heme/themeOverride17.xml" ContentType="application/vnd.openxmlformats-officedocument.themeOverride+xml"/>
  <Override PartName="/ppt/notesSlides/notesSlide12.xml" ContentType="application/vnd.openxmlformats-officedocument.presentationml.notesSlide+xml"/>
  <Override PartName="/ppt/theme/themeOverride18.xml" ContentType="application/vnd.openxmlformats-officedocument.themeOverride+xml"/>
  <Override PartName="/ppt/notesSlides/notesSlide13.xml" ContentType="application/vnd.openxmlformats-officedocument.presentationml.notesSlide+xml"/>
  <Override PartName="/ppt/theme/themeOverride19.xml" ContentType="application/vnd.openxmlformats-officedocument.themeOverride+xml"/>
  <Override PartName="/ppt/notesSlides/notesSlide14.xml" ContentType="application/vnd.openxmlformats-officedocument.presentationml.notesSlide+xml"/>
  <Override PartName="/ppt/theme/themeOverride20.xml" ContentType="application/vnd.openxmlformats-officedocument.themeOverride+xml"/>
  <Override PartName="/ppt/notesSlides/notesSlide15.xml" ContentType="application/vnd.openxmlformats-officedocument.presentationml.notesSlide+xml"/>
  <Override PartName="/ppt/theme/themeOverride21.xml" ContentType="application/vnd.openxmlformats-officedocument.themeOverride+xml"/>
  <Override PartName="/ppt/notesSlides/notesSlide16.xml" ContentType="application/vnd.openxmlformats-officedocument.presentationml.notesSlide+xml"/>
  <Override PartName="/ppt/theme/themeOverride22.xml" ContentType="application/vnd.openxmlformats-officedocument.themeOverr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Override23.xml" ContentType="application/vnd.openxmlformats-officedocument.themeOverride+xml"/>
  <Override PartName="/ppt/notesSlides/notesSlide17.xml" ContentType="application/vnd.openxmlformats-officedocument.presentationml.notesSlide+xml"/>
  <Override PartName="/ppt/theme/themeOverride24.xml" ContentType="application/vnd.openxmlformats-officedocument.themeOverride+xml"/>
  <Override PartName="/ppt/notesSlides/notesSlide18.xml" ContentType="application/vnd.openxmlformats-officedocument.presentationml.notesSlide+xml"/>
  <Override PartName="/ppt/theme/themeOverride25.xml" ContentType="application/vnd.openxmlformats-officedocument.themeOverride+xml"/>
  <Override PartName="/ppt/notesSlides/notesSlide19.xml" ContentType="application/vnd.openxmlformats-officedocument.presentationml.notesSlide+xml"/>
  <Override PartName="/ppt/theme/themeOverride26.xml" ContentType="application/vnd.openxmlformats-officedocument.themeOverr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30"/>
  </p:notesMasterIdLst>
  <p:sldIdLst>
    <p:sldId id="256" r:id="rId3"/>
    <p:sldId id="11089072" r:id="rId4"/>
    <p:sldId id="11089073" r:id="rId5"/>
    <p:sldId id="278" r:id="rId6"/>
    <p:sldId id="279" r:id="rId7"/>
    <p:sldId id="281" r:id="rId8"/>
    <p:sldId id="283" r:id="rId9"/>
    <p:sldId id="282" r:id="rId10"/>
    <p:sldId id="11089075" r:id="rId11"/>
    <p:sldId id="284" r:id="rId12"/>
    <p:sldId id="285" r:id="rId13"/>
    <p:sldId id="286" r:id="rId14"/>
    <p:sldId id="287" r:id="rId15"/>
    <p:sldId id="288" r:id="rId16"/>
    <p:sldId id="289" r:id="rId17"/>
    <p:sldId id="11089076" r:id="rId18"/>
    <p:sldId id="290" r:id="rId19"/>
    <p:sldId id="291" r:id="rId20"/>
    <p:sldId id="292" r:id="rId21"/>
    <p:sldId id="294" r:id="rId22"/>
    <p:sldId id="295" r:id="rId23"/>
    <p:sldId id="11089077" r:id="rId24"/>
    <p:sldId id="296" r:id="rId25"/>
    <p:sldId id="297" r:id="rId26"/>
    <p:sldId id="298" r:id="rId27"/>
    <p:sldId id="11089074" r:id="rId28"/>
    <p:sldId id="11089078" r:id="rId2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D6D4"/>
    <a:srgbClr val="4E91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1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90BB22-27AF-4D2B-9577-58B5B9D5E4A5}" type="datetimeFigureOut">
              <a:rPr lang="zh-CN" altLang="en-US" smtClean="0"/>
              <a:t>2020/12/23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B788C7-9AF3-4379-995A-1900A219FC0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43301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026385-D5B2-4330-BAD6-2D7A34F22AFA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47116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026385-D5B2-4330-BAD6-2D7A34F22AFA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932501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026385-D5B2-4330-BAD6-2D7A34F22AFA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590126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026385-D5B2-4330-BAD6-2D7A34F22AFA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706014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026385-D5B2-4330-BAD6-2D7A34F22AFA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257252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026385-D5B2-4330-BAD6-2D7A34F22AFA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114510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026385-D5B2-4330-BAD6-2D7A34F22AFA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371569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026385-D5B2-4330-BAD6-2D7A34F22AFA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398032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026385-D5B2-4330-BAD6-2D7A34F22AFA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994878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026385-D5B2-4330-BAD6-2D7A34F22AFA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054516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026385-D5B2-4330-BAD6-2D7A34F22AFA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14872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026385-D5B2-4330-BAD6-2D7A34F22AFA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631264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27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604184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026385-D5B2-4330-BAD6-2D7A34F22AFA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0407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026385-D5B2-4330-BAD6-2D7A34F22AFA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20156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026385-D5B2-4330-BAD6-2D7A34F22AFA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99295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026385-D5B2-4330-BAD6-2D7A34F22AFA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50011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026385-D5B2-4330-BAD6-2D7A34F22AFA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0639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026385-D5B2-4330-BAD6-2D7A34F22AFA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25037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026385-D5B2-4330-BAD6-2D7A34F22AFA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12642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216B4-E9FE-4321-8341-A4204D9A7399}" type="datetimeFigureOut">
              <a:rPr lang="zh-CN" altLang="en-US" smtClean="0"/>
              <a:t>2020/12/23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78CD6-F8FF-48FE-9D2B-28D74A5D578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push dir="u"/>
      </p:transition>
    </mc:Choice>
    <mc:Fallback xmlns="">
      <p:transition spd="slow" advClick="0" advTm="0">
        <p:push dir="u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216B4-E9FE-4321-8341-A4204D9A7399}" type="datetimeFigureOut">
              <a:rPr lang="zh-CN" altLang="en-US" smtClean="0"/>
              <a:t>2020/12/23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78CD6-F8FF-48FE-9D2B-28D74A5D578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push dir="u"/>
      </p:transition>
    </mc:Choice>
    <mc:Fallback xmlns="">
      <p:transition spd="slow" advClick="0" advTm="0">
        <p:push dir="u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216B4-E9FE-4321-8341-A4204D9A7399}" type="datetimeFigureOut">
              <a:rPr lang="zh-CN" altLang="en-US" smtClean="0"/>
              <a:t>2020/12/23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78CD6-F8FF-48FE-9D2B-28D74A5D578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push dir="u"/>
      </p:transition>
    </mc:Choice>
    <mc:Fallback xmlns="">
      <p:transition spd="slow" advClick="0" advTm="0">
        <p:push dir="u"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6832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75490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41278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07205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62747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8922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32476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49223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216B4-E9FE-4321-8341-A4204D9A7399}" type="datetimeFigureOut">
              <a:rPr lang="zh-CN" altLang="en-US" smtClean="0"/>
              <a:t>2020/12/23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78CD6-F8FF-48FE-9D2B-28D74A5D578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push dir="u"/>
      </p:transition>
    </mc:Choice>
    <mc:Fallback xmlns="">
      <p:transition spd="slow" advClick="0" advTm="0">
        <p:push dir="u"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5160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217545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87390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216B4-E9FE-4321-8341-A4204D9A7399}" type="datetimeFigureOut">
              <a:rPr lang="zh-CN" altLang="en-US" smtClean="0"/>
              <a:t>2020/12/23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78CD6-F8FF-48FE-9D2B-28D74A5D578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push dir="u"/>
      </p:transition>
    </mc:Choice>
    <mc:Fallback xmlns="">
      <p:transition spd="slow" advClick="0" advTm="0">
        <p:push dir="u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216B4-E9FE-4321-8341-A4204D9A7399}" type="datetimeFigureOut">
              <a:rPr lang="zh-CN" altLang="en-US" smtClean="0"/>
              <a:t>2020/12/23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78CD6-F8FF-48FE-9D2B-28D74A5D578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push dir="u"/>
      </p:transition>
    </mc:Choice>
    <mc:Fallback xmlns="">
      <p:transition spd="slow" advClick="0" advTm="0">
        <p:push dir="u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216B4-E9FE-4321-8341-A4204D9A7399}" type="datetimeFigureOut">
              <a:rPr lang="zh-CN" altLang="en-US" smtClean="0"/>
              <a:t>2020/12/23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78CD6-F8FF-48FE-9D2B-28D74A5D578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push dir="u"/>
      </p:transition>
    </mc:Choice>
    <mc:Fallback xmlns="">
      <p:transition spd="slow" advClick="0" advTm="0">
        <p:push dir="u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216B4-E9FE-4321-8341-A4204D9A7399}" type="datetimeFigureOut">
              <a:rPr lang="zh-CN" altLang="en-US" smtClean="0"/>
              <a:t>2020/12/23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78CD6-F8FF-48FE-9D2B-28D74A5D578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push dir="u"/>
      </p:transition>
    </mc:Choice>
    <mc:Fallback xmlns="">
      <p:transition spd="slow" advClick="0" advTm="0">
        <p:push dir="u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216B4-E9FE-4321-8341-A4204D9A7399}" type="datetimeFigureOut">
              <a:rPr lang="zh-CN" altLang="en-US" smtClean="0"/>
              <a:t>2020/12/23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78CD6-F8FF-48FE-9D2B-28D74A5D578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push dir="u"/>
      </p:transition>
    </mc:Choice>
    <mc:Fallback xmlns="">
      <p:transition spd="slow" advClick="0" advTm="0">
        <p:push dir="u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216B4-E9FE-4321-8341-A4204D9A7399}" type="datetimeFigureOut">
              <a:rPr lang="zh-CN" altLang="en-US" smtClean="0"/>
              <a:t>2020/12/23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78CD6-F8FF-48FE-9D2B-28D74A5D578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push dir="u"/>
      </p:transition>
    </mc:Choice>
    <mc:Fallback xmlns="">
      <p:transition spd="slow" advClick="0" advTm="0">
        <p:push dir="u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216B4-E9FE-4321-8341-A4204D9A7399}" type="datetimeFigureOut">
              <a:rPr lang="zh-CN" altLang="en-US" smtClean="0"/>
              <a:t>2020/12/23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78CD6-F8FF-48FE-9D2B-28D74A5D578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push dir="u"/>
      </p:transition>
    </mc:Choice>
    <mc:Fallback xmlns="">
      <p:transition spd="slow" advClick="0" advTm="0">
        <p:push dir="u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C216B4-E9FE-4321-8341-A4204D9A7399}" type="datetimeFigureOut">
              <a:rPr lang="zh-CN" altLang="en-US" smtClean="0"/>
              <a:t>2020/12/23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578CD6-F8FF-48FE-9D2B-28D74A5D578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250" advClick="0" advTm="0">
        <p:push dir="u"/>
      </p:transition>
    </mc:Choice>
    <mc:Fallback xmlns="">
      <p:transition spd="slow" advClick="0" advTm="0">
        <p:push dir="u"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71217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6.png"/><Relationship Id="rId2" Type="http://schemas.openxmlformats.org/officeDocument/2006/relationships/tags" Target="../tags/tag5.xml"/><Relationship Id="rId1" Type="http://schemas.openxmlformats.org/officeDocument/2006/relationships/themeOverride" Target="../theme/themeOverride10.xml"/><Relationship Id="rId6" Type="http://schemas.openxmlformats.org/officeDocument/2006/relationships/image" Target="../media/image6.png"/><Relationship Id="rId5" Type="http://schemas.openxmlformats.org/officeDocument/2006/relationships/image" Target="../media/image11.png"/><Relationship Id="rId4" Type="http://schemas.openxmlformats.org/officeDocument/2006/relationships/notesSlide" Target="../notesSlides/notesSlide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7" Type="http://schemas.openxmlformats.org/officeDocument/2006/relationships/image" Target="../media/image18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1.xml"/><Relationship Id="rId6" Type="http://schemas.openxmlformats.org/officeDocument/2006/relationships/image" Target="../media/image17.png"/><Relationship Id="rId5" Type="http://schemas.openxmlformats.org/officeDocument/2006/relationships/image" Target="../media/image6.png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2.xml"/><Relationship Id="rId5" Type="http://schemas.openxmlformats.org/officeDocument/2006/relationships/image" Target="../media/image19.png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3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4.xml"/><Relationship Id="rId6" Type="http://schemas.openxmlformats.org/officeDocument/2006/relationships/image" Target="../media/image22.png"/><Relationship Id="rId5" Type="http://schemas.openxmlformats.org/officeDocument/2006/relationships/image" Target="../media/image6.png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24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5.xml"/><Relationship Id="rId6" Type="http://schemas.openxmlformats.org/officeDocument/2006/relationships/image" Target="../media/image23.png"/><Relationship Id="rId5" Type="http://schemas.openxmlformats.org/officeDocument/2006/relationships/image" Target="../media/image6.png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tags" Target="../tags/tag7.xml"/><Relationship Id="rId7" Type="http://schemas.openxmlformats.org/officeDocument/2006/relationships/image" Target="../media/image3.png"/><Relationship Id="rId2" Type="http://schemas.openxmlformats.org/officeDocument/2006/relationships/tags" Target="../tags/tag6.xml"/><Relationship Id="rId1" Type="http://schemas.openxmlformats.org/officeDocument/2006/relationships/themeOverride" Target="../theme/themeOverride16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7" Type="http://schemas.openxmlformats.org/officeDocument/2006/relationships/image" Target="../media/image26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7.xml"/><Relationship Id="rId6" Type="http://schemas.openxmlformats.org/officeDocument/2006/relationships/image" Target="../media/image25.png"/><Relationship Id="rId5" Type="http://schemas.openxmlformats.org/officeDocument/2006/relationships/image" Target="../media/image6.png"/><Relationship Id="rId4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8.xml"/><Relationship Id="rId6" Type="http://schemas.openxmlformats.org/officeDocument/2006/relationships/image" Target="../media/image27.png"/><Relationship Id="rId5" Type="http://schemas.openxmlformats.org/officeDocument/2006/relationships/image" Target="../media/image6.png"/><Relationship Id="rId4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7" Type="http://schemas.openxmlformats.org/officeDocument/2006/relationships/image" Target="../media/image29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9.xml"/><Relationship Id="rId6" Type="http://schemas.openxmlformats.org/officeDocument/2006/relationships/image" Target="../media/image28.png"/><Relationship Id="rId5" Type="http://schemas.openxmlformats.org/officeDocument/2006/relationships/image" Target="../media/image6.png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0.xml"/><Relationship Id="rId6" Type="http://schemas.openxmlformats.org/officeDocument/2006/relationships/image" Target="../media/image6.png"/><Relationship Id="rId5" Type="http://schemas.openxmlformats.org/officeDocument/2006/relationships/image" Target="../media/image30.png"/><Relationship Id="rId4" Type="http://schemas.openxmlformats.org/officeDocument/2006/relationships/image" Target="../media/image11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notesSlide" Target="../notesSlides/notesSlide16.xml"/><Relationship Id="rId7" Type="http://schemas.openxmlformats.org/officeDocument/2006/relationships/image" Target="../media/image32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1.xml"/><Relationship Id="rId6" Type="http://schemas.openxmlformats.org/officeDocument/2006/relationships/image" Target="../media/image31.png"/><Relationship Id="rId5" Type="http://schemas.openxmlformats.org/officeDocument/2006/relationships/image" Target="../media/image6.png"/><Relationship Id="rId4" Type="http://schemas.openxmlformats.org/officeDocument/2006/relationships/image" Target="../media/image11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tags" Target="../tags/tag9.xml"/><Relationship Id="rId7" Type="http://schemas.openxmlformats.org/officeDocument/2006/relationships/image" Target="../media/image3.png"/><Relationship Id="rId2" Type="http://schemas.openxmlformats.org/officeDocument/2006/relationships/tags" Target="../tags/tag8.xml"/><Relationship Id="rId1" Type="http://schemas.openxmlformats.org/officeDocument/2006/relationships/themeOverride" Target="../theme/themeOverride22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3.xml"/><Relationship Id="rId6" Type="http://schemas.openxmlformats.org/officeDocument/2006/relationships/image" Target="../media/image34.png"/><Relationship Id="rId5" Type="http://schemas.openxmlformats.org/officeDocument/2006/relationships/image" Target="../media/image6.png"/><Relationship Id="rId4" Type="http://schemas.openxmlformats.org/officeDocument/2006/relationships/image" Target="../media/image1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4.xml"/><Relationship Id="rId6" Type="http://schemas.openxmlformats.org/officeDocument/2006/relationships/image" Target="../media/image35.png"/><Relationship Id="rId5" Type="http://schemas.openxmlformats.org/officeDocument/2006/relationships/image" Target="../media/image6.png"/><Relationship Id="rId4" Type="http://schemas.openxmlformats.org/officeDocument/2006/relationships/image" Target="../media/image1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7" Type="http://schemas.openxmlformats.org/officeDocument/2006/relationships/image" Target="../media/image37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5.xml"/><Relationship Id="rId6" Type="http://schemas.openxmlformats.org/officeDocument/2006/relationships/image" Target="../media/image36.png"/><Relationship Id="rId5" Type="http://schemas.openxmlformats.org/officeDocument/2006/relationships/image" Target="../media/image6.png"/><Relationship Id="rId4" Type="http://schemas.openxmlformats.org/officeDocument/2006/relationships/image" Target="../media/image1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6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tags" Target="../tags/tag2.xml"/><Relationship Id="rId7" Type="http://schemas.openxmlformats.org/officeDocument/2006/relationships/image" Target="../media/image3.png"/><Relationship Id="rId2" Type="http://schemas.openxmlformats.org/officeDocument/2006/relationships/tags" Target="../tags/tag1.xml"/><Relationship Id="rId1" Type="http://schemas.openxmlformats.org/officeDocument/2006/relationships/themeOverride" Target="../theme/themeOverride3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Relationship Id="rId5" Type="http://schemas.openxmlformats.org/officeDocument/2006/relationships/image" Target="../media/image10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7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7.xml"/><Relationship Id="rId6" Type="http://schemas.openxmlformats.org/officeDocument/2006/relationships/image" Target="../media/image12.png"/><Relationship Id="rId5" Type="http://schemas.openxmlformats.org/officeDocument/2006/relationships/image" Target="../media/image6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7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8.xml"/><Relationship Id="rId6" Type="http://schemas.openxmlformats.org/officeDocument/2006/relationships/image" Target="../media/image14.png"/><Relationship Id="rId5" Type="http://schemas.openxmlformats.org/officeDocument/2006/relationships/image" Target="../media/image6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tags" Target="../tags/tag4.xml"/><Relationship Id="rId7" Type="http://schemas.openxmlformats.org/officeDocument/2006/relationships/image" Target="../media/image3.png"/><Relationship Id="rId2" Type="http://schemas.openxmlformats.org/officeDocument/2006/relationships/tags" Target="../tags/tag3.xml"/><Relationship Id="rId1" Type="http://schemas.openxmlformats.org/officeDocument/2006/relationships/themeOverride" Target="../theme/themeOverride9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14"/>
          <a:stretch>
            <a:fillRect/>
          </a:stretch>
        </p:blipFill>
        <p:spPr>
          <a:xfrm>
            <a:off x="4572000" y="0"/>
            <a:ext cx="7620000" cy="5559237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164"/>
          <a:stretch>
            <a:fillRect/>
          </a:stretch>
        </p:blipFill>
        <p:spPr>
          <a:xfrm>
            <a:off x="0" y="4833407"/>
            <a:ext cx="4572000" cy="2069232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4535017"/>
            <a:ext cx="7259652" cy="3728203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7678" y="834077"/>
            <a:ext cx="5272643" cy="5796116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411679" y="2297250"/>
            <a:ext cx="532782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 sz="6000" b="1">
                <a:gradFill>
                  <a:gsLst>
                    <a:gs pos="2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effectLst>
                  <a:outerShdw blurRad="76200" dist="38100" dir="2700000" algn="tl" rotWithShape="0">
                    <a:prstClr val="black">
                      <a:alpha val="14000"/>
                    </a:prstClr>
                  </a:outerShdw>
                </a:effectLst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algn="l">
              <a:defRPr/>
            </a:pPr>
            <a:r>
              <a:rPr lang="zh-CN" altLang="en-US" sz="6600" b="0" dirty="0">
                <a:solidFill>
                  <a:srgbClr val="4E91F2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护理查房模板</a:t>
            </a:r>
            <a:endParaRPr kumimoji="0" lang="zh-CN" altLang="en-US" sz="6600" b="0" i="0" u="none" strike="noStrike" kern="1200" cap="none" spc="600" normalizeH="0" baseline="0" noProof="0" dirty="0">
              <a:ln>
                <a:noFill/>
              </a:ln>
              <a:solidFill>
                <a:srgbClr val="4E91F2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77240" y="1548153"/>
            <a:ext cx="33275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 sz="6000" b="1">
                <a:gradFill>
                  <a:gsLst>
                    <a:gs pos="2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effectLst>
                  <a:outerShdw blurRad="76200" dist="38100" dir="2700000" algn="tl" rotWithShape="0">
                    <a:prstClr val="black">
                      <a:alpha val="14000"/>
                    </a:prstClr>
                  </a:outerShdw>
                </a:effectLst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000" b="0" i="0" u="none" strike="noStrike" kern="1200" cap="none" spc="600" normalizeH="0" baseline="0" noProof="0" dirty="0">
                <a:ln>
                  <a:noFill/>
                </a:ln>
                <a:solidFill>
                  <a:srgbClr val="4E91F2"/>
                </a:solidFill>
                <a:effectLst>
                  <a:outerShdw blurRad="76200" dist="38100" dir="2700000" algn="tl" rotWithShape="0">
                    <a:prstClr val="black">
                      <a:alpha val="14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ea"/>
                <a:sym typeface="+mn-lt"/>
              </a:rPr>
              <a:t>BUSINESS</a:t>
            </a:r>
          </a:p>
        </p:txBody>
      </p:sp>
      <p:sp>
        <p:nvSpPr>
          <p:cNvPr id="15" name="矩形 14"/>
          <p:cNvSpPr/>
          <p:nvPr/>
        </p:nvSpPr>
        <p:spPr>
          <a:xfrm>
            <a:off x="511577" y="3426580"/>
            <a:ext cx="5227929" cy="9671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en-US" altLang="zh-CN" sz="1000" spc="300" dirty="0">
                <a:solidFill>
                  <a:srgbClr val="4E91F2"/>
                </a:solidFill>
                <a:cs typeface="+mn-ea"/>
                <a:sym typeface="+mn-lt"/>
              </a:rPr>
              <a:t>sit </a:t>
            </a:r>
            <a:r>
              <a:rPr lang="en-US" altLang="zh-CN" sz="1000" spc="300" dirty="0" err="1">
                <a:solidFill>
                  <a:srgbClr val="4E91F2"/>
                </a:solidFill>
                <a:cs typeface="+mn-ea"/>
                <a:sym typeface="+mn-lt"/>
              </a:rPr>
              <a:t>amet</a:t>
            </a:r>
            <a:r>
              <a:rPr lang="en-US" altLang="zh-CN" sz="1000" spc="300" dirty="0">
                <a:solidFill>
                  <a:srgbClr val="4E91F2"/>
                </a:solidFill>
                <a:cs typeface="+mn-ea"/>
                <a:sym typeface="+mn-lt"/>
              </a:rPr>
              <a:t>, </a:t>
            </a:r>
            <a:r>
              <a:rPr lang="en-US" altLang="zh-CN" sz="1000" spc="300" dirty="0" err="1">
                <a:solidFill>
                  <a:srgbClr val="4E91F2"/>
                </a:solidFill>
                <a:cs typeface="+mn-ea"/>
                <a:sym typeface="+mn-lt"/>
              </a:rPr>
              <a:t>consectetuer</a:t>
            </a:r>
            <a:r>
              <a:rPr lang="en-US" altLang="zh-CN" sz="1000" spc="300" dirty="0">
                <a:solidFill>
                  <a:srgbClr val="4E91F2"/>
                </a:solidFill>
                <a:cs typeface="+mn-ea"/>
                <a:sym typeface="+mn-lt"/>
              </a:rPr>
              <a:t> </a:t>
            </a:r>
            <a:r>
              <a:rPr lang="en-US" altLang="zh-CN" sz="1000" spc="300" dirty="0" err="1">
                <a:solidFill>
                  <a:srgbClr val="4E91F2"/>
                </a:solidFill>
                <a:cs typeface="+mn-ea"/>
                <a:sym typeface="+mn-lt"/>
              </a:rPr>
              <a:t>adipiscing</a:t>
            </a:r>
            <a:r>
              <a:rPr lang="en-US" altLang="zh-CN" sz="1000" spc="300" dirty="0">
                <a:solidFill>
                  <a:srgbClr val="4E91F2"/>
                </a:solidFill>
                <a:cs typeface="+mn-ea"/>
                <a:sym typeface="+mn-lt"/>
              </a:rPr>
              <a:t> </a:t>
            </a:r>
            <a:r>
              <a:rPr lang="en-US" altLang="zh-CN" sz="1000" spc="300" dirty="0" err="1">
                <a:solidFill>
                  <a:srgbClr val="4E91F2"/>
                </a:solidFill>
                <a:cs typeface="+mn-ea"/>
                <a:sym typeface="+mn-lt"/>
              </a:rPr>
              <a:t>elit</a:t>
            </a:r>
            <a:r>
              <a:rPr lang="en-US" altLang="zh-CN" sz="1000" spc="300" dirty="0">
                <a:solidFill>
                  <a:srgbClr val="4E91F2"/>
                </a:solidFill>
                <a:cs typeface="+mn-ea"/>
                <a:sym typeface="+mn-lt"/>
              </a:rPr>
              <a:t>. </a:t>
            </a:r>
            <a:r>
              <a:rPr lang="en-US" altLang="zh-CN" sz="1000" spc="300" dirty="0" err="1">
                <a:solidFill>
                  <a:srgbClr val="4E91F2"/>
                </a:solidFill>
                <a:cs typeface="+mn-ea"/>
                <a:sym typeface="+mn-lt"/>
              </a:rPr>
              <a:t>Aenean</a:t>
            </a:r>
            <a:r>
              <a:rPr lang="en-US" altLang="zh-CN" sz="1000" spc="300" dirty="0">
                <a:solidFill>
                  <a:srgbClr val="4E91F2"/>
                </a:solidFill>
                <a:cs typeface="+mn-ea"/>
                <a:sym typeface="+mn-lt"/>
              </a:rPr>
              <a:t> </a:t>
            </a:r>
            <a:r>
              <a:rPr lang="en-US" altLang="zh-CN" sz="1000" spc="300" dirty="0" err="1">
                <a:solidFill>
                  <a:srgbClr val="4E91F2"/>
                </a:solidFill>
                <a:cs typeface="+mn-ea"/>
                <a:sym typeface="+mn-lt"/>
              </a:rPr>
              <a:t>commodo</a:t>
            </a:r>
            <a:r>
              <a:rPr lang="en-US" altLang="zh-CN" sz="1000" spc="300" dirty="0">
                <a:solidFill>
                  <a:srgbClr val="4E91F2"/>
                </a:solidFill>
                <a:cs typeface="+mn-ea"/>
                <a:sym typeface="+mn-lt"/>
              </a:rPr>
              <a:t> ligula </a:t>
            </a:r>
            <a:r>
              <a:rPr lang="en-US" altLang="zh-CN" sz="1000" spc="300" dirty="0" err="1">
                <a:solidFill>
                  <a:srgbClr val="4E91F2"/>
                </a:solidFill>
                <a:cs typeface="+mn-ea"/>
                <a:sym typeface="+mn-lt"/>
              </a:rPr>
              <a:t>eget</a:t>
            </a:r>
            <a:r>
              <a:rPr lang="en-US" altLang="zh-CN" sz="1000" spc="300" dirty="0">
                <a:solidFill>
                  <a:srgbClr val="4E91F2"/>
                </a:solidFill>
                <a:cs typeface="+mn-ea"/>
                <a:sym typeface="+mn-lt"/>
              </a:rPr>
              <a:t> dolor. Lorem ipsum dolor sit </a:t>
            </a:r>
            <a:r>
              <a:rPr lang="en-US" altLang="zh-CN" sz="1000" spc="300" dirty="0" err="1">
                <a:solidFill>
                  <a:srgbClr val="4E91F2"/>
                </a:solidFill>
                <a:cs typeface="+mn-ea"/>
                <a:sym typeface="+mn-lt"/>
              </a:rPr>
              <a:t>amet</a:t>
            </a:r>
            <a:r>
              <a:rPr lang="en-US" altLang="zh-CN" sz="1000" spc="300" dirty="0">
                <a:solidFill>
                  <a:srgbClr val="4E91F2"/>
                </a:solidFill>
                <a:cs typeface="+mn-ea"/>
                <a:sym typeface="+mn-lt"/>
              </a:rPr>
              <a:t>, </a:t>
            </a:r>
            <a:r>
              <a:rPr lang="en-US" altLang="zh-CN" sz="1000" spc="300" dirty="0" err="1">
                <a:solidFill>
                  <a:srgbClr val="4E91F2"/>
                </a:solidFill>
                <a:cs typeface="+mn-ea"/>
                <a:sym typeface="+mn-lt"/>
              </a:rPr>
              <a:t>consectetuer</a:t>
            </a:r>
            <a:r>
              <a:rPr lang="en-US" altLang="zh-CN" sz="1000" spc="300" dirty="0">
                <a:solidFill>
                  <a:srgbClr val="4E91F2"/>
                </a:solidFill>
                <a:cs typeface="+mn-ea"/>
                <a:sym typeface="+mn-lt"/>
              </a:rPr>
              <a:t> </a:t>
            </a:r>
            <a:r>
              <a:rPr lang="en-US" altLang="zh-CN" sz="1000" spc="300" dirty="0" err="1">
                <a:solidFill>
                  <a:srgbClr val="4E91F2"/>
                </a:solidFill>
                <a:cs typeface="+mn-ea"/>
                <a:sym typeface="+mn-lt"/>
              </a:rPr>
              <a:t>adipiscing</a:t>
            </a:r>
            <a:r>
              <a:rPr lang="en-US" altLang="zh-CN" sz="1000" spc="300" dirty="0">
                <a:solidFill>
                  <a:srgbClr val="4E91F2"/>
                </a:solidFill>
                <a:cs typeface="+mn-ea"/>
                <a:sym typeface="+mn-lt"/>
              </a:rPr>
              <a:t> </a:t>
            </a:r>
            <a:r>
              <a:rPr lang="en-US" altLang="zh-CN" sz="1000" spc="300" dirty="0" err="1">
                <a:solidFill>
                  <a:srgbClr val="4E91F2"/>
                </a:solidFill>
                <a:cs typeface="+mn-ea"/>
                <a:sym typeface="+mn-lt"/>
              </a:rPr>
              <a:t>elit</a:t>
            </a:r>
            <a:r>
              <a:rPr lang="en-US" altLang="zh-CN" sz="1000" spc="300" dirty="0">
                <a:solidFill>
                  <a:srgbClr val="4E91F2"/>
                </a:solidFill>
                <a:cs typeface="+mn-ea"/>
                <a:sym typeface="+mn-lt"/>
              </a:rPr>
              <a:t>. 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579594" y="4740659"/>
            <a:ext cx="2922448" cy="355215"/>
            <a:chOff x="8016711" y="5172111"/>
            <a:chExt cx="2922448" cy="355215"/>
          </a:xfrm>
        </p:grpSpPr>
        <p:grpSp>
          <p:nvGrpSpPr>
            <p:cNvPr id="17" name="组合 16"/>
            <p:cNvGrpSpPr/>
            <p:nvPr/>
          </p:nvGrpSpPr>
          <p:grpSpPr>
            <a:xfrm>
              <a:off x="9637559" y="5172112"/>
              <a:ext cx="1301600" cy="355214"/>
              <a:chOff x="7319963" y="4449433"/>
              <a:chExt cx="1301600" cy="355214"/>
            </a:xfrm>
          </p:grpSpPr>
          <p:sp>
            <p:nvSpPr>
              <p:cNvPr id="21" name="矩形: 圆角 20"/>
              <p:cNvSpPr/>
              <p:nvPr/>
            </p:nvSpPr>
            <p:spPr>
              <a:xfrm>
                <a:off x="7319963" y="4449433"/>
                <a:ext cx="1301600" cy="355214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 w="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600" i="0" u="none" strike="noStrike" kern="1200" cap="none" spc="0" normalizeH="0" baseline="0" noProof="0" dirty="0">
                  <a:ln>
                    <a:noFill/>
                  </a:ln>
                  <a:solidFill>
                    <a:srgbClr val="4E91F2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2" name="文本框 21"/>
              <p:cNvSpPr txBox="1"/>
              <p:nvPr/>
            </p:nvSpPr>
            <p:spPr>
              <a:xfrm>
                <a:off x="7319963" y="4525982"/>
                <a:ext cx="130160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zh-CN" altLang="en-US" sz="800" spc="600" dirty="0">
                    <a:solidFill>
                      <a:schemeClr val="bg1"/>
                    </a:solidFill>
                    <a:cs typeface="+mn-ea"/>
                    <a:sym typeface="+mn-lt"/>
                  </a:rPr>
                  <a:t>时间：</a:t>
                </a:r>
                <a:r>
                  <a:rPr lang="en-US" altLang="zh-CN" sz="800" spc="600" dirty="0">
                    <a:solidFill>
                      <a:schemeClr val="bg1"/>
                    </a:solidFill>
                    <a:cs typeface="+mn-ea"/>
                    <a:sym typeface="+mn-lt"/>
                  </a:rPr>
                  <a:t>XXX</a:t>
                </a:r>
                <a:endParaRPr kumimoji="0" lang="zh-CN" altLang="en-US" sz="800" i="0" u="none" strike="noStrike" kern="1200" cap="none" spc="60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18" name="组合 17"/>
            <p:cNvGrpSpPr/>
            <p:nvPr/>
          </p:nvGrpSpPr>
          <p:grpSpPr>
            <a:xfrm>
              <a:off x="8016711" y="5172111"/>
              <a:ext cx="1150937" cy="355215"/>
              <a:chOff x="9513162" y="4449432"/>
              <a:chExt cx="1150937" cy="355215"/>
            </a:xfrm>
          </p:grpSpPr>
          <p:sp>
            <p:nvSpPr>
              <p:cNvPr id="19" name="矩形: 圆角 18"/>
              <p:cNvSpPr/>
              <p:nvPr/>
            </p:nvSpPr>
            <p:spPr>
              <a:xfrm>
                <a:off x="9513162" y="4449432"/>
                <a:ext cx="1150937" cy="355215"/>
              </a:xfrm>
              <a:prstGeom prst="roundRect">
                <a:avLst>
                  <a:gd name="adj" fmla="val 50000"/>
                </a:avLst>
              </a:prstGeom>
              <a:solidFill>
                <a:srgbClr val="00D6D4"/>
              </a:solidFill>
              <a:ln w="12700" cap="flat" cmpd="sng" algn="ctr">
                <a:solidFill>
                  <a:schemeClr val="bg1"/>
                </a:solidFill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600" i="0" u="none" strike="noStrike" kern="1200" cap="none" spc="0" normalizeH="0" baseline="0" noProof="0" dirty="0">
                  <a:ln>
                    <a:noFill/>
                  </a:ln>
                  <a:solidFill>
                    <a:srgbClr val="4E91F2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0" name="文本框 19"/>
              <p:cNvSpPr txBox="1"/>
              <p:nvPr/>
            </p:nvSpPr>
            <p:spPr>
              <a:xfrm>
                <a:off x="9641711" y="4506746"/>
                <a:ext cx="870082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zh-CN" altLang="en-US" sz="1050" spc="600" dirty="0">
                    <a:solidFill>
                      <a:schemeClr val="bg1"/>
                    </a:solidFill>
                    <a:cs typeface="+mn-ea"/>
                    <a:sym typeface="+mn-lt"/>
                  </a:rPr>
                  <a:t>汇报人</a:t>
                </a:r>
                <a:endParaRPr kumimoji="0" lang="zh-CN" altLang="en-US" sz="1050" i="0" u="none" strike="noStrike" kern="1200" cap="none" spc="60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6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6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 bldLvl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-48070"/>
            <a:ext cx="12192000" cy="6987958"/>
          </a:xfrm>
          <a:prstGeom prst="rect">
            <a:avLst/>
          </a:prstGeom>
          <a:gradFill flip="none" rotWithShape="1">
            <a:gsLst>
              <a:gs pos="19000">
                <a:schemeClr val="accent1">
                  <a:lumMod val="5000"/>
                  <a:lumOff val="95000"/>
                </a:schemeClr>
              </a:gs>
              <a:gs pos="100000">
                <a:schemeClr val="bg1">
                  <a:lumMod val="9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75965" y="52199"/>
            <a:ext cx="18128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cs typeface="+mn-ea"/>
                <a:sym typeface="+mn-lt"/>
              </a:rPr>
              <a:t>护理措施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2247" y="6705565"/>
            <a:ext cx="1549753" cy="304869"/>
          </a:xfrm>
          <a:prstGeom prst="rect">
            <a:avLst/>
          </a:prstGeom>
        </p:spPr>
      </p:pic>
      <p:sp>
        <p:nvSpPr>
          <p:cNvPr id="31" name="文本框 30"/>
          <p:cNvSpPr txBox="1"/>
          <p:nvPr/>
        </p:nvSpPr>
        <p:spPr>
          <a:xfrm>
            <a:off x="1191256" y="2634976"/>
            <a:ext cx="4539423" cy="132207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*妥善连接和固定呼吸机管道，防止管道折叠、扭曲，正确调节呼吸机参数，使呼吸机维持正常使用状态，保证有效通气。</a:t>
            </a:r>
          </a:p>
        </p:txBody>
      </p:sp>
      <p:sp>
        <p:nvSpPr>
          <p:cNvPr id="48" name="文本框 47"/>
          <p:cNvSpPr txBox="1"/>
          <p:nvPr/>
        </p:nvSpPr>
        <p:spPr>
          <a:xfrm>
            <a:off x="1752722" y="1915570"/>
            <a:ext cx="3216575" cy="461665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2</a:t>
            </a:r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、机械通气的护理  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301750" y="4192905"/>
            <a:ext cx="4117975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*床旁备负压吸引装置，及时予以吸痰，吸痰时采取无菌操作，防止发生感染</a:t>
            </a:r>
            <a:endParaRPr lang="zh-CN" altLang="en-US">
              <a:cs typeface="+mn-ea"/>
              <a:sym typeface="+mn-lt"/>
            </a:endParaRPr>
          </a:p>
        </p:txBody>
      </p:sp>
      <p:pic>
        <p:nvPicPr>
          <p:cNvPr id="8" name="图片 7" descr="C:\Users\Admin\Desktop\医药\5d42102770fab1564610599690.png5d42102770fab1564610599690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166688" y="-15875"/>
            <a:ext cx="720000" cy="7200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1926" y="1733513"/>
            <a:ext cx="3599815" cy="3593724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push dir="u"/>
      </p:transition>
    </mc:Choice>
    <mc:Fallback xmlns="">
      <p:transition spd="slow" advClick="0" advTm="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75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142640" y="52199"/>
            <a:ext cx="18128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cs typeface="+mn-ea"/>
                <a:sym typeface="+mn-lt"/>
              </a:rPr>
              <a:t>护理措施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2247" y="6705565"/>
            <a:ext cx="1549753" cy="304869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903940" y="1576481"/>
            <a:ext cx="4721852" cy="2323706"/>
            <a:chOff x="7158055" y="2130200"/>
            <a:chExt cx="4721852" cy="2323706"/>
          </a:xfrm>
        </p:grpSpPr>
        <p:sp>
          <p:nvSpPr>
            <p:cNvPr id="31" name="文本框 30"/>
            <p:cNvSpPr txBox="1"/>
            <p:nvPr/>
          </p:nvSpPr>
          <p:spPr>
            <a:xfrm>
              <a:off x="7158055" y="2854341"/>
              <a:ext cx="4721852" cy="15995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cs typeface="+mn-ea"/>
                  <a:sym typeface="+mn-lt"/>
                </a:rPr>
                <a:t>*密切观察呼吸机的使用状态，及时倾倒管道内冷凝水，补充湿化罐里蒸馏水，确保患者呼吸道内得到充分的湿化，且避免呛咳及逆行感染</a:t>
              </a:r>
            </a:p>
            <a:p>
              <a:pPr algn="ctr">
                <a:lnSpc>
                  <a:spcPct val="90000"/>
                </a:lnSpc>
              </a:pPr>
              <a:endParaRPr lang="zh-CN" altLang="en-US" sz="20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7944608" y="2130200"/>
              <a:ext cx="3148842" cy="461665"/>
            </a:xfrm>
            <a:prstGeom prst="rect">
              <a:avLst/>
            </a:prstGeom>
            <a:solidFill>
              <a:schemeClr val="accent2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2400" dirty="0">
                  <a:solidFill>
                    <a:schemeClr val="bg1"/>
                  </a:solidFill>
                  <a:cs typeface="+mn-ea"/>
                  <a:sym typeface="+mn-lt"/>
                </a:rPr>
                <a:t>2</a:t>
              </a:r>
              <a:r>
                <a:rPr lang="zh-CN" altLang="en-US" sz="2400" dirty="0">
                  <a:solidFill>
                    <a:schemeClr val="bg1"/>
                  </a:solidFill>
                  <a:cs typeface="+mn-ea"/>
                  <a:sym typeface="+mn-lt"/>
                </a:rPr>
                <a:t>、机械通气的护理  </a:t>
              </a: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6502400" y="2300605"/>
            <a:ext cx="4891405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90000"/>
              </a:lnSpc>
            </a:pPr>
            <a:r>
              <a:rPr lang="zh-CN" altLang="en-US" sz="20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*定时气囊放弃，缓解粘膜</a:t>
            </a:r>
          </a:p>
          <a:p>
            <a:pPr algn="ctr">
              <a:lnSpc>
                <a:spcPct val="90000"/>
              </a:lnSpc>
            </a:pPr>
            <a:r>
              <a:rPr lang="zh-CN" altLang="en-US" sz="20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   受压，避免缺血、坏死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6345555" y="4213860"/>
            <a:ext cx="494157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90000"/>
              </a:lnSpc>
            </a:pPr>
            <a:r>
              <a:rPr lang="zh-CN" altLang="en-US" sz="20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*密切观察呼吸机使用情</a:t>
            </a:r>
          </a:p>
          <a:p>
            <a:pPr algn="ctr">
              <a:lnSpc>
                <a:spcPct val="90000"/>
              </a:lnSpc>
            </a:pPr>
            <a:r>
              <a:rPr lang="zh-CN" altLang="en-US" sz="20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    况，出现报警及时处理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662940" y="4213860"/>
            <a:ext cx="5205095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90000"/>
              </a:lnSpc>
            </a:pPr>
            <a:r>
              <a:rPr lang="zh-CN" altLang="en-US" sz="20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*每日观察口腔内粘膜情况，并以碳酸氢钠行两次口腔护理，及时清理口腔内分泌物，保持</a:t>
            </a:r>
          </a:p>
          <a:p>
            <a:pPr algn="ctr">
              <a:lnSpc>
                <a:spcPct val="90000"/>
              </a:lnSpc>
            </a:pPr>
            <a:r>
              <a:rPr lang="zh-CN" altLang="en-US" sz="20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   口腔清洁，防止感染</a:t>
            </a:r>
          </a:p>
        </p:txBody>
      </p:sp>
      <p:pic>
        <p:nvPicPr>
          <p:cNvPr id="10" name="图片 9" descr="C:\Users\Admin\Desktop\医药\5d42102770fab1564610599690.png5d42102770fab1564610599690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166688" y="-15875"/>
            <a:ext cx="720000" cy="720000"/>
          </a:xfrm>
          <a:prstGeom prst="rect">
            <a:avLst/>
          </a:prstGeom>
        </p:spPr>
      </p:pic>
      <p:pic>
        <p:nvPicPr>
          <p:cNvPr id="11" name="图片 10" descr="C:\Users\Admin\Desktop\医药\5d42a284e1ba81564648068348.png5d42a284e1ba81564648068348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5774466" y="2843305"/>
            <a:ext cx="1800318" cy="1800000"/>
          </a:xfrm>
          <a:prstGeom prst="rect">
            <a:avLst/>
          </a:prstGeom>
        </p:spPr>
      </p:pic>
      <p:pic>
        <p:nvPicPr>
          <p:cNvPr id="12" name="图片 11" descr="C:\Users\Admin\Desktop\医药\5d42a2d07d9811564648144610.png5d42a2d07d9811564648144610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>
          <a:xfrm>
            <a:off x="9593356" y="382045"/>
            <a:ext cx="1800318" cy="1800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push dir="u"/>
      </p:transition>
    </mc:Choice>
    <mc:Fallback xmlns="">
      <p:transition spd="slow" advClick="0" advTm="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10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11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1" fill="hold"/>
                                        <p:tgtEl>
                                          <p:spTgt spid="1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133115" y="52199"/>
            <a:ext cx="18128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cs typeface="+mn-ea"/>
                <a:sym typeface="+mn-lt"/>
              </a:rPr>
              <a:t>护理措施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1189355" y="2300605"/>
            <a:ext cx="7874635" cy="267652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*妥善固定鼻饲管，明确标识，定时检查鼻饲管留置长度，如有脱出，及时发现及时处理。</a:t>
            </a:r>
          </a:p>
          <a:p>
            <a:r>
              <a:rPr lang="zh-CN" altLang="en-US" sz="28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*定时以石蜡油予以润滑，保持管道通畅，防止长期留置胃管致鼻咽喉粘膜损伤。</a:t>
            </a:r>
          </a:p>
          <a:p>
            <a:r>
              <a:rPr lang="zh-CN" altLang="en-US" sz="28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*注食、注药前先予以吸痰，并适当抬高床头，检查胃管是否在胃内，防止呛咳、反流引起的窒息。</a:t>
            </a:r>
          </a:p>
        </p:txBody>
      </p:sp>
      <p:sp>
        <p:nvSpPr>
          <p:cNvPr id="48" name="文本框 47"/>
          <p:cNvSpPr txBox="1"/>
          <p:nvPr/>
        </p:nvSpPr>
        <p:spPr>
          <a:xfrm>
            <a:off x="1189355" y="1543685"/>
            <a:ext cx="3140075" cy="461645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3</a:t>
            </a:r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、鼻饲管置管的护理：</a:t>
            </a:r>
          </a:p>
        </p:txBody>
      </p:sp>
      <p:pic>
        <p:nvPicPr>
          <p:cNvPr id="7" name="图片 6" descr="C:\Users\Admin\Desktop\医药\5d42102770fab1564610599690.png5d42102770fab1564610599690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166688" y="-15875"/>
            <a:ext cx="720000" cy="720000"/>
          </a:xfrm>
          <a:prstGeom prst="rect">
            <a:avLst/>
          </a:prstGeom>
        </p:spPr>
      </p:pic>
      <p:pic>
        <p:nvPicPr>
          <p:cNvPr id="8" name="图片 7" descr="C:\Users\Admin\Desktop\医药\5d42a331c254d1564648241478.png5d42a331c254d1564648241478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8715151" y="2666140"/>
            <a:ext cx="3599815" cy="359918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push dir="u"/>
      </p:transition>
    </mc:Choice>
    <mc:Fallback xmlns="">
      <p:transition spd="slow" advClick="0" advTm="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095015" y="52199"/>
            <a:ext cx="18128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cs typeface="+mn-ea"/>
                <a:sym typeface="+mn-lt"/>
              </a:rPr>
              <a:t>护理措施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835837" y="2033541"/>
            <a:ext cx="5131558" cy="1383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28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*注药、注食后注入少量清水保持胃管内清洁，防止食物长时间滞留胃管内发生变质</a:t>
            </a:r>
          </a:p>
        </p:txBody>
      </p:sp>
      <p:sp>
        <p:nvSpPr>
          <p:cNvPr id="48" name="文本框 47"/>
          <p:cNvSpPr txBox="1"/>
          <p:nvPr/>
        </p:nvSpPr>
        <p:spPr>
          <a:xfrm>
            <a:off x="4469130" y="1236345"/>
            <a:ext cx="3140075" cy="461645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3</a:t>
            </a:r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、鼻饲管置管的护理：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6362700" y="2033270"/>
            <a:ext cx="5132070" cy="1383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28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*注食时，保证食物温度适宜，每次量约200ml，以免引起患者不适、呕吐</a:t>
            </a:r>
          </a:p>
        </p:txBody>
      </p:sp>
      <p:pic>
        <p:nvPicPr>
          <p:cNvPr id="7" name="图片 6" descr="C:\Users\Admin\Desktop\医药\5d42102770fab1564610599690.png5d42102770fab1564610599690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166688" y="-15875"/>
            <a:ext cx="720000" cy="720000"/>
          </a:xfrm>
          <a:prstGeom prst="rect">
            <a:avLst/>
          </a:prstGeom>
        </p:spPr>
      </p:pic>
      <p:pic>
        <p:nvPicPr>
          <p:cNvPr id="8" name="图片 7" descr="C:\Users\Admin\Desktop\医药\5d42a4133260a156464846722.png5d42a4133260a156464846722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2089561" y="3762785"/>
            <a:ext cx="2160381" cy="2160000"/>
          </a:xfrm>
          <a:prstGeom prst="rect">
            <a:avLst/>
          </a:prstGeom>
        </p:spPr>
      </p:pic>
      <p:pic>
        <p:nvPicPr>
          <p:cNvPr id="9" name="图片 8" descr="C:\Users\Admin\Desktop\医药\5d42a2281f8841564647976509.png5d42a2281f8841564647976509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7848376" y="3916455"/>
            <a:ext cx="2160381" cy="2160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wipe/>
      </p:transition>
    </mc:Choice>
    <mc:Fallback xmlns="">
      <p:transition spd="slow" advClick="0" advTm="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37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450"/>
                            </p:stCondLst>
                            <p:childTnLst>
                              <p:par>
                                <p:cTn id="12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4" dur="1" fill="hold"/>
                                        <p:tgtEl>
                                          <p:spTgt spid="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450"/>
                            </p:stCondLst>
                            <p:childTnLst>
                              <p:par>
                                <p:cTn id="16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450"/>
                            </p:stCondLst>
                            <p:childTnLst>
                              <p:par>
                                <p:cTn id="20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-48070"/>
            <a:ext cx="12192000" cy="6987958"/>
          </a:xfrm>
          <a:prstGeom prst="rect">
            <a:avLst/>
          </a:prstGeom>
          <a:gradFill flip="none" rotWithShape="1">
            <a:gsLst>
              <a:gs pos="19000">
                <a:schemeClr val="accent1">
                  <a:lumMod val="5000"/>
                  <a:lumOff val="95000"/>
                </a:schemeClr>
              </a:gs>
              <a:gs pos="100000">
                <a:schemeClr val="bg1">
                  <a:lumMod val="9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66440" y="52199"/>
            <a:ext cx="18128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cs typeface="+mn-ea"/>
                <a:sym typeface="+mn-lt"/>
              </a:rPr>
              <a:t>护理措施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2247" y="6705565"/>
            <a:ext cx="1549753" cy="304869"/>
          </a:xfrm>
          <a:prstGeom prst="rect">
            <a:avLst/>
          </a:prstGeom>
        </p:spPr>
      </p:pic>
      <p:sp>
        <p:nvSpPr>
          <p:cNvPr id="31" name="文本框 30"/>
          <p:cNvSpPr txBox="1"/>
          <p:nvPr/>
        </p:nvSpPr>
        <p:spPr>
          <a:xfrm>
            <a:off x="4618355" y="2480310"/>
            <a:ext cx="5494020" cy="310769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*遵医嘱隔日予以膀胱冲洗，每日消毒尿道口，预防泌尿系感染</a:t>
            </a:r>
          </a:p>
          <a:p>
            <a:pPr algn="ctr"/>
            <a:r>
              <a:rPr lang="zh-CN" altLang="en-US" sz="28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*密切观察患者尿液的量、颜色、气味、引流情况，确保引流管通畅</a:t>
            </a:r>
          </a:p>
          <a:p>
            <a:pPr algn="ctr"/>
            <a:r>
              <a:rPr lang="zh-CN" altLang="en-US" sz="28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*每周更换尿袋，防止发生逆行感染</a:t>
            </a:r>
          </a:p>
        </p:txBody>
      </p:sp>
      <p:sp>
        <p:nvSpPr>
          <p:cNvPr id="48" name="文本框 47"/>
          <p:cNvSpPr txBox="1"/>
          <p:nvPr/>
        </p:nvSpPr>
        <p:spPr>
          <a:xfrm>
            <a:off x="5795010" y="1779905"/>
            <a:ext cx="3140075" cy="46164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4</a:t>
            </a:r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、留置尿管的护理</a:t>
            </a:r>
          </a:p>
        </p:txBody>
      </p:sp>
      <p:pic>
        <p:nvPicPr>
          <p:cNvPr id="6" name="图片 5" descr="C:\Users\Admin\Desktop\医药\5d42102770fab1564610599690.png5d42102770fab1564610599690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166688" y="-15875"/>
            <a:ext cx="720000" cy="720000"/>
          </a:xfrm>
          <a:prstGeom prst="rect">
            <a:avLst/>
          </a:prstGeom>
        </p:spPr>
      </p:pic>
      <p:pic>
        <p:nvPicPr>
          <p:cNvPr id="8" name="图片 7" descr="C:\Users\Admin\Desktop\医药\5d43e8e1335f41564731617303.png5d43e8e1335f41564731617303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886871" y="1912395"/>
            <a:ext cx="3599815" cy="359918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wipe/>
      </p:transition>
    </mc:Choice>
    <mc:Fallback xmlns="">
      <p:transition spd="slow" advClick="0" advTm="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-64580"/>
            <a:ext cx="12192000" cy="6987958"/>
          </a:xfrm>
          <a:prstGeom prst="rect">
            <a:avLst/>
          </a:prstGeom>
          <a:gradFill flip="none" rotWithShape="1">
            <a:gsLst>
              <a:gs pos="19000">
                <a:schemeClr val="accent1">
                  <a:lumMod val="5000"/>
                  <a:lumOff val="95000"/>
                </a:schemeClr>
              </a:gs>
              <a:gs pos="100000">
                <a:schemeClr val="bg1">
                  <a:lumMod val="9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86125" y="52199"/>
            <a:ext cx="18128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cs typeface="+mn-ea"/>
                <a:sym typeface="+mn-lt"/>
              </a:rPr>
              <a:t>护理措施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2247" y="6705565"/>
            <a:ext cx="1549753" cy="304869"/>
          </a:xfrm>
          <a:prstGeom prst="rect">
            <a:avLst/>
          </a:prstGeom>
        </p:spPr>
      </p:pic>
      <p:sp>
        <p:nvSpPr>
          <p:cNvPr id="31" name="文本框 30"/>
          <p:cNvSpPr txBox="1"/>
          <p:nvPr/>
        </p:nvSpPr>
        <p:spPr>
          <a:xfrm>
            <a:off x="6510020" y="2675255"/>
            <a:ext cx="5131435" cy="119888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*每日予以鼻饲饮食，间断注入高热量、高蛋白、营养丰富、易消化的食物</a:t>
            </a:r>
          </a:p>
        </p:txBody>
      </p:sp>
      <p:sp>
        <p:nvSpPr>
          <p:cNvPr id="48" name="文本框 47"/>
          <p:cNvSpPr txBox="1"/>
          <p:nvPr/>
        </p:nvSpPr>
        <p:spPr>
          <a:xfrm>
            <a:off x="7382510" y="1910715"/>
            <a:ext cx="3140075" cy="461645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5</a:t>
            </a:r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、营养支持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6510020" y="4171315"/>
            <a:ext cx="488569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*静脉输入氨基酸等液体补充机体所需的水、电解质、维生素等能量</a:t>
            </a:r>
          </a:p>
          <a:p>
            <a:pPr algn="ctr"/>
            <a:endParaRPr lang="zh-CN" altLang="en-US" sz="240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+mn-ea"/>
              <a:sym typeface="+mn-lt"/>
            </a:endParaRPr>
          </a:p>
        </p:txBody>
      </p:sp>
      <p:pic>
        <p:nvPicPr>
          <p:cNvPr id="6" name="图片 5" descr="C:\Users\Admin\Desktop\医药\5d42102770fab1564610599690.png5d42102770fab1564610599690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166688" y="-15875"/>
            <a:ext cx="720000" cy="7200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001" y="4352727"/>
            <a:ext cx="3599815" cy="2570426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626" y="1477608"/>
            <a:ext cx="3599815" cy="359372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wipe/>
      </p:transition>
    </mc:Choice>
    <mc:Fallback xmlns="">
      <p:transition spd="slow" advClick="0" advTm="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10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55"/>
          <a:stretch>
            <a:fillRect/>
          </a:stretch>
        </p:blipFill>
        <p:spPr>
          <a:xfrm flipH="1">
            <a:off x="0" y="-1"/>
            <a:ext cx="7620000" cy="531329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096000" y="5173769"/>
            <a:ext cx="6096000" cy="167845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147" b="7085"/>
          <a:stretch>
            <a:fillRect/>
          </a:stretch>
        </p:blipFill>
        <p:spPr>
          <a:xfrm flipH="1">
            <a:off x="-372835" y="4262974"/>
            <a:ext cx="4659085" cy="4128168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036" y="300587"/>
            <a:ext cx="5691743" cy="6256825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6971069" y="3099773"/>
            <a:ext cx="4152227" cy="1878190"/>
            <a:chOff x="5812761" y="2924736"/>
            <a:chExt cx="4152227" cy="1878190"/>
          </a:xfrm>
        </p:grpSpPr>
        <p:sp>
          <p:nvSpPr>
            <p:cNvPr id="10" name="矩形 9"/>
            <p:cNvSpPr/>
            <p:nvPr/>
          </p:nvSpPr>
          <p:spPr bwMode="auto">
            <a:xfrm>
              <a:off x="5852342" y="4031112"/>
              <a:ext cx="4112646" cy="77181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defTabSz="914400" rtl="0" eaLnBrk="1" fontAlgn="auto" latinLnBrk="0" hangingPunct="1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altLang="zh-CN" sz="1000" noProof="0" dirty="0">
                  <a:ln>
                    <a:noFill/>
                  </a:ln>
                  <a:solidFill>
                    <a:srgbClr val="4E91F2"/>
                  </a:solidFill>
                  <a:effectLst/>
                  <a:uLnTx/>
                  <a:uFillTx/>
                  <a:cs typeface="+mn-ea"/>
                  <a:sym typeface="+mn-lt"/>
                </a:rPr>
                <a:t>The user can demonstrate on a projector or computer, or print the demonstrate on a projector or computer,The user can demonstrate on a projector or computer, or print the demonstrate on a projector or computer,</a:t>
              </a:r>
              <a:endParaRPr kumimoji="0" lang="en-US" altLang="zh-CN" sz="1000" i="0" u="none" strike="noStrike" kern="1200" cap="none" spc="0" normalizeH="0" baseline="0" noProof="0" dirty="0">
                <a:ln>
                  <a:noFill/>
                </a:ln>
                <a:solidFill>
                  <a:srgbClr val="4E91F2"/>
                </a:solidFill>
                <a:effectLst/>
                <a:uLnTx/>
                <a:uFillTx/>
                <a:cs typeface="+mn-ea"/>
                <a:sym typeface="+mn-lt"/>
              </a:endParaRPr>
            </a:p>
            <a:p>
              <a:pPr marL="0" marR="0" lvl="0" indent="0" defTabSz="914400" rtl="0" eaLnBrk="1" fontAlgn="auto" latinLnBrk="0" hangingPunct="1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zh-CN" altLang="en-US" sz="1000" dirty="0">
                <a:solidFill>
                  <a:srgbClr val="4E91F2"/>
                </a:solidFill>
                <a:cs typeface="+mn-ea"/>
                <a:sym typeface="+mn-lt"/>
              </a:endParaRPr>
            </a:p>
          </p:txBody>
        </p:sp>
        <p:sp>
          <p:nvSpPr>
            <p:cNvPr id="11" name="PA-文本框 8"/>
            <p:cNvSpPr txBox="1"/>
            <p:nvPr>
              <p:custDataLst>
                <p:tags r:id="rId3"/>
              </p:custDataLst>
            </p:nvPr>
          </p:nvSpPr>
          <p:spPr>
            <a:xfrm>
              <a:off x="5812761" y="3250916"/>
              <a:ext cx="2441694" cy="769441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4400" dirty="0">
                  <a:solidFill>
                    <a:srgbClr val="4E91F2"/>
                  </a:solidFill>
                  <a:cs typeface="+mn-ea"/>
                  <a:sym typeface="+mn-lt"/>
                </a:rPr>
                <a:t>护理问题</a:t>
              </a:r>
            </a:p>
          </p:txBody>
        </p:sp>
        <p:sp>
          <p:nvSpPr>
            <p:cNvPr id="12" name="矩形 11"/>
            <p:cNvSpPr/>
            <p:nvPr/>
          </p:nvSpPr>
          <p:spPr>
            <a:xfrm rot="5400000">
              <a:off x="6258442" y="2618736"/>
              <a:ext cx="108000" cy="720000"/>
            </a:xfrm>
            <a:prstGeom prst="rect">
              <a:avLst/>
            </a:prstGeom>
            <a:solidFill>
              <a:srgbClr val="00D6D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rgbClr val="4E91F2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3" name="PA-文本框 8"/>
          <p:cNvSpPr txBox="1"/>
          <p:nvPr>
            <p:custDataLst>
              <p:tags r:id="rId2"/>
            </p:custDataLst>
          </p:nvPr>
        </p:nvSpPr>
        <p:spPr>
          <a:xfrm>
            <a:off x="7010650" y="2084680"/>
            <a:ext cx="3127779" cy="76944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4400" dirty="0">
                <a:solidFill>
                  <a:srgbClr val="4E91F2"/>
                </a:solidFill>
                <a:cs typeface="+mn-ea"/>
                <a:sym typeface="+mn-lt"/>
              </a:rPr>
              <a:t>PART  THREE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wipe/>
      </p:transition>
    </mc:Choice>
    <mc:Fallback xmlns="">
      <p:transition spd="slow" advClick="0" advTm="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-15685"/>
            <a:ext cx="12192000" cy="6987958"/>
          </a:xfrm>
          <a:prstGeom prst="rect">
            <a:avLst/>
          </a:prstGeom>
          <a:gradFill flip="none" rotWithShape="1">
            <a:gsLst>
              <a:gs pos="19000">
                <a:schemeClr val="accent1">
                  <a:lumMod val="5000"/>
                  <a:lumOff val="95000"/>
                </a:schemeClr>
              </a:gs>
              <a:gs pos="100000">
                <a:schemeClr val="bg1">
                  <a:lumMod val="9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180105" y="51564"/>
            <a:ext cx="18128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cs typeface="+mn-ea"/>
                <a:sym typeface="+mn-lt"/>
              </a:rPr>
              <a:t>护理措施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2247" y="6705565"/>
            <a:ext cx="1549753" cy="304869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6689077" y="2025201"/>
            <a:ext cx="5131558" cy="1827316"/>
            <a:chOff x="6125723" y="1833020"/>
            <a:chExt cx="5131558" cy="2884784"/>
          </a:xfrm>
        </p:grpSpPr>
        <p:sp>
          <p:nvSpPr>
            <p:cNvPr id="31" name="文本框 30"/>
            <p:cNvSpPr txBox="1"/>
            <p:nvPr/>
          </p:nvSpPr>
          <p:spPr>
            <a:xfrm>
              <a:off x="6125723" y="1852732"/>
              <a:ext cx="5131558" cy="2865072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  <a:scene3d>
                <a:camera prst="orthographicFront"/>
                <a:lightRig rig="threePt" dir="t"/>
              </a:scene3d>
            </a:bodyPr>
            <a:lstStyle/>
            <a:p>
              <a:pPr algn="r"/>
              <a:endParaRPr lang="en-US" altLang="zh-CN" sz="2800" dirty="0">
                <a:cs typeface="+mn-ea"/>
                <a:sym typeface="+mn-lt"/>
              </a:endParaRPr>
            </a:p>
            <a:p>
              <a:pPr algn="r"/>
              <a:r>
                <a:rPr lang="zh-CN" altLang="en-US" sz="2800" dirty="0"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cs typeface="+mn-ea"/>
                  <a:sym typeface="+mn-lt"/>
                </a:rPr>
                <a:t>*每日予以鼻饲饮食，间断注入高热量、高蛋白、营养丰富、易消化的食物</a:t>
              </a: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6960357" y="1833020"/>
              <a:ext cx="3140245" cy="728830"/>
            </a:xfrm>
            <a:prstGeom prst="rect">
              <a:avLst/>
            </a:prstGeom>
            <a:solidFill>
              <a:schemeClr val="accent2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2400" dirty="0">
                  <a:solidFill>
                    <a:schemeClr val="bg1"/>
                  </a:solidFill>
                  <a:cs typeface="+mn-ea"/>
                  <a:sym typeface="+mn-lt"/>
                </a:rPr>
                <a:t>5</a:t>
              </a:r>
              <a:r>
                <a:rPr lang="zh-CN" altLang="en-US" sz="2400" dirty="0">
                  <a:solidFill>
                    <a:schemeClr val="bg1"/>
                  </a:solidFill>
                  <a:cs typeface="+mn-ea"/>
                  <a:sym typeface="+mn-lt"/>
                </a:rPr>
                <a:t>、营养支持</a:t>
              </a:r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570230" y="4526280"/>
            <a:ext cx="4243705" cy="1383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>
              <a:buClrTx/>
              <a:buSzTx/>
              <a:buNone/>
            </a:pPr>
            <a:r>
              <a:rPr lang="en-US" altLang="zh-CN" sz="28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*静脉输入氨基酸等液体补充机体所需的水、电解质、维生素等能量</a:t>
            </a:r>
          </a:p>
        </p:txBody>
      </p:sp>
      <p:pic>
        <p:nvPicPr>
          <p:cNvPr id="9" name="图片 8" descr="C:\Users\Admin\Desktop\医药\5d42102770fab1564610599690.png5d42102770fab1564610599690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166688" y="-15875"/>
            <a:ext cx="720000" cy="720000"/>
          </a:xfrm>
          <a:prstGeom prst="rect">
            <a:avLst/>
          </a:prstGeom>
        </p:spPr>
      </p:pic>
      <p:pic>
        <p:nvPicPr>
          <p:cNvPr id="10" name="图片 9" descr="C:\Users\Admin\Desktop\医药\5d79eb89757381568271241838.png5d79eb89757381568271241838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1846991" y="926558"/>
            <a:ext cx="3599815" cy="3599815"/>
          </a:xfrm>
          <a:prstGeom prst="rect">
            <a:avLst/>
          </a:prstGeom>
        </p:spPr>
      </p:pic>
      <p:pic>
        <p:nvPicPr>
          <p:cNvPr id="11" name="图片 10" descr="C:\Users\Admin\Desktop\医药\5d78ba5915466156819311312.png5d78ba5915466156819311312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>
          <a:xfrm>
            <a:off x="6217061" y="3852638"/>
            <a:ext cx="3599815" cy="308419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wipe/>
      </p:transition>
    </mc:Choice>
    <mc:Fallback xmlns="">
      <p:transition spd="slow" advClick="0" advTm="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10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11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-48070"/>
            <a:ext cx="12192000" cy="6987958"/>
          </a:xfrm>
          <a:prstGeom prst="rect">
            <a:avLst/>
          </a:prstGeom>
          <a:gradFill flip="none" rotWithShape="1">
            <a:gsLst>
              <a:gs pos="19000">
                <a:schemeClr val="accent1">
                  <a:lumMod val="5000"/>
                  <a:lumOff val="95000"/>
                </a:schemeClr>
              </a:gs>
              <a:gs pos="100000">
                <a:schemeClr val="bg1">
                  <a:lumMod val="9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180105" y="52199"/>
            <a:ext cx="18128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cs typeface="+mn-ea"/>
                <a:sym typeface="+mn-lt"/>
              </a:rPr>
              <a:t>护理措施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2247" y="6705565"/>
            <a:ext cx="1549753" cy="304869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5336240" y="1952844"/>
            <a:ext cx="5131558" cy="3175621"/>
            <a:chOff x="6234273" y="1833020"/>
            <a:chExt cx="5131558" cy="5245354"/>
          </a:xfrm>
        </p:grpSpPr>
        <p:sp>
          <p:nvSpPr>
            <p:cNvPr id="31" name="文本框 30"/>
            <p:cNvSpPr txBox="1"/>
            <p:nvPr/>
          </p:nvSpPr>
          <p:spPr>
            <a:xfrm>
              <a:off x="6234273" y="2801100"/>
              <a:ext cx="5131558" cy="4277274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zh-CN" altLang="en-US" sz="2800" dirty="0"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cs typeface="+mn-ea"/>
                  <a:sym typeface="+mn-lt"/>
                </a:rPr>
                <a:t>*每日于晨间护理时为患者整理床铺，保持床单位整洁、干燥、无碎屑，避免损伤皮肤降低患者的舒适度</a:t>
              </a:r>
            </a:p>
            <a:p>
              <a:pPr>
                <a:lnSpc>
                  <a:spcPct val="90000"/>
                </a:lnSpc>
              </a:pPr>
              <a:r>
                <a:rPr lang="zh-CN" altLang="en-US" sz="2800" dirty="0"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cs typeface="+mn-ea"/>
                  <a:sym typeface="+mn-lt"/>
                </a:rPr>
                <a:t>*协助家属为病人擦洗身体，保持个人卫生</a:t>
              </a: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6960357" y="1833020"/>
              <a:ext cx="3140245" cy="701554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altLang="zh-CN" sz="2400" dirty="0">
                  <a:solidFill>
                    <a:schemeClr val="bg1"/>
                  </a:solidFill>
                  <a:cs typeface="+mn-ea"/>
                  <a:sym typeface="+mn-lt"/>
                </a:rPr>
                <a:t>6</a:t>
              </a:r>
              <a:r>
                <a:rPr lang="zh-CN" altLang="en-US" sz="2400" dirty="0">
                  <a:solidFill>
                    <a:schemeClr val="bg1"/>
                  </a:solidFill>
                  <a:cs typeface="+mn-ea"/>
                  <a:sym typeface="+mn-lt"/>
                </a:rPr>
                <a:t>、皮肤护理</a:t>
              </a:r>
            </a:p>
          </p:txBody>
        </p:sp>
      </p:grpSp>
      <p:pic>
        <p:nvPicPr>
          <p:cNvPr id="8" name="图片 7" descr="C:\Users\Admin\Desktop\医药\5d42102770fab1564610599690.png5d42102770fab1564610599690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166688" y="-15875"/>
            <a:ext cx="720000" cy="720000"/>
          </a:xfrm>
          <a:prstGeom prst="rect">
            <a:avLst/>
          </a:prstGeom>
        </p:spPr>
      </p:pic>
      <p:pic>
        <p:nvPicPr>
          <p:cNvPr id="9" name="图片 8" descr="C:\Users\Admin\Desktop\医药\5d402a10642de1564486160267.png5d402a10642de1564486160267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886871" y="1882550"/>
            <a:ext cx="3599815" cy="359918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wipe/>
      </p:transition>
    </mc:Choice>
    <mc:Fallback xmlns="">
      <p:transition spd="slow" advClick="0" advTm="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199155" y="51564"/>
            <a:ext cx="18128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cs typeface="+mn-ea"/>
                <a:sym typeface="+mn-lt"/>
              </a:rPr>
              <a:t>护理措施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2247" y="6705565"/>
            <a:ext cx="1549753" cy="304869"/>
          </a:xfrm>
          <a:prstGeom prst="rect">
            <a:avLst/>
          </a:prstGeom>
        </p:spPr>
      </p:pic>
      <p:sp>
        <p:nvSpPr>
          <p:cNvPr id="31" name="文本框 30"/>
          <p:cNvSpPr txBox="1"/>
          <p:nvPr/>
        </p:nvSpPr>
        <p:spPr>
          <a:xfrm>
            <a:off x="1367155" y="2302510"/>
            <a:ext cx="5131435" cy="178879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endParaRPr lang="en-US" altLang="zh-CN" sz="240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+mn-ea"/>
              <a:sym typeface="+mn-lt"/>
            </a:endParaRPr>
          </a:p>
          <a:p>
            <a:pPr>
              <a:lnSpc>
                <a:spcPct val="90000"/>
              </a:lnSpc>
            </a:pPr>
            <a:r>
              <a:rPr lang="zh-CN" altLang="en-US" sz="24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*定时协助患者翻身，降低压疮发生的风险，已发生压疮部位每日予以消毒伤口、换药，并采取相应保护措施</a:t>
            </a:r>
          </a:p>
          <a:p>
            <a:pPr>
              <a:lnSpc>
                <a:spcPct val="90000"/>
              </a:lnSpc>
            </a:pPr>
            <a:endParaRPr lang="zh-CN" altLang="en-US" sz="240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1367155" y="1354455"/>
            <a:ext cx="3140075" cy="424815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6</a:t>
            </a:r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、皮肤护理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367155" y="4859655"/>
            <a:ext cx="8345554" cy="424732"/>
          </a:xfrm>
          <a:prstGeom prst="rect">
            <a:avLst/>
          </a:prstGeom>
          <a:noFill/>
        </p:spPr>
        <p:txBody>
          <a:bodyPr wrap="non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>
              <a:lnSpc>
                <a:spcPct val="90000"/>
              </a:lnSpc>
            </a:pPr>
            <a:r>
              <a:rPr lang="zh-CN" altLang="en-US" sz="24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*水肿部位减少侧压，翻身时小心搬动，避免擦伤致皮肤破损</a:t>
            </a:r>
          </a:p>
        </p:txBody>
      </p:sp>
      <p:pic>
        <p:nvPicPr>
          <p:cNvPr id="6" name="图片 5" descr="C:\Users\Admin\Desktop\医药\5d42102770fab1564610599690.png5d42102770fab1564610599690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166688" y="-15875"/>
            <a:ext cx="720000" cy="720000"/>
          </a:xfrm>
          <a:prstGeom prst="rect">
            <a:avLst/>
          </a:prstGeom>
        </p:spPr>
      </p:pic>
      <p:pic>
        <p:nvPicPr>
          <p:cNvPr id="8" name="图片 7" descr="C:\Users\Admin\Desktop\医药\5d788bf3ae43b1568181235476.png5d788bf3ae43b1568181235476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7410861" y="983073"/>
            <a:ext cx="3599815" cy="3599815"/>
          </a:xfrm>
          <a:prstGeom prst="rect">
            <a:avLst/>
          </a:prstGeom>
        </p:spPr>
      </p:pic>
      <p:pic>
        <p:nvPicPr>
          <p:cNvPr id="10" name="图片 9" descr="C:\Users\Admin\Desktop\医药\5d420fe724df41564610535360.png5d420fe724df41564610535360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>
          <a:xfrm>
            <a:off x="743996" y="5127400"/>
            <a:ext cx="1799683" cy="1800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wipe/>
      </p:transition>
    </mc:Choice>
    <mc:Fallback xmlns="">
      <p:transition spd="slow" advClick="0" advTm="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10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/>
          <a:srcRect t="8168" r="5555" b="2962"/>
          <a:stretch>
            <a:fillRect/>
          </a:stretch>
        </p:blipFill>
        <p:spPr>
          <a:xfrm flipH="1">
            <a:off x="-2" y="-1"/>
            <a:ext cx="11658599" cy="6858001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/>
          <a:srcRect t="8168" r="93518" b="2962"/>
          <a:stretch>
            <a:fillRect/>
          </a:stretch>
        </p:blipFill>
        <p:spPr>
          <a:xfrm>
            <a:off x="11658597" y="-2"/>
            <a:ext cx="800103" cy="6858001"/>
          </a:xfrm>
          <a:prstGeom prst="rect">
            <a:avLst/>
          </a:prstGeom>
        </p:spPr>
      </p:pic>
      <p:sp>
        <p:nvSpPr>
          <p:cNvPr id="4" name="椭圆 3"/>
          <p:cNvSpPr/>
          <p:nvPr/>
        </p:nvSpPr>
        <p:spPr>
          <a:xfrm>
            <a:off x="7092240" y="1060985"/>
            <a:ext cx="643774" cy="643774"/>
          </a:xfrm>
          <a:prstGeom prst="ellipse">
            <a:avLst/>
          </a:prstGeom>
          <a:solidFill>
            <a:srgbClr val="4E91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lang="zh-CN" altLang="en-US" sz="105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073586" y="1039134"/>
            <a:ext cx="29373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基本信息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8089271" y="1485968"/>
            <a:ext cx="29216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0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background and significance </a:t>
            </a:r>
          </a:p>
        </p:txBody>
      </p:sp>
      <p:sp>
        <p:nvSpPr>
          <p:cNvPr id="7" name="椭圆 6"/>
          <p:cNvSpPr/>
          <p:nvPr/>
        </p:nvSpPr>
        <p:spPr>
          <a:xfrm>
            <a:off x="7092240" y="3568312"/>
            <a:ext cx="643774" cy="643774"/>
          </a:xfrm>
          <a:prstGeom prst="ellipse">
            <a:avLst/>
          </a:prstGeom>
          <a:solidFill>
            <a:srgbClr val="4E91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03</a:t>
            </a:r>
            <a:endParaRPr lang="zh-CN" altLang="en-US" sz="105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073586" y="3546461"/>
            <a:ext cx="29373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护理问题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8089271" y="3993295"/>
            <a:ext cx="29216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0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Research methods and ideas</a:t>
            </a:r>
          </a:p>
        </p:txBody>
      </p:sp>
      <p:sp>
        <p:nvSpPr>
          <p:cNvPr id="10" name="椭圆 9"/>
          <p:cNvSpPr/>
          <p:nvPr/>
        </p:nvSpPr>
        <p:spPr>
          <a:xfrm>
            <a:off x="7092240" y="2303723"/>
            <a:ext cx="643774" cy="643774"/>
          </a:xfrm>
          <a:prstGeom prst="ellipse">
            <a:avLst/>
          </a:prstGeom>
          <a:solidFill>
            <a:srgbClr val="00D6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02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8073586" y="2281872"/>
            <a:ext cx="29373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诊断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8089270" y="2728706"/>
            <a:ext cx="292166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0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content and assumptions</a:t>
            </a:r>
          </a:p>
        </p:txBody>
      </p:sp>
      <p:sp>
        <p:nvSpPr>
          <p:cNvPr id="13" name="椭圆 12"/>
          <p:cNvSpPr/>
          <p:nvPr/>
        </p:nvSpPr>
        <p:spPr>
          <a:xfrm>
            <a:off x="7092240" y="4811050"/>
            <a:ext cx="643774" cy="643774"/>
          </a:xfrm>
          <a:prstGeom prst="ellipse">
            <a:avLst/>
          </a:prstGeom>
          <a:solidFill>
            <a:srgbClr val="00D6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04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8089271" y="5236033"/>
            <a:ext cx="29216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0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The conclusion of the study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8073586" y="4789199"/>
            <a:ext cx="29373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护理措施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980037" y="3340435"/>
            <a:ext cx="3004318" cy="583565"/>
            <a:chOff x="1208731" y="3101012"/>
            <a:chExt cx="3004318" cy="583565"/>
          </a:xfrm>
        </p:grpSpPr>
        <p:sp>
          <p:nvSpPr>
            <p:cNvPr id="17" name="文本框 16"/>
            <p:cNvSpPr txBox="1"/>
            <p:nvPr/>
          </p:nvSpPr>
          <p:spPr>
            <a:xfrm>
              <a:off x="1887104" y="3101012"/>
              <a:ext cx="2325945" cy="5835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3200" dirty="0">
                  <a:solidFill>
                    <a:schemeClr val="bg1"/>
                  </a:solidFill>
                  <a:cs typeface="+mn-ea"/>
                  <a:sym typeface="+mn-lt"/>
                </a:rPr>
                <a:t>CONTENT</a:t>
              </a:r>
              <a:endParaRPr lang="zh-CN" altLang="en-US" sz="3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18" name="组合 17"/>
            <p:cNvGrpSpPr/>
            <p:nvPr/>
          </p:nvGrpSpPr>
          <p:grpSpPr>
            <a:xfrm>
              <a:off x="1208731" y="3282902"/>
              <a:ext cx="351118" cy="220035"/>
              <a:chOff x="8799711" y="1104900"/>
              <a:chExt cx="439539" cy="220035"/>
            </a:xfrm>
          </p:grpSpPr>
          <p:cxnSp>
            <p:nvCxnSpPr>
              <p:cNvPr id="19" name="直接连接符 18"/>
              <p:cNvCxnSpPr/>
              <p:nvPr/>
            </p:nvCxnSpPr>
            <p:spPr>
              <a:xfrm>
                <a:off x="8799711" y="1104900"/>
                <a:ext cx="439539" cy="0"/>
              </a:xfrm>
              <a:prstGeom prst="line">
                <a:avLst/>
              </a:prstGeom>
              <a:ln w="254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接连接符 19"/>
              <p:cNvCxnSpPr/>
              <p:nvPr/>
            </p:nvCxnSpPr>
            <p:spPr>
              <a:xfrm>
                <a:off x="8799711" y="1324935"/>
                <a:ext cx="439539" cy="0"/>
              </a:xfrm>
              <a:prstGeom prst="line">
                <a:avLst/>
              </a:prstGeom>
              <a:ln w="254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直接连接符 20"/>
              <p:cNvCxnSpPr/>
              <p:nvPr/>
            </p:nvCxnSpPr>
            <p:spPr>
              <a:xfrm>
                <a:off x="8799711" y="1214918"/>
                <a:ext cx="439539" cy="0"/>
              </a:xfrm>
              <a:prstGeom prst="line">
                <a:avLst/>
              </a:prstGeom>
              <a:ln w="254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2" name="文本框 21"/>
          <p:cNvSpPr txBox="1"/>
          <p:nvPr/>
        </p:nvSpPr>
        <p:spPr>
          <a:xfrm>
            <a:off x="1570054" y="2111106"/>
            <a:ext cx="187743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600" dirty="0">
                <a:solidFill>
                  <a:schemeClr val="bg1"/>
                </a:solidFill>
                <a:cs typeface="+mn-ea"/>
                <a:sym typeface="+mn-lt"/>
              </a:rPr>
              <a:t>目录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push dir="u"/>
      </p:transition>
    </mc:Choice>
    <mc:Fallback xmlns="">
      <p:transition spd="slow" advClick="0" advTm="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90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0"/>
                            </p:stCondLst>
                            <p:childTnLst>
                              <p:par>
                                <p:cTn id="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1000"/>
                            </p:stCondLst>
                            <p:childTnLst>
                              <p:par>
                                <p:cTn id="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7" grpId="0" animBg="1"/>
      <p:bldP spid="8" grpId="0"/>
      <p:bldP spid="9" grpId="0"/>
      <p:bldP spid="10" grpId="0" animBg="1"/>
      <p:bldP spid="11" grpId="0"/>
      <p:bldP spid="12" grpId="0"/>
      <p:bldP spid="13" grpId="0" animBg="1"/>
      <p:bldP spid="14" grpId="0"/>
      <p:bldP spid="1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-48070"/>
            <a:ext cx="12192000" cy="6987958"/>
          </a:xfrm>
          <a:prstGeom prst="rect">
            <a:avLst/>
          </a:prstGeom>
          <a:gradFill flip="none" rotWithShape="1">
            <a:gsLst>
              <a:gs pos="19000">
                <a:schemeClr val="accent1">
                  <a:lumMod val="5000"/>
                  <a:lumOff val="95000"/>
                </a:schemeClr>
              </a:gs>
              <a:gs pos="100000">
                <a:schemeClr val="bg1">
                  <a:lumMod val="9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171215" y="52199"/>
            <a:ext cx="18128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cs typeface="+mn-ea"/>
                <a:sym typeface="+mn-lt"/>
              </a:rPr>
              <a:t>护理措施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2247" y="6705565"/>
            <a:ext cx="1549753" cy="304869"/>
          </a:xfrm>
          <a:prstGeom prst="rect">
            <a:avLst/>
          </a:prstGeom>
        </p:spPr>
      </p:pic>
      <p:sp>
        <p:nvSpPr>
          <p:cNvPr id="12" name="Rectangle 9"/>
          <p:cNvSpPr>
            <a:spLocks noChangeArrowheads="1"/>
          </p:cNvSpPr>
          <p:nvPr/>
        </p:nvSpPr>
        <p:spPr bwMode="auto">
          <a:xfrm>
            <a:off x="3071812" y="514279"/>
            <a:ext cx="6048375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2400" b="1" dirty="0">
                <a:latin typeface="+mn-lt"/>
                <a:ea typeface="+mn-ea"/>
                <a:cs typeface="+mn-ea"/>
                <a:sym typeface="+mn-lt"/>
              </a:rPr>
              <a:t>呼吸消化内科住院伤病员压疮风险评估表</a:t>
            </a:r>
            <a:endParaRPr lang="zh-CN" altLang="en-US" sz="2400" dirty="0">
              <a:latin typeface="+mn-lt"/>
              <a:ea typeface="+mn-ea"/>
              <a:cs typeface="+mn-ea"/>
              <a:sym typeface="+mn-lt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zh-CN" sz="2400" b="1" dirty="0">
                <a:latin typeface="+mn-lt"/>
                <a:ea typeface="+mn-ea"/>
                <a:cs typeface="+mn-ea"/>
                <a:sym typeface="+mn-lt"/>
              </a:rPr>
              <a:t>Braden</a:t>
            </a:r>
            <a:r>
              <a:rPr lang="zh-CN" altLang="en-US" sz="2400" b="1" dirty="0">
                <a:latin typeface="+mn-lt"/>
                <a:ea typeface="+mn-ea"/>
                <a:cs typeface="+mn-ea"/>
                <a:sym typeface="+mn-lt"/>
              </a:rPr>
              <a:t>评分</a:t>
            </a:r>
            <a:endParaRPr lang="zh-CN" altLang="en-US" sz="2400"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7006" y="1340940"/>
            <a:ext cx="8177394" cy="4608000"/>
          </a:xfrm>
          <a:prstGeom prst="rect">
            <a:avLst/>
          </a:prstGeom>
        </p:spPr>
      </p:pic>
      <p:sp>
        <p:nvSpPr>
          <p:cNvPr id="14" name="Rectangle 187"/>
          <p:cNvSpPr>
            <a:spLocks noChangeArrowheads="1"/>
          </p:cNvSpPr>
          <p:nvPr/>
        </p:nvSpPr>
        <p:spPr bwMode="auto">
          <a:xfrm>
            <a:off x="6311900" y="5978915"/>
            <a:ext cx="58801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评价值：</a:t>
            </a:r>
            <a:r>
              <a:rPr lang="en-US" altLang="zh-CN" sz="20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15-18=</a:t>
            </a:r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低危   </a:t>
            </a:r>
            <a:r>
              <a:rPr lang="en-US" altLang="zh-CN" sz="20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13-14=</a:t>
            </a:r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中危   ≤</a:t>
            </a:r>
            <a:r>
              <a:rPr lang="en-US" altLang="zh-CN" sz="20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12=</a:t>
            </a:r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高危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 b="1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评估得分：</a:t>
            </a:r>
            <a:r>
              <a:rPr lang="en-US" altLang="zh-CN" sz="2000" b="1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9</a:t>
            </a:r>
            <a:r>
              <a:rPr lang="zh-CN" altLang="en-US" sz="2000" b="1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分 （高危）</a:t>
            </a:r>
          </a:p>
        </p:txBody>
      </p:sp>
      <p:pic>
        <p:nvPicPr>
          <p:cNvPr id="6" name="图片 5" descr="C:\Users\Admin\Desktop\医药\5d42102770fab1564610599690.png5d42102770fab1564610599690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166688" y="-15875"/>
            <a:ext cx="720000" cy="720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wipe/>
      </p:transition>
    </mc:Choice>
    <mc:Fallback xmlns="">
      <p:transition spd="slow" advClick="0" advTm="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" dur="1" fill="hold"/>
                                        <p:tgtEl>
                                          <p:spTgt spid="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189630" y="51564"/>
            <a:ext cx="18128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cs typeface="+mn-ea"/>
                <a:sym typeface="+mn-lt"/>
              </a:rPr>
              <a:t>护理措施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2247" y="6705565"/>
            <a:ext cx="1549753" cy="304869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984885" y="4505960"/>
            <a:ext cx="2949575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90000"/>
              </a:lnSpc>
            </a:pPr>
            <a:r>
              <a:rPr lang="zh-CN" altLang="en-US" sz="20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*输液过程中密切观察有无不良反应及用药效果，如有异常，及时告知医生，予以处理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4621530" y="3434080"/>
            <a:ext cx="2949575" cy="10147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0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*适当调节输液速度，缓慢滴注，避免增加心脏负荷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1189355" y="2004695"/>
            <a:ext cx="2948940" cy="10147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0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*妥善固定、保护留置针，防止针管脱出、反折、堵塞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8430895" y="4505960"/>
            <a:ext cx="2950210" cy="215328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*建立静脉通路，并保持通畅，及时、准时为患者输注药物，以达到理想治疗效果治疗效果</a:t>
            </a:r>
          </a:p>
          <a:p>
            <a:pPr>
              <a:lnSpc>
                <a:spcPct val="90000"/>
              </a:lnSpc>
            </a:pPr>
            <a:endParaRPr lang="zh-CN" altLang="en-US" sz="200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+mn-ea"/>
              <a:sym typeface="+mn-lt"/>
            </a:endParaRPr>
          </a:p>
          <a:p>
            <a:pPr>
              <a:lnSpc>
                <a:spcPct val="90000"/>
              </a:lnSpc>
            </a:pPr>
            <a:endParaRPr lang="zh-CN" altLang="en-US" sz="200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+mn-ea"/>
              <a:sym typeface="+mn-lt"/>
            </a:endParaRPr>
          </a:p>
          <a:p>
            <a:pPr>
              <a:lnSpc>
                <a:spcPct val="90000"/>
              </a:lnSpc>
            </a:pPr>
            <a:endParaRPr lang="zh-CN" altLang="en-US" sz="200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4526280" y="1016635"/>
            <a:ext cx="3140075" cy="424815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7</a:t>
            </a:r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、静脉输液的护理</a:t>
            </a:r>
          </a:p>
        </p:txBody>
      </p:sp>
      <p:pic>
        <p:nvPicPr>
          <p:cNvPr id="6" name="图片 5" descr="C:\Users\Admin\Desktop\医药\5d42102770fab1564610599690.png5d42102770fab1564610599690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166688" y="-15875"/>
            <a:ext cx="720000" cy="720000"/>
          </a:xfrm>
          <a:prstGeom prst="rect">
            <a:avLst/>
          </a:prstGeom>
        </p:spPr>
      </p:pic>
      <p:pic>
        <p:nvPicPr>
          <p:cNvPr id="10" name="图片 9" descr="C:\Users\Admin\Desktop\医药\5d40338b89a8d1564488587775.png5d40338b89a8d1564488587775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8105551" y="1016410"/>
            <a:ext cx="3599815" cy="3599180"/>
          </a:xfrm>
          <a:prstGeom prst="rect">
            <a:avLst/>
          </a:prstGeom>
        </p:spPr>
      </p:pic>
      <p:pic>
        <p:nvPicPr>
          <p:cNvPr id="11" name="图片 10" descr="C:\Users\Admin\Desktop\医药\5d7848c5107ab1568164037156.png5d7848c5107ab1568164037156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>
          <a:xfrm>
            <a:off x="4382546" y="3819617"/>
            <a:ext cx="3599815" cy="3085465"/>
          </a:xfrm>
          <a:prstGeom prst="rect">
            <a:avLst/>
          </a:prstGeom>
        </p:spPr>
      </p:pic>
      <p:pic>
        <p:nvPicPr>
          <p:cNvPr id="12" name="图片 11" descr="C:\Users\Admin\Desktop\医药\5d4036e8466cc1564489448662.png5d4036e8466cc1564489448662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>
          <a:xfrm>
            <a:off x="1465356" y="2815365"/>
            <a:ext cx="1799683" cy="1800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wipe/>
      </p:transition>
    </mc:Choice>
    <mc:Fallback xmlns="">
      <p:transition spd="slow" advClick="0" advTm="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10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11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1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55"/>
          <a:stretch>
            <a:fillRect/>
          </a:stretch>
        </p:blipFill>
        <p:spPr>
          <a:xfrm flipH="1">
            <a:off x="0" y="-1"/>
            <a:ext cx="7620000" cy="531329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096000" y="5173769"/>
            <a:ext cx="6096000" cy="167845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147" b="7085"/>
          <a:stretch>
            <a:fillRect/>
          </a:stretch>
        </p:blipFill>
        <p:spPr>
          <a:xfrm flipH="1">
            <a:off x="-372835" y="4262974"/>
            <a:ext cx="4659085" cy="4128168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036" y="300587"/>
            <a:ext cx="5691743" cy="6256825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6971069" y="3099773"/>
            <a:ext cx="4152227" cy="1878190"/>
            <a:chOff x="5812761" y="2924736"/>
            <a:chExt cx="4152227" cy="1878190"/>
          </a:xfrm>
        </p:grpSpPr>
        <p:sp>
          <p:nvSpPr>
            <p:cNvPr id="10" name="矩形 9"/>
            <p:cNvSpPr/>
            <p:nvPr/>
          </p:nvSpPr>
          <p:spPr bwMode="auto">
            <a:xfrm>
              <a:off x="5852342" y="4031112"/>
              <a:ext cx="4112646" cy="77181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defTabSz="914400" rtl="0" eaLnBrk="1" fontAlgn="auto" latinLnBrk="0" hangingPunct="1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altLang="zh-CN" sz="1000" noProof="0" dirty="0">
                  <a:ln>
                    <a:noFill/>
                  </a:ln>
                  <a:solidFill>
                    <a:srgbClr val="4E91F2"/>
                  </a:solidFill>
                  <a:effectLst/>
                  <a:uLnTx/>
                  <a:uFillTx/>
                  <a:cs typeface="+mn-ea"/>
                  <a:sym typeface="+mn-lt"/>
                </a:rPr>
                <a:t>The user can demonstrate on a projector or computer, or print the demonstrate on a projector or computer,The user can demonstrate on a projector or computer, or print the demonstrate on a projector or computer,</a:t>
              </a:r>
              <a:endParaRPr kumimoji="0" lang="en-US" altLang="zh-CN" sz="1000" i="0" u="none" strike="noStrike" kern="1200" cap="none" spc="0" normalizeH="0" baseline="0" noProof="0" dirty="0">
                <a:ln>
                  <a:noFill/>
                </a:ln>
                <a:solidFill>
                  <a:srgbClr val="4E91F2"/>
                </a:solidFill>
                <a:effectLst/>
                <a:uLnTx/>
                <a:uFillTx/>
                <a:cs typeface="+mn-ea"/>
                <a:sym typeface="+mn-lt"/>
              </a:endParaRPr>
            </a:p>
            <a:p>
              <a:pPr marL="0" marR="0" lvl="0" indent="0" defTabSz="914400" rtl="0" eaLnBrk="1" fontAlgn="auto" latinLnBrk="0" hangingPunct="1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zh-CN" altLang="en-US" sz="1000" dirty="0">
                <a:solidFill>
                  <a:srgbClr val="4E91F2"/>
                </a:solidFill>
                <a:cs typeface="+mn-ea"/>
                <a:sym typeface="+mn-lt"/>
              </a:endParaRPr>
            </a:p>
          </p:txBody>
        </p:sp>
        <p:sp>
          <p:nvSpPr>
            <p:cNvPr id="11" name="PA-文本框 8"/>
            <p:cNvSpPr txBox="1"/>
            <p:nvPr>
              <p:custDataLst>
                <p:tags r:id="rId3"/>
              </p:custDataLst>
            </p:nvPr>
          </p:nvSpPr>
          <p:spPr>
            <a:xfrm>
              <a:off x="5812761" y="3212816"/>
              <a:ext cx="2441694" cy="769441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4400" dirty="0">
                  <a:solidFill>
                    <a:srgbClr val="4E91F2"/>
                  </a:solidFill>
                  <a:cs typeface="+mn-ea"/>
                  <a:sym typeface="+mn-lt"/>
                </a:rPr>
                <a:t>护理措施</a:t>
              </a:r>
            </a:p>
          </p:txBody>
        </p:sp>
        <p:sp>
          <p:nvSpPr>
            <p:cNvPr id="12" name="矩形 11"/>
            <p:cNvSpPr/>
            <p:nvPr/>
          </p:nvSpPr>
          <p:spPr>
            <a:xfrm rot="5400000">
              <a:off x="6258442" y="2618736"/>
              <a:ext cx="108000" cy="720000"/>
            </a:xfrm>
            <a:prstGeom prst="rect">
              <a:avLst/>
            </a:prstGeom>
            <a:solidFill>
              <a:srgbClr val="00D6D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solidFill>
                  <a:srgbClr val="4E91F2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3" name="PA-文本框 8"/>
          <p:cNvSpPr txBox="1"/>
          <p:nvPr>
            <p:custDataLst>
              <p:tags r:id="rId2"/>
            </p:custDataLst>
          </p:nvPr>
        </p:nvSpPr>
        <p:spPr>
          <a:xfrm>
            <a:off x="7010650" y="2084680"/>
            <a:ext cx="3049233" cy="76944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4400" dirty="0">
                <a:solidFill>
                  <a:srgbClr val="4E91F2"/>
                </a:solidFill>
                <a:cs typeface="+mn-ea"/>
                <a:sym typeface="+mn-lt"/>
              </a:rPr>
              <a:t>PART  FOUR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wipe/>
      </p:transition>
    </mc:Choice>
    <mc:Fallback xmlns="">
      <p:transition spd="slow" advClick="0" advTm="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189630" y="51564"/>
            <a:ext cx="18128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cs typeface="+mn-ea"/>
                <a:sym typeface="+mn-lt"/>
              </a:rPr>
              <a:t>护理措施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2247" y="6705565"/>
            <a:ext cx="1549753" cy="304869"/>
          </a:xfrm>
          <a:prstGeom prst="rect">
            <a:avLst/>
          </a:prstGeom>
        </p:spPr>
      </p:pic>
      <p:sp>
        <p:nvSpPr>
          <p:cNvPr id="31" name="文本框 30"/>
          <p:cNvSpPr txBox="1"/>
          <p:nvPr/>
        </p:nvSpPr>
        <p:spPr>
          <a:xfrm>
            <a:off x="6805930" y="1280807"/>
            <a:ext cx="5131435" cy="193899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*密切监测体温变化，观察患者有无面部潮红、出汗等症状，及时告知医生，予以对症处理。</a:t>
            </a:r>
          </a:p>
          <a:p>
            <a:endParaRPr lang="zh-CN" altLang="en-US" sz="200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+mn-ea"/>
              <a:sym typeface="+mn-lt"/>
            </a:endParaRPr>
          </a:p>
          <a:p>
            <a:endParaRPr lang="zh-CN" altLang="en-US" sz="200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+mn-ea"/>
              <a:sym typeface="+mn-lt"/>
            </a:endParaRPr>
          </a:p>
          <a:p>
            <a:endParaRPr lang="zh-CN" altLang="en-US" sz="200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1286510" y="949960"/>
            <a:ext cx="3140075" cy="461645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8</a:t>
            </a:r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、高热的护理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5023485" y="3486750"/>
            <a:ext cx="6986208" cy="4001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 anchor="t">
            <a:spAutoFit/>
          </a:bodyPr>
          <a:lstStyle/>
          <a:p>
            <a:r>
              <a:rPr lang="zh-CN" altLang="en-US" sz="20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*予以鼻饲高热量、高蛋白的易消化饮食，满足机体需求量。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3002280" y="5246335"/>
            <a:ext cx="9038052" cy="4001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 anchor="t">
            <a:spAutoFit/>
          </a:bodyPr>
          <a:lstStyle/>
          <a:p>
            <a:r>
              <a:rPr lang="zh-CN" altLang="en-US" sz="20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*及时为患者擦拭身体，更换汗湿衣被，避免潮湿引起受凉或皮肤刺激、受损。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3256280" y="4364320"/>
            <a:ext cx="8781571" cy="4001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 anchor="t">
            <a:spAutoFit/>
          </a:bodyPr>
          <a:lstStyle/>
          <a:p>
            <a:r>
              <a:rPr lang="zh-CN" altLang="en-US" sz="20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*遵医嘱予以冰枕、温水擦浴等物理降温或药物降温，并密切观察降温效果。</a:t>
            </a:r>
          </a:p>
        </p:txBody>
      </p:sp>
      <p:pic>
        <p:nvPicPr>
          <p:cNvPr id="6" name="图片 5" descr="C:\Users\Admin\Desktop\医药\5d42102770fab1564610599690.png5d42102770fab1564610599690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166688" y="-15875"/>
            <a:ext cx="720000" cy="72000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10560"/>
            <a:ext cx="3599815" cy="359372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wipe/>
      </p:transition>
    </mc:Choice>
    <mc:Fallback xmlns="">
      <p:transition spd="slow" advClick="0" advTm="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10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180740" y="52199"/>
            <a:ext cx="18128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cs typeface="+mn-ea"/>
                <a:sym typeface="+mn-lt"/>
              </a:rPr>
              <a:t>护理措施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2247" y="6705565"/>
            <a:ext cx="1549753" cy="304869"/>
          </a:xfrm>
          <a:prstGeom prst="rect">
            <a:avLst/>
          </a:prstGeom>
        </p:spPr>
      </p:pic>
      <p:sp>
        <p:nvSpPr>
          <p:cNvPr id="31" name="文本框 30"/>
          <p:cNvSpPr txBox="1"/>
          <p:nvPr/>
        </p:nvSpPr>
        <p:spPr>
          <a:xfrm>
            <a:off x="1046480" y="2473892"/>
            <a:ext cx="5131435" cy="19380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endParaRPr lang="en-US" altLang="zh-CN" sz="240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+mn-ea"/>
              <a:sym typeface="+mn-lt"/>
            </a:endParaRPr>
          </a:p>
          <a:p>
            <a:r>
              <a:rPr lang="en-US" altLang="zh-CN" sz="24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9</a:t>
            </a:r>
            <a:r>
              <a:rPr lang="zh-CN" altLang="en-US" sz="24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、床旁备急救药品及急救设备，并使处于备用状态，以便随时配合医生采取急救，争取抢救时间</a:t>
            </a:r>
          </a:p>
          <a:p>
            <a:endParaRPr lang="zh-CN" altLang="en-US" sz="240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1046480" y="1429523"/>
            <a:ext cx="1086485" cy="467995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9</a:t>
            </a:r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、</a:t>
            </a:r>
            <a:r>
              <a:rPr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10</a:t>
            </a:r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、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046480" y="4674802"/>
            <a:ext cx="6888480" cy="4603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sz="24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10</a:t>
            </a:r>
            <a:r>
              <a:rPr lang="zh-CN" altLang="en-US" sz="24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、每日为病房通风，保持空气清新、温湿度适宜</a:t>
            </a:r>
          </a:p>
        </p:txBody>
      </p:sp>
      <p:pic>
        <p:nvPicPr>
          <p:cNvPr id="6" name="图片 5" descr="C:\Users\Admin\Desktop\医药\5d42102770fab1564610599690.png5d42102770fab1564610599690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166688" y="-15875"/>
            <a:ext cx="720000" cy="720000"/>
          </a:xfrm>
          <a:prstGeom prst="rect">
            <a:avLst/>
          </a:prstGeom>
        </p:spPr>
      </p:pic>
      <p:pic>
        <p:nvPicPr>
          <p:cNvPr id="8" name="图片 7" descr="C:\Users\Admin\Desktop\医药\5d42105ec2f5b1564610654652.png5d42105ec2f5b1564610654652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8090946" y="1853340"/>
            <a:ext cx="3599815" cy="359918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wipe/>
      </p:transition>
    </mc:Choice>
    <mc:Fallback xmlns="">
      <p:transition spd="slow" advClick="0" advTm="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137560" y="51564"/>
            <a:ext cx="18128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cs typeface="+mn-ea"/>
                <a:sym typeface="+mn-lt"/>
              </a:rPr>
              <a:t>知识链接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2247" y="6705565"/>
            <a:ext cx="1549753" cy="304869"/>
          </a:xfrm>
          <a:prstGeom prst="rect">
            <a:avLst/>
          </a:prstGeom>
        </p:spPr>
      </p:pic>
      <p:sp>
        <p:nvSpPr>
          <p:cNvPr id="27" name="椭圆 26"/>
          <p:cNvSpPr/>
          <p:nvPr/>
        </p:nvSpPr>
        <p:spPr>
          <a:xfrm>
            <a:off x="1019033" y="1215935"/>
            <a:ext cx="118280" cy="118280"/>
          </a:xfrm>
          <a:prstGeom prst="ellipse">
            <a:avLst/>
          </a:prstGeom>
          <a:solidFill>
            <a:schemeClr val="accent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11114461" y="1190451"/>
            <a:ext cx="118280" cy="118280"/>
          </a:xfrm>
          <a:prstGeom prst="ellipse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1314449" y="6376368"/>
            <a:ext cx="118280" cy="118280"/>
          </a:xfrm>
          <a:prstGeom prst="ellipse">
            <a:avLst/>
          </a:prstGeom>
          <a:solidFill>
            <a:schemeClr val="accent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11212270" y="6273392"/>
            <a:ext cx="118280" cy="118280"/>
          </a:xfrm>
          <a:prstGeom prst="ellipse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1019175" y="2471625"/>
            <a:ext cx="1836420" cy="2584450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pPr>
              <a:lnSpc>
                <a:spcPct val="90000"/>
              </a:lnSpc>
            </a:pPr>
            <a:r>
              <a:rPr lang="en-US" altLang="zh-CN" sz="20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01</a:t>
            </a:r>
          </a:p>
          <a:p>
            <a:pPr>
              <a:lnSpc>
                <a:spcPct val="90000"/>
              </a:lnSpc>
            </a:pPr>
            <a:r>
              <a:rPr lang="zh-CN" altLang="en-US" sz="20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慢性阻塞性肺疾病（</a:t>
            </a:r>
            <a:r>
              <a:rPr lang="en-US" altLang="zh-CN" sz="20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COPD</a:t>
            </a:r>
            <a:r>
              <a:rPr lang="zh-CN" altLang="en-US" sz="20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） 是一种以气流受限为特征的肺部疾病，其气流受限不完全可逆，呈进行性发展</a:t>
            </a:r>
            <a:r>
              <a:rPr lang="zh-CN" altLang="en-US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。</a:t>
            </a:r>
          </a:p>
        </p:txBody>
      </p:sp>
      <p:sp>
        <p:nvSpPr>
          <p:cNvPr id="39" name="文本框 38"/>
          <p:cNvSpPr txBox="1"/>
          <p:nvPr/>
        </p:nvSpPr>
        <p:spPr>
          <a:xfrm>
            <a:off x="3597910" y="2470990"/>
            <a:ext cx="2715260" cy="2584450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pPr>
              <a:lnSpc>
                <a:spcPct val="90000"/>
              </a:lnSpc>
            </a:pPr>
            <a:r>
              <a:rPr lang="en-US" altLang="zh-CN" sz="20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02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-US" altLang="zh-CN" sz="20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COPD</a:t>
            </a:r>
            <a:r>
              <a:rPr lang="zh-CN" altLang="en-US" sz="20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与慢性支气管炎和阻塞性肺气肿密切相关，当慢性支气管炎或肺气肿患者的病情严重到一定程度，肺功能检查出现气流受限，并不能完全可逆时，则诊断为</a:t>
            </a:r>
            <a:r>
              <a:rPr lang="en-US" altLang="zh-CN" sz="20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COPD</a:t>
            </a:r>
            <a:r>
              <a:rPr lang="zh-CN" altLang="en-US" sz="20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。</a:t>
            </a:r>
          </a:p>
        </p:txBody>
      </p:sp>
      <p:sp>
        <p:nvSpPr>
          <p:cNvPr id="40" name="文本框 39"/>
          <p:cNvSpPr txBox="1"/>
          <p:nvPr/>
        </p:nvSpPr>
        <p:spPr>
          <a:xfrm>
            <a:off x="7055485" y="2471625"/>
            <a:ext cx="1863725" cy="2031325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pPr>
              <a:lnSpc>
                <a:spcPct val="90000"/>
              </a:lnSpc>
            </a:pPr>
            <a:r>
              <a:rPr lang="en-US" altLang="zh-CN" sz="20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03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zh-CN" altLang="en-US" sz="20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其病因主要与吸烟、职业性粉尘和化学物质、大气污染、感染等有关。</a:t>
            </a:r>
          </a:p>
        </p:txBody>
      </p:sp>
      <p:sp>
        <p:nvSpPr>
          <p:cNvPr id="41" name="文本框 40"/>
          <p:cNvSpPr txBox="1"/>
          <p:nvPr/>
        </p:nvSpPr>
        <p:spPr>
          <a:xfrm>
            <a:off x="9716770" y="2470355"/>
            <a:ext cx="1967230" cy="2308324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pPr>
              <a:lnSpc>
                <a:spcPct val="90000"/>
              </a:lnSpc>
            </a:pPr>
            <a:r>
              <a:rPr lang="en-US" altLang="zh-CN" sz="20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04</a:t>
            </a:r>
          </a:p>
          <a:p>
            <a:pPr>
              <a:lnSpc>
                <a:spcPct val="90000"/>
              </a:lnSpc>
            </a:pPr>
            <a:r>
              <a:rPr lang="zh-CN" altLang="en-US" sz="20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急性加重期是指在短期内咳嗽、咳痰、气短和（或）喘息加重，痰量增多，呈脓性或粘液脓性，可伴发热等症状。</a:t>
            </a:r>
          </a:p>
        </p:txBody>
      </p:sp>
      <p:pic>
        <p:nvPicPr>
          <p:cNvPr id="6" name="图片 5" descr="C:\Users\Admin\Desktop\医药\5d42102770fab1564610599690.png5d42102770fab1564610599690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166688" y="-15875"/>
            <a:ext cx="720000" cy="7200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3190" y="5055440"/>
            <a:ext cx="1793510" cy="1799590"/>
          </a:xfrm>
          <a:prstGeom prst="rect">
            <a:avLst/>
          </a:prstGeom>
        </p:spPr>
      </p:pic>
      <p:pic>
        <p:nvPicPr>
          <p:cNvPr id="9" name="图片 8" descr="C:\Users\Admin\Desktop\医药\5d78461e0ac0b1568163358432.png5d78461e0ac0b1568163358432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>
          <a:xfrm>
            <a:off x="9063836" y="349591"/>
            <a:ext cx="1800000" cy="1800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wipe/>
      </p:transition>
    </mc:Choice>
    <mc:Fallback xmlns="">
      <p:transition spd="slow" advClick="0" advTm="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1" dur="1" fill="hold"/>
                                        <p:tgtEl>
                                          <p:spTgt spid="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5" dur="1" fill="hold"/>
                                        <p:tgtEl>
                                          <p:spTgt spid="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ldLvl="0" animBg="1"/>
      <p:bldP spid="39" grpId="0" bldLvl="0" animBg="1"/>
      <p:bldP spid="40" grpId="0" bldLvl="0" animBg="1"/>
      <p:bldP spid="41" grpId="0" bldLvl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14"/>
          <a:stretch>
            <a:fillRect/>
          </a:stretch>
        </p:blipFill>
        <p:spPr>
          <a:xfrm>
            <a:off x="4572000" y="0"/>
            <a:ext cx="7620000" cy="5559237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164"/>
          <a:stretch>
            <a:fillRect/>
          </a:stretch>
        </p:blipFill>
        <p:spPr>
          <a:xfrm>
            <a:off x="0" y="4833407"/>
            <a:ext cx="4572000" cy="2069232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4535017"/>
            <a:ext cx="7259652" cy="3728203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7678" y="834077"/>
            <a:ext cx="5272643" cy="5796116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411679" y="2325601"/>
            <a:ext cx="532782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 sz="6000" b="1">
                <a:gradFill>
                  <a:gsLst>
                    <a:gs pos="2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effectLst>
                  <a:outerShdw blurRad="76200" dist="38100" dir="2700000" algn="tl" rotWithShape="0">
                    <a:prstClr val="black">
                      <a:alpha val="14000"/>
                    </a:prstClr>
                  </a:outerShdw>
                </a:effectLst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algn="l">
              <a:defRPr/>
            </a:pPr>
            <a:r>
              <a:rPr kumimoji="0" lang="zh-CN" altLang="en-US" sz="6600" b="0" i="0" u="none" strike="noStrike" kern="1200" cap="none" spc="600" normalizeH="0" baseline="0" noProof="0" dirty="0">
                <a:ln>
                  <a:noFill/>
                </a:ln>
                <a:solidFill>
                  <a:srgbClr val="4E91F2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谢谢大家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477239" y="1329198"/>
            <a:ext cx="4487545" cy="937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 sz="6000" b="1">
                <a:gradFill>
                  <a:gsLst>
                    <a:gs pos="2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effectLst>
                  <a:outerShdw blurRad="76200" dist="38100" dir="2700000" algn="tl" rotWithShape="0">
                    <a:prstClr val="black">
                      <a:alpha val="14000"/>
                    </a:prstClr>
                  </a:outerShdw>
                </a:effectLst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5500" b="0" i="0" u="none" strike="noStrike" kern="1200" cap="none" spc="600" normalizeH="0" baseline="0" noProof="0">
                <a:ln>
                  <a:noFill/>
                </a:ln>
                <a:solidFill>
                  <a:srgbClr val="4E91F2"/>
                </a:solidFill>
                <a:effectLst>
                  <a:outerShdw blurRad="76200" dist="38100" dir="2700000" algn="tl" rotWithShape="0">
                    <a:prstClr val="black">
                      <a:alpha val="14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ea"/>
                <a:sym typeface="+mn-lt"/>
              </a:rPr>
              <a:t>BUSINESS</a:t>
            </a:r>
            <a:endParaRPr kumimoji="0" lang="en-US" altLang="zh-CN" sz="5500" b="0" i="0" u="none" strike="noStrike" kern="1200" cap="none" spc="600" normalizeH="0" baseline="0" noProof="0" dirty="0">
              <a:ln>
                <a:noFill/>
              </a:ln>
              <a:solidFill>
                <a:srgbClr val="4E91F2"/>
              </a:solidFill>
              <a:effectLst>
                <a:outerShdw blurRad="76200" dist="38100" dir="2700000" algn="tl" rotWithShape="0">
                  <a:prstClr val="black">
                    <a:alpha val="14000"/>
                  </a:prstClr>
                </a:outerShdw>
              </a:effectLst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11577" y="3426580"/>
            <a:ext cx="5227929" cy="9671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en-US" altLang="zh-CN" sz="1000" spc="300" dirty="0">
                <a:solidFill>
                  <a:srgbClr val="4E91F2"/>
                </a:solidFill>
                <a:cs typeface="+mn-ea"/>
                <a:sym typeface="+mn-lt"/>
              </a:rPr>
              <a:t>sit </a:t>
            </a:r>
            <a:r>
              <a:rPr lang="en-US" altLang="zh-CN" sz="1000" spc="300" dirty="0" err="1">
                <a:solidFill>
                  <a:srgbClr val="4E91F2"/>
                </a:solidFill>
                <a:cs typeface="+mn-ea"/>
                <a:sym typeface="+mn-lt"/>
              </a:rPr>
              <a:t>amet</a:t>
            </a:r>
            <a:r>
              <a:rPr lang="en-US" altLang="zh-CN" sz="1000" spc="300" dirty="0">
                <a:solidFill>
                  <a:srgbClr val="4E91F2"/>
                </a:solidFill>
                <a:cs typeface="+mn-ea"/>
                <a:sym typeface="+mn-lt"/>
              </a:rPr>
              <a:t>, </a:t>
            </a:r>
            <a:r>
              <a:rPr lang="en-US" altLang="zh-CN" sz="1000" spc="300" dirty="0" err="1">
                <a:solidFill>
                  <a:srgbClr val="4E91F2"/>
                </a:solidFill>
                <a:cs typeface="+mn-ea"/>
                <a:sym typeface="+mn-lt"/>
              </a:rPr>
              <a:t>consectetuer</a:t>
            </a:r>
            <a:r>
              <a:rPr lang="en-US" altLang="zh-CN" sz="1000" spc="300" dirty="0">
                <a:solidFill>
                  <a:srgbClr val="4E91F2"/>
                </a:solidFill>
                <a:cs typeface="+mn-ea"/>
                <a:sym typeface="+mn-lt"/>
              </a:rPr>
              <a:t> </a:t>
            </a:r>
            <a:r>
              <a:rPr lang="en-US" altLang="zh-CN" sz="1000" spc="300" dirty="0" err="1">
                <a:solidFill>
                  <a:srgbClr val="4E91F2"/>
                </a:solidFill>
                <a:cs typeface="+mn-ea"/>
                <a:sym typeface="+mn-lt"/>
              </a:rPr>
              <a:t>adipiscing</a:t>
            </a:r>
            <a:r>
              <a:rPr lang="en-US" altLang="zh-CN" sz="1000" spc="300" dirty="0">
                <a:solidFill>
                  <a:srgbClr val="4E91F2"/>
                </a:solidFill>
                <a:cs typeface="+mn-ea"/>
                <a:sym typeface="+mn-lt"/>
              </a:rPr>
              <a:t> </a:t>
            </a:r>
            <a:r>
              <a:rPr lang="en-US" altLang="zh-CN" sz="1000" spc="300" dirty="0" err="1">
                <a:solidFill>
                  <a:srgbClr val="4E91F2"/>
                </a:solidFill>
                <a:cs typeface="+mn-ea"/>
                <a:sym typeface="+mn-lt"/>
              </a:rPr>
              <a:t>elit</a:t>
            </a:r>
            <a:r>
              <a:rPr lang="en-US" altLang="zh-CN" sz="1000" spc="300" dirty="0">
                <a:solidFill>
                  <a:srgbClr val="4E91F2"/>
                </a:solidFill>
                <a:cs typeface="+mn-ea"/>
                <a:sym typeface="+mn-lt"/>
              </a:rPr>
              <a:t>. </a:t>
            </a:r>
            <a:r>
              <a:rPr lang="en-US" altLang="zh-CN" sz="1000" spc="300" dirty="0" err="1">
                <a:solidFill>
                  <a:srgbClr val="4E91F2"/>
                </a:solidFill>
                <a:cs typeface="+mn-ea"/>
                <a:sym typeface="+mn-lt"/>
              </a:rPr>
              <a:t>Aenean</a:t>
            </a:r>
            <a:r>
              <a:rPr lang="en-US" altLang="zh-CN" sz="1000" spc="300" dirty="0">
                <a:solidFill>
                  <a:srgbClr val="4E91F2"/>
                </a:solidFill>
                <a:cs typeface="+mn-ea"/>
                <a:sym typeface="+mn-lt"/>
              </a:rPr>
              <a:t> </a:t>
            </a:r>
            <a:r>
              <a:rPr lang="en-US" altLang="zh-CN" sz="1000" spc="300" dirty="0" err="1">
                <a:solidFill>
                  <a:srgbClr val="4E91F2"/>
                </a:solidFill>
                <a:cs typeface="+mn-ea"/>
                <a:sym typeface="+mn-lt"/>
              </a:rPr>
              <a:t>commodo</a:t>
            </a:r>
            <a:r>
              <a:rPr lang="en-US" altLang="zh-CN" sz="1000" spc="300" dirty="0">
                <a:solidFill>
                  <a:srgbClr val="4E91F2"/>
                </a:solidFill>
                <a:cs typeface="+mn-ea"/>
                <a:sym typeface="+mn-lt"/>
              </a:rPr>
              <a:t> ligula </a:t>
            </a:r>
            <a:r>
              <a:rPr lang="en-US" altLang="zh-CN" sz="1000" spc="300" dirty="0" err="1">
                <a:solidFill>
                  <a:srgbClr val="4E91F2"/>
                </a:solidFill>
                <a:cs typeface="+mn-ea"/>
                <a:sym typeface="+mn-lt"/>
              </a:rPr>
              <a:t>eget</a:t>
            </a:r>
            <a:r>
              <a:rPr lang="en-US" altLang="zh-CN" sz="1000" spc="300" dirty="0">
                <a:solidFill>
                  <a:srgbClr val="4E91F2"/>
                </a:solidFill>
                <a:cs typeface="+mn-ea"/>
                <a:sym typeface="+mn-lt"/>
              </a:rPr>
              <a:t> dolor. Lorem ipsum dolor sit </a:t>
            </a:r>
            <a:r>
              <a:rPr lang="en-US" altLang="zh-CN" sz="1000" spc="300" dirty="0" err="1">
                <a:solidFill>
                  <a:srgbClr val="4E91F2"/>
                </a:solidFill>
                <a:cs typeface="+mn-ea"/>
                <a:sym typeface="+mn-lt"/>
              </a:rPr>
              <a:t>amet</a:t>
            </a:r>
            <a:r>
              <a:rPr lang="en-US" altLang="zh-CN" sz="1000" spc="300" dirty="0">
                <a:solidFill>
                  <a:srgbClr val="4E91F2"/>
                </a:solidFill>
                <a:cs typeface="+mn-ea"/>
                <a:sym typeface="+mn-lt"/>
              </a:rPr>
              <a:t>, </a:t>
            </a:r>
            <a:r>
              <a:rPr lang="en-US" altLang="zh-CN" sz="1000" spc="300" dirty="0" err="1">
                <a:solidFill>
                  <a:srgbClr val="4E91F2"/>
                </a:solidFill>
                <a:cs typeface="+mn-ea"/>
                <a:sym typeface="+mn-lt"/>
              </a:rPr>
              <a:t>consectetuer</a:t>
            </a:r>
            <a:r>
              <a:rPr lang="en-US" altLang="zh-CN" sz="1000" spc="300" dirty="0">
                <a:solidFill>
                  <a:srgbClr val="4E91F2"/>
                </a:solidFill>
                <a:cs typeface="+mn-ea"/>
                <a:sym typeface="+mn-lt"/>
              </a:rPr>
              <a:t> </a:t>
            </a:r>
            <a:r>
              <a:rPr lang="en-US" altLang="zh-CN" sz="1000" spc="300" dirty="0" err="1">
                <a:solidFill>
                  <a:srgbClr val="4E91F2"/>
                </a:solidFill>
                <a:cs typeface="+mn-ea"/>
                <a:sym typeface="+mn-lt"/>
              </a:rPr>
              <a:t>adipiscing</a:t>
            </a:r>
            <a:r>
              <a:rPr lang="en-US" altLang="zh-CN" sz="1000" spc="300" dirty="0">
                <a:solidFill>
                  <a:srgbClr val="4E91F2"/>
                </a:solidFill>
                <a:cs typeface="+mn-ea"/>
                <a:sym typeface="+mn-lt"/>
              </a:rPr>
              <a:t> </a:t>
            </a:r>
            <a:r>
              <a:rPr lang="en-US" altLang="zh-CN" sz="1000" spc="300" dirty="0" err="1">
                <a:solidFill>
                  <a:srgbClr val="4E91F2"/>
                </a:solidFill>
                <a:cs typeface="+mn-ea"/>
                <a:sym typeface="+mn-lt"/>
              </a:rPr>
              <a:t>elit</a:t>
            </a:r>
            <a:r>
              <a:rPr lang="en-US" altLang="zh-CN" sz="1000" spc="300" dirty="0">
                <a:solidFill>
                  <a:srgbClr val="4E91F2"/>
                </a:solidFill>
                <a:cs typeface="+mn-ea"/>
                <a:sym typeface="+mn-lt"/>
              </a:rPr>
              <a:t>. 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592294" y="4740659"/>
            <a:ext cx="2922448" cy="355215"/>
            <a:chOff x="8016711" y="5172111"/>
            <a:chExt cx="2922448" cy="355215"/>
          </a:xfrm>
        </p:grpSpPr>
        <p:grpSp>
          <p:nvGrpSpPr>
            <p:cNvPr id="17" name="组合 16"/>
            <p:cNvGrpSpPr/>
            <p:nvPr/>
          </p:nvGrpSpPr>
          <p:grpSpPr>
            <a:xfrm>
              <a:off x="9637559" y="5172112"/>
              <a:ext cx="1301600" cy="355214"/>
              <a:chOff x="7319963" y="4449433"/>
              <a:chExt cx="1301600" cy="355214"/>
            </a:xfrm>
          </p:grpSpPr>
          <p:sp>
            <p:nvSpPr>
              <p:cNvPr id="21" name="矩形: 圆角 20"/>
              <p:cNvSpPr/>
              <p:nvPr/>
            </p:nvSpPr>
            <p:spPr>
              <a:xfrm>
                <a:off x="7319963" y="4449433"/>
                <a:ext cx="1301600" cy="355214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 w="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600" i="0" u="none" strike="noStrike" kern="1200" cap="none" spc="0" normalizeH="0" baseline="0" noProof="0" dirty="0">
                  <a:ln>
                    <a:noFill/>
                  </a:ln>
                  <a:solidFill>
                    <a:srgbClr val="4E91F2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2" name="文本框 21"/>
              <p:cNvSpPr txBox="1"/>
              <p:nvPr/>
            </p:nvSpPr>
            <p:spPr>
              <a:xfrm>
                <a:off x="7319963" y="4525982"/>
                <a:ext cx="130160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zh-CN" altLang="en-US" sz="800" spc="600" dirty="0">
                    <a:solidFill>
                      <a:schemeClr val="bg1"/>
                    </a:solidFill>
                    <a:cs typeface="+mn-ea"/>
                    <a:sym typeface="+mn-lt"/>
                  </a:rPr>
                  <a:t>时间：</a:t>
                </a:r>
                <a:r>
                  <a:rPr lang="en-US" altLang="zh-CN" sz="800" spc="600" dirty="0">
                    <a:solidFill>
                      <a:schemeClr val="bg1"/>
                    </a:solidFill>
                    <a:cs typeface="+mn-ea"/>
                    <a:sym typeface="+mn-lt"/>
                  </a:rPr>
                  <a:t>XXX</a:t>
                </a:r>
                <a:endParaRPr kumimoji="0" lang="zh-CN" altLang="en-US" sz="800" i="0" u="none" strike="noStrike" kern="1200" cap="none" spc="60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18" name="组合 17"/>
            <p:cNvGrpSpPr/>
            <p:nvPr/>
          </p:nvGrpSpPr>
          <p:grpSpPr>
            <a:xfrm>
              <a:off x="8016711" y="5172111"/>
              <a:ext cx="1150937" cy="355215"/>
              <a:chOff x="9513162" y="4449432"/>
              <a:chExt cx="1150937" cy="355215"/>
            </a:xfrm>
          </p:grpSpPr>
          <p:sp>
            <p:nvSpPr>
              <p:cNvPr id="19" name="矩形: 圆角 18"/>
              <p:cNvSpPr/>
              <p:nvPr/>
            </p:nvSpPr>
            <p:spPr>
              <a:xfrm>
                <a:off x="9513162" y="4449432"/>
                <a:ext cx="1150937" cy="355215"/>
              </a:xfrm>
              <a:prstGeom prst="roundRect">
                <a:avLst>
                  <a:gd name="adj" fmla="val 50000"/>
                </a:avLst>
              </a:prstGeom>
              <a:solidFill>
                <a:srgbClr val="00D6D4"/>
              </a:solidFill>
              <a:ln w="12700" cap="flat" cmpd="sng" algn="ctr">
                <a:solidFill>
                  <a:schemeClr val="bg1"/>
                </a:solidFill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600" i="0" u="none" strike="noStrike" kern="1200" cap="none" spc="0" normalizeH="0" baseline="0" noProof="0" dirty="0">
                  <a:ln>
                    <a:noFill/>
                  </a:ln>
                  <a:solidFill>
                    <a:srgbClr val="4E91F2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0" name="文本框 19"/>
              <p:cNvSpPr txBox="1"/>
              <p:nvPr/>
            </p:nvSpPr>
            <p:spPr>
              <a:xfrm>
                <a:off x="9641711" y="4506746"/>
                <a:ext cx="870082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zh-CN" altLang="en-US" sz="1050" spc="600" dirty="0">
                    <a:solidFill>
                      <a:schemeClr val="bg1"/>
                    </a:solidFill>
                    <a:cs typeface="+mn-ea"/>
                    <a:sym typeface="+mn-lt"/>
                  </a:rPr>
                  <a:t>汇报人</a:t>
                </a:r>
                <a:endParaRPr kumimoji="0" lang="zh-CN" altLang="en-US" sz="1050" i="0" u="none" strike="noStrike" kern="1200" cap="none" spc="60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wipe/>
      </p:transition>
    </mc:Choice>
    <mc:Fallback xmlns="">
      <p:transition spd="slow" advClick="0" advTm="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49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 bldLvl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45644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55"/>
          <a:stretch>
            <a:fillRect/>
          </a:stretch>
        </p:blipFill>
        <p:spPr>
          <a:xfrm flipH="1">
            <a:off x="0" y="-1"/>
            <a:ext cx="7620000" cy="531329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096000" y="5173769"/>
            <a:ext cx="6096000" cy="167845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147" b="7085"/>
          <a:stretch>
            <a:fillRect/>
          </a:stretch>
        </p:blipFill>
        <p:spPr>
          <a:xfrm flipH="1">
            <a:off x="-372835" y="4262974"/>
            <a:ext cx="4659085" cy="4128168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036" y="300587"/>
            <a:ext cx="5691743" cy="6256825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6971069" y="3099773"/>
            <a:ext cx="4152227" cy="1878190"/>
            <a:chOff x="5812761" y="2924736"/>
            <a:chExt cx="4152227" cy="1878190"/>
          </a:xfrm>
        </p:grpSpPr>
        <p:sp>
          <p:nvSpPr>
            <p:cNvPr id="10" name="矩形 9"/>
            <p:cNvSpPr/>
            <p:nvPr/>
          </p:nvSpPr>
          <p:spPr bwMode="auto">
            <a:xfrm>
              <a:off x="5852342" y="4031112"/>
              <a:ext cx="4112646" cy="77181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defTabSz="914400" rtl="0" eaLnBrk="1" fontAlgn="auto" latinLnBrk="0" hangingPunct="1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altLang="zh-CN" sz="1000" noProof="0" dirty="0">
                  <a:ln>
                    <a:noFill/>
                  </a:ln>
                  <a:solidFill>
                    <a:srgbClr val="4E91F2"/>
                  </a:solidFill>
                  <a:effectLst/>
                  <a:uLnTx/>
                  <a:uFillTx/>
                  <a:cs typeface="+mn-ea"/>
                  <a:sym typeface="+mn-lt"/>
                </a:rPr>
                <a:t>The user can demonstrate on a projector or computer, or print the demonstrate on a projector or computer,The user can demonstrate on a projector or computer, or print the demonstrate on a projector or computer,</a:t>
              </a:r>
              <a:endParaRPr kumimoji="0" lang="en-US" altLang="zh-CN" sz="1000" i="0" u="none" strike="noStrike" kern="1200" cap="none" spc="0" normalizeH="0" baseline="0" noProof="0" dirty="0">
                <a:ln>
                  <a:noFill/>
                </a:ln>
                <a:solidFill>
                  <a:srgbClr val="4E91F2"/>
                </a:solidFill>
                <a:effectLst/>
                <a:uLnTx/>
                <a:uFillTx/>
                <a:cs typeface="+mn-ea"/>
                <a:sym typeface="+mn-lt"/>
              </a:endParaRPr>
            </a:p>
            <a:p>
              <a:pPr marL="0" marR="0" lvl="0" indent="0" defTabSz="914400" rtl="0" eaLnBrk="1" fontAlgn="auto" latinLnBrk="0" hangingPunct="1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zh-CN" altLang="en-US" sz="1000" dirty="0">
                <a:solidFill>
                  <a:srgbClr val="4E91F2"/>
                </a:solidFill>
                <a:cs typeface="+mn-ea"/>
                <a:sym typeface="+mn-lt"/>
              </a:endParaRPr>
            </a:p>
          </p:txBody>
        </p:sp>
        <p:sp>
          <p:nvSpPr>
            <p:cNvPr id="11" name="PA-文本框 8"/>
            <p:cNvSpPr txBox="1"/>
            <p:nvPr>
              <p:custDataLst>
                <p:tags r:id="rId3"/>
              </p:custDataLst>
            </p:nvPr>
          </p:nvSpPr>
          <p:spPr>
            <a:xfrm>
              <a:off x="5812761" y="3250916"/>
              <a:ext cx="2441694" cy="769441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4400" dirty="0">
                  <a:solidFill>
                    <a:srgbClr val="4E91F2"/>
                  </a:solidFill>
                  <a:cs typeface="+mn-ea"/>
                  <a:sym typeface="+mn-lt"/>
                </a:rPr>
                <a:t>基本信息</a:t>
              </a:r>
            </a:p>
          </p:txBody>
        </p:sp>
        <p:sp>
          <p:nvSpPr>
            <p:cNvPr id="12" name="矩形 11"/>
            <p:cNvSpPr/>
            <p:nvPr/>
          </p:nvSpPr>
          <p:spPr>
            <a:xfrm rot="5400000">
              <a:off x="6258442" y="2618736"/>
              <a:ext cx="108000" cy="720000"/>
            </a:xfrm>
            <a:prstGeom prst="rect">
              <a:avLst/>
            </a:prstGeom>
            <a:solidFill>
              <a:srgbClr val="00D6D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rgbClr val="4E91F2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3" name="PA-文本框 8"/>
          <p:cNvSpPr txBox="1"/>
          <p:nvPr>
            <p:custDataLst>
              <p:tags r:id="rId2"/>
            </p:custDataLst>
          </p:nvPr>
        </p:nvSpPr>
        <p:spPr>
          <a:xfrm>
            <a:off x="7010650" y="2084680"/>
            <a:ext cx="2651688" cy="76944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4400" dirty="0">
                <a:solidFill>
                  <a:srgbClr val="4E91F2"/>
                </a:solidFill>
                <a:cs typeface="+mn-ea"/>
                <a:sym typeface="+mn-lt"/>
              </a:rPr>
              <a:t>PART  ONE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push dir="u"/>
      </p:transition>
    </mc:Choice>
    <mc:Fallback xmlns="">
      <p:transition spd="slow" advClick="0" advTm="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981985" y="52199"/>
            <a:ext cx="43108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cs typeface="+mn-ea"/>
                <a:sym typeface="+mn-lt"/>
              </a:rPr>
              <a:t>病情摘要及辅助检查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887095" y="1381125"/>
            <a:ext cx="6873240" cy="20300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altLang="zh-CN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2</a:t>
            </a:r>
            <a:r>
              <a:rPr lang="zh-CN" altLang="en-US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月</a:t>
            </a:r>
            <a:r>
              <a:rPr lang="en-US" altLang="zh-CN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14</a:t>
            </a:r>
            <a:r>
              <a:rPr lang="zh-CN" altLang="en-US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日查体温</a:t>
            </a:r>
            <a:r>
              <a:rPr lang="en-US" altLang="zh-CN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38.7℃</a:t>
            </a:r>
            <a:r>
              <a:rPr lang="zh-CN" altLang="en-US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，查血象较前升高，即改用泰能针（</a:t>
            </a:r>
            <a:r>
              <a:rPr lang="en-US" altLang="zh-CN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1/6h</a:t>
            </a:r>
            <a:r>
              <a:rPr lang="zh-CN" altLang="en-US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）</a:t>
            </a:r>
          </a:p>
          <a:p>
            <a:pPr algn="ctr"/>
            <a:r>
              <a:rPr lang="en-US" altLang="zh-CN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2</a:t>
            </a:r>
            <a:r>
              <a:rPr lang="zh-CN" altLang="en-US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月</a:t>
            </a:r>
            <a:r>
              <a:rPr lang="en-US" altLang="zh-CN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18</a:t>
            </a:r>
            <a:r>
              <a:rPr lang="zh-CN" altLang="en-US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日查体温</a:t>
            </a:r>
            <a:r>
              <a:rPr lang="en-US" altLang="zh-CN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38.0℃,</a:t>
            </a:r>
            <a:r>
              <a:rPr lang="zh-CN" altLang="en-US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肌钙蛋白明显升高，抗感染不佳，痰培养及药敏提示溶血性葡萄球菌，即停用泰能针，改用敏感抗生素（克林霉素）加强抗感染治疗。患者肝肾功能明显异常、血浆蛋白较低，全身情况差，嘱患者加强营养，家属拒绝使用白蛋白</a:t>
            </a:r>
          </a:p>
          <a:p>
            <a:pPr algn="ctr"/>
            <a:r>
              <a:rPr lang="en-US" altLang="zh-CN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2</a:t>
            </a:r>
            <a:r>
              <a:rPr lang="zh-CN" altLang="en-US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月</a:t>
            </a:r>
            <a:r>
              <a:rPr lang="en-US" altLang="zh-CN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19</a:t>
            </a:r>
            <a:r>
              <a:rPr lang="zh-CN" altLang="en-US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日复查血气分析提示二氧化碳较前明显下降</a:t>
            </a:r>
            <a:endParaRPr lang="en-US" altLang="zh-CN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+mn-ea"/>
              <a:sym typeface="+mn-lt"/>
            </a:endParaRPr>
          </a:p>
          <a:p>
            <a:pPr algn="ctr"/>
            <a:r>
              <a:rPr lang="en-US" altLang="zh-CN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2</a:t>
            </a:r>
            <a:r>
              <a:rPr lang="zh-CN" altLang="en-US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型呼吸衰竭缓解，今停用呼吸兴奋剂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189355" y="3879215"/>
            <a:ext cx="5850255" cy="17532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altLang="zh-CN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2</a:t>
            </a:r>
            <a:r>
              <a:rPr lang="zh-CN" altLang="en-US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月</a:t>
            </a:r>
            <a:r>
              <a:rPr lang="en-US" altLang="zh-CN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20</a:t>
            </a:r>
            <a:r>
              <a:rPr lang="zh-CN" altLang="en-US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日患者肾功能进一步恶化，今停用去甲万古霉素</a:t>
            </a:r>
          </a:p>
          <a:p>
            <a:pPr algn="ctr"/>
            <a:r>
              <a:rPr lang="en-US" altLang="zh-CN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2</a:t>
            </a:r>
            <a:r>
              <a:rPr lang="zh-CN" altLang="en-US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月</a:t>
            </a:r>
            <a:r>
              <a:rPr lang="en-US" altLang="zh-CN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21</a:t>
            </a:r>
            <a:r>
              <a:rPr lang="zh-CN" altLang="en-US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日患者颜面部及四肢水肿，考虑低蛋白血症</a:t>
            </a:r>
          </a:p>
          <a:p>
            <a:pPr algn="ctr"/>
            <a:r>
              <a:rPr lang="en-US" altLang="zh-CN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2</a:t>
            </a:r>
            <a:r>
              <a:rPr lang="zh-CN" altLang="en-US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月</a:t>
            </a:r>
            <a:r>
              <a:rPr lang="en-US" altLang="zh-CN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22</a:t>
            </a:r>
            <a:r>
              <a:rPr lang="zh-CN" altLang="en-US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日患者生命体征平稳，神志好转，尝试脱机数分钟，血氧持续下降至</a:t>
            </a:r>
            <a:r>
              <a:rPr lang="en-US" altLang="zh-CN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30%</a:t>
            </a:r>
            <a:r>
              <a:rPr lang="zh-CN" altLang="en-US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，心率降至</a:t>
            </a:r>
            <a:r>
              <a:rPr lang="en-US" altLang="zh-CN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50</a:t>
            </a:r>
            <a:r>
              <a:rPr lang="zh-CN" altLang="en-US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次</a:t>
            </a:r>
            <a:r>
              <a:rPr lang="en-US" altLang="zh-CN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/</a:t>
            </a:r>
            <a:r>
              <a:rPr lang="zh-CN" altLang="en-US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分，连接呼吸机后血氧升至</a:t>
            </a:r>
            <a:r>
              <a:rPr lang="en-US" altLang="zh-CN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99%</a:t>
            </a:r>
          </a:p>
          <a:p>
            <a:pPr algn="ctr"/>
            <a:r>
              <a:rPr lang="en-US" altLang="zh-CN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2</a:t>
            </a:r>
            <a:r>
              <a:rPr lang="zh-CN" altLang="en-US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月</a:t>
            </a:r>
            <a:r>
              <a:rPr lang="en-US" altLang="zh-CN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24</a:t>
            </a:r>
            <a:r>
              <a:rPr lang="zh-CN" altLang="en-US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日复查血象较前好转，血钾偏低，予以补钾利尿</a:t>
            </a:r>
          </a:p>
        </p:txBody>
      </p:sp>
      <p:pic>
        <p:nvPicPr>
          <p:cNvPr id="7" name="图片 6" descr="C:\Users\Admin\Desktop\医药\5d42102770fab1564610599690.png5d42102770fab1564610599690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166688" y="-15875"/>
            <a:ext cx="720000" cy="720000"/>
          </a:xfrm>
          <a:prstGeom prst="rect">
            <a:avLst/>
          </a:prstGeom>
        </p:spPr>
      </p:pic>
      <p:pic>
        <p:nvPicPr>
          <p:cNvPr id="8" name="图片 7" descr="C:\Users\Admin\Desktop\医药\5d3db4868cefd1564324998539.png5d3db4868cefd1564324998539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8090946" y="1853340"/>
            <a:ext cx="3599815" cy="359918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push dir="u"/>
      </p:transition>
    </mc:Choice>
    <mc:Fallback xmlns="">
      <p:transition spd="slow" advClick="0" advTm="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962935" y="52199"/>
            <a:ext cx="18128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cs typeface="+mn-ea"/>
                <a:sym typeface="+mn-lt"/>
              </a:rPr>
              <a:t>病情摘要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260372" y="2390854"/>
            <a:ext cx="5509364" cy="1630045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患者近日神志清楚、呼之能应，无发  热，双侧瞳孔等大等圆，直径约</a:t>
            </a:r>
            <a:r>
              <a:rPr lang="en-US" altLang="zh-CN" sz="2000" dirty="0">
                <a:solidFill>
                  <a:schemeClr val="bg1"/>
                </a:solidFill>
                <a:cs typeface="+mn-ea"/>
                <a:sym typeface="+mn-lt"/>
              </a:rPr>
              <a:t>3mm</a:t>
            </a:r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，对光反射存在，球结膜水肿，颜面部及四肢水肿，经查为低蛋白血症，继续予以呼吸机辅助呼吸、营养支持、抗感染等治疗，并加强护理</a:t>
            </a: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545840" y="1509395"/>
            <a:ext cx="937895" cy="523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现状：</a:t>
            </a:r>
          </a:p>
        </p:txBody>
      </p:sp>
      <p:pic>
        <p:nvPicPr>
          <p:cNvPr id="7" name="图片 6" descr="C:\Users\Admin\Desktop\医药\5d42102770fab1564610599690.png5d42102770fab1564610599690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166688" y="-15875"/>
            <a:ext cx="720000" cy="720000"/>
          </a:xfrm>
          <a:prstGeom prst="rect">
            <a:avLst/>
          </a:prstGeom>
        </p:spPr>
      </p:pic>
      <p:pic>
        <p:nvPicPr>
          <p:cNvPr id="8" name="图片 7" descr="C:\Users\Admin\Desktop\医药\5d3db721e39be1564325665175.png5d3db721e39be1564325665175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8090946" y="1853340"/>
            <a:ext cx="3599815" cy="3599180"/>
          </a:xfrm>
          <a:prstGeom prst="rect">
            <a:avLst/>
          </a:prstGeom>
        </p:spPr>
      </p:pic>
      <p:pic>
        <p:nvPicPr>
          <p:cNvPr id="4" name="图片 3" descr="C:\Users\Admin\Desktop\医药\5d3aeb2f9206e1564142383211.png5d3aeb2f9206e1564142383211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3828826" y="4291740"/>
            <a:ext cx="1800318" cy="1800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push dir="u"/>
      </p:transition>
    </mc:Choice>
    <mc:Fallback xmlns="">
      <p:transition spd="slow" advClick="0" advTm="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181375" y="119509"/>
            <a:ext cx="18128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cs typeface="+mn-ea"/>
                <a:sym typeface="+mn-lt"/>
              </a:rPr>
              <a:t>诊断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230423" y="1609165"/>
            <a:ext cx="4675654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zh-CN" altLang="en-US" sz="24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①慢性阻塞性肺疾病急性加重期    </a:t>
            </a:r>
            <a:r>
              <a:rPr lang="en-US" altLang="zh-CN" sz="24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2</a:t>
            </a:r>
            <a:r>
              <a:rPr lang="zh-CN" altLang="en-US" sz="24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型呼吸衰竭</a:t>
            </a:r>
          </a:p>
        </p:txBody>
      </p:sp>
      <p:sp>
        <p:nvSpPr>
          <p:cNvPr id="58" name="文本框 57"/>
          <p:cNvSpPr txBox="1"/>
          <p:nvPr/>
        </p:nvSpPr>
        <p:spPr>
          <a:xfrm>
            <a:off x="1058337" y="4368211"/>
            <a:ext cx="4176953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zh-CN" altLang="en-US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  </a:t>
            </a:r>
            <a:r>
              <a:rPr lang="zh-CN" altLang="en-US" sz="24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③陈旧性肺结核并左肺不张</a:t>
            </a:r>
          </a:p>
        </p:txBody>
      </p:sp>
      <p:sp>
        <p:nvSpPr>
          <p:cNvPr id="59" name="文本框 58"/>
          <p:cNvSpPr txBox="1"/>
          <p:nvPr/>
        </p:nvSpPr>
        <p:spPr>
          <a:xfrm>
            <a:off x="1058555" y="2988385"/>
            <a:ext cx="5019092" cy="4603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zh-CN" altLang="en-US" sz="24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 ②慢性肺源性心脏病  心功能</a:t>
            </a:r>
            <a:r>
              <a:rPr lang="en-US" altLang="zh-CN" sz="24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4</a:t>
            </a:r>
            <a:r>
              <a:rPr lang="zh-CN" altLang="en-US" sz="24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级</a:t>
            </a:r>
          </a:p>
        </p:txBody>
      </p:sp>
      <p:sp>
        <p:nvSpPr>
          <p:cNvPr id="60" name="文本框 59"/>
          <p:cNvSpPr txBox="1"/>
          <p:nvPr/>
        </p:nvSpPr>
        <p:spPr>
          <a:xfrm>
            <a:off x="1058487" y="5538000"/>
            <a:ext cx="2057995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zh-CN" altLang="en-US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  </a:t>
            </a:r>
            <a:r>
              <a:rPr lang="zh-CN" altLang="en-US" sz="24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④肺部感染</a:t>
            </a:r>
          </a:p>
        </p:txBody>
      </p:sp>
      <p:pic>
        <p:nvPicPr>
          <p:cNvPr id="7" name="图片 6" descr="C:\Users\Admin\Desktop\医药\5d42102770fab1564610599690.png5d42102770fab1564610599690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166688" y="-15875"/>
            <a:ext cx="720000" cy="720000"/>
          </a:xfrm>
          <a:prstGeom prst="rect">
            <a:avLst/>
          </a:prstGeom>
        </p:spPr>
      </p:pic>
      <p:pic>
        <p:nvPicPr>
          <p:cNvPr id="8" name="图片 7" descr="C:\Users\Admin\Desktop\医药\5d3db11de9d031564324125826.png5d3db11de9d031564324125826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7088916" y="1938430"/>
            <a:ext cx="3599815" cy="359918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push dir="u"/>
      </p:transition>
    </mc:Choice>
    <mc:Fallback xmlns="">
      <p:transition spd="slow" advClick="0" advTm="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6" dur="1" fill="hold"/>
                                        <p:tgtEl>
                                          <p:spTgt spid="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8" grpId="0"/>
      <p:bldP spid="59" grpId="0"/>
      <p:bldP spid="6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189630" y="52199"/>
            <a:ext cx="18128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cs typeface="+mn-ea"/>
                <a:sym typeface="+mn-lt"/>
              </a:rPr>
              <a:t>护理问题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2247" y="6705565"/>
            <a:ext cx="1549753" cy="304869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3126011" y="2019728"/>
            <a:ext cx="2256430" cy="107837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pPr>
              <a:lnSpc>
                <a:spcPct val="80000"/>
              </a:lnSpc>
            </a:pPr>
            <a:r>
              <a:rPr lang="en-US" altLang="zh-CN" sz="20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5.</a:t>
            </a:r>
            <a:r>
              <a:rPr lang="zh-CN" altLang="en-US" sz="20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营养失调：低于机体需要量   与摄入不足、消耗增加有关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631986" y="3563136"/>
            <a:ext cx="2597624" cy="113877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pPr>
              <a:lnSpc>
                <a:spcPct val="80000"/>
              </a:lnSpc>
            </a:pPr>
            <a:r>
              <a:rPr lang="en-US" altLang="zh-CN" sz="20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6.</a:t>
            </a:r>
            <a:r>
              <a:rPr lang="zh-CN" altLang="en-US" sz="20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生活自理能力缺陷：与气管插管、意</a:t>
            </a:r>
          </a:p>
          <a:p>
            <a:pPr>
              <a:lnSpc>
                <a:spcPct val="80000"/>
              </a:lnSpc>
            </a:pPr>
            <a:r>
              <a:rPr lang="zh-CN" altLang="en-US" sz="20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   识障碍有关</a:t>
            </a:r>
          </a:p>
          <a:p>
            <a:endParaRPr lang="zh-CN" altLang="en-US" sz="200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457733" y="2019625"/>
            <a:ext cx="2744924" cy="82994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pPr>
              <a:lnSpc>
                <a:spcPct val="80000"/>
              </a:lnSpc>
            </a:pPr>
            <a:r>
              <a:rPr lang="en-US" altLang="zh-CN" sz="20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7.</a:t>
            </a:r>
            <a:r>
              <a:rPr lang="zh-CN" altLang="en-US" sz="20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皮肤完整性受损：与长期卧床、</a:t>
            </a:r>
          </a:p>
          <a:p>
            <a:pPr>
              <a:lnSpc>
                <a:spcPct val="80000"/>
              </a:lnSpc>
            </a:pPr>
            <a:r>
              <a:rPr lang="zh-CN" altLang="en-US" sz="20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  营养不良有关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9203178" y="3563200"/>
            <a:ext cx="2597624" cy="107632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pPr>
              <a:lnSpc>
                <a:spcPct val="80000"/>
              </a:lnSpc>
            </a:pPr>
            <a:r>
              <a:rPr lang="en-US" altLang="zh-CN" sz="20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8.</a:t>
            </a:r>
            <a:r>
              <a:rPr lang="zh-CN" altLang="en-US" sz="20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潜在并发症：水、电解质紊乱，肺性</a:t>
            </a:r>
          </a:p>
          <a:p>
            <a:pPr>
              <a:lnSpc>
                <a:spcPct val="80000"/>
              </a:lnSpc>
            </a:pPr>
            <a:r>
              <a:rPr lang="zh-CN" altLang="en-US" sz="20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  脑病，多脏器功能衰竭</a:t>
            </a:r>
            <a:endParaRPr lang="zh-CN" altLang="en-US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+mn-ea"/>
              <a:sym typeface="+mn-lt"/>
            </a:endParaRPr>
          </a:p>
        </p:txBody>
      </p:sp>
      <p:pic>
        <p:nvPicPr>
          <p:cNvPr id="4" name="图片 3" descr="C:\Users\Admin\Desktop\医药\5d42102770fab1564610599690.png5d42102770fab1564610599690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166688" y="-15875"/>
            <a:ext cx="720000" cy="720000"/>
          </a:xfrm>
          <a:prstGeom prst="rect">
            <a:avLst/>
          </a:prstGeom>
        </p:spPr>
      </p:pic>
      <p:pic>
        <p:nvPicPr>
          <p:cNvPr id="8" name="图片 7" descr="C:\Users\Admin\Desktop\医药\5d3db5978663f1564325271316.png5d3db5978663f1564325271316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4296186" y="2996340"/>
            <a:ext cx="3599815" cy="3599180"/>
          </a:xfrm>
          <a:prstGeom prst="rect">
            <a:avLst/>
          </a:prstGeom>
        </p:spPr>
      </p:pic>
      <p:pic>
        <p:nvPicPr>
          <p:cNvPr id="6" name="图片 5" descr="C:\Users\Admin\Desktop\医药\5d7e56ea04a7b1568560874775.png5d7e56ea04a7b1568560874775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>
          <a:xfrm>
            <a:off x="9919111" y="979263"/>
            <a:ext cx="1800000" cy="1800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push dir="u"/>
      </p:transition>
    </mc:Choice>
    <mc:Fallback xmlns="">
      <p:transition spd="slow" advClick="0" advTm="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5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1" dur="1" fill="hold"/>
                                        <p:tgtEl>
                                          <p:spTgt spid="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5" dur="1" fill="hold"/>
                                        <p:tgtEl>
                                          <p:spTgt spid="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9" dur="1" fill="hold"/>
                                        <p:tgtEl>
                                          <p:spTgt spid="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180105" y="51564"/>
            <a:ext cx="18128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cs typeface="+mn-ea"/>
                <a:sym typeface="+mn-lt"/>
              </a:rPr>
              <a:t>护理措施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2247" y="6705565"/>
            <a:ext cx="1549753" cy="304869"/>
          </a:xfrm>
          <a:prstGeom prst="rect">
            <a:avLst/>
          </a:prstGeom>
        </p:spPr>
      </p:pic>
      <p:sp>
        <p:nvSpPr>
          <p:cNvPr id="31" name="文本框 30"/>
          <p:cNvSpPr txBox="1"/>
          <p:nvPr/>
        </p:nvSpPr>
        <p:spPr>
          <a:xfrm>
            <a:off x="5920908" y="2504876"/>
            <a:ext cx="5131558" cy="224676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予以监测患者生命体征及意识变化，观察痰液的颜色、性状及量，观察皮肤的温湿度、皮肤粘膜的完整性、有无发绀、有无水肿，详细记录液体出入量。</a:t>
            </a:r>
          </a:p>
        </p:txBody>
      </p:sp>
      <p:sp>
        <p:nvSpPr>
          <p:cNvPr id="48" name="文本框 47"/>
          <p:cNvSpPr txBox="1"/>
          <p:nvPr/>
        </p:nvSpPr>
        <p:spPr>
          <a:xfrm>
            <a:off x="7412367" y="1682546"/>
            <a:ext cx="2147746" cy="461665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1.</a:t>
            </a:r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病情监测</a:t>
            </a:r>
          </a:p>
        </p:txBody>
      </p:sp>
      <p:pic>
        <p:nvPicPr>
          <p:cNvPr id="4" name="图片 3" descr="C:\Users\Admin\Desktop\医药\5d42102770fab1564610599690.png5d42102770fab1564610599690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166688" y="-15875"/>
            <a:ext cx="720000" cy="7200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481" y="1798918"/>
            <a:ext cx="3599815" cy="3593724"/>
          </a:xfrm>
          <a:prstGeom prst="rect">
            <a:avLst/>
          </a:prstGeom>
        </p:spPr>
      </p:pic>
      <p:pic>
        <p:nvPicPr>
          <p:cNvPr id="9" name="图片 8" descr="C:\Users\Admin\Desktop\医药\5d7e4956ea9121568557398930.png5d7e4956ea9121568557398930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>
          <a:xfrm>
            <a:off x="6848251" y="4905150"/>
            <a:ext cx="2400988" cy="1800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push dir="u"/>
      </p:transition>
    </mc:Choice>
    <mc:Fallback xmlns="">
      <p:transition spd="slow" advClick="0" advTm="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55"/>
          <a:stretch>
            <a:fillRect/>
          </a:stretch>
        </p:blipFill>
        <p:spPr>
          <a:xfrm flipH="1">
            <a:off x="0" y="-1"/>
            <a:ext cx="7620000" cy="531329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096000" y="5173769"/>
            <a:ext cx="6096000" cy="167845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147" b="7085"/>
          <a:stretch>
            <a:fillRect/>
          </a:stretch>
        </p:blipFill>
        <p:spPr>
          <a:xfrm flipH="1">
            <a:off x="-372835" y="4262974"/>
            <a:ext cx="4659085" cy="4128168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036" y="300587"/>
            <a:ext cx="5691743" cy="6256825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6963410" y="3099773"/>
            <a:ext cx="4159886" cy="1878190"/>
            <a:chOff x="5805102" y="2924736"/>
            <a:chExt cx="4159886" cy="1878190"/>
          </a:xfrm>
        </p:grpSpPr>
        <p:sp>
          <p:nvSpPr>
            <p:cNvPr id="10" name="矩形 9"/>
            <p:cNvSpPr/>
            <p:nvPr/>
          </p:nvSpPr>
          <p:spPr bwMode="auto">
            <a:xfrm>
              <a:off x="5852342" y="4031112"/>
              <a:ext cx="4112646" cy="77181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defTabSz="914400" rtl="0" eaLnBrk="1" fontAlgn="auto" latinLnBrk="0" hangingPunct="1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altLang="zh-CN" sz="1000" noProof="0" dirty="0">
                  <a:ln>
                    <a:noFill/>
                  </a:ln>
                  <a:solidFill>
                    <a:srgbClr val="4E91F2"/>
                  </a:solidFill>
                  <a:effectLst/>
                  <a:uLnTx/>
                  <a:uFillTx/>
                  <a:cs typeface="+mn-ea"/>
                  <a:sym typeface="+mn-lt"/>
                </a:rPr>
                <a:t>The user can demonstrate on a projector or computer, or print the demonstrate on a projector or computer,The user can demonstrate on a projector or computer, or print the demonstrate on a projector or computer,</a:t>
              </a:r>
              <a:endParaRPr kumimoji="0" lang="en-US" altLang="zh-CN" sz="1000" i="0" u="none" strike="noStrike" kern="1200" cap="none" spc="0" normalizeH="0" baseline="0" noProof="0" dirty="0">
                <a:ln>
                  <a:noFill/>
                </a:ln>
                <a:solidFill>
                  <a:srgbClr val="4E91F2"/>
                </a:solidFill>
                <a:effectLst/>
                <a:uLnTx/>
                <a:uFillTx/>
                <a:cs typeface="+mn-ea"/>
                <a:sym typeface="+mn-lt"/>
              </a:endParaRPr>
            </a:p>
            <a:p>
              <a:pPr marL="0" marR="0" lvl="0" indent="0" defTabSz="914400" rtl="0" eaLnBrk="1" fontAlgn="auto" latinLnBrk="0" hangingPunct="1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zh-CN" altLang="en-US" sz="1000" dirty="0">
                <a:solidFill>
                  <a:srgbClr val="4E91F2"/>
                </a:solidFill>
                <a:cs typeface="+mn-ea"/>
                <a:sym typeface="+mn-lt"/>
              </a:endParaRPr>
            </a:p>
          </p:txBody>
        </p:sp>
        <p:sp>
          <p:nvSpPr>
            <p:cNvPr id="11" name="PA-文本框 8"/>
            <p:cNvSpPr txBox="1"/>
            <p:nvPr>
              <p:custDataLst>
                <p:tags r:id="rId3"/>
              </p:custDataLst>
            </p:nvPr>
          </p:nvSpPr>
          <p:spPr>
            <a:xfrm>
              <a:off x="5805102" y="3250916"/>
              <a:ext cx="1313180" cy="769441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4400" dirty="0">
                  <a:solidFill>
                    <a:srgbClr val="4E91F2"/>
                  </a:solidFill>
                  <a:cs typeface="+mn-ea"/>
                  <a:sym typeface="+mn-lt"/>
                </a:rPr>
                <a:t>诊断</a:t>
              </a:r>
            </a:p>
          </p:txBody>
        </p:sp>
        <p:sp>
          <p:nvSpPr>
            <p:cNvPr id="12" name="矩形 11"/>
            <p:cNvSpPr/>
            <p:nvPr/>
          </p:nvSpPr>
          <p:spPr>
            <a:xfrm rot="5400000">
              <a:off x="6258442" y="2618736"/>
              <a:ext cx="108000" cy="720000"/>
            </a:xfrm>
            <a:prstGeom prst="rect">
              <a:avLst/>
            </a:prstGeom>
            <a:solidFill>
              <a:srgbClr val="00D6D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solidFill>
                  <a:srgbClr val="4E91F2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3" name="PA-文本框 8"/>
          <p:cNvSpPr txBox="1"/>
          <p:nvPr>
            <p:custDataLst>
              <p:tags r:id="rId2"/>
            </p:custDataLst>
          </p:nvPr>
        </p:nvSpPr>
        <p:spPr>
          <a:xfrm>
            <a:off x="7010650" y="2084680"/>
            <a:ext cx="2799164" cy="76944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4400" dirty="0">
                <a:solidFill>
                  <a:srgbClr val="4E91F2"/>
                </a:solidFill>
                <a:cs typeface="+mn-ea"/>
                <a:sym typeface="+mn-lt"/>
              </a:rPr>
              <a:t>PART  TWO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push dir="u"/>
      </p:transition>
    </mc:Choice>
    <mc:Fallback xmlns="">
      <p:transition spd="slow" advClick="0" advTm="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3"/>
</p:tagLst>
</file>

<file path=ppt/theme/theme1.xml><?xml version="1.0" encoding="utf-8"?>
<a:theme xmlns:a="http://schemas.openxmlformats.org/drawingml/2006/main" name="Office 主题​​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6E4E4"/>
      </a:lt2>
      <a:accent1>
        <a:srgbClr val="00D6D4"/>
      </a:accent1>
      <a:accent2>
        <a:srgbClr val="4D90F2"/>
      </a:accent2>
      <a:accent3>
        <a:srgbClr val="00D6D4"/>
      </a:accent3>
      <a:accent4>
        <a:srgbClr val="4D90F2"/>
      </a:accent4>
      <a:accent5>
        <a:srgbClr val="00D6D4"/>
      </a:accent5>
      <a:accent6>
        <a:srgbClr val="4D90F2"/>
      </a:accent6>
      <a:hlink>
        <a:srgbClr val="00D6D4"/>
      </a:hlink>
      <a:folHlink>
        <a:srgbClr val="4D90F2"/>
      </a:folHlink>
    </a:clrScheme>
    <a:fontScheme name="s3gstyz4">
      <a:majorFont>
        <a:latin typeface="huoliguanhongti"/>
        <a:ea typeface="huoliguanhongti"/>
        <a:cs typeface=""/>
      </a:majorFont>
      <a:minorFont>
        <a:latin typeface="huoliguanhongti"/>
        <a:ea typeface="huoliguanhongt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00D6D4"/>
    </a:accent1>
    <a:accent2>
      <a:srgbClr val="4D90F2"/>
    </a:accent2>
    <a:accent3>
      <a:srgbClr val="00D6D4"/>
    </a:accent3>
    <a:accent4>
      <a:srgbClr val="4D90F2"/>
    </a:accent4>
    <a:accent5>
      <a:srgbClr val="00D6D4"/>
    </a:accent5>
    <a:accent6>
      <a:srgbClr val="4D90F2"/>
    </a:accent6>
    <a:hlink>
      <a:srgbClr val="00D6D4"/>
    </a:hlink>
    <a:folHlink>
      <a:srgbClr val="4D90F2"/>
    </a:folHlink>
  </a:clrScheme>
</a:themeOverride>
</file>

<file path=ppt/theme/themeOverride10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00D6D4"/>
    </a:accent1>
    <a:accent2>
      <a:srgbClr val="4D90F2"/>
    </a:accent2>
    <a:accent3>
      <a:srgbClr val="00D6D4"/>
    </a:accent3>
    <a:accent4>
      <a:srgbClr val="4D90F2"/>
    </a:accent4>
    <a:accent5>
      <a:srgbClr val="00D6D4"/>
    </a:accent5>
    <a:accent6>
      <a:srgbClr val="4D90F2"/>
    </a:accent6>
    <a:hlink>
      <a:srgbClr val="00D6D4"/>
    </a:hlink>
    <a:folHlink>
      <a:srgbClr val="4D90F2"/>
    </a:folHlink>
  </a:clrScheme>
</a:themeOverride>
</file>

<file path=ppt/theme/themeOverride1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00D6D4"/>
    </a:accent1>
    <a:accent2>
      <a:srgbClr val="4D90F2"/>
    </a:accent2>
    <a:accent3>
      <a:srgbClr val="00D6D4"/>
    </a:accent3>
    <a:accent4>
      <a:srgbClr val="4D90F2"/>
    </a:accent4>
    <a:accent5>
      <a:srgbClr val="00D6D4"/>
    </a:accent5>
    <a:accent6>
      <a:srgbClr val="4D90F2"/>
    </a:accent6>
    <a:hlink>
      <a:srgbClr val="00D6D4"/>
    </a:hlink>
    <a:folHlink>
      <a:srgbClr val="4D90F2"/>
    </a:folHlink>
  </a:clrScheme>
</a:themeOverride>
</file>

<file path=ppt/theme/themeOverride1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00D6D4"/>
    </a:accent1>
    <a:accent2>
      <a:srgbClr val="4D90F2"/>
    </a:accent2>
    <a:accent3>
      <a:srgbClr val="00D6D4"/>
    </a:accent3>
    <a:accent4>
      <a:srgbClr val="4D90F2"/>
    </a:accent4>
    <a:accent5>
      <a:srgbClr val="00D6D4"/>
    </a:accent5>
    <a:accent6>
      <a:srgbClr val="4D90F2"/>
    </a:accent6>
    <a:hlink>
      <a:srgbClr val="00D6D4"/>
    </a:hlink>
    <a:folHlink>
      <a:srgbClr val="4D90F2"/>
    </a:folHlink>
  </a:clrScheme>
</a:themeOverride>
</file>

<file path=ppt/theme/themeOverride13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00D6D4"/>
    </a:accent1>
    <a:accent2>
      <a:srgbClr val="4D90F2"/>
    </a:accent2>
    <a:accent3>
      <a:srgbClr val="00D6D4"/>
    </a:accent3>
    <a:accent4>
      <a:srgbClr val="4D90F2"/>
    </a:accent4>
    <a:accent5>
      <a:srgbClr val="00D6D4"/>
    </a:accent5>
    <a:accent6>
      <a:srgbClr val="4D90F2"/>
    </a:accent6>
    <a:hlink>
      <a:srgbClr val="00D6D4"/>
    </a:hlink>
    <a:folHlink>
      <a:srgbClr val="4D90F2"/>
    </a:folHlink>
  </a:clrScheme>
</a:themeOverride>
</file>

<file path=ppt/theme/themeOverride14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00D6D4"/>
    </a:accent1>
    <a:accent2>
      <a:srgbClr val="4D90F2"/>
    </a:accent2>
    <a:accent3>
      <a:srgbClr val="00D6D4"/>
    </a:accent3>
    <a:accent4>
      <a:srgbClr val="4D90F2"/>
    </a:accent4>
    <a:accent5>
      <a:srgbClr val="00D6D4"/>
    </a:accent5>
    <a:accent6>
      <a:srgbClr val="4D90F2"/>
    </a:accent6>
    <a:hlink>
      <a:srgbClr val="00D6D4"/>
    </a:hlink>
    <a:folHlink>
      <a:srgbClr val="4D90F2"/>
    </a:folHlink>
  </a:clrScheme>
</a:themeOverride>
</file>

<file path=ppt/theme/themeOverride15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00D6D4"/>
    </a:accent1>
    <a:accent2>
      <a:srgbClr val="4D90F2"/>
    </a:accent2>
    <a:accent3>
      <a:srgbClr val="00D6D4"/>
    </a:accent3>
    <a:accent4>
      <a:srgbClr val="4D90F2"/>
    </a:accent4>
    <a:accent5>
      <a:srgbClr val="00D6D4"/>
    </a:accent5>
    <a:accent6>
      <a:srgbClr val="4D90F2"/>
    </a:accent6>
    <a:hlink>
      <a:srgbClr val="00D6D4"/>
    </a:hlink>
    <a:folHlink>
      <a:srgbClr val="4D90F2"/>
    </a:folHlink>
  </a:clrScheme>
</a:themeOverride>
</file>

<file path=ppt/theme/themeOverride16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00D6D4"/>
    </a:accent1>
    <a:accent2>
      <a:srgbClr val="4D90F2"/>
    </a:accent2>
    <a:accent3>
      <a:srgbClr val="00D6D4"/>
    </a:accent3>
    <a:accent4>
      <a:srgbClr val="4D90F2"/>
    </a:accent4>
    <a:accent5>
      <a:srgbClr val="00D6D4"/>
    </a:accent5>
    <a:accent6>
      <a:srgbClr val="4D90F2"/>
    </a:accent6>
    <a:hlink>
      <a:srgbClr val="00D6D4"/>
    </a:hlink>
    <a:folHlink>
      <a:srgbClr val="4D90F2"/>
    </a:folHlink>
  </a:clrScheme>
</a:themeOverride>
</file>

<file path=ppt/theme/themeOverride17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00D6D4"/>
    </a:accent1>
    <a:accent2>
      <a:srgbClr val="4D90F2"/>
    </a:accent2>
    <a:accent3>
      <a:srgbClr val="00D6D4"/>
    </a:accent3>
    <a:accent4>
      <a:srgbClr val="4D90F2"/>
    </a:accent4>
    <a:accent5>
      <a:srgbClr val="00D6D4"/>
    </a:accent5>
    <a:accent6>
      <a:srgbClr val="4D90F2"/>
    </a:accent6>
    <a:hlink>
      <a:srgbClr val="00D6D4"/>
    </a:hlink>
    <a:folHlink>
      <a:srgbClr val="4D90F2"/>
    </a:folHlink>
  </a:clrScheme>
</a:themeOverride>
</file>

<file path=ppt/theme/themeOverride18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00D6D4"/>
    </a:accent1>
    <a:accent2>
      <a:srgbClr val="4D90F2"/>
    </a:accent2>
    <a:accent3>
      <a:srgbClr val="00D6D4"/>
    </a:accent3>
    <a:accent4>
      <a:srgbClr val="4D90F2"/>
    </a:accent4>
    <a:accent5>
      <a:srgbClr val="00D6D4"/>
    </a:accent5>
    <a:accent6>
      <a:srgbClr val="4D90F2"/>
    </a:accent6>
    <a:hlink>
      <a:srgbClr val="00D6D4"/>
    </a:hlink>
    <a:folHlink>
      <a:srgbClr val="4D90F2"/>
    </a:folHlink>
  </a:clrScheme>
</a:themeOverride>
</file>

<file path=ppt/theme/themeOverride19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00D6D4"/>
    </a:accent1>
    <a:accent2>
      <a:srgbClr val="4D90F2"/>
    </a:accent2>
    <a:accent3>
      <a:srgbClr val="00D6D4"/>
    </a:accent3>
    <a:accent4>
      <a:srgbClr val="4D90F2"/>
    </a:accent4>
    <a:accent5>
      <a:srgbClr val="00D6D4"/>
    </a:accent5>
    <a:accent6>
      <a:srgbClr val="4D90F2"/>
    </a:accent6>
    <a:hlink>
      <a:srgbClr val="00D6D4"/>
    </a:hlink>
    <a:folHlink>
      <a:srgbClr val="4D90F2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00D6D4"/>
    </a:accent1>
    <a:accent2>
      <a:srgbClr val="4D90F2"/>
    </a:accent2>
    <a:accent3>
      <a:srgbClr val="00D6D4"/>
    </a:accent3>
    <a:accent4>
      <a:srgbClr val="4D90F2"/>
    </a:accent4>
    <a:accent5>
      <a:srgbClr val="00D6D4"/>
    </a:accent5>
    <a:accent6>
      <a:srgbClr val="4D90F2"/>
    </a:accent6>
    <a:hlink>
      <a:srgbClr val="00D6D4"/>
    </a:hlink>
    <a:folHlink>
      <a:srgbClr val="4D90F2"/>
    </a:folHlink>
  </a:clrScheme>
</a:themeOverride>
</file>

<file path=ppt/theme/themeOverride20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00D6D4"/>
    </a:accent1>
    <a:accent2>
      <a:srgbClr val="4D90F2"/>
    </a:accent2>
    <a:accent3>
      <a:srgbClr val="00D6D4"/>
    </a:accent3>
    <a:accent4>
      <a:srgbClr val="4D90F2"/>
    </a:accent4>
    <a:accent5>
      <a:srgbClr val="00D6D4"/>
    </a:accent5>
    <a:accent6>
      <a:srgbClr val="4D90F2"/>
    </a:accent6>
    <a:hlink>
      <a:srgbClr val="00D6D4"/>
    </a:hlink>
    <a:folHlink>
      <a:srgbClr val="4D90F2"/>
    </a:folHlink>
  </a:clrScheme>
</a:themeOverride>
</file>

<file path=ppt/theme/themeOverride2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00D6D4"/>
    </a:accent1>
    <a:accent2>
      <a:srgbClr val="4D90F2"/>
    </a:accent2>
    <a:accent3>
      <a:srgbClr val="00D6D4"/>
    </a:accent3>
    <a:accent4>
      <a:srgbClr val="4D90F2"/>
    </a:accent4>
    <a:accent5>
      <a:srgbClr val="00D6D4"/>
    </a:accent5>
    <a:accent6>
      <a:srgbClr val="4D90F2"/>
    </a:accent6>
    <a:hlink>
      <a:srgbClr val="00D6D4"/>
    </a:hlink>
    <a:folHlink>
      <a:srgbClr val="4D90F2"/>
    </a:folHlink>
  </a:clrScheme>
</a:themeOverride>
</file>

<file path=ppt/theme/themeOverride2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00D6D4"/>
    </a:accent1>
    <a:accent2>
      <a:srgbClr val="4D90F2"/>
    </a:accent2>
    <a:accent3>
      <a:srgbClr val="00D6D4"/>
    </a:accent3>
    <a:accent4>
      <a:srgbClr val="4D90F2"/>
    </a:accent4>
    <a:accent5>
      <a:srgbClr val="00D6D4"/>
    </a:accent5>
    <a:accent6>
      <a:srgbClr val="4D90F2"/>
    </a:accent6>
    <a:hlink>
      <a:srgbClr val="00D6D4"/>
    </a:hlink>
    <a:folHlink>
      <a:srgbClr val="4D90F2"/>
    </a:folHlink>
  </a:clrScheme>
</a:themeOverride>
</file>

<file path=ppt/theme/themeOverride23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00D6D4"/>
    </a:accent1>
    <a:accent2>
      <a:srgbClr val="4D90F2"/>
    </a:accent2>
    <a:accent3>
      <a:srgbClr val="00D6D4"/>
    </a:accent3>
    <a:accent4>
      <a:srgbClr val="4D90F2"/>
    </a:accent4>
    <a:accent5>
      <a:srgbClr val="00D6D4"/>
    </a:accent5>
    <a:accent6>
      <a:srgbClr val="4D90F2"/>
    </a:accent6>
    <a:hlink>
      <a:srgbClr val="00D6D4"/>
    </a:hlink>
    <a:folHlink>
      <a:srgbClr val="4D90F2"/>
    </a:folHlink>
  </a:clrScheme>
</a:themeOverride>
</file>

<file path=ppt/theme/themeOverride24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00D6D4"/>
    </a:accent1>
    <a:accent2>
      <a:srgbClr val="4D90F2"/>
    </a:accent2>
    <a:accent3>
      <a:srgbClr val="00D6D4"/>
    </a:accent3>
    <a:accent4>
      <a:srgbClr val="4D90F2"/>
    </a:accent4>
    <a:accent5>
      <a:srgbClr val="00D6D4"/>
    </a:accent5>
    <a:accent6>
      <a:srgbClr val="4D90F2"/>
    </a:accent6>
    <a:hlink>
      <a:srgbClr val="00D6D4"/>
    </a:hlink>
    <a:folHlink>
      <a:srgbClr val="4D90F2"/>
    </a:folHlink>
  </a:clrScheme>
</a:themeOverride>
</file>

<file path=ppt/theme/themeOverride25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00D6D4"/>
    </a:accent1>
    <a:accent2>
      <a:srgbClr val="4D90F2"/>
    </a:accent2>
    <a:accent3>
      <a:srgbClr val="00D6D4"/>
    </a:accent3>
    <a:accent4>
      <a:srgbClr val="4D90F2"/>
    </a:accent4>
    <a:accent5>
      <a:srgbClr val="00D6D4"/>
    </a:accent5>
    <a:accent6>
      <a:srgbClr val="4D90F2"/>
    </a:accent6>
    <a:hlink>
      <a:srgbClr val="00D6D4"/>
    </a:hlink>
    <a:folHlink>
      <a:srgbClr val="4D90F2"/>
    </a:folHlink>
  </a:clrScheme>
</a:themeOverride>
</file>

<file path=ppt/theme/themeOverride26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00D6D4"/>
    </a:accent1>
    <a:accent2>
      <a:srgbClr val="4D90F2"/>
    </a:accent2>
    <a:accent3>
      <a:srgbClr val="00D6D4"/>
    </a:accent3>
    <a:accent4>
      <a:srgbClr val="4D90F2"/>
    </a:accent4>
    <a:accent5>
      <a:srgbClr val="00D6D4"/>
    </a:accent5>
    <a:accent6>
      <a:srgbClr val="4D90F2"/>
    </a:accent6>
    <a:hlink>
      <a:srgbClr val="00D6D4"/>
    </a:hlink>
    <a:folHlink>
      <a:srgbClr val="4D90F2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00D6D4"/>
    </a:accent1>
    <a:accent2>
      <a:srgbClr val="4D90F2"/>
    </a:accent2>
    <a:accent3>
      <a:srgbClr val="00D6D4"/>
    </a:accent3>
    <a:accent4>
      <a:srgbClr val="4D90F2"/>
    </a:accent4>
    <a:accent5>
      <a:srgbClr val="00D6D4"/>
    </a:accent5>
    <a:accent6>
      <a:srgbClr val="4D90F2"/>
    </a:accent6>
    <a:hlink>
      <a:srgbClr val="00D6D4"/>
    </a:hlink>
    <a:folHlink>
      <a:srgbClr val="4D90F2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00D6D4"/>
    </a:accent1>
    <a:accent2>
      <a:srgbClr val="4D90F2"/>
    </a:accent2>
    <a:accent3>
      <a:srgbClr val="00D6D4"/>
    </a:accent3>
    <a:accent4>
      <a:srgbClr val="4D90F2"/>
    </a:accent4>
    <a:accent5>
      <a:srgbClr val="00D6D4"/>
    </a:accent5>
    <a:accent6>
      <a:srgbClr val="4D90F2"/>
    </a:accent6>
    <a:hlink>
      <a:srgbClr val="00D6D4"/>
    </a:hlink>
    <a:folHlink>
      <a:srgbClr val="4D90F2"/>
    </a:folHlink>
  </a:clrScheme>
</a:themeOverride>
</file>

<file path=ppt/theme/themeOverride5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00D6D4"/>
    </a:accent1>
    <a:accent2>
      <a:srgbClr val="4D90F2"/>
    </a:accent2>
    <a:accent3>
      <a:srgbClr val="00D6D4"/>
    </a:accent3>
    <a:accent4>
      <a:srgbClr val="4D90F2"/>
    </a:accent4>
    <a:accent5>
      <a:srgbClr val="00D6D4"/>
    </a:accent5>
    <a:accent6>
      <a:srgbClr val="4D90F2"/>
    </a:accent6>
    <a:hlink>
      <a:srgbClr val="00D6D4"/>
    </a:hlink>
    <a:folHlink>
      <a:srgbClr val="4D90F2"/>
    </a:folHlink>
  </a:clrScheme>
</a:themeOverride>
</file>

<file path=ppt/theme/themeOverride6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00D6D4"/>
    </a:accent1>
    <a:accent2>
      <a:srgbClr val="4D90F2"/>
    </a:accent2>
    <a:accent3>
      <a:srgbClr val="00D6D4"/>
    </a:accent3>
    <a:accent4>
      <a:srgbClr val="4D90F2"/>
    </a:accent4>
    <a:accent5>
      <a:srgbClr val="00D6D4"/>
    </a:accent5>
    <a:accent6>
      <a:srgbClr val="4D90F2"/>
    </a:accent6>
    <a:hlink>
      <a:srgbClr val="00D6D4"/>
    </a:hlink>
    <a:folHlink>
      <a:srgbClr val="4D90F2"/>
    </a:folHlink>
  </a:clrScheme>
</a:themeOverride>
</file>

<file path=ppt/theme/themeOverride7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00D6D4"/>
    </a:accent1>
    <a:accent2>
      <a:srgbClr val="4D90F2"/>
    </a:accent2>
    <a:accent3>
      <a:srgbClr val="00D6D4"/>
    </a:accent3>
    <a:accent4>
      <a:srgbClr val="4D90F2"/>
    </a:accent4>
    <a:accent5>
      <a:srgbClr val="00D6D4"/>
    </a:accent5>
    <a:accent6>
      <a:srgbClr val="4D90F2"/>
    </a:accent6>
    <a:hlink>
      <a:srgbClr val="00D6D4"/>
    </a:hlink>
    <a:folHlink>
      <a:srgbClr val="4D90F2"/>
    </a:folHlink>
  </a:clrScheme>
</a:themeOverride>
</file>

<file path=ppt/theme/themeOverride8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00D6D4"/>
    </a:accent1>
    <a:accent2>
      <a:srgbClr val="4D90F2"/>
    </a:accent2>
    <a:accent3>
      <a:srgbClr val="00D6D4"/>
    </a:accent3>
    <a:accent4>
      <a:srgbClr val="4D90F2"/>
    </a:accent4>
    <a:accent5>
      <a:srgbClr val="00D6D4"/>
    </a:accent5>
    <a:accent6>
      <a:srgbClr val="4D90F2"/>
    </a:accent6>
    <a:hlink>
      <a:srgbClr val="00D6D4"/>
    </a:hlink>
    <a:folHlink>
      <a:srgbClr val="4D90F2"/>
    </a:folHlink>
  </a:clrScheme>
</a:themeOverride>
</file>

<file path=ppt/theme/themeOverride9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00D6D4"/>
    </a:accent1>
    <a:accent2>
      <a:srgbClr val="4D90F2"/>
    </a:accent2>
    <a:accent3>
      <a:srgbClr val="00D6D4"/>
    </a:accent3>
    <a:accent4>
      <a:srgbClr val="4D90F2"/>
    </a:accent4>
    <a:accent5>
      <a:srgbClr val="00D6D4"/>
    </a:accent5>
    <a:accent6>
      <a:srgbClr val="4D90F2"/>
    </a:accent6>
    <a:hlink>
      <a:srgbClr val="00D6D4"/>
    </a:hlink>
    <a:folHlink>
      <a:srgbClr val="4D90F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1695</Words>
  <Application>Microsoft Office PowerPoint</Application>
  <PresentationFormat>宽屏</PresentationFormat>
  <Paragraphs>169</Paragraphs>
  <Slides>27</Slides>
  <Notes>20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38" baseType="lpstr">
      <vt:lpstr>huoliguanhongti</vt:lpstr>
      <vt:lpstr>Meiryo</vt:lpstr>
      <vt:lpstr>等线</vt:lpstr>
      <vt:lpstr>宋体</vt:lpstr>
      <vt:lpstr>微软雅黑</vt:lpstr>
      <vt:lpstr>Arial</vt:lpstr>
      <vt:lpstr>Calibri</vt:lpstr>
      <vt:lpstr>Calibri Light</vt:lpstr>
      <vt:lpstr>Wingdings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keywords>http://www.ypppt.com/</cp:keywords>
  <cp:lastModifiedBy>kan</cp:lastModifiedBy>
  <cp:revision>63</cp:revision>
  <dcterms:created xsi:type="dcterms:W3CDTF">2019-10-14T03:25:00Z</dcterms:created>
  <dcterms:modified xsi:type="dcterms:W3CDTF">2020-12-23T06:21:56Z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2052-11.1.0.8799</vt:lpwstr>
  </property>
</Properties>
</file>