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46" r:id="rId2"/>
  </p:sldMasterIdLst>
  <p:notesMasterIdLst>
    <p:notesMasterId r:id="rId27"/>
  </p:notesMasterIdLst>
  <p:sldIdLst>
    <p:sldId id="509" r:id="rId3"/>
    <p:sldId id="531" r:id="rId4"/>
    <p:sldId id="532" r:id="rId5"/>
    <p:sldId id="512" r:id="rId6"/>
    <p:sldId id="513" r:id="rId7"/>
    <p:sldId id="514" r:id="rId8"/>
    <p:sldId id="515" r:id="rId9"/>
    <p:sldId id="516" r:id="rId10"/>
    <p:sldId id="547" r:id="rId11"/>
    <p:sldId id="548" r:id="rId12"/>
    <p:sldId id="550" r:id="rId13"/>
    <p:sldId id="551" r:id="rId14"/>
    <p:sldId id="552" r:id="rId15"/>
    <p:sldId id="549" r:id="rId16"/>
    <p:sldId id="553" r:id="rId17"/>
    <p:sldId id="554" r:id="rId18"/>
    <p:sldId id="567" r:id="rId19"/>
    <p:sldId id="527" r:id="rId20"/>
    <p:sldId id="568" r:id="rId21"/>
    <p:sldId id="528" r:id="rId22"/>
    <p:sldId id="529" r:id="rId23"/>
    <p:sldId id="530" r:id="rId24"/>
    <p:sldId id="569" r:id="rId25"/>
    <p:sldId id="570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DEB"/>
    <a:srgbClr val="FFFCDD"/>
    <a:srgbClr val="FFDB45"/>
    <a:srgbClr val="713DC6"/>
    <a:srgbClr val="FBF9F8"/>
    <a:srgbClr val="F4F0ED"/>
    <a:srgbClr val="F7AB07"/>
    <a:srgbClr val="E44A27"/>
    <a:srgbClr val="A928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5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12/17/2020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1847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46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251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621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831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657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99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51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46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392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023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971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980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84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90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5" r:id="rId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90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7720"/>
            <a:ext cx="9144000" cy="2775719"/>
          </a:xfrm>
          <a:prstGeom prst="rect">
            <a:avLst/>
          </a:prstGeom>
        </p:spPr>
      </p:pic>
      <p:sp>
        <p:nvSpPr>
          <p:cNvPr id="6" name="Rectangle 47">
            <a:extLst>
              <a:ext uri="{FF2B5EF4-FFF2-40B4-BE49-F238E27FC236}">
                <a16:creationId xmlns="" xmlns:a16="http://schemas.microsoft.com/office/drawing/2014/main" id="{76A99CB9-9574-4D3B-A28C-6AD8D3A01F1B}"/>
              </a:ext>
            </a:extLst>
          </p:cNvPr>
          <p:cNvSpPr/>
          <p:nvPr/>
        </p:nvSpPr>
        <p:spPr>
          <a:xfrm>
            <a:off x="2235900" y="819150"/>
            <a:ext cx="5003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spc="450" dirty="0">
                <a:solidFill>
                  <a:schemeClr val="accent1"/>
                </a:solidFill>
                <a:latin typeface="+mn-ea"/>
                <a:cs typeface="Segoe UI" panose="020B0502040204020203" pitchFamily="34" charset="0"/>
              </a:rPr>
              <a:t>SHUǏ </a:t>
            </a:r>
            <a:r>
              <a:rPr lang="en-US" sz="1600" spc="450" dirty="0" smtClean="0">
                <a:solidFill>
                  <a:schemeClr val="accent1"/>
                </a:solidFill>
                <a:latin typeface="+mn-ea"/>
                <a:cs typeface="Segoe UI" panose="020B0502040204020203" pitchFamily="34" charset="0"/>
              </a:rPr>
              <a:t>    DIÀO      GĒ       </a:t>
            </a:r>
            <a:r>
              <a:rPr lang="en-US" sz="1600" spc="450" dirty="0">
                <a:solidFill>
                  <a:schemeClr val="accent1"/>
                </a:solidFill>
                <a:latin typeface="+mn-ea"/>
                <a:cs typeface="Segoe UI" panose="020B0502040204020203" pitchFamily="34" charset="0"/>
              </a:rPr>
              <a:t>TÓU 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F19938C-A2DC-4758-B8DC-F4C67F6A2D49}"/>
              </a:ext>
            </a:extLst>
          </p:cNvPr>
          <p:cNvSpPr/>
          <p:nvPr/>
        </p:nvSpPr>
        <p:spPr>
          <a:xfrm>
            <a:off x="1828800" y="1005067"/>
            <a:ext cx="5791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1545431" algn="l"/>
              </a:tabLst>
            </a:pPr>
            <a:r>
              <a:rPr lang="zh-CN" altLang="en-US" sz="9600" spc="600" dirty="0">
                <a:solidFill>
                  <a:schemeClr val="accent1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水调歌头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DD2EE359-C67B-4BE5-9ECE-191395E30B34}"/>
              </a:ext>
            </a:extLst>
          </p:cNvPr>
          <p:cNvSpPr/>
          <p:nvPr/>
        </p:nvSpPr>
        <p:spPr>
          <a:xfrm>
            <a:off x="2133600" y="2879527"/>
            <a:ext cx="5032036" cy="516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北宋文学家、书画家。字子瞻，号东坡居士，眉州 眉山（今属四川）</a:t>
            </a:r>
            <a:r>
              <a:rPr lang="zh-CN" altLang="en-US" sz="1200" dirty="0" smtClean="0">
                <a:solidFill>
                  <a:schemeClr val="accent1"/>
                </a:solidFill>
                <a:latin typeface="+mn-ea"/>
              </a:rPr>
              <a:t>人</a:t>
            </a:r>
            <a:endParaRPr lang="en-US" altLang="zh-CN" sz="1200" dirty="0" smtClean="0">
              <a:solidFill>
                <a:schemeClr val="accent1"/>
              </a:solidFill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accent1"/>
                </a:solidFill>
                <a:latin typeface="+mn-ea"/>
              </a:rPr>
              <a:t>南宋 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时追谥文忠。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7" r="10539" b="26392"/>
          <a:stretch/>
        </p:blipFill>
        <p:spPr>
          <a:xfrm>
            <a:off x="-1" y="0"/>
            <a:ext cx="2001459" cy="24617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21"/>
          <a:stretch/>
        </p:blipFill>
        <p:spPr>
          <a:xfrm flipV="1">
            <a:off x="7356167" y="1368378"/>
            <a:ext cx="1796093" cy="2161928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208559" y="2422327"/>
            <a:ext cx="5030441" cy="338554"/>
            <a:chOff x="2208559" y="2419350"/>
            <a:chExt cx="5030441" cy="338554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B13F4FE9-3095-45CC-8E5C-4AA286E1650D}"/>
                </a:ext>
              </a:extLst>
            </p:cNvPr>
            <p:cNvSpPr/>
            <p:nvPr/>
          </p:nvSpPr>
          <p:spPr>
            <a:xfrm>
              <a:off x="2208559" y="2419350"/>
              <a:ext cx="5030441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spc="900" dirty="0">
                  <a:solidFill>
                    <a:schemeClr val="accent1"/>
                  </a:solidFill>
                  <a:latin typeface="+mn-ea"/>
                </a:rPr>
                <a:t>九年级上册</a:t>
              </a:r>
              <a:r>
                <a:rPr lang="zh-CN" altLang="en-US" sz="1600" spc="900" dirty="0" smtClean="0">
                  <a:solidFill>
                    <a:schemeClr val="accent1"/>
                  </a:solidFill>
                  <a:latin typeface="+mn-ea"/>
                </a:rPr>
                <a:t>语文教育课件水</a:t>
              </a:r>
              <a:r>
                <a:rPr lang="zh-CN" altLang="en-US" sz="1600" spc="900" dirty="0">
                  <a:solidFill>
                    <a:schemeClr val="accent1"/>
                  </a:solidFill>
                  <a:latin typeface="+mn-ea"/>
                </a:rPr>
                <a:t>调歌头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2294965" y="2742802"/>
              <a:ext cx="471295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D2EE359-C67B-4BE5-9ECE-191395E30B34}"/>
              </a:ext>
            </a:extLst>
          </p:cNvPr>
          <p:cNvSpPr/>
          <p:nvPr/>
        </p:nvSpPr>
        <p:spPr>
          <a:xfrm>
            <a:off x="3098011" y="3412927"/>
            <a:ext cx="31032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宣讲人：</a:t>
            </a:r>
            <a:r>
              <a:rPr lang="zh-CN" altLang="en-US" sz="1400" dirty="0">
                <a:solidFill>
                  <a:schemeClr val="accent1"/>
                </a:solidFill>
                <a:latin typeface="+mn-ea"/>
              </a:rPr>
              <a:t>优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品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    时间：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</a:rPr>
              <a:t>20XX.XX</a:t>
            </a:r>
            <a:endParaRPr lang="zh-CN" altLang="en-US" sz="1400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888" y="3758426"/>
            <a:ext cx="2355279" cy="97521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0173" y="3606974"/>
            <a:ext cx="1883827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0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1C72838-3844-4C6A-A1EA-5167FC311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0272" y="1470356"/>
            <a:ext cx="830997" cy="117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起舞弄清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影</a:t>
            </a:r>
            <a:endParaRPr lang="en-US" altLang="zh-CN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何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似在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人间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1352550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译文：面对自己清爽的影子，站起来尽情起舞，又哪里像似在人间发生的事呢。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上 片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793655"/>
            <a:ext cx="4572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分析：“人间”，指作地方官而言。只要奋发有为，做地方官同样可以为国出力。这是作者对自己政治遭遇的安慰。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093284" y="2613039"/>
            <a:ext cx="42887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7200" y="1279180"/>
            <a:ext cx="3181350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96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55" r="4093"/>
          <a:stretch/>
        </p:blipFill>
        <p:spPr>
          <a:xfrm>
            <a:off x="5831638" y="1901451"/>
            <a:ext cx="1752600" cy="196569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1C72838-3844-4C6A-A1EA-5167FC311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4241" y="1371382"/>
            <a:ext cx="830997" cy="14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不应有恨，何事长向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别时圆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？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6480" y="1492583"/>
            <a:ext cx="4572000" cy="100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译文：月光不应当有什么怨恨，为什么要经常在人们别离时候出现圆月呢？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上 片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3181350"/>
            <a:ext cx="4572000" cy="51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分析：用反问的口气、埋怨的口吻向月亮发问。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1172680" y="2876550"/>
            <a:ext cx="41208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183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62"/>
          <a:stretch/>
        </p:blipFill>
        <p:spPr>
          <a:xfrm flipH="1">
            <a:off x="1201198" y="1200150"/>
            <a:ext cx="2761201" cy="285783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1C72838-3844-4C6A-A1EA-5167FC311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3403" y="1657350"/>
            <a:ext cx="448859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分析：转为安慰的语气，转为自我安慰。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上 片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114550"/>
            <a:ext cx="4114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人有悲欢离合，月有阴晴圆缺，此事古难全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。译文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：人们都会有悲哀、欢乐、分离、会合，月亮也有显现、没、浑圆和残缺的时候，这类事情从古至今都难以圆满解决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93759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7200" y="1066800"/>
            <a:ext cx="3181350" cy="31813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1C72838-3844-4C6A-A1EA-5167FC311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1803" y="2476859"/>
            <a:ext cx="830997" cy="117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但愿人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长久</a:t>
            </a:r>
            <a:endParaRPr lang="en-US" altLang="zh-CN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千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里共</a:t>
            </a: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婵娟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1460755"/>
            <a:ext cx="4572000" cy="88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译文：只希望人们都能够长久平安，就能和远在千里之外的亲人共同欣赏美好的月色啦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！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上 片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901860"/>
            <a:ext cx="4572000" cy="88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分析：进一步自我安慰，自我解脱，使全诗顿时开朗，表现作者旷达、乐观的精神境界。（千古名句）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3864684" y="2756155"/>
            <a:ext cx="42887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571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4850" y="1123950"/>
            <a:ext cx="3028950" cy="30289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1C72838-3844-4C6A-A1EA-5167FC311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1655141"/>
            <a:ext cx="830997" cy="117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转</a:t>
            </a: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朱阁，低绮户，照无眠。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1581150"/>
            <a:ext cx="4572000" cy="88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译文：月光照遍华丽楼阁，  低低照进雕花的门窗，再照到难以成眠的我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 smtClean="0">
                <a:solidFill>
                  <a:schemeClr val="accent1"/>
                </a:solidFill>
                <a:latin typeface="+mn-ea"/>
              </a:rPr>
              <a:t>下 </a:t>
            </a: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片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3022255"/>
            <a:ext cx="4572000" cy="45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分析：写月光，也写月下人。过渡到个人的思弟之情。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017084" y="2841639"/>
            <a:ext cx="42887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71145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800" y="971550"/>
            <a:ext cx="3810000" cy="3321709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1432568"/>
            <a:ext cx="3962400" cy="681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29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上片：抒发自己对政治的感慨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小 结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2266950"/>
            <a:ext cx="3962400" cy="1572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29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写作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者在“天上”“人间”的徘徊、矛盾。</a:t>
            </a:r>
          </a:p>
          <a:p>
            <a:pPr>
              <a:lnSpc>
                <a:spcPct val="229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下片：对月怀人，抒写对兄弟的怀念之情，以积极乐观的旷达情怀作结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412187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问题探究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188823" y="895350"/>
            <a:ext cx="4116977" cy="4116977"/>
            <a:chOff x="4258638" y="895350"/>
            <a:chExt cx="4116977" cy="4116977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D9D29137-ADB8-4441-A77E-EE6342B54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8638" y="895350"/>
              <a:ext cx="4116977" cy="4116977"/>
            </a:xfrm>
            <a:prstGeom prst="rect">
              <a:avLst/>
            </a:prstGeom>
          </p:spPr>
        </p:pic>
        <p:sp>
          <p:nvSpPr>
            <p:cNvPr id="14" name="TextBox 18">
              <a:extLst>
                <a:ext uri="{FF2B5EF4-FFF2-40B4-BE49-F238E27FC236}">
                  <a16:creationId xmlns="" xmlns:a16="http://schemas.microsoft.com/office/drawing/2014/main" id="{8808F7E3-A4C9-4FBB-AE09-FAAFE818E9A9}"/>
                </a:ext>
              </a:extLst>
            </p:cNvPr>
            <p:cNvSpPr txBox="1"/>
            <p:nvPr/>
          </p:nvSpPr>
          <p:spPr>
            <a:xfrm>
              <a:off x="5432122" y="2419350"/>
              <a:ext cx="18004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苏轼在</a:t>
              </a:r>
              <a:r>
                <a:rPr lang="zh-CN" altLang="en-US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孤寂愁苦</a:t>
              </a:r>
              <a:endParaRPr lang="en-US" altLang="zh-CN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矛盾</a:t>
              </a:r>
              <a:r>
                <a:rPr lang="zh-CN" altLang="en-US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中思索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64623" y="1762289"/>
            <a:ext cx="3284488" cy="2031325"/>
            <a:chOff x="914400" y="1733550"/>
            <a:chExt cx="3284488" cy="2031325"/>
          </a:xfrm>
        </p:grpSpPr>
        <p:sp>
          <p:nvSpPr>
            <p:cNvPr id="17" name="矩形 16"/>
            <p:cNvSpPr/>
            <p:nvPr/>
          </p:nvSpPr>
          <p:spPr>
            <a:xfrm>
              <a:off x="914400" y="1733550"/>
              <a:ext cx="3284488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苏轼在孤寂、愁苦、矛盾中思索，词中那几句最能看出他的人生感悟</a:t>
              </a: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？</a:t>
              </a:r>
              <a:endPara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+mn-ea"/>
                  <a:sym typeface="+mn-lt"/>
                </a:rPr>
                <a:t>人有悲欢离合，月有阴晴圆缺，此事古难全。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017914" y="2647950"/>
              <a:ext cx="2944486" cy="167382"/>
              <a:chOff x="1017914" y="2647950"/>
              <a:chExt cx="2944486" cy="167382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1066800" y="2746095"/>
                <a:ext cx="2819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椭圆 19"/>
              <p:cNvSpPr/>
              <p:nvPr/>
            </p:nvSpPr>
            <p:spPr>
              <a:xfrm>
                <a:off x="1017914" y="2647950"/>
                <a:ext cx="167382" cy="16738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795018" y="2647950"/>
                <a:ext cx="167382" cy="16738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9007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问题探究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96472" y="1792713"/>
            <a:ext cx="3945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（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提示：可从艺术构思和思想内容两方面分析） 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①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艺术魅力：由于结构精巧，想象奇特，使这首词所展示的形象广阔而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深刻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90600" y="1376677"/>
            <a:ext cx="3803808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试分析这首词流传千古的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原因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022874" y="2844276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953000" y="1123950"/>
            <a:ext cx="3352800" cy="3268493"/>
            <a:chOff x="4800600" y="1211721"/>
            <a:chExt cx="3352800" cy="326849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984" y="1962150"/>
              <a:ext cx="940416" cy="1200150"/>
            </a:xfrm>
            <a:prstGeom prst="rect">
              <a:avLst/>
            </a:prstGeom>
          </p:spPr>
        </p:pic>
        <p:grpSp>
          <p:nvGrpSpPr>
            <p:cNvPr id="26" name="组合 25"/>
            <p:cNvGrpSpPr/>
            <p:nvPr/>
          </p:nvGrpSpPr>
          <p:grpSpPr>
            <a:xfrm>
              <a:off x="4800600" y="1211721"/>
              <a:ext cx="3352800" cy="3268493"/>
              <a:chOff x="4870609" y="1211721"/>
              <a:chExt cx="3352800" cy="3268493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70609" y="1211721"/>
                <a:ext cx="3352800" cy="3268493"/>
              </a:xfrm>
              <a:prstGeom prst="rect">
                <a:avLst/>
              </a:prstGeom>
            </p:spPr>
          </p:pic>
          <p:sp>
            <p:nvSpPr>
              <p:cNvPr id="29" name="矩形 28"/>
              <p:cNvSpPr/>
              <p:nvPr/>
            </p:nvSpPr>
            <p:spPr>
              <a:xfrm>
                <a:off x="6025198" y="2406056"/>
                <a:ext cx="902811" cy="9541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chemeClr val="accent1"/>
                    </a:solidFill>
                    <a:latin typeface="+mn-ea"/>
                    <a:cs typeface="+mn-ea"/>
                    <a:sym typeface="+mn-lt"/>
                  </a:rPr>
                  <a:t>问题</a:t>
                </a:r>
                <a:endParaRPr lang="en-US" altLang="zh-CN" sz="28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2800" dirty="0" smtClean="0">
                    <a:solidFill>
                      <a:schemeClr val="accent1"/>
                    </a:solidFill>
                    <a:latin typeface="+mn-ea"/>
                    <a:cs typeface="+mn-ea"/>
                    <a:sym typeface="+mn-lt"/>
                  </a:rPr>
                  <a:t>探究</a:t>
                </a:r>
                <a:endParaRPr lang="zh-CN" altLang="en-US" sz="28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931433" y="2971621"/>
            <a:ext cx="3945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具有很高的审美价值和艺术魅力。②思想内容：所抒写的“此事古难全”的离愁别恨能激起各个时代、各种类型的读者共鸣；词中对美好生活的祝愿已越过苏轼兄弟的界限，变成一切热爱幸福生活的人的共同希望。</a:t>
            </a:r>
          </a:p>
        </p:txBody>
      </p:sp>
    </p:spTree>
    <p:extLst>
      <p:ext uri="{BB962C8B-B14F-4D97-AF65-F5344CB8AC3E}">
        <p14:creationId xmlns:p14="http://schemas.microsoft.com/office/powerpoint/2010/main" val="3189298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1" grpId="0" animBg="1"/>
      <p:bldP spid="21" grpId="1" animBg="1"/>
      <p:bldP spid="30" grpId="0"/>
      <p:bldP spid="3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657599" y="1657350"/>
            <a:ext cx="4419601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你是怎样理解“高处不胜寒”的？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505200" y="2057402"/>
            <a:ext cx="4724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你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能联系生活实际举这样的一个事例吗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？高处不胜寒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现在比喻一些位高权重的人，没有知心的朋友，经常感觉被别人从高高的位置上推下来。简单的说就是，站在高高的地方承受不住那里的风寒。又比喻一个人在技艺或修为上所达到的极高境界。境界越高，能够做伴的人就越少，越会感到孤独与寒冷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3400" y="1434218"/>
            <a:ext cx="3165064" cy="2661532"/>
            <a:chOff x="661726" y="1364182"/>
            <a:chExt cx="2701347" cy="2271588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91" t="21433" r="7143" b="12498"/>
            <a:stretch/>
          </p:blipFill>
          <p:spPr>
            <a:xfrm flipH="1">
              <a:off x="661726" y="1364182"/>
              <a:ext cx="2701347" cy="2271588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832371" y="2074910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问题</a:t>
              </a:r>
              <a:endParaRPr lang="en-US" altLang="zh-CN" sz="2000" b="1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探究</a:t>
              </a:r>
              <a:endParaRPr lang="zh-CN" altLang="en-US" sz="2000" b="1" dirty="0">
                <a:solidFill>
                  <a:schemeClr val="accent1"/>
                </a:solidFill>
                <a:latin typeface="+mn-ea"/>
                <a:cs typeface="+mn-ea"/>
                <a:sym typeface="+mn-lt"/>
              </a:endParaRP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问题探究</a:t>
            </a:r>
          </a:p>
        </p:txBody>
      </p:sp>
    </p:spTree>
    <p:extLst>
      <p:ext uri="{BB962C8B-B14F-4D97-AF65-F5344CB8AC3E}">
        <p14:creationId xmlns:p14="http://schemas.microsoft.com/office/powerpoint/2010/main" val="4000253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/>
      <p:bldP spid="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90303" y="1733550"/>
            <a:ext cx="4772297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找出词中蕴涵人生哲理与表达美好祝愿的句子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90303" y="2235190"/>
            <a:ext cx="477229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蕴涵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了人生哲理的句子是：“人有悲欢离合，月有阴晴圆缺，此事古难全。”将人世的聚合离散看作如明月的阴晴圆缺，非人力所能左右。正因为蕴涵了人生哲理，这句词也成为名句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。    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表达美好祝愿的句子是：“但愿人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长久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千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里共蝉娟。”这是关于祝福流传千古的名句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486400" y="1428750"/>
            <a:ext cx="2819400" cy="2819400"/>
            <a:chOff x="824316" y="1294479"/>
            <a:chExt cx="2406327" cy="2406327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316" y="1294479"/>
              <a:ext cx="2406327" cy="2406327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678665" y="2158437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问题</a:t>
              </a:r>
              <a:endParaRPr lang="en-US" altLang="zh-CN" sz="2000" b="1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探究</a:t>
              </a:r>
              <a:endParaRPr lang="zh-CN" altLang="en-US" sz="2000" b="1" dirty="0">
                <a:solidFill>
                  <a:schemeClr val="accent1"/>
                </a:solidFill>
                <a:latin typeface="+mn-ea"/>
                <a:cs typeface="+mn-ea"/>
                <a:sym typeface="+mn-lt"/>
              </a:endParaRP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问题探究</a:t>
            </a:r>
          </a:p>
        </p:txBody>
      </p:sp>
    </p:spTree>
    <p:extLst>
      <p:ext uri="{BB962C8B-B14F-4D97-AF65-F5344CB8AC3E}">
        <p14:creationId xmlns:p14="http://schemas.microsoft.com/office/powerpoint/2010/main" val="16969816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2377720"/>
            <a:ext cx="9144000" cy="27757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21"/>
          <a:stretch/>
        </p:blipFill>
        <p:spPr>
          <a:xfrm>
            <a:off x="6902865" y="412696"/>
            <a:ext cx="2236845" cy="269245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749" y="590550"/>
            <a:ext cx="2355279" cy="97521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1708" y="3272613"/>
            <a:ext cx="2307707" cy="1867077"/>
          </a:xfrm>
          <a:prstGeom prst="rect">
            <a:avLst/>
          </a:prstGeom>
        </p:spPr>
      </p:pic>
      <p:sp>
        <p:nvSpPr>
          <p:cNvPr id="17" name="TextBox 59">
            <a:extLst>
              <a:ext uri="{FF2B5EF4-FFF2-40B4-BE49-F238E27FC236}">
                <a16:creationId xmlns="" xmlns:a16="http://schemas.microsoft.com/office/drawing/2014/main" id="{87B1CC36-2446-4257-9AD9-434FD4A740E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45284" y="967085"/>
            <a:ext cx="19050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400" b="1" spc="750" dirty="0">
                <a:solidFill>
                  <a:schemeClr val="accent1"/>
                </a:solidFill>
                <a:latin typeface="+mn-ea"/>
                <a:ea typeface="+mn-ea"/>
              </a:rPr>
              <a:t>新课导入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30411EA-183F-41D6-A93E-9A1E096BD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833" y="1344302"/>
            <a:ext cx="6289367" cy="1985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229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水</a:t>
            </a:r>
            <a:r>
              <a:rPr lang="zh-CN" altLang="en-US" sz="1400" dirty="0">
                <a:solidFill>
                  <a:schemeClr val="accent1"/>
                </a:solidFill>
                <a:latin typeface="+mn-ea"/>
              </a:rPr>
              <a:t>调歌头，是词牌名，其作用是规定一首词每句的字数、平仄等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。</a:t>
            </a:r>
            <a:endParaRPr lang="en-US" altLang="zh-CN" sz="1400" dirty="0" smtClean="0">
              <a:solidFill>
                <a:schemeClr val="accent1"/>
              </a:solidFill>
              <a:latin typeface="+mn-ea"/>
            </a:endParaRPr>
          </a:p>
          <a:p>
            <a:pPr>
              <a:lnSpc>
                <a:spcPct val="229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序言</a:t>
            </a:r>
            <a:r>
              <a:rPr lang="zh-CN" altLang="en-US" sz="1400" dirty="0">
                <a:solidFill>
                  <a:schemeClr val="accent1"/>
                </a:solidFill>
                <a:latin typeface="+mn-ea"/>
              </a:rPr>
              <a:t>中，“中秋”、“兼怀子由”，透露了写作本词的时间和目的。当时苏轼任密州太守，政治上失意，苏轼的弟弟子由被贬谪到离苏轼数百公里的山东济南，兄弟七年没有见面。望月思亲，心情抑郁惆怅。</a:t>
            </a:r>
          </a:p>
        </p:txBody>
      </p:sp>
    </p:spTree>
    <p:extLst>
      <p:ext uri="{BB962C8B-B14F-4D97-AF65-F5344CB8AC3E}">
        <p14:creationId xmlns:p14="http://schemas.microsoft.com/office/powerpoint/2010/main" val="17300788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35842">
            <a:extLst>
              <a:ext uri="{FF2B5EF4-FFF2-40B4-BE49-F238E27FC236}">
                <a16:creationId xmlns="" xmlns:a16="http://schemas.microsoft.com/office/drawing/2014/main" id="{086B4A82-F9B4-4EE9-B7E1-1B7FE11D7A56}"/>
              </a:ext>
            </a:extLst>
          </p:cNvPr>
          <p:cNvSpPr txBox="1">
            <a:spLocks noChangeArrowheads="1"/>
          </p:cNvSpPr>
          <p:nvPr/>
        </p:nvSpPr>
        <p:spPr>
          <a:xfrm>
            <a:off x="2152107" y="1352551"/>
            <a:ext cx="5772693" cy="8381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3200" b="1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但愿</a:t>
            </a:r>
            <a:r>
              <a:rPr lang="zh-CN" altLang="en-US" sz="32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人长久，千里共婵娟</a:t>
            </a:r>
            <a:r>
              <a:rPr lang="zh-CN" altLang="en-US" sz="3200" b="1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 名句赏析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452177"/>
            <a:ext cx="852895" cy="682316"/>
          </a:xfrm>
          <a:prstGeom prst="rect">
            <a:avLst/>
          </a:prstGeom>
        </p:spPr>
      </p:pic>
      <p:sp>
        <p:nvSpPr>
          <p:cNvPr id="33" name="文本占位符 35842">
            <a:extLst>
              <a:ext uri="{FF2B5EF4-FFF2-40B4-BE49-F238E27FC236}">
                <a16:creationId xmlns="" xmlns:a16="http://schemas.microsoft.com/office/drawing/2014/main" id="{086B4A82-F9B4-4EE9-B7E1-1B7FE11D7A56}"/>
              </a:ext>
            </a:extLst>
          </p:cNvPr>
          <p:cNvSpPr txBox="1">
            <a:spLocks noChangeArrowheads="1"/>
          </p:cNvSpPr>
          <p:nvPr/>
        </p:nvSpPr>
        <p:spPr>
          <a:xfrm>
            <a:off x="1295400" y="2310326"/>
            <a:ext cx="3951306" cy="16764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这两句诗直抒胸臆，写了作者只希望他和弟弟两人年年平安，虽然相隔千里，也能够共享美好的月光，表达了作者对亲人的美好祝愿和乐观旷达的情怀。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9"/>
          <a:stretch/>
        </p:blipFill>
        <p:spPr>
          <a:xfrm>
            <a:off x="5562600" y="2114550"/>
            <a:ext cx="2133600" cy="210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063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>
            <a:extLst>
              <a:ext uri="{FF2B5EF4-FFF2-40B4-BE49-F238E27FC236}">
                <a16:creationId xmlns="" xmlns:a16="http://schemas.microsoft.com/office/drawing/2014/main" id="{0A47CC09-85C9-4EDD-A2A0-08FC7AA2B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494" y="2800762"/>
            <a:ext cx="378023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kumimoji="0" lang="zh-CN" altLang="en-US" sz="1800" dirty="0">
              <a:solidFill>
                <a:schemeClr val="tx1">
                  <a:lumMod val="50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总 结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821167" y="1428750"/>
            <a:ext cx="4325303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bg1"/>
                </a:solidFill>
                <a:cs typeface="+mn-ea"/>
                <a:sym typeface="+mn-lt"/>
              </a:rPr>
              <a:t>但愿人长久，千里共婵娟</a:t>
            </a:r>
          </a:p>
        </p:txBody>
      </p:sp>
      <p:sp>
        <p:nvSpPr>
          <p:cNvPr id="10" name="矩形 9"/>
          <p:cNvSpPr/>
          <p:nvPr/>
        </p:nvSpPr>
        <p:spPr>
          <a:xfrm>
            <a:off x="3733800" y="3420543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流传千世，脍炙人口的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佳句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92183" y="1931469"/>
            <a:ext cx="4572000" cy="1326081"/>
            <a:chOff x="903513" y="2312469"/>
            <a:chExt cx="4572000" cy="1326081"/>
          </a:xfrm>
        </p:grpSpPr>
        <p:sp>
          <p:nvSpPr>
            <p:cNvPr id="12" name="文本框 11"/>
            <p:cNvSpPr txBox="1"/>
            <p:nvPr/>
          </p:nvSpPr>
          <p:spPr>
            <a:xfrm>
              <a:off x="903513" y="2312469"/>
              <a:ext cx="4572000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这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首诗表现了诗人由心有所郁结，到心胸开阔的乐观旷达情怀。还抒发对弟弟的强烈思念。特别是“人有悲欢离合，月有阴晴圆缺” ，“但愿人长久，千里共婵娟。”还成为流传千世，脍炙人口的佳句。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966279" y="3638550"/>
              <a:ext cx="4325303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838200" y="1242971"/>
            <a:ext cx="2823283" cy="2823283"/>
            <a:chOff x="838200" y="1315288"/>
            <a:chExt cx="2823283" cy="2823283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38200" y="1315288"/>
              <a:ext cx="2823283" cy="2823283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1395379" y="2186867"/>
              <a:ext cx="18288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心胸开阔</a:t>
              </a:r>
              <a:endParaRPr lang="en-US" altLang="zh-CN" sz="24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24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乐观</a:t>
              </a:r>
              <a:r>
                <a:rPr lang="zh-CN" altLang="en-US" sz="24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旷达</a:t>
              </a:r>
              <a:endParaRPr lang="en-US" altLang="zh-CN" sz="24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1641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9" grpId="1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21506">
            <a:extLst>
              <a:ext uri="{FF2B5EF4-FFF2-40B4-BE49-F238E27FC236}">
                <a16:creationId xmlns="" xmlns:a16="http://schemas.microsoft.com/office/drawing/2014/main" id="{118816A1-7874-4A11-AA8D-3A64016FAC23}"/>
              </a:ext>
            </a:extLst>
          </p:cNvPr>
          <p:cNvSpPr txBox="1">
            <a:spLocks noChangeArrowheads="1"/>
          </p:cNvSpPr>
          <p:nvPr/>
        </p:nvSpPr>
        <p:spPr>
          <a:xfrm>
            <a:off x="883920" y="1814512"/>
            <a:ext cx="6858000" cy="46243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endParaRPr lang="zh-CN" altLang="en-US" sz="1500" b="1" spc="225" dirty="0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主题思想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xmlns="" id="{B42310FD-A13C-4EF7-ACE4-17A6E3E3FB82}"/>
              </a:ext>
            </a:extLst>
          </p:cNvPr>
          <p:cNvSpPr txBox="1">
            <a:spLocks/>
          </p:cNvSpPr>
          <p:nvPr/>
        </p:nvSpPr>
        <p:spPr>
          <a:xfrm>
            <a:off x="1066800" y="1761908"/>
            <a:ext cx="4419600" cy="1571842"/>
          </a:xfrm>
          <a:prstGeom prst="rect">
            <a:avLst/>
          </a:prstGeom>
        </p:spPr>
        <p:txBody>
          <a:bodyPr wrap="square" lIns="90000" tIns="46800" rIns="90000" bIns="4680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200000"/>
              </a:lnSpc>
              <a:spcBef>
                <a:spcPct val="0"/>
              </a:spcBef>
              <a:buClr>
                <a:schemeClr val="accent1"/>
              </a:buCl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  <a:sym typeface="+mn-lt"/>
              </a:rPr>
              <a:t> 这首词所表现的思想情感，本来甚为明显，苏轼因为政治处境的失意，以及和其弟苏辙的别离，中秋对月，不无抑郁惆怅之感。但是他没有陷在消极悲观的情绪中，旋即以超然达观的思想排除忧患，终于表现出对生活的热爱之情。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A35E620F-3B0B-4FFA-90E4-8F394A816042}"/>
              </a:ext>
            </a:extLst>
          </p:cNvPr>
          <p:cNvSpPr/>
          <p:nvPr/>
        </p:nvSpPr>
        <p:spPr>
          <a:xfrm>
            <a:off x="1107774" y="1424217"/>
            <a:ext cx="4239794" cy="331526"/>
          </a:xfrm>
          <a:prstGeom prst="roundRect">
            <a:avLst>
              <a:gd name="adj" fmla="val 1487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pc="6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不无抑郁惆怅之感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17B3A9D-18F5-44E2-B7EE-CC793BDCFE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287" y="1123950"/>
            <a:ext cx="3250151" cy="3250151"/>
          </a:xfrm>
          <a:prstGeom prst="rect">
            <a:avLst/>
          </a:prstGeom>
        </p:spPr>
      </p:pic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BEF14560-9231-49CB-BDDA-A7EEC5CC0D4B}"/>
              </a:ext>
            </a:extLst>
          </p:cNvPr>
          <p:cNvSpPr/>
          <p:nvPr/>
        </p:nvSpPr>
        <p:spPr>
          <a:xfrm>
            <a:off x="1183170" y="3539010"/>
            <a:ext cx="404342" cy="4043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5190A078-31E5-4AC9-94C9-65095052EA89}"/>
              </a:ext>
            </a:extLst>
          </p:cNvPr>
          <p:cNvSpPr/>
          <p:nvPr/>
        </p:nvSpPr>
        <p:spPr>
          <a:xfrm>
            <a:off x="1676399" y="3498851"/>
            <a:ext cx="13130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悲观情绪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A9245766-4D3F-4E6C-81ED-53AFBA7566D5}"/>
              </a:ext>
            </a:extLst>
          </p:cNvPr>
          <p:cNvSpPr/>
          <p:nvPr/>
        </p:nvSpPr>
        <p:spPr>
          <a:xfrm>
            <a:off x="3299109" y="3539010"/>
            <a:ext cx="404342" cy="4043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EA0AE18-2E27-45FF-B39F-9630342278A6}"/>
              </a:ext>
            </a:extLst>
          </p:cNvPr>
          <p:cNvSpPr/>
          <p:nvPr/>
        </p:nvSpPr>
        <p:spPr>
          <a:xfrm>
            <a:off x="3792338" y="3543240"/>
            <a:ext cx="13130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排除忧患</a:t>
            </a:r>
          </a:p>
        </p:txBody>
      </p:sp>
    </p:spTree>
    <p:extLst>
      <p:ext uri="{BB962C8B-B14F-4D97-AF65-F5344CB8AC3E}">
        <p14:creationId xmlns:p14="http://schemas.microsoft.com/office/powerpoint/2010/main" val="170982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3" grpId="0" animBg="1"/>
      <p:bldP spid="14" grpId="0"/>
      <p:bldP spid="15" grpId="0" animBg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7720"/>
            <a:ext cx="9144000" cy="2775719"/>
          </a:xfrm>
          <a:prstGeom prst="rect">
            <a:avLst/>
          </a:prstGeom>
        </p:spPr>
      </p:pic>
      <p:sp>
        <p:nvSpPr>
          <p:cNvPr id="6" name="Rectangle 47">
            <a:extLst>
              <a:ext uri="{FF2B5EF4-FFF2-40B4-BE49-F238E27FC236}">
                <a16:creationId xmlns="" xmlns:a16="http://schemas.microsoft.com/office/drawing/2014/main" id="{76A99CB9-9574-4D3B-A28C-6AD8D3A01F1B}"/>
              </a:ext>
            </a:extLst>
          </p:cNvPr>
          <p:cNvSpPr/>
          <p:nvPr/>
        </p:nvSpPr>
        <p:spPr>
          <a:xfrm>
            <a:off x="2235900" y="813196"/>
            <a:ext cx="5003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spc="450" dirty="0">
                <a:solidFill>
                  <a:schemeClr val="accent1"/>
                </a:solidFill>
                <a:latin typeface="+mn-ea"/>
                <a:cs typeface="Segoe UI" panose="020B0502040204020203" pitchFamily="34" charset="0"/>
              </a:rPr>
              <a:t>SHUǏ </a:t>
            </a:r>
            <a:r>
              <a:rPr lang="en-US" sz="1600" spc="450" dirty="0" smtClean="0">
                <a:solidFill>
                  <a:schemeClr val="accent1"/>
                </a:solidFill>
                <a:latin typeface="+mn-ea"/>
                <a:cs typeface="Segoe UI" panose="020B0502040204020203" pitchFamily="34" charset="0"/>
              </a:rPr>
              <a:t>    DIÀO      GĒ       </a:t>
            </a:r>
            <a:r>
              <a:rPr lang="en-US" sz="1600" spc="450" dirty="0">
                <a:solidFill>
                  <a:schemeClr val="accent1"/>
                </a:solidFill>
                <a:latin typeface="+mn-ea"/>
                <a:cs typeface="Segoe UI" panose="020B0502040204020203" pitchFamily="34" charset="0"/>
              </a:rPr>
              <a:t>TÓU 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F19938C-A2DC-4758-B8DC-F4C67F6A2D49}"/>
              </a:ext>
            </a:extLst>
          </p:cNvPr>
          <p:cNvSpPr/>
          <p:nvPr/>
        </p:nvSpPr>
        <p:spPr>
          <a:xfrm>
            <a:off x="1828800" y="999113"/>
            <a:ext cx="5791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1545431" algn="l"/>
              </a:tabLst>
            </a:pPr>
            <a:r>
              <a:rPr lang="zh-CN" altLang="en-US" sz="9600" spc="600" dirty="0">
                <a:solidFill>
                  <a:schemeClr val="accent1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水调歌头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DD2EE359-C67B-4BE5-9ECE-191395E30B34}"/>
              </a:ext>
            </a:extLst>
          </p:cNvPr>
          <p:cNvSpPr/>
          <p:nvPr/>
        </p:nvSpPr>
        <p:spPr>
          <a:xfrm>
            <a:off x="2133600" y="2873573"/>
            <a:ext cx="5032036" cy="516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北宋文学家、书画家。字子瞻，号东坡居士，眉州 眉山（今属四川）</a:t>
            </a:r>
            <a:r>
              <a:rPr lang="zh-CN" altLang="en-US" sz="1200" dirty="0" smtClean="0">
                <a:solidFill>
                  <a:schemeClr val="accent1"/>
                </a:solidFill>
                <a:latin typeface="+mn-ea"/>
              </a:rPr>
              <a:t>人</a:t>
            </a:r>
            <a:endParaRPr lang="en-US" altLang="zh-CN" sz="1200" dirty="0" smtClean="0">
              <a:solidFill>
                <a:schemeClr val="accent1"/>
              </a:solidFill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accent1"/>
                </a:solidFill>
                <a:latin typeface="+mn-ea"/>
              </a:rPr>
              <a:t>南宋 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时追谥文忠。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7" r="10539" b="26392"/>
          <a:stretch/>
        </p:blipFill>
        <p:spPr>
          <a:xfrm>
            <a:off x="-1" y="0"/>
            <a:ext cx="2001459" cy="24617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21"/>
          <a:stretch/>
        </p:blipFill>
        <p:spPr>
          <a:xfrm flipV="1">
            <a:off x="7356167" y="1368378"/>
            <a:ext cx="1796093" cy="2161928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208559" y="2416373"/>
            <a:ext cx="5030441" cy="338554"/>
            <a:chOff x="2208559" y="2419350"/>
            <a:chExt cx="5030441" cy="338554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B13F4FE9-3095-45CC-8E5C-4AA286E1650D}"/>
                </a:ext>
              </a:extLst>
            </p:cNvPr>
            <p:cNvSpPr/>
            <p:nvPr/>
          </p:nvSpPr>
          <p:spPr>
            <a:xfrm>
              <a:off x="2208559" y="2419350"/>
              <a:ext cx="5030441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spc="900" dirty="0">
                  <a:solidFill>
                    <a:schemeClr val="accent1"/>
                  </a:solidFill>
                  <a:latin typeface="+mn-ea"/>
                </a:rPr>
                <a:t>九年级上册</a:t>
              </a:r>
              <a:r>
                <a:rPr lang="zh-CN" altLang="en-US" sz="1600" spc="900" dirty="0" smtClean="0">
                  <a:solidFill>
                    <a:schemeClr val="accent1"/>
                  </a:solidFill>
                  <a:latin typeface="+mn-ea"/>
                </a:rPr>
                <a:t>语文教育课件水</a:t>
              </a:r>
              <a:r>
                <a:rPr lang="zh-CN" altLang="en-US" sz="1600" spc="900" dirty="0">
                  <a:solidFill>
                    <a:schemeClr val="accent1"/>
                  </a:solidFill>
                  <a:latin typeface="+mn-ea"/>
                </a:rPr>
                <a:t>调歌头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2294965" y="2742802"/>
              <a:ext cx="471295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D2EE359-C67B-4BE5-9ECE-191395E30B34}"/>
              </a:ext>
            </a:extLst>
          </p:cNvPr>
          <p:cNvSpPr/>
          <p:nvPr/>
        </p:nvSpPr>
        <p:spPr>
          <a:xfrm>
            <a:off x="3098011" y="3406973"/>
            <a:ext cx="31032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spc="600" dirty="0" smtClean="0">
                <a:solidFill>
                  <a:schemeClr val="accent1"/>
                </a:solidFill>
                <a:latin typeface="+mn-ea"/>
              </a:rPr>
              <a:t>演示完毕感谢您的观看</a:t>
            </a:r>
            <a:endParaRPr lang="zh-CN" altLang="en-US" sz="1400" spc="600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888" y="3758426"/>
            <a:ext cx="2355279" cy="97521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0173" y="3606974"/>
            <a:ext cx="1883827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13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74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2377720"/>
            <a:ext cx="9144000" cy="27757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21"/>
          <a:stretch/>
        </p:blipFill>
        <p:spPr>
          <a:xfrm>
            <a:off x="6902865" y="412696"/>
            <a:ext cx="2236845" cy="269245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790950"/>
            <a:ext cx="2355279" cy="97521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21708" y="3272613"/>
            <a:ext cx="2307707" cy="1867077"/>
          </a:xfrm>
          <a:prstGeom prst="rect">
            <a:avLst/>
          </a:prstGeom>
        </p:spPr>
      </p:pic>
      <p:sp>
        <p:nvSpPr>
          <p:cNvPr id="17" name="TextBox 59">
            <a:extLst>
              <a:ext uri="{FF2B5EF4-FFF2-40B4-BE49-F238E27FC236}">
                <a16:creationId xmlns="" xmlns:a16="http://schemas.microsoft.com/office/drawing/2014/main" id="{87B1CC36-2446-4257-9AD9-434FD4A740E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10051" y="1043285"/>
            <a:ext cx="19050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400" b="1" spc="750" dirty="0">
                <a:solidFill>
                  <a:schemeClr val="accent1"/>
                </a:solidFill>
                <a:latin typeface="+mn-ea"/>
                <a:ea typeface="+mn-ea"/>
              </a:rPr>
              <a:t>作者介绍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30411EA-183F-41D6-A93E-9A1E096BD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599" y="1470958"/>
            <a:ext cx="5283213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苏轼：</a:t>
            </a:r>
            <a:r>
              <a:rPr lang="en-US" altLang="zh-CN" sz="1200" dirty="0">
                <a:solidFill>
                  <a:schemeClr val="accent1"/>
                </a:solidFill>
                <a:latin typeface="+mn-ea"/>
              </a:rPr>
              <a:t>(1037-1101)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北宋文学家、书画家。字子瞻，号东坡居士，眉州 眉山（今属四川）人。南宋 时追谥文忠。与父洵弟辙，合称“三苏”。其文汪洋恣肆，明白畅达，为“唐宋八大家”之一 。词开豪放一派。</a:t>
            </a:r>
            <a:r>
              <a:rPr lang="en-US" altLang="zh-CN" sz="1200" dirty="0">
                <a:solidFill>
                  <a:schemeClr val="accent1"/>
                </a:solidFill>
                <a:latin typeface="+mn-ea"/>
              </a:rPr>
              <a:t>《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念奴娇</a:t>
            </a:r>
            <a:r>
              <a:rPr lang="en-US" altLang="zh-CN" sz="1200" dirty="0">
                <a:solidFill>
                  <a:schemeClr val="accent1"/>
                </a:solidFill>
                <a:latin typeface="+mn-ea"/>
              </a:rPr>
              <a:t>·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赤壁怀古</a:t>
            </a:r>
            <a:r>
              <a:rPr lang="en-US" altLang="zh-CN" sz="1200" dirty="0">
                <a:solidFill>
                  <a:schemeClr val="accent1"/>
                </a:solidFill>
                <a:latin typeface="+mn-ea"/>
              </a:rPr>
              <a:t>》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、</a:t>
            </a:r>
            <a:r>
              <a:rPr lang="en-US" altLang="zh-CN" sz="1200" dirty="0">
                <a:solidFill>
                  <a:schemeClr val="accent1"/>
                </a:solidFill>
                <a:latin typeface="+mn-ea"/>
              </a:rPr>
              <a:t>《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水调歌头</a:t>
            </a:r>
            <a:r>
              <a:rPr lang="en-US" altLang="zh-CN" sz="1200" dirty="0">
                <a:solidFill>
                  <a:schemeClr val="accent1"/>
                </a:solidFill>
                <a:latin typeface="+mn-ea"/>
              </a:rPr>
              <a:t>·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丙辰中秋</a:t>
            </a:r>
            <a:r>
              <a:rPr lang="en-US" altLang="zh-CN" sz="1200" dirty="0">
                <a:solidFill>
                  <a:schemeClr val="accent1"/>
                </a:solidFill>
                <a:latin typeface="+mn-ea"/>
              </a:rPr>
              <a:t>》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传诵甚广。 擅长行书、楷书，与蔡襄、</a:t>
            </a:r>
            <a:r>
              <a:rPr lang="zh-CN" altLang="en-US" sz="1200" dirty="0" smtClean="0">
                <a:solidFill>
                  <a:schemeClr val="accent1"/>
                </a:solidFill>
                <a:latin typeface="+mn-ea"/>
              </a:rPr>
              <a:t>黄庭坚米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芾并称“宋四家 ”。诗文有</a:t>
            </a:r>
            <a:r>
              <a:rPr lang="en-US" altLang="zh-CN" sz="1200" dirty="0">
                <a:solidFill>
                  <a:schemeClr val="accent1"/>
                </a:solidFill>
                <a:latin typeface="+mn-ea"/>
              </a:rPr>
              <a:t>《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东坡文集</a:t>
            </a:r>
            <a:r>
              <a:rPr lang="en-US" altLang="zh-CN" sz="1200" dirty="0">
                <a:solidFill>
                  <a:schemeClr val="accent1"/>
                </a:solidFill>
                <a:latin typeface="+mn-ea"/>
              </a:rPr>
              <a:t>》</a:t>
            </a:r>
            <a:r>
              <a:rPr lang="zh-CN" altLang="en-US" sz="1200" dirty="0">
                <a:solidFill>
                  <a:schemeClr val="accent1"/>
                </a:solidFill>
                <a:latin typeface="+mn-ea"/>
              </a:rPr>
              <a:t>等。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455" r="30987" b="17071"/>
          <a:stretch/>
        </p:blipFill>
        <p:spPr>
          <a:xfrm>
            <a:off x="6096000" y="1916969"/>
            <a:ext cx="2133600" cy="324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2264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857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水调歌头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9F754947-83CF-48E1-B5A0-632CC9060367}"/>
              </a:ext>
            </a:extLst>
          </p:cNvPr>
          <p:cNvGrpSpPr/>
          <p:nvPr/>
        </p:nvGrpSpPr>
        <p:grpSpPr>
          <a:xfrm>
            <a:off x="1127323" y="1504950"/>
            <a:ext cx="4282877" cy="1145976"/>
            <a:chOff x="664349" y="1355109"/>
            <a:chExt cx="7614003" cy="2037289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D081563C-8B74-4142-B559-629C9590A5BD}"/>
                </a:ext>
              </a:extLst>
            </p:cNvPr>
            <p:cNvSpPr txBox="1"/>
            <p:nvPr/>
          </p:nvSpPr>
          <p:spPr>
            <a:xfrm>
              <a:off x="720157" y="1355109"/>
              <a:ext cx="7558195" cy="547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2800">
                  <a:gradFill>
                    <a:gsLst>
                      <a:gs pos="0">
                        <a:schemeClr val="accent2">
                          <a:lumMod val="75000"/>
                        </a:schemeClr>
                      </a:gs>
                      <a:gs pos="26000">
                        <a:srgbClr val="2A0415"/>
                      </a:gs>
                      <a:gs pos="100000">
                        <a:schemeClr val="accent1">
                          <a:lumMod val="75000"/>
                        </a:schemeClr>
                      </a:gs>
                      <a:gs pos="79000">
                        <a:schemeClr val="tx1"/>
                      </a:gs>
                    </a:gsLst>
                    <a:lin ang="18900000" scaled="1"/>
                  </a:gra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pPr algn="l"/>
              <a:r>
                <a:rPr lang="zh-CN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丙辰中秋∕欢饮达旦，大醉∕作∕此篇，兼怀∕子由。 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DD4EC04B-96AE-4872-9404-0A06A08511E2}"/>
                </a:ext>
              </a:extLst>
            </p:cNvPr>
            <p:cNvSpPr txBox="1"/>
            <p:nvPr/>
          </p:nvSpPr>
          <p:spPr>
            <a:xfrm>
              <a:off x="664349" y="1750925"/>
              <a:ext cx="7248163" cy="1641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2"/>
                  </a:solidFill>
                  <a:latin typeface="+mn-ea"/>
                </a:rPr>
                <a:t>明月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∕几时∕有？把酒∕问∕青天。不知∕天上∕宫阙，今夕∕是∕何年。我∕欲乘风∕归去，又恐∕琼楼玉宇，高处∕不∕胜寒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, 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起舞∕弄∕清影，何似∕在∕人间。 </a:t>
              </a:r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58B866B5-90BD-43C0-9E90-8EEC5379FEE0}"/>
              </a:ext>
            </a:extLst>
          </p:cNvPr>
          <p:cNvCxnSpPr/>
          <p:nvPr/>
        </p:nvCxnSpPr>
        <p:spPr>
          <a:xfrm>
            <a:off x="1219200" y="2876550"/>
            <a:ext cx="3818173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9F754947-83CF-48E1-B5A0-632CC9060367}"/>
              </a:ext>
            </a:extLst>
          </p:cNvPr>
          <p:cNvGrpSpPr/>
          <p:nvPr/>
        </p:nvGrpSpPr>
        <p:grpSpPr>
          <a:xfrm>
            <a:off x="1066800" y="3105150"/>
            <a:ext cx="3966561" cy="874931"/>
            <a:chOff x="644330" y="1230228"/>
            <a:chExt cx="7051663" cy="1555430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D081563C-8B74-4142-B559-629C9590A5BD}"/>
                </a:ext>
              </a:extLst>
            </p:cNvPr>
            <p:cNvSpPr txBox="1"/>
            <p:nvPr/>
          </p:nvSpPr>
          <p:spPr>
            <a:xfrm>
              <a:off x="706785" y="1230228"/>
              <a:ext cx="6198847" cy="5471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2800">
                  <a:gradFill>
                    <a:gsLst>
                      <a:gs pos="0">
                        <a:schemeClr val="accent2">
                          <a:lumMod val="75000"/>
                        </a:schemeClr>
                      </a:gs>
                      <a:gs pos="26000">
                        <a:srgbClr val="2A0415"/>
                      </a:gs>
                      <a:gs pos="100000">
                        <a:schemeClr val="accent1">
                          <a:lumMod val="75000"/>
                        </a:schemeClr>
                      </a:gs>
                      <a:gs pos="79000">
                        <a:schemeClr val="tx1"/>
                      </a:gs>
                    </a:gsLst>
                    <a:lin ang="18900000" scaled="1"/>
                  </a:gra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</a:lstStyle>
            <a:p>
              <a:pPr algn="l"/>
              <a:r>
                <a:rPr lang="zh-CN" altLang="en-US" sz="1400" b="1" dirty="0">
                  <a:solidFill>
                    <a:schemeClr val="tx2"/>
                  </a:solidFill>
                  <a:latin typeface="+mn-ea"/>
                  <a:ea typeface="+mn-ea"/>
                </a:rPr>
                <a:t>转∕朱阁，低∕绮户，照∕无眠。不应∕有恨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DD4EC04B-96AE-4872-9404-0A06A08511E2}"/>
                </a:ext>
              </a:extLst>
            </p:cNvPr>
            <p:cNvSpPr txBox="1"/>
            <p:nvPr/>
          </p:nvSpPr>
          <p:spPr>
            <a:xfrm>
              <a:off x="644330" y="1636627"/>
              <a:ext cx="7051663" cy="1149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2"/>
                  </a:solidFill>
                  <a:latin typeface="+mn-ea"/>
                </a:rPr>
                <a:t>何 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事∕偏向∕别时∕圆。人有∕悲 欢离合，月有∕阴晴圆缺，此事∕古难全。 但愿∕人∕长久，千里∕共∕婵娟。</a:t>
              </a: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971550"/>
            <a:ext cx="38862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481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>
            <a:extLst>
              <a:ext uri="{FF2B5EF4-FFF2-40B4-BE49-F238E27FC236}">
                <a16:creationId xmlns="" xmlns:a16="http://schemas.microsoft.com/office/drawing/2014/main" id="{0A47CC09-85C9-4EDD-A2A0-08FC7AA2B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494" y="2800762"/>
            <a:ext cx="378023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kumimoji="0" lang="zh-CN" altLang="en-US" sz="1800" dirty="0">
              <a:solidFill>
                <a:schemeClr val="tx1">
                  <a:lumMod val="50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0D804EB-AAD1-4C59-950C-7F26722E1DEC}"/>
              </a:ext>
            </a:extLst>
          </p:cNvPr>
          <p:cNvSpPr/>
          <p:nvPr/>
        </p:nvSpPr>
        <p:spPr>
          <a:xfrm>
            <a:off x="1066801" y="1123950"/>
            <a:ext cx="1905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丙辰chén中秋     </a:t>
            </a:r>
          </a:p>
          <a:p>
            <a:pPr>
              <a:lnSpc>
                <a:spcPct val="3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兼jiān怀子由</a:t>
            </a:r>
          </a:p>
          <a:p>
            <a:pPr>
              <a:lnSpc>
                <a:spcPct val="3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宫阙què              </a:t>
            </a:r>
          </a:p>
          <a:p>
            <a:pPr>
              <a:lnSpc>
                <a:spcPct val="3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琼qióng楼玉宇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5C6E543-95AD-4541-915E-FF0E9AF790C5}"/>
              </a:ext>
            </a:extLst>
          </p:cNvPr>
          <p:cNvSpPr/>
          <p:nvPr/>
        </p:nvSpPr>
        <p:spPr>
          <a:xfrm>
            <a:off x="6324600" y="1504950"/>
            <a:ext cx="2438400" cy="24802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高处不胜shēng寒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转朱阁gé            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低绮qǐ户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照无眠 mián                 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婵chán娟juān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857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读准字音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211353C-0E33-43E8-B53E-64BDF760D5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977151"/>
            <a:ext cx="4014041" cy="349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335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重点字词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69FB37A-2071-4A4F-92EE-D0317E20619C}"/>
              </a:ext>
            </a:extLst>
          </p:cNvPr>
          <p:cNvSpPr txBox="1"/>
          <p:nvPr/>
        </p:nvSpPr>
        <p:spPr>
          <a:xfrm>
            <a:off x="1066800" y="2485689"/>
            <a:ext cx="1600200" cy="1839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2"/>
                </a:solidFill>
                <a:latin typeface="+mn-ea"/>
              </a:rPr>
              <a:t>①把酒：端起酒杯</a:t>
            </a:r>
            <a:r>
              <a:rPr lang="zh-CN" altLang="en-US" sz="1100" dirty="0" smtClean="0">
                <a:solidFill>
                  <a:schemeClr val="tx2"/>
                </a:solidFill>
                <a:latin typeface="+mn-ea"/>
              </a:rPr>
              <a:t>。②</a:t>
            </a:r>
            <a:r>
              <a:rPr lang="zh-CN" altLang="en-US" sz="1100" dirty="0">
                <a:solidFill>
                  <a:schemeClr val="tx2"/>
                </a:solidFill>
                <a:latin typeface="+mn-ea"/>
              </a:rPr>
              <a:t>宫阙：宫殿</a:t>
            </a:r>
            <a:r>
              <a:rPr lang="zh-CN" altLang="en-US" sz="1100" dirty="0" smtClean="0">
                <a:solidFill>
                  <a:schemeClr val="tx2"/>
                </a:solidFill>
                <a:latin typeface="+mn-ea"/>
              </a:rPr>
              <a:t>。③</a:t>
            </a:r>
            <a:r>
              <a:rPr lang="zh-CN" altLang="en-US" sz="1100" dirty="0">
                <a:solidFill>
                  <a:schemeClr val="tx2"/>
                </a:solidFill>
                <a:latin typeface="+mn-ea"/>
              </a:rPr>
              <a:t>归去：回到天上</a:t>
            </a:r>
            <a:r>
              <a:rPr lang="zh-CN" altLang="en-US" sz="1100" dirty="0" smtClean="0">
                <a:solidFill>
                  <a:schemeClr val="tx2"/>
                </a:solidFill>
                <a:latin typeface="+mn-ea"/>
              </a:rPr>
              <a:t>。④</a:t>
            </a:r>
            <a:r>
              <a:rPr lang="zh-CN" altLang="en-US" sz="1100" dirty="0">
                <a:solidFill>
                  <a:schemeClr val="tx2"/>
                </a:solidFill>
                <a:latin typeface="+mn-ea"/>
              </a:rPr>
              <a:t>琼楼玉宇：指想象中的宫殿</a:t>
            </a:r>
            <a:r>
              <a:rPr lang="zh-CN" altLang="en-US" sz="1100" dirty="0" smtClean="0">
                <a:solidFill>
                  <a:schemeClr val="tx2"/>
                </a:solidFill>
                <a:latin typeface="+mn-ea"/>
              </a:rPr>
              <a:t>。⑤</a:t>
            </a:r>
            <a:r>
              <a:rPr lang="zh-CN" altLang="en-US" sz="1100" dirty="0">
                <a:solidFill>
                  <a:schemeClr val="tx2"/>
                </a:solidFill>
                <a:latin typeface="+mn-ea"/>
              </a:rPr>
              <a:t>不胜：经不住。⑥弄清影：指月光下的身影也跟着做出各种舞姿</a:t>
            </a:r>
            <a:r>
              <a:rPr lang="zh-CN" altLang="en-US" sz="1100" dirty="0" smtClean="0">
                <a:solidFill>
                  <a:schemeClr val="tx2"/>
                </a:solidFill>
                <a:latin typeface="+mn-ea"/>
              </a:rPr>
              <a:t>。</a:t>
            </a:r>
            <a:endParaRPr lang="zh-CN" altLang="en-US" sz="11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069FB37A-2071-4A4F-92EE-D0317E20619C}"/>
              </a:ext>
            </a:extLst>
          </p:cNvPr>
          <p:cNvSpPr txBox="1"/>
          <p:nvPr/>
        </p:nvSpPr>
        <p:spPr>
          <a:xfrm>
            <a:off x="3733800" y="2476500"/>
            <a:ext cx="1600200" cy="1839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2"/>
                </a:solidFill>
                <a:latin typeface="+mn-ea"/>
              </a:rPr>
              <a:t>⑦</a:t>
            </a:r>
            <a:r>
              <a:rPr lang="zh-CN" altLang="en-US" sz="1100" dirty="0">
                <a:solidFill>
                  <a:schemeClr val="tx2"/>
                </a:solidFill>
                <a:latin typeface="+mn-ea"/>
              </a:rPr>
              <a:t>转朱阁，低绮户，照无眠：月儿转过朱红色色楼阁，低低地挂在雕花的窗户上，照着没有睡意的人（指诗人自己）。⑧不应：不该</a:t>
            </a:r>
            <a:r>
              <a:rPr lang="zh-CN" altLang="en-US" sz="1100" dirty="0" smtClean="0">
                <a:solidFill>
                  <a:schemeClr val="tx2"/>
                </a:solidFill>
                <a:latin typeface="+mn-ea"/>
              </a:rPr>
              <a:t>。 </a:t>
            </a:r>
            <a:r>
              <a:rPr lang="zh-CN" altLang="en-US" sz="1100" dirty="0">
                <a:solidFill>
                  <a:schemeClr val="tx2"/>
                </a:solidFill>
                <a:latin typeface="+mn-ea"/>
              </a:rPr>
              <a:t>⑨何事：为什么</a:t>
            </a:r>
            <a:r>
              <a:rPr lang="zh-CN" altLang="en-US" sz="1100" dirty="0" smtClean="0">
                <a:solidFill>
                  <a:schemeClr val="tx2"/>
                </a:solidFill>
                <a:latin typeface="+mn-ea"/>
              </a:rPr>
              <a:t>。</a:t>
            </a:r>
            <a:endParaRPr lang="zh-CN" altLang="en-US" sz="11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069FB37A-2071-4A4F-92EE-D0317E20619C}"/>
              </a:ext>
            </a:extLst>
          </p:cNvPr>
          <p:cNvSpPr txBox="1"/>
          <p:nvPr/>
        </p:nvSpPr>
        <p:spPr>
          <a:xfrm>
            <a:off x="6477000" y="2476500"/>
            <a:ext cx="1600200" cy="1839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2"/>
                </a:solidFill>
                <a:latin typeface="+mn-ea"/>
              </a:rPr>
              <a:t>⑩别时圆：在人们分别时圆。 ⑾此事：指人的“欢”和“合”和月的“晴”和“圆”。⑿千里：相隔千里的人。⒀共婵娟：共同享受美好的月光。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970" y="844380"/>
            <a:ext cx="1932408" cy="168475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68" y="1020005"/>
            <a:ext cx="1810950" cy="150912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650" y="742950"/>
            <a:ext cx="173355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657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>
            <a:extLst>
              <a:ext uri="{FF2B5EF4-FFF2-40B4-BE49-F238E27FC236}">
                <a16:creationId xmlns="" xmlns:a16="http://schemas.microsoft.com/office/drawing/2014/main" id="{0A47CC09-85C9-4EDD-A2A0-08FC7AA2B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494" y="2800762"/>
            <a:ext cx="378023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eaLnBrk="1" fontAlgn="base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kumimoji="0" lang="zh-CN" altLang="en-US" sz="1800" dirty="0">
              <a:solidFill>
                <a:schemeClr val="tx1">
                  <a:lumMod val="50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D23A907-E0F2-4917-BD2F-FD7CA4506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215880"/>
            <a:ext cx="724278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丙辰中秋，欢饮达旦，大醉，作此篇，兼怀子由。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6B96E70-BF87-4164-A8EE-63727CDC2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8391" y="1970433"/>
            <a:ext cx="4648200" cy="191244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3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译文：丙辰年中秋节，畅饮到第二天早晨，喝得大醉，加上怀念子由，特写下这首词。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pPr>
              <a:lnSpc>
                <a:spcPct val="3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分析：交代时间、地点、作此词的缘由，领起全篇。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小 序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757561"/>
            <a:ext cx="2185789" cy="2185789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1070580" y="1977880"/>
            <a:ext cx="45960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1410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4800" y="1047750"/>
            <a:ext cx="3574195" cy="328845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1C72838-3844-4C6A-A1EA-5167FC311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414" y="1428750"/>
            <a:ext cx="4801184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译文：明月什么时候会出现啊？ 举起酒杯去问青天。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098DEA2-ADB9-49CA-938D-196961B17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2078343"/>
            <a:ext cx="1600200" cy="874407"/>
          </a:xfrm>
          <a:prstGeom prst="rect">
            <a:avLst/>
          </a:prstGeom>
          <a:noFill/>
          <a:ln>
            <a:noFill/>
          </a:ln>
        </p:spPr>
        <p:txBody>
          <a:bodyPr vert="horz"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明月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几时有？把酒问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青天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963" y="1841065"/>
            <a:ext cx="4648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分析：化用李白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《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把酒问天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》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中的诗句：青天有月来几时？我今停问一问之。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上 片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3760187" y="2724150"/>
            <a:ext cx="45960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1C72838-3844-4C6A-A1EA-5167FC311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839359"/>
            <a:ext cx="4801184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 不知天上宫阙，今夕是何年。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7998" y="3257550"/>
            <a:ext cx="4648200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译文：不知有着宫殿楼阁的天上，今天 晚上是哪一年？分析：表面问天，实际上想知道当今朝廷的情况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3148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24400" y="971550"/>
            <a:ext cx="4122835" cy="343569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1C72838-3844-4C6A-A1EA-5167FC311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616" y="1352550"/>
            <a:ext cx="42677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我欲乘风归去，又恐琼楼玉宇，高处不胜寒。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098DEA2-ADB9-49CA-938D-196961B17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5717" y="2131716"/>
            <a:ext cx="1600200" cy="874407"/>
          </a:xfrm>
          <a:prstGeom prst="rect">
            <a:avLst/>
          </a:prstGeom>
          <a:noFill/>
          <a:ln>
            <a:noFill/>
          </a:ln>
        </p:spPr>
        <p:txBody>
          <a:bodyPr vert="horz"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我欲乘风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归去又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恐琼楼玉宇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15E3C42-472B-4742-84D4-147C234F0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549" y="1809750"/>
            <a:ext cx="4181451" cy="218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译文：我想要乘借风力返回天宫，又怕在那洁白玉石修筑的月宫里，那么高的地方，一定寒冷得受不了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。分析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：也指政治遭遇而言，想回朝廷，但又怕党争激烈，难以容身。高处不胜寒：人在高位，有许多不如意的地方。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EBD4816-EA7F-4DF8-B36D-FCA72DE98645}"/>
              </a:ext>
            </a:extLst>
          </p:cNvPr>
          <p:cNvSpPr/>
          <p:nvPr/>
        </p:nvSpPr>
        <p:spPr>
          <a:xfrm>
            <a:off x="228600" y="209550"/>
            <a:ext cx="1904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545431" algn="l"/>
              </a:tabLst>
            </a:pPr>
            <a:r>
              <a:rPr lang="zh-CN" altLang="en-US" spc="300" dirty="0">
                <a:solidFill>
                  <a:schemeClr val="accent1"/>
                </a:solidFill>
                <a:latin typeface="+mn-ea"/>
              </a:rPr>
              <a:t>上 片</a:t>
            </a:r>
          </a:p>
        </p:txBody>
      </p:sp>
    </p:spTree>
    <p:extLst>
      <p:ext uri="{BB962C8B-B14F-4D97-AF65-F5344CB8AC3E}">
        <p14:creationId xmlns:p14="http://schemas.microsoft.com/office/powerpoint/2010/main" val="61898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PASSING_SCORE" val="100.000000"/>
  <p:tag name="ISPRING_FIRST_PUBLISH" val="1"/>
  <p:tag name="ISPRING_OUTPUT_FOLDER" val="F:\我图VIP设计PPT上传\10月份上传文件\325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">
  <a:themeElements>
    <a:clrScheme name="0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272E43"/>
      </a:accent1>
      <a:accent2>
        <a:srgbClr val="E22B00"/>
      </a:accent2>
      <a:accent3>
        <a:srgbClr val="272E43"/>
      </a:accent3>
      <a:accent4>
        <a:srgbClr val="E22B00"/>
      </a:accent4>
      <a:accent5>
        <a:srgbClr val="272E43"/>
      </a:accent5>
      <a:accent6>
        <a:srgbClr val="E22B00"/>
      </a:accent6>
      <a:hlink>
        <a:srgbClr val="272E43"/>
      </a:hlink>
      <a:folHlink>
        <a:srgbClr val="E22B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1887</Words>
  <Application>Microsoft Office PowerPoint</Application>
  <PresentationFormat>全屏显示(16:9)</PresentationFormat>
  <Paragraphs>121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汉仪程行简</vt:lpstr>
      <vt:lpstr>黑体</vt:lpstr>
      <vt:lpstr>宋体</vt:lpstr>
      <vt:lpstr>微软雅黑</vt:lpstr>
      <vt:lpstr>Arial</vt:lpstr>
      <vt:lpstr>Arial Black</vt:lpstr>
      <vt:lpstr>Calibri</vt:lpstr>
      <vt:lpstr>Calibri Light</vt:lpstr>
      <vt:lpstr>Segoe UI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2019-05-07T21:53:50Z</dcterms:created>
  <dcterms:modified xsi:type="dcterms:W3CDTF">2020-12-17T13:27:53Z</dcterms:modified>
</cp:coreProperties>
</file>