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ags/tag1.xml" ContentType="application/vnd.openxmlformats-officedocument.presentationml.tags+xml"/>
  <Override PartName="/ppt/theme/themeOverride10.xml" ContentType="application/vnd.openxmlformats-officedocument.themeOverride+xml"/>
  <Override PartName="/ppt/tags/tag2.xml" ContentType="application/vnd.openxmlformats-officedocument.presentationml.tags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ags/tag3.xml" ContentType="application/vnd.openxmlformats-officedocument.presentationml.tags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theme/themeOverride27.xml" ContentType="application/vnd.openxmlformats-officedocument.themeOverride+xml"/>
  <Override PartName="/ppt/theme/themeOverride28.xml" ContentType="application/vnd.openxmlformats-officedocument.themeOverride+xml"/>
  <Override PartName="/ppt/theme/themeOverride29.xml" ContentType="application/vnd.openxmlformats-officedocument.themeOverride+xml"/>
  <Override PartName="/ppt/theme/themeOverride30.xml" ContentType="application/vnd.openxmlformats-officedocument.themeOverride+xml"/>
  <Override PartName="/ppt/theme/themeOverride31.xml" ContentType="application/vnd.openxmlformats-officedocument.themeOverride+xml"/>
  <Override PartName="/ppt/theme/themeOverride32.xml" ContentType="application/vnd.openxmlformats-officedocument.themeOverride+xml"/>
  <Override PartName="/ppt/theme/themeOverride33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7" r:id="rId2"/>
  </p:sldMasterIdLst>
  <p:notesMasterIdLst>
    <p:notesMasterId r:id="rId42"/>
  </p:notesMasterIdLst>
  <p:sldIdLst>
    <p:sldId id="297" r:id="rId3"/>
    <p:sldId id="262" r:id="rId4"/>
    <p:sldId id="257" r:id="rId5"/>
    <p:sldId id="259" r:id="rId6"/>
    <p:sldId id="260" r:id="rId7"/>
    <p:sldId id="263" r:id="rId8"/>
    <p:sldId id="264" r:id="rId9"/>
    <p:sldId id="298" r:id="rId10"/>
    <p:sldId id="266" r:id="rId11"/>
    <p:sldId id="267" r:id="rId12"/>
    <p:sldId id="268" r:id="rId13"/>
    <p:sldId id="269" r:id="rId14"/>
    <p:sldId id="270" r:id="rId15"/>
    <p:sldId id="271" r:id="rId16"/>
    <p:sldId id="274" r:id="rId17"/>
    <p:sldId id="299" r:id="rId18"/>
    <p:sldId id="275" r:id="rId19"/>
    <p:sldId id="276" r:id="rId20"/>
    <p:sldId id="277" r:id="rId21"/>
    <p:sldId id="300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301" r:id="rId30"/>
    <p:sldId id="287" r:id="rId31"/>
    <p:sldId id="288" r:id="rId32"/>
    <p:sldId id="289" r:id="rId33"/>
    <p:sldId id="290" r:id="rId34"/>
    <p:sldId id="291" r:id="rId35"/>
    <p:sldId id="292" r:id="rId36"/>
    <p:sldId id="294" r:id="rId37"/>
    <p:sldId id="295" r:id="rId38"/>
    <p:sldId id="296" r:id="rId39"/>
    <p:sldId id="302" r:id="rId40"/>
    <p:sldId id="303" r:id="rId4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416" userDrawn="1">
          <p15:clr>
            <a:srgbClr val="A4A3A4"/>
          </p15:clr>
        </p15:guide>
        <p15:guide id="2" pos="7256" userDrawn="1">
          <p15:clr>
            <a:srgbClr val="A4A3A4"/>
          </p15:clr>
        </p15:guide>
        <p15:guide id="3" orient="horz" pos="1366" userDrawn="1">
          <p15:clr>
            <a:srgbClr val="A4A3A4"/>
          </p15:clr>
        </p15:guide>
        <p15:guide id="4" orient="horz" pos="731" userDrawn="1">
          <p15:clr>
            <a:srgbClr val="A4A3A4"/>
          </p15:clr>
        </p15:guide>
        <p15:guide id="5" orient="horz" pos="3929" userDrawn="1">
          <p15:clr>
            <a:srgbClr val="A4A3A4"/>
          </p15:clr>
        </p15:guide>
        <p15:guide id="6" orient="horz" pos="38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29567F"/>
    <a:srgbClr val="9FF1FF"/>
    <a:srgbClr val="DDF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2DE63D5-997A-4646-A377-4702673A728D}" styleName="浅色样式 2 - 强调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E9639D4-E3E2-4D34-9284-5A2195B3D0D7}" styleName="浅色样式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中度样式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18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816" y="114"/>
      </p:cViewPr>
      <p:guideLst>
        <p:guide pos="416"/>
        <p:guide pos="7256"/>
        <p:guide orient="horz" pos="1366"/>
        <p:guide orient="horz" pos="731"/>
        <p:guide orient="horz" pos="3929"/>
        <p:guide orient="horz" pos="38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743974-776F-46BE-999D-1D15F2DDFD5E}" type="datetimeFigureOut">
              <a:rPr lang="zh-CN" altLang="en-US" smtClean="0"/>
              <a:t>2020/12/11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5B1E32-127E-422B-B434-4683539434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3472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BF86D4-CD65-4638-B5DE-85256906A7D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896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5724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ECE16F1-CACC-463D-BA20-A2D27DA1C1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A498F93D-FC70-42E8-8F66-0C0ADB53E6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D77450A-DAD3-4630-9FD1-94A0D33E0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4095-EB57-4CD3-9CE0-DA1FDB85A18E}" type="datetimeFigureOut">
              <a:rPr lang="zh-CN" altLang="en-US" smtClean="0"/>
              <a:t>2020/12/11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87117D7-0C61-451A-91B2-644F720BA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40FDB25-9165-48ED-844B-AA59F7CCB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E8561-FC7F-4CFD-A6F4-FE33FA6089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38156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95866A4-4163-4389-B68D-05B4040DC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E9C846C0-0F0D-4B08-B5B4-8455B62773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C19F9DE1-E368-4F2D-A1D9-2495FB30B2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2AC26DCD-0D68-492F-86D0-678C33006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4095-EB57-4CD3-9CE0-DA1FDB85A18E}" type="datetimeFigureOut">
              <a:rPr lang="zh-CN" altLang="en-US" smtClean="0"/>
              <a:t>2020/12/11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5A10EEBF-CB24-4ADA-9B55-680977F3B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178A3F54-5F56-40B5-9025-AA976DAA8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E8561-FC7F-4CFD-A6F4-FE33FA6089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26138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5D7A804-786B-4921-95CE-ED5C718B8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A7C33240-3203-4DCB-982B-C5E5E9F4E9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4E1D8093-A2C5-4F9D-8B2A-4F29F42BBF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B5D05BAC-780C-48D6-B6DD-CAE4E42288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BE3357BB-5D0B-43A7-948A-4E568600CB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7A188517-2A67-4005-87FE-C1E18FF5E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4095-EB57-4CD3-9CE0-DA1FDB85A18E}" type="datetimeFigureOut">
              <a:rPr lang="zh-CN" altLang="en-US" smtClean="0"/>
              <a:t>2020/12/11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FE04322F-9A5F-483E-A07D-B7A55FD35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271604CE-6210-4527-AE23-04CA54169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E8561-FC7F-4CFD-A6F4-FE33FA6089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90681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49241E4-5FAC-4938-A1A6-66EA350AC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3B8539C2-CDC9-485F-831B-DDB31F607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4095-EB57-4CD3-9CE0-DA1FDB85A18E}" type="datetimeFigureOut">
              <a:rPr lang="zh-CN" altLang="en-US" smtClean="0"/>
              <a:t>2020/12/11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D002A2DE-DB75-4AB8-B2EE-27B483CAE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FF72D6F3-9892-4B4A-A70B-5D0B635C5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E8561-FC7F-4CFD-A6F4-FE33FA6089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29448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01FE5255-FCB4-4217-B50F-76F42036F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4095-EB57-4CD3-9CE0-DA1FDB85A18E}" type="datetimeFigureOut">
              <a:rPr lang="zh-CN" altLang="en-US" smtClean="0"/>
              <a:t>2020/12/11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00DC2746-DE3A-4ADE-9436-AD8EFD96F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595E1AB8-9156-4E95-81E7-D783170DB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E8561-FC7F-4CFD-A6F4-FE33FA6089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04380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3E6659A-5032-4C31-A7F7-7B4A8F601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7698EE43-77CC-40B4-B098-21FC757794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D1104000-4E20-423A-87EF-3E88D0563C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8D1C03A8-6FF2-4443-805D-3073DD25C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4095-EB57-4CD3-9CE0-DA1FDB85A18E}" type="datetimeFigureOut">
              <a:rPr lang="zh-CN" altLang="en-US" smtClean="0"/>
              <a:t>2020/12/11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9C2706C2-6805-4819-885C-483AF8680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AD7D92EA-FC2E-433F-B7EA-CA57B6BA7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E8561-FC7F-4CFD-A6F4-FE33FA6089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8815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CE2C454-926A-4693-8C77-5D0F25566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D42E6F3F-A233-4DAC-A14E-E2E8D4D7CF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8C6AF6A7-CF13-4E5B-85A5-DAB9983C8A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548243E9-BBA0-4587-96A5-124F2F395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4095-EB57-4CD3-9CE0-DA1FDB85A18E}" type="datetimeFigureOut">
              <a:rPr lang="zh-CN" altLang="en-US" smtClean="0"/>
              <a:t>2020/12/11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F202B3E8-EADD-4830-8D9D-0AE053A40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A9D04C69-D47E-4968-8BB1-C9B221364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E8561-FC7F-4CFD-A6F4-FE33FA6089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04072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9CEEA25-11AE-472C-82DA-67D251232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3C5F8943-50E8-4A87-B1DC-61D6C05196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244C334-9149-4E25-993B-4FDC91E35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4095-EB57-4CD3-9CE0-DA1FDB85A18E}" type="datetimeFigureOut">
              <a:rPr lang="zh-CN" altLang="en-US" smtClean="0"/>
              <a:t>2020/12/11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D4CFB18-5597-46E5-A311-990D3FBC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F18BAE9-FBA1-4E4D-B87F-7E6C377CE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E8561-FC7F-4CFD-A6F4-FE33FA6089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47955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F0B26BA1-A7F7-41E6-A693-9E392C3A50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35AAF288-DD24-4B7C-BEC3-BE43D2F25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1684AA4-ED35-49F4-B847-BCBFD8B38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4095-EB57-4CD3-9CE0-DA1FDB85A18E}" type="datetimeFigureOut">
              <a:rPr lang="zh-CN" altLang="en-US" smtClean="0"/>
              <a:t>2020/12/11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3480CED-3187-4166-A172-0CC9F0B6E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07BD19D-6032-4637-B82E-790C3555F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E8561-FC7F-4CFD-A6F4-FE33FA6089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97260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1331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585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5C776DE1-778F-472B-A8FE-3FC5CDE2A336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D35D0152-3A8E-4962-BF62-384EB28782B6}"/>
                </a:ext>
              </a:extLst>
            </p:cNvPr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68E2F98F-278D-44FE-81EA-41C500F29090}"/>
                </a:ext>
              </a:extLst>
            </p:cNvPr>
            <p:cNvSpPr/>
            <p:nvPr userDrawn="1"/>
          </p:nvSpPr>
          <p:spPr>
            <a:xfrm>
              <a:off x="95169" y="80814"/>
              <a:ext cx="12020551" cy="66963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TextBox 76">
            <a:extLst>
              <a:ext uri="{FF2B5EF4-FFF2-40B4-BE49-F238E27FC236}">
                <a16:creationId xmlns="" xmlns:a16="http://schemas.microsoft.com/office/drawing/2014/main" id="{0D4CFF0D-AB67-482F-9E1D-1115DF6E3369}"/>
              </a:ext>
            </a:extLst>
          </p:cNvPr>
          <p:cNvSpPr txBox="1"/>
          <p:nvPr userDrawn="1"/>
        </p:nvSpPr>
        <p:spPr>
          <a:xfrm>
            <a:off x="5073988" y="161629"/>
            <a:ext cx="20313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3600" b="1" dirty="0">
                <a:solidFill>
                  <a:srgbClr val="404040"/>
                </a:solidFill>
                <a:cs typeface="+mn-ea"/>
                <a:sym typeface="+mn-lt"/>
              </a:rPr>
              <a:t>查房目的</a:t>
            </a:r>
          </a:p>
        </p:txBody>
      </p:sp>
      <p:sp>
        <p:nvSpPr>
          <p:cNvPr id="12" name="等腰三角形 11">
            <a:extLst>
              <a:ext uri="{FF2B5EF4-FFF2-40B4-BE49-F238E27FC236}">
                <a16:creationId xmlns="" xmlns:a16="http://schemas.microsoft.com/office/drawing/2014/main" id="{C36C92AD-1D7B-411E-9D3F-0B95CAAFC893}"/>
              </a:ext>
            </a:extLst>
          </p:cNvPr>
          <p:cNvSpPr/>
          <p:nvPr userDrawn="1"/>
        </p:nvSpPr>
        <p:spPr>
          <a:xfrm flipV="1">
            <a:off x="5998822" y="807960"/>
            <a:ext cx="213246" cy="183832"/>
          </a:xfrm>
          <a:prstGeom prst="triangl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72328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0895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039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6472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6306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7021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941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5694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8775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353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299F9AE8-1587-4E17-A44C-41FD797873A3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685AEAFF-3AD6-4A97-ACD4-61F873AD2BE9}"/>
                </a:ext>
              </a:extLst>
            </p:cNvPr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2972B508-256C-46BA-9012-B19469CD72B6}"/>
                </a:ext>
              </a:extLst>
            </p:cNvPr>
            <p:cNvSpPr/>
            <p:nvPr userDrawn="1"/>
          </p:nvSpPr>
          <p:spPr>
            <a:xfrm>
              <a:off x="95169" y="80814"/>
              <a:ext cx="12020551" cy="66963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TextBox 76">
            <a:extLst>
              <a:ext uri="{FF2B5EF4-FFF2-40B4-BE49-F238E27FC236}">
                <a16:creationId xmlns="" xmlns:a16="http://schemas.microsoft.com/office/drawing/2014/main" id="{0D4CFF0D-AB67-482F-9E1D-1115DF6E3369}"/>
              </a:ext>
            </a:extLst>
          </p:cNvPr>
          <p:cNvSpPr txBox="1"/>
          <p:nvPr userDrawn="1"/>
        </p:nvSpPr>
        <p:spPr>
          <a:xfrm>
            <a:off x="5073988" y="161629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3600" b="1" dirty="0">
                <a:solidFill>
                  <a:srgbClr val="404040"/>
                </a:solidFill>
                <a:cs typeface="+mn-ea"/>
                <a:sym typeface="+mn-lt"/>
              </a:rPr>
              <a:t>病例介绍</a:t>
            </a:r>
          </a:p>
        </p:txBody>
      </p:sp>
      <p:sp>
        <p:nvSpPr>
          <p:cNvPr id="12" name="等腰三角形 11">
            <a:extLst>
              <a:ext uri="{FF2B5EF4-FFF2-40B4-BE49-F238E27FC236}">
                <a16:creationId xmlns="" xmlns:a16="http://schemas.microsoft.com/office/drawing/2014/main" id="{C36C92AD-1D7B-411E-9D3F-0B95CAAFC893}"/>
              </a:ext>
            </a:extLst>
          </p:cNvPr>
          <p:cNvSpPr/>
          <p:nvPr userDrawn="1"/>
        </p:nvSpPr>
        <p:spPr>
          <a:xfrm flipV="1">
            <a:off x="5998822" y="807960"/>
            <a:ext cx="213246" cy="183832"/>
          </a:xfrm>
          <a:prstGeom prst="triangl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23951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394CB140-49DB-4A75-A86B-0FFCDA9EEB10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868982BE-F6B0-42D3-8BB7-D9F850EE6816}"/>
                </a:ext>
              </a:extLst>
            </p:cNvPr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DDBFA130-266D-4218-AA76-442852D760B0}"/>
                </a:ext>
              </a:extLst>
            </p:cNvPr>
            <p:cNvSpPr/>
            <p:nvPr userDrawn="1"/>
          </p:nvSpPr>
          <p:spPr>
            <a:xfrm>
              <a:off x="95169" y="80814"/>
              <a:ext cx="12020551" cy="66963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TextBox 76">
            <a:extLst>
              <a:ext uri="{FF2B5EF4-FFF2-40B4-BE49-F238E27FC236}">
                <a16:creationId xmlns="" xmlns:a16="http://schemas.microsoft.com/office/drawing/2014/main" id="{0D4CFF0D-AB67-482F-9E1D-1115DF6E3369}"/>
              </a:ext>
            </a:extLst>
          </p:cNvPr>
          <p:cNvSpPr txBox="1"/>
          <p:nvPr userDrawn="1"/>
        </p:nvSpPr>
        <p:spPr>
          <a:xfrm>
            <a:off x="4612322" y="161629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3600" b="1" dirty="0">
                <a:solidFill>
                  <a:srgbClr val="404040"/>
                </a:solidFill>
                <a:cs typeface="+mn-ea"/>
                <a:sym typeface="+mn-lt"/>
              </a:rPr>
              <a:t>脊髓损伤知识</a:t>
            </a:r>
          </a:p>
        </p:txBody>
      </p:sp>
      <p:sp>
        <p:nvSpPr>
          <p:cNvPr id="12" name="等腰三角形 11">
            <a:extLst>
              <a:ext uri="{FF2B5EF4-FFF2-40B4-BE49-F238E27FC236}">
                <a16:creationId xmlns="" xmlns:a16="http://schemas.microsoft.com/office/drawing/2014/main" id="{C36C92AD-1D7B-411E-9D3F-0B95CAAFC893}"/>
              </a:ext>
            </a:extLst>
          </p:cNvPr>
          <p:cNvSpPr/>
          <p:nvPr userDrawn="1"/>
        </p:nvSpPr>
        <p:spPr>
          <a:xfrm flipV="1">
            <a:off x="5998822" y="807960"/>
            <a:ext cx="213246" cy="183832"/>
          </a:xfrm>
          <a:prstGeom prst="triangl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1353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186FD0BA-098C-4BE6-88A9-8CA13EC10889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B1B0D07D-C845-466F-96B7-34973146ABF1}"/>
                </a:ext>
              </a:extLst>
            </p:cNvPr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26ED99D4-C877-4730-B8ED-DC2917A1D5CA}"/>
                </a:ext>
              </a:extLst>
            </p:cNvPr>
            <p:cNvSpPr/>
            <p:nvPr userDrawn="1"/>
          </p:nvSpPr>
          <p:spPr>
            <a:xfrm>
              <a:off x="95169" y="80814"/>
              <a:ext cx="12020551" cy="66963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TextBox 76">
            <a:extLst>
              <a:ext uri="{FF2B5EF4-FFF2-40B4-BE49-F238E27FC236}">
                <a16:creationId xmlns="" xmlns:a16="http://schemas.microsoft.com/office/drawing/2014/main" id="{0D4CFF0D-AB67-482F-9E1D-1115DF6E3369}"/>
              </a:ext>
            </a:extLst>
          </p:cNvPr>
          <p:cNvSpPr txBox="1"/>
          <p:nvPr userDrawn="1"/>
        </p:nvSpPr>
        <p:spPr>
          <a:xfrm>
            <a:off x="4381490" y="161629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3600" b="1" dirty="0">
                <a:solidFill>
                  <a:srgbClr val="404040"/>
                </a:solidFill>
                <a:cs typeface="+mn-ea"/>
                <a:sym typeface="+mn-lt"/>
              </a:rPr>
              <a:t>护理问题与措施</a:t>
            </a:r>
          </a:p>
        </p:txBody>
      </p:sp>
      <p:sp>
        <p:nvSpPr>
          <p:cNvPr id="12" name="等腰三角形 11">
            <a:extLst>
              <a:ext uri="{FF2B5EF4-FFF2-40B4-BE49-F238E27FC236}">
                <a16:creationId xmlns="" xmlns:a16="http://schemas.microsoft.com/office/drawing/2014/main" id="{C36C92AD-1D7B-411E-9D3F-0B95CAAFC893}"/>
              </a:ext>
            </a:extLst>
          </p:cNvPr>
          <p:cNvSpPr/>
          <p:nvPr userDrawn="1"/>
        </p:nvSpPr>
        <p:spPr>
          <a:xfrm flipV="1">
            <a:off x="5998822" y="807960"/>
            <a:ext cx="213246" cy="183832"/>
          </a:xfrm>
          <a:prstGeom prst="triangl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07698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7DE2DDC8-8E6E-4CDE-9257-D3446662B269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020BCC38-8726-4E6B-B78E-085CC0FFD121}"/>
                </a:ext>
              </a:extLst>
            </p:cNvPr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176F0D29-E29D-4B67-A0C8-34E3026D940B}"/>
                </a:ext>
              </a:extLst>
            </p:cNvPr>
            <p:cNvSpPr/>
            <p:nvPr userDrawn="1"/>
          </p:nvSpPr>
          <p:spPr>
            <a:xfrm>
              <a:off x="95169" y="80814"/>
              <a:ext cx="12020551" cy="66963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TextBox 76">
            <a:extLst>
              <a:ext uri="{FF2B5EF4-FFF2-40B4-BE49-F238E27FC236}">
                <a16:creationId xmlns="" xmlns:a16="http://schemas.microsoft.com/office/drawing/2014/main" id="{0D4CFF0D-AB67-482F-9E1D-1115DF6E3369}"/>
              </a:ext>
            </a:extLst>
          </p:cNvPr>
          <p:cNvSpPr txBox="1"/>
          <p:nvPr userDrawn="1"/>
        </p:nvSpPr>
        <p:spPr>
          <a:xfrm>
            <a:off x="5073988" y="161629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3600" b="1" dirty="0">
                <a:solidFill>
                  <a:srgbClr val="404040"/>
                </a:solidFill>
                <a:cs typeface="+mn-ea"/>
                <a:sym typeface="+mn-lt"/>
              </a:rPr>
              <a:t>康复治疗</a:t>
            </a:r>
          </a:p>
        </p:txBody>
      </p:sp>
      <p:sp>
        <p:nvSpPr>
          <p:cNvPr id="12" name="等腰三角形 11">
            <a:extLst>
              <a:ext uri="{FF2B5EF4-FFF2-40B4-BE49-F238E27FC236}">
                <a16:creationId xmlns="" xmlns:a16="http://schemas.microsoft.com/office/drawing/2014/main" id="{C36C92AD-1D7B-411E-9D3F-0B95CAAFC893}"/>
              </a:ext>
            </a:extLst>
          </p:cNvPr>
          <p:cNvSpPr/>
          <p:nvPr userDrawn="1"/>
        </p:nvSpPr>
        <p:spPr>
          <a:xfrm flipV="1">
            <a:off x="5998822" y="807960"/>
            <a:ext cx="213246" cy="183832"/>
          </a:xfrm>
          <a:prstGeom prst="triangl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14026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774F7860-60F0-4D54-A5EA-DF2E84A704C0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EC19611A-B71C-43E7-B782-B7D591111666}"/>
                </a:ext>
              </a:extLst>
            </p:cNvPr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26D775C0-3F88-4527-9313-03EF5BDC5B82}"/>
                </a:ext>
              </a:extLst>
            </p:cNvPr>
            <p:cNvSpPr/>
            <p:nvPr userDrawn="1"/>
          </p:nvSpPr>
          <p:spPr>
            <a:xfrm>
              <a:off x="95169" y="80814"/>
              <a:ext cx="12020551" cy="66963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TextBox 76">
            <a:extLst>
              <a:ext uri="{FF2B5EF4-FFF2-40B4-BE49-F238E27FC236}">
                <a16:creationId xmlns="" xmlns:a16="http://schemas.microsoft.com/office/drawing/2014/main" id="{0D4CFF0D-AB67-482F-9E1D-1115DF6E3369}"/>
              </a:ext>
            </a:extLst>
          </p:cNvPr>
          <p:cNvSpPr txBox="1"/>
          <p:nvPr userDrawn="1"/>
        </p:nvSpPr>
        <p:spPr>
          <a:xfrm>
            <a:off x="4612322" y="161629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3600" b="1" dirty="0">
                <a:solidFill>
                  <a:srgbClr val="404040"/>
                </a:solidFill>
                <a:cs typeface="+mn-ea"/>
                <a:sym typeface="+mn-lt"/>
              </a:rPr>
              <a:t>并发症及护理</a:t>
            </a:r>
          </a:p>
        </p:txBody>
      </p:sp>
      <p:sp>
        <p:nvSpPr>
          <p:cNvPr id="12" name="等腰三角形 11">
            <a:extLst>
              <a:ext uri="{FF2B5EF4-FFF2-40B4-BE49-F238E27FC236}">
                <a16:creationId xmlns="" xmlns:a16="http://schemas.microsoft.com/office/drawing/2014/main" id="{C36C92AD-1D7B-411E-9D3F-0B95CAAFC893}"/>
              </a:ext>
            </a:extLst>
          </p:cNvPr>
          <p:cNvSpPr/>
          <p:nvPr userDrawn="1"/>
        </p:nvSpPr>
        <p:spPr>
          <a:xfrm flipV="1">
            <a:off x="5998822" y="807960"/>
            <a:ext cx="213246" cy="183832"/>
          </a:xfrm>
          <a:prstGeom prst="triangl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8029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774F7860-60F0-4D54-A5EA-DF2E84A704C0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EC19611A-B71C-43E7-B782-B7D591111666}"/>
                </a:ext>
              </a:extLst>
            </p:cNvPr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26D775C0-3F88-4527-9313-03EF5BDC5B82}"/>
                </a:ext>
              </a:extLst>
            </p:cNvPr>
            <p:cNvSpPr/>
            <p:nvPr userDrawn="1"/>
          </p:nvSpPr>
          <p:spPr>
            <a:xfrm>
              <a:off x="95169" y="80814"/>
              <a:ext cx="12020551" cy="66963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860508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F760057-B63A-473D-BE29-23D3849BF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1BA172D2-E7B4-4DB0-905E-3176B3D02D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D2D307A-E6CE-4FA0-8723-D4D43D198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4095-EB57-4CD3-9CE0-DA1FDB85A18E}" type="datetimeFigureOut">
              <a:rPr lang="zh-CN" altLang="en-US" smtClean="0"/>
              <a:t>2020/12/11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36166FE-8AC7-47A7-BD3E-CA1298133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8563C86-3046-474D-881A-1173558FC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E8561-FC7F-4CFD-A6F4-FE33FA6089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31075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F433959F-A069-4F3E-A25E-C8D074978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DF035CC2-95C3-4270-BAE6-4F2B22588E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6ACFBF7-53CC-496E-8A0F-FBE66BF3A1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D4095-EB57-4CD3-9CE0-DA1FDB85A18E}" type="datetimeFigureOut">
              <a:rPr lang="zh-CN" altLang="en-US" smtClean="0"/>
              <a:t>2020/12/11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D42D651-879B-470A-AE84-0C24130292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95A10A4-4AC1-4F1A-8DC8-49E81F85A0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E8561-FC7F-4CFD-A6F4-FE33FA6089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159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50" r:id="rId3"/>
    <p:sldLayoutId id="2147483660" r:id="rId4"/>
    <p:sldLayoutId id="2147483661" r:id="rId5"/>
    <p:sldLayoutId id="2147483662" r:id="rId6"/>
    <p:sldLayoutId id="2147483663" r:id="rId7"/>
    <p:sldLayoutId id="2147483666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  <p:sldLayoutId id="2147483659" r:id="rId1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16">
          <p15:clr>
            <a:srgbClr val="F26B43"/>
          </p15:clr>
        </p15:guide>
        <p15:guide id="2" pos="7256">
          <p15:clr>
            <a:srgbClr val="F26B43"/>
          </p15:clr>
        </p15:guide>
        <p15:guide id="3" orient="horz" pos="648">
          <p15:clr>
            <a:srgbClr val="F26B43"/>
          </p15:clr>
        </p15:guide>
        <p15:guide id="4" orient="horz" pos="712">
          <p15:clr>
            <a:srgbClr val="F26B43"/>
          </p15:clr>
        </p15:guide>
        <p15:guide id="5" orient="horz" pos="3928">
          <p15:clr>
            <a:srgbClr val="F26B43"/>
          </p15:clr>
        </p15:guide>
        <p15:guide id="6" orient="horz" pos="386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82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.xml"/><Relationship Id="rId1" Type="http://schemas.openxmlformats.org/officeDocument/2006/relationships/themeOverride" Target="../theme/themeOverr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3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5.xml"/><Relationship Id="rId4" Type="http://schemas.openxmlformats.org/officeDocument/2006/relationships/image" Target="../media/image10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6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B98A5F41-3A35-4AF9-A190-FA8E4CFB54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r="18782" b="27206"/>
          <a:stretch/>
        </p:blipFill>
        <p:spPr>
          <a:xfrm>
            <a:off x="0" y="-2"/>
            <a:ext cx="12192000" cy="6858002"/>
          </a:xfrm>
          <a:prstGeom prst="rect">
            <a:avLst/>
          </a:prstGeom>
        </p:spPr>
      </p:pic>
      <p:sp>
        <p:nvSpPr>
          <p:cNvPr id="3" name="任意多边形 107">
            <a:extLst>
              <a:ext uri="{FF2B5EF4-FFF2-40B4-BE49-F238E27FC236}">
                <a16:creationId xmlns="" xmlns:a16="http://schemas.microsoft.com/office/drawing/2014/main" id="{8497ECEB-3133-4CA9-93B7-56F65974B762}"/>
              </a:ext>
            </a:extLst>
          </p:cNvPr>
          <p:cNvSpPr/>
          <p:nvPr/>
        </p:nvSpPr>
        <p:spPr>
          <a:xfrm>
            <a:off x="0" y="0"/>
            <a:ext cx="7899400" cy="6858000"/>
          </a:xfrm>
          <a:custGeom>
            <a:avLst/>
            <a:gdLst>
              <a:gd name="connsiteX0" fmla="*/ 0 w 7899400"/>
              <a:gd name="connsiteY0" fmla="*/ 0 h 6858000"/>
              <a:gd name="connsiteX1" fmla="*/ 3409947 w 7899400"/>
              <a:gd name="connsiteY1" fmla="*/ 0 h 6858000"/>
              <a:gd name="connsiteX2" fmla="*/ 7899400 w 7899400"/>
              <a:gd name="connsiteY2" fmla="*/ 6858000 h 6858000"/>
              <a:gd name="connsiteX3" fmla="*/ 0 w 7899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99400" h="6858000">
                <a:moveTo>
                  <a:pt x="0" y="0"/>
                </a:moveTo>
                <a:lnTo>
                  <a:pt x="3409947" y="0"/>
                </a:lnTo>
                <a:lnTo>
                  <a:pt x="789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70C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1E3A93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平行四边形 4">
            <a:extLst>
              <a:ext uri="{FF2B5EF4-FFF2-40B4-BE49-F238E27FC236}">
                <a16:creationId xmlns="" xmlns:a16="http://schemas.microsoft.com/office/drawing/2014/main" id="{99736207-0020-4D64-83C0-8D231A7154FD}"/>
              </a:ext>
            </a:extLst>
          </p:cNvPr>
          <p:cNvSpPr/>
          <p:nvPr/>
        </p:nvSpPr>
        <p:spPr>
          <a:xfrm flipH="1">
            <a:off x="5109813" y="2734225"/>
            <a:ext cx="2914049" cy="4123777"/>
          </a:xfrm>
          <a:prstGeom prst="parallelogram">
            <a:avLst>
              <a:gd name="adj" fmla="val 91551"/>
            </a:avLst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2521F7E-A5CC-4260-AF2F-64A1AA6B6A5E}"/>
              </a:ext>
            </a:extLst>
          </p:cNvPr>
          <p:cNvSpPr txBox="1"/>
          <p:nvPr/>
        </p:nvSpPr>
        <p:spPr>
          <a:xfrm>
            <a:off x="464081" y="2009678"/>
            <a:ext cx="393127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7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脊髓损伤护理查房</a:t>
            </a:r>
            <a:endParaRPr kumimoji="0" lang="zh-CN" altLang="en-US" sz="7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E8AA9BE0-C230-40D8-9B1D-B5A8629CC50F}"/>
              </a:ext>
            </a:extLst>
          </p:cNvPr>
          <p:cNvCxnSpPr>
            <a:cxnSpLocks/>
          </p:cNvCxnSpPr>
          <p:nvPr/>
        </p:nvCxnSpPr>
        <p:spPr>
          <a:xfrm>
            <a:off x="774700" y="6223000"/>
            <a:ext cx="5080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副标题 2">
            <a:extLst>
              <a:ext uri="{FF2B5EF4-FFF2-40B4-BE49-F238E27FC236}">
                <a16:creationId xmlns="" xmlns:a16="http://schemas.microsoft.com/office/drawing/2014/main" id="{7370B04E-A0D4-41BF-804D-F8C205DB3CFA}"/>
              </a:ext>
            </a:extLst>
          </p:cNvPr>
          <p:cNvSpPr txBox="1">
            <a:spLocks/>
          </p:cNvSpPr>
          <p:nvPr/>
        </p:nvSpPr>
        <p:spPr>
          <a:xfrm>
            <a:off x="349093" y="4511887"/>
            <a:ext cx="6217744" cy="68800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某某医院       骨伤一科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XXXX 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AEED5871-6FE9-4E51-A245-03DDFA1CF180}"/>
              </a:ext>
            </a:extLst>
          </p:cNvPr>
          <p:cNvGrpSpPr/>
          <p:nvPr/>
        </p:nvGrpSpPr>
        <p:grpSpPr>
          <a:xfrm>
            <a:off x="600529" y="5266377"/>
            <a:ext cx="2993629" cy="538593"/>
            <a:chOff x="1244534" y="4117271"/>
            <a:chExt cx="1765300" cy="316802"/>
          </a:xfrm>
        </p:grpSpPr>
        <p:sp>
          <p:nvSpPr>
            <p:cNvPr id="15" name="圆角矩形 13">
              <a:extLst>
                <a:ext uri="{FF2B5EF4-FFF2-40B4-BE49-F238E27FC236}">
                  <a16:creationId xmlns="" xmlns:a16="http://schemas.microsoft.com/office/drawing/2014/main" id="{856AEA26-2CDD-4C14-B1C1-582363D31176}"/>
                </a:ext>
              </a:extLst>
            </p:cNvPr>
            <p:cNvSpPr/>
            <p:nvPr/>
          </p:nvSpPr>
          <p:spPr>
            <a:xfrm>
              <a:off x="1244534" y="4117271"/>
              <a:ext cx="1765300" cy="316802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思源黑体 CN" panose="020F0502020204030204"/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FCA594D1-6AF5-4587-8984-B93869CA1BFD}"/>
                </a:ext>
              </a:extLst>
            </p:cNvPr>
            <p:cNvSpPr txBox="1"/>
            <p:nvPr/>
          </p:nvSpPr>
          <p:spPr>
            <a:xfrm>
              <a:off x="1288152" y="4156754"/>
              <a:ext cx="1618194" cy="27155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思源黑体 CN" panose="020F0502020204030204"/>
                  <a:cs typeface="+mn-ea"/>
                  <a:sym typeface="+mn-lt"/>
                </a:rPr>
                <a:t>汇报人</a:t>
              </a:r>
              <a:r>
                <a:rPr kumimoji="0" lang="zh-CN" alt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思源黑体 CN" panose="020F0502020204030204"/>
                  <a:cs typeface="+mn-ea"/>
                  <a:sym typeface="+mn-lt"/>
                </a:rPr>
                <a:t>：</a:t>
              </a:r>
              <a:r>
                <a:rPr lang="zh-CN" altLang="en-US" sz="2400" b="1" dirty="0">
                  <a:solidFill>
                    <a:srgbClr val="FFFFFF"/>
                  </a:solidFill>
                  <a:latin typeface="思源黑体 CN" panose="020F0502020204030204"/>
                  <a:cs typeface="+mn-ea"/>
                  <a:sym typeface="+mn-lt"/>
                </a:rPr>
                <a:t>优</a:t>
              </a:r>
              <a:r>
                <a:rPr lang="zh-CN" altLang="en-US" sz="2400" b="1" dirty="0" smtClean="0">
                  <a:solidFill>
                    <a:srgbClr val="FFFFFF"/>
                  </a:solidFill>
                  <a:latin typeface="思源黑体 CN" panose="020F0502020204030204"/>
                  <a:cs typeface="+mn-ea"/>
                  <a:sym typeface="+mn-lt"/>
                </a:rPr>
                <a:t>品</a:t>
              </a:r>
              <a:r>
                <a:rPr lang="en-US" altLang="zh-CN" sz="2400" b="1" dirty="0" smtClean="0">
                  <a:solidFill>
                    <a:srgbClr val="FFFFFF"/>
                  </a:solidFill>
                  <a:latin typeface="思源黑体 CN" panose="020F0502020204030204"/>
                  <a:cs typeface="+mn-ea"/>
                  <a:sym typeface="+mn-lt"/>
                </a:rPr>
                <a:t>PPT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思源黑体 CN" panose="020F0502020204030204"/>
                <a:cs typeface="+mn-ea"/>
                <a:sym typeface="+mn-lt"/>
              </a:endParaRPr>
            </a:p>
          </p:txBody>
        </p:sp>
      </p:grpSp>
      <p:sp>
        <p:nvSpPr>
          <p:cNvPr id="17" name="十字形 16">
            <a:extLst>
              <a:ext uri="{FF2B5EF4-FFF2-40B4-BE49-F238E27FC236}">
                <a16:creationId xmlns="" xmlns:a16="http://schemas.microsoft.com/office/drawing/2014/main" id="{6EB44D1B-48F0-4068-8365-77F151F8864A}"/>
              </a:ext>
            </a:extLst>
          </p:cNvPr>
          <p:cNvSpPr/>
          <p:nvPr/>
        </p:nvSpPr>
        <p:spPr>
          <a:xfrm>
            <a:off x="1515320" y="740229"/>
            <a:ext cx="914400" cy="851419"/>
          </a:xfrm>
          <a:prstGeom prst="plus">
            <a:avLst>
              <a:gd name="adj" fmla="val 36933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6521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85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35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13" grpId="0"/>
      <p:bldP spid="1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5EEDE6C5-0C0D-41B3-88CD-BE8463E8D846}"/>
              </a:ext>
            </a:extLst>
          </p:cNvPr>
          <p:cNvGrpSpPr/>
          <p:nvPr/>
        </p:nvGrpSpPr>
        <p:grpSpPr>
          <a:xfrm>
            <a:off x="527499" y="1435142"/>
            <a:ext cx="11137002" cy="4898928"/>
            <a:chOff x="665322" y="1117642"/>
            <a:chExt cx="11137002" cy="4898928"/>
          </a:xfrm>
        </p:grpSpPr>
        <p:grpSp>
          <p:nvGrpSpPr>
            <p:cNvPr id="12" name="组合 11"/>
            <p:cNvGrpSpPr/>
            <p:nvPr/>
          </p:nvGrpSpPr>
          <p:grpSpPr>
            <a:xfrm>
              <a:off x="665322" y="4918358"/>
              <a:ext cx="4417335" cy="1098212"/>
              <a:chOff x="800100" y="1769806"/>
              <a:chExt cx="4417335" cy="1098212"/>
            </a:xfrm>
            <a:effectLst>
              <a:outerShdw blurRad="25400" dist="12700" dir="2700000" algn="tl" rotWithShape="0">
                <a:prstClr val="black">
                  <a:alpha val="10000"/>
                </a:prstClr>
              </a:outerShdw>
            </a:effectLst>
          </p:grpSpPr>
          <p:sp>
            <p:nvSpPr>
              <p:cNvPr id="7" name="五边形 6"/>
              <p:cNvSpPr/>
              <p:nvPr/>
            </p:nvSpPr>
            <p:spPr>
              <a:xfrm>
                <a:off x="1016910" y="1769806"/>
                <a:ext cx="4200525" cy="1094661"/>
              </a:xfrm>
              <a:prstGeom prst="homePlat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" name="平行四边形 8"/>
              <p:cNvSpPr/>
              <p:nvPr/>
            </p:nvSpPr>
            <p:spPr>
              <a:xfrm rot="5400000">
                <a:off x="458679" y="2309787"/>
                <a:ext cx="899652" cy="216810"/>
              </a:xfrm>
              <a:prstGeom prst="parallelogram">
                <a:avLst>
                  <a:gd name="adj" fmla="val 59615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2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0" name="矩形 9"/>
            <p:cNvSpPr/>
            <p:nvPr/>
          </p:nvSpPr>
          <p:spPr>
            <a:xfrm>
              <a:off x="665322" y="4715319"/>
              <a:ext cx="1176184" cy="11620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76200" dist="635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025156" y="3119520"/>
              <a:ext cx="4417335" cy="1098212"/>
              <a:chOff x="800100" y="1769806"/>
              <a:chExt cx="4417335" cy="1098212"/>
            </a:xfrm>
            <a:effectLst>
              <a:outerShdw blurRad="25400" dist="12700" dir="2700000" algn="tl" rotWithShape="0">
                <a:prstClr val="black">
                  <a:alpha val="10000"/>
                </a:prstClr>
              </a:outerShdw>
            </a:effectLst>
          </p:grpSpPr>
          <p:sp>
            <p:nvSpPr>
              <p:cNvPr id="17" name="五边形 16"/>
              <p:cNvSpPr/>
              <p:nvPr/>
            </p:nvSpPr>
            <p:spPr>
              <a:xfrm>
                <a:off x="1016910" y="1769806"/>
                <a:ext cx="4200525" cy="1094661"/>
              </a:xfrm>
              <a:prstGeom prst="homePlat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平行四边形 17"/>
              <p:cNvSpPr/>
              <p:nvPr/>
            </p:nvSpPr>
            <p:spPr>
              <a:xfrm rot="5400000">
                <a:off x="458679" y="2309787"/>
                <a:ext cx="899652" cy="216810"/>
              </a:xfrm>
              <a:prstGeom prst="parallelogram">
                <a:avLst>
                  <a:gd name="adj" fmla="val 59615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2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4025156" y="2916481"/>
              <a:ext cx="1176184" cy="11620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76200" dist="635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7384989" y="1320681"/>
              <a:ext cx="4417335" cy="1098212"/>
              <a:chOff x="800100" y="1769806"/>
              <a:chExt cx="4417335" cy="1098212"/>
            </a:xfrm>
            <a:effectLst>
              <a:outerShdw blurRad="25400" dist="12700" dir="2700000" algn="tl" rotWithShape="0">
                <a:prstClr val="black">
                  <a:alpha val="10000"/>
                </a:prstClr>
              </a:outerShdw>
            </a:effectLst>
          </p:grpSpPr>
          <p:sp>
            <p:nvSpPr>
              <p:cNvPr id="22" name="五边形 21"/>
              <p:cNvSpPr/>
              <p:nvPr/>
            </p:nvSpPr>
            <p:spPr>
              <a:xfrm>
                <a:off x="1016910" y="1769806"/>
                <a:ext cx="4200525" cy="1094661"/>
              </a:xfrm>
              <a:prstGeom prst="homePlat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平行四边形 22"/>
              <p:cNvSpPr/>
              <p:nvPr/>
            </p:nvSpPr>
            <p:spPr>
              <a:xfrm rot="5400000">
                <a:off x="458679" y="2309787"/>
                <a:ext cx="899652" cy="216810"/>
              </a:xfrm>
              <a:prstGeom prst="parallelogram">
                <a:avLst>
                  <a:gd name="adj" fmla="val 59615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2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7384989" y="1117642"/>
              <a:ext cx="1176184" cy="11620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76200" dist="635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KSO_Shape">
              <a:extLst>
                <a:ext uri="{FF2B5EF4-FFF2-40B4-BE49-F238E27FC236}">
                  <a16:creationId xmlns="" xmlns:a16="http://schemas.microsoft.com/office/drawing/2014/main" id="{B739FE41-3B9E-43D2-94DC-82F846D66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4288" y="5038769"/>
              <a:ext cx="618250" cy="619565"/>
            </a:xfrm>
            <a:custGeom>
              <a:avLst/>
              <a:gdLst>
                <a:gd name="T0" fmla="*/ 12123 w 12728"/>
                <a:gd name="T1" fmla="*/ 2794 h 12755"/>
                <a:gd name="T2" fmla="*/ 11574 w 12728"/>
                <a:gd name="T3" fmla="*/ 3342 h 12755"/>
                <a:gd name="T4" fmla="*/ 9386 w 12728"/>
                <a:gd name="T5" fmla="*/ 1151 h 12755"/>
                <a:gd name="T6" fmla="*/ 9932 w 12728"/>
                <a:gd name="T7" fmla="*/ 605 h 12755"/>
                <a:gd name="T8" fmla="*/ 12123 w 12728"/>
                <a:gd name="T9" fmla="*/ 605 h 12755"/>
                <a:gd name="T10" fmla="*/ 12123 w 12728"/>
                <a:gd name="T11" fmla="*/ 2794 h 12755"/>
                <a:gd name="T12" fmla="*/ 10479 w 12728"/>
                <a:gd name="T13" fmla="*/ 4436 h 12755"/>
                <a:gd name="T14" fmla="*/ 7742 w 12728"/>
                <a:gd name="T15" fmla="*/ 7169 h 12755"/>
                <a:gd name="T16" fmla="*/ 3926 w 12728"/>
                <a:gd name="T17" fmla="*/ 8827 h 12755"/>
                <a:gd name="T18" fmla="*/ 5551 w 12728"/>
                <a:gd name="T19" fmla="*/ 4980 h 12755"/>
                <a:gd name="T20" fmla="*/ 8290 w 12728"/>
                <a:gd name="T21" fmla="*/ 2245 h 12755"/>
                <a:gd name="T22" fmla="*/ 10479 w 12728"/>
                <a:gd name="T23" fmla="*/ 4436 h 12755"/>
                <a:gd name="T24" fmla="*/ 4711 w 12728"/>
                <a:gd name="T25" fmla="*/ 1735 h 12755"/>
                <a:gd name="T26" fmla="*/ 2356 w 12728"/>
                <a:gd name="T27" fmla="*/ 1735 h 12755"/>
                <a:gd name="T28" fmla="*/ 1570 w 12728"/>
                <a:gd name="T29" fmla="*/ 2522 h 12755"/>
                <a:gd name="T30" fmla="*/ 1570 w 12728"/>
                <a:gd name="T31" fmla="*/ 10392 h 12755"/>
                <a:gd name="T32" fmla="*/ 2356 w 12728"/>
                <a:gd name="T33" fmla="*/ 11179 h 12755"/>
                <a:gd name="T34" fmla="*/ 10210 w 12728"/>
                <a:gd name="T35" fmla="*/ 11179 h 12755"/>
                <a:gd name="T36" fmla="*/ 10995 w 12728"/>
                <a:gd name="T37" fmla="*/ 10392 h 12755"/>
                <a:gd name="T38" fmla="*/ 10995 w 12728"/>
                <a:gd name="T39" fmla="*/ 7245 h 12755"/>
                <a:gd name="T40" fmla="*/ 11780 w 12728"/>
                <a:gd name="T41" fmla="*/ 6458 h 12755"/>
                <a:gd name="T42" fmla="*/ 12565 w 12728"/>
                <a:gd name="T43" fmla="*/ 7245 h 12755"/>
                <a:gd name="T44" fmla="*/ 12565 w 12728"/>
                <a:gd name="T45" fmla="*/ 11181 h 12755"/>
                <a:gd name="T46" fmla="*/ 10995 w 12728"/>
                <a:gd name="T47" fmla="*/ 12755 h 12755"/>
                <a:gd name="T48" fmla="*/ 1570 w 12728"/>
                <a:gd name="T49" fmla="*/ 12755 h 12755"/>
                <a:gd name="T50" fmla="*/ 0 w 12728"/>
                <a:gd name="T51" fmla="*/ 11181 h 12755"/>
                <a:gd name="T52" fmla="*/ 0 w 12728"/>
                <a:gd name="T53" fmla="*/ 1735 h 12755"/>
                <a:gd name="T54" fmla="*/ 1570 w 12728"/>
                <a:gd name="T55" fmla="*/ 161 h 12755"/>
                <a:gd name="T56" fmla="*/ 4711 w 12728"/>
                <a:gd name="T57" fmla="*/ 161 h 12755"/>
                <a:gd name="T58" fmla="*/ 5496 w 12728"/>
                <a:gd name="T59" fmla="*/ 948 h 12755"/>
                <a:gd name="T60" fmla="*/ 4711 w 12728"/>
                <a:gd name="T61" fmla="*/ 1735 h 12755"/>
                <a:gd name="T62" fmla="*/ 4711 w 12728"/>
                <a:gd name="T63" fmla="*/ 1735 h 12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28" h="12755">
                  <a:moveTo>
                    <a:pt x="12123" y="2794"/>
                  </a:moveTo>
                  <a:lnTo>
                    <a:pt x="11574" y="3342"/>
                  </a:lnTo>
                  <a:lnTo>
                    <a:pt x="9386" y="1151"/>
                  </a:lnTo>
                  <a:lnTo>
                    <a:pt x="9932" y="605"/>
                  </a:lnTo>
                  <a:cubicBezTo>
                    <a:pt x="10537" y="0"/>
                    <a:pt x="11518" y="0"/>
                    <a:pt x="12123" y="605"/>
                  </a:cubicBezTo>
                  <a:cubicBezTo>
                    <a:pt x="12728" y="1208"/>
                    <a:pt x="12728" y="2189"/>
                    <a:pt x="12123" y="2794"/>
                  </a:cubicBezTo>
                  <a:close/>
                  <a:moveTo>
                    <a:pt x="10479" y="4436"/>
                  </a:moveTo>
                  <a:lnTo>
                    <a:pt x="7742" y="7169"/>
                  </a:lnTo>
                  <a:lnTo>
                    <a:pt x="3926" y="8827"/>
                  </a:lnTo>
                  <a:lnTo>
                    <a:pt x="5551" y="4980"/>
                  </a:lnTo>
                  <a:lnTo>
                    <a:pt x="8290" y="2245"/>
                  </a:lnTo>
                  <a:lnTo>
                    <a:pt x="10479" y="4436"/>
                  </a:lnTo>
                  <a:close/>
                  <a:moveTo>
                    <a:pt x="4711" y="1735"/>
                  </a:moveTo>
                  <a:lnTo>
                    <a:pt x="2356" y="1735"/>
                  </a:lnTo>
                  <a:cubicBezTo>
                    <a:pt x="1921" y="1735"/>
                    <a:pt x="1570" y="2088"/>
                    <a:pt x="1570" y="2522"/>
                  </a:cubicBezTo>
                  <a:lnTo>
                    <a:pt x="1570" y="10392"/>
                  </a:lnTo>
                  <a:cubicBezTo>
                    <a:pt x="1570" y="10826"/>
                    <a:pt x="1921" y="11179"/>
                    <a:pt x="2356" y="11179"/>
                  </a:cubicBezTo>
                  <a:lnTo>
                    <a:pt x="10210" y="11179"/>
                  </a:lnTo>
                  <a:cubicBezTo>
                    <a:pt x="10644" y="11179"/>
                    <a:pt x="10995" y="10826"/>
                    <a:pt x="10995" y="10392"/>
                  </a:cubicBezTo>
                  <a:lnTo>
                    <a:pt x="10995" y="7245"/>
                  </a:lnTo>
                  <a:cubicBezTo>
                    <a:pt x="10995" y="6811"/>
                    <a:pt x="11346" y="6458"/>
                    <a:pt x="11780" y="6458"/>
                  </a:cubicBezTo>
                  <a:cubicBezTo>
                    <a:pt x="12214" y="6458"/>
                    <a:pt x="12565" y="6811"/>
                    <a:pt x="12565" y="7245"/>
                  </a:cubicBezTo>
                  <a:lnTo>
                    <a:pt x="12565" y="11181"/>
                  </a:lnTo>
                  <a:cubicBezTo>
                    <a:pt x="12565" y="12049"/>
                    <a:pt x="11861" y="12755"/>
                    <a:pt x="10995" y="12755"/>
                  </a:cubicBezTo>
                  <a:lnTo>
                    <a:pt x="1570" y="12755"/>
                  </a:lnTo>
                  <a:cubicBezTo>
                    <a:pt x="704" y="12755"/>
                    <a:pt x="0" y="12051"/>
                    <a:pt x="0" y="11181"/>
                  </a:cubicBezTo>
                  <a:lnTo>
                    <a:pt x="0" y="1735"/>
                  </a:lnTo>
                  <a:cubicBezTo>
                    <a:pt x="0" y="866"/>
                    <a:pt x="704" y="161"/>
                    <a:pt x="1570" y="161"/>
                  </a:cubicBezTo>
                  <a:lnTo>
                    <a:pt x="4711" y="161"/>
                  </a:lnTo>
                  <a:cubicBezTo>
                    <a:pt x="5145" y="161"/>
                    <a:pt x="5496" y="514"/>
                    <a:pt x="5496" y="948"/>
                  </a:cubicBezTo>
                  <a:cubicBezTo>
                    <a:pt x="5496" y="1384"/>
                    <a:pt x="5145" y="1735"/>
                    <a:pt x="4711" y="1735"/>
                  </a:cubicBezTo>
                  <a:close/>
                  <a:moveTo>
                    <a:pt x="4711" y="1735"/>
                  </a:move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bIns="396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1988554" y="5216845"/>
              <a:ext cx="296964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脊髓自上而下共31对脊神经分布到全身皮肤、肌肉、和内脏器官，包括：颈7、胸12、腰5、骶5、尾1</a:t>
              </a:r>
            </a:p>
          </p:txBody>
        </p:sp>
        <p:sp>
          <p:nvSpPr>
            <p:cNvPr id="36" name="KSO_Shape">
              <a:extLst>
                <a:ext uri="{FF2B5EF4-FFF2-40B4-BE49-F238E27FC236}">
                  <a16:creationId xmlns="" xmlns:a16="http://schemas.microsoft.com/office/drawing/2014/main" id="{814C17C9-D807-4AEE-A5B3-3ADB776B5E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9029" y="3152554"/>
              <a:ext cx="688438" cy="689903"/>
            </a:xfrm>
            <a:custGeom>
              <a:avLst/>
              <a:gdLst>
                <a:gd name="T0" fmla="*/ 12123 w 12728"/>
                <a:gd name="T1" fmla="*/ 2794 h 12755"/>
                <a:gd name="T2" fmla="*/ 11574 w 12728"/>
                <a:gd name="T3" fmla="*/ 3342 h 12755"/>
                <a:gd name="T4" fmla="*/ 9386 w 12728"/>
                <a:gd name="T5" fmla="*/ 1151 h 12755"/>
                <a:gd name="T6" fmla="*/ 9932 w 12728"/>
                <a:gd name="T7" fmla="*/ 605 h 12755"/>
                <a:gd name="T8" fmla="*/ 12123 w 12728"/>
                <a:gd name="T9" fmla="*/ 605 h 12755"/>
                <a:gd name="T10" fmla="*/ 12123 w 12728"/>
                <a:gd name="T11" fmla="*/ 2794 h 12755"/>
                <a:gd name="T12" fmla="*/ 10479 w 12728"/>
                <a:gd name="T13" fmla="*/ 4436 h 12755"/>
                <a:gd name="T14" fmla="*/ 7742 w 12728"/>
                <a:gd name="T15" fmla="*/ 7169 h 12755"/>
                <a:gd name="T16" fmla="*/ 3926 w 12728"/>
                <a:gd name="T17" fmla="*/ 8827 h 12755"/>
                <a:gd name="T18" fmla="*/ 5551 w 12728"/>
                <a:gd name="T19" fmla="*/ 4980 h 12755"/>
                <a:gd name="T20" fmla="*/ 8290 w 12728"/>
                <a:gd name="T21" fmla="*/ 2245 h 12755"/>
                <a:gd name="T22" fmla="*/ 10479 w 12728"/>
                <a:gd name="T23" fmla="*/ 4436 h 12755"/>
                <a:gd name="T24" fmla="*/ 4711 w 12728"/>
                <a:gd name="T25" fmla="*/ 1735 h 12755"/>
                <a:gd name="T26" fmla="*/ 2356 w 12728"/>
                <a:gd name="T27" fmla="*/ 1735 h 12755"/>
                <a:gd name="T28" fmla="*/ 1570 w 12728"/>
                <a:gd name="T29" fmla="*/ 2522 h 12755"/>
                <a:gd name="T30" fmla="*/ 1570 w 12728"/>
                <a:gd name="T31" fmla="*/ 10392 h 12755"/>
                <a:gd name="T32" fmla="*/ 2356 w 12728"/>
                <a:gd name="T33" fmla="*/ 11179 h 12755"/>
                <a:gd name="T34" fmla="*/ 10210 w 12728"/>
                <a:gd name="T35" fmla="*/ 11179 h 12755"/>
                <a:gd name="T36" fmla="*/ 10995 w 12728"/>
                <a:gd name="T37" fmla="*/ 10392 h 12755"/>
                <a:gd name="T38" fmla="*/ 10995 w 12728"/>
                <a:gd name="T39" fmla="*/ 7245 h 12755"/>
                <a:gd name="T40" fmla="*/ 11780 w 12728"/>
                <a:gd name="T41" fmla="*/ 6458 h 12755"/>
                <a:gd name="T42" fmla="*/ 12565 w 12728"/>
                <a:gd name="T43" fmla="*/ 7245 h 12755"/>
                <a:gd name="T44" fmla="*/ 12565 w 12728"/>
                <a:gd name="T45" fmla="*/ 11181 h 12755"/>
                <a:gd name="T46" fmla="*/ 10995 w 12728"/>
                <a:gd name="T47" fmla="*/ 12755 h 12755"/>
                <a:gd name="T48" fmla="*/ 1570 w 12728"/>
                <a:gd name="T49" fmla="*/ 12755 h 12755"/>
                <a:gd name="T50" fmla="*/ 0 w 12728"/>
                <a:gd name="T51" fmla="*/ 11181 h 12755"/>
                <a:gd name="T52" fmla="*/ 0 w 12728"/>
                <a:gd name="T53" fmla="*/ 1735 h 12755"/>
                <a:gd name="T54" fmla="*/ 1570 w 12728"/>
                <a:gd name="T55" fmla="*/ 161 h 12755"/>
                <a:gd name="T56" fmla="*/ 4711 w 12728"/>
                <a:gd name="T57" fmla="*/ 161 h 12755"/>
                <a:gd name="T58" fmla="*/ 5496 w 12728"/>
                <a:gd name="T59" fmla="*/ 948 h 12755"/>
                <a:gd name="T60" fmla="*/ 4711 w 12728"/>
                <a:gd name="T61" fmla="*/ 1735 h 12755"/>
                <a:gd name="T62" fmla="*/ 4711 w 12728"/>
                <a:gd name="T63" fmla="*/ 1735 h 12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28" h="12755">
                  <a:moveTo>
                    <a:pt x="12123" y="2794"/>
                  </a:moveTo>
                  <a:lnTo>
                    <a:pt x="11574" y="3342"/>
                  </a:lnTo>
                  <a:lnTo>
                    <a:pt x="9386" y="1151"/>
                  </a:lnTo>
                  <a:lnTo>
                    <a:pt x="9932" y="605"/>
                  </a:lnTo>
                  <a:cubicBezTo>
                    <a:pt x="10537" y="0"/>
                    <a:pt x="11518" y="0"/>
                    <a:pt x="12123" y="605"/>
                  </a:cubicBezTo>
                  <a:cubicBezTo>
                    <a:pt x="12728" y="1208"/>
                    <a:pt x="12728" y="2189"/>
                    <a:pt x="12123" y="2794"/>
                  </a:cubicBezTo>
                  <a:close/>
                  <a:moveTo>
                    <a:pt x="10479" y="4436"/>
                  </a:moveTo>
                  <a:lnTo>
                    <a:pt x="7742" y="7169"/>
                  </a:lnTo>
                  <a:lnTo>
                    <a:pt x="3926" y="8827"/>
                  </a:lnTo>
                  <a:lnTo>
                    <a:pt x="5551" y="4980"/>
                  </a:lnTo>
                  <a:lnTo>
                    <a:pt x="8290" y="2245"/>
                  </a:lnTo>
                  <a:lnTo>
                    <a:pt x="10479" y="4436"/>
                  </a:lnTo>
                  <a:close/>
                  <a:moveTo>
                    <a:pt x="4711" y="1735"/>
                  </a:moveTo>
                  <a:lnTo>
                    <a:pt x="2356" y="1735"/>
                  </a:lnTo>
                  <a:cubicBezTo>
                    <a:pt x="1921" y="1735"/>
                    <a:pt x="1570" y="2088"/>
                    <a:pt x="1570" y="2522"/>
                  </a:cubicBezTo>
                  <a:lnTo>
                    <a:pt x="1570" y="10392"/>
                  </a:lnTo>
                  <a:cubicBezTo>
                    <a:pt x="1570" y="10826"/>
                    <a:pt x="1921" y="11179"/>
                    <a:pt x="2356" y="11179"/>
                  </a:cubicBezTo>
                  <a:lnTo>
                    <a:pt x="10210" y="11179"/>
                  </a:lnTo>
                  <a:cubicBezTo>
                    <a:pt x="10644" y="11179"/>
                    <a:pt x="10995" y="10826"/>
                    <a:pt x="10995" y="10392"/>
                  </a:cubicBezTo>
                  <a:lnTo>
                    <a:pt x="10995" y="7245"/>
                  </a:lnTo>
                  <a:cubicBezTo>
                    <a:pt x="10995" y="6811"/>
                    <a:pt x="11346" y="6458"/>
                    <a:pt x="11780" y="6458"/>
                  </a:cubicBezTo>
                  <a:cubicBezTo>
                    <a:pt x="12214" y="6458"/>
                    <a:pt x="12565" y="6811"/>
                    <a:pt x="12565" y="7245"/>
                  </a:cubicBezTo>
                  <a:lnTo>
                    <a:pt x="12565" y="11181"/>
                  </a:lnTo>
                  <a:cubicBezTo>
                    <a:pt x="12565" y="12049"/>
                    <a:pt x="11861" y="12755"/>
                    <a:pt x="10995" y="12755"/>
                  </a:cubicBezTo>
                  <a:lnTo>
                    <a:pt x="1570" y="12755"/>
                  </a:lnTo>
                  <a:cubicBezTo>
                    <a:pt x="704" y="12755"/>
                    <a:pt x="0" y="12051"/>
                    <a:pt x="0" y="11181"/>
                  </a:cubicBezTo>
                  <a:lnTo>
                    <a:pt x="0" y="1735"/>
                  </a:lnTo>
                  <a:cubicBezTo>
                    <a:pt x="0" y="866"/>
                    <a:pt x="704" y="161"/>
                    <a:pt x="1570" y="161"/>
                  </a:cubicBezTo>
                  <a:lnTo>
                    <a:pt x="4711" y="161"/>
                  </a:lnTo>
                  <a:cubicBezTo>
                    <a:pt x="5145" y="161"/>
                    <a:pt x="5496" y="514"/>
                    <a:pt x="5496" y="948"/>
                  </a:cubicBezTo>
                  <a:cubicBezTo>
                    <a:pt x="5496" y="1384"/>
                    <a:pt x="5145" y="1735"/>
                    <a:pt x="4711" y="1735"/>
                  </a:cubicBezTo>
                  <a:close/>
                  <a:moveTo>
                    <a:pt x="4711" y="1735"/>
                  </a:move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7" name="KSO_Shape">
              <a:extLst>
                <a:ext uri="{FF2B5EF4-FFF2-40B4-BE49-F238E27FC236}">
                  <a16:creationId xmlns="" xmlns:a16="http://schemas.microsoft.com/office/drawing/2014/main" id="{276A04FF-4031-4636-8D95-0162E3BA10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0978" y="1425985"/>
              <a:ext cx="544205" cy="545363"/>
            </a:xfrm>
            <a:custGeom>
              <a:avLst/>
              <a:gdLst>
                <a:gd name="T0" fmla="*/ 12123 w 12728"/>
                <a:gd name="T1" fmla="*/ 2794 h 12755"/>
                <a:gd name="T2" fmla="*/ 11574 w 12728"/>
                <a:gd name="T3" fmla="*/ 3342 h 12755"/>
                <a:gd name="T4" fmla="*/ 9386 w 12728"/>
                <a:gd name="T5" fmla="*/ 1151 h 12755"/>
                <a:gd name="T6" fmla="*/ 9932 w 12728"/>
                <a:gd name="T7" fmla="*/ 605 h 12755"/>
                <a:gd name="T8" fmla="*/ 12123 w 12728"/>
                <a:gd name="T9" fmla="*/ 605 h 12755"/>
                <a:gd name="T10" fmla="*/ 12123 w 12728"/>
                <a:gd name="T11" fmla="*/ 2794 h 12755"/>
                <a:gd name="T12" fmla="*/ 10479 w 12728"/>
                <a:gd name="T13" fmla="*/ 4436 h 12755"/>
                <a:gd name="T14" fmla="*/ 7742 w 12728"/>
                <a:gd name="T15" fmla="*/ 7169 h 12755"/>
                <a:gd name="T16" fmla="*/ 3926 w 12728"/>
                <a:gd name="T17" fmla="*/ 8827 h 12755"/>
                <a:gd name="T18" fmla="*/ 5551 w 12728"/>
                <a:gd name="T19" fmla="*/ 4980 h 12755"/>
                <a:gd name="T20" fmla="*/ 8290 w 12728"/>
                <a:gd name="T21" fmla="*/ 2245 h 12755"/>
                <a:gd name="T22" fmla="*/ 10479 w 12728"/>
                <a:gd name="T23" fmla="*/ 4436 h 12755"/>
                <a:gd name="T24" fmla="*/ 4711 w 12728"/>
                <a:gd name="T25" fmla="*/ 1735 h 12755"/>
                <a:gd name="T26" fmla="*/ 2356 w 12728"/>
                <a:gd name="T27" fmla="*/ 1735 h 12755"/>
                <a:gd name="T28" fmla="*/ 1570 w 12728"/>
                <a:gd name="T29" fmla="*/ 2522 h 12755"/>
                <a:gd name="T30" fmla="*/ 1570 w 12728"/>
                <a:gd name="T31" fmla="*/ 10392 h 12755"/>
                <a:gd name="T32" fmla="*/ 2356 w 12728"/>
                <a:gd name="T33" fmla="*/ 11179 h 12755"/>
                <a:gd name="T34" fmla="*/ 10210 w 12728"/>
                <a:gd name="T35" fmla="*/ 11179 h 12755"/>
                <a:gd name="T36" fmla="*/ 10995 w 12728"/>
                <a:gd name="T37" fmla="*/ 10392 h 12755"/>
                <a:gd name="T38" fmla="*/ 10995 w 12728"/>
                <a:gd name="T39" fmla="*/ 7245 h 12755"/>
                <a:gd name="T40" fmla="*/ 11780 w 12728"/>
                <a:gd name="T41" fmla="*/ 6458 h 12755"/>
                <a:gd name="T42" fmla="*/ 12565 w 12728"/>
                <a:gd name="T43" fmla="*/ 7245 h 12755"/>
                <a:gd name="T44" fmla="*/ 12565 w 12728"/>
                <a:gd name="T45" fmla="*/ 11181 h 12755"/>
                <a:gd name="T46" fmla="*/ 10995 w 12728"/>
                <a:gd name="T47" fmla="*/ 12755 h 12755"/>
                <a:gd name="T48" fmla="*/ 1570 w 12728"/>
                <a:gd name="T49" fmla="*/ 12755 h 12755"/>
                <a:gd name="T50" fmla="*/ 0 w 12728"/>
                <a:gd name="T51" fmla="*/ 11181 h 12755"/>
                <a:gd name="T52" fmla="*/ 0 w 12728"/>
                <a:gd name="T53" fmla="*/ 1735 h 12755"/>
                <a:gd name="T54" fmla="*/ 1570 w 12728"/>
                <a:gd name="T55" fmla="*/ 161 h 12755"/>
                <a:gd name="T56" fmla="*/ 4711 w 12728"/>
                <a:gd name="T57" fmla="*/ 161 h 12755"/>
                <a:gd name="T58" fmla="*/ 5496 w 12728"/>
                <a:gd name="T59" fmla="*/ 948 h 12755"/>
                <a:gd name="T60" fmla="*/ 4711 w 12728"/>
                <a:gd name="T61" fmla="*/ 1735 h 12755"/>
                <a:gd name="T62" fmla="*/ 4711 w 12728"/>
                <a:gd name="T63" fmla="*/ 1735 h 12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28" h="12755">
                  <a:moveTo>
                    <a:pt x="12123" y="2794"/>
                  </a:moveTo>
                  <a:lnTo>
                    <a:pt x="11574" y="3342"/>
                  </a:lnTo>
                  <a:lnTo>
                    <a:pt x="9386" y="1151"/>
                  </a:lnTo>
                  <a:lnTo>
                    <a:pt x="9932" y="605"/>
                  </a:lnTo>
                  <a:cubicBezTo>
                    <a:pt x="10537" y="0"/>
                    <a:pt x="11518" y="0"/>
                    <a:pt x="12123" y="605"/>
                  </a:cubicBezTo>
                  <a:cubicBezTo>
                    <a:pt x="12728" y="1208"/>
                    <a:pt x="12728" y="2189"/>
                    <a:pt x="12123" y="2794"/>
                  </a:cubicBezTo>
                  <a:close/>
                  <a:moveTo>
                    <a:pt x="10479" y="4436"/>
                  </a:moveTo>
                  <a:lnTo>
                    <a:pt x="7742" y="7169"/>
                  </a:lnTo>
                  <a:lnTo>
                    <a:pt x="3926" y="8827"/>
                  </a:lnTo>
                  <a:lnTo>
                    <a:pt x="5551" y="4980"/>
                  </a:lnTo>
                  <a:lnTo>
                    <a:pt x="8290" y="2245"/>
                  </a:lnTo>
                  <a:lnTo>
                    <a:pt x="10479" y="4436"/>
                  </a:lnTo>
                  <a:close/>
                  <a:moveTo>
                    <a:pt x="4711" y="1735"/>
                  </a:moveTo>
                  <a:lnTo>
                    <a:pt x="2356" y="1735"/>
                  </a:lnTo>
                  <a:cubicBezTo>
                    <a:pt x="1921" y="1735"/>
                    <a:pt x="1570" y="2088"/>
                    <a:pt x="1570" y="2522"/>
                  </a:cubicBezTo>
                  <a:lnTo>
                    <a:pt x="1570" y="10392"/>
                  </a:lnTo>
                  <a:cubicBezTo>
                    <a:pt x="1570" y="10826"/>
                    <a:pt x="1921" y="11179"/>
                    <a:pt x="2356" y="11179"/>
                  </a:cubicBezTo>
                  <a:lnTo>
                    <a:pt x="10210" y="11179"/>
                  </a:lnTo>
                  <a:cubicBezTo>
                    <a:pt x="10644" y="11179"/>
                    <a:pt x="10995" y="10826"/>
                    <a:pt x="10995" y="10392"/>
                  </a:cubicBezTo>
                  <a:lnTo>
                    <a:pt x="10995" y="7245"/>
                  </a:lnTo>
                  <a:cubicBezTo>
                    <a:pt x="10995" y="6811"/>
                    <a:pt x="11346" y="6458"/>
                    <a:pt x="11780" y="6458"/>
                  </a:cubicBezTo>
                  <a:cubicBezTo>
                    <a:pt x="12214" y="6458"/>
                    <a:pt x="12565" y="6811"/>
                    <a:pt x="12565" y="7245"/>
                  </a:cubicBezTo>
                  <a:lnTo>
                    <a:pt x="12565" y="11181"/>
                  </a:lnTo>
                  <a:cubicBezTo>
                    <a:pt x="12565" y="12049"/>
                    <a:pt x="11861" y="12755"/>
                    <a:pt x="10995" y="12755"/>
                  </a:cubicBezTo>
                  <a:lnTo>
                    <a:pt x="1570" y="12755"/>
                  </a:lnTo>
                  <a:cubicBezTo>
                    <a:pt x="704" y="12755"/>
                    <a:pt x="0" y="12051"/>
                    <a:pt x="0" y="11181"/>
                  </a:cubicBezTo>
                  <a:lnTo>
                    <a:pt x="0" y="1735"/>
                  </a:lnTo>
                  <a:cubicBezTo>
                    <a:pt x="0" y="866"/>
                    <a:pt x="704" y="161"/>
                    <a:pt x="1570" y="161"/>
                  </a:cubicBezTo>
                  <a:lnTo>
                    <a:pt x="4711" y="161"/>
                  </a:lnTo>
                  <a:cubicBezTo>
                    <a:pt x="5145" y="161"/>
                    <a:pt x="5496" y="514"/>
                    <a:pt x="5496" y="948"/>
                  </a:cubicBezTo>
                  <a:cubicBezTo>
                    <a:pt x="5496" y="1384"/>
                    <a:pt x="5145" y="1735"/>
                    <a:pt x="4711" y="1735"/>
                  </a:cubicBezTo>
                  <a:close/>
                  <a:moveTo>
                    <a:pt x="4711" y="1735"/>
                  </a:move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bIns="6120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999678" y="4930362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eaLnBrk="0" hangingPunct="0"/>
              <a:r>
                <a:rPr lang="zh-CN" altLang="en-US" sz="1800" b="1" dirty="0">
                  <a:solidFill>
                    <a:srgbClr val="404040"/>
                  </a:solidFill>
                  <a:cs typeface="+mn-ea"/>
                  <a:sym typeface="+mn-lt"/>
                </a:rPr>
                <a:t>脊神经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5418150" y="3386312"/>
              <a:ext cx="296964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腰骶尾段的神经根在未出相应的椎间孔之前，在椎管内垂直下行，围绕终丝形成马尾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426615" y="3099829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eaLnBrk="0" hangingPunct="0"/>
              <a:r>
                <a:rPr lang="zh-CN" altLang="en-US" sz="1800" b="1" dirty="0">
                  <a:solidFill>
                    <a:srgbClr val="404040"/>
                  </a:solidFill>
                  <a:cs typeface="+mn-ea"/>
                  <a:sym typeface="+mn-lt"/>
                </a:rPr>
                <a:t>马尾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8696926" y="1690013"/>
              <a:ext cx="296964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前正中裂、后正中沟、双侧前后腹侧沟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8696926" y="1300990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eaLnBrk="0" hangingPunct="0"/>
              <a:r>
                <a:rPr lang="zh-CN" altLang="en-US" sz="1800" b="1" dirty="0">
                  <a:solidFill>
                    <a:srgbClr val="404040"/>
                  </a:solidFill>
                  <a:cs typeface="+mn-ea"/>
                  <a:sym typeface="+mn-lt"/>
                </a:rPr>
                <a:t>六条沟</a:t>
              </a: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4604273" y="1645920"/>
              <a:ext cx="2431228" cy="946673"/>
            </a:xfrm>
            <a:custGeom>
              <a:avLst/>
              <a:gdLst>
                <a:gd name="connsiteX0" fmla="*/ 2366682 w 2366682"/>
                <a:gd name="connsiteY0" fmla="*/ 0 h 946673"/>
                <a:gd name="connsiteX1" fmla="*/ 0 w 2366682"/>
                <a:gd name="connsiteY1" fmla="*/ 0 h 946673"/>
                <a:gd name="connsiteX2" fmla="*/ 0 w 2366682"/>
                <a:gd name="connsiteY2" fmla="*/ 946673 h 946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66682" h="946673">
                  <a:moveTo>
                    <a:pt x="2366682" y="0"/>
                  </a:moveTo>
                  <a:lnTo>
                    <a:pt x="0" y="0"/>
                  </a:lnTo>
                  <a:lnTo>
                    <a:pt x="0" y="946673"/>
                  </a:lnTo>
                </a:path>
              </a:pathLst>
            </a:custGeom>
            <a:noFill/>
            <a:ln>
              <a:solidFill>
                <a:srgbClr val="404040"/>
              </a:solidFill>
              <a:headEnd type="triangl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1222646" y="3492347"/>
              <a:ext cx="2431228" cy="946673"/>
            </a:xfrm>
            <a:custGeom>
              <a:avLst/>
              <a:gdLst>
                <a:gd name="connsiteX0" fmla="*/ 2366682 w 2366682"/>
                <a:gd name="connsiteY0" fmla="*/ 0 h 946673"/>
                <a:gd name="connsiteX1" fmla="*/ 0 w 2366682"/>
                <a:gd name="connsiteY1" fmla="*/ 0 h 946673"/>
                <a:gd name="connsiteX2" fmla="*/ 0 w 2366682"/>
                <a:gd name="connsiteY2" fmla="*/ 946673 h 946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66682" h="946673">
                  <a:moveTo>
                    <a:pt x="2366682" y="0"/>
                  </a:moveTo>
                  <a:lnTo>
                    <a:pt x="0" y="0"/>
                  </a:lnTo>
                  <a:lnTo>
                    <a:pt x="0" y="946673"/>
                  </a:lnTo>
                </a:path>
              </a:pathLst>
            </a:custGeom>
            <a:noFill/>
            <a:ln>
              <a:solidFill>
                <a:srgbClr val="404040"/>
              </a:solidFill>
              <a:headEnd type="triangl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33272297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ageCurlDoubl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39327808-6469-472A-8D00-378ECD9BB967}"/>
              </a:ext>
            </a:extLst>
          </p:cNvPr>
          <p:cNvSpPr txBox="1"/>
          <p:nvPr/>
        </p:nvSpPr>
        <p:spPr>
          <a:xfrm>
            <a:off x="6975735" y="2005662"/>
            <a:ext cx="4523864" cy="1853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Bef>
                <a:spcPct val="20000"/>
              </a:spcBef>
            </a:pPr>
            <a:r>
              <a:rPr lang="zh-CN" altLang="en-US" sz="2000" dirty="0">
                <a:cs typeface="+mn-ea"/>
                <a:sym typeface="+mn-lt"/>
              </a:rPr>
              <a:t>传导：脊髓是脑与周围神经联系的桥梁，具有传导功能。大脑到躯干、四肢及大部分内脏的各种刺激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AC9CA98F-3112-4F2F-B415-48C336CCAE15}"/>
              </a:ext>
            </a:extLst>
          </p:cNvPr>
          <p:cNvSpPr txBox="1"/>
          <p:nvPr/>
        </p:nvSpPr>
        <p:spPr>
          <a:xfrm>
            <a:off x="6975735" y="4449928"/>
            <a:ext cx="4864001" cy="1238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Bef>
                <a:spcPct val="20000"/>
              </a:spcBef>
            </a:pPr>
            <a:r>
              <a:rPr lang="zh-CN" altLang="en-US" sz="2000" dirty="0">
                <a:cs typeface="+mn-ea"/>
                <a:sym typeface="+mn-lt"/>
              </a:rPr>
              <a:t>反射：可完成一些简单的反射活动，如膝跳反射、跟腱反射等。</a:t>
            </a:r>
          </a:p>
        </p:txBody>
      </p:sp>
      <p:sp>
        <p:nvSpPr>
          <p:cNvPr id="22" name="等腰三角形 2">
            <a:extLst>
              <a:ext uri="{FF2B5EF4-FFF2-40B4-BE49-F238E27FC236}">
                <a16:creationId xmlns="" xmlns:a16="http://schemas.microsoft.com/office/drawing/2014/main" id="{1FD1B484-DB38-4C4D-9F6E-90D7DCF4923F}"/>
              </a:ext>
            </a:extLst>
          </p:cNvPr>
          <p:cNvSpPr/>
          <p:nvPr/>
        </p:nvSpPr>
        <p:spPr bwMode="auto">
          <a:xfrm rot="2747878">
            <a:off x="5858691" y="2087441"/>
            <a:ext cx="992271" cy="1148109"/>
          </a:xfrm>
          <a:custGeom>
            <a:avLst/>
            <a:gdLst/>
            <a:ahLst/>
            <a:cxnLst/>
            <a:rect l="l" t="t" r="r" b="b"/>
            <a:pathLst>
              <a:path w="1152128" h="1333073">
                <a:moveTo>
                  <a:pt x="576064" y="0"/>
                </a:moveTo>
                <a:lnTo>
                  <a:pt x="687529" y="192182"/>
                </a:lnTo>
                <a:cubicBezTo>
                  <a:pt x="952381" y="243689"/>
                  <a:pt x="1152128" y="477023"/>
                  <a:pt x="1152128" y="757009"/>
                </a:cubicBezTo>
                <a:cubicBezTo>
                  <a:pt x="1152128" y="1075160"/>
                  <a:pt x="894215" y="1333073"/>
                  <a:pt x="576064" y="1333073"/>
                </a:cubicBezTo>
                <a:cubicBezTo>
                  <a:pt x="257913" y="1333073"/>
                  <a:pt x="0" y="1075160"/>
                  <a:pt x="0" y="757009"/>
                </a:cubicBezTo>
                <a:cubicBezTo>
                  <a:pt x="0" y="477023"/>
                  <a:pt x="199747" y="243689"/>
                  <a:pt x="464599" y="1921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none" lIns="68580" tIns="34290" rIns="68580" bIns="34290" anchor="ctr"/>
          <a:lstStyle/>
          <a:p>
            <a:pPr algn="ctr"/>
            <a:endParaRPr lang="zh-CN" altLang="en-US" sz="11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3" name="TextBox 23">
            <a:extLst>
              <a:ext uri="{FF2B5EF4-FFF2-40B4-BE49-F238E27FC236}">
                <a16:creationId xmlns="" xmlns:a16="http://schemas.microsoft.com/office/drawing/2014/main" id="{60817851-48F8-4C67-BEE4-1DBFFD620962}"/>
              </a:ext>
            </a:extLst>
          </p:cNvPr>
          <p:cNvSpPr txBox="1"/>
          <p:nvPr/>
        </p:nvSpPr>
        <p:spPr>
          <a:xfrm>
            <a:off x="5974625" y="2528701"/>
            <a:ext cx="643835" cy="36925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anchor="ctr"/>
          <a:lstStyle>
            <a:defPPr>
              <a:defRPr lang="zh-CN"/>
            </a:defPPr>
            <a:lvl1pPr algn="ctr">
              <a:defRPr sz="2000" ker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传导</a:t>
            </a:r>
          </a:p>
        </p:txBody>
      </p:sp>
      <p:sp>
        <p:nvSpPr>
          <p:cNvPr id="26" name="等腰三角形 2">
            <a:extLst>
              <a:ext uri="{FF2B5EF4-FFF2-40B4-BE49-F238E27FC236}">
                <a16:creationId xmlns="" xmlns:a16="http://schemas.microsoft.com/office/drawing/2014/main" id="{43E15F09-BEC8-4ECF-9921-9AC8CFFA6CE7}"/>
              </a:ext>
            </a:extLst>
          </p:cNvPr>
          <p:cNvSpPr/>
          <p:nvPr/>
        </p:nvSpPr>
        <p:spPr bwMode="auto">
          <a:xfrm rot="3036074">
            <a:off x="5859761" y="4498407"/>
            <a:ext cx="992273" cy="1148112"/>
          </a:xfrm>
          <a:custGeom>
            <a:avLst/>
            <a:gdLst/>
            <a:ahLst/>
            <a:cxnLst/>
            <a:rect l="l" t="t" r="r" b="b"/>
            <a:pathLst>
              <a:path w="1152128" h="1333073">
                <a:moveTo>
                  <a:pt x="576064" y="0"/>
                </a:moveTo>
                <a:lnTo>
                  <a:pt x="687529" y="192182"/>
                </a:lnTo>
                <a:cubicBezTo>
                  <a:pt x="952381" y="243689"/>
                  <a:pt x="1152128" y="477023"/>
                  <a:pt x="1152128" y="757009"/>
                </a:cubicBezTo>
                <a:cubicBezTo>
                  <a:pt x="1152128" y="1075160"/>
                  <a:pt x="894215" y="1333073"/>
                  <a:pt x="576064" y="1333073"/>
                </a:cubicBezTo>
                <a:cubicBezTo>
                  <a:pt x="257913" y="1333073"/>
                  <a:pt x="0" y="1075160"/>
                  <a:pt x="0" y="757009"/>
                </a:cubicBezTo>
                <a:cubicBezTo>
                  <a:pt x="0" y="477023"/>
                  <a:pt x="199747" y="243689"/>
                  <a:pt x="464599" y="1921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none" lIns="68580" tIns="34290" rIns="68580" bIns="34290" anchor="ctr"/>
          <a:lstStyle/>
          <a:p>
            <a:pPr algn="ctr"/>
            <a:endParaRPr lang="zh-CN" altLang="en-US" sz="11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7" name="TextBox 25">
            <a:extLst>
              <a:ext uri="{FF2B5EF4-FFF2-40B4-BE49-F238E27FC236}">
                <a16:creationId xmlns="" xmlns:a16="http://schemas.microsoft.com/office/drawing/2014/main" id="{5067F1B0-8CCC-4B60-B6D3-A79EF0D180C2}"/>
              </a:ext>
            </a:extLst>
          </p:cNvPr>
          <p:cNvSpPr txBox="1"/>
          <p:nvPr/>
        </p:nvSpPr>
        <p:spPr>
          <a:xfrm>
            <a:off x="5983649" y="4933468"/>
            <a:ext cx="643835" cy="36925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anchor="ctr"/>
          <a:lstStyle>
            <a:defPPr>
              <a:defRPr lang="zh-CN"/>
            </a:defPPr>
            <a:lvl1pPr algn="ctr">
              <a:defRPr sz="2000" ker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反射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235958E-AA96-481B-A284-F358B4F585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9"/>
          <a:stretch/>
        </p:blipFill>
        <p:spPr>
          <a:xfrm>
            <a:off x="596526" y="2133600"/>
            <a:ext cx="5020824" cy="3554424"/>
          </a:xfrm>
          <a:prstGeom prst="rect">
            <a:avLst/>
          </a:prstGeom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197126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22" grpId="0" animBg="1"/>
      <p:bldP spid="23" grpId="0"/>
      <p:bldP spid="26" grpId="0" animBg="1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4C2459A4-92EF-4B04-9BF8-A8274AAC0470}"/>
              </a:ext>
            </a:extLst>
          </p:cNvPr>
          <p:cNvGrpSpPr/>
          <p:nvPr/>
        </p:nvGrpSpPr>
        <p:grpSpPr>
          <a:xfrm>
            <a:off x="1193287" y="3216789"/>
            <a:ext cx="1165192" cy="1144480"/>
            <a:chOff x="1313929" y="3172721"/>
            <a:chExt cx="1165192" cy="1144480"/>
          </a:xfrm>
          <a:solidFill>
            <a:schemeClr val="accent1"/>
          </a:solidFill>
        </p:grpSpPr>
        <p:sp>
          <p:nvSpPr>
            <p:cNvPr id="5" name="Oval 11">
              <a:extLst>
                <a:ext uri="{FF2B5EF4-FFF2-40B4-BE49-F238E27FC236}">
                  <a16:creationId xmlns="" xmlns:a16="http://schemas.microsoft.com/office/drawing/2014/main" id="{466672FD-BCBC-4CFF-9E8E-E8858FF395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3929" y="3172721"/>
              <a:ext cx="1165192" cy="1144480"/>
            </a:xfrm>
            <a:prstGeom prst="ellipse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Text Box 15">
              <a:extLst>
                <a:ext uri="{FF2B5EF4-FFF2-40B4-BE49-F238E27FC236}">
                  <a16:creationId xmlns="" xmlns:a16="http://schemas.microsoft.com/office/drawing/2014/main" id="{C881E111-D2C3-4E2E-B2FD-C576DF044E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93813" y="3495946"/>
              <a:ext cx="803804" cy="461750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肿瘤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3B452586-7814-498F-B6FC-3FCF08981824}"/>
              </a:ext>
            </a:extLst>
          </p:cNvPr>
          <p:cNvGrpSpPr/>
          <p:nvPr/>
        </p:nvGrpSpPr>
        <p:grpSpPr>
          <a:xfrm>
            <a:off x="2736924" y="3216789"/>
            <a:ext cx="1166813" cy="1144480"/>
            <a:chOff x="3595696" y="1803963"/>
            <a:chExt cx="1166813" cy="1144480"/>
          </a:xfrm>
          <a:solidFill>
            <a:schemeClr val="accent1"/>
          </a:solidFill>
        </p:grpSpPr>
        <p:sp>
          <p:nvSpPr>
            <p:cNvPr id="3" name="Oval 10">
              <a:extLst>
                <a:ext uri="{FF2B5EF4-FFF2-40B4-BE49-F238E27FC236}">
                  <a16:creationId xmlns="" xmlns:a16="http://schemas.microsoft.com/office/drawing/2014/main" id="{919F9946-0DE8-40E6-AAD9-CFA8B5EC84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5696" y="1803963"/>
              <a:ext cx="1166813" cy="1144480"/>
            </a:xfrm>
            <a:prstGeom prst="ellipse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Text Box 16">
              <a:extLst>
                <a:ext uri="{FF2B5EF4-FFF2-40B4-BE49-F238E27FC236}">
                  <a16:creationId xmlns="" xmlns:a16="http://schemas.microsoft.com/office/drawing/2014/main" id="{C22A014F-304D-4066-8863-7FBFA05A14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8268" y="2204696"/>
              <a:ext cx="803804" cy="461750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外伤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2AA3B8B4-57ED-4FBE-9093-D85FA374F737}"/>
              </a:ext>
            </a:extLst>
          </p:cNvPr>
          <p:cNvGrpSpPr/>
          <p:nvPr/>
        </p:nvGrpSpPr>
        <p:grpSpPr>
          <a:xfrm>
            <a:off x="4369801" y="3216789"/>
            <a:ext cx="1101990" cy="1146129"/>
            <a:chOff x="6293950" y="2008452"/>
            <a:chExt cx="1101990" cy="1146129"/>
          </a:xfrm>
          <a:solidFill>
            <a:schemeClr val="accent1"/>
          </a:solidFill>
        </p:grpSpPr>
        <p:sp>
          <p:nvSpPr>
            <p:cNvPr id="11" name="Oval 14">
              <a:extLst>
                <a:ext uri="{FF2B5EF4-FFF2-40B4-BE49-F238E27FC236}">
                  <a16:creationId xmlns="" xmlns:a16="http://schemas.microsoft.com/office/drawing/2014/main" id="{B8E56A2E-8BEB-4ECE-8D17-D9D5BE2D2B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93950" y="2008452"/>
              <a:ext cx="1101990" cy="1146129"/>
            </a:xfrm>
            <a:prstGeom prst="ellipse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algn="ctr"/>
              <a:endParaRPr lang="zh-CN" altLang="en-US" b="1">
                <a:cs typeface="+mn-ea"/>
                <a:sym typeface="+mn-lt"/>
              </a:endParaRPr>
            </a:p>
          </p:txBody>
        </p:sp>
        <p:sp>
          <p:nvSpPr>
            <p:cNvPr id="17" name="Text Box 17">
              <a:extLst>
                <a:ext uri="{FF2B5EF4-FFF2-40B4-BE49-F238E27FC236}">
                  <a16:creationId xmlns="" xmlns:a16="http://schemas.microsoft.com/office/drawing/2014/main" id="{C3FDD4EE-1678-483A-9323-2E7E9F083D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68972" y="2414132"/>
              <a:ext cx="803804" cy="461750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感染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7AA835BA-E8B5-471A-87BB-2D302DF419E1}"/>
              </a:ext>
            </a:extLst>
          </p:cNvPr>
          <p:cNvGrpSpPr/>
          <p:nvPr/>
        </p:nvGrpSpPr>
        <p:grpSpPr>
          <a:xfrm>
            <a:off x="1180714" y="4830440"/>
            <a:ext cx="1165192" cy="1144480"/>
            <a:chOff x="4717133" y="4213308"/>
            <a:chExt cx="1165192" cy="1144480"/>
          </a:xfrm>
          <a:solidFill>
            <a:schemeClr val="accent1"/>
          </a:solidFill>
        </p:grpSpPr>
        <p:sp>
          <p:nvSpPr>
            <p:cNvPr id="9" name="Oval 13">
              <a:extLst>
                <a:ext uri="{FF2B5EF4-FFF2-40B4-BE49-F238E27FC236}">
                  <a16:creationId xmlns="" xmlns:a16="http://schemas.microsoft.com/office/drawing/2014/main" id="{AD1ECD94-AD31-4838-806D-047F742241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7133" y="4213308"/>
              <a:ext cx="1165192" cy="1144480"/>
            </a:xfrm>
            <a:prstGeom prst="ellipse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Text Box 18">
              <a:extLst>
                <a:ext uri="{FF2B5EF4-FFF2-40B4-BE49-F238E27FC236}">
                  <a16:creationId xmlns="" xmlns:a16="http://schemas.microsoft.com/office/drawing/2014/main" id="{20B16327-D764-4F69-B3BD-33E263B08F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43537" y="4541480"/>
              <a:ext cx="933450" cy="400733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发育</a:t>
              </a: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性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3A37085F-434C-4AEA-89B9-2B20E71141B3}"/>
              </a:ext>
            </a:extLst>
          </p:cNvPr>
          <p:cNvGrpSpPr/>
          <p:nvPr/>
        </p:nvGrpSpPr>
        <p:grpSpPr>
          <a:xfrm>
            <a:off x="2717634" y="4762002"/>
            <a:ext cx="1165192" cy="1144480"/>
            <a:chOff x="2114492" y="4696496"/>
            <a:chExt cx="1165192" cy="1144480"/>
          </a:xfrm>
          <a:solidFill>
            <a:schemeClr val="accent1"/>
          </a:solidFill>
        </p:grpSpPr>
        <p:sp>
          <p:nvSpPr>
            <p:cNvPr id="7" name="Oval 12">
              <a:extLst>
                <a:ext uri="{FF2B5EF4-FFF2-40B4-BE49-F238E27FC236}">
                  <a16:creationId xmlns="" xmlns:a16="http://schemas.microsoft.com/office/drawing/2014/main" id="{402AD1CB-9664-4CD0-A6C8-E6D22528C8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4492" y="4696496"/>
              <a:ext cx="1165192" cy="1144480"/>
            </a:xfrm>
            <a:prstGeom prst="ellipse">
              <a:avLst/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Text Box 19">
              <a:extLst>
                <a:ext uri="{FF2B5EF4-FFF2-40B4-BE49-F238E27FC236}">
                  <a16:creationId xmlns="" xmlns:a16="http://schemas.microsoft.com/office/drawing/2014/main" id="{CCFF5AFD-0118-472B-B698-6E0FFC5039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21450" y="5019721"/>
              <a:ext cx="959379" cy="677783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代谢性</a:t>
              </a:r>
            </a:p>
            <a:p>
              <a:pPr eaLnBrk="0" hangingPunct="0"/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8" name="Text Box 20">
            <a:extLst>
              <a:ext uri="{FF2B5EF4-FFF2-40B4-BE49-F238E27FC236}">
                <a16:creationId xmlns="" xmlns:a16="http://schemas.microsoft.com/office/drawing/2014/main" id="{C372CA86-4460-469F-AE36-1A3B1997C1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8264" y="4583043"/>
            <a:ext cx="1812061" cy="1323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zh-CN" altLang="en-US" sz="4000" b="1" dirty="0">
                <a:solidFill>
                  <a:schemeClr val="bg1"/>
                </a:solidFill>
                <a:cs typeface="+mn-ea"/>
                <a:sym typeface="+mn-lt"/>
              </a:rPr>
              <a:t>脊髓</a:t>
            </a:r>
            <a:endParaRPr lang="en-US" altLang="zh-CN" sz="40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 eaLnBrk="0" hangingPunct="0"/>
            <a:r>
              <a:rPr lang="zh-CN" altLang="en-US" sz="4000" b="1" dirty="0">
                <a:solidFill>
                  <a:schemeClr val="bg1"/>
                </a:solidFill>
                <a:cs typeface="+mn-ea"/>
                <a:sym typeface="+mn-lt"/>
              </a:rPr>
              <a:t>损伤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0E8624F6-400A-47EE-A539-486E7760AEA6}"/>
              </a:ext>
            </a:extLst>
          </p:cNvPr>
          <p:cNvSpPr txBox="1"/>
          <p:nvPr/>
        </p:nvSpPr>
        <p:spPr>
          <a:xfrm>
            <a:off x="1193287" y="1762541"/>
            <a:ext cx="980529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404040"/>
                </a:solidFill>
                <a:cs typeface="+mn-ea"/>
                <a:sym typeface="+mn-lt"/>
              </a:rPr>
              <a:t>不同病因造成脊髓结构功能的改变导致损伤平面以下的运动、感觉、自主神经功能障碍</a:t>
            </a:r>
          </a:p>
        </p:txBody>
      </p:sp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E7B53FB2-488F-41C1-A596-FEFAEA55A2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021" y="2797667"/>
            <a:ext cx="4670520" cy="310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628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91D94FF7-2FF4-4CE4-893A-000091758843}"/>
              </a:ext>
            </a:extLst>
          </p:cNvPr>
          <p:cNvGrpSpPr/>
          <p:nvPr/>
        </p:nvGrpSpPr>
        <p:grpSpPr>
          <a:xfrm>
            <a:off x="190946" y="2001235"/>
            <a:ext cx="11797409" cy="4128103"/>
            <a:chOff x="190946" y="2001235"/>
            <a:chExt cx="11797409" cy="4128103"/>
          </a:xfrm>
        </p:grpSpPr>
        <p:grpSp>
          <p:nvGrpSpPr>
            <p:cNvPr id="40" name="组合 39"/>
            <p:cNvGrpSpPr/>
            <p:nvPr/>
          </p:nvGrpSpPr>
          <p:grpSpPr>
            <a:xfrm>
              <a:off x="339366" y="5920899"/>
              <a:ext cx="11500700" cy="208439"/>
              <a:chOff x="339366" y="5675526"/>
              <a:chExt cx="11500700" cy="265521"/>
            </a:xfrm>
          </p:grpSpPr>
          <p:sp>
            <p:nvSpPr>
              <p:cNvPr id="6" name="圆角矩形 5"/>
              <p:cNvSpPr/>
              <p:nvPr/>
            </p:nvSpPr>
            <p:spPr>
              <a:xfrm>
                <a:off x="339366" y="5675526"/>
                <a:ext cx="11500700" cy="265521"/>
              </a:xfrm>
              <a:prstGeom prst="roundRect">
                <a:avLst>
                  <a:gd name="adj" fmla="val 13657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" name="任意多边形 6"/>
              <p:cNvSpPr/>
              <p:nvPr/>
            </p:nvSpPr>
            <p:spPr>
              <a:xfrm>
                <a:off x="622170" y="5806911"/>
                <a:ext cx="10935092" cy="0"/>
              </a:xfrm>
              <a:custGeom>
                <a:avLst/>
                <a:gdLst>
                  <a:gd name="connsiteX0" fmla="*/ 0 w 10935092"/>
                  <a:gd name="connsiteY0" fmla="*/ 0 h 0"/>
                  <a:gd name="connsiteX1" fmla="*/ 10935092 w 10935092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935092">
                    <a:moveTo>
                      <a:pt x="0" y="0"/>
                    </a:moveTo>
                    <a:lnTo>
                      <a:pt x="10935092" y="0"/>
                    </a:lnTo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2" name="组合 1">
              <a:extLst>
                <a:ext uri="{FF2B5EF4-FFF2-40B4-BE49-F238E27FC236}">
                  <a16:creationId xmlns="" xmlns:a16="http://schemas.microsoft.com/office/drawing/2014/main" id="{A03FBDF5-4D0A-45D7-AC15-F980E2C1B514}"/>
                </a:ext>
              </a:extLst>
            </p:cNvPr>
            <p:cNvGrpSpPr/>
            <p:nvPr/>
          </p:nvGrpSpPr>
          <p:grpSpPr>
            <a:xfrm>
              <a:off x="190946" y="2001237"/>
              <a:ext cx="2121032" cy="4023882"/>
              <a:chOff x="645736" y="1468504"/>
              <a:chExt cx="2121032" cy="4023882"/>
            </a:xfrm>
          </p:grpSpPr>
          <p:grpSp>
            <p:nvGrpSpPr>
              <p:cNvPr id="66" name="组合 65"/>
              <p:cNvGrpSpPr/>
              <p:nvPr/>
            </p:nvGrpSpPr>
            <p:grpSpPr>
              <a:xfrm>
                <a:off x="645736" y="1468504"/>
                <a:ext cx="2121032" cy="4023882"/>
                <a:chOff x="645736" y="1468504"/>
                <a:chExt cx="2121032" cy="4023882"/>
              </a:xfrm>
            </p:grpSpPr>
            <p:grpSp>
              <p:nvGrpSpPr>
                <p:cNvPr id="36" name="组合 35"/>
                <p:cNvGrpSpPr/>
                <p:nvPr/>
              </p:nvGrpSpPr>
              <p:grpSpPr>
                <a:xfrm>
                  <a:off x="645736" y="1468504"/>
                  <a:ext cx="2121032" cy="3088058"/>
                  <a:chOff x="645736" y="1468504"/>
                  <a:chExt cx="2121032" cy="3088058"/>
                </a:xfrm>
                <a:effectLst>
                  <a:outerShdw blurRad="50800" dist="25400" dir="2700000" algn="tl" rotWithShape="0">
                    <a:prstClr val="black">
                      <a:alpha val="20000"/>
                    </a:prstClr>
                  </a:outerShdw>
                </a:effectLst>
              </p:grpSpPr>
              <p:sp>
                <p:nvSpPr>
                  <p:cNvPr id="29" name="任意多边形 28"/>
                  <p:cNvSpPr/>
                  <p:nvPr/>
                </p:nvSpPr>
                <p:spPr>
                  <a:xfrm>
                    <a:off x="645736" y="2181880"/>
                    <a:ext cx="2121032" cy="2088462"/>
                  </a:xfrm>
                  <a:custGeom>
                    <a:avLst/>
                    <a:gdLst>
                      <a:gd name="connsiteX0" fmla="*/ 0 w 2121032"/>
                      <a:gd name="connsiteY0" fmla="*/ 0 h 2088462"/>
                      <a:gd name="connsiteX1" fmla="*/ 2121032 w 2121032"/>
                      <a:gd name="connsiteY1" fmla="*/ 0 h 2088462"/>
                      <a:gd name="connsiteX2" fmla="*/ 2121032 w 2121032"/>
                      <a:gd name="connsiteY2" fmla="*/ 2088462 h 2088462"/>
                      <a:gd name="connsiteX3" fmla="*/ 0 w 2121032"/>
                      <a:gd name="connsiteY3" fmla="*/ 2088462 h 2088462"/>
                      <a:gd name="connsiteX4" fmla="*/ 0 w 2121032"/>
                      <a:gd name="connsiteY4" fmla="*/ 0 h 20884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21032" h="2088462">
                        <a:moveTo>
                          <a:pt x="0" y="0"/>
                        </a:moveTo>
                        <a:lnTo>
                          <a:pt x="2121032" y="0"/>
                        </a:lnTo>
                        <a:lnTo>
                          <a:pt x="2121032" y="2088462"/>
                        </a:lnTo>
                        <a:lnTo>
                          <a:pt x="0" y="208846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3" name="任意多边形 22"/>
                  <p:cNvSpPr/>
                  <p:nvPr/>
                </p:nvSpPr>
                <p:spPr>
                  <a:xfrm>
                    <a:off x="645736" y="1468504"/>
                    <a:ext cx="2121032" cy="713376"/>
                  </a:xfrm>
                  <a:custGeom>
                    <a:avLst/>
                    <a:gdLst>
                      <a:gd name="connsiteX0" fmla="*/ 98522 w 2121032"/>
                      <a:gd name="connsiteY0" fmla="*/ 0 h 713376"/>
                      <a:gd name="connsiteX1" fmla="*/ 2022510 w 2121032"/>
                      <a:gd name="connsiteY1" fmla="*/ 0 h 713376"/>
                      <a:gd name="connsiteX2" fmla="*/ 2121032 w 2121032"/>
                      <a:gd name="connsiteY2" fmla="*/ 98522 h 713376"/>
                      <a:gd name="connsiteX3" fmla="*/ 2121032 w 2121032"/>
                      <a:gd name="connsiteY3" fmla="*/ 713376 h 713376"/>
                      <a:gd name="connsiteX4" fmla="*/ 0 w 2121032"/>
                      <a:gd name="connsiteY4" fmla="*/ 713376 h 713376"/>
                      <a:gd name="connsiteX5" fmla="*/ 0 w 2121032"/>
                      <a:gd name="connsiteY5" fmla="*/ 98522 h 713376"/>
                      <a:gd name="connsiteX6" fmla="*/ 98522 w 2121032"/>
                      <a:gd name="connsiteY6" fmla="*/ 0 h 713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121032" h="713376">
                        <a:moveTo>
                          <a:pt x="98522" y="0"/>
                        </a:moveTo>
                        <a:lnTo>
                          <a:pt x="2022510" y="0"/>
                        </a:lnTo>
                        <a:cubicBezTo>
                          <a:pt x="2076922" y="0"/>
                          <a:pt x="2121032" y="44110"/>
                          <a:pt x="2121032" y="98522"/>
                        </a:cubicBezTo>
                        <a:lnTo>
                          <a:pt x="2121032" y="713376"/>
                        </a:lnTo>
                        <a:lnTo>
                          <a:pt x="0" y="713376"/>
                        </a:lnTo>
                        <a:lnTo>
                          <a:pt x="0" y="98522"/>
                        </a:lnTo>
                        <a:cubicBezTo>
                          <a:pt x="0" y="44110"/>
                          <a:pt x="44110" y="0"/>
                          <a:pt x="98522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2" name="任意多边形 31"/>
                  <p:cNvSpPr/>
                  <p:nvPr/>
                </p:nvSpPr>
                <p:spPr>
                  <a:xfrm>
                    <a:off x="645736" y="4270342"/>
                    <a:ext cx="2121032" cy="286220"/>
                  </a:xfrm>
                  <a:custGeom>
                    <a:avLst/>
                    <a:gdLst>
                      <a:gd name="connsiteX0" fmla="*/ 0 w 2121032"/>
                      <a:gd name="connsiteY0" fmla="*/ 0 h 286220"/>
                      <a:gd name="connsiteX1" fmla="*/ 2121032 w 2121032"/>
                      <a:gd name="connsiteY1" fmla="*/ 0 h 286220"/>
                      <a:gd name="connsiteX2" fmla="*/ 2121032 w 2121032"/>
                      <a:gd name="connsiteY2" fmla="*/ 52307 h 286220"/>
                      <a:gd name="connsiteX3" fmla="*/ 2022510 w 2121032"/>
                      <a:gd name="connsiteY3" fmla="*/ 150829 h 286220"/>
                      <a:gd name="connsiteX4" fmla="*/ 1139042 w 2121032"/>
                      <a:gd name="connsiteY4" fmla="*/ 150829 h 286220"/>
                      <a:gd name="connsiteX5" fmla="*/ 1060515 w 2121032"/>
                      <a:gd name="connsiteY5" fmla="*/ 286220 h 286220"/>
                      <a:gd name="connsiteX6" fmla="*/ 981989 w 2121032"/>
                      <a:gd name="connsiteY6" fmla="*/ 150829 h 286220"/>
                      <a:gd name="connsiteX7" fmla="*/ 98522 w 2121032"/>
                      <a:gd name="connsiteY7" fmla="*/ 150829 h 286220"/>
                      <a:gd name="connsiteX8" fmla="*/ 0 w 2121032"/>
                      <a:gd name="connsiteY8" fmla="*/ 52307 h 2862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1032" h="286220">
                        <a:moveTo>
                          <a:pt x="0" y="0"/>
                        </a:moveTo>
                        <a:lnTo>
                          <a:pt x="2121032" y="0"/>
                        </a:lnTo>
                        <a:lnTo>
                          <a:pt x="2121032" y="52307"/>
                        </a:lnTo>
                        <a:cubicBezTo>
                          <a:pt x="2121032" y="106719"/>
                          <a:pt x="2076922" y="150829"/>
                          <a:pt x="2022510" y="150829"/>
                        </a:cubicBezTo>
                        <a:lnTo>
                          <a:pt x="1139042" y="150829"/>
                        </a:lnTo>
                        <a:lnTo>
                          <a:pt x="1060515" y="286220"/>
                        </a:lnTo>
                        <a:lnTo>
                          <a:pt x="981989" y="150829"/>
                        </a:lnTo>
                        <a:lnTo>
                          <a:pt x="98522" y="150829"/>
                        </a:lnTo>
                        <a:cubicBezTo>
                          <a:pt x="44110" y="150829"/>
                          <a:pt x="0" y="106719"/>
                          <a:pt x="0" y="52307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43" name="组合 42"/>
                <p:cNvGrpSpPr/>
                <p:nvPr/>
              </p:nvGrpSpPr>
              <p:grpSpPr>
                <a:xfrm>
                  <a:off x="1670182" y="4475054"/>
                  <a:ext cx="72139" cy="1017332"/>
                  <a:chOff x="1666718" y="4472609"/>
                  <a:chExt cx="72139" cy="1017332"/>
                </a:xfrm>
              </p:grpSpPr>
              <p:sp>
                <p:nvSpPr>
                  <p:cNvPr id="41" name="任意多边形 40"/>
                  <p:cNvSpPr/>
                  <p:nvPr/>
                </p:nvSpPr>
                <p:spPr>
                  <a:xfrm>
                    <a:off x="1702788" y="4472609"/>
                    <a:ext cx="0" cy="983974"/>
                  </a:xfrm>
                  <a:custGeom>
                    <a:avLst/>
                    <a:gdLst>
                      <a:gd name="connsiteX0" fmla="*/ 0 w 0"/>
                      <a:gd name="connsiteY0" fmla="*/ 0 h 983974"/>
                      <a:gd name="connsiteX1" fmla="*/ 0 w 0"/>
                      <a:gd name="connsiteY1" fmla="*/ 983974 h 9839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983974">
                        <a:moveTo>
                          <a:pt x="0" y="0"/>
                        </a:moveTo>
                        <a:lnTo>
                          <a:pt x="0" y="983974"/>
                        </a:lnTo>
                      </a:path>
                    </a:pathLst>
                  </a:custGeom>
                  <a:noFill/>
                  <a:ln>
                    <a:solidFill>
                      <a:schemeClr val="accent3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2" name="椭圆 41"/>
                  <p:cNvSpPr/>
                  <p:nvPr/>
                </p:nvSpPr>
                <p:spPr>
                  <a:xfrm>
                    <a:off x="1666718" y="5417802"/>
                    <a:ext cx="72139" cy="7213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</p:grpSp>
          <p:sp>
            <p:nvSpPr>
              <p:cNvPr id="70" name="文本框 69"/>
              <p:cNvSpPr txBox="1"/>
              <p:nvPr/>
            </p:nvSpPr>
            <p:spPr>
              <a:xfrm>
                <a:off x="1152252" y="1669905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eaLnBrk="1" hangingPunct="1">
                  <a:spcBef>
                    <a:spcPct val="20000"/>
                  </a:spcBef>
                </a:pPr>
                <a:r>
                  <a:rPr lang="zh-CN" altLang="en-US" sz="1800" dirty="0">
                    <a:solidFill>
                      <a:schemeClr val="bg1"/>
                    </a:solidFill>
                    <a:cs typeface="+mn-ea"/>
                    <a:sym typeface="+mn-lt"/>
                  </a:rPr>
                  <a:t>感觉障碍</a:t>
                </a:r>
              </a:p>
            </p:txBody>
          </p:sp>
          <p:sp>
            <p:nvSpPr>
              <p:cNvPr id="74" name="矩形 73"/>
              <p:cNvSpPr/>
              <p:nvPr/>
            </p:nvSpPr>
            <p:spPr>
              <a:xfrm>
                <a:off x="791835" y="2452027"/>
                <a:ext cx="1828830" cy="15506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zh-CN" altLang="en-US" sz="1600" dirty="0">
                    <a:solidFill>
                      <a:srgbClr val="445469"/>
                    </a:solidFill>
                    <a:cs typeface="+mn-ea"/>
                    <a:sym typeface="+mn-lt"/>
                  </a:rPr>
                  <a:t>截瘫平面以下感觉消失或减退，完全性截瘫患者鞍区（会阴区）感觉消失。</a:t>
                </a: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604C1A94-680C-4550-B724-0E40EBCC4B54}"/>
                </a:ext>
              </a:extLst>
            </p:cNvPr>
            <p:cNvGrpSpPr/>
            <p:nvPr/>
          </p:nvGrpSpPr>
          <p:grpSpPr>
            <a:xfrm>
              <a:off x="2667400" y="2001237"/>
              <a:ext cx="2121032" cy="4023882"/>
              <a:chOff x="3525624" y="1468504"/>
              <a:chExt cx="2121032" cy="4023882"/>
            </a:xfrm>
          </p:grpSpPr>
          <p:grpSp>
            <p:nvGrpSpPr>
              <p:cNvPr id="67" name="组合 66"/>
              <p:cNvGrpSpPr/>
              <p:nvPr/>
            </p:nvGrpSpPr>
            <p:grpSpPr>
              <a:xfrm>
                <a:off x="3525624" y="1468504"/>
                <a:ext cx="2121032" cy="4023882"/>
                <a:chOff x="3588470" y="1468504"/>
                <a:chExt cx="2121032" cy="4023882"/>
              </a:xfrm>
            </p:grpSpPr>
            <p:grpSp>
              <p:nvGrpSpPr>
                <p:cNvPr id="37" name="组合 36"/>
                <p:cNvGrpSpPr/>
                <p:nvPr/>
              </p:nvGrpSpPr>
              <p:grpSpPr>
                <a:xfrm>
                  <a:off x="3588470" y="1468504"/>
                  <a:ext cx="2121032" cy="3088058"/>
                  <a:chOff x="3588470" y="1468504"/>
                  <a:chExt cx="2121032" cy="3088058"/>
                </a:xfrm>
                <a:effectLst>
                  <a:outerShdw blurRad="50800" dist="25400" dir="2700000" algn="tl" rotWithShape="0">
                    <a:prstClr val="black">
                      <a:alpha val="20000"/>
                    </a:prstClr>
                  </a:outerShdw>
                </a:effectLst>
              </p:grpSpPr>
              <p:sp>
                <p:nvSpPr>
                  <p:cNvPr id="28" name="任意多边形 27"/>
                  <p:cNvSpPr/>
                  <p:nvPr/>
                </p:nvSpPr>
                <p:spPr>
                  <a:xfrm>
                    <a:off x="3588470" y="2181880"/>
                    <a:ext cx="2121032" cy="2088462"/>
                  </a:xfrm>
                  <a:custGeom>
                    <a:avLst/>
                    <a:gdLst>
                      <a:gd name="connsiteX0" fmla="*/ 0 w 2121032"/>
                      <a:gd name="connsiteY0" fmla="*/ 0 h 2088462"/>
                      <a:gd name="connsiteX1" fmla="*/ 2121032 w 2121032"/>
                      <a:gd name="connsiteY1" fmla="*/ 0 h 2088462"/>
                      <a:gd name="connsiteX2" fmla="*/ 2121032 w 2121032"/>
                      <a:gd name="connsiteY2" fmla="*/ 2088462 h 2088462"/>
                      <a:gd name="connsiteX3" fmla="*/ 0 w 2121032"/>
                      <a:gd name="connsiteY3" fmla="*/ 2088462 h 2088462"/>
                      <a:gd name="connsiteX4" fmla="*/ 0 w 2121032"/>
                      <a:gd name="connsiteY4" fmla="*/ 0 h 20884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21032" h="2088462">
                        <a:moveTo>
                          <a:pt x="0" y="0"/>
                        </a:moveTo>
                        <a:lnTo>
                          <a:pt x="2121032" y="0"/>
                        </a:lnTo>
                        <a:lnTo>
                          <a:pt x="2121032" y="2088462"/>
                        </a:lnTo>
                        <a:lnTo>
                          <a:pt x="0" y="208846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2" name="任意多边形 21"/>
                  <p:cNvSpPr/>
                  <p:nvPr/>
                </p:nvSpPr>
                <p:spPr>
                  <a:xfrm>
                    <a:off x="3588470" y="1468504"/>
                    <a:ext cx="2121032" cy="713376"/>
                  </a:xfrm>
                  <a:custGeom>
                    <a:avLst/>
                    <a:gdLst>
                      <a:gd name="connsiteX0" fmla="*/ 98522 w 2121032"/>
                      <a:gd name="connsiteY0" fmla="*/ 0 h 713376"/>
                      <a:gd name="connsiteX1" fmla="*/ 2022510 w 2121032"/>
                      <a:gd name="connsiteY1" fmla="*/ 0 h 713376"/>
                      <a:gd name="connsiteX2" fmla="*/ 2121032 w 2121032"/>
                      <a:gd name="connsiteY2" fmla="*/ 98522 h 713376"/>
                      <a:gd name="connsiteX3" fmla="*/ 2121032 w 2121032"/>
                      <a:gd name="connsiteY3" fmla="*/ 713376 h 713376"/>
                      <a:gd name="connsiteX4" fmla="*/ 0 w 2121032"/>
                      <a:gd name="connsiteY4" fmla="*/ 713376 h 713376"/>
                      <a:gd name="connsiteX5" fmla="*/ 0 w 2121032"/>
                      <a:gd name="connsiteY5" fmla="*/ 98522 h 713376"/>
                      <a:gd name="connsiteX6" fmla="*/ 98522 w 2121032"/>
                      <a:gd name="connsiteY6" fmla="*/ 0 h 713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121032" h="713376">
                        <a:moveTo>
                          <a:pt x="98522" y="0"/>
                        </a:moveTo>
                        <a:lnTo>
                          <a:pt x="2022510" y="0"/>
                        </a:lnTo>
                        <a:cubicBezTo>
                          <a:pt x="2076922" y="0"/>
                          <a:pt x="2121032" y="44110"/>
                          <a:pt x="2121032" y="98522"/>
                        </a:cubicBezTo>
                        <a:lnTo>
                          <a:pt x="2121032" y="713376"/>
                        </a:lnTo>
                        <a:lnTo>
                          <a:pt x="0" y="713376"/>
                        </a:lnTo>
                        <a:lnTo>
                          <a:pt x="0" y="98522"/>
                        </a:lnTo>
                        <a:cubicBezTo>
                          <a:pt x="0" y="44110"/>
                          <a:pt x="44110" y="0"/>
                          <a:pt x="98522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3" name="任意多边形 32"/>
                  <p:cNvSpPr/>
                  <p:nvPr/>
                </p:nvSpPr>
                <p:spPr>
                  <a:xfrm>
                    <a:off x="3588470" y="4270342"/>
                    <a:ext cx="2121032" cy="286220"/>
                  </a:xfrm>
                  <a:custGeom>
                    <a:avLst/>
                    <a:gdLst>
                      <a:gd name="connsiteX0" fmla="*/ 0 w 2121032"/>
                      <a:gd name="connsiteY0" fmla="*/ 0 h 286220"/>
                      <a:gd name="connsiteX1" fmla="*/ 2121032 w 2121032"/>
                      <a:gd name="connsiteY1" fmla="*/ 0 h 286220"/>
                      <a:gd name="connsiteX2" fmla="*/ 2121032 w 2121032"/>
                      <a:gd name="connsiteY2" fmla="*/ 52307 h 286220"/>
                      <a:gd name="connsiteX3" fmla="*/ 2022510 w 2121032"/>
                      <a:gd name="connsiteY3" fmla="*/ 150829 h 286220"/>
                      <a:gd name="connsiteX4" fmla="*/ 1139042 w 2121032"/>
                      <a:gd name="connsiteY4" fmla="*/ 150829 h 286220"/>
                      <a:gd name="connsiteX5" fmla="*/ 1060515 w 2121032"/>
                      <a:gd name="connsiteY5" fmla="*/ 286220 h 286220"/>
                      <a:gd name="connsiteX6" fmla="*/ 981989 w 2121032"/>
                      <a:gd name="connsiteY6" fmla="*/ 150829 h 286220"/>
                      <a:gd name="connsiteX7" fmla="*/ 98522 w 2121032"/>
                      <a:gd name="connsiteY7" fmla="*/ 150829 h 286220"/>
                      <a:gd name="connsiteX8" fmla="*/ 0 w 2121032"/>
                      <a:gd name="connsiteY8" fmla="*/ 52307 h 2862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1032" h="286220">
                        <a:moveTo>
                          <a:pt x="0" y="0"/>
                        </a:moveTo>
                        <a:lnTo>
                          <a:pt x="2121032" y="0"/>
                        </a:lnTo>
                        <a:lnTo>
                          <a:pt x="2121032" y="52307"/>
                        </a:lnTo>
                        <a:cubicBezTo>
                          <a:pt x="2121032" y="106719"/>
                          <a:pt x="2076922" y="150829"/>
                          <a:pt x="2022510" y="150829"/>
                        </a:cubicBezTo>
                        <a:lnTo>
                          <a:pt x="1139042" y="150829"/>
                        </a:lnTo>
                        <a:lnTo>
                          <a:pt x="1060515" y="286220"/>
                        </a:lnTo>
                        <a:lnTo>
                          <a:pt x="981989" y="150829"/>
                        </a:lnTo>
                        <a:lnTo>
                          <a:pt x="98522" y="150829"/>
                        </a:lnTo>
                        <a:cubicBezTo>
                          <a:pt x="44110" y="150829"/>
                          <a:pt x="0" y="106719"/>
                          <a:pt x="0" y="52307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53" name="组合 52"/>
                <p:cNvGrpSpPr/>
                <p:nvPr/>
              </p:nvGrpSpPr>
              <p:grpSpPr>
                <a:xfrm>
                  <a:off x="4612916" y="4475054"/>
                  <a:ext cx="72139" cy="1017332"/>
                  <a:chOff x="1666718" y="4472609"/>
                  <a:chExt cx="72139" cy="1017332"/>
                </a:xfrm>
              </p:grpSpPr>
              <p:sp>
                <p:nvSpPr>
                  <p:cNvPr id="54" name="任意多边形 53"/>
                  <p:cNvSpPr/>
                  <p:nvPr/>
                </p:nvSpPr>
                <p:spPr>
                  <a:xfrm>
                    <a:off x="1702788" y="4472609"/>
                    <a:ext cx="0" cy="983974"/>
                  </a:xfrm>
                  <a:custGeom>
                    <a:avLst/>
                    <a:gdLst>
                      <a:gd name="connsiteX0" fmla="*/ 0 w 0"/>
                      <a:gd name="connsiteY0" fmla="*/ 0 h 983974"/>
                      <a:gd name="connsiteX1" fmla="*/ 0 w 0"/>
                      <a:gd name="connsiteY1" fmla="*/ 983974 h 9839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983974">
                        <a:moveTo>
                          <a:pt x="0" y="0"/>
                        </a:moveTo>
                        <a:lnTo>
                          <a:pt x="0" y="983974"/>
                        </a:lnTo>
                      </a:path>
                    </a:pathLst>
                  </a:custGeom>
                  <a:noFill/>
                  <a:ln>
                    <a:solidFill>
                      <a:schemeClr val="accent3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5" name="椭圆 54"/>
                  <p:cNvSpPr/>
                  <p:nvPr/>
                </p:nvSpPr>
                <p:spPr>
                  <a:xfrm>
                    <a:off x="1666718" y="5417802"/>
                    <a:ext cx="72139" cy="7213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</p:grpSp>
          <p:sp>
            <p:nvSpPr>
              <p:cNvPr id="71" name="文本框 70"/>
              <p:cNvSpPr txBox="1"/>
              <p:nvPr/>
            </p:nvSpPr>
            <p:spPr>
              <a:xfrm>
                <a:off x="4032140" y="1669905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eaLnBrk="1" hangingPunct="1"/>
                <a:r>
                  <a:rPr lang="zh-CN" altLang="en-US" dirty="0">
                    <a:solidFill>
                      <a:srgbClr val="FFFFFF"/>
                    </a:solidFill>
                    <a:cs typeface="+mn-ea"/>
                    <a:sym typeface="+mn-lt"/>
                  </a:rPr>
                  <a:t>运动障碍</a:t>
                </a:r>
              </a:p>
            </p:txBody>
          </p:sp>
          <p:sp>
            <p:nvSpPr>
              <p:cNvPr id="75" name="矩形 74"/>
              <p:cNvSpPr/>
              <p:nvPr/>
            </p:nvSpPr>
            <p:spPr>
              <a:xfrm>
                <a:off x="3671723" y="2452026"/>
                <a:ext cx="1828830" cy="16491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zh-CN" altLang="en-US" sz="1600" dirty="0">
                    <a:solidFill>
                      <a:srgbClr val="445469"/>
                    </a:solidFill>
                    <a:cs typeface="+mn-ea"/>
                    <a:sym typeface="+mn-lt"/>
                  </a:rPr>
                  <a:t>脊髓损伤平面以下脊神经所</a:t>
                </a:r>
              </a:p>
              <a:p>
                <a:pPr eaLnBrk="1" hangingPunct="1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zh-CN" altLang="en-US" sz="1600" dirty="0">
                    <a:solidFill>
                      <a:srgbClr val="445469"/>
                    </a:solidFill>
                    <a:cs typeface="+mn-ea"/>
                    <a:sym typeface="+mn-lt"/>
                  </a:rPr>
                  <a:t>支配肌肉的随意运动消失或</a:t>
                </a:r>
              </a:p>
              <a:p>
                <a:pPr eaLnBrk="1" hangingPunct="1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zh-CN" altLang="en-US" sz="1600" dirty="0">
                    <a:solidFill>
                      <a:srgbClr val="445469"/>
                    </a:solidFill>
                    <a:cs typeface="+mn-ea"/>
                    <a:sym typeface="+mn-lt"/>
                  </a:rPr>
                  <a:t>肌力下降。</a:t>
                </a:r>
              </a:p>
            </p:txBody>
          </p:sp>
        </p:grp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31B875B5-46B8-4D86-99A5-928AA801F65D}"/>
                </a:ext>
              </a:extLst>
            </p:cNvPr>
            <p:cNvGrpSpPr/>
            <p:nvPr/>
          </p:nvGrpSpPr>
          <p:grpSpPr>
            <a:xfrm>
              <a:off x="5128257" y="2001237"/>
              <a:ext cx="2121032" cy="4023882"/>
              <a:chOff x="6405512" y="1468504"/>
              <a:chExt cx="2121032" cy="4023882"/>
            </a:xfrm>
          </p:grpSpPr>
          <p:grpSp>
            <p:nvGrpSpPr>
              <p:cNvPr id="68" name="组合 67"/>
              <p:cNvGrpSpPr/>
              <p:nvPr/>
            </p:nvGrpSpPr>
            <p:grpSpPr>
              <a:xfrm>
                <a:off x="6405512" y="1468504"/>
                <a:ext cx="2121032" cy="4023882"/>
                <a:chOff x="6393470" y="1468504"/>
                <a:chExt cx="2121032" cy="4023882"/>
              </a:xfrm>
            </p:grpSpPr>
            <p:grpSp>
              <p:nvGrpSpPr>
                <p:cNvPr id="38" name="组合 37"/>
                <p:cNvGrpSpPr/>
                <p:nvPr/>
              </p:nvGrpSpPr>
              <p:grpSpPr>
                <a:xfrm>
                  <a:off x="6393470" y="1468504"/>
                  <a:ext cx="2121032" cy="3088058"/>
                  <a:chOff x="6393470" y="1468504"/>
                  <a:chExt cx="2121032" cy="3088058"/>
                </a:xfrm>
                <a:effectLst>
                  <a:outerShdw blurRad="50800" dist="25400" dir="2700000" algn="tl" rotWithShape="0">
                    <a:prstClr val="black">
                      <a:alpha val="20000"/>
                    </a:prstClr>
                  </a:outerShdw>
                </a:effectLst>
              </p:grpSpPr>
              <p:sp>
                <p:nvSpPr>
                  <p:cNvPr id="27" name="任意多边形 26"/>
                  <p:cNvSpPr/>
                  <p:nvPr/>
                </p:nvSpPr>
                <p:spPr>
                  <a:xfrm>
                    <a:off x="6393470" y="2181880"/>
                    <a:ext cx="2121032" cy="2088462"/>
                  </a:xfrm>
                  <a:custGeom>
                    <a:avLst/>
                    <a:gdLst>
                      <a:gd name="connsiteX0" fmla="*/ 0 w 2121032"/>
                      <a:gd name="connsiteY0" fmla="*/ 0 h 2088462"/>
                      <a:gd name="connsiteX1" fmla="*/ 2121032 w 2121032"/>
                      <a:gd name="connsiteY1" fmla="*/ 0 h 2088462"/>
                      <a:gd name="connsiteX2" fmla="*/ 2121032 w 2121032"/>
                      <a:gd name="connsiteY2" fmla="*/ 2088462 h 2088462"/>
                      <a:gd name="connsiteX3" fmla="*/ 0 w 2121032"/>
                      <a:gd name="connsiteY3" fmla="*/ 2088462 h 2088462"/>
                      <a:gd name="connsiteX4" fmla="*/ 0 w 2121032"/>
                      <a:gd name="connsiteY4" fmla="*/ 0 h 20884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21032" h="2088462">
                        <a:moveTo>
                          <a:pt x="0" y="0"/>
                        </a:moveTo>
                        <a:lnTo>
                          <a:pt x="2121032" y="0"/>
                        </a:lnTo>
                        <a:lnTo>
                          <a:pt x="2121032" y="2088462"/>
                        </a:lnTo>
                        <a:lnTo>
                          <a:pt x="0" y="208846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4" name="任意多边形 23"/>
                  <p:cNvSpPr/>
                  <p:nvPr/>
                </p:nvSpPr>
                <p:spPr>
                  <a:xfrm>
                    <a:off x="6393470" y="1468504"/>
                    <a:ext cx="2121032" cy="713377"/>
                  </a:xfrm>
                  <a:custGeom>
                    <a:avLst/>
                    <a:gdLst>
                      <a:gd name="connsiteX0" fmla="*/ 98522 w 2121032"/>
                      <a:gd name="connsiteY0" fmla="*/ 0 h 713377"/>
                      <a:gd name="connsiteX1" fmla="*/ 2022510 w 2121032"/>
                      <a:gd name="connsiteY1" fmla="*/ 0 h 713377"/>
                      <a:gd name="connsiteX2" fmla="*/ 2121032 w 2121032"/>
                      <a:gd name="connsiteY2" fmla="*/ 98522 h 713377"/>
                      <a:gd name="connsiteX3" fmla="*/ 2121032 w 2121032"/>
                      <a:gd name="connsiteY3" fmla="*/ 713377 h 713377"/>
                      <a:gd name="connsiteX4" fmla="*/ 0 w 2121032"/>
                      <a:gd name="connsiteY4" fmla="*/ 713377 h 713377"/>
                      <a:gd name="connsiteX5" fmla="*/ 0 w 2121032"/>
                      <a:gd name="connsiteY5" fmla="*/ 98522 h 713377"/>
                      <a:gd name="connsiteX6" fmla="*/ 98522 w 2121032"/>
                      <a:gd name="connsiteY6" fmla="*/ 0 h 7133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121032" h="713377">
                        <a:moveTo>
                          <a:pt x="98522" y="0"/>
                        </a:moveTo>
                        <a:lnTo>
                          <a:pt x="2022510" y="0"/>
                        </a:lnTo>
                        <a:cubicBezTo>
                          <a:pt x="2076922" y="0"/>
                          <a:pt x="2121032" y="44110"/>
                          <a:pt x="2121032" y="98522"/>
                        </a:cubicBezTo>
                        <a:lnTo>
                          <a:pt x="2121032" y="713377"/>
                        </a:lnTo>
                        <a:lnTo>
                          <a:pt x="0" y="713377"/>
                        </a:lnTo>
                        <a:lnTo>
                          <a:pt x="0" y="98522"/>
                        </a:lnTo>
                        <a:cubicBezTo>
                          <a:pt x="0" y="44110"/>
                          <a:pt x="44110" y="0"/>
                          <a:pt x="98522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4" name="任意多边形 33"/>
                  <p:cNvSpPr/>
                  <p:nvPr/>
                </p:nvSpPr>
                <p:spPr>
                  <a:xfrm>
                    <a:off x="6393470" y="4270342"/>
                    <a:ext cx="2121032" cy="286220"/>
                  </a:xfrm>
                  <a:custGeom>
                    <a:avLst/>
                    <a:gdLst>
                      <a:gd name="connsiteX0" fmla="*/ 0 w 2121032"/>
                      <a:gd name="connsiteY0" fmla="*/ 0 h 286220"/>
                      <a:gd name="connsiteX1" fmla="*/ 2121032 w 2121032"/>
                      <a:gd name="connsiteY1" fmla="*/ 0 h 286220"/>
                      <a:gd name="connsiteX2" fmla="*/ 2121032 w 2121032"/>
                      <a:gd name="connsiteY2" fmla="*/ 52307 h 286220"/>
                      <a:gd name="connsiteX3" fmla="*/ 2022510 w 2121032"/>
                      <a:gd name="connsiteY3" fmla="*/ 150829 h 286220"/>
                      <a:gd name="connsiteX4" fmla="*/ 1139042 w 2121032"/>
                      <a:gd name="connsiteY4" fmla="*/ 150829 h 286220"/>
                      <a:gd name="connsiteX5" fmla="*/ 1060515 w 2121032"/>
                      <a:gd name="connsiteY5" fmla="*/ 286220 h 286220"/>
                      <a:gd name="connsiteX6" fmla="*/ 981989 w 2121032"/>
                      <a:gd name="connsiteY6" fmla="*/ 150829 h 286220"/>
                      <a:gd name="connsiteX7" fmla="*/ 98522 w 2121032"/>
                      <a:gd name="connsiteY7" fmla="*/ 150829 h 286220"/>
                      <a:gd name="connsiteX8" fmla="*/ 0 w 2121032"/>
                      <a:gd name="connsiteY8" fmla="*/ 52307 h 2862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1032" h="286220">
                        <a:moveTo>
                          <a:pt x="0" y="0"/>
                        </a:moveTo>
                        <a:lnTo>
                          <a:pt x="2121032" y="0"/>
                        </a:lnTo>
                        <a:lnTo>
                          <a:pt x="2121032" y="52307"/>
                        </a:lnTo>
                        <a:cubicBezTo>
                          <a:pt x="2121032" y="106719"/>
                          <a:pt x="2076922" y="150829"/>
                          <a:pt x="2022510" y="150829"/>
                        </a:cubicBezTo>
                        <a:lnTo>
                          <a:pt x="1139042" y="150829"/>
                        </a:lnTo>
                        <a:lnTo>
                          <a:pt x="1060515" y="286220"/>
                        </a:lnTo>
                        <a:lnTo>
                          <a:pt x="981989" y="150829"/>
                        </a:lnTo>
                        <a:lnTo>
                          <a:pt x="98522" y="150829"/>
                        </a:lnTo>
                        <a:cubicBezTo>
                          <a:pt x="44110" y="150829"/>
                          <a:pt x="0" y="106719"/>
                          <a:pt x="0" y="52307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56" name="组合 55"/>
                <p:cNvGrpSpPr/>
                <p:nvPr/>
              </p:nvGrpSpPr>
              <p:grpSpPr>
                <a:xfrm>
                  <a:off x="7417916" y="4475054"/>
                  <a:ext cx="72139" cy="1017332"/>
                  <a:chOff x="1666718" y="4472609"/>
                  <a:chExt cx="72139" cy="1017332"/>
                </a:xfrm>
              </p:grpSpPr>
              <p:sp>
                <p:nvSpPr>
                  <p:cNvPr id="57" name="任意多边形 56"/>
                  <p:cNvSpPr/>
                  <p:nvPr/>
                </p:nvSpPr>
                <p:spPr>
                  <a:xfrm>
                    <a:off x="1702788" y="4472609"/>
                    <a:ext cx="0" cy="983974"/>
                  </a:xfrm>
                  <a:custGeom>
                    <a:avLst/>
                    <a:gdLst>
                      <a:gd name="connsiteX0" fmla="*/ 0 w 0"/>
                      <a:gd name="connsiteY0" fmla="*/ 0 h 983974"/>
                      <a:gd name="connsiteX1" fmla="*/ 0 w 0"/>
                      <a:gd name="connsiteY1" fmla="*/ 983974 h 9839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983974">
                        <a:moveTo>
                          <a:pt x="0" y="0"/>
                        </a:moveTo>
                        <a:lnTo>
                          <a:pt x="0" y="983974"/>
                        </a:lnTo>
                      </a:path>
                    </a:pathLst>
                  </a:custGeom>
                  <a:noFill/>
                  <a:ln>
                    <a:solidFill>
                      <a:schemeClr val="accent3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8" name="椭圆 57"/>
                  <p:cNvSpPr/>
                  <p:nvPr/>
                </p:nvSpPr>
                <p:spPr>
                  <a:xfrm>
                    <a:off x="1666718" y="5417802"/>
                    <a:ext cx="72139" cy="7213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</p:grpSp>
          <p:sp>
            <p:nvSpPr>
              <p:cNvPr id="72" name="文本框 71"/>
              <p:cNvSpPr txBox="1"/>
              <p:nvPr/>
            </p:nvSpPr>
            <p:spPr>
              <a:xfrm>
                <a:off x="6948099" y="1669905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eaLnBrk="1" hangingPunct="1"/>
                <a:r>
                  <a:rPr lang="zh-CN" altLang="en-US" dirty="0">
                    <a:solidFill>
                      <a:schemeClr val="bg1"/>
                    </a:solidFill>
                    <a:cs typeface="+mn-ea"/>
                    <a:sym typeface="+mn-lt"/>
                  </a:rPr>
                  <a:t>反射障碍</a:t>
                </a:r>
              </a:p>
            </p:txBody>
          </p:sp>
          <p:sp>
            <p:nvSpPr>
              <p:cNvPr id="76" name="矩形 75"/>
              <p:cNvSpPr/>
              <p:nvPr/>
            </p:nvSpPr>
            <p:spPr>
              <a:xfrm>
                <a:off x="6554356" y="2452026"/>
                <a:ext cx="1828830" cy="16491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zh-CN" altLang="en-US" sz="1600" dirty="0">
                    <a:solidFill>
                      <a:srgbClr val="445469"/>
                    </a:solidFill>
                    <a:cs typeface="+mn-ea"/>
                    <a:sym typeface="+mn-lt"/>
                  </a:rPr>
                  <a:t>脊髓休克期，中枢反射消失</a:t>
                </a:r>
              </a:p>
              <a:p>
                <a:pPr eaLnBrk="1" hangingPunct="1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zh-CN" altLang="en-US" sz="1600" dirty="0">
                    <a:solidFill>
                      <a:srgbClr val="445469"/>
                    </a:solidFill>
                    <a:cs typeface="+mn-ea"/>
                    <a:sym typeface="+mn-lt"/>
                  </a:rPr>
                  <a:t>休克期之后反射亢进和病理</a:t>
                </a:r>
              </a:p>
              <a:p>
                <a:pPr eaLnBrk="1" hangingPunct="1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zh-CN" altLang="en-US" sz="1600" dirty="0">
                    <a:solidFill>
                      <a:srgbClr val="445469"/>
                    </a:solidFill>
                    <a:cs typeface="+mn-ea"/>
                    <a:sym typeface="+mn-lt"/>
                  </a:rPr>
                  <a:t>反射。</a:t>
                </a:r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1C1BAB1E-DCCE-425F-91BA-E42D9E6CC7D6}"/>
                </a:ext>
              </a:extLst>
            </p:cNvPr>
            <p:cNvGrpSpPr/>
            <p:nvPr/>
          </p:nvGrpSpPr>
          <p:grpSpPr>
            <a:xfrm>
              <a:off x="7532093" y="2001235"/>
              <a:ext cx="2121032" cy="4023884"/>
              <a:chOff x="9285401" y="1468502"/>
              <a:chExt cx="2121032" cy="4023884"/>
            </a:xfrm>
          </p:grpSpPr>
          <p:grpSp>
            <p:nvGrpSpPr>
              <p:cNvPr id="69" name="组合 68"/>
              <p:cNvGrpSpPr/>
              <p:nvPr/>
            </p:nvGrpSpPr>
            <p:grpSpPr>
              <a:xfrm>
                <a:off x="9285401" y="1468502"/>
                <a:ext cx="2121032" cy="4023884"/>
                <a:chOff x="9285401" y="1468502"/>
                <a:chExt cx="2121032" cy="4023884"/>
              </a:xfrm>
            </p:grpSpPr>
            <p:grpSp>
              <p:nvGrpSpPr>
                <p:cNvPr id="39" name="组合 38"/>
                <p:cNvGrpSpPr/>
                <p:nvPr/>
              </p:nvGrpSpPr>
              <p:grpSpPr>
                <a:xfrm>
                  <a:off x="9285401" y="1468502"/>
                  <a:ext cx="2121032" cy="3088060"/>
                  <a:chOff x="9285401" y="1468502"/>
                  <a:chExt cx="2121032" cy="3088060"/>
                </a:xfrm>
                <a:effectLst>
                  <a:outerShdw blurRad="50800" dist="25400" dir="2700000" algn="tl" rotWithShape="0">
                    <a:prstClr val="black">
                      <a:alpha val="20000"/>
                    </a:prstClr>
                  </a:outerShdw>
                </a:effectLst>
              </p:grpSpPr>
              <p:sp>
                <p:nvSpPr>
                  <p:cNvPr id="26" name="任意多边形 25"/>
                  <p:cNvSpPr/>
                  <p:nvPr/>
                </p:nvSpPr>
                <p:spPr>
                  <a:xfrm>
                    <a:off x="9285401" y="2181880"/>
                    <a:ext cx="2121032" cy="2088462"/>
                  </a:xfrm>
                  <a:custGeom>
                    <a:avLst/>
                    <a:gdLst>
                      <a:gd name="connsiteX0" fmla="*/ 0 w 2121032"/>
                      <a:gd name="connsiteY0" fmla="*/ 0 h 2088462"/>
                      <a:gd name="connsiteX1" fmla="*/ 2121032 w 2121032"/>
                      <a:gd name="connsiteY1" fmla="*/ 0 h 2088462"/>
                      <a:gd name="connsiteX2" fmla="*/ 2121032 w 2121032"/>
                      <a:gd name="connsiteY2" fmla="*/ 2088462 h 2088462"/>
                      <a:gd name="connsiteX3" fmla="*/ 0 w 2121032"/>
                      <a:gd name="connsiteY3" fmla="*/ 2088462 h 2088462"/>
                      <a:gd name="connsiteX4" fmla="*/ 0 w 2121032"/>
                      <a:gd name="connsiteY4" fmla="*/ 0 h 20884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21032" h="2088462">
                        <a:moveTo>
                          <a:pt x="0" y="0"/>
                        </a:moveTo>
                        <a:lnTo>
                          <a:pt x="2121032" y="0"/>
                        </a:lnTo>
                        <a:lnTo>
                          <a:pt x="2121032" y="2088462"/>
                        </a:lnTo>
                        <a:lnTo>
                          <a:pt x="0" y="208846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5" name="任意多边形 24"/>
                  <p:cNvSpPr/>
                  <p:nvPr/>
                </p:nvSpPr>
                <p:spPr>
                  <a:xfrm>
                    <a:off x="9285401" y="1468502"/>
                    <a:ext cx="2121032" cy="713378"/>
                  </a:xfrm>
                  <a:custGeom>
                    <a:avLst/>
                    <a:gdLst>
                      <a:gd name="connsiteX0" fmla="*/ 98522 w 2121032"/>
                      <a:gd name="connsiteY0" fmla="*/ 0 h 713378"/>
                      <a:gd name="connsiteX1" fmla="*/ 2022510 w 2121032"/>
                      <a:gd name="connsiteY1" fmla="*/ 0 h 713378"/>
                      <a:gd name="connsiteX2" fmla="*/ 2121032 w 2121032"/>
                      <a:gd name="connsiteY2" fmla="*/ 98522 h 713378"/>
                      <a:gd name="connsiteX3" fmla="*/ 2121032 w 2121032"/>
                      <a:gd name="connsiteY3" fmla="*/ 713378 h 713378"/>
                      <a:gd name="connsiteX4" fmla="*/ 0 w 2121032"/>
                      <a:gd name="connsiteY4" fmla="*/ 713378 h 713378"/>
                      <a:gd name="connsiteX5" fmla="*/ 0 w 2121032"/>
                      <a:gd name="connsiteY5" fmla="*/ 98522 h 713378"/>
                      <a:gd name="connsiteX6" fmla="*/ 98522 w 2121032"/>
                      <a:gd name="connsiteY6" fmla="*/ 0 h 7133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121032" h="713378">
                        <a:moveTo>
                          <a:pt x="98522" y="0"/>
                        </a:moveTo>
                        <a:lnTo>
                          <a:pt x="2022510" y="0"/>
                        </a:lnTo>
                        <a:cubicBezTo>
                          <a:pt x="2076922" y="0"/>
                          <a:pt x="2121032" y="44110"/>
                          <a:pt x="2121032" y="98522"/>
                        </a:cubicBezTo>
                        <a:lnTo>
                          <a:pt x="2121032" y="713378"/>
                        </a:lnTo>
                        <a:lnTo>
                          <a:pt x="0" y="713378"/>
                        </a:lnTo>
                        <a:lnTo>
                          <a:pt x="0" y="98522"/>
                        </a:lnTo>
                        <a:cubicBezTo>
                          <a:pt x="0" y="44110"/>
                          <a:pt x="44110" y="0"/>
                          <a:pt x="98522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5" name="任意多边形 34"/>
                  <p:cNvSpPr/>
                  <p:nvPr/>
                </p:nvSpPr>
                <p:spPr>
                  <a:xfrm>
                    <a:off x="9285401" y="4270342"/>
                    <a:ext cx="2121032" cy="286220"/>
                  </a:xfrm>
                  <a:custGeom>
                    <a:avLst/>
                    <a:gdLst>
                      <a:gd name="connsiteX0" fmla="*/ 0 w 2121032"/>
                      <a:gd name="connsiteY0" fmla="*/ 0 h 286220"/>
                      <a:gd name="connsiteX1" fmla="*/ 2121032 w 2121032"/>
                      <a:gd name="connsiteY1" fmla="*/ 0 h 286220"/>
                      <a:gd name="connsiteX2" fmla="*/ 2121032 w 2121032"/>
                      <a:gd name="connsiteY2" fmla="*/ 52307 h 286220"/>
                      <a:gd name="connsiteX3" fmla="*/ 2022510 w 2121032"/>
                      <a:gd name="connsiteY3" fmla="*/ 150829 h 286220"/>
                      <a:gd name="connsiteX4" fmla="*/ 1139042 w 2121032"/>
                      <a:gd name="connsiteY4" fmla="*/ 150829 h 286220"/>
                      <a:gd name="connsiteX5" fmla="*/ 1060515 w 2121032"/>
                      <a:gd name="connsiteY5" fmla="*/ 286220 h 286220"/>
                      <a:gd name="connsiteX6" fmla="*/ 981989 w 2121032"/>
                      <a:gd name="connsiteY6" fmla="*/ 150829 h 286220"/>
                      <a:gd name="connsiteX7" fmla="*/ 98522 w 2121032"/>
                      <a:gd name="connsiteY7" fmla="*/ 150829 h 286220"/>
                      <a:gd name="connsiteX8" fmla="*/ 0 w 2121032"/>
                      <a:gd name="connsiteY8" fmla="*/ 52307 h 2862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1032" h="286220">
                        <a:moveTo>
                          <a:pt x="0" y="0"/>
                        </a:moveTo>
                        <a:lnTo>
                          <a:pt x="2121032" y="0"/>
                        </a:lnTo>
                        <a:lnTo>
                          <a:pt x="2121032" y="52307"/>
                        </a:lnTo>
                        <a:cubicBezTo>
                          <a:pt x="2121032" y="106719"/>
                          <a:pt x="2076922" y="150829"/>
                          <a:pt x="2022510" y="150829"/>
                        </a:cubicBezTo>
                        <a:lnTo>
                          <a:pt x="1139042" y="150829"/>
                        </a:lnTo>
                        <a:lnTo>
                          <a:pt x="1060515" y="286220"/>
                        </a:lnTo>
                        <a:lnTo>
                          <a:pt x="981989" y="150829"/>
                        </a:lnTo>
                        <a:lnTo>
                          <a:pt x="98522" y="150829"/>
                        </a:lnTo>
                        <a:cubicBezTo>
                          <a:pt x="44110" y="150829"/>
                          <a:pt x="0" y="106719"/>
                          <a:pt x="0" y="52307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59" name="组合 58"/>
                <p:cNvGrpSpPr/>
                <p:nvPr/>
              </p:nvGrpSpPr>
              <p:grpSpPr>
                <a:xfrm>
                  <a:off x="10309847" y="4475054"/>
                  <a:ext cx="72139" cy="1017332"/>
                  <a:chOff x="1666718" y="4472609"/>
                  <a:chExt cx="72139" cy="1017332"/>
                </a:xfrm>
              </p:grpSpPr>
              <p:sp>
                <p:nvSpPr>
                  <p:cNvPr id="60" name="任意多边形 59"/>
                  <p:cNvSpPr/>
                  <p:nvPr/>
                </p:nvSpPr>
                <p:spPr>
                  <a:xfrm>
                    <a:off x="1702788" y="4472609"/>
                    <a:ext cx="0" cy="983974"/>
                  </a:xfrm>
                  <a:custGeom>
                    <a:avLst/>
                    <a:gdLst>
                      <a:gd name="connsiteX0" fmla="*/ 0 w 0"/>
                      <a:gd name="connsiteY0" fmla="*/ 0 h 983974"/>
                      <a:gd name="connsiteX1" fmla="*/ 0 w 0"/>
                      <a:gd name="connsiteY1" fmla="*/ 983974 h 9839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983974">
                        <a:moveTo>
                          <a:pt x="0" y="0"/>
                        </a:moveTo>
                        <a:lnTo>
                          <a:pt x="0" y="983974"/>
                        </a:lnTo>
                      </a:path>
                    </a:pathLst>
                  </a:custGeom>
                  <a:noFill/>
                  <a:ln>
                    <a:solidFill>
                      <a:schemeClr val="accent3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1" name="椭圆 60"/>
                  <p:cNvSpPr/>
                  <p:nvPr/>
                </p:nvSpPr>
                <p:spPr>
                  <a:xfrm>
                    <a:off x="1666718" y="5417802"/>
                    <a:ext cx="72139" cy="7213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</p:grpSp>
          <p:sp>
            <p:nvSpPr>
              <p:cNvPr id="73" name="文本框 72"/>
              <p:cNvSpPr txBox="1"/>
              <p:nvPr/>
            </p:nvSpPr>
            <p:spPr>
              <a:xfrm>
                <a:off x="9481739" y="1669905"/>
                <a:ext cx="18004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eaLnBrk="1" hangingPunct="1"/>
                <a:r>
                  <a:rPr lang="zh-CN" altLang="en-US" dirty="0">
                    <a:solidFill>
                      <a:srgbClr val="FFFFFF"/>
                    </a:solidFill>
                    <a:cs typeface="+mn-ea"/>
                    <a:sym typeface="+mn-lt"/>
                  </a:rPr>
                  <a:t>括约肌功能障碍</a:t>
                </a:r>
              </a:p>
            </p:txBody>
          </p:sp>
          <p:sp>
            <p:nvSpPr>
              <p:cNvPr id="77" name="矩形 76"/>
              <p:cNvSpPr/>
              <p:nvPr/>
            </p:nvSpPr>
            <p:spPr>
              <a:xfrm>
                <a:off x="9434244" y="2452025"/>
                <a:ext cx="1828830" cy="16491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zh-CN" altLang="en-US" sz="1600" dirty="0">
                    <a:solidFill>
                      <a:srgbClr val="445469"/>
                    </a:solidFill>
                    <a:cs typeface="+mn-ea"/>
                    <a:sym typeface="+mn-lt"/>
                  </a:rPr>
                  <a:t>尿储留，尿失禁及反射性排</a:t>
                </a:r>
              </a:p>
              <a:p>
                <a:pPr eaLnBrk="1" hangingPunct="1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zh-CN" altLang="en-US" sz="1600" dirty="0">
                    <a:solidFill>
                      <a:srgbClr val="445469"/>
                    </a:solidFill>
                    <a:cs typeface="+mn-ea"/>
                    <a:sym typeface="+mn-lt"/>
                  </a:rPr>
                  <a:t>尿，可出现腹泻、便秘或大</a:t>
                </a:r>
              </a:p>
              <a:p>
                <a:pPr eaLnBrk="1" hangingPunct="1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zh-CN" altLang="en-US" sz="1600" dirty="0">
                    <a:solidFill>
                      <a:srgbClr val="445469"/>
                    </a:solidFill>
                    <a:cs typeface="+mn-ea"/>
                    <a:sym typeface="+mn-lt"/>
                  </a:rPr>
                  <a:t>便失禁。</a:t>
                </a:r>
              </a:p>
            </p:txBody>
          </p:sp>
        </p:grpSp>
        <p:grpSp>
          <p:nvGrpSpPr>
            <p:cNvPr id="78" name="组合 77">
              <a:extLst>
                <a:ext uri="{FF2B5EF4-FFF2-40B4-BE49-F238E27FC236}">
                  <a16:creationId xmlns="" xmlns:a16="http://schemas.microsoft.com/office/drawing/2014/main" id="{07208444-2D85-4A82-B61E-B77C9A460C1C}"/>
                </a:ext>
              </a:extLst>
            </p:cNvPr>
            <p:cNvGrpSpPr/>
            <p:nvPr/>
          </p:nvGrpSpPr>
          <p:grpSpPr>
            <a:xfrm>
              <a:off x="9867323" y="2001235"/>
              <a:ext cx="2121032" cy="4023884"/>
              <a:chOff x="9285401" y="1468502"/>
              <a:chExt cx="2121032" cy="4023884"/>
            </a:xfrm>
          </p:grpSpPr>
          <p:grpSp>
            <p:nvGrpSpPr>
              <p:cNvPr id="79" name="组合 78">
                <a:extLst>
                  <a:ext uri="{FF2B5EF4-FFF2-40B4-BE49-F238E27FC236}">
                    <a16:creationId xmlns="" xmlns:a16="http://schemas.microsoft.com/office/drawing/2014/main" id="{7C324833-DFC1-4282-A2E6-C815E772EC07}"/>
                  </a:ext>
                </a:extLst>
              </p:cNvPr>
              <p:cNvGrpSpPr/>
              <p:nvPr/>
            </p:nvGrpSpPr>
            <p:grpSpPr>
              <a:xfrm>
                <a:off x="9285401" y="1468502"/>
                <a:ext cx="2121032" cy="4023884"/>
                <a:chOff x="9285401" y="1468502"/>
                <a:chExt cx="2121032" cy="4023884"/>
              </a:xfrm>
            </p:grpSpPr>
            <p:grpSp>
              <p:nvGrpSpPr>
                <p:cNvPr id="82" name="组合 81">
                  <a:extLst>
                    <a:ext uri="{FF2B5EF4-FFF2-40B4-BE49-F238E27FC236}">
                      <a16:creationId xmlns="" xmlns:a16="http://schemas.microsoft.com/office/drawing/2014/main" id="{A6EFEBE0-58E6-4D6C-AAB1-5B7D37F20823}"/>
                    </a:ext>
                  </a:extLst>
                </p:cNvPr>
                <p:cNvGrpSpPr/>
                <p:nvPr/>
              </p:nvGrpSpPr>
              <p:grpSpPr>
                <a:xfrm>
                  <a:off x="9285401" y="1468502"/>
                  <a:ext cx="2121032" cy="3088060"/>
                  <a:chOff x="9285401" y="1468502"/>
                  <a:chExt cx="2121032" cy="3088060"/>
                </a:xfrm>
                <a:effectLst>
                  <a:outerShdw blurRad="50800" dist="25400" dir="2700000" algn="tl" rotWithShape="0">
                    <a:prstClr val="black">
                      <a:alpha val="20000"/>
                    </a:prstClr>
                  </a:outerShdw>
                </a:effectLst>
              </p:grpSpPr>
              <p:sp>
                <p:nvSpPr>
                  <p:cNvPr id="86" name="任意多边形 25">
                    <a:extLst>
                      <a:ext uri="{FF2B5EF4-FFF2-40B4-BE49-F238E27FC236}">
                        <a16:creationId xmlns="" xmlns:a16="http://schemas.microsoft.com/office/drawing/2014/main" id="{BB6C7C33-9B9B-46BF-8D95-B8F7CD4EDF22}"/>
                      </a:ext>
                    </a:extLst>
                  </p:cNvPr>
                  <p:cNvSpPr/>
                  <p:nvPr/>
                </p:nvSpPr>
                <p:spPr>
                  <a:xfrm>
                    <a:off x="9285401" y="2181880"/>
                    <a:ext cx="2121032" cy="2088462"/>
                  </a:xfrm>
                  <a:custGeom>
                    <a:avLst/>
                    <a:gdLst>
                      <a:gd name="connsiteX0" fmla="*/ 0 w 2121032"/>
                      <a:gd name="connsiteY0" fmla="*/ 0 h 2088462"/>
                      <a:gd name="connsiteX1" fmla="*/ 2121032 w 2121032"/>
                      <a:gd name="connsiteY1" fmla="*/ 0 h 2088462"/>
                      <a:gd name="connsiteX2" fmla="*/ 2121032 w 2121032"/>
                      <a:gd name="connsiteY2" fmla="*/ 2088462 h 2088462"/>
                      <a:gd name="connsiteX3" fmla="*/ 0 w 2121032"/>
                      <a:gd name="connsiteY3" fmla="*/ 2088462 h 2088462"/>
                      <a:gd name="connsiteX4" fmla="*/ 0 w 2121032"/>
                      <a:gd name="connsiteY4" fmla="*/ 0 h 20884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21032" h="2088462">
                        <a:moveTo>
                          <a:pt x="0" y="0"/>
                        </a:moveTo>
                        <a:lnTo>
                          <a:pt x="2121032" y="0"/>
                        </a:lnTo>
                        <a:lnTo>
                          <a:pt x="2121032" y="2088462"/>
                        </a:lnTo>
                        <a:lnTo>
                          <a:pt x="0" y="208846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87" name="任意多边形 24">
                    <a:extLst>
                      <a:ext uri="{FF2B5EF4-FFF2-40B4-BE49-F238E27FC236}">
                        <a16:creationId xmlns="" xmlns:a16="http://schemas.microsoft.com/office/drawing/2014/main" id="{101ED963-FE87-4085-BA81-C33649436DAE}"/>
                      </a:ext>
                    </a:extLst>
                  </p:cNvPr>
                  <p:cNvSpPr/>
                  <p:nvPr/>
                </p:nvSpPr>
                <p:spPr>
                  <a:xfrm>
                    <a:off x="9285401" y="1468502"/>
                    <a:ext cx="2121032" cy="713378"/>
                  </a:xfrm>
                  <a:custGeom>
                    <a:avLst/>
                    <a:gdLst>
                      <a:gd name="connsiteX0" fmla="*/ 98522 w 2121032"/>
                      <a:gd name="connsiteY0" fmla="*/ 0 h 713378"/>
                      <a:gd name="connsiteX1" fmla="*/ 2022510 w 2121032"/>
                      <a:gd name="connsiteY1" fmla="*/ 0 h 713378"/>
                      <a:gd name="connsiteX2" fmla="*/ 2121032 w 2121032"/>
                      <a:gd name="connsiteY2" fmla="*/ 98522 h 713378"/>
                      <a:gd name="connsiteX3" fmla="*/ 2121032 w 2121032"/>
                      <a:gd name="connsiteY3" fmla="*/ 713378 h 713378"/>
                      <a:gd name="connsiteX4" fmla="*/ 0 w 2121032"/>
                      <a:gd name="connsiteY4" fmla="*/ 713378 h 713378"/>
                      <a:gd name="connsiteX5" fmla="*/ 0 w 2121032"/>
                      <a:gd name="connsiteY5" fmla="*/ 98522 h 713378"/>
                      <a:gd name="connsiteX6" fmla="*/ 98522 w 2121032"/>
                      <a:gd name="connsiteY6" fmla="*/ 0 h 7133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121032" h="713378">
                        <a:moveTo>
                          <a:pt x="98522" y="0"/>
                        </a:moveTo>
                        <a:lnTo>
                          <a:pt x="2022510" y="0"/>
                        </a:lnTo>
                        <a:cubicBezTo>
                          <a:pt x="2076922" y="0"/>
                          <a:pt x="2121032" y="44110"/>
                          <a:pt x="2121032" y="98522"/>
                        </a:cubicBezTo>
                        <a:lnTo>
                          <a:pt x="2121032" y="713378"/>
                        </a:lnTo>
                        <a:lnTo>
                          <a:pt x="0" y="713378"/>
                        </a:lnTo>
                        <a:lnTo>
                          <a:pt x="0" y="98522"/>
                        </a:lnTo>
                        <a:cubicBezTo>
                          <a:pt x="0" y="44110"/>
                          <a:pt x="44110" y="0"/>
                          <a:pt x="98522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88" name="任意多边形 34">
                    <a:extLst>
                      <a:ext uri="{FF2B5EF4-FFF2-40B4-BE49-F238E27FC236}">
                        <a16:creationId xmlns="" xmlns:a16="http://schemas.microsoft.com/office/drawing/2014/main" id="{850BE65A-D19F-43BF-8005-D4A1BB614DCB}"/>
                      </a:ext>
                    </a:extLst>
                  </p:cNvPr>
                  <p:cNvSpPr/>
                  <p:nvPr/>
                </p:nvSpPr>
                <p:spPr>
                  <a:xfrm>
                    <a:off x="9285401" y="4270342"/>
                    <a:ext cx="2121032" cy="286220"/>
                  </a:xfrm>
                  <a:custGeom>
                    <a:avLst/>
                    <a:gdLst>
                      <a:gd name="connsiteX0" fmla="*/ 0 w 2121032"/>
                      <a:gd name="connsiteY0" fmla="*/ 0 h 286220"/>
                      <a:gd name="connsiteX1" fmla="*/ 2121032 w 2121032"/>
                      <a:gd name="connsiteY1" fmla="*/ 0 h 286220"/>
                      <a:gd name="connsiteX2" fmla="*/ 2121032 w 2121032"/>
                      <a:gd name="connsiteY2" fmla="*/ 52307 h 286220"/>
                      <a:gd name="connsiteX3" fmla="*/ 2022510 w 2121032"/>
                      <a:gd name="connsiteY3" fmla="*/ 150829 h 286220"/>
                      <a:gd name="connsiteX4" fmla="*/ 1139042 w 2121032"/>
                      <a:gd name="connsiteY4" fmla="*/ 150829 h 286220"/>
                      <a:gd name="connsiteX5" fmla="*/ 1060515 w 2121032"/>
                      <a:gd name="connsiteY5" fmla="*/ 286220 h 286220"/>
                      <a:gd name="connsiteX6" fmla="*/ 981989 w 2121032"/>
                      <a:gd name="connsiteY6" fmla="*/ 150829 h 286220"/>
                      <a:gd name="connsiteX7" fmla="*/ 98522 w 2121032"/>
                      <a:gd name="connsiteY7" fmla="*/ 150829 h 286220"/>
                      <a:gd name="connsiteX8" fmla="*/ 0 w 2121032"/>
                      <a:gd name="connsiteY8" fmla="*/ 52307 h 2862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1032" h="286220">
                        <a:moveTo>
                          <a:pt x="0" y="0"/>
                        </a:moveTo>
                        <a:lnTo>
                          <a:pt x="2121032" y="0"/>
                        </a:lnTo>
                        <a:lnTo>
                          <a:pt x="2121032" y="52307"/>
                        </a:lnTo>
                        <a:cubicBezTo>
                          <a:pt x="2121032" y="106719"/>
                          <a:pt x="2076922" y="150829"/>
                          <a:pt x="2022510" y="150829"/>
                        </a:cubicBezTo>
                        <a:lnTo>
                          <a:pt x="1139042" y="150829"/>
                        </a:lnTo>
                        <a:lnTo>
                          <a:pt x="1060515" y="286220"/>
                        </a:lnTo>
                        <a:lnTo>
                          <a:pt x="981989" y="150829"/>
                        </a:lnTo>
                        <a:lnTo>
                          <a:pt x="98522" y="150829"/>
                        </a:lnTo>
                        <a:cubicBezTo>
                          <a:pt x="44110" y="150829"/>
                          <a:pt x="0" y="106719"/>
                          <a:pt x="0" y="52307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83" name="组合 82">
                  <a:extLst>
                    <a:ext uri="{FF2B5EF4-FFF2-40B4-BE49-F238E27FC236}">
                      <a16:creationId xmlns="" xmlns:a16="http://schemas.microsoft.com/office/drawing/2014/main" id="{040E312F-C5C6-4982-9D83-CECFC812E67D}"/>
                    </a:ext>
                  </a:extLst>
                </p:cNvPr>
                <p:cNvGrpSpPr/>
                <p:nvPr/>
              </p:nvGrpSpPr>
              <p:grpSpPr>
                <a:xfrm>
                  <a:off x="10309847" y="4475054"/>
                  <a:ext cx="72139" cy="1017332"/>
                  <a:chOff x="1666718" y="4472609"/>
                  <a:chExt cx="72139" cy="1017332"/>
                </a:xfrm>
              </p:grpSpPr>
              <p:sp>
                <p:nvSpPr>
                  <p:cNvPr id="84" name="任意多边形 59">
                    <a:extLst>
                      <a:ext uri="{FF2B5EF4-FFF2-40B4-BE49-F238E27FC236}">
                        <a16:creationId xmlns="" xmlns:a16="http://schemas.microsoft.com/office/drawing/2014/main" id="{7F8D24C3-99C5-4498-89D1-40913F673EF8}"/>
                      </a:ext>
                    </a:extLst>
                  </p:cNvPr>
                  <p:cNvSpPr/>
                  <p:nvPr/>
                </p:nvSpPr>
                <p:spPr>
                  <a:xfrm>
                    <a:off x="1702788" y="4472609"/>
                    <a:ext cx="0" cy="983974"/>
                  </a:xfrm>
                  <a:custGeom>
                    <a:avLst/>
                    <a:gdLst>
                      <a:gd name="connsiteX0" fmla="*/ 0 w 0"/>
                      <a:gd name="connsiteY0" fmla="*/ 0 h 983974"/>
                      <a:gd name="connsiteX1" fmla="*/ 0 w 0"/>
                      <a:gd name="connsiteY1" fmla="*/ 983974 h 9839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h="983974">
                        <a:moveTo>
                          <a:pt x="0" y="0"/>
                        </a:moveTo>
                        <a:lnTo>
                          <a:pt x="0" y="983974"/>
                        </a:lnTo>
                      </a:path>
                    </a:pathLst>
                  </a:custGeom>
                  <a:noFill/>
                  <a:ln>
                    <a:solidFill>
                      <a:schemeClr val="accent3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85" name="椭圆 84">
                    <a:extLst>
                      <a:ext uri="{FF2B5EF4-FFF2-40B4-BE49-F238E27FC236}">
                        <a16:creationId xmlns="" xmlns:a16="http://schemas.microsoft.com/office/drawing/2014/main" id="{B17AA9D3-4B8C-437A-AC0F-80F16C6479FA}"/>
                      </a:ext>
                    </a:extLst>
                  </p:cNvPr>
                  <p:cNvSpPr/>
                  <p:nvPr/>
                </p:nvSpPr>
                <p:spPr>
                  <a:xfrm>
                    <a:off x="1666718" y="5417802"/>
                    <a:ext cx="72139" cy="7213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</p:grpSp>
          <p:sp>
            <p:nvSpPr>
              <p:cNvPr id="80" name="文本框 79">
                <a:extLst>
                  <a:ext uri="{FF2B5EF4-FFF2-40B4-BE49-F238E27FC236}">
                    <a16:creationId xmlns="" xmlns:a16="http://schemas.microsoft.com/office/drawing/2014/main" id="{8537C852-B5DC-4F97-A1A5-C7E9B173EE2D}"/>
                  </a:ext>
                </a:extLst>
              </p:cNvPr>
              <p:cNvSpPr txBox="1"/>
              <p:nvPr/>
            </p:nvSpPr>
            <p:spPr>
              <a:xfrm>
                <a:off x="9827987" y="1669905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eaLnBrk="1" hangingPunct="1"/>
                <a:r>
                  <a:rPr lang="zh-CN" altLang="en-US" dirty="0">
                    <a:solidFill>
                      <a:schemeClr val="bg1"/>
                    </a:solidFill>
                    <a:cs typeface="+mn-ea"/>
                    <a:sym typeface="+mn-lt"/>
                  </a:rPr>
                  <a:t>其他障碍</a:t>
                </a:r>
              </a:p>
            </p:txBody>
          </p:sp>
          <p:sp>
            <p:nvSpPr>
              <p:cNvPr id="81" name="矩形 80">
                <a:extLst>
                  <a:ext uri="{FF2B5EF4-FFF2-40B4-BE49-F238E27FC236}">
                    <a16:creationId xmlns="" xmlns:a16="http://schemas.microsoft.com/office/drawing/2014/main" id="{F1C30047-5123-46E4-A72D-77481F2043B7}"/>
                  </a:ext>
                </a:extLst>
              </p:cNvPr>
              <p:cNvSpPr/>
              <p:nvPr/>
            </p:nvSpPr>
            <p:spPr>
              <a:xfrm>
                <a:off x="9324402" y="2383283"/>
                <a:ext cx="2043028" cy="19445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zh-CN" altLang="en-US" sz="1600" dirty="0">
                    <a:solidFill>
                      <a:srgbClr val="445469"/>
                    </a:solidFill>
                    <a:cs typeface="+mn-ea"/>
                    <a:sym typeface="+mn-lt"/>
                  </a:rPr>
                  <a:t>呼吸困难、排痰困难，体温</a:t>
                </a:r>
              </a:p>
              <a:p>
                <a:pPr eaLnBrk="1" hangingPunct="1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zh-CN" altLang="en-US" sz="1600" dirty="0">
                    <a:solidFill>
                      <a:srgbClr val="445469"/>
                    </a:solidFill>
                    <a:cs typeface="+mn-ea"/>
                    <a:sym typeface="+mn-lt"/>
                  </a:rPr>
                  <a:t>调节障碍、低血压或相对性</a:t>
                </a:r>
              </a:p>
              <a:p>
                <a:pPr eaLnBrk="1" hangingPunct="1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zh-CN" altLang="en-US" sz="1600" dirty="0">
                    <a:solidFill>
                      <a:srgbClr val="445469"/>
                    </a:solidFill>
                    <a:cs typeface="+mn-ea"/>
                    <a:sym typeface="+mn-lt"/>
                  </a:rPr>
                  <a:t>缓脉，可有阳痿、月经失调等。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16778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3">
            <a:extLst>
              <a:ext uri="{FF2B5EF4-FFF2-40B4-BE49-F238E27FC236}">
                <a16:creationId xmlns="" xmlns:a16="http://schemas.microsoft.com/office/drawing/2014/main" id="{1323E63F-D27E-441C-92F8-F7D71015721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417479"/>
              </p:ext>
            </p:extLst>
          </p:nvPr>
        </p:nvGraphicFramePr>
        <p:xfrm>
          <a:off x="679450" y="1441433"/>
          <a:ext cx="10820399" cy="4992208"/>
        </p:xfrm>
        <a:graphic>
          <a:graphicData uri="http://schemas.openxmlformats.org/drawingml/2006/table">
            <a:tbl>
              <a:tblPr firstRow="1">
                <a:tableStyleId>{616DA210-FB5B-4158-B5E0-FEB733F419BA}</a:tableStyleId>
              </a:tblPr>
              <a:tblGrid>
                <a:gridCol w="25620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6655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6321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16537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16321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8619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ADL</a:t>
                      </a:r>
                      <a:r>
                        <a:rPr kumimoji="0" lang="zh-CN" altLang="en-US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项目  </a:t>
                      </a:r>
                      <a:endParaRPr kumimoji="0" lang="zh-CN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  自理</a:t>
                      </a:r>
                      <a:endParaRPr kumimoji="0" lang="zh-CN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  稍依赖</a:t>
                      </a:r>
                      <a:endParaRPr kumimoji="0" lang="zh-CN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较大依赖</a:t>
                      </a:r>
                      <a:endParaRPr kumimoji="0" lang="zh-CN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完全依赖</a:t>
                      </a:r>
                      <a:endParaRPr kumimoji="0" lang="zh-CN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8106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   进餐</a:t>
                      </a:r>
                      <a:endParaRPr kumimoji="0" lang="en-US" altLang="zh-CN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10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5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0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0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8106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   洗澡</a:t>
                      </a:r>
                      <a:endParaRPr kumimoji="0" lang="zh-CN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5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0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0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0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4031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   修饰（洗脸、梳头、刷牙、刮脸）</a:t>
                      </a:r>
                      <a:endParaRPr kumimoji="0" lang="zh-CN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5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0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0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0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8093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穿衣（包括系携带等）</a:t>
                      </a:r>
                      <a:endParaRPr kumimoji="0" lang="zh-CN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10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5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0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0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8106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可控制大便</a:t>
                      </a:r>
                      <a:endParaRPr kumimoji="0" lang="zh-CN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10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5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0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0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823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可控制小便</a:t>
                      </a:r>
                      <a:endParaRPr kumimoji="0" lang="zh-CN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10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5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0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0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6832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  用厕（包括擦净、整理衣裤、冲水）</a:t>
                      </a:r>
                      <a:endParaRPr kumimoji="0" lang="zh-CN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10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5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0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0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8106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床旁椅转移</a:t>
                      </a:r>
                      <a:endParaRPr kumimoji="0" lang="zh-CN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15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10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5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0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5164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平地行走   （</a:t>
                      </a: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45</a:t>
                      </a:r>
                      <a:r>
                        <a:rPr kumimoji="0" lang="zh-CN" altLang="en-US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米）</a:t>
                      </a:r>
                      <a:endParaRPr kumimoji="0" lang="zh-CN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15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10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5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0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1365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上下楼梯</a:t>
                      </a:r>
                      <a:endParaRPr kumimoji="0" lang="zh-CN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10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5</a:t>
                      </a:r>
                      <a:endParaRPr kumimoji="0" lang="en-US" alt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0</a:t>
                      </a:r>
                      <a:endParaRPr kumimoji="0" lang="en-US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0</a:t>
                      </a:r>
                      <a:endParaRPr kumimoji="0" lang="en-US" alt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0000" marR="90000" marT="46800" marB="46800" anchor="ctr" horzOverflow="overflow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3203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文本框 94"/>
          <p:cNvSpPr txBox="1"/>
          <p:nvPr/>
        </p:nvSpPr>
        <p:spPr>
          <a:xfrm>
            <a:off x="6694203" y="2346493"/>
            <a:ext cx="50047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t">
              <a:lnSpc>
                <a:spcPct val="120000"/>
              </a:lnSpc>
            </a:pPr>
            <a:r>
              <a:rPr lang="en-US" altLang="zh-CN" sz="2800" dirty="0">
                <a:solidFill>
                  <a:srgbClr val="404040"/>
                </a:solidFill>
                <a:cs typeface="+mn-ea"/>
                <a:sym typeface="+mn-lt"/>
              </a:rPr>
              <a:t>&gt;60</a:t>
            </a:r>
            <a:r>
              <a:rPr lang="zh-CN" altLang="en-US" sz="2800" dirty="0">
                <a:solidFill>
                  <a:srgbClr val="404040"/>
                </a:solidFill>
                <a:cs typeface="+mn-ea"/>
                <a:sym typeface="+mn-lt"/>
              </a:rPr>
              <a:t>分者  生活基本自理</a:t>
            </a:r>
            <a:endParaRPr lang="en-US" altLang="zh-CN" sz="2800" dirty="0">
              <a:solidFill>
                <a:srgbClr val="404040"/>
              </a:solidFill>
              <a:cs typeface="+mn-ea"/>
              <a:sym typeface="+mn-lt"/>
            </a:endParaRPr>
          </a:p>
          <a:p>
            <a:pPr algn="just" fontAlgn="t">
              <a:lnSpc>
                <a:spcPct val="120000"/>
              </a:lnSpc>
            </a:pPr>
            <a:r>
              <a:rPr lang="en-US" altLang="zh-CN" sz="2800" dirty="0">
                <a:solidFill>
                  <a:srgbClr val="404040"/>
                </a:solidFill>
                <a:cs typeface="+mn-ea"/>
                <a:sym typeface="+mn-lt"/>
              </a:rPr>
              <a:t>40~60</a:t>
            </a:r>
            <a:r>
              <a:rPr lang="zh-CN" altLang="en-US" sz="2800" dirty="0">
                <a:solidFill>
                  <a:srgbClr val="404040"/>
                </a:solidFill>
                <a:cs typeface="+mn-ea"/>
                <a:sym typeface="+mn-lt"/>
              </a:rPr>
              <a:t>分  为</a:t>
            </a:r>
            <a:r>
              <a:rPr lang="en-US" altLang="zh-CN" sz="2800" dirty="0" err="1">
                <a:solidFill>
                  <a:srgbClr val="404040"/>
                </a:solidFill>
                <a:cs typeface="+mn-ea"/>
                <a:sym typeface="+mn-lt"/>
              </a:rPr>
              <a:t>生活需要帮助</a:t>
            </a:r>
            <a:endParaRPr lang="en-US" altLang="zh-CN" sz="2800" dirty="0">
              <a:solidFill>
                <a:srgbClr val="404040"/>
              </a:solidFill>
              <a:cs typeface="+mn-ea"/>
              <a:sym typeface="+mn-lt"/>
            </a:endParaRPr>
          </a:p>
          <a:p>
            <a:pPr algn="just" fontAlgn="t">
              <a:lnSpc>
                <a:spcPct val="120000"/>
              </a:lnSpc>
            </a:pPr>
            <a:r>
              <a:rPr lang="en-US" altLang="zh-CN" sz="2800" dirty="0">
                <a:solidFill>
                  <a:srgbClr val="404040"/>
                </a:solidFill>
                <a:cs typeface="+mn-ea"/>
                <a:sym typeface="+mn-lt"/>
              </a:rPr>
              <a:t>20~40</a:t>
            </a:r>
            <a:r>
              <a:rPr lang="zh-CN" altLang="en-US" sz="2800" dirty="0">
                <a:solidFill>
                  <a:srgbClr val="404040"/>
                </a:solidFill>
                <a:cs typeface="+mn-ea"/>
                <a:sym typeface="+mn-lt"/>
              </a:rPr>
              <a:t>分  生活需要很大帮助</a:t>
            </a:r>
            <a:endParaRPr lang="en-US" altLang="zh-CN" sz="2800" dirty="0">
              <a:solidFill>
                <a:srgbClr val="404040"/>
              </a:solidFill>
              <a:cs typeface="+mn-ea"/>
              <a:sym typeface="+mn-lt"/>
            </a:endParaRPr>
          </a:p>
          <a:p>
            <a:pPr algn="just" fontAlgn="t">
              <a:lnSpc>
                <a:spcPct val="120000"/>
              </a:lnSpc>
            </a:pPr>
            <a:r>
              <a:rPr lang="en-US" altLang="zh-CN" sz="2800" dirty="0">
                <a:solidFill>
                  <a:srgbClr val="404040"/>
                </a:solidFill>
                <a:cs typeface="+mn-ea"/>
                <a:sym typeface="+mn-lt"/>
              </a:rPr>
              <a:t>&lt;20</a:t>
            </a:r>
            <a:r>
              <a:rPr lang="zh-CN" altLang="en-US" sz="2800" dirty="0">
                <a:solidFill>
                  <a:srgbClr val="404040"/>
                </a:solidFill>
                <a:cs typeface="+mn-ea"/>
                <a:sym typeface="+mn-lt"/>
              </a:rPr>
              <a:t>分   为极严重功能缺陷， 生活完全需要依赖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CDAEC65-23E6-4141-A107-2230A36FDB78}"/>
              </a:ext>
            </a:extLst>
          </p:cNvPr>
          <p:cNvGrpSpPr/>
          <p:nvPr/>
        </p:nvGrpSpPr>
        <p:grpSpPr>
          <a:xfrm>
            <a:off x="6785644" y="1535353"/>
            <a:ext cx="2260306" cy="580145"/>
            <a:chOff x="6785644" y="1535353"/>
            <a:chExt cx="2260306" cy="580145"/>
          </a:xfrm>
        </p:grpSpPr>
        <p:sp>
          <p:nvSpPr>
            <p:cNvPr id="97" name="Oval 9"/>
            <p:cNvSpPr>
              <a:spLocks noChangeArrowheads="1"/>
            </p:cNvSpPr>
            <p:nvPr/>
          </p:nvSpPr>
          <p:spPr bwMode="auto">
            <a:xfrm>
              <a:off x="6785644" y="1535353"/>
              <a:ext cx="580145" cy="580145"/>
            </a:xfrm>
            <a:prstGeom prst="ellipse">
              <a:avLst/>
            </a:prstGeom>
            <a:solidFill>
              <a:srgbClr val="3A3A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98" name="Oval 92"/>
            <p:cNvSpPr>
              <a:spLocks noChangeArrowheads="1"/>
            </p:cNvSpPr>
            <p:nvPr/>
          </p:nvSpPr>
          <p:spPr bwMode="auto">
            <a:xfrm>
              <a:off x="6785644" y="1535353"/>
              <a:ext cx="580145" cy="580145"/>
            </a:xfrm>
            <a:prstGeom prst="ellipse">
              <a:avLst/>
            </a:prstGeom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162">
              <a:extLst>
                <a:ext uri="{FF2B5EF4-FFF2-40B4-BE49-F238E27FC236}">
                  <a16:creationId xmlns="" xmlns:a16="http://schemas.microsoft.com/office/drawing/2014/main" id="{96285C68-74A1-4557-9E02-AA869DEBF0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381" y="1682011"/>
              <a:ext cx="318671" cy="286829"/>
            </a:xfrm>
            <a:custGeom>
              <a:avLst/>
              <a:gdLst>
                <a:gd name="T0" fmla="*/ 56 w 12800"/>
                <a:gd name="T1" fmla="*/ 0 h 11520"/>
                <a:gd name="T2" fmla="*/ 0 w 12800"/>
                <a:gd name="T3" fmla="*/ 11464 h 11520"/>
                <a:gd name="T4" fmla="*/ 2337 w 12800"/>
                <a:gd name="T5" fmla="*/ 11520 h 11520"/>
                <a:gd name="T6" fmla="*/ 4424 w 12800"/>
                <a:gd name="T7" fmla="*/ 9322 h 11520"/>
                <a:gd name="T8" fmla="*/ 6706 w 12800"/>
                <a:gd name="T9" fmla="*/ 11520 h 11520"/>
                <a:gd name="T10" fmla="*/ 6762 w 12800"/>
                <a:gd name="T11" fmla="*/ 83 h 11520"/>
                <a:gd name="T12" fmla="*/ 2894 w 12800"/>
                <a:gd name="T13" fmla="*/ 7652 h 11520"/>
                <a:gd name="T14" fmla="*/ 1280 w 12800"/>
                <a:gd name="T15" fmla="*/ 6066 h 11520"/>
                <a:gd name="T16" fmla="*/ 2894 w 12800"/>
                <a:gd name="T17" fmla="*/ 7652 h 11520"/>
                <a:gd name="T18" fmla="*/ 1280 w 12800"/>
                <a:gd name="T19" fmla="*/ 5287 h 11520"/>
                <a:gd name="T20" fmla="*/ 2894 w 12800"/>
                <a:gd name="T21" fmla="*/ 3701 h 11520"/>
                <a:gd name="T22" fmla="*/ 2894 w 12800"/>
                <a:gd name="T23" fmla="*/ 2922 h 11520"/>
                <a:gd name="T24" fmla="*/ 1280 w 12800"/>
                <a:gd name="T25" fmla="*/ 1336 h 11520"/>
                <a:gd name="T26" fmla="*/ 2894 w 12800"/>
                <a:gd name="T27" fmla="*/ 2922 h 11520"/>
                <a:gd name="T28" fmla="*/ 3840 w 12800"/>
                <a:gd name="T29" fmla="*/ 7652 h 11520"/>
                <a:gd name="T30" fmla="*/ 5454 w 12800"/>
                <a:gd name="T31" fmla="*/ 6066 h 11520"/>
                <a:gd name="T32" fmla="*/ 5454 w 12800"/>
                <a:gd name="T33" fmla="*/ 5287 h 11520"/>
                <a:gd name="T34" fmla="*/ 3840 w 12800"/>
                <a:gd name="T35" fmla="*/ 3701 h 11520"/>
                <a:gd name="T36" fmla="*/ 5454 w 12800"/>
                <a:gd name="T37" fmla="*/ 5287 h 11520"/>
                <a:gd name="T38" fmla="*/ 3840 w 12800"/>
                <a:gd name="T39" fmla="*/ 2922 h 11520"/>
                <a:gd name="T40" fmla="*/ 5454 w 12800"/>
                <a:gd name="T41" fmla="*/ 1336 h 11520"/>
                <a:gd name="T42" fmla="*/ 12466 w 12800"/>
                <a:gd name="T43" fmla="*/ 3701 h 11520"/>
                <a:gd name="T44" fmla="*/ 7763 w 12800"/>
                <a:gd name="T45" fmla="*/ 4035 h 11520"/>
                <a:gd name="T46" fmla="*/ 7791 w 12800"/>
                <a:gd name="T47" fmla="*/ 11492 h 11520"/>
                <a:gd name="T48" fmla="*/ 9544 w 12800"/>
                <a:gd name="T49" fmla="*/ 10045 h 11520"/>
                <a:gd name="T50" fmla="*/ 11019 w 12800"/>
                <a:gd name="T51" fmla="*/ 11492 h 11520"/>
                <a:gd name="T52" fmla="*/ 12772 w 12800"/>
                <a:gd name="T53" fmla="*/ 11464 h 11520"/>
                <a:gd name="T54" fmla="*/ 12466 w 12800"/>
                <a:gd name="T55" fmla="*/ 3701 h 11520"/>
                <a:gd name="T56" fmla="*/ 8403 w 12800"/>
                <a:gd name="T57" fmla="*/ 8821 h 11520"/>
                <a:gd name="T58" fmla="*/ 12104 w 12800"/>
                <a:gd name="T59" fmla="*/ 8042 h 11520"/>
                <a:gd name="T60" fmla="*/ 12104 w 12800"/>
                <a:gd name="T61" fmla="*/ 7263 h 11520"/>
                <a:gd name="T62" fmla="*/ 8403 w 12800"/>
                <a:gd name="T63" fmla="*/ 6483 h 11520"/>
                <a:gd name="T64" fmla="*/ 12104 w 12800"/>
                <a:gd name="T65" fmla="*/ 7263 h 11520"/>
                <a:gd name="T66" fmla="*/ 8403 w 12800"/>
                <a:gd name="T67" fmla="*/ 5677 h 11520"/>
                <a:gd name="T68" fmla="*/ 12104 w 12800"/>
                <a:gd name="T69" fmla="*/ 4897 h 11520"/>
                <a:gd name="T70" fmla="*/ 12104 w 12800"/>
                <a:gd name="T71" fmla="*/ 5677 h 11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800" h="11520">
                  <a:moveTo>
                    <a:pt x="6706" y="0"/>
                  </a:moveTo>
                  <a:lnTo>
                    <a:pt x="56" y="0"/>
                  </a:lnTo>
                  <a:cubicBezTo>
                    <a:pt x="28" y="0"/>
                    <a:pt x="0" y="28"/>
                    <a:pt x="0" y="83"/>
                  </a:cubicBezTo>
                  <a:lnTo>
                    <a:pt x="0" y="11464"/>
                  </a:lnTo>
                  <a:cubicBezTo>
                    <a:pt x="0" y="11492"/>
                    <a:pt x="28" y="11520"/>
                    <a:pt x="56" y="11520"/>
                  </a:cubicBezTo>
                  <a:lnTo>
                    <a:pt x="2337" y="11520"/>
                  </a:lnTo>
                  <a:lnTo>
                    <a:pt x="2337" y="9322"/>
                  </a:lnTo>
                  <a:lnTo>
                    <a:pt x="4424" y="9322"/>
                  </a:lnTo>
                  <a:lnTo>
                    <a:pt x="4424" y="11520"/>
                  </a:lnTo>
                  <a:lnTo>
                    <a:pt x="6706" y="11520"/>
                  </a:lnTo>
                  <a:cubicBezTo>
                    <a:pt x="6734" y="11520"/>
                    <a:pt x="6762" y="11492"/>
                    <a:pt x="6762" y="11464"/>
                  </a:cubicBezTo>
                  <a:lnTo>
                    <a:pt x="6762" y="83"/>
                  </a:lnTo>
                  <a:cubicBezTo>
                    <a:pt x="6762" y="28"/>
                    <a:pt x="6734" y="0"/>
                    <a:pt x="6706" y="0"/>
                  </a:cubicBezTo>
                  <a:close/>
                  <a:moveTo>
                    <a:pt x="2894" y="7652"/>
                  </a:moveTo>
                  <a:lnTo>
                    <a:pt x="1280" y="7652"/>
                  </a:lnTo>
                  <a:lnTo>
                    <a:pt x="1280" y="6066"/>
                  </a:lnTo>
                  <a:lnTo>
                    <a:pt x="2894" y="6066"/>
                  </a:lnTo>
                  <a:lnTo>
                    <a:pt x="2894" y="7652"/>
                  </a:lnTo>
                  <a:close/>
                  <a:moveTo>
                    <a:pt x="2894" y="5287"/>
                  </a:moveTo>
                  <a:lnTo>
                    <a:pt x="1280" y="5287"/>
                  </a:lnTo>
                  <a:lnTo>
                    <a:pt x="1280" y="3701"/>
                  </a:lnTo>
                  <a:lnTo>
                    <a:pt x="2894" y="3701"/>
                  </a:lnTo>
                  <a:lnTo>
                    <a:pt x="2894" y="5287"/>
                  </a:lnTo>
                  <a:close/>
                  <a:moveTo>
                    <a:pt x="2894" y="2922"/>
                  </a:moveTo>
                  <a:lnTo>
                    <a:pt x="1280" y="2922"/>
                  </a:lnTo>
                  <a:lnTo>
                    <a:pt x="1280" y="1336"/>
                  </a:lnTo>
                  <a:lnTo>
                    <a:pt x="2894" y="1336"/>
                  </a:lnTo>
                  <a:lnTo>
                    <a:pt x="2894" y="2922"/>
                  </a:lnTo>
                  <a:close/>
                  <a:moveTo>
                    <a:pt x="5454" y="7652"/>
                  </a:moveTo>
                  <a:lnTo>
                    <a:pt x="3840" y="7652"/>
                  </a:lnTo>
                  <a:lnTo>
                    <a:pt x="3840" y="6066"/>
                  </a:lnTo>
                  <a:lnTo>
                    <a:pt x="5454" y="6066"/>
                  </a:lnTo>
                  <a:lnTo>
                    <a:pt x="5454" y="7652"/>
                  </a:lnTo>
                  <a:close/>
                  <a:moveTo>
                    <a:pt x="5454" y="5287"/>
                  </a:moveTo>
                  <a:lnTo>
                    <a:pt x="3840" y="5287"/>
                  </a:lnTo>
                  <a:lnTo>
                    <a:pt x="3840" y="3701"/>
                  </a:lnTo>
                  <a:lnTo>
                    <a:pt x="5454" y="3701"/>
                  </a:lnTo>
                  <a:lnTo>
                    <a:pt x="5454" y="5287"/>
                  </a:lnTo>
                  <a:close/>
                  <a:moveTo>
                    <a:pt x="5454" y="2922"/>
                  </a:moveTo>
                  <a:lnTo>
                    <a:pt x="3840" y="2922"/>
                  </a:lnTo>
                  <a:lnTo>
                    <a:pt x="3840" y="1336"/>
                  </a:lnTo>
                  <a:lnTo>
                    <a:pt x="5454" y="1336"/>
                  </a:lnTo>
                  <a:lnTo>
                    <a:pt x="5454" y="2922"/>
                  </a:lnTo>
                  <a:close/>
                  <a:moveTo>
                    <a:pt x="12466" y="3701"/>
                  </a:moveTo>
                  <a:lnTo>
                    <a:pt x="8097" y="3701"/>
                  </a:lnTo>
                  <a:cubicBezTo>
                    <a:pt x="7903" y="3701"/>
                    <a:pt x="7763" y="3840"/>
                    <a:pt x="7763" y="4035"/>
                  </a:cubicBezTo>
                  <a:lnTo>
                    <a:pt x="7763" y="11464"/>
                  </a:lnTo>
                  <a:cubicBezTo>
                    <a:pt x="7763" y="11492"/>
                    <a:pt x="7791" y="11492"/>
                    <a:pt x="7791" y="11492"/>
                  </a:cubicBezTo>
                  <a:lnTo>
                    <a:pt x="9544" y="11492"/>
                  </a:lnTo>
                  <a:lnTo>
                    <a:pt x="9544" y="10045"/>
                  </a:lnTo>
                  <a:lnTo>
                    <a:pt x="11019" y="10045"/>
                  </a:lnTo>
                  <a:lnTo>
                    <a:pt x="11019" y="11492"/>
                  </a:lnTo>
                  <a:lnTo>
                    <a:pt x="12744" y="11492"/>
                  </a:lnTo>
                  <a:cubicBezTo>
                    <a:pt x="12772" y="11492"/>
                    <a:pt x="12772" y="11464"/>
                    <a:pt x="12772" y="11464"/>
                  </a:cubicBezTo>
                  <a:lnTo>
                    <a:pt x="12772" y="4035"/>
                  </a:lnTo>
                  <a:cubicBezTo>
                    <a:pt x="12800" y="3868"/>
                    <a:pt x="12633" y="3701"/>
                    <a:pt x="12466" y="3701"/>
                  </a:cubicBezTo>
                  <a:close/>
                  <a:moveTo>
                    <a:pt x="12104" y="8821"/>
                  </a:moveTo>
                  <a:lnTo>
                    <a:pt x="8403" y="8821"/>
                  </a:lnTo>
                  <a:lnTo>
                    <a:pt x="8403" y="8042"/>
                  </a:lnTo>
                  <a:lnTo>
                    <a:pt x="12104" y="8042"/>
                  </a:lnTo>
                  <a:lnTo>
                    <a:pt x="12104" y="8821"/>
                  </a:lnTo>
                  <a:close/>
                  <a:moveTo>
                    <a:pt x="12104" y="7263"/>
                  </a:moveTo>
                  <a:lnTo>
                    <a:pt x="8403" y="7263"/>
                  </a:lnTo>
                  <a:lnTo>
                    <a:pt x="8403" y="6483"/>
                  </a:lnTo>
                  <a:lnTo>
                    <a:pt x="12104" y="6483"/>
                  </a:lnTo>
                  <a:lnTo>
                    <a:pt x="12104" y="7263"/>
                  </a:lnTo>
                  <a:close/>
                  <a:moveTo>
                    <a:pt x="12104" y="5677"/>
                  </a:moveTo>
                  <a:lnTo>
                    <a:pt x="8403" y="5677"/>
                  </a:lnTo>
                  <a:lnTo>
                    <a:pt x="8403" y="4897"/>
                  </a:lnTo>
                  <a:lnTo>
                    <a:pt x="12104" y="4897"/>
                  </a:lnTo>
                  <a:lnTo>
                    <a:pt x="12104" y="5677"/>
                  </a:lnTo>
                  <a:close/>
                  <a:moveTo>
                    <a:pt x="12104" y="5677"/>
                  </a:move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01" name="Oval 29"/>
            <p:cNvSpPr>
              <a:spLocks noChangeArrowheads="1"/>
            </p:cNvSpPr>
            <p:nvPr/>
          </p:nvSpPr>
          <p:spPr bwMode="auto">
            <a:xfrm>
              <a:off x="7626235" y="1535353"/>
              <a:ext cx="580145" cy="580145"/>
            </a:xfrm>
            <a:prstGeom prst="ellipse">
              <a:avLst/>
            </a:prstGeom>
            <a:solidFill>
              <a:srgbClr val="4F5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02" name="Oval 131"/>
            <p:cNvSpPr>
              <a:spLocks noChangeArrowheads="1"/>
            </p:cNvSpPr>
            <p:nvPr/>
          </p:nvSpPr>
          <p:spPr bwMode="auto">
            <a:xfrm>
              <a:off x="7626235" y="1535353"/>
              <a:ext cx="580145" cy="580145"/>
            </a:xfrm>
            <a:prstGeom prst="ellipse">
              <a:avLst/>
            </a:prstGeom>
            <a:solidFill>
              <a:srgbClr val="65656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 201">
              <a:extLst>
                <a:ext uri="{FF2B5EF4-FFF2-40B4-BE49-F238E27FC236}">
                  <a16:creationId xmlns="" xmlns:a16="http://schemas.microsoft.com/office/drawing/2014/main" id="{0928DEED-672D-45AC-8217-924518FAD0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61590" y="1658940"/>
              <a:ext cx="309434" cy="359526"/>
            </a:xfrm>
            <a:custGeom>
              <a:avLst/>
              <a:gdLst>
                <a:gd name="T0" fmla="*/ 6390 w 7040"/>
                <a:gd name="T1" fmla="*/ 4928 h 8178"/>
                <a:gd name="T2" fmla="*/ 4224 w 7040"/>
                <a:gd name="T3" fmla="*/ 4928 h 8178"/>
                <a:gd name="T4" fmla="*/ 4224 w 7040"/>
                <a:gd name="T5" fmla="*/ 3954 h 8178"/>
                <a:gd name="T6" fmla="*/ 6390 w 7040"/>
                <a:gd name="T7" fmla="*/ 3954 h 8178"/>
                <a:gd name="T8" fmla="*/ 7040 w 7040"/>
                <a:gd name="T9" fmla="*/ 3358 h 8178"/>
                <a:gd name="T10" fmla="*/ 6390 w 7040"/>
                <a:gd name="T11" fmla="*/ 2762 h 8178"/>
                <a:gd name="T12" fmla="*/ 5307 w 7040"/>
                <a:gd name="T13" fmla="*/ 2762 h 8178"/>
                <a:gd name="T14" fmla="*/ 6390 w 7040"/>
                <a:gd name="T15" fmla="*/ 812 h 8178"/>
                <a:gd name="T16" fmla="*/ 6065 w 7040"/>
                <a:gd name="T17" fmla="*/ 108 h 8178"/>
                <a:gd name="T18" fmla="*/ 5199 w 7040"/>
                <a:gd name="T19" fmla="*/ 271 h 8178"/>
                <a:gd name="T20" fmla="*/ 3791 w 7040"/>
                <a:gd name="T21" fmla="*/ 2762 h 8178"/>
                <a:gd name="T22" fmla="*/ 3412 w 7040"/>
                <a:gd name="T23" fmla="*/ 2762 h 8178"/>
                <a:gd name="T24" fmla="*/ 3357 w 7040"/>
                <a:gd name="T25" fmla="*/ 2708 h 8178"/>
                <a:gd name="T26" fmla="*/ 2058 w 7040"/>
                <a:gd name="T27" fmla="*/ 325 h 8178"/>
                <a:gd name="T28" fmla="*/ 1191 w 7040"/>
                <a:gd name="T29" fmla="*/ 271 h 8178"/>
                <a:gd name="T30" fmla="*/ 866 w 7040"/>
                <a:gd name="T31" fmla="*/ 921 h 8178"/>
                <a:gd name="T32" fmla="*/ 1949 w 7040"/>
                <a:gd name="T33" fmla="*/ 2762 h 8178"/>
                <a:gd name="T34" fmla="*/ 650 w 7040"/>
                <a:gd name="T35" fmla="*/ 2762 h 8178"/>
                <a:gd name="T36" fmla="*/ 0 w 7040"/>
                <a:gd name="T37" fmla="*/ 3358 h 8178"/>
                <a:gd name="T38" fmla="*/ 650 w 7040"/>
                <a:gd name="T39" fmla="*/ 3954 h 8178"/>
                <a:gd name="T40" fmla="*/ 2816 w 7040"/>
                <a:gd name="T41" fmla="*/ 3954 h 8178"/>
                <a:gd name="T42" fmla="*/ 2816 w 7040"/>
                <a:gd name="T43" fmla="*/ 4928 h 8178"/>
                <a:gd name="T44" fmla="*/ 650 w 7040"/>
                <a:gd name="T45" fmla="*/ 4928 h 8178"/>
                <a:gd name="T46" fmla="*/ 0 w 7040"/>
                <a:gd name="T47" fmla="*/ 5470 h 8178"/>
                <a:gd name="T48" fmla="*/ 650 w 7040"/>
                <a:gd name="T49" fmla="*/ 6066 h 8178"/>
                <a:gd name="T50" fmla="*/ 2816 w 7040"/>
                <a:gd name="T51" fmla="*/ 6066 h 8178"/>
                <a:gd name="T52" fmla="*/ 2816 w 7040"/>
                <a:gd name="T53" fmla="*/ 7582 h 8178"/>
                <a:gd name="T54" fmla="*/ 3466 w 7040"/>
                <a:gd name="T55" fmla="*/ 8178 h 8178"/>
                <a:gd name="T56" fmla="*/ 3466 w 7040"/>
                <a:gd name="T57" fmla="*/ 8178 h 8178"/>
                <a:gd name="T58" fmla="*/ 4116 w 7040"/>
                <a:gd name="T59" fmla="*/ 7582 h 8178"/>
                <a:gd name="T60" fmla="*/ 4116 w 7040"/>
                <a:gd name="T61" fmla="*/ 6066 h 8178"/>
                <a:gd name="T62" fmla="*/ 6282 w 7040"/>
                <a:gd name="T63" fmla="*/ 6066 h 8178"/>
                <a:gd name="T64" fmla="*/ 6932 w 7040"/>
                <a:gd name="T65" fmla="*/ 5470 h 8178"/>
                <a:gd name="T66" fmla="*/ 6391 w 7040"/>
                <a:gd name="T67" fmla="*/ 4928 h 8178"/>
                <a:gd name="T68" fmla="*/ 6391 w 7040"/>
                <a:gd name="T69" fmla="*/ 4928 h 8178"/>
                <a:gd name="T70" fmla="*/ 6391 w 7040"/>
                <a:gd name="T71" fmla="*/ 4928 h 8178"/>
                <a:gd name="T72" fmla="*/ 6390 w 7040"/>
                <a:gd name="T73" fmla="*/ 4928 h 8178"/>
                <a:gd name="T74" fmla="*/ 6390 w 7040"/>
                <a:gd name="T75" fmla="*/ 4928 h 8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40" h="8178">
                  <a:moveTo>
                    <a:pt x="6390" y="4928"/>
                  </a:moveTo>
                  <a:lnTo>
                    <a:pt x="4224" y="4928"/>
                  </a:lnTo>
                  <a:lnTo>
                    <a:pt x="4224" y="3954"/>
                  </a:lnTo>
                  <a:lnTo>
                    <a:pt x="6390" y="3954"/>
                  </a:lnTo>
                  <a:cubicBezTo>
                    <a:pt x="6770" y="3954"/>
                    <a:pt x="7040" y="3683"/>
                    <a:pt x="7040" y="3358"/>
                  </a:cubicBezTo>
                  <a:cubicBezTo>
                    <a:pt x="7040" y="3033"/>
                    <a:pt x="6715" y="2762"/>
                    <a:pt x="6390" y="2762"/>
                  </a:cubicBezTo>
                  <a:lnTo>
                    <a:pt x="5307" y="2762"/>
                  </a:lnTo>
                  <a:lnTo>
                    <a:pt x="6390" y="812"/>
                  </a:lnTo>
                  <a:cubicBezTo>
                    <a:pt x="6553" y="596"/>
                    <a:pt x="6390" y="271"/>
                    <a:pt x="6065" y="108"/>
                  </a:cubicBezTo>
                  <a:cubicBezTo>
                    <a:pt x="5686" y="0"/>
                    <a:pt x="5307" y="54"/>
                    <a:pt x="5199" y="271"/>
                  </a:cubicBezTo>
                  <a:lnTo>
                    <a:pt x="3791" y="2762"/>
                  </a:lnTo>
                  <a:lnTo>
                    <a:pt x="3412" y="2762"/>
                  </a:lnTo>
                  <a:cubicBezTo>
                    <a:pt x="3412" y="2762"/>
                    <a:pt x="3412" y="2708"/>
                    <a:pt x="3357" y="2708"/>
                  </a:cubicBezTo>
                  <a:lnTo>
                    <a:pt x="2058" y="325"/>
                  </a:lnTo>
                  <a:cubicBezTo>
                    <a:pt x="1895" y="108"/>
                    <a:pt x="1516" y="108"/>
                    <a:pt x="1191" y="271"/>
                  </a:cubicBezTo>
                  <a:cubicBezTo>
                    <a:pt x="866" y="433"/>
                    <a:pt x="758" y="704"/>
                    <a:pt x="866" y="921"/>
                  </a:cubicBezTo>
                  <a:lnTo>
                    <a:pt x="1949" y="2762"/>
                  </a:lnTo>
                  <a:lnTo>
                    <a:pt x="650" y="2762"/>
                  </a:lnTo>
                  <a:cubicBezTo>
                    <a:pt x="325" y="2762"/>
                    <a:pt x="0" y="3033"/>
                    <a:pt x="0" y="3358"/>
                  </a:cubicBezTo>
                  <a:cubicBezTo>
                    <a:pt x="0" y="3683"/>
                    <a:pt x="325" y="3954"/>
                    <a:pt x="650" y="3954"/>
                  </a:cubicBezTo>
                  <a:lnTo>
                    <a:pt x="2816" y="3954"/>
                  </a:lnTo>
                  <a:lnTo>
                    <a:pt x="2816" y="4928"/>
                  </a:lnTo>
                  <a:lnTo>
                    <a:pt x="650" y="4928"/>
                  </a:lnTo>
                  <a:cubicBezTo>
                    <a:pt x="325" y="4928"/>
                    <a:pt x="0" y="5145"/>
                    <a:pt x="0" y="5470"/>
                  </a:cubicBezTo>
                  <a:cubicBezTo>
                    <a:pt x="0" y="5795"/>
                    <a:pt x="325" y="6066"/>
                    <a:pt x="650" y="6066"/>
                  </a:cubicBezTo>
                  <a:lnTo>
                    <a:pt x="2816" y="6066"/>
                  </a:lnTo>
                  <a:lnTo>
                    <a:pt x="2816" y="7582"/>
                  </a:lnTo>
                  <a:cubicBezTo>
                    <a:pt x="2816" y="7907"/>
                    <a:pt x="3141" y="8178"/>
                    <a:pt x="3466" y="8178"/>
                  </a:cubicBezTo>
                  <a:lnTo>
                    <a:pt x="3466" y="8178"/>
                  </a:lnTo>
                  <a:cubicBezTo>
                    <a:pt x="3845" y="8178"/>
                    <a:pt x="4116" y="7907"/>
                    <a:pt x="4116" y="7582"/>
                  </a:cubicBezTo>
                  <a:lnTo>
                    <a:pt x="4116" y="6066"/>
                  </a:lnTo>
                  <a:lnTo>
                    <a:pt x="6282" y="6066"/>
                  </a:lnTo>
                  <a:cubicBezTo>
                    <a:pt x="6661" y="6066"/>
                    <a:pt x="6932" y="5795"/>
                    <a:pt x="6932" y="5470"/>
                  </a:cubicBezTo>
                  <a:cubicBezTo>
                    <a:pt x="7040" y="5145"/>
                    <a:pt x="6715" y="4928"/>
                    <a:pt x="6391" y="4928"/>
                  </a:cubicBezTo>
                  <a:lnTo>
                    <a:pt x="6391" y="4928"/>
                  </a:lnTo>
                  <a:lnTo>
                    <a:pt x="6391" y="4928"/>
                  </a:lnTo>
                  <a:lnTo>
                    <a:pt x="6390" y="4928"/>
                  </a:lnTo>
                  <a:close/>
                  <a:moveTo>
                    <a:pt x="6390" y="4928"/>
                  </a:move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05" name="Oval 16"/>
            <p:cNvSpPr>
              <a:spLocks noChangeArrowheads="1"/>
            </p:cNvSpPr>
            <p:nvPr/>
          </p:nvSpPr>
          <p:spPr bwMode="auto">
            <a:xfrm>
              <a:off x="8466827" y="1535353"/>
              <a:ext cx="579123" cy="580145"/>
            </a:xfrm>
            <a:prstGeom prst="ellipse">
              <a:avLst/>
            </a:prstGeom>
            <a:solidFill>
              <a:srgbClr val="4F5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06" name="Oval 144"/>
            <p:cNvSpPr>
              <a:spLocks noChangeArrowheads="1"/>
            </p:cNvSpPr>
            <p:nvPr/>
          </p:nvSpPr>
          <p:spPr bwMode="auto">
            <a:xfrm>
              <a:off x="8466827" y="1535353"/>
              <a:ext cx="579123" cy="580145"/>
            </a:xfrm>
            <a:prstGeom prst="ellipse">
              <a:avLst/>
            </a:prstGeom>
            <a:solidFill>
              <a:srgbClr val="3A3A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9" name="Freeform 215">
              <a:extLst>
                <a:ext uri="{FF2B5EF4-FFF2-40B4-BE49-F238E27FC236}">
                  <a16:creationId xmlns="" xmlns:a16="http://schemas.microsoft.com/office/drawing/2014/main" id="{D6EE9729-C080-40F5-8C1C-E23A075EE6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11720" y="1636981"/>
              <a:ext cx="289338" cy="338077"/>
            </a:xfrm>
            <a:custGeom>
              <a:avLst/>
              <a:gdLst>
                <a:gd name="T0" fmla="*/ 8209 w 10908"/>
                <a:gd name="T1" fmla="*/ 2143 h 12744"/>
                <a:gd name="T2" fmla="*/ 8209 w 10908"/>
                <a:gd name="T3" fmla="*/ 1057 h 12744"/>
                <a:gd name="T4" fmla="*/ 7124 w 10908"/>
                <a:gd name="T5" fmla="*/ 0 h 12744"/>
                <a:gd name="T6" fmla="*/ 3840 w 10908"/>
                <a:gd name="T7" fmla="*/ 0 h 12744"/>
                <a:gd name="T8" fmla="*/ 2755 w 10908"/>
                <a:gd name="T9" fmla="*/ 1057 h 12744"/>
                <a:gd name="T10" fmla="*/ 2755 w 10908"/>
                <a:gd name="T11" fmla="*/ 2115 h 12744"/>
                <a:gd name="T12" fmla="*/ 0 w 10908"/>
                <a:gd name="T13" fmla="*/ 2115 h 12744"/>
                <a:gd name="T14" fmla="*/ 0 w 10908"/>
                <a:gd name="T15" fmla="*/ 3172 h 12744"/>
                <a:gd name="T16" fmla="*/ 1085 w 10908"/>
                <a:gd name="T17" fmla="*/ 3172 h 12744"/>
                <a:gd name="T18" fmla="*/ 1085 w 10908"/>
                <a:gd name="T19" fmla="*/ 11687 h 12744"/>
                <a:gd name="T20" fmla="*/ 2171 w 10908"/>
                <a:gd name="T21" fmla="*/ 12744 h 12744"/>
                <a:gd name="T22" fmla="*/ 8738 w 10908"/>
                <a:gd name="T23" fmla="*/ 12744 h 12744"/>
                <a:gd name="T24" fmla="*/ 9823 w 10908"/>
                <a:gd name="T25" fmla="*/ 11687 h 12744"/>
                <a:gd name="T26" fmla="*/ 9823 w 10908"/>
                <a:gd name="T27" fmla="*/ 3200 h 12744"/>
                <a:gd name="T28" fmla="*/ 10908 w 10908"/>
                <a:gd name="T29" fmla="*/ 3200 h 12744"/>
                <a:gd name="T30" fmla="*/ 10908 w 10908"/>
                <a:gd name="T31" fmla="*/ 2143 h 12744"/>
                <a:gd name="T32" fmla="*/ 8209 w 10908"/>
                <a:gd name="T33" fmla="*/ 2143 h 12744"/>
                <a:gd name="T34" fmla="*/ 4870 w 10908"/>
                <a:gd name="T35" fmla="*/ 10963 h 12744"/>
                <a:gd name="T36" fmla="*/ 3645 w 10908"/>
                <a:gd name="T37" fmla="*/ 10963 h 12744"/>
                <a:gd name="T38" fmla="*/ 3645 w 10908"/>
                <a:gd name="T39" fmla="*/ 4257 h 12744"/>
                <a:gd name="T40" fmla="*/ 4870 w 10908"/>
                <a:gd name="T41" fmla="*/ 4257 h 12744"/>
                <a:gd name="T42" fmla="*/ 4870 w 10908"/>
                <a:gd name="T43" fmla="*/ 10963 h 12744"/>
                <a:gd name="T44" fmla="*/ 7319 w 10908"/>
                <a:gd name="T45" fmla="*/ 10963 h 12744"/>
                <a:gd name="T46" fmla="*/ 6094 w 10908"/>
                <a:gd name="T47" fmla="*/ 10963 h 12744"/>
                <a:gd name="T48" fmla="*/ 6094 w 10908"/>
                <a:gd name="T49" fmla="*/ 4257 h 12744"/>
                <a:gd name="T50" fmla="*/ 7319 w 10908"/>
                <a:gd name="T51" fmla="*/ 4257 h 12744"/>
                <a:gd name="T52" fmla="*/ 7319 w 10908"/>
                <a:gd name="T53" fmla="*/ 10963 h 12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908" h="12744">
                  <a:moveTo>
                    <a:pt x="8209" y="2143"/>
                  </a:moveTo>
                  <a:lnTo>
                    <a:pt x="8209" y="1057"/>
                  </a:lnTo>
                  <a:cubicBezTo>
                    <a:pt x="8209" y="473"/>
                    <a:pt x="7708" y="0"/>
                    <a:pt x="7124" y="0"/>
                  </a:cubicBezTo>
                  <a:lnTo>
                    <a:pt x="3840" y="0"/>
                  </a:lnTo>
                  <a:cubicBezTo>
                    <a:pt x="3228" y="0"/>
                    <a:pt x="2755" y="473"/>
                    <a:pt x="2755" y="1057"/>
                  </a:cubicBezTo>
                  <a:lnTo>
                    <a:pt x="2755" y="2115"/>
                  </a:lnTo>
                  <a:lnTo>
                    <a:pt x="0" y="2115"/>
                  </a:lnTo>
                  <a:lnTo>
                    <a:pt x="0" y="3172"/>
                  </a:lnTo>
                  <a:lnTo>
                    <a:pt x="1085" y="3172"/>
                  </a:lnTo>
                  <a:lnTo>
                    <a:pt x="1085" y="11687"/>
                  </a:lnTo>
                  <a:cubicBezTo>
                    <a:pt x="1085" y="12271"/>
                    <a:pt x="1586" y="12744"/>
                    <a:pt x="2171" y="12744"/>
                  </a:cubicBezTo>
                  <a:lnTo>
                    <a:pt x="8738" y="12744"/>
                  </a:lnTo>
                  <a:cubicBezTo>
                    <a:pt x="9350" y="12744"/>
                    <a:pt x="9823" y="12271"/>
                    <a:pt x="9823" y="11687"/>
                  </a:cubicBezTo>
                  <a:lnTo>
                    <a:pt x="9823" y="3200"/>
                  </a:lnTo>
                  <a:lnTo>
                    <a:pt x="10908" y="3200"/>
                  </a:lnTo>
                  <a:lnTo>
                    <a:pt x="10908" y="2143"/>
                  </a:lnTo>
                  <a:lnTo>
                    <a:pt x="8209" y="2143"/>
                  </a:lnTo>
                  <a:close/>
                  <a:moveTo>
                    <a:pt x="4870" y="10963"/>
                  </a:moveTo>
                  <a:lnTo>
                    <a:pt x="3645" y="10963"/>
                  </a:lnTo>
                  <a:lnTo>
                    <a:pt x="3645" y="4257"/>
                  </a:lnTo>
                  <a:lnTo>
                    <a:pt x="4870" y="4257"/>
                  </a:lnTo>
                  <a:lnTo>
                    <a:pt x="4870" y="10963"/>
                  </a:lnTo>
                  <a:close/>
                  <a:moveTo>
                    <a:pt x="7319" y="10963"/>
                  </a:moveTo>
                  <a:lnTo>
                    <a:pt x="6094" y="10963"/>
                  </a:lnTo>
                  <a:lnTo>
                    <a:pt x="6094" y="4257"/>
                  </a:lnTo>
                  <a:lnTo>
                    <a:pt x="7319" y="4257"/>
                  </a:lnTo>
                  <a:lnTo>
                    <a:pt x="7319" y="109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C4CA1874-2825-444E-A8DA-7DE3F605A6FF}"/>
              </a:ext>
            </a:extLst>
          </p:cNvPr>
          <p:cNvGrpSpPr/>
          <p:nvPr/>
        </p:nvGrpSpPr>
        <p:grpSpPr>
          <a:xfrm>
            <a:off x="480369" y="1325880"/>
            <a:ext cx="7406778" cy="5029200"/>
            <a:chOff x="480369" y="1325880"/>
            <a:chExt cx="7406778" cy="5029200"/>
          </a:xfrm>
        </p:grpSpPr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1ED60B90-7DA5-4A15-90C6-1176BF3626D3}"/>
                </a:ext>
              </a:extLst>
            </p:cNvPr>
            <p:cNvGrpSpPr/>
            <p:nvPr/>
          </p:nvGrpSpPr>
          <p:grpSpPr>
            <a:xfrm>
              <a:off x="480369" y="1325880"/>
              <a:ext cx="7406778" cy="5029199"/>
              <a:chOff x="480369" y="1325880"/>
              <a:chExt cx="7406778" cy="5029199"/>
            </a:xfrm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88C22193-17E5-400E-96C3-EC7FD320473B}"/>
                  </a:ext>
                </a:extLst>
              </p:cNvPr>
              <p:cNvGrpSpPr/>
              <p:nvPr/>
            </p:nvGrpSpPr>
            <p:grpSpPr>
              <a:xfrm>
                <a:off x="480369" y="1325880"/>
                <a:ext cx="5978167" cy="5029199"/>
                <a:chOff x="480369" y="1325880"/>
                <a:chExt cx="5978167" cy="5029199"/>
              </a:xfrm>
            </p:grpSpPr>
            <p:pic>
              <p:nvPicPr>
                <p:cNvPr id="90" name="图片 89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20564"/>
                <a:stretch/>
              </p:blipFill>
              <p:spPr>
                <a:xfrm>
                  <a:off x="480369" y="1338210"/>
                  <a:ext cx="5978167" cy="5016869"/>
                </a:xfrm>
                <a:custGeom>
                  <a:avLst/>
                  <a:gdLst>
                    <a:gd name="connsiteX0" fmla="*/ 0 w 5364480"/>
                    <a:gd name="connsiteY0" fmla="*/ 0 h 5029200"/>
                    <a:gd name="connsiteX1" fmla="*/ 5364480 w 5364480"/>
                    <a:gd name="connsiteY1" fmla="*/ 0 h 5029200"/>
                    <a:gd name="connsiteX2" fmla="*/ 5364480 w 5364480"/>
                    <a:gd name="connsiteY2" fmla="*/ 5029200 h 5029200"/>
                    <a:gd name="connsiteX3" fmla="*/ 0 w 5364480"/>
                    <a:gd name="connsiteY3" fmla="*/ 5029200 h 5029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64480" h="5029200">
                      <a:moveTo>
                        <a:pt x="0" y="0"/>
                      </a:moveTo>
                      <a:lnTo>
                        <a:pt x="5364480" y="0"/>
                      </a:lnTo>
                      <a:lnTo>
                        <a:pt x="5364480" y="5029200"/>
                      </a:lnTo>
                      <a:lnTo>
                        <a:pt x="0" y="5029200"/>
                      </a:lnTo>
                      <a:close/>
                    </a:path>
                  </a:pathLst>
                </a:custGeom>
              </p:spPr>
            </p:pic>
            <p:sp>
              <p:nvSpPr>
                <p:cNvPr id="91" name="矩形 90"/>
                <p:cNvSpPr/>
                <p:nvPr/>
              </p:nvSpPr>
              <p:spPr>
                <a:xfrm>
                  <a:off x="480369" y="1325880"/>
                  <a:ext cx="2895600" cy="83074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08" name="矩形 107"/>
              <p:cNvSpPr/>
              <p:nvPr/>
            </p:nvSpPr>
            <p:spPr>
              <a:xfrm>
                <a:off x="6785644" y="5374109"/>
                <a:ext cx="1101503" cy="113686"/>
              </a:xfrm>
              <a:prstGeom prst="rect">
                <a:avLst/>
              </a:prstGeom>
              <a:solidFill>
                <a:srgbClr val="3A3A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92" name="矩形 91"/>
            <p:cNvSpPr/>
            <p:nvPr/>
          </p:nvSpPr>
          <p:spPr>
            <a:xfrm>
              <a:off x="4747570" y="5486400"/>
              <a:ext cx="3139440" cy="86868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>
                  <a:cs typeface="+mn-ea"/>
                  <a:sym typeface="+mn-lt"/>
                </a:rPr>
                <a:t>评分结果</a:t>
              </a: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744245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doors dir="vert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C6157ADF-65F3-4C02-96BE-206DC4C02E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r="18782" b="27206"/>
          <a:stretch/>
        </p:blipFill>
        <p:spPr>
          <a:xfrm>
            <a:off x="0" y="-2"/>
            <a:ext cx="12192000" cy="685800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47390" y="390745"/>
            <a:ext cx="10802679" cy="6076507"/>
          </a:xfrm>
          <a:prstGeom prst="rect">
            <a:avLst/>
          </a:prstGeom>
          <a:solidFill>
            <a:srgbClr val="0070C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781742" y="2376946"/>
            <a:ext cx="880241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9600" b="1" dirty="0">
                <a:solidFill>
                  <a:schemeClr val="bg1"/>
                </a:solidFill>
                <a:cs typeface="+mn-ea"/>
                <a:sym typeface="+mn-lt"/>
              </a:rPr>
              <a:t>护理问题与措施</a:t>
            </a:r>
          </a:p>
        </p:txBody>
      </p:sp>
      <p:sp>
        <p:nvSpPr>
          <p:cNvPr id="41" name="矩形 40"/>
          <p:cNvSpPr/>
          <p:nvPr/>
        </p:nvSpPr>
        <p:spPr>
          <a:xfrm>
            <a:off x="3297581" y="4262944"/>
            <a:ext cx="57022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spcBef>
                <a:spcPct val="0"/>
              </a:spcBef>
            </a:pP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ADD THE TITLE HERE</a:t>
            </a:r>
          </a:p>
        </p:txBody>
      </p:sp>
      <p:sp>
        <p:nvSpPr>
          <p:cNvPr id="43" name="十字形 42"/>
          <p:cNvSpPr/>
          <p:nvPr/>
        </p:nvSpPr>
        <p:spPr>
          <a:xfrm flipV="1">
            <a:off x="4892590" y="1324696"/>
            <a:ext cx="741535" cy="736587"/>
          </a:xfrm>
          <a:prstGeom prst="plus">
            <a:avLst>
              <a:gd name="adj" fmla="val 363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等腰三角形 43"/>
          <p:cNvSpPr/>
          <p:nvPr/>
        </p:nvSpPr>
        <p:spPr>
          <a:xfrm flipV="1">
            <a:off x="6096000" y="5866851"/>
            <a:ext cx="245157" cy="21134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3832946C-8F85-44F9-8887-F8E13F1FF586}"/>
              </a:ext>
            </a:extLst>
          </p:cNvPr>
          <p:cNvSpPr txBox="1"/>
          <p:nvPr/>
        </p:nvSpPr>
        <p:spPr>
          <a:xfrm>
            <a:off x="3297581" y="4772510"/>
            <a:ext cx="5702299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" panose="020F0502020204030204"/>
                <a:cs typeface="+mn-ea"/>
                <a:sym typeface="+mn-lt"/>
              </a:rPr>
              <a:t>请在此处输入您的文字内容，请在此处输入您的文字内容请在此处输入您的文字内容，请在此处输入您的文字内容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" panose="020F0502020204030204"/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76821EC-88B7-4B78-8AD9-62A8A81BAD99}"/>
              </a:ext>
            </a:extLst>
          </p:cNvPr>
          <p:cNvSpPr txBox="1"/>
          <p:nvPr/>
        </p:nvSpPr>
        <p:spPr>
          <a:xfrm>
            <a:off x="5823897" y="1092825"/>
            <a:ext cx="15679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7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kumimoji="0" lang="zh-CN" altLang="en-US" sz="7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047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5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5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9" grpId="0"/>
      <p:bldP spid="41" grpId="0"/>
      <p:bldP spid="43" grpId="0" animBg="1"/>
      <p:bldP spid="44" grpId="0" animBg="1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="" xmlns:a16="http://schemas.microsoft.com/office/drawing/2014/main" id="{6A743FF7-C54F-42E3-A6C4-767F1DD4D604}"/>
              </a:ext>
            </a:extLst>
          </p:cNvPr>
          <p:cNvSpPr/>
          <p:nvPr/>
        </p:nvSpPr>
        <p:spPr>
          <a:xfrm>
            <a:off x="780481" y="1160463"/>
            <a:ext cx="520535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zh-CN" sz="2400" b="1" dirty="0">
                <a:solidFill>
                  <a:srgbClr val="404040"/>
                </a:solidFill>
                <a:cs typeface="+mn-ea"/>
                <a:sym typeface="+mn-lt"/>
              </a:rPr>
              <a:t>2.12 18:41 </a:t>
            </a:r>
          </a:p>
          <a:p>
            <a:pPr lvl="0"/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P1 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焦虑：与对疾病的知识缺乏、担心预后有关</a:t>
            </a:r>
          </a:p>
          <a:p>
            <a:pPr lvl="0"/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Ｉ</a:t>
            </a:r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3 </a:t>
            </a:r>
          </a:p>
          <a:p>
            <a:pPr lvl="0"/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1: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耐心倾听病人述说，与患者沟通交流，开导劝慰，避免焦虑导致气机运行阻滞，脉络不通</a:t>
            </a:r>
          </a:p>
          <a:p>
            <a:pPr lvl="0"/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 </a:t>
            </a:r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2: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保持良好的情志，使脏腑气血功能旺盛，促使疾病痊愈 </a:t>
            </a:r>
          </a:p>
          <a:p>
            <a:pPr lvl="0"/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 </a:t>
            </a:r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3: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向患者及家属介绍同种病治疗成功病例，缓解其焦虑情绪</a:t>
            </a:r>
          </a:p>
          <a:p>
            <a:pPr lvl="0"/>
            <a:r>
              <a:rPr lang="en-US" altLang="zh-CN" sz="2400" b="1" dirty="0">
                <a:solidFill>
                  <a:srgbClr val="404040"/>
                </a:solidFill>
                <a:cs typeface="+mn-ea"/>
                <a:sym typeface="+mn-lt"/>
              </a:rPr>
              <a:t>2.12 21:00</a:t>
            </a:r>
          </a:p>
          <a:p>
            <a:pPr lvl="0"/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患者疼痛症状较前稍缓解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1E0E4B15-B1C9-456A-9703-197BD290B78A}"/>
              </a:ext>
            </a:extLst>
          </p:cNvPr>
          <p:cNvSpPr/>
          <p:nvPr/>
        </p:nvSpPr>
        <p:spPr>
          <a:xfrm>
            <a:off x="6096000" y="4022785"/>
            <a:ext cx="5950826" cy="268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altLang="zh-CN" sz="2400" b="1" dirty="0">
                <a:solidFill>
                  <a:srgbClr val="404040"/>
                </a:solidFill>
                <a:cs typeface="+mn-ea"/>
                <a:sym typeface="+mn-lt"/>
              </a:rPr>
              <a:t>2.12  20:00</a:t>
            </a: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Ｐ</a:t>
            </a:r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2 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生活自理能力缺陷：与肢体活动障碍有关</a:t>
            </a: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Ｉ</a:t>
            </a:r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2 1: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协助患者进食、排便及个人卫生等生活护理</a:t>
            </a: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       </a:t>
            </a:r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2: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为患者创造安静、整洁、舒适的病房环境</a:t>
            </a: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       </a:t>
            </a:r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3: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加强巡视，从生活上关心体贴病人，以理</a:t>
            </a: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         解宽容的态度主动与病人交往，了解生活所需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DA6361C4-8F7E-4247-B64B-623E28B3A8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29" b="12635"/>
          <a:stretch/>
        </p:blipFill>
        <p:spPr>
          <a:xfrm>
            <a:off x="6038038" y="1341153"/>
            <a:ext cx="5480862" cy="268163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64E1B584-C431-439D-A0AC-41F4FB69DF1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611"/>
          <a:stretch/>
        </p:blipFill>
        <p:spPr>
          <a:xfrm>
            <a:off x="780481" y="4484450"/>
            <a:ext cx="5023692" cy="221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367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1274CE60-5570-49F7-B92F-9ADCF1AC0FE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0"/>
          <a:stretch/>
        </p:blipFill>
        <p:spPr>
          <a:xfrm>
            <a:off x="590409" y="1500117"/>
            <a:ext cx="4194718" cy="4978400"/>
          </a:xfrm>
          <a:prstGeom prst="rect">
            <a:avLst/>
          </a:prstGeom>
        </p:spPr>
      </p:pic>
      <p:grpSp>
        <p:nvGrpSpPr>
          <p:cNvPr id="2" name="8">
            <a:extLst>
              <a:ext uri="{FF2B5EF4-FFF2-40B4-BE49-F238E27FC236}">
                <a16:creationId xmlns="" xmlns:a16="http://schemas.microsoft.com/office/drawing/2014/main" id="{D8A6F81D-8B7E-452A-9702-F563EB23DE62}"/>
              </a:ext>
            </a:extLst>
          </p:cNvPr>
          <p:cNvGrpSpPr/>
          <p:nvPr/>
        </p:nvGrpSpPr>
        <p:grpSpPr>
          <a:xfrm>
            <a:off x="4541341" y="1500119"/>
            <a:ext cx="7069584" cy="4978400"/>
            <a:chOff x="4943871" y="1701800"/>
            <a:chExt cx="6552804" cy="4390504"/>
          </a:xfrm>
          <a:solidFill>
            <a:srgbClr val="404040"/>
          </a:solidFill>
        </p:grpSpPr>
        <p:sp>
          <p:nvSpPr>
            <p:cNvPr id="3" name="3">
              <a:extLst>
                <a:ext uri="{FF2B5EF4-FFF2-40B4-BE49-F238E27FC236}">
                  <a16:creationId xmlns="" xmlns:a16="http://schemas.microsoft.com/office/drawing/2014/main" id="{03E83A6F-75E2-4716-8A7D-45A7F272C8D6}"/>
                </a:ext>
              </a:extLst>
            </p:cNvPr>
            <p:cNvSpPr/>
            <p:nvPr/>
          </p:nvSpPr>
          <p:spPr>
            <a:xfrm>
              <a:off x="5447928" y="1701800"/>
              <a:ext cx="6048747" cy="43905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4" name="25">
              <a:extLst>
                <a:ext uri="{FF2B5EF4-FFF2-40B4-BE49-F238E27FC236}">
                  <a16:creationId xmlns="" xmlns:a16="http://schemas.microsoft.com/office/drawing/2014/main" id="{C0974AE4-B1CC-4E82-9558-C22E82E27B99}"/>
                </a:ext>
              </a:extLst>
            </p:cNvPr>
            <p:cNvSpPr/>
            <p:nvPr/>
          </p:nvSpPr>
          <p:spPr>
            <a:xfrm rot="16200000">
              <a:off x="3000647" y="3645024"/>
              <a:ext cx="4390504" cy="504056"/>
            </a:xfrm>
            <a:custGeom>
              <a:avLst/>
              <a:gdLst>
                <a:gd name="connsiteX0" fmla="*/ 4390504 w 4390504"/>
                <a:gd name="connsiteY0" fmla="*/ 216024 h 504056"/>
                <a:gd name="connsiteX1" fmla="*/ 4390504 w 4390504"/>
                <a:gd name="connsiteY1" fmla="*/ 504056 h 504056"/>
                <a:gd name="connsiteX2" fmla="*/ 0 w 4390504"/>
                <a:gd name="connsiteY2" fmla="*/ 504056 h 504056"/>
                <a:gd name="connsiteX3" fmla="*/ 0 w 4390504"/>
                <a:gd name="connsiteY3" fmla="*/ 216024 h 504056"/>
                <a:gd name="connsiteX4" fmla="*/ 1985629 w 4390504"/>
                <a:gd name="connsiteY4" fmla="*/ 216024 h 504056"/>
                <a:gd name="connsiteX5" fmla="*/ 2195252 w 4390504"/>
                <a:gd name="connsiteY5" fmla="*/ 0 h 504056"/>
                <a:gd name="connsiteX6" fmla="*/ 2404874 w 4390504"/>
                <a:gd name="connsiteY6" fmla="*/ 216024 h 504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90504" h="504056">
                  <a:moveTo>
                    <a:pt x="4390504" y="216024"/>
                  </a:moveTo>
                  <a:lnTo>
                    <a:pt x="4390504" y="504056"/>
                  </a:lnTo>
                  <a:lnTo>
                    <a:pt x="0" y="504056"/>
                  </a:lnTo>
                  <a:lnTo>
                    <a:pt x="0" y="216024"/>
                  </a:lnTo>
                  <a:lnTo>
                    <a:pt x="1985629" y="216024"/>
                  </a:lnTo>
                  <a:lnTo>
                    <a:pt x="2195252" y="0"/>
                  </a:lnTo>
                  <a:lnTo>
                    <a:pt x="2404874" y="21602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5" name="TextBox 19">
            <a:extLst>
              <a:ext uri="{FF2B5EF4-FFF2-40B4-BE49-F238E27FC236}">
                <a16:creationId xmlns="" xmlns:a16="http://schemas.microsoft.com/office/drawing/2014/main" id="{CB991C72-9C02-47D8-9938-F78C5DB2D7F1}"/>
              </a:ext>
            </a:extLst>
          </p:cNvPr>
          <p:cNvSpPr txBox="1"/>
          <p:nvPr/>
        </p:nvSpPr>
        <p:spPr>
          <a:xfrm>
            <a:off x="5796591" y="1777566"/>
            <a:ext cx="364722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en-GB" altLang="zh-CN" sz="2400" b="1" dirty="0">
                <a:solidFill>
                  <a:schemeClr val="lt1"/>
                </a:solidFill>
                <a:cs typeface="+mn-ea"/>
                <a:sym typeface="+mn-lt"/>
              </a:rPr>
              <a:t>2.13  15:30</a:t>
            </a:r>
          </a:p>
        </p:txBody>
      </p:sp>
      <p:sp>
        <p:nvSpPr>
          <p:cNvPr id="6" name="TextBox 106">
            <a:extLst>
              <a:ext uri="{FF2B5EF4-FFF2-40B4-BE49-F238E27FC236}">
                <a16:creationId xmlns="" xmlns:a16="http://schemas.microsoft.com/office/drawing/2014/main" id="{411D15F6-4FD8-4BEB-A0F3-D4436B16E67E}"/>
              </a:ext>
            </a:extLst>
          </p:cNvPr>
          <p:cNvSpPr txBox="1"/>
          <p:nvPr/>
        </p:nvSpPr>
        <p:spPr>
          <a:xfrm>
            <a:off x="5762928" y="2387629"/>
            <a:ext cx="5646612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Ｐ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3 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焦虑：与对疾病的知识缺乏、担心预后有关</a:t>
            </a:r>
          </a:p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 1: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耐心倾听病人述说，与患者沟通交流，开导劝慰，</a:t>
            </a:r>
          </a:p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 避免焦虑导致气机运行阻滞，脉络不通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2: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保持良好的情志，使脏腑气血功能旺盛，促使疾病痊愈 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3: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向患者及家属介绍同种病治疗成功病例，缓解其焦虑情绪</a:t>
            </a:r>
          </a:p>
          <a:p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TextBox 19">
            <a:extLst>
              <a:ext uri="{FF2B5EF4-FFF2-40B4-BE49-F238E27FC236}">
                <a16:creationId xmlns="" xmlns:a16="http://schemas.microsoft.com/office/drawing/2014/main" id="{B4B03A3A-AEF5-40F2-BA89-5EF8C0004F4C}"/>
              </a:ext>
            </a:extLst>
          </p:cNvPr>
          <p:cNvSpPr txBox="1"/>
          <p:nvPr/>
        </p:nvSpPr>
        <p:spPr>
          <a:xfrm>
            <a:off x="5762928" y="3816539"/>
            <a:ext cx="364722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en-GB" altLang="zh-CN" sz="2400" b="1" dirty="0">
                <a:solidFill>
                  <a:schemeClr val="lt1"/>
                </a:solidFill>
                <a:cs typeface="+mn-ea"/>
                <a:sym typeface="+mn-lt"/>
              </a:rPr>
              <a:t>2.12  20:30</a:t>
            </a:r>
          </a:p>
        </p:txBody>
      </p:sp>
      <p:sp>
        <p:nvSpPr>
          <p:cNvPr id="8" name="TextBox 106">
            <a:extLst>
              <a:ext uri="{FF2B5EF4-FFF2-40B4-BE49-F238E27FC236}">
                <a16:creationId xmlns="" xmlns:a16="http://schemas.microsoft.com/office/drawing/2014/main" id="{302C95C1-81A4-408D-BBCD-FB647121B2CC}"/>
              </a:ext>
            </a:extLst>
          </p:cNvPr>
          <p:cNvSpPr txBox="1"/>
          <p:nvPr/>
        </p:nvSpPr>
        <p:spPr>
          <a:xfrm>
            <a:off x="5729265" y="4347594"/>
            <a:ext cx="5646612" cy="20313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Ｐ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4 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潜在并发症：感染 　与保留导尿有关</a:t>
            </a:r>
          </a:p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1: 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保持会阴部清洁卫生，每日会阴擦洗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Bid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，大小便</a:t>
            </a:r>
          </a:p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污染时及时清洗，动作轻柔。 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2: 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妥善固定导尿管的位置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以防尿液逆流至膀胱引起感染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3: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多饮水，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4000ml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／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d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，训练膀胱的反射排尿功能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2.15 10:00</a:t>
            </a:r>
          </a:p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0 4  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患者未出现潜在并发症</a:t>
            </a:r>
          </a:p>
        </p:txBody>
      </p:sp>
      <p:cxnSp>
        <p:nvCxnSpPr>
          <p:cNvPr id="9" name="30">
            <a:extLst>
              <a:ext uri="{FF2B5EF4-FFF2-40B4-BE49-F238E27FC236}">
                <a16:creationId xmlns="" xmlns:a16="http://schemas.microsoft.com/office/drawing/2014/main" id="{77087E11-C3BB-4E19-8DD3-014B5F7308DA}"/>
              </a:ext>
            </a:extLst>
          </p:cNvPr>
          <p:cNvCxnSpPr/>
          <p:nvPr/>
        </p:nvCxnSpPr>
        <p:spPr>
          <a:xfrm>
            <a:off x="5830140" y="2251379"/>
            <a:ext cx="3888856" cy="1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31">
            <a:extLst>
              <a:ext uri="{FF2B5EF4-FFF2-40B4-BE49-F238E27FC236}">
                <a16:creationId xmlns="" xmlns:a16="http://schemas.microsoft.com/office/drawing/2014/main" id="{ECA0FC98-9ED1-4665-9204-872FE2A2AF0A}"/>
              </a:ext>
            </a:extLst>
          </p:cNvPr>
          <p:cNvCxnSpPr/>
          <p:nvPr/>
        </p:nvCxnSpPr>
        <p:spPr>
          <a:xfrm>
            <a:off x="5796477" y="4284066"/>
            <a:ext cx="3888856" cy="1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26761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drape" invX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Freeform 12">
            <a:extLst>
              <a:ext uri="{FF2B5EF4-FFF2-40B4-BE49-F238E27FC236}">
                <a16:creationId xmlns="" xmlns:a16="http://schemas.microsoft.com/office/drawing/2014/main" id="{D6318104-8699-493B-899C-99AEE500CDA4}"/>
              </a:ext>
            </a:extLst>
          </p:cNvPr>
          <p:cNvSpPr>
            <a:spLocks/>
          </p:cNvSpPr>
          <p:nvPr/>
        </p:nvSpPr>
        <p:spPr bwMode="auto">
          <a:xfrm>
            <a:off x="5980556" y="2094555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9" name="Freeform 12">
            <a:extLst>
              <a:ext uri="{FF2B5EF4-FFF2-40B4-BE49-F238E27FC236}">
                <a16:creationId xmlns="" xmlns:a16="http://schemas.microsoft.com/office/drawing/2014/main" id="{74CCB025-6A82-42BA-B42B-8B408B99C51A}"/>
              </a:ext>
            </a:extLst>
          </p:cNvPr>
          <p:cNvSpPr>
            <a:spLocks/>
          </p:cNvSpPr>
          <p:nvPr/>
        </p:nvSpPr>
        <p:spPr bwMode="auto">
          <a:xfrm flipH="1" flipV="1">
            <a:off x="11213427" y="5213558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0" name="矩形 47">
            <a:extLst>
              <a:ext uri="{FF2B5EF4-FFF2-40B4-BE49-F238E27FC236}">
                <a16:creationId xmlns="" xmlns:a16="http://schemas.microsoft.com/office/drawing/2014/main" id="{6F7C69CA-999D-4DCE-A33F-02D3A1D4AD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5414" y="2904550"/>
            <a:ext cx="5232871" cy="2839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Ｐ</a:t>
            </a:r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5 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有皮肤完整性受损的危险：与长期卧床皮肤受压有关</a:t>
            </a:r>
          </a:p>
          <a:p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1: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减轻骨突出部位受压，可在头、肩部放置垫圈</a:t>
            </a:r>
          </a:p>
          <a:p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2: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定期按摩全背或受压处，在保持头肩部制动的同时臀部可使用Ｔ型枕左右支</a:t>
            </a:r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3: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改善全身的营养状况，做好皮肤护理，保持皮肤的清洁和干燥 </a:t>
            </a:r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4: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向患者及家属详细介绍压疮的预防</a:t>
            </a:r>
          </a:p>
          <a:p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2.15 10:00</a:t>
            </a:r>
          </a:p>
          <a:p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0 5  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患者目前未发生压疮</a:t>
            </a:r>
          </a:p>
          <a:p>
            <a:endParaRPr lang="zh-CN" altLang="en-US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71" name="矩形 3">
            <a:extLst>
              <a:ext uri="{FF2B5EF4-FFF2-40B4-BE49-F238E27FC236}">
                <a16:creationId xmlns="" xmlns:a16="http://schemas.microsoft.com/office/drawing/2014/main" id="{8F22C53C-BF89-4D68-9B93-218A450365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5414" y="2359668"/>
            <a:ext cx="1302265" cy="377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 lvl="0"/>
            <a:r>
              <a:rPr lang="en-GB" altLang="zh-CN" sz="2000" b="1" dirty="0">
                <a:solidFill>
                  <a:srgbClr val="404040"/>
                </a:solidFill>
                <a:cs typeface="+mn-ea"/>
                <a:sym typeface="+mn-lt"/>
              </a:rPr>
              <a:t>2.12  20:30</a:t>
            </a:r>
          </a:p>
        </p:txBody>
      </p:sp>
      <p:sp>
        <p:nvSpPr>
          <p:cNvPr id="72" name="矩形 71">
            <a:extLst>
              <a:ext uri="{FF2B5EF4-FFF2-40B4-BE49-F238E27FC236}">
                <a16:creationId xmlns="" xmlns:a16="http://schemas.microsoft.com/office/drawing/2014/main" id="{B2BF4D65-F384-498E-8CB2-C53EA79EC147}"/>
              </a:ext>
            </a:extLst>
          </p:cNvPr>
          <p:cNvSpPr/>
          <p:nvPr/>
        </p:nvSpPr>
        <p:spPr>
          <a:xfrm>
            <a:off x="6464537" y="2820619"/>
            <a:ext cx="599800" cy="405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="" xmlns:a16="http://schemas.microsoft.com/office/drawing/2014/main" id="{A0BEBE65-3D39-45BD-AC71-D1C7811284B4}"/>
              </a:ext>
            </a:extLst>
          </p:cNvPr>
          <p:cNvSpPr/>
          <p:nvPr/>
        </p:nvSpPr>
        <p:spPr>
          <a:xfrm>
            <a:off x="7079387" y="2820619"/>
            <a:ext cx="1215000" cy="405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Freeform 12">
            <a:extLst>
              <a:ext uri="{FF2B5EF4-FFF2-40B4-BE49-F238E27FC236}">
                <a16:creationId xmlns="" xmlns:a16="http://schemas.microsoft.com/office/drawing/2014/main" id="{F5388386-AF8F-4723-96D8-7F981AA74D0B}"/>
              </a:ext>
            </a:extLst>
          </p:cNvPr>
          <p:cNvSpPr>
            <a:spLocks/>
          </p:cNvSpPr>
          <p:nvPr/>
        </p:nvSpPr>
        <p:spPr bwMode="auto">
          <a:xfrm>
            <a:off x="437235" y="2094555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Freeform 12">
            <a:extLst>
              <a:ext uri="{FF2B5EF4-FFF2-40B4-BE49-F238E27FC236}">
                <a16:creationId xmlns="" xmlns:a16="http://schemas.microsoft.com/office/drawing/2014/main" id="{7DE3E3BA-4CFA-40B7-AE67-DD10795D2EA1}"/>
              </a:ext>
            </a:extLst>
          </p:cNvPr>
          <p:cNvSpPr>
            <a:spLocks/>
          </p:cNvSpPr>
          <p:nvPr/>
        </p:nvSpPr>
        <p:spPr bwMode="auto">
          <a:xfrm flipH="1" flipV="1">
            <a:off x="5092357" y="4871607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矩形 47">
            <a:extLst>
              <a:ext uri="{FF2B5EF4-FFF2-40B4-BE49-F238E27FC236}">
                <a16:creationId xmlns="" xmlns:a16="http://schemas.microsoft.com/office/drawing/2014/main" id="{9385AA9D-E5CE-474B-A193-577098907C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093" y="2904550"/>
            <a:ext cx="4503121" cy="2562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Ｐ</a:t>
            </a:r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6 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有便秘的可能：与长期卧床、饮食不调有关</a:t>
            </a:r>
          </a:p>
          <a:p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 1: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做好饮食护理，教会病人养成定时排便的习惯。每日按摩腹部</a:t>
            </a:r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2-3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次，以脐为中心顺时针方向环绕按摩，以促进肠蠕动</a:t>
            </a:r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2: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必要时遵医嘱使用缓泻剂，配合针灸及中药灌肠 　</a:t>
            </a:r>
          </a:p>
          <a:p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2.17 15:00</a:t>
            </a:r>
          </a:p>
          <a:p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0 6  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患者目前未发生便秘</a:t>
            </a:r>
          </a:p>
          <a:p>
            <a:endParaRPr lang="zh-CN" altLang="en-US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18" name="矩形 3">
            <a:extLst>
              <a:ext uri="{FF2B5EF4-FFF2-40B4-BE49-F238E27FC236}">
                <a16:creationId xmlns="" xmlns:a16="http://schemas.microsoft.com/office/drawing/2014/main" id="{02BD8C33-57E4-4C1B-AD0D-FFB28DC4AE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093" y="2359668"/>
            <a:ext cx="1302265" cy="377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 lvl="0"/>
            <a:r>
              <a:rPr lang="en-GB" altLang="zh-CN" sz="2000" b="1" dirty="0">
                <a:solidFill>
                  <a:srgbClr val="404040"/>
                </a:solidFill>
                <a:cs typeface="+mn-ea"/>
                <a:sym typeface="+mn-lt"/>
              </a:rPr>
              <a:t>2.12  20:30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1FBFC0BE-B6A1-499E-ACF0-64A122D25420}"/>
              </a:ext>
            </a:extLst>
          </p:cNvPr>
          <p:cNvSpPr/>
          <p:nvPr/>
        </p:nvSpPr>
        <p:spPr>
          <a:xfrm>
            <a:off x="921216" y="2820619"/>
            <a:ext cx="599800" cy="405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E5497CC5-4878-4647-95CE-D320510B8A74}"/>
              </a:ext>
            </a:extLst>
          </p:cNvPr>
          <p:cNvSpPr/>
          <p:nvPr/>
        </p:nvSpPr>
        <p:spPr>
          <a:xfrm>
            <a:off x="1536066" y="2820619"/>
            <a:ext cx="1215000" cy="405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596795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 invX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1.48148E-6 L 0.3668 0.15278 " pathEditMode="relative" rAng="0" ptsTypes="AA">
                                      <p:cBhvr>
                                        <p:cTn id="8" dur="500" spd="-999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8333" y="763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2.59259E-6 L -0.39493 -0.11018 " pathEditMode="relative" rAng="0" ptsTypes="AA">
                                      <p:cBhvr>
                                        <p:cTn id="12" dur="500" spd="-999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9753" y="-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1.48148E-6 L 0.3668 0.15278 " pathEditMode="relative" rAng="0" ptsTypes="AA">
                                      <p:cBhvr>
                                        <p:cTn id="33" dur="500" spd="-999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8333" y="7639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4.07407E-6 L -0.39492 -0.11018 " pathEditMode="relative" rAng="0" ptsTypes="AA">
                                      <p:cBhvr>
                                        <p:cTn id="37" dur="500" spd="-999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9753" y="-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25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8" grpId="1" animBg="1"/>
      <p:bldP spid="69" grpId="0" animBg="1"/>
      <p:bldP spid="69" grpId="1" animBg="1"/>
      <p:bldP spid="70" grpId="0"/>
      <p:bldP spid="71" grpId="0"/>
      <p:bldP spid="72" grpId="0" animBg="1"/>
      <p:bldP spid="73" grpId="0" animBg="1"/>
      <p:bldP spid="15" grpId="0" animBg="1"/>
      <p:bldP spid="15" grpId="1" animBg="1"/>
      <p:bldP spid="16" grpId="0" animBg="1"/>
      <p:bldP spid="16" grpId="1" animBg="1"/>
      <p:bldP spid="17" grpId="0"/>
      <p:bldP spid="18" grpId="0"/>
      <p:bldP spid="19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>
            <a:extLst>
              <a:ext uri="{FF2B5EF4-FFF2-40B4-BE49-F238E27FC236}">
                <a16:creationId xmlns="" xmlns:a16="http://schemas.microsoft.com/office/drawing/2014/main" id="{6C0878C1-A341-455A-AFE5-FEEE0B73261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r="30855" b="38027"/>
          <a:stretch/>
        </p:blipFill>
        <p:spPr>
          <a:xfrm>
            <a:off x="0" y="-3"/>
            <a:ext cx="12192000" cy="6858003"/>
          </a:xfrm>
          <a:prstGeom prst="rect">
            <a:avLst/>
          </a:prstGeom>
        </p:spPr>
      </p:pic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D9BE90BA-AA42-4CD0-81D0-D12BB0560611}"/>
              </a:ext>
            </a:extLst>
          </p:cNvPr>
          <p:cNvSpPr/>
          <p:nvPr/>
        </p:nvSpPr>
        <p:spPr>
          <a:xfrm>
            <a:off x="747390" y="1905000"/>
            <a:ext cx="10802679" cy="4562252"/>
          </a:xfrm>
          <a:prstGeom prst="rect">
            <a:avLst/>
          </a:prstGeom>
          <a:solidFill>
            <a:srgbClr val="0070C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053652" y="4181294"/>
            <a:ext cx="9974717" cy="0"/>
          </a:xfrm>
          <a:prstGeom prst="line">
            <a:avLst/>
          </a:prstGeom>
          <a:ln>
            <a:solidFill>
              <a:schemeClr val="lt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1039365" y="3338332"/>
            <a:ext cx="428625" cy="842962"/>
          </a:xfrm>
          <a:prstGeom prst="line">
            <a:avLst/>
          </a:prstGeom>
          <a:ln>
            <a:solidFill>
              <a:schemeClr val="lt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1425127" y="3224031"/>
            <a:ext cx="157163" cy="157163"/>
          </a:xfrm>
          <a:prstGeom prst="ellipse">
            <a:avLst/>
          </a:prstGeom>
          <a:solidFill>
            <a:schemeClr val="lt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535855" y="2413215"/>
            <a:ext cx="642938" cy="642938"/>
          </a:xfrm>
          <a:prstGeom prst="ellipse">
            <a:avLst/>
          </a:prstGeom>
          <a:solidFill>
            <a:schemeClr val="lt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3200" b="1" dirty="0">
                <a:solidFill>
                  <a:schemeClr val="accent1"/>
                </a:solidFill>
                <a:cs typeface="+mn-ea"/>
                <a:sym typeface="+mn-lt"/>
              </a:rPr>
              <a:t>01</a:t>
            </a:r>
            <a:endParaRPr lang="zh-CN" altLang="en-US" sz="32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425127" y="2302487"/>
            <a:ext cx="864394" cy="864394"/>
            <a:chOff x="857250" y="1893093"/>
            <a:chExt cx="864394" cy="864394"/>
          </a:xfrm>
        </p:grpSpPr>
        <p:sp>
          <p:nvSpPr>
            <p:cNvPr id="11" name="弧形 10"/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3406397"/>
                <a:gd name="adj2" fmla="val 20528884"/>
              </a:avLst>
            </a:prstGeom>
            <a:ln>
              <a:solidFill>
                <a:schemeClr val="lt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弧形 11"/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7448849"/>
                <a:gd name="adj2" fmla="val 17571339"/>
              </a:avLst>
            </a:prstGeom>
            <a:ln w="76200">
              <a:solidFill>
                <a:schemeClr val="lt1">
                  <a:lumMod val="10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400249" y="2149546"/>
            <a:ext cx="29432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zh-CN" altLang="en-US" sz="3200" b="1" dirty="0">
                <a:solidFill>
                  <a:schemeClr val="lt1">
                    <a:lumMod val="100000"/>
                  </a:schemeClr>
                </a:solidFill>
                <a:cs typeface="+mn-ea"/>
                <a:sym typeface="+mn-lt"/>
              </a:rPr>
              <a:t>了解脊髓的结构及功能</a:t>
            </a: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2460971" y="4197993"/>
            <a:ext cx="428625" cy="842962"/>
          </a:xfrm>
          <a:prstGeom prst="line">
            <a:avLst/>
          </a:prstGeom>
          <a:ln>
            <a:solidFill>
              <a:schemeClr val="lt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V="1">
            <a:off x="2382390" y="4982645"/>
            <a:ext cx="157163" cy="157163"/>
          </a:xfrm>
          <a:prstGeom prst="ellipse">
            <a:avLst/>
          </a:prstGeom>
          <a:solidFill>
            <a:schemeClr val="lt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793022" y="5323135"/>
            <a:ext cx="642938" cy="642938"/>
          </a:xfrm>
          <a:prstGeom prst="ellipse">
            <a:avLst/>
          </a:prstGeom>
          <a:solidFill>
            <a:schemeClr val="lt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3200" b="1" dirty="0">
                <a:solidFill>
                  <a:schemeClr val="accent1"/>
                </a:solidFill>
                <a:cs typeface="+mn-ea"/>
                <a:sym typeface="+mn-lt"/>
              </a:rPr>
              <a:t>02</a:t>
            </a:r>
            <a:endParaRPr lang="zh-CN" altLang="en-US" sz="32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682294" y="5212407"/>
            <a:ext cx="864394" cy="864394"/>
            <a:chOff x="857250" y="1893093"/>
            <a:chExt cx="864394" cy="864394"/>
          </a:xfrm>
        </p:grpSpPr>
        <p:sp>
          <p:nvSpPr>
            <p:cNvPr id="18" name="弧形 17"/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3406397"/>
                <a:gd name="adj2" fmla="val 20528884"/>
              </a:avLst>
            </a:prstGeom>
            <a:ln>
              <a:solidFill>
                <a:schemeClr val="lt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弧形 18"/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7448849"/>
                <a:gd name="adj2" fmla="val 17571339"/>
              </a:avLst>
            </a:prstGeom>
            <a:ln w="76200">
              <a:solidFill>
                <a:schemeClr val="lt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2657416" y="5059466"/>
            <a:ext cx="29432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zh-CN" altLang="en-US" sz="3200" b="1" dirty="0">
                <a:solidFill>
                  <a:schemeClr val="lt1">
                    <a:lumMod val="100000"/>
                  </a:schemeClr>
                </a:solidFill>
                <a:cs typeface="+mn-ea"/>
                <a:sym typeface="+mn-lt"/>
              </a:rPr>
              <a:t>熟悉脊髓损伤的相关知识</a:t>
            </a:r>
          </a:p>
        </p:txBody>
      </p:sp>
      <p:cxnSp>
        <p:nvCxnSpPr>
          <p:cNvPr id="21" name="直接连接符 20"/>
          <p:cNvCxnSpPr/>
          <p:nvPr/>
        </p:nvCxnSpPr>
        <p:spPr>
          <a:xfrm flipV="1">
            <a:off x="6176498" y="3338332"/>
            <a:ext cx="428625" cy="842962"/>
          </a:xfrm>
          <a:prstGeom prst="line">
            <a:avLst/>
          </a:prstGeom>
          <a:ln>
            <a:solidFill>
              <a:schemeClr val="lt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6562260" y="3224031"/>
            <a:ext cx="157163" cy="157163"/>
          </a:xfrm>
          <a:prstGeom prst="ellipse">
            <a:avLst/>
          </a:prstGeom>
          <a:solidFill>
            <a:schemeClr val="lt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672988" y="2413215"/>
            <a:ext cx="642938" cy="642938"/>
          </a:xfrm>
          <a:prstGeom prst="ellipse">
            <a:avLst/>
          </a:prstGeom>
          <a:solidFill>
            <a:schemeClr val="lt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3200" b="1" dirty="0">
                <a:solidFill>
                  <a:schemeClr val="accent1"/>
                </a:solidFill>
                <a:cs typeface="+mn-ea"/>
                <a:sym typeface="+mn-lt"/>
              </a:rPr>
              <a:t>03</a:t>
            </a:r>
            <a:endParaRPr lang="zh-CN" altLang="en-US" sz="32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6562260" y="2302487"/>
            <a:ext cx="864394" cy="864394"/>
            <a:chOff x="857250" y="1893093"/>
            <a:chExt cx="864394" cy="864394"/>
          </a:xfrm>
        </p:grpSpPr>
        <p:sp>
          <p:nvSpPr>
            <p:cNvPr id="25" name="弧形 24"/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3406397"/>
                <a:gd name="adj2" fmla="val 20528884"/>
              </a:avLst>
            </a:prstGeom>
            <a:ln>
              <a:solidFill>
                <a:schemeClr val="lt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弧形 25"/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7448849"/>
                <a:gd name="adj2" fmla="val 17571339"/>
              </a:avLst>
            </a:prstGeom>
            <a:ln w="76200">
              <a:solidFill>
                <a:schemeClr val="lt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7537382" y="2149546"/>
            <a:ext cx="29432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zh-CN" altLang="en-US" sz="3200" b="1" dirty="0">
                <a:solidFill>
                  <a:schemeClr val="lt1">
                    <a:lumMod val="100000"/>
                  </a:schemeClr>
                </a:solidFill>
                <a:cs typeface="+mn-ea"/>
                <a:sym typeface="+mn-lt"/>
              </a:rPr>
              <a:t>掌握脊髓损伤的护理与功能锻炼</a:t>
            </a: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7598104" y="4197993"/>
            <a:ext cx="428625" cy="842962"/>
          </a:xfrm>
          <a:prstGeom prst="line">
            <a:avLst/>
          </a:prstGeom>
          <a:ln>
            <a:solidFill>
              <a:schemeClr val="lt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椭圆 28"/>
          <p:cNvSpPr/>
          <p:nvPr/>
        </p:nvSpPr>
        <p:spPr>
          <a:xfrm flipV="1">
            <a:off x="7519523" y="4982645"/>
            <a:ext cx="157163" cy="157163"/>
          </a:xfrm>
          <a:prstGeom prst="ellipse">
            <a:avLst/>
          </a:prstGeom>
          <a:solidFill>
            <a:schemeClr val="lt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6930155" y="5323135"/>
            <a:ext cx="642938" cy="642938"/>
          </a:xfrm>
          <a:prstGeom prst="ellipse">
            <a:avLst/>
          </a:prstGeom>
          <a:solidFill>
            <a:schemeClr val="lt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3200" b="1" dirty="0">
                <a:solidFill>
                  <a:schemeClr val="accent1"/>
                </a:solidFill>
                <a:cs typeface="+mn-ea"/>
                <a:sym typeface="+mn-lt"/>
              </a:rPr>
              <a:t>04</a:t>
            </a:r>
            <a:endParaRPr lang="zh-CN" altLang="en-US" sz="32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6819427" y="5212407"/>
            <a:ext cx="864394" cy="864394"/>
            <a:chOff x="857250" y="1893093"/>
            <a:chExt cx="864394" cy="864394"/>
          </a:xfrm>
        </p:grpSpPr>
        <p:sp>
          <p:nvSpPr>
            <p:cNvPr id="32" name="弧形 31"/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3406397"/>
                <a:gd name="adj2" fmla="val 20528884"/>
              </a:avLst>
            </a:prstGeom>
            <a:ln>
              <a:solidFill>
                <a:schemeClr val="lt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" name="弧形 32"/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7448849"/>
                <a:gd name="adj2" fmla="val 17571339"/>
              </a:avLst>
            </a:prstGeom>
            <a:ln w="76200">
              <a:solidFill>
                <a:schemeClr val="lt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7794549" y="5059466"/>
            <a:ext cx="29432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zh-CN" altLang="en-US" sz="3200" b="1" dirty="0">
                <a:solidFill>
                  <a:schemeClr val="lt1">
                    <a:lumMod val="100000"/>
                  </a:schemeClr>
                </a:solidFill>
                <a:cs typeface="+mn-ea"/>
                <a:sym typeface="+mn-lt"/>
              </a:rPr>
              <a:t>掌握脊髓损伤饮食调护及生活起居指导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227F758B-5F78-4D48-98F9-F93FBE584CE4}"/>
              </a:ext>
            </a:extLst>
          </p:cNvPr>
          <p:cNvSpPr/>
          <p:nvPr/>
        </p:nvSpPr>
        <p:spPr>
          <a:xfrm>
            <a:off x="4293854" y="328570"/>
            <a:ext cx="36042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6000" b="1" dirty="0">
                <a:solidFill>
                  <a:srgbClr val="0070C0"/>
                </a:solidFill>
                <a:cs typeface="+mn-ea"/>
                <a:sym typeface="+mn-lt"/>
              </a:rPr>
              <a:t>查房目的</a:t>
            </a:r>
            <a:endParaRPr kumimoji="0" lang="zh-CN" altLang="en-US" sz="60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6" name="圆角矩形 28">
            <a:extLst>
              <a:ext uri="{FF2B5EF4-FFF2-40B4-BE49-F238E27FC236}">
                <a16:creationId xmlns="" xmlns:a16="http://schemas.microsoft.com/office/drawing/2014/main" id="{A2CD1F0F-AA12-4789-9324-9C9A93FE5C59}"/>
              </a:ext>
            </a:extLst>
          </p:cNvPr>
          <p:cNvSpPr/>
          <p:nvPr/>
        </p:nvSpPr>
        <p:spPr>
          <a:xfrm flipV="1">
            <a:off x="5484000" y="1479445"/>
            <a:ext cx="1224000" cy="54000"/>
          </a:xfrm>
          <a:prstGeom prst="roundRect">
            <a:avLst>
              <a:gd name="adj" fmla="val 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8605676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7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75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2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75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50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125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225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3250"/>
                            </p:stCondLst>
                            <p:childTnLst>
                              <p:par>
                                <p:cTn id="8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375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425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6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  <p:bldP spid="13" grpId="0"/>
      <p:bldP spid="15" grpId="0" bldLvl="0" animBg="1"/>
      <p:bldP spid="16" grpId="0" bldLvl="0" animBg="1"/>
      <p:bldP spid="20" grpId="0"/>
      <p:bldP spid="22" grpId="0" bldLvl="0" animBg="1"/>
      <p:bldP spid="23" grpId="0" bldLvl="0" animBg="1"/>
      <p:bldP spid="27" grpId="0"/>
      <p:bldP spid="29" grpId="0" bldLvl="0" animBg="1"/>
      <p:bldP spid="30" grpId="0" bldLvl="0" animBg="1"/>
      <p:bldP spid="34" grpId="0"/>
      <p:bldP spid="44" grpId="0"/>
      <p:bldP spid="4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C6157ADF-65F3-4C02-96BE-206DC4C02E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r="18782" b="27206"/>
          <a:stretch/>
        </p:blipFill>
        <p:spPr>
          <a:xfrm>
            <a:off x="0" y="-2"/>
            <a:ext cx="12192000" cy="685800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47390" y="390745"/>
            <a:ext cx="10802679" cy="6076507"/>
          </a:xfrm>
          <a:prstGeom prst="rect">
            <a:avLst/>
          </a:prstGeom>
          <a:solidFill>
            <a:srgbClr val="0070C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3141088" y="2376946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1500" b="1" dirty="0">
                <a:solidFill>
                  <a:schemeClr val="bg1"/>
                </a:solidFill>
                <a:cs typeface="+mn-ea"/>
                <a:sym typeface="+mn-lt"/>
              </a:rPr>
              <a:t>康复治疗</a:t>
            </a:r>
          </a:p>
        </p:txBody>
      </p:sp>
      <p:sp>
        <p:nvSpPr>
          <p:cNvPr id="41" name="矩形 40"/>
          <p:cNvSpPr/>
          <p:nvPr/>
        </p:nvSpPr>
        <p:spPr>
          <a:xfrm>
            <a:off x="3297581" y="4262944"/>
            <a:ext cx="57022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spcBef>
                <a:spcPct val="0"/>
              </a:spcBef>
            </a:pP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ADD THE TITLE HERE</a:t>
            </a:r>
          </a:p>
        </p:txBody>
      </p:sp>
      <p:sp>
        <p:nvSpPr>
          <p:cNvPr id="43" name="十字形 42"/>
          <p:cNvSpPr/>
          <p:nvPr/>
        </p:nvSpPr>
        <p:spPr>
          <a:xfrm flipV="1">
            <a:off x="4892590" y="1324696"/>
            <a:ext cx="741535" cy="736587"/>
          </a:xfrm>
          <a:prstGeom prst="plus">
            <a:avLst>
              <a:gd name="adj" fmla="val 363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等腰三角形 43"/>
          <p:cNvSpPr/>
          <p:nvPr/>
        </p:nvSpPr>
        <p:spPr>
          <a:xfrm flipV="1">
            <a:off x="6096000" y="5866851"/>
            <a:ext cx="245157" cy="21134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3832946C-8F85-44F9-8887-F8E13F1FF586}"/>
              </a:ext>
            </a:extLst>
          </p:cNvPr>
          <p:cNvSpPr txBox="1"/>
          <p:nvPr/>
        </p:nvSpPr>
        <p:spPr>
          <a:xfrm>
            <a:off x="3297581" y="4772510"/>
            <a:ext cx="5702299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" panose="020F0502020204030204"/>
                <a:cs typeface="+mn-ea"/>
                <a:sym typeface="+mn-lt"/>
              </a:rPr>
              <a:t>请在此处输入您的文字内容，请在此处输入您的文字内容请在此处输入您的文字内容，请在此处输入您的文字内容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" panose="020F0502020204030204"/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76821EC-88B7-4B78-8AD9-62A8A81BAD99}"/>
              </a:ext>
            </a:extLst>
          </p:cNvPr>
          <p:cNvSpPr txBox="1"/>
          <p:nvPr/>
        </p:nvSpPr>
        <p:spPr>
          <a:xfrm>
            <a:off x="5823897" y="1092825"/>
            <a:ext cx="15679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7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kumimoji="0" lang="zh-CN" altLang="en-US" sz="7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33535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5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5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9" grpId="0"/>
      <p:bldP spid="41" grpId="0"/>
      <p:bldP spid="43" grpId="0" animBg="1"/>
      <p:bldP spid="44" grpId="0" animBg="1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="" xmlns:a16="http://schemas.microsoft.com/office/drawing/2014/main" id="{A918C196-A8CC-47B6-9C83-996A7BA06C40}"/>
              </a:ext>
            </a:extLst>
          </p:cNvPr>
          <p:cNvSpPr txBox="1">
            <a:spLocks noChangeArrowheads="1"/>
          </p:cNvSpPr>
          <p:nvPr/>
        </p:nvSpPr>
        <p:spPr>
          <a:xfrm>
            <a:off x="831849" y="1664658"/>
            <a:ext cx="10835013" cy="9189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400" dirty="0">
                <a:cs typeface="+mn-ea"/>
                <a:sym typeface="+mn-lt"/>
              </a:rPr>
              <a:t>脊髓损伤是一种严重的致残性损伤，康复应早期介入。中后期应以康复治疗为主，预防并发症，减轻残疾，提高生活质量。康复目标：</a:t>
            </a:r>
          </a:p>
        </p:txBody>
      </p:sp>
      <p:sp>
        <p:nvSpPr>
          <p:cNvPr id="4" name="Rectangle 21">
            <a:extLst>
              <a:ext uri="{FF2B5EF4-FFF2-40B4-BE49-F238E27FC236}">
                <a16:creationId xmlns="" xmlns:a16="http://schemas.microsoft.com/office/drawing/2014/main" id="{19EAC840-A5C8-49F6-A8AD-9362707D81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5273" y="3311872"/>
            <a:ext cx="3591016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pPr algn="ctr" eaLnBrk="0" hangingPunct="0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维持和增强残存的肌力</a:t>
            </a:r>
          </a:p>
        </p:txBody>
      </p:sp>
      <p:sp>
        <p:nvSpPr>
          <p:cNvPr id="6" name="Rectangle 22">
            <a:extLst>
              <a:ext uri="{FF2B5EF4-FFF2-40B4-BE49-F238E27FC236}">
                <a16:creationId xmlns="" xmlns:a16="http://schemas.microsoft.com/office/drawing/2014/main" id="{A95AB1E7-95D4-427E-A381-E4D90E6905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2641" y="4151327"/>
            <a:ext cx="3613647" cy="2984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pPr algn="ctr" eaLnBrk="0" hangingPunct="0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预防关节挛缩和肌肉萎缩</a:t>
            </a:r>
          </a:p>
        </p:txBody>
      </p:sp>
      <p:sp>
        <p:nvSpPr>
          <p:cNvPr id="8" name="Rectangle 24">
            <a:extLst>
              <a:ext uri="{FF2B5EF4-FFF2-40B4-BE49-F238E27FC236}">
                <a16:creationId xmlns="" xmlns:a16="http://schemas.microsoft.com/office/drawing/2014/main" id="{72952B91-2AE5-42D8-A3F6-F98FAE91F9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2642" y="4984432"/>
            <a:ext cx="3613646" cy="2984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pPr algn="ctr" eaLnBrk="0" hangingPunct="0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预防肺部感染</a:t>
            </a:r>
          </a:p>
        </p:txBody>
      </p:sp>
      <p:sp>
        <p:nvSpPr>
          <p:cNvPr id="10" name="Rectangle 25">
            <a:extLst>
              <a:ext uri="{FF2B5EF4-FFF2-40B4-BE49-F238E27FC236}">
                <a16:creationId xmlns="" xmlns:a16="http://schemas.microsoft.com/office/drawing/2014/main" id="{A78882CE-5DC1-4798-8418-6182D1CB0F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2642" y="5817538"/>
            <a:ext cx="3613647" cy="2968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pPr algn="ctr" eaLnBrk="0" hangingPunct="0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预防压疮形成</a:t>
            </a:r>
          </a:p>
        </p:txBody>
      </p:sp>
      <p:sp>
        <p:nvSpPr>
          <p:cNvPr id="12" name="Text Box 26">
            <a:extLst>
              <a:ext uri="{FF2B5EF4-FFF2-40B4-BE49-F238E27FC236}">
                <a16:creationId xmlns="" xmlns:a16="http://schemas.microsoft.com/office/drawing/2014/main" id="{5483935C-CAF4-4156-8AF8-E3633EDAD2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1850" y="3217069"/>
            <a:ext cx="173259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主动运动训练</a:t>
            </a:r>
          </a:p>
        </p:txBody>
      </p:sp>
      <p:sp>
        <p:nvSpPr>
          <p:cNvPr id="14" name="Text Box 27">
            <a:extLst>
              <a:ext uri="{FF2B5EF4-FFF2-40B4-BE49-F238E27FC236}">
                <a16:creationId xmlns="" xmlns:a16="http://schemas.microsoft.com/office/drawing/2014/main" id="{8B452B5E-03A6-4F3D-A839-AB842B87E8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1850" y="4044157"/>
            <a:ext cx="173259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0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肢体被动运动</a:t>
            </a:r>
          </a:p>
        </p:txBody>
      </p:sp>
      <p:sp>
        <p:nvSpPr>
          <p:cNvPr id="16" name="Text Box 28">
            <a:extLst>
              <a:ext uri="{FF2B5EF4-FFF2-40B4-BE49-F238E27FC236}">
                <a16:creationId xmlns="" xmlns:a16="http://schemas.microsoft.com/office/drawing/2014/main" id="{8CFEAFE4-58CA-4DC2-84B1-C432B118AA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1850" y="4907757"/>
            <a:ext cx="173259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0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加强呼吸训练</a:t>
            </a:r>
          </a:p>
        </p:txBody>
      </p:sp>
      <p:sp>
        <p:nvSpPr>
          <p:cNvPr id="18" name="Text Box 29">
            <a:extLst>
              <a:ext uri="{FF2B5EF4-FFF2-40B4-BE49-F238E27FC236}">
                <a16:creationId xmlns="" xmlns:a16="http://schemas.microsoft.com/office/drawing/2014/main" id="{285E9F5A-9505-4D0D-965E-B29A68E9E0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1850" y="5714207"/>
            <a:ext cx="182130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0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保持正常体位 </a:t>
            </a:r>
          </a:p>
        </p:txBody>
      </p:sp>
      <p:sp>
        <p:nvSpPr>
          <p:cNvPr id="19" name="箭头: V 形 18">
            <a:extLst>
              <a:ext uri="{FF2B5EF4-FFF2-40B4-BE49-F238E27FC236}">
                <a16:creationId xmlns="" xmlns:a16="http://schemas.microsoft.com/office/drawing/2014/main" id="{5EAC8788-4CA5-4F32-A72B-8CA8085937DB}"/>
              </a:ext>
            </a:extLst>
          </p:cNvPr>
          <p:cNvSpPr/>
          <p:nvPr/>
        </p:nvSpPr>
        <p:spPr>
          <a:xfrm>
            <a:off x="2820318" y="3311872"/>
            <a:ext cx="304800" cy="304800"/>
          </a:xfrm>
          <a:prstGeom prst="chevron">
            <a:avLst/>
          </a:prstGeom>
          <a:solidFill>
            <a:schemeClr val="accent1"/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3" name="箭头: V 形 22">
            <a:extLst>
              <a:ext uri="{FF2B5EF4-FFF2-40B4-BE49-F238E27FC236}">
                <a16:creationId xmlns="" xmlns:a16="http://schemas.microsoft.com/office/drawing/2014/main" id="{818CA5FA-EB1E-49CA-848A-866E23A25186}"/>
              </a:ext>
            </a:extLst>
          </p:cNvPr>
          <p:cNvSpPr/>
          <p:nvPr/>
        </p:nvSpPr>
        <p:spPr>
          <a:xfrm>
            <a:off x="2820318" y="4129362"/>
            <a:ext cx="304800" cy="304800"/>
          </a:xfrm>
          <a:prstGeom prst="chevron">
            <a:avLst/>
          </a:prstGeom>
          <a:solidFill>
            <a:schemeClr val="accent1"/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5" name="箭头: V 形 24">
            <a:extLst>
              <a:ext uri="{FF2B5EF4-FFF2-40B4-BE49-F238E27FC236}">
                <a16:creationId xmlns="" xmlns:a16="http://schemas.microsoft.com/office/drawing/2014/main" id="{A4B3533E-7532-4982-8227-8652F6CB2285}"/>
              </a:ext>
            </a:extLst>
          </p:cNvPr>
          <p:cNvSpPr/>
          <p:nvPr/>
        </p:nvSpPr>
        <p:spPr>
          <a:xfrm>
            <a:off x="2820318" y="4946852"/>
            <a:ext cx="304800" cy="304800"/>
          </a:xfrm>
          <a:prstGeom prst="chevron">
            <a:avLst/>
          </a:prstGeom>
          <a:solidFill>
            <a:schemeClr val="accent1"/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7" name="箭头: V 形 26">
            <a:extLst>
              <a:ext uri="{FF2B5EF4-FFF2-40B4-BE49-F238E27FC236}">
                <a16:creationId xmlns="" xmlns:a16="http://schemas.microsoft.com/office/drawing/2014/main" id="{BC925990-BB6F-4F9F-803C-34BC9EEBCFD4}"/>
              </a:ext>
            </a:extLst>
          </p:cNvPr>
          <p:cNvSpPr/>
          <p:nvPr/>
        </p:nvSpPr>
        <p:spPr>
          <a:xfrm>
            <a:off x="2820318" y="5764342"/>
            <a:ext cx="304800" cy="304800"/>
          </a:xfrm>
          <a:prstGeom prst="chevron">
            <a:avLst/>
          </a:prstGeom>
          <a:solidFill>
            <a:schemeClr val="accent1"/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4B799ED0-2D20-43DD-B732-520CC75EAD7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690"/>
          <a:stretch/>
        </p:blipFill>
        <p:spPr>
          <a:xfrm>
            <a:off x="7502858" y="3131904"/>
            <a:ext cx="3857292" cy="3257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616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 dir="u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8" grpId="0" animBg="1"/>
      <p:bldP spid="10" grpId="0" animBg="1"/>
      <p:bldP spid="12" grpId="0"/>
      <p:bldP spid="14" grpId="0"/>
      <p:bldP spid="16" grpId="0"/>
      <p:bldP spid="18" grpId="0"/>
      <p:bldP spid="19" grpId="0" animBg="1"/>
      <p:bldP spid="23" grpId="0" animBg="1"/>
      <p:bldP spid="25" grpId="0" animBg="1"/>
      <p:bldP spid="2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3">
            <a:extLst>
              <a:ext uri="{FF2B5EF4-FFF2-40B4-BE49-F238E27FC236}">
                <a16:creationId xmlns="" xmlns:a16="http://schemas.microsoft.com/office/drawing/2014/main" id="{239575C2-479B-4184-9D41-0C9EBA2E2C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544731"/>
              </p:ext>
            </p:extLst>
          </p:nvPr>
        </p:nvGraphicFramePr>
        <p:xfrm>
          <a:off x="3403628" y="1246264"/>
          <a:ext cx="7886699" cy="5547360"/>
        </p:xfrm>
        <a:graphic>
          <a:graphicData uri="http://schemas.openxmlformats.org/drawingml/2006/table">
            <a:tbl>
              <a:tblPr firstRow="1">
                <a:tableStyleId>{793D81CF-94F2-401A-BA57-92F5A7B2D0C5}</a:tableStyleId>
              </a:tblPr>
              <a:tblGrid>
                <a:gridCol w="130669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29093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28907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687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平面</a:t>
                      </a: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关键肌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感觉平面关键点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687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C2</a:t>
                      </a:r>
                      <a:endParaRPr kumimoji="0" lang="en-US" altLang="zh-CN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枕骨粗隆</a:t>
                      </a: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687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C3</a:t>
                      </a:r>
                      <a:endParaRPr kumimoji="0" lang="en-US" altLang="zh-CN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锁骨上窝</a:t>
                      </a: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687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C4</a:t>
                      </a:r>
                      <a:endParaRPr kumimoji="0" lang="en-US" altLang="zh-CN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肩锁关节的顶部</a:t>
                      </a: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687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C5</a:t>
                      </a:r>
                      <a:endParaRPr kumimoji="0" lang="en-US" altLang="zh-CN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屈肘肌（肱二头肌）</a:t>
                      </a: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肘前窝的外侧面</a:t>
                      </a: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687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C6</a:t>
                      </a:r>
                      <a:endParaRPr kumimoji="0" lang="en-US" altLang="zh-CN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伸腕肌（桡侧伸腕肌）</a:t>
                      </a: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拇指</a:t>
                      </a: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687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C7</a:t>
                      </a:r>
                      <a:endParaRPr kumimoji="0" lang="en-US" altLang="zh-CN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伸肘肌（肱三头肌）</a:t>
                      </a: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中指</a:t>
                      </a: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687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C8</a:t>
                      </a:r>
                      <a:endParaRPr kumimoji="0" lang="en-US" altLang="zh-CN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中指屈指肌（指伸屈肌）</a:t>
                      </a: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小指</a:t>
                      </a: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687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T1</a:t>
                      </a:r>
                      <a:endParaRPr kumimoji="0" lang="en-US" altLang="zh-CN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小指外展肌</a:t>
                      </a: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肘前窝的尺侧面</a:t>
                      </a: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687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T2</a:t>
                      </a:r>
                      <a:endParaRPr kumimoji="0" lang="en-US" altLang="zh-CN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腋窝</a:t>
                      </a: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687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T3</a:t>
                      </a:r>
                      <a:endParaRPr kumimoji="0" lang="en-US" altLang="zh-CN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第</a:t>
                      </a:r>
                      <a:r>
                        <a:rPr kumimoji="0" lang="en-US" altLang="zh-CN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</a:t>
                      </a:r>
                      <a:r>
                        <a:rPr kumimoji="0" lang="zh-CN" alt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肋间</a:t>
                      </a: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687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T4</a:t>
                      </a:r>
                      <a:endParaRPr kumimoji="0" lang="en-US" altLang="zh-CN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第</a:t>
                      </a:r>
                      <a:r>
                        <a:rPr kumimoji="0" lang="en-US" altLang="zh-CN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4</a:t>
                      </a:r>
                      <a:r>
                        <a:rPr kumimoji="0" lang="zh-CN" alt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肋间（乳线）</a:t>
                      </a: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687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T5</a:t>
                      </a:r>
                      <a:endParaRPr kumimoji="0" lang="en-US" altLang="zh-CN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第</a:t>
                      </a:r>
                      <a:r>
                        <a:rPr kumimoji="0" lang="en-US" altLang="zh-CN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5</a:t>
                      </a:r>
                      <a:r>
                        <a:rPr kumimoji="0" lang="zh-CN" alt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肋间（</a:t>
                      </a:r>
                      <a:r>
                        <a:rPr kumimoji="0" lang="en-US" altLang="zh-CN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T4</a:t>
                      </a:r>
                      <a:r>
                        <a:rPr kumimoji="0" lang="zh-CN" alt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与</a:t>
                      </a:r>
                      <a:r>
                        <a:rPr kumimoji="0" lang="en-US" altLang="zh-CN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T6</a:t>
                      </a:r>
                      <a:r>
                        <a:rPr kumimoji="0" lang="zh-CN" alt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之间）</a:t>
                      </a: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687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0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T6</a:t>
                      </a:r>
                      <a:endParaRPr kumimoji="0" lang="en-US" altLang="zh-CN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第六肋间（剑突水平）</a:t>
                      </a:r>
                      <a:endParaRPr kumimoji="0" lang="zh-CN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3" name="标注: 右箭头 2">
            <a:extLst>
              <a:ext uri="{FF2B5EF4-FFF2-40B4-BE49-F238E27FC236}">
                <a16:creationId xmlns="" xmlns:a16="http://schemas.microsoft.com/office/drawing/2014/main" id="{BBAA110D-397F-4C3C-B8AF-CA97B9ED8A6B}"/>
              </a:ext>
            </a:extLst>
          </p:cNvPr>
          <p:cNvSpPr/>
          <p:nvPr/>
        </p:nvSpPr>
        <p:spPr>
          <a:xfrm>
            <a:off x="859464" y="1222941"/>
            <a:ext cx="1320165" cy="5570684"/>
          </a:xfrm>
          <a:prstGeom prst="rightArrowCallout">
            <a:avLst/>
          </a:prstGeom>
          <a:solidFill>
            <a:schemeClr val="accent1"/>
          </a:solidFill>
        </p:spPr>
        <p:txBody>
          <a:bodyPr vert="eaVert" wrap="square">
            <a:spAutoFit/>
          </a:bodyPr>
          <a:lstStyle/>
          <a:p>
            <a:pPr lvl="0" algn="ctr"/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脊髓损伤水平的确定</a:t>
            </a:r>
          </a:p>
        </p:txBody>
      </p:sp>
    </p:spTree>
    <p:extLst>
      <p:ext uri="{BB962C8B-B14F-4D97-AF65-F5344CB8AC3E}">
        <p14:creationId xmlns:p14="http://schemas.microsoft.com/office/powerpoint/2010/main" val="4018324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dir="u"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2">
            <a:extLst>
              <a:ext uri="{FF2B5EF4-FFF2-40B4-BE49-F238E27FC236}">
                <a16:creationId xmlns="" xmlns:a16="http://schemas.microsoft.com/office/drawing/2014/main" id="{F10F5F81-A271-4159-92D7-FFD4242547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7175961"/>
              </p:ext>
            </p:extLst>
          </p:nvPr>
        </p:nvGraphicFramePr>
        <p:xfrm>
          <a:off x="660400" y="1248597"/>
          <a:ext cx="10858500" cy="548640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246875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76815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62159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420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平面</a:t>
                      </a:r>
                      <a:endParaRPr kumimoji="0" lang="zh-CN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关键肌</a:t>
                      </a:r>
                      <a:endParaRPr kumimoji="0" lang="zh-CN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感觉平面关键点</a:t>
                      </a:r>
                      <a:endParaRPr kumimoji="0" lang="zh-CN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420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T7</a:t>
                      </a:r>
                      <a:endParaRPr kumimoji="0" lang="en-US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第</a:t>
                      </a:r>
                      <a:r>
                        <a:rPr kumimoji="0" lang="en-US" altLang="zh-CN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7</a:t>
                      </a:r>
                      <a:r>
                        <a:rPr kumimoji="0" lang="zh-CN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肋间</a:t>
                      </a: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420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T8</a:t>
                      </a:r>
                      <a:endParaRPr kumimoji="0" lang="en-US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第</a:t>
                      </a:r>
                      <a:r>
                        <a:rPr kumimoji="0" lang="en-US" altLang="zh-CN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8</a:t>
                      </a:r>
                      <a:r>
                        <a:rPr kumimoji="0" lang="zh-CN" altLang="en-US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肋间（</a:t>
                      </a:r>
                      <a:r>
                        <a:rPr kumimoji="0" lang="en-US" altLang="zh-CN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T7</a:t>
                      </a:r>
                      <a:r>
                        <a:rPr kumimoji="0" lang="zh-CN" altLang="en-US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与</a:t>
                      </a:r>
                      <a:r>
                        <a:rPr kumimoji="0" lang="en-US" altLang="zh-CN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T9</a:t>
                      </a:r>
                      <a:r>
                        <a:rPr kumimoji="0" lang="zh-CN" altLang="en-US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之间）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420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T9</a:t>
                      </a:r>
                      <a:endParaRPr kumimoji="0" lang="en-US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第</a:t>
                      </a:r>
                      <a:r>
                        <a:rPr kumimoji="0" lang="en-US" altLang="zh-CN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9</a:t>
                      </a:r>
                      <a:r>
                        <a:rPr kumimoji="0" lang="zh-CN" altLang="en-US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肋间（</a:t>
                      </a:r>
                      <a:r>
                        <a:rPr kumimoji="0" lang="en-US" altLang="zh-CN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T8</a:t>
                      </a:r>
                      <a:r>
                        <a:rPr kumimoji="0" lang="zh-CN" altLang="en-US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与</a:t>
                      </a:r>
                      <a:r>
                        <a:rPr kumimoji="0" lang="en-US" altLang="zh-CN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T10</a:t>
                      </a:r>
                      <a:r>
                        <a:rPr kumimoji="0" lang="zh-CN" altLang="en-US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之间）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420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T10</a:t>
                      </a:r>
                      <a:endParaRPr kumimoji="0" lang="en-US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第</a:t>
                      </a:r>
                      <a:r>
                        <a:rPr kumimoji="0" lang="en-US" altLang="zh-CN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10</a:t>
                      </a:r>
                      <a:r>
                        <a:rPr kumimoji="0" lang="zh-CN" altLang="en-US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肋间（脐水平）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420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T11</a:t>
                      </a:r>
                      <a:endParaRPr kumimoji="0" lang="en-US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第</a:t>
                      </a:r>
                      <a:r>
                        <a:rPr kumimoji="0" lang="en-US" altLang="zh-CN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11</a:t>
                      </a:r>
                      <a:r>
                        <a:rPr kumimoji="0" lang="zh-CN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肋间（</a:t>
                      </a:r>
                      <a:r>
                        <a:rPr kumimoji="0" lang="en-US" altLang="zh-CN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T11</a:t>
                      </a:r>
                      <a:r>
                        <a:rPr kumimoji="0" lang="zh-CN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与</a:t>
                      </a:r>
                      <a:r>
                        <a:rPr kumimoji="0" lang="en-US" altLang="zh-CN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T12</a:t>
                      </a:r>
                      <a:r>
                        <a:rPr kumimoji="0" lang="zh-CN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之间）</a:t>
                      </a: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420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T12</a:t>
                      </a:r>
                      <a:endParaRPr kumimoji="0" lang="en-US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腹股沟韧带中部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420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L1</a:t>
                      </a:r>
                      <a:endParaRPr kumimoji="0" lang="en-US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T12</a:t>
                      </a:r>
                      <a:r>
                        <a:rPr kumimoji="0" lang="zh-CN" altLang="en-US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与</a:t>
                      </a:r>
                      <a:r>
                        <a:rPr kumimoji="0" lang="en-US" altLang="zh-CN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L2</a:t>
                      </a:r>
                      <a:r>
                        <a:rPr kumimoji="0" lang="zh-CN" altLang="en-US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之间上</a:t>
                      </a:r>
                      <a:r>
                        <a:rPr kumimoji="0" lang="en-US" altLang="zh-CN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1/3</a:t>
                      </a:r>
                      <a:endParaRPr kumimoji="0" lang="en-US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420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L2</a:t>
                      </a:r>
                      <a:endParaRPr kumimoji="0" lang="en-US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屈髋肌（髂腰肌）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大腿前中部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420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L3</a:t>
                      </a:r>
                      <a:endParaRPr kumimoji="0" lang="en-US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伸膝肌（股四头肌）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股骨内上踝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420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L4</a:t>
                      </a:r>
                      <a:endParaRPr kumimoji="0" lang="en-US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踝背伸肌（胫骨前肌）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内踝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420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L5</a:t>
                      </a:r>
                      <a:endParaRPr kumimoji="0" lang="en-US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趾长伸肌（足拇长伸肌）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足背第</a:t>
                      </a:r>
                      <a:r>
                        <a:rPr kumimoji="0" lang="en-US" altLang="zh-CN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</a:t>
                      </a:r>
                      <a:r>
                        <a:rPr kumimoji="0" lang="zh-CN" altLang="en-US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？趾关节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420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S1</a:t>
                      </a:r>
                      <a:endParaRPr kumimoji="0" lang="en-US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踝？屈肌（腓肠肌，比目鱼肌）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足跟外侧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S2</a:t>
                      </a:r>
                      <a:endParaRPr kumimoji="0" lang="en-US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腘窝中点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3420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8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S3</a:t>
                      </a:r>
                      <a:endParaRPr kumimoji="0" lang="en-US" altLang="zh-CN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坐骨结节</a:t>
                      </a: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533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doors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060C647-AB07-4603-B74F-41933F43589F}"/>
              </a:ext>
            </a:extLst>
          </p:cNvPr>
          <p:cNvSpPr/>
          <p:nvPr/>
        </p:nvSpPr>
        <p:spPr>
          <a:xfrm>
            <a:off x="4293854" y="1125496"/>
            <a:ext cx="3604292" cy="769441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lvl="0" algn="ctr"/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肢体功能锻炼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="" xmlns:a16="http://schemas.microsoft.com/office/drawing/2014/main" id="{0F01F96D-AB23-44D9-923C-53B8F37A1B31}"/>
              </a:ext>
            </a:extLst>
          </p:cNvPr>
          <p:cNvSpPr txBox="1">
            <a:spLocks noRot="1" noChangeArrowheads="1"/>
          </p:cNvSpPr>
          <p:nvPr/>
        </p:nvSpPr>
        <p:spPr>
          <a:xfrm>
            <a:off x="287337" y="3027547"/>
            <a:ext cx="11617325" cy="3648675"/>
          </a:xfrm>
          <a:prstGeom prst="rect">
            <a:avLst/>
          </a:prstGeom>
          <a:ln>
            <a:solidFill>
              <a:srgbClr val="404040"/>
            </a:solidFill>
          </a:ln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60000"/>
              </a:lnSpc>
              <a:buNone/>
            </a:pPr>
            <a:r>
              <a:rPr lang="zh-CN" altLang="en-US" sz="1600" dirty="0">
                <a:cs typeface="+mn-ea"/>
                <a:sym typeface="+mn-lt"/>
              </a:rPr>
              <a:t>（</a:t>
            </a:r>
            <a:r>
              <a:rPr lang="en-US" altLang="zh-CN" sz="1600" dirty="0">
                <a:cs typeface="+mn-ea"/>
                <a:sym typeface="+mn-lt"/>
              </a:rPr>
              <a:t>1</a:t>
            </a:r>
            <a:r>
              <a:rPr lang="zh-CN" altLang="en-US" sz="1600" dirty="0">
                <a:cs typeface="+mn-ea"/>
                <a:sym typeface="+mn-lt"/>
              </a:rPr>
              <a:t>）按摩肌肉，为使肌肉韧带营养得到改善，用手指或手掌进行轻柔按摩患者肢体的远端和近端，每日3次，每次10分钟。做足趾的屈、伸、分趾、并趾，踝跖屈、背伸、内翻、外翻，膝关节的屈伸。运动时禁忌过度牵伸松驰的肌肉，嘱患者有意识的用力，促进周围神经功能的恢复，促进血液循环,使瘫痪的肌肉收缩</a:t>
            </a:r>
            <a:endParaRPr lang="en-US" altLang="zh-CN" sz="1600" dirty="0">
              <a:cs typeface="+mn-ea"/>
              <a:sym typeface="+mn-lt"/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zh-CN" altLang="en-US" sz="1600" dirty="0">
                <a:cs typeface="+mn-ea"/>
                <a:sym typeface="+mn-lt"/>
              </a:rPr>
              <a:t>（</a:t>
            </a:r>
            <a:r>
              <a:rPr lang="en-US" altLang="zh-CN" sz="1600" dirty="0">
                <a:cs typeface="+mn-ea"/>
                <a:sym typeface="+mn-lt"/>
              </a:rPr>
              <a:t>2</a:t>
            </a:r>
            <a:r>
              <a:rPr lang="zh-CN" altLang="en-US" sz="1600" dirty="0">
                <a:cs typeface="+mn-ea"/>
                <a:sym typeface="+mn-lt"/>
              </a:rPr>
              <a:t>）进行瘫痪肢体的被动运动。髋关节练习伸直</a:t>
            </a:r>
            <a:r>
              <a:rPr lang="en-US" altLang="zh-CN" sz="1600" dirty="0">
                <a:cs typeface="+mn-ea"/>
                <a:sym typeface="+mn-lt"/>
              </a:rPr>
              <a:t>.</a:t>
            </a:r>
            <a:r>
              <a:rPr lang="zh-CN" altLang="en-US" sz="1600" dirty="0">
                <a:cs typeface="+mn-ea"/>
                <a:sym typeface="+mn-lt"/>
              </a:rPr>
              <a:t>外展活动，防止发生屈曲</a:t>
            </a:r>
            <a:r>
              <a:rPr lang="en-US" altLang="zh-CN" sz="1600" dirty="0">
                <a:cs typeface="+mn-ea"/>
                <a:sym typeface="+mn-lt"/>
              </a:rPr>
              <a:t>.</a:t>
            </a:r>
            <a:r>
              <a:rPr lang="zh-CN" altLang="en-US" sz="1600" dirty="0">
                <a:cs typeface="+mn-ea"/>
                <a:sym typeface="+mn-lt"/>
              </a:rPr>
              <a:t>内收</a:t>
            </a:r>
            <a:r>
              <a:rPr lang="en-US" altLang="zh-CN" sz="1600" dirty="0">
                <a:cs typeface="+mn-ea"/>
                <a:sym typeface="+mn-lt"/>
              </a:rPr>
              <a:t>.</a:t>
            </a:r>
            <a:r>
              <a:rPr lang="zh-CN" altLang="en-US" sz="1600" dirty="0">
                <a:cs typeface="+mn-ea"/>
                <a:sym typeface="+mn-lt"/>
              </a:rPr>
              <a:t>内旋畸形，膝关节练习伸屈活动，防止膝关节强直，踝关节练习背屈活动，防止发生足下垂，影响行走功能，以上功能锻炼应每日</a:t>
            </a:r>
            <a:r>
              <a:rPr lang="en-US" altLang="zh-CN" sz="1600" dirty="0">
                <a:cs typeface="+mn-ea"/>
                <a:sym typeface="+mn-lt"/>
              </a:rPr>
              <a:t>3-4</a:t>
            </a:r>
            <a:r>
              <a:rPr lang="zh-CN" altLang="en-US" sz="1600" dirty="0">
                <a:cs typeface="+mn-ea"/>
                <a:sym typeface="+mn-lt"/>
              </a:rPr>
              <a:t>次，每次</a:t>
            </a:r>
            <a:r>
              <a:rPr lang="en-US" altLang="zh-CN" sz="1600" dirty="0">
                <a:cs typeface="+mn-ea"/>
                <a:sym typeface="+mn-lt"/>
              </a:rPr>
              <a:t>15-20</a:t>
            </a:r>
            <a:r>
              <a:rPr lang="zh-CN" altLang="en-US" sz="1600" dirty="0">
                <a:cs typeface="+mn-ea"/>
                <a:sym typeface="+mn-lt"/>
              </a:rPr>
              <a:t>分钟。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zh-CN" altLang="en-US" sz="1600" dirty="0">
                <a:cs typeface="+mn-ea"/>
                <a:sym typeface="+mn-lt"/>
              </a:rPr>
              <a:t>（</a:t>
            </a:r>
            <a:r>
              <a:rPr lang="en-US" altLang="zh-CN" sz="1600" dirty="0">
                <a:cs typeface="+mn-ea"/>
                <a:sym typeface="+mn-lt"/>
              </a:rPr>
              <a:t>3</a:t>
            </a:r>
            <a:r>
              <a:rPr lang="zh-CN" altLang="en-US" sz="1600" dirty="0">
                <a:cs typeface="+mn-ea"/>
                <a:sym typeface="+mn-lt"/>
              </a:rPr>
              <a:t>）进行健肢的主动运动，可用哑铃或拉弹簧锻炼上肢和胸背部肌肉；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zh-CN" altLang="en-US" sz="1600" dirty="0">
                <a:cs typeface="+mn-ea"/>
                <a:sym typeface="+mn-lt"/>
              </a:rPr>
              <a:t>（４）病情允许时在床上练习坐起，逐渐过度到借用辅助工具下地站立行走，指导患者独立完成翻身，穿脱衣裤，自己放便器大小便等，通过锻炼使患者逐渐恢复生活自理能力。</a:t>
            </a:r>
          </a:p>
          <a:p>
            <a:pPr marL="0" indent="0">
              <a:lnSpc>
                <a:spcPct val="160000"/>
              </a:lnSpc>
              <a:buNone/>
            </a:pP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8608B12-A654-45AD-965B-08EAE3E0015B}"/>
              </a:ext>
            </a:extLst>
          </p:cNvPr>
          <p:cNvSpPr/>
          <p:nvPr/>
        </p:nvSpPr>
        <p:spPr>
          <a:xfrm>
            <a:off x="143668" y="1894937"/>
            <a:ext cx="11904662" cy="937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60000"/>
              </a:lnSpc>
            </a:pPr>
            <a:r>
              <a:rPr lang="zh-CN" altLang="en-US" dirty="0">
                <a:cs typeface="+mn-ea"/>
                <a:sym typeface="+mn-lt"/>
              </a:rPr>
              <a:t>正确指导功能锻炼，经常肌肉活动和锻炼，肌纤维会越来越发达有力，反之就会出现废用性肌萎缩，护士应向病人及家属讲解功能锻炼的意义，使病人及家属能主动配合，提高功能锻炼效果，包括已瘫痪与未瘫痪的肌肉和关节的活动：</a:t>
            </a:r>
          </a:p>
        </p:txBody>
      </p:sp>
    </p:spTree>
    <p:extLst>
      <p:ext uri="{BB962C8B-B14F-4D97-AF65-F5344CB8AC3E}">
        <p14:creationId xmlns:p14="http://schemas.microsoft.com/office/powerpoint/2010/main" val="822204279"/>
      </p:ext>
    </p:extLst>
  </p:cSld>
  <p:clrMapOvr>
    <a:masterClrMapping/>
  </p:clrMapOvr>
  <p:transition spd="slow" advTm="3000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060C647-AB07-4603-B74F-41933F43589F}"/>
              </a:ext>
            </a:extLst>
          </p:cNvPr>
          <p:cNvSpPr/>
          <p:nvPr/>
        </p:nvSpPr>
        <p:spPr>
          <a:xfrm>
            <a:off x="4293854" y="1294820"/>
            <a:ext cx="3604292" cy="769441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lvl="0" algn="ctr"/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肢体功能锻炼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="" xmlns:a16="http://schemas.microsoft.com/office/drawing/2014/main" id="{0F01F96D-AB23-44D9-923C-53B8F37A1B31}"/>
              </a:ext>
            </a:extLst>
          </p:cNvPr>
          <p:cNvSpPr txBox="1">
            <a:spLocks noRot="1" noChangeArrowheads="1"/>
          </p:cNvSpPr>
          <p:nvPr/>
        </p:nvSpPr>
        <p:spPr>
          <a:xfrm>
            <a:off x="254287" y="3170766"/>
            <a:ext cx="5430417" cy="3450371"/>
          </a:xfrm>
          <a:prstGeom prst="rect">
            <a:avLst/>
          </a:prstGeom>
          <a:ln>
            <a:solidFill>
              <a:srgbClr val="404040"/>
            </a:solidFill>
          </a:ln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60000"/>
              </a:lnSpc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（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）鼓励病人进行四肢主动活动和被动活动，如上肢外展、扩胸运动、两手捏橡皮球或毛巾的训练以及手指的各种动作；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（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6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）鼓励病人在病情允许情况下进行力所能及的自主活动，如饮食、穿衣、洗漱、移动、颈部活动、深呼吸、健肢帮患肢活动等。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（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7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）可配合中医康复技术，如：电针疗法、局部推拿按摩疗法等进行康复锻炼。</a:t>
            </a:r>
          </a:p>
          <a:p>
            <a:pPr marL="0" indent="0">
              <a:lnSpc>
                <a:spcPct val="160000"/>
              </a:lnSpc>
              <a:buNone/>
            </a:pP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8608B12-A654-45AD-965B-08EAE3E0015B}"/>
              </a:ext>
            </a:extLst>
          </p:cNvPr>
          <p:cNvSpPr/>
          <p:nvPr/>
        </p:nvSpPr>
        <p:spPr>
          <a:xfrm>
            <a:off x="290335" y="2155848"/>
            <a:ext cx="116113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正确指导功能锻炼，经常肌肉活动和锻炼，肌纤维会越来越发达有力，反之就会出现废用性肌萎缩，护士应向病人及家属讲解功能锻炼的意义，使病人及家属能主动配合，提高功能锻炼效果，包括已瘫痪与未瘫痪的肌肉和关节的活动：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0C726A0A-18C3-4719-8210-9C5D31C5A2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00" y="3192137"/>
            <a:ext cx="51435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671538"/>
      </p:ext>
    </p:extLst>
  </p:cSld>
  <p:clrMapOvr>
    <a:masterClrMapping/>
  </p:clrMapOvr>
  <p:transition spd="slow" advTm="3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80C04436-A825-41B4-8099-14AA29B496EC}"/>
              </a:ext>
            </a:extLst>
          </p:cNvPr>
          <p:cNvGrpSpPr/>
          <p:nvPr/>
        </p:nvGrpSpPr>
        <p:grpSpPr>
          <a:xfrm>
            <a:off x="689352" y="1028700"/>
            <a:ext cx="10800595" cy="4648236"/>
            <a:chOff x="794778" y="697914"/>
            <a:chExt cx="7930217" cy="3412916"/>
          </a:xfrm>
        </p:grpSpPr>
        <p:sp>
          <p:nvSpPr>
            <p:cNvPr id="42" name="Block Arc 51">
              <a:extLst>
                <a:ext uri="{FF2B5EF4-FFF2-40B4-BE49-F238E27FC236}">
                  <a16:creationId xmlns="" xmlns:a16="http://schemas.microsoft.com/office/drawing/2014/main" id="{5E5A4B95-7462-4828-BE5E-8E322B6D40CA}"/>
                </a:ext>
              </a:extLst>
            </p:cNvPr>
            <p:cNvSpPr/>
            <p:nvPr/>
          </p:nvSpPr>
          <p:spPr>
            <a:xfrm>
              <a:off x="925713" y="1728758"/>
              <a:ext cx="1663609" cy="1662113"/>
            </a:xfrm>
            <a:prstGeom prst="blockArc">
              <a:avLst>
                <a:gd name="adj1" fmla="val 10800000"/>
                <a:gd name="adj2" fmla="val 3"/>
                <a:gd name="adj3" fmla="val 15291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5012" tIns="32506" rIns="65012" bIns="32506" anchor="ctr"/>
            <a:lstStyle/>
            <a:p>
              <a:pPr algn="ctr" defTabSz="1031408">
                <a:defRPr/>
              </a:pPr>
              <a:endParaRPr lang="en-US" sz="40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3" name="Block Arc 52">
              <a:extLst>
                <a:ext uri="{FF2B5EF4-FFF2-40B4-BE49-F238E27FC236}">
                  <a16:creationId xmlns="" xmlns:a16="http://schemas.microsoft.com/office/drawing/2014/main" id="{F395B2EC-7D6E-4DFB-A6CA-238F4D5339DF}"/>
                </a:ext>
              </a:extLst>
            </p:cNvPr>
            <p:cNvSpPr/>
            <p:nvPr/>
          </p:nvSpPr>
          <p:spPr>
            <a:xfrm rot="10800000">
              <a:off x="2332161" y="1725583"/>
              <a:ext cx="1663609" cy="1663700"/>
            </a:xfrm>
            <a:prstGeom prst="blockArc">
              <a:avLst>
                <a:gd name="adj1" fmla="val 10800000"/>
                <a:gd name="adj2" fmla="val 3"/>
                <a:gd name="adj3" fmla="val 15291"/>
              </a:avLst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68551" tIns="34276" rIns="68551" bIns="3427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3200" kern="0" dirty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44" name="Block Arc 53">
              <a:extLst>
                <a:ext uri="{FF2B5EF4-FFF2-40B4-BE49-F238E27FC236}">
                  <a16:creationId xmlns="" xmlns:a16="http://schemas.microsoft.com/office/drawing/2014/main" id="{D5278A9A-EA05-47E6-B16F-70291FE7DC37}"/>
                </a:ext>
              </a:extLst>
            </p:cNvPr>
            <p:cNvSpPr/>
            <p:nvPr/>
          </p:nvSpPr>
          <p:spPr>
            <a:xfrm>
              <a:off x="3740196" y="1728758"/>
              <a:ext cx="1663609" cy="1662113"/>
            </a:xfrm>
            <a:prstGeom prst="blockArc">
              <a:avLst>
                <a:gd name="adj1" fmla="val 10800000"/>
                <a:gd name="adj2" fmla="val 3"/>
                <a:gd name="adj3" fmla="val 15291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5012" tIns="32506" rIns="65012" bIns="32506" anchor="ctr"/>
            <a:lstStyle/>
            <a:p>
              <a:pPr algn="ctr" defTabSz="1031408">
                <a:defRPr/>
              </a:pPr>
              <a:endParaRPr lang="en-US" sz="40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6" name="Block Arc 54">
              <a:extLst>
                <a:ext uri="{FF2B5EF4-FFF2-40B4-BE49-F238E27FC236}">
                  <a16:creationId xmlns="" xmlns:a16="http://schemas.microsoft.com/office/drawing/2014/main" id="{84545798-3819-4AE9-BC77-E5ABDD62DC5B}"/>
                </a:ext>
              </a:extLst>
            </p:cNvPr>
            <p:cNvSpPr/>
            <p:nvPr/>
          </p:nvSpPr>
          <p:spPr>
            <a:xfrm rot="10800000">
              <a:off x="5146643" y="1725583"/>
              <a:ext cx="1663609" cy="1663700"/>
            </a:xfrm>
            <a:prstGeom prst="blockArc">
              <a:avLst>
                <a:gd name="adj1" fmla="val 10800000"/>
                <a:gd name="adj2" fmla="val 3"/>
                <a:gd name="adj3" fmla="val 15291"/>
              </a:avLst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68551" tIns="34276" rIns="68551" bIns="3427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3200" kern="0" dirty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47" name="Block Arc 55">
              <a:extLst>
                <a:ext uri="{FF2B5EF4-FFF2-40B4-BE49-F238E27FC236}">
                  <a16:creationId xmlns="" xmlns:a16="http://schemas.microsoft.com/office/drawing/2014/main" id="{FCF8F99E-2200-49E5-AEE2-F0180AA953CF}"/>
                </a:ext>
              </a:extLst>
            </p:cNvPr>
            <p:cNvSpPr/>
            <p:nvPr/>
          </p:nvSpPr>
          <p:spPr>
            <a:xfrm>
              <a:off x="6554680" y="1728758"/>
              <a:ext cx="1663609" cy="1662113"/>
            </a:xfrm>
            <a:prstGeom prst="blockArc">
              <a:avLst>
                <a:gd name="adj1" fmla="val 10800000"/>
                <a:gd name="adj2" fmla="val 3"/>
                <a:gd name="adj3" fmla="val 15291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5012" tIns="32506" rIns="65012" bIns="32506" anchor="ctr"/>
            <a:lstStyle/>
            <a:p>
              <a:pPr algn="ctr" defTabSz="1031408">
                <a:defRPr/>
              </a:pPr>
              <a:endParaRPr lang="en-US" sz="40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8" name="Freeform 62">
              <a:extLst>
                <a:ext uri="{FF2B5EF4-FFF2-40B4-BE49-F238E27FC236}">
                  <a16:creationId xmlns="" xmlns:a16="http://schemas.microsoft.com/office/drawing/2014/main" id="{93E13CA8-593F-4EC8-90A1-222CDCA19776}"/>
                </a:ext>
              </a:extLst>
            </p:cNvPr>
            <p:cNvSpPr/>
            <p:nvPr/>
          </p:nvSpPr>
          <p:spPr>
            <a:xfrm>
              <a:off x="1278119" y="2093883"/>
              <a:ext cx="966734" cy="966788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82838" tIns="182838" rIns="157972" bIns="157972" spcCol="903" anchor="ctr"/>
            <a:lstStyle/>
            <a:p>
              <a:pPr algn="ctr" defTabSz="888813">
                <a:spcAft>
                  <a:spcPct val="35000"/>
                </a:spcAft>
                <a:defRPr/>
              </a:pPr>
              <a:r>
                <a:rPr lang="en-US" sz="6600" dirty="0"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49" name="Freeform 63">
              <a:extLst>
                <a:ext uri="{FF2B5EF4-FFF2-40B4-BE49-F238E27FC236}">
                  <a16:creationId xmlns="" xmlns:a16="http://schemas.microsoft.com/office/drawing/2014/main" id="{CD0844C0-562E-467E-9698-455FD262B94D}"/>
                </a:ext>
              </a:extLst>
            </p:cNvPr>
            <p:cNvSpPr/>
            <p:nvPr/>
          </p:nvSpPr>
          <p:spPr>
            <a:xfrm>
              <a:off x="2687742" y="2093883"/>
              <a:ext cx="966734" cy="966788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68551" tIns="34276" rIns="68551" bIns="3427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6600" kern="0" dirty="0">
                  <a:solidFill>
                    <a:sysClr val="window" lastClr="FFFFFF"/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50" name="Freeform 64">
              <a:extLst>
                <a:ext uri="{FF2B5EF4-FFF2-40B4-BE49-F238E27FC236}">
                  <a16:creationId xmlns="" xmlns:a16="http://schemas.microsoft.com/office/drawing/2014/main" id="{DC2294FA-7759-460B-A4E0-C4156468BAC3}"/>
                </a:ext>
              </a:extLst>
            </p:cNvPr>
            <p:cNvSpPr/>
            <p:nvPr/>
          </p:nvSpPr>
          <p:spPr>
            <a:xfrm>
              <a:off x="4097364" y="2093883"/>
              <a:ext cx="966734" cy="966788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82838" tIns="182838" rIns="157972" bIns="157972" spcCol="903" anchor="ctr"/>
            <a:lstStyle/>
            <a:p>
              <a:pPr algn="ctr" defTabSz="888813">
                <a:spcAft>
                  <a:spcPct val="35000"/>
                </a:spcAft>
                <a:defRPr/>
              </a:pPr>
              <a:r>
                <a:rPr lang="en-US" sz="6600" dirty="0"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51" name="Freeform 65">
              <a:extLst>
                <a:ext uri="{FF2B5EF4-FFF2-40B4-BE49-F238E27FC236}">
                  <a16:creationId xmlns="" xmlns:a16="http://schemas.microsoft.com/office/drawing/2014/main" id="{78B5A7E7-9F0F-4A6F-A3C9-8A6ADF269F0F}"/>
                </a:ext>
              </a:extLst>
            </p:cNvPr>
            <p:cNvSpPr/>
            <p:nvPr/>
          </p:nvSpPr>
          <p:spPr>
            <a:xfrm>
              <a:off x="5506988" y="2093883"/>
              <a:ext cx="966734" cy="966788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68551" tIns="34276" rIns="68551" bIns="3427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6600" kern="0" dirty="0">
                  <a:solidFill>
                    <a:sysClr val="window" lastClr="FFFFFF"/>
                  </a:solidFill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52" name="Freeform 66">
              <a:extLst>
                <a:ext uri="{FF2B5EF4-FFF2-40B4-BE49-F238E27FC236}">
                  <a16:creationId xmlns="" xmlns:a16="http://schemas.microsoft.com/office/drawing/2014/main" id="{990E52B5-E78C-444B-B8DC-9F55A254D52D}"/>
                </a:ext>
              </a:extLst>
            </p:cNvPr>
            <p:cNvSpPr/>
            <p:nvPr/>
          </p:nvSpPr>
          <p:spPr>
            <a:xfrm>
              <a:off x="6918197" y="2093883"/>
              <a:ext cx="965147" cy="966788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82838" tIns="182838" rIns="157972" bIns="157972" spcCol="903" anchor="ctr"/>
            <a:lstStyle/>
            <a:p>
              <a:pPr algn="ctr" defTabSz="888813">
                <a:spcAft>
                  <a:spcPct val="35000"/>
                </a:spcAft>
                <a:defRPr/>
              </a:pPr>
              <a:r>
                <a:rPr lang="en-US" sz="6600" dirty="0">
                  <a:cs typeface="+mn-ea"/>
                  <a:sym typeface="+mn-lt"/>
                </a:rPr>
                <a:t>05</a:t>
              </a:r>
            </a:p>
          </p:txBody>
        </p:sp>
        <p:sp>
          <p:nvSpPr>
            <p:cNvPr id="53" name="Text Placeholder 7">
              <a:extLst>
                <a:ext uri="{FF2B5EF4-FFF2-40B4-BE49-F238E27FC236}">
                  <a16:creationId xmlns="" xmlns:a16="http://schemas.microsoft.com/office/drawing/2014/main" id="{932BA2E2-A91D-45CA-BB6D-684CCF8DABAF}"/>
                </a:ext>
              </a:extLst>
            </p:cNvPr>
            <p:cNvSpPr txBox="1">
              <a:spLocks/>
            </p:cNvSpPr>
            <p:nvPr/>
          </p:nvSpPr>
          <p:spPr>
            <a:xfrm>
              <a:off x="794779" y="3425796"/>
              <a:ext cx="1537382" cy="253769"/>
            </a:xfrm>
            <a:prstGeom prst="rect">
              <a:avLst/>
            </a:prstGeom>
          </p:spPr>
          <p:txBody>
            <a:bodyPr vert="horz" lIns="0" tIns="73847" rIns="0" bIns="73847" anchor="ctr"/>
            <a:lstStyle>
              <a:lvl1pPr marL="0" indent="0" algn="r" rtl="0" eaLnBrk="0" fontAlgn="base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66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Lato Regular"/>
                  <a:ea typeface="+mn-ea"/>
                  <a:cs typeface="Lato Regular"/>
                </a:defRPr>
              </a:lvl1pPr>
              <a:lvl2pPr marL="1041400" indent="-4000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604963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47900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890838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534603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177258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819911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462567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sz="28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饮食调控</a:t>
              </a:r>
            </a:p>
          </p:txBody>
        </p:sp>
        <p:sp>
          <p:nvSpPr>
            <p:cNvPr id="54" name="Text Placeholder 2">
              <a:extLst>
                <a:ext uri="{FF2B5EF4-FFF2-40B4-BE49-F238E27FC236}">
                  <a16:creationId xmlns="" xmlns:a16="http://schemas.microsoft.com/office/drawing/2014/main" id="{5D3E353B-A543-4581-B062-6FEB23500F08}"/>
                </a:ext>
              </a:extLst>
            </p:cNvPr>
            <p:cNvSpPr txBox="1">
              <a:spLocks/>
            </p:cNvSpPr>
            <p:nvPr/>
          </p:nvSpPr>
          <p:spPr>
            <a:xfrm>
              <a:off x="794778" y="3699479"/>
              <a:ext cx="1630035" cy="411351"/>
            </a:xfrm>
            <a:prstGeom prst="rect">
              <a:avLst/>
            </a:prstGeom>
          </p:spPr>
          <p:txBody>
            <a:bodyPr vert="horz" lIns="0" tIns="0" rIns="0" bIns="0"/>
            <a:lstStyle>
              <a:lvl1pPr marL="0" indent="0" algn="r" rtl="0" eaLnBrk="0" fontAlgn="base" hangingPunct="0">
                <a:lnSpc>
                  <a:spcPct val="150000"/>
                </a:lnSpc>
                <a:spcBef>
                  <a:spcPts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002" kern="1200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Regular"/>
                  <a:ea typeface="+mn-ea"/>
                  <a:cs typeface="Lato Regular"/>
                </a:defRPr>
              </a:lvl1pPr>
              <a:lvl2pPr marL="1041400" indent="-4000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604963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47900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890838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534603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177258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819911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462567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</a:pPr>
              <a:r>
                <a:rPr lang="zh-CN" altLang="en-US" sz="16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饮食原则：以高纤维、低盐低脂、低胆固醇饮食为主，忌辛辣刺激、肥甘厚腻之品。</a:t>
              </a:r>
              <a:endParaRPr lang="en-GB" altLang="zh-CN" sz="1600" dirty="0">
                <a:solidFill>
                  <a:schemeClr val="tx1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55" name="Text Placeholder 7">
              <a:extLst>
                <a:ext uri="{FF2B5EF4-FFF2-40B4-BE49-F238E27FC236}">
                  <a16:creationId xmlns="" xmlns:a16="http://schemas.microsoft.com/office/drawing/2014/main" id="{687717AF-6E50-45CC-A250-8F93453C5AF4}"/>
                </a:ext>
              </a:extLst>
            </p:cNvPr>
            <p:cNvSpPr txBox="1">
              <a:spLocks/>
            </p:cNvSpPr>
            <p:nvPr/>
          </p:nvSpPr>
          <p:spPr>
            <a:xfrm>
              <a:off x="2447472" y="697914"/>
              <a:ext cx="1537382" cy="253769"/>
            </a:xfrm>
            <a:prstGeom prst="rect">
              <a:avLst/>
            </a:prstGeom>
          </p:spPr>
          <p:txBody>
            <a:bodyPr vert="horz" lIns="0" tIns="73847" rIns="0" bIns="73847" anchor="ctr"/>
            <a:lstStyle>
              <a:lvl1pPr marL="0" indent="0" algn="r" rtl="0" eaLnBrk="0" fontAlgn="base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66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Lato Regular"/>
                  <a:ea typeface="+mn-ea"/>
                  <a:cs typeface="Lato Regular"/>
                </a:defRPr>
              </a:lvl1pPr>
              <a:lvl2pPr marL="1041400" indent="-4000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604963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47900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890838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534603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177258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819911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462567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sz="28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饮食调控</a:t>
              </a:r>
            </a:p>
          </p:txBody>
        </p:sp>
        <p:sp>
          <p:nvSpPr>
            <p:cNvPr id="56" name="Text Placeholder 2">
              <a:extLst>
                <a:ext uri="{FF2B5EF4-FFF2-40B4-BE49-F238E27FC236}">
                  <a16:creationId xmlns="" xmlns:a16="http://schemas.microsoft.com/office/drawing/2014/main" id="{71DB2C4E-6D14-43DF-A0D2-CF754DCB505C}"/>
                </a:ext>
              </a:extLst>
            </p:cNvPr>
            <p:cNvSpPr txBox="1">
              <a:spLocks/>
            </p:cNvSpPr>
            <p:nvPr/>
          </p:nvSpPr>
          <p:spPr>
            <a:xfrm>
              <a:off x="2447470" y="971596"/>
              <a:ext cx="2340901" cy="411351"/>
            </a:xfrm>
            <a:prstGeom prst="rect">
              <a:avLst/>
            </a:prstGeom>
          </p:spPr>
          <p:txBody>
            <a:bodyPr vert="horz" lIns="0" tIns="0" rIns="0" bIns="0"/>
            <a:lstStyle>
              <a:lvl1pPr marL="0" indent="0" algn="r" rtl="0" eaLnBrk="0" fontAlgn="base" hangingPunct="0">
                <a:lnSpc>
                  <a:spcPct val="150000"/>
                </a:lnSpc>
                <a:spcBef>
                  <a:spcPts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002" kern="1200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Regular"/>
                  <a:ea typeface="+mn-ea"/>
                  <a:cs typeface="Lato Regular"/>
                </a:defRPr>
              </a:lvl1pPr>
              <a:lvl2pPr marL="1041400" indent="-4000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604963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47900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890838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534603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177258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819911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462567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</a:pPr>
              <a:r>
                <a:rPr lang="zh-CN" altLang="en-US" sz="16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饮食摄取上应避免高热量食物如：油炸、肥肉、甜点、蛋糕、冰淇淋或汽水、红茶饮料等。</a:t>
              </a:r>
            </a:p>
          </p:txBody>
        </p:sp>
        <p:sp>
          <p:nvSpPr>
            <p:cNvPr id="57" name="Text Placeholder 7">
              <a:extLst>
                <a:ext uri="{FF2B5EF4-FFF2-40B4-BE49-F238E27FC236}">
                  <a16:creationId xmlns="" xmlns:a16="http://schemas.microsoft.com/office/drawing/2014/main" id="{50927B6A-732E-49F9-A33A-3C202D1F4668}"/>
                </a:ext>
              </a:extLst>
            </p:cNvPr>
            <p:cNvSpPr txBox="1">
              <a:spLocks/>
            </p:cNvSpPr>
            <p:nvPr/>
          </p:nvSpPr>
          <p:spPr>
            <a:xfrm>
              <a:off x="3869872" y="3382986"/>
              <a:ext cx="1537382" cy="253769"/>
            </a:xfrm>
            <a:prstGeom prst="rect">
              <a:avLst/>
            </a:prstGeom>
          </p:spPr>
          <p:txBody>
            <a:bodyPr vert="horz" lIns="0" tIns="73847" rIns="0" bIns="73847" anchor="ctr"/>
            <a:lstStyle>
              <a:lvl1pPr marL="0" indent="0" algn="r" rtl="0" eaLnBrk="0" fontAlgn="base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66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Lato Regular"/>
                  <a:ea typeface="+mn-ea"/>
                  <a:cs typeface="Lato Regular"/>
                </a:defRPr>
              </a:lvl1pPr>
              <a:lvl2pPr marL="1041400" indent="-4000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604963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47900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890838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534603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177258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819911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462567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sz="28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饮食调控</a:t>
              </a:r>
            </a:p>
          </p:txBody>
        </p:sp>
        <p:sp>
          <p:nvSpPr>
            <p:cNvPr id="58" name="Text Placeholder 2">
              <a:extLst>
                <a:ext uri="{FF2B5EF4-FFF2-40B4-BE49-F238E27FC236}">
                  <a16:creationId xmlns="" xmlns:a16="http://schemas.microsoft.com/office/drawing/2014/main" id="{7E54AF0E-A06A-4D01-B9CD-9CC7F0D24CA8}"/>
                </a:ext>
              </a:extLst>
            </p:cNvPr>
            <p:cNvSpPr txBox="1">
              <a:spLocks/>
            </p:cNvSpPr>
            <p:nvPr/>
          </p:nvSpPr>
          <p:spPr>
            <a:xfrm>
              <a:off x="3040987" y="3651492"/>
              <a:ext cx="2757928" cy="411351"/>
            </a:xfrm>
            <a:prstGeom prst="rect">
              <a:avLst/>
            </a:prstGeom>
          </p:spPr>
          <p:txBody>
            <a:bodyPr vert="horz" lIns="0" tIns="0" rIns="0" bIns="0"/>
            <a:lstStyle>
              <a:lvl1pPr marL="0" indent="0" algn="r" rtl="0" eaLnBrk="0" fontAlgn="base" hangingPunct="0">
                <a:lnSpc>
                  <a:spcPct val="150000"/>
                </a:lnSpc>
                <a:spcBef>
                  <a:spcPts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002" kern="1200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Regular"/>
                  <a:ea typeface="+mn-ea"/>
                  <a:cs typeface="Lato Regular"/>
                </a:defRPr>
              </a:lvl1pPr>
              <a:lvl2pPr marL="1041400" indent="-4000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604963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47900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890838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534603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177258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819911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462567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</a:pPr>
              <a:r>
                <a:rPr lang="zh-CN" altLang="en-US" sz="16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煮食烹调时应避免使用猪油，另外应减少蛋黄、内脏类、过量的海鲜等高胆固醇之食物，而应增加的是高纤维类食物如：蔬菜、谷类、水果与足够水分。加强营养，给予高蛋白、高热量、高维生素、富含纤维素、易消化的食物，补充丧失的能量，以加强营养，预防便秘。</a:t>
              </a:r>
              <a:endParaRPr lang="en-GB" altLang="zh-CN" sz="1600" dirty="0">
                <a:solidFill>
                  <a:schemeClr val="tx1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59" name="Text Placeholder 7">
              <a:extLst>
                <a:ext uri="{FF2B5EF4-FFF2-40B4-BE49-F238E27FC236}">
                  <a16:creationId xmlns="" xmlns:a16="http://schemas.microsoft.com/office/drawing/2014/main" id="{DE9C61B9-09B6-42E2-BCB1-6FECAD8BB85C}"/>
                </a:ext>
              </a:extLst>
            </p:cNvPr>
            <p:cNvSpPr txBox="1">
              <a:spLocks/>
            </p:cNvSpPr>
            <p:nvPr/>
          </p:nvSpPr>
          <p:spPr>
            <a:xfrm>
              <a:off x="5251632" y="731783"/>
              <a:ext cx="1537382" cy="253769"/>
            </a:xfrm>
            <a:prstGeom prst="rect">
              <a:avLst/>
            </a:prstGeom>
          </p:spPr>
          <p:txBody>
            <a:bodyPr vert="horz" lIns="0" tIns="73847" rIns="0" bIns="73847" anchor="ctr"/>
            <a:lstStyle>
              <a:lvl1pPr marL="0" indent="0" algn="r" rtl="0" eaLnBrk="0" fontAlgn="base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66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Lato Regular"/>
                  <a:ea typeface="+mn-ea"/>
                  <a:cs typeface="Lato Regular"/>
                </a:defRPr>
              </a:lvl1pPr>
              <a:lvl2pPr marL="1041400" indent="-4000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604963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47900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890838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534603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177258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819911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462567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sz="28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饮食调控</a:t>
              </a:r>
            </a:p>
          </p:txBody>
        </p:sp>
        <p:sp>
          <p:nvSpPr>
            <p:cNvPr id="60" name="Text Placeholder 2">
              <a:extLst>
                <a:ext uri="{FF2B5EF4-FFF2-40B4-BE49-F238E27FC236}">
                  <a16:creationId xmlns="" xmlns:a16="http://schemas.microsoft.com/office/drawing/2014/main" id="{8519B33A-84A4-433A-B67E-B536D8A2B916}"/>
                </a:ext>
              </a:extLst>
            </p:cNvPr>
            <p:cNvSpPr txBox="1">
              <a:spLocks/>
            </p:cNvSpPr>
            <p:nvPr/>
          </p:nvSpPr>
          <p:spPr>
            <a:xfrm>
              <a:off x="5251630" y="1005464"/>
              <a:ext cx="2340901" cy="411351"/>
            </a:xfrm>
            <a:prstGeom prst="rect">
              <a:avLst/>
            </a:prstGeom>
          </p:spPr>
          <p:txBody>
            <a:bodyPr vert="horz" lIns="0" tIns="0" rIns="0" bIns="0"/>
            <a:lstStyle>
              <a:lvl1pPr marL="0" indent="0" algn="r" rtl="0" eaLnBrk="0" fontAlgn="base" hangingPunct="0">
                <a:lnSpc>
                  <a:spcPct val="150000"/>
                </a:lnSpc>
                <a:spcBef>
                  <a:spcPts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002" kern="1200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Regular"/>
                  <a:ea typeface="+mn-ea"/>
                  <a:cs typeface="Lato Regular"/>
                </a:defRPr>
              </a:lvl1pPr>
              <a:lvl2pPr marL="1041400" indent="-4000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604963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47900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890838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534603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177258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819911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462567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</a:pPr>
              <a:r>
                <a:rPr lang="zh-CN" altLang="en-US" sz="16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摄取足量蛋白质，并可多摄取一些强化身体细胞抵抗自由基，如维他命</a:t>
              </a:r>
              <a:r>
                <a:rPr lang="en-US" altLang="zh-CN" sz="16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A</a:t>
              </a:r>
              <a:r>
                <a:rPr lang="zh-CN" altLang="en-US" sz="16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、</a:t>
              </a:r>
              <a:r>
                <a:rPr lang="en-US" altLang="zh-CN" sz="16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C</a:t>
              </a:r>
              <a:r>
                <a:rPr lang="zh-CN" altLang="en-US" sz="16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、</a:t>
              </a:r>
              <a:r>
                <a:rPr lang="en-US" altLang="zh-CN" sz="16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E</a:t>
              </a:r>
              <a:r>
                <a:rPr lang="zh-CN" altLang="en-US" sz="16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、矿物质硒等，以达到能同时控制体重及维持长期复健治疗所需之能量消耗。</a:t>
              </a:r>
              <a:endParaRPr lang="en-GB" altLang="zh-CN" sz="1600" dirty="0">
                <a:solidFill>
                  <a:schemeClr val="tx1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61" name="Text Placeholder 7">
              <a:extLst>
                <a:ext uri="{FF2B5EF4-FFF2-40B4-BE49-F238E27FC236}">
                  <a16:creationId xmlns="" xmlns:a16="http://schemas.microsoft.com/office/drawing/2014/main" id="{50CB8B3C-B517-4084-A5ED-B0FA5020F68B}"/>
                </a:ext>
              </a:extLst>
            </p:cNvPr>
            <p:cNvSpPr txBox="1">
              <a:spLocks/>
            </p:cNvSpPr>
            <p:nvPr/>
          </p:nvSpPr>
          <p:spPr>
            <a:xfrm>
              <a:off x="6795952" y="3369439"/>
              <a:ext cx="1537382" cy="253769"/>
            </a:xfrm>
            <a:prstGeom prst="rect">
              <a:avLst/>
            </a:prstGeom>
          </p:spPr>
          <p:txBody>
            <a:bodyPr vert="horz" lIns="0" tIns="73847" rIns="0" bIns="73847" anchor="ctr"/>
            <a:lstStyle>
              <a:lvl1pPr marL="0" indent="0" algn="r" rtl="0" eaLnBrk="0" fontAlgn="base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66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Lato Regular"/>
                  <a:ea typeface="+mn-ea"/>
                  <a:cs typeface="Lato Regular"/>
                </a:defRPr>
              </a:lvl1pPr>
              <a:lvl2pPr marL="1041400" indent="-4000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604963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47900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890838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534603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177258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819911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462567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sz="28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饮食调控</a:t>
              </a:r>
            </a:p>
          </p:txBody>
        </p:sp>
        <p:sp>
          <p:nvSpPr>
            <p:cNvPr id="62" name="Text Placeholder 2">
              <a:extLst>
                <a:ext uri="{FF2B5EF4-FFF2-40B4-BE49-F238E27FC236}">
                  <a16:creationId xmlns="" xmlns:a16="http://schemas.microsoft.com/office/drawing/2014/main" id="{F7421A88-620A-4A8C-A346-C9A1A2F6F8E5}"/>
                </a:ext>
              </a:extLst>
            </p:cNvPr>
            <p:cNvSpPr txBox="1">
              <a:spLocks/>
            </p:cNvSpPr>
            <p:nvPr/>
          </p:nvSpPr>
          <p:spPr>
            <a:xfrm>
              <a:off x="5967067" y="3637945"/>
              <a:ext cx="2757928" cy="411351"/>
            </a:xfrm>
            <a:prstGeom prst="rect">
              <a:avLst/>
            </a:prstGeom>
          </p:spPr>
          <p:txBody>
            <a:bodyPr vert="horz" lIns="0" tIns="0" rIns="0" bIns="0"/>
            <a:lstStyle>
              <a:lvl1pPr marL="0" indent="0" algn="r" rtl="0" eaLnBrk="0" fontAlgn="base" hangingPunct="0">
                <a:lnSpc>
                  <a:spcPct val="150000"/>
                </a:lnSpc>
                <a:spcBef>
                  <a:spcPts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002" kern="1200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Regular"/>
                  <a:ea typeface="+mn-ea"/>
                  <a:cs typeface="Lato Regular"/>
                </a:defRPr>
              </a:lvl1pPr>
              <a:lvl2pPr marL="1041400" indent="-4000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4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604963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47900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890838" indent="-319088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534603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177258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819911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462567" indent="-321327" algn="l" defTabSz="1285309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sz="1600" dirty="0">
                  <a:solidFill>
                    <a:schemeClr val="tx1"/>
                  </a:solidFill>
                  <a:latin typeface="+mn-lt"/>
                  <a:cs typeface="+mn-ea"/>
                  <a:sym typeface="+mn-lt"/>
                </a:rPr>
                <a:t>脊髓损伤后，因交感神经功能下降，胃肠蠕动减慢，易发生腹胀，应少吃甜食和易产气食物，以免腹胀。如长时间卧床，应限制使用含钙食物，预防泌尿系结石。</a:t>
              </a:r>
              <a:endParaRPr lang="en-GB" altLang="zh-CN" sz="1600" dirty="0">
                <a:solidFill>
                  <a:schemeClr val="tx1"/>
                </a:solidFill>
                <a:latin typeface="+mn-lt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1738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 invX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燕尾形 21">
            <a:extLst>
              <a:ext uri="{FF2B5EF4-FFF2-40B4-BE49-F238E27FC236}">
                <a16:creationId xmlns="" xmlns:a16="http://schemas.microsoft.com/office/drawing/2014/main" id="{5E35F52B-1D1E-442C-A8D4-28BE9EB72F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482" y="3159187"/>
            <a:ext cx="1456005" cy="1512887"/>
          </a:xfrm>
          <a:prstGeom prst="ellipse">
            <a:avLst/>
          </a:prstGeom>
          <a:noFill/>
          <a:ln w="31750" algn="ctr">
            <a:solidFill>
              <a:srgbClr val="404040"/>
            </a:solidFill>
            <a:miter lim="800000"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" name="燕尾形 1">
            <a:extLst>
              <a:ext uri="{FF2B5EF4-FFF2-40B4-BE49-F238E27FC236}">
                <a16:creationId xmlns="" xmlns:a16="http://schemas.microsoft.com/office/drawing/2014/main" id="{E85D1A25-70AB-465E-94CB-8EF3A2FB12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5112" y="2655949"/>
            <a:ext cx="2447925" cy="2519363"/>
          </a:xfrm>
          <a:prstGeom prst="ellipse">
            <a:avLst/>
          </a:prstGeom>
          <a:solidFill>
            <a:schemeClr val="accent1"/>
          </a:solidFill>
          <a:ln w="3175" algn="ctr">
            <a:noFill/>
            <a:miter lim="800000"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" name="圆角矩形 19">
            <a:extLst>
              <a:ext uri="{FF2B5EF4-FFF2-40B4-BE49-F238E27FC236}">
                <a16:creationId xmlns="" xmlns:a16="http://schemas.microsoft.com/office/drawing/2014/main" id="{35B69843-B6E3-4D9E-A4A6-550C288840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4700" y="1612962"/>
            <a:ext cx="5133975" cy="129698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25400" algn="ctr">
            <a:solidFill>
              <a:schemeClr val="bg1"/>
            </a:solidFill>
            <a:rou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" name="TextBox 6">
            <a:extLst>
              <a:ext uri="{FF2B5EF4-FFF2-40B4-BE49-F238E27FC236}">
                <a16:creationId xmlns="" xmlns:a16="http://schemas.microsoft.com/office/drawing/2014/main" id="{DABFEA93-626D-471C-8E2A-66A72A5EA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1954960"/>
            <a:ext cx="4676775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１、保持环境安静、舒适、整洁，空气新鲜，光线柔和，避免刺激。</a:t>
            </a:r>
          </a:p>
        </p:txBody>
      </p:sp>
      <p:sp>
        <p:nvSpPr>
          <p:cNvPr id="6" name="圆角矩形 38">
            <a:extLst>
              <a:ext uri="{FF2B5EF4-FFF2-40B4-BE49-F238E27FC236}">
                <a16:creationId xmlns="" xmlns:a16="http://schemas.microsoft.com/office/drawing/2014/main" id="{CE7DD2EA-ADF7-4BC3-930C-6D37EC794C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4700" y="3053618"/>
            <a:ext cx="5133975" cy="129698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25400" algn="ctr">
            <a:solidFill>
              <a:schemeClr val="bg1"/>
            </a:solidFill>
            <a:rou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7970D39C-9BC1-48F9-94D0-9F3E65A7E9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3791589"/>
            <a:ext cx="4676775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２、起居有常，劳逸结合，保证充足睡眠，增强体质和抗邪能力 。</a:t>
            </a:r>
          </a:p>
        </p:txBody>
      </p:sp>
      <p:sp>
        <p:nvSpPr>
          <p:cNvPr id="8" name="圆角矩形 19">
            <a:extLst>
              <a:ext uri="{FF2B5EF4-FFF2-40B4-BE49-F238E27FC236}">
                <a16:creationId xmlns="" xmlns:a16="http://schemas.microsoft.com/office/drawing/2014/main" id="{5EC79049-0BA1-4823-8DF4-DEC43E2ED5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4700" y="5213412"/>
            <a:ext cx="5133975" cy="129698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25400" algn="ctr">
            <a:solidFill>
              <a:schemeClr val="bg1"/>
            </a:solidFill>
            <a:rou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" name="TextBox 6">
            <a:extLst>
              <a:ext uri="{FF2B5EF4-FFF2-40B4-BE49-F238E27FC236}">
                <a16:creationId xmlns="" xmlns:a16="http://schemas.microsoft.com/office/drawing/2014/main" id="{82A69BA8-CFFA-4469-99E9-E4D6BE31D5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5259955"/>
            <a:ext cx="4676775" cy="9233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３、顺应四时昼夜变化，随气候变化调摄寒暖，防止六淫之邪的侵袭，冬季阳光充足时可晒太阳，春季不要早换取衣物。</a:t>
            </a:r>
          </a:p>
        </p:txBody>
      </p:sp>
      <p:sp>
        <p:nvSpPr>
          <p:cNvPr id="11" name="Line 46">
            <a:extLst>
              <a:ext uri="{FF2B5EF4-FFF2-40B4-BE49-F238E27FC236}">
                <a16:creationId xmlns="" xmlns:a16="http://schemas.microsoft.com/office/drawing/2014/main" id="{90E10589-AD6C-4D4B-A98C-EBD342EB7DE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911600" y="2189224"/>
            <a:ext cx="1800225" cy="1728788"/>
          </a:xfrm>
          <a:prstGeom prst="line">
            <a:avLst/>
          </a:prstGeom>
          <a:noFill/>
          <a:ln w="31750">
            <a:solidFill>
              <a:srgbClr val="3C2F5A"/>
            </a:solidFill>
            <a:prstDash val="sysDot"/>
            <a:round/>
            <a:headEnd type="diamond" w="med" len="med"/>
            <a:tailEnd type="triangle" w="med" len="med"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Line 47">
            <a:extLst>
              <a:ext uri="{FF2B5EF4-FFF2-40B4-BE49-F238E27FC236}">
                <a16:creationId xmlns="" xmlns:a16="http://schemas.microsoft.com/office/drawing/2014/main" id="{82841BEF-F25A-4EA6-9E31-440F99B7BCDC}"/>
              </a:ext>
            </a:extLst>
          </p:cNvPr>
          <p:cNvSpPr>
            <a:spLocks noChangeShapeType="1"/>
          </p:cNvSpPr>
          <p:nvPr/>
        </p:nvSpPr>
        <p:spPr bwMode="auto">
          <a:xfrm>
            <a:off x="3911600" y="3918012"/>
            <a:ext cx="1800225" cy="1944687"/>
          </a:xfrm>
          <a:prstGeom prst="line">
            <a:avLst/>
          </a:prstGeom>
          <a:noFill/>
          <a:ln w="31750">
            <a:solidFill>
              <a:srgbClr val="3C2F5A"/>
            </a:solidFill>
            <a:prstDash val="sysDot"/>
            <a:round/>
            <a:headEnd type="diamond" w="med" len="med"/>
            <a:tailEnd type="triangle" w="med" len="med"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3" name="Line 48">
            <a:extLst>
              <a:ext uri="{FF2B5EF4-FFF2-40B4-BE49-F238E27FC236}">
                <a16:creationId xmlns="" xmlns:a16="http://schemas.microsoft.com/office/drawing/2014/main" id="{E3187B23-F5DD-498F-8773-C8CF8ADA28D0}"/>
              </a:ext>
            </a:extLst>
          </p:cNvPr>
          <p:cNvSpPr>
            <a:spLocks noChangeShapeType="1"/>
          </p:cNvSpPr>
          <p:nvPr/>
        </p:nvSpPr>
        <p:spPr bwMode="auto">
          <a:xfrm>
            <a:off x="3911600" y="3918012"/>
            <a:ext cx="1800225" cy="0"/>
          </a:xfrm>
          <a:prstGeom prst="line">
            <a:avLst/>
          </a:prstGeom>
          <a:noFill/>
          <a:ln w="31750">
            <a:solidFill>
              <a:srgbClr val="3C2F5A"/>
            </a:solidFill>
            <a:prstDash val="sysDot"/>
            <a:round/>
            <a:headEnd type="diamond" w="med" len="med"/>
            <a:tailEnd type="triangle" w="med" len="med"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9" name="TextBox 6">
            <a:extLst>
              <a:ext uri="{FF2B5EF4-FFF2-40B4-BE49-F238E27FC236}">
                <a16:creationId xmlns="" xmlns:a16="http://schemas.microsoft.com/office/drawing/2014/main" id="{963FC040-7835-4193-877B-312594D86F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5354" y="3256283"/>
            <a:ext cx="1456005" cy="132343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algn="ctr"/>
            <a:r>
              <a:rPr lang="zh-CN" altLang="en-US" sz="4000" b="1" dirty="0">
                <a:solidFill>
                  <a:schemeClr val="bg1"/>
                </a:solidFill>
                <a:cs typeface="+mn-ea"/>
                <a:sym typeface="+mn-lt"/>
              </a:rPr>
              <a:t>生活起居</a:t>
            </a:r>
          </a:p>
        </p:txBody>
      </p:sp>
    </p:spTree>
    <p:extLst>
      <p:ext uri="{BB962C8B-B14F-4D97-AF65-F5344CB8AC3E}">
        <p14:creationId xmlns:p14="http://schemas.microsoft.com/office/powerpoint/2010/main" val="33937115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prestig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4" grpId="0" animBg="1"/>
      <p:bldP spid="5" grpId="0"/>
      <p:bldP spid="6" grpId="0" animBg="1"/>
      <p:bldP spid="7" grpId="0"/>
      <p:bldP spid="8" grpId="0" animBg="1"/>
      <p:bldP spid="9" grpId="0"/>
      <p:bldP spid="11" grpId="0" animBg="1"/>
      <p:bldP spid="12" grpId="0" animBg="1"/>
      <p:bldP spid="13" grpId="0" animBg="1"/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C6157ADF-65F3-4C02-96BE-206DC4C02E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r="18782" b="27206"/>
          <a:stretch/>
        </p:blipFill>
        <p:spPr>
          <a:xfrm>
            <a:off x="0" y="-2"/>
            <a:ext cx="12192000" cy="685800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47390" y="390745"/>
            <a:ext cx="10802679" cy="6076507"/>
          </a:xfrm>
          <a:prstGeom prst="rect">
            <a:avLst/>
          </a:prstGeom>
          <a:solidFill>
            <a:srgbClr val="0070C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666325" y="2376946"/>
            <a:ext cx="903324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1500" b="1" dirty="0">
                <a:solidFill>
                  <a:schemeClr val="bg1"/>
                </a:solidFill>
                <a:cs typeface="+mn-ea"/>
                <a:sym typeface="+mn-lt"/>
              </a:rPr>
              <a:t>并发症及护理</a:t>
            </a:r>
          </a:p>
        </p:txBody>
      </p:sp>
      <p:sp>
        <p:nvSpPr>
          <p:cNvPr id="41" name="矩形 40"/>
          <p:cNvSpPr/>
          <p:nvPr/>
        </p:nvSpPr>
        <p:spPr>
          <a:xfrm>
            <a:off x="3297581" y="4262944"/>
            <a:ext cx="57022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spcBef>
                <a:spcPct val="0"/>
              </a:spcBef>
            </a:pP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ADD THE TITLE HERE</a:t>
            </a:r>
          </a:p>
        </p:txBody>
      </p:sp>
      <p:sp>
        <p:nvSpPr>
          <p:cNvPr id="43" name="十字形 42"/>
          <p:cNvSpPr/>
          <p:nvPr/>
        </p:nvSpPr>
        <p:spPr>
          <a:xfrm flipV="1">
            <a:off x="4892590" y="1324696"/>
            <a:ext cx="741535" cy="736587"/>
          </a:xfrm>
          <a:prstGeom prst="plus">
            <a:avLst>
              <a:gd name="adj" fmla="val 363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等腰三角形 43"/>
          <p:cNvSpPr/>
          <p:nvPr/>
        </p:nvSpPr>
        <p:spPr>
          <a:xfrm flipV="1">
            <a:off x="6096000" y="5866851"/>
            <a:ext cx="245157" cy="21134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3832946C-8F85-44F9-8887-F8E13F1FF586}"/>
              </a:ext>
            </a:extLst>
          </p:cNvPr>
          <p:cNvSpPr txBox="1"/>
          <p:nvPr/>
        </p:nvSpPr>
        <p:spPr>
          <a:xfrm>
            <a:off x="3297581" y="4772510"/>
            <a:ext cx="5702299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" panose="020F0502020204030204"/>
                <a:cs typeface="+mn-ea"/>
                <a:sym typeface="+mn-lt"/>
              </a:rPr>
              <a:t>请在此处输入您的文字内容，请在此处输入您的文字内容请在此处输入您的文字内容，请在此处输入您的文字内容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" panose="020F0502020204030204"/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76821EC-88B7-4B78-8AD9-62A8A81BAD99}"/>
              </a:ext>
            </a:extLst>
          </p:cNvPr>
          <p:cNvSpPr txBox="1"/>
          <p:nvPr/>
        </p:nvSpPr>
        <p:spPr>
          <a:xfrm>
            <a:off x="5823897" y="1092825"/>
            <a:ext cx="15679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7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kumimoji="0" lang="zh-CN" altLang="en-US" sz="7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74338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5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5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9" grpId="0"/>
      <p:bldP spid="41" grpId="0"/>
      <p:bldP spid="43" grpId="0" animBg="1"/>
      <p:bldP spid="44" grpId="0" animBg="1"/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EE1077EA-A457-4A8D-A40B-786B71CA23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296" y="2253184"/>
            <a:ext cx="3870510" cy="3380291"/>
          </a:xfrm>
          <a:prstGeom prst="ellipse">
            <a:avLst/>
          </a:prstGeom>
          <a:solidFill>
            <a:schemeClr val="accent1"/>
          </a:solidFill>
          <a:ln w="63500" cap="rnd">
            <a:solidFill>
              <a:schemeClr val="accent1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BC82BF86-2D2D-4C05-9CA1-AD492921CCD0}"/>
              </a:ext>
            </a:extLst>
          </p:cNvPr>
          <p:cNvGrpSpPr/>
          <p:nvPr/>
        </p:nvGrpSpPr>
        <p:grpSpPr>
          <a:xfrm>
            <a:off x="940379" y="2460674"/>
            <a:ext cx="10298542" cy="3088274"/>
            <a:chOff x="940379" y="2460674"/>
            <a:chExt cx="10298542" cy="3088274"/>
          </a:xfrm>
        </p:grpSpPr>
        <p:sp>
          <p:nvSpPr>
            <p:cNvPr id="5" name="TextBox 13">
              <a:extLst>
                <a:ext uri="{FF2B5EF4-FFF2-40B4-BE49-F238E27FC236}">
                  <a16:creationId xmlns="" xmlns:a16="http://schemas.microsoft.com/office/drawing/2014/main" id="{DC4BCB38-9C79-4BC7-8AD1-4F3A8354CA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1510" y="2491603"/>
              <a:ext cx="166147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200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压疮</a:t>
              </a:r>
            </a:p>
          </p:txBody>
        </p:sp>
        <p:sp>
          <p:nvSpPr>
            <p:cNvPr id="7" name="TextBox 13">
              <a:extLst>
                <a:ext uri="{FF2B5EF4-FFF2-40B4-BE49-F238E27FC236}">
                  <a16:creationId xmlns="" xmlns:a16="http://schemas.microsoft.com/office/drawing/2014/main" id="{FC2AD78F-C3C0-4F4C-93FE-FC8BC4F69C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1510" y="3789443"/>
              <a:ext cx="166147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200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体位性低血压</a:t>
              </a:r>
            </a:p>
          </p:txBody>
        </p:sp>
        <p:sp>
          <p:nvSpPr>
            <p:cNvPr id="9" name="TextBox 13">
              <a:extLst>
                <a:ext uri="{FF2B5EF4-FFF2-40B4-BE49-F238E27FC236}">
                  <a16:creationId xmlns="" xmlns:a16="http://schemas.microsoft.com/office/drawing/2014/main" id="{1D296CCF-5D80-4275-9D09-6922E16E12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0379" y="5087284"/>
              <a:ext cx="166260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200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呼吸道并发症</a:t>
              </a:r>
            </a:p>
          </p:txBody>
        </p:sp>
        <p:sp>
          <p:nvSpPr>
            <p:cNvPr id="11" name="TextBox 13">
              <a:extLst>
                <a:ext uri="{FF2B5EF4-FFF2-40B4-BE49-F238E27FC236}">
                  <a16:creationId xmlns="" xmlns:a16="http://schemas.microsoft.com/office/drawing/2014/main" id="{410CD32E-6FEE-4EA2-9363-4AEC3FBD70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05296" y="2460674"/>
              <a:ext cx="233362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200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泌尿系统并发症</a:t>
              </a:r>
            </a:p>
          </p:txBody>
        </p:sp>
        <p:sp>
          <p:nvSpPr>
            <p:cNvPr id="13" name="TextBox 13">
              <a:extLst>
                <a:ext uri="{FF2B5EF4-FFF2-40B4-BE49-F238E27FC236}">
                  <a16:creationId xmlns="" xmlns:a16="http://schemas.microsoft.com/office/drawing/2014/main" id="{47B169CD-E5D0-48D3-B26D-6E3CD261D5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05296" y="4933395"/>
              <a:ext cx="2333625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200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神经性膀胱：宜间歇性导尿</a:t>
              </a:r>
            </a:p>
          </p:txBody>
        </p:sp>
        <p:sp>
          <p:nvSpPr>
            <p:cNvPr id="15" name="TextBox 13">
              <a:extLst>
                <a:ext uri="{FF2B5EF4-FFF2-40B4-BE49-F238E27FC236}">
                  <a16:creationId xmlns="" xmlns:a16="http://schemas.microsoft.com/office/drawing/2014/main" id="{55EB5BA2-CE53-4926-B66C-B8F614ECFD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05296" y="3635554"/>
              <a:ext cx="2333625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200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骨骼系统并发症：异位骨化、骨质疏松</a:t>
              </a:r>
            </a:p>
          </p:txBody>
        </p:sp>
        <p:sp>
          <p:nvSpPr>
            <p:cNvPr id="18" name="椭圆 17">
              <a:extLst>
                <a:ext uri="{FF2B5EF4-FFF2-40B4-BE49-F238E27FC236}">
                  <a16:creationId xmlns="" xmlns:a16="http://schemas.microsoft.com/office/drawing/2014/main" id="{05DC218C-FF78-4E90-B60A-2CC5B48E413A}"/>
                </a:ext>
              </a:extLst>
            </p:cNvPr>
            <p:cNvSpPr/>
            <p:nvPr/>
          </p:nvSpPr>
          <p:spPr>
            <a:xfrm>
              <a:off x="2893402" y="2491603"/>
              <a:ext cx="316523" cy="316523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" name="椭圆 19">
              <a:extLst>
                <a:ext uri="{FF2B5EF4-FFF2-40B4-BE49-F238E27FC236}">
                  <a16:creationId xmlns="" xmlns:a16="http://schemas.microsoft.com/office/drawing/2014/main" id="{1124A0F7-DDD0-4B26-88AC-D942068301CA}"/>
                </a:ext>
              </a:extLst>
            </p:cNvPr>
            <p:cNvSpPr/>
            <p:nvPr/>
          </p:nvSpPr>
          <p:spPr>
            <a:xfrm>
              <a:off x="2863615" y="3742098"/>
              <a:ext cx="316523" cy="316523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椭圆 21">
              <a:extLst>
                <a:ext uri="{FF2B5EF4-FFF2-40B4-BE49-F238E27FC236}">
                  <a16:creationId xmlns="" xmlns:a16="http://schemas.microsoft.com/office/drawing/2014/main" id="{E2232E14-9A21-4796-89E2-B2B5B41329B4}"/>
                </a:ext>
              </a:extLst>
            </p:cNvPr>
            <p:cNvSpPr/>
            <p:nvPr/>
          </p:nvSpPr>
          <p:spPr>
            <a:xfrm>
              <a:off x="2863615" y="5032268"/>
              <a:ext cx="316523" cy="316523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椭圆 23">
              <a:extLst>
                <a:ext uri="{FF2B5EF4-FFF2-40B4-BE49-F238E27FC236}">
                  <a16:creationId xmlns="" xmlns:a16="http://schemas.microsoft.com/office/drawing/2014/main" id="{C83B22C8-CA26-4123-BF1E-401CF4A1EB2A}"/>
                </a:ext>
              </a:extLst>
            </p:cNvPr>
            <p:cNvSpPr/>
            <p:nvPr/>
          </p:nvSpPr>
          <p:spPr>
            <a:xfrm>
              <a:off x="8264751" y="2491603"/>
              <a:ext cx="316523" cy="316523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椭圆 25">
              <a:extLst>
                <a:ext uri="{FF2B5EF4-FFF2-40B4-BE49-F238E27FC236}">
                  <a16:creationId xmlns="" xmlns:a16="http://schemas.microsoft.com/office/drawing/2014/main" id="{2AB29669-9AA0-4FD0-8E68-B378CC9512FB}"/>
                </a:ext>
              </a:extLst>
            </p:cNvPr>
            <p:cNvSpPr/>
            <p:nvPr/>
          </p:nvSpPr>
          <p:spPr>
            <a:xfrm>
              <a:off x="8234965" y="3742098"/>
              <a:ext cx="316523" cy="316523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椭圆 27">
              <a:extLst>
                <a:ext uri="{FF2B5EF4-FFF2-40B4-BE49-F238E27FC236}">
                  <a16:creationId xmlns="" xmlns:a16="http://schemas.microsoft.com/office/drawing/2014/main" id="{9EFBF53F-62D6-4995-B8C1-A9B8D036F5FF}"/>
                </a:ext>
              </a:extLst>
            </p:cNvPr>
            <p:cNvSpPr/>
            <p:nvPr/>
          </p:nvSpPr>
          <p:spPr>
            <a:xfrm>
              <a:off x="8234965" y="5032268"/>
              <a:ext cx="316523" cy="316523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03817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 invX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V="1">
            <a:off x="-13970" y="6786245"/>
            <a:ext cx="12191365" cy="762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1D361551-4ECB-406F-9F32-23995B6E8EDA}"/>
              </a:ext>
            </a:extLst>
          </p:cNvPr>
          <p:cNvGrpSpPr/>
          <p:nvPr/>
        </p:nvGrpSpPr>
        <p:grpSpPr>
          <a:xfrm>
            <a:off x="4043045" y="1370965"/>
            <a:ext cx="3818255" cy="154940"/>
            <a:chOff x="4043045" y="1370965"/>
            <a:chExt cx="3818255" cy="154940"/>
          </a:xfrm>
        </p:grpSpPr>
        <p:sp>
          <p:nvSpPr>
            <p:cNvPr id="4" name="矩形 3"/>
            <p:cNvSpPr/>
            <p:nvPr/>
          </p:nvSpPr>
          <p:spPr>
            <a:xfrm flipV="1">
              <a:off x="4724400" y="1393190"/>
              <a:ext cx="2455545" cy="13271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4043045" y="1370965"/>
              <a:ext cx="3818255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矩形 84"/>
          <p:cNvSpPr/>
          <p:nvPr/>
        </p:nvSpPr>
        <p:spPr>
          <a:xfrm>
            <a:off x="4151630" y="652145"/>
            <a:ext cx="3488690" cy="4768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rgbClr val="404040"/>
                </a:solidFill>
                <a:cs typeface="+mn-ea"/>
                <a:sym typeface="+mn-lt"/>
              </a:rPr>
              <a:t>目 录 </a:t>
            </a:r>
          </a:p>
          <a:p>
            <a:pPr algn="ctr"/>
            <a:r>
              <a:rPr lang="en-US" altLang="zh-CN" sz="2800" b="1" dirty="0">
                <a:solidFill>
                  <a:srgbClr val="404040"/>
                </a:solidFill>
                <a:cs typeface="+mn-ea"/>
                <a:sym typeface="+mn-lt"/>
              </a:rPr>
              <a:t>CONTENTS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4780EEE5-B89B-44C2-A5C6-2B1096FA9A7C}"/>
              </a:ext>
            </a:extLst>
          </p:cNvPr>
          <p:cNvGrpSpPr/>
          <p:nvPr/>
        </p:nvGrpSpPr>
        <p:grpSpPr>
          <a:xfrm>
            <a:off x="6256020" y="1869830"/>
            <a:ext cx="5921375" cy="901700"/>
            <a:chOff x="1658620" y="2726055"/>
            <a:chExt cx="5921375" cy="901700"/>
          </a:xfrm>
        </p:grpSpPr>
        <p:sp>
          <p:nvSpPr>
            <p:cNvPr id="7" name="矩形 6"/>
            <p:cNvSpPr/>
            <p:nvPr/>
          </p:nvSpPr>
          <p:spPr>
            <a:xfrm>
              <a:off x="1786890" y="3003550"/>
              <a:ext cx="610235" cy="610235"/>
            </a:xfrm>
            <a:prstGeom prst="rect">
              <a:avLst/>
            </a:prstGeom>
            <a:noFill/>
            <a:ln w="22225">
              <a:solidFill>
                <a:schemeClr val="accent1">
                  <a:alpha val="9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658620" y="2903220"/>
              <a:ext cx="581660" cy="553720"/>
            </a:xfrm>
            <a:prstGeom prst="rect">
              <a:avLst/>
            </a:prstGeom>
            <a:solidFill>
              <a:schemeClr val="accent1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662430" y="2791460"/>
              <a:ext cx="685800" cy="62093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lang="en-US" altLang="zh-CN" sz="30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2615565" y="2726055"/>
              <a:ext cx="4964430" cy="80454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r>
                <a:rPr lang="zh-CN" altLang="en-US" sz="2800" b="1" dirty="0">
                  <a:solidFill>
                    <a:srgbClr val="404040"/>
                  </a:solidFill>
                  <a:cs typeface="+mn-ea"/>
                  <a:sym typeface="+mn-lt"/>
                </a:rPr>
                <a:t>病例介绍</a:t>
              </a:r>
            </a:p>
          </p:txBody>
        </p:sp>
        <p:sp>
          <p:nvSpPr>
            <p:cNvPr id="14" name="Rectangle 3"/>
            <p:cNvSpPr txBox="1">
              <a:spLocks noChangeArrowheads="1"/>
            </p:cNvSpPr>
            <p:nvPr/>
          </p:nvSpPr>
          <p:spPr bwMode="auto">
            <a:xfrm flipH="1">
              <a:off x="2741295" y="3322955"/>
              <a:ext cx="3492500" cy="304800"/>
            </a:xfrm>
            <a:prstGeom prst="rect">
              <a:avLst/>
            </a:prstGeom>
            <a:noFill/>
          </p:spPr>
          <p:txBody>
            <a:bodyPr vert="horz" wrap="square" lIns="0" tIns="0" rIns="0" bIns="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defRPr>
              </a:lvl1pPr>
            </a:lstStyle>
            <a:p>
              <a:pPr algn="l"/>
              <a:r>
                <a:rPr lang="en-US" altLang="ko-KR" sz="1000" b="0" dirty="0" err="1">
                  <a:solidFill>
                    <a:srgbClr val="656565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Powerpoint</a:t>
              </a:r>
              <a:r>
                <a:rPr lang="en-US" altLang="ko-KR" sz="1000" b="0" dirty="0">
                  <a:solidFill>
                    <a:srgbClr val="656565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 is a complete presentation graphic package it gives you </a:t>
              </a:r>
              <a:r>
                <a:rPr lang="en-US" altLang="ko-KR" sz="1000" b="0" dirty="0" err="1">
                  <a:solidFill>
                    <a:srgbClr val="656565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everyt</a:t>
              </a:r>
              <a:endParaRPr lang="en-US" altLang="ko-KR" sz="1000" b="0" dirty="0">
                <a:solidFill>
                  <a:srgbClr val="656565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E5F54FCB-4A89-41D7-9DCF-052CFF2E72E1}"/>
              </a:ext>
            </a:extLst>
          </p:cNvPr>
          <p:cNvGrpSpPr/>
          <p:nvPr/>
        </p:nvGrpSpPr>
        <p:grpSpPr>
          <a:xfrm>
            <a:off x="6256020" y="2787527"/>
            <a:ext cx="5921375" cy="901700"/>
            <a:chOff x="1658620" y="2726055"/>
            <a:chExt cx="5921375" cy="901700"/>
          </a:xfrm>
        </p:grpSpPr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EDE52947-E778-44A3-A965-AAB1DFEFE918}"/>
                </a:ext>
              </a:extLst>
            </p:cNvPr>
            <p:cNvSpPr/>
            <p:nvPr/>
          </p:nvSpPr>
          <p:spPr>
            <a:xfrm>
              <a:off x="1786890" y="3003550"/>
              <a:ext cx="610235" cy="610235"/>
            </a:xfrm>
            <a:prstGeom prst="rect">
              <a:avLst/>
            </a:prstGeom>
            <a:noFill/>
            <a:ln w="22225">
              <a:solidFill>
                <a:schemeClr val="accent1">
                  <a:alpha val="9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59B3EADE-E77C-48D6-BBA5-EBE3F73735A4}"/>
                </a:ext>
              </a:extLst>
            </p:cNvPr>
            <p:cNvSpPr/>
            <p:nvPr/>
          </p:nvSpPr>
          <p:spPr>
            <a:xfrm>
              <a:off x="1658620" y="2903220"/>
              <a:ext cx="581660" cy="553720"/>
            </a:xfrm>
            <a:prstGeom prst="rect">
              <a:avLst/>
            </a:prstGeom>
            <a:solidFill>
              <a:schemeClr val="accent1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0D8CCD7D-6D08-431F-8EB5-9AF7E9A0C4B9}"/>
                </a:ext>
              </a:extLst>
            </p:cNvPr>
            <p:cNvSpPr txBox="1"/>
            <p:nvPr/>
          </p:nvSpPr>
          <p:spPr>
            <a:xfrm>
              <a:off x="1662430" y="2791460"/>
              <a:ext cx="685800" cy="62093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lang="en-US" altLang="zh-CN" sz="3000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35" name="矩形 34">
              <a:extLst>
                <a:ext uri="{FF2B5EF4-FFF2-40B4-BE49-F238E27FC236}">
                  <a16:creationId xmlns="" xmlns:a16="http://schemas.microsoft.com/office/drawing/2014/main" id="{6DC7150B-FB46-4A08-B506-98B734E8526E}"/>
                </a:ext>
              </a:extLst>
            </p:cNvPr>
            <p:cNvSpPr/>
            <p:nvPr/>
          </p:nvSpPr>
          <p:spPr>
            <a:xfrm>
              <a:off x="2615565" y="2726055"/>
              <a:ext cx="4964430" cy="80454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r>
                <a:rPr lang="zh-CN" altLang="en-US" sz="2800" b="1" dirty="0">
                  <a:solidFill>
                    <a:srgbClr val="404040"/>
                  </a:solidFill>
                  <a:cs typeface="+mn-ea"/>
                  <a:sym typeface="+mn-lt"/>
                </a:rPr>
                <a:t>脊髓损伤知识</a:t>
              </a:r>
            </a:p>
          </p:txBody>
        </p:sp>
        <p:sp>
          <p:nvSpPr>
            <p:cNvPr id="36" name="Rectangle 3">
              <a:extLst>
                <a:ext uri="{FF2B5EF4-FFF2-40B4-BE49-F238E27FC236}">
                  <a16:creationId xmlns="" xmlns:a16="http://schemas.microsoft.com/office/drawing/2014/main" id="{4F673455-CF02-4DD3-A554-A761D3C389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2741295" y="3322955"/>
              <a:ext cx="3492500" cy="304800"/>
            </a:xfrm>
            <a:prstGeom prst="rect">
              <a:avLst/>
            </a:prstGeom>
            <a:noFill/>
          </p:spPr>
          <p:txBody>
            <a:bodyPr vert="horz" wrap="square" lIns="0" tIns="0" rIns="0" bIns="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defRPr>
              </a:lvl1pPr>
            </a:lstStyle>
            <a:p>
              <a:pPr algn="l"/>
              <a:r>
                <a:rPr lang="en-US" altLang="ko-KR" sz="1000" b="0" dirty="0" err="1">
                  <a:solidFill>
                    <a:srgbClr val="656565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Powerpoint</a:t>
              </a:r>
              <a:r>
                <a:rPr lang="en-US" altLang="ko-KR" sz="1000" b="0">
                  <a:solidFill>
                    <a:srgbClr val="656565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 is a complete presentation graphic package it gives you everyt</a:t>
              </a:r>
              <a:endParaRPr lang="en-US" altLang="ko-KR" sz="1000" b="0" dirty="0">
                <a:solidFill>
                  <a:srgbClr val="656565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1A542587-23A4-4ADA-8118-9A56A7811CA6}"/>
              </a:ext>
            </a:extLst>
          </p:cNvPr>
          <p:cNvGrpSpPr/>
          <p:nvPr/>
        </p:nvGrpSpPr>
        <p:grpSpPr>
          <a:xfrm>
            <a:off x="6256020" y="3705224"/>
            <a:ext cx="5921375" cy="901700"/>
            <a:chOff x="1658620" y="2726055"/>
            <a:chExt cx="5921375" cy="901700"/>
          </a:xfrm>
        </p:grpSpPr>
        <p:sp>
          <p:nvSpPr>
            <p:cNvPr id="44" name="矩形 43">
              <a:extLst>
                <a:ext uri="{FF2B5EF4-FFF2-40B4-BE49-F238E27FC236}">
                  <a16:creationId xmlns="" xmlns:a16="http://schemas.microsoft.com/office/drawing/2014/main" id="{9E6DFFCA-FFC1-4E4A-B2BF-4F5C19274B4E}"/>
                </a:ext>
              </a:extLst>
            </p:cNvPr>
            <p:cNvSpPr/>
            <p:nvPr/>
          </p:nvSpPr>
          <p:spPr>
            <a:xfrm>
              <a:off x="1786890" y="3003550"/>
              <a:ext cx="610235" cy="610235"/>
            </a:xfrm>
            <a:prstGeom prst="rect">
              <a:avLst/>
            </a:prstGeom>
            <a:noFill/>
            <a:ln w="22225">
              <a:solidFill>
                <a:schemeClr val="accent1">
                  <a:alpha val="9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矩形 44">
              <a:extLst>
                <a:ext uri="{FF2B5EF4-FFF2-40B4-BE49-F238E27FC236}">
                  <a16:creationId xmlns="" xmlns:a16="http://schemas.microsoft.com/office/drawing/2014/main" id="{735C2068-8FB1-40EA-9816-63771AB6CD1F}"/>
                </a:ext>
              </a:extLst>
            </p:cNvPr>
            <p:cNvSpPr/>
            <p:nvPr/>
          </p:nvSpPr>
          <p:spPr>
            <a:xfrm>
              <a:off x="1658620" y="2903220"/>
              <a:ext cx="581660" cy="553720"/>
            </a:xfrm>
            <a:prstGeom prst="rect">
              <a:avLst/>
            </a:prstGeom>
            <a:solidFill>
              <a:schemeClr val="accent1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文本框 45">
              <a:extLst>
                <a:ext uri="{FF2B5EF4-FFF2-40B4-BE49-F238E27FC236}">
                  <a16:creationId xmlns="" xmlns:a16="http://schemas.microsoft.com/office/drawing/2014/main" id="{04EB3729-7481-4D89-B66D-4C81ACA75C1E}"/>
                </a:ext>
              </a:extLst>
            </p:cNvPr>
            <p:cNvSpPr txBox="1"/>
            <p:nvPr/>
          </p:nvSpPr>
          <p:spPr>
            <a:xfrm>
              <a:off x="1662430" y="2791460"/>
              <a:ext cx="685800" cy="62093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lang="en-US" altLang="zh-CN" sz="30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47" name="矩形 46">
              <a:extLst>
                <a:ext uri="{FF2B5EF4-FFF2-40B4-BE49-F238E27FC236}">
                  <a16:creationId xmlns="" xmlns:a16="http://schemas.microsoft.com/office/drawing/2014/main" id="{3755E46A-D0F8-4F74-A841-00F4F07BE8FA}"/>
                </a:ext>
              </a:extLst>
            </p:cNvPr>
            <p:cNvSpPr/>
            <p:nvPr/>
          </p:nvSpPr>
          <p:spPr>
            <a:xfrm>
              <a:off x="2615565" y="2726055"/>
              <a:ext cx="4964430" cy="80454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r>
                <a:rPr lang="zh-CN" altLang="en-US" sz="2800" b="1" dirty="0">
                  <a:solidFill>
                    <a:srgbClr val="404040"/>
                  </a:solidFill>
                  <a:cs typeface="+mn-ea"/>
                  <a:sym typeface="+mn-lt"/>
                </a:rPr>
                <a:t>护理问题与措施</a:t>
              </a:r>
            </a:p>
          </p:txBody>
        </p:sp>
        <p:sp>
          <p:nvSpPr>
            <p:cNvPr id="48" name="Rectangle 3">
              <a:extLst>
                <a:ext uri="{FF2B5EF4-FFF2-40B4-BE49-F238E27FC236}">
                  <a16:creationId xmlns="" xmlns:a16="http://schemas.microsoft.com/office/drawing/2014/main" id="{EE39E94A-BC8E-4080-ACF5-F16CC9D198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2741295" y="3322955"/>
              <a:ext cx="3492500" cy="304800"/>
            </a:xfrm>
            <a:prstGeom prst="rect">
              <a:avLst/>
            </a:prstGeom>
            <a:noFill/>
          </p:spPr>
          <p:txBody>
            <a:bodyPr vert="horz" wrap="square" lIns="0" tIns="0" rIns="0" bIns="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defRPr>
              </a:lvl1pPr>
            </a:lstStyle>
            <a:p>
              <a:pPr algn="l"/>
              <a:r>
                <a:rPr lang="en-US" altLang="ko-KR" sz="1000" b="0" dirty="0" err="1">
                  <a:solidFill>
                    <a:srgbClr val="656565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Powerpoint</a:t>
              </a:r>
              <a:r>
                <a:rPr lang="en-US" altLang="ko-KR" sz="1000" b="0">
                  <a:solidFill>
                    <a:srgbClr val="656565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 is a complete presentation graphic package it gives you everyt</a:t>
              </a:r>
              <a:endParaRPr lang="en-US" altLang="ko-KR" sz="1000" b="0" dirty="0">
                <a:solidFill>
                  <a:srgbClr val="656565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="" xmlns:a16="http://schemas.microsoft.com/office/drawing/2014/main" id="{AF8DECEF-8933-4625-BFA6-14CDBBA8B259}"/>
              </a:ext>
            </a:extLst>
          </p:cNvPr>
          <p:cNvGrpSpPr/>
          <p:nvPr/>
        </p:nvGrpSpPr>
        <p:grpSpPr>
          <a:xfrm>
            <a:off x="6256020" y="4622921"/>
            <a:ext cx="5921375" cy="901700"/>
            <a:chOff x="1658620" y="2726055"/>
            <a:chExt cx="5921375" cy="901700"/>
          </a:xfrm>
        </p:grpSpPr>
        <p:sp>
          <p:nvSpPr>
            <p:cNvPr id="50" name="矩形 49">
              <a:extLst>
                <a:ext uri="{FF2B5EF4-FFF2-40B4-BE49-F238E27FC236}">
                  <a16:creationId xmlns="" xmlns:a16="http://schemas.microsoft.com/office/drawing/2014/main" id="{DA8728AA-2F50-4F53-B4A4-DB5251207B93}"/>
                </a:ext>
              </a:extLst>
            </p:cNvPr>
            <p:cNvSpPr/>
            <p:nvPr/>
          </p:nvSpPr>
          <p:spPr>
            <a:xfrm>
              <a:off x="1786890" y="3003550"/>
              <a:ext cx="610235" cy="610235"/>
            </a:xfrm>
            <a:prstGeom prst="rect">
              <a:avLst/>
            </a:prstGeom>
            <a:noFill/>
            <a:ln w="22225">
              <a:solidFill>
                <a:schemeClr val="accent1">
                  <a:alpha val="9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矩形 50">
              <a:extLst>
                <a:ext uri="{FF2B5EF4-FFF2-40B4-BE49-F238E27FC236}">
                  <a16:creationId xmlns="" xmlns:a16="http://schemas.microsoft.com/office/drawing/2014/main" id="{110633F7-7CCC-43C0-8DEA-5E7CA1154701}"/>
                </a:ext>
              </a:extLst>
            </p:cNvPr>
            <p:cNvSpPr/>
            <p:nvPr/>
          </p:nvSpPr>
          <p:spPr>
            <a:xfrm>
              <a:off x="1658620" y="2903220"/>
              <a:ext cx="581660" cy="553720"/>
            </a:xfrm>
            <a:prstGeom prst="rect">
              <a:avLst/>
            </a:prstGeom>
            <a:solidFill>
              <a:schemeClr val="accent1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文本框 51">
              <a:extLst>
                <a:ext uri="{FF2B5EF4-FFF2-40B4-BE49-F238E27FC236}">
                  <a16:creationId xmlns="" xmlns:a16="http://schemas.microsoft.com/office/drawing/2014/main" id="{D5FE1E85-B678-4167-91FA-B4CD20DC2941}"/>
                </a:ext>
              </a:extLst>
            </p:cNvPr>
            <p:cNvSpPr txBox="1"/>
            <p:nvPr/>
          </p:nvSpPr>
          <p:spPr>
            <a:xfrm>
              <a:off x="1662430" y="2791460"/>
              <a:ext cx="685800" cy="62093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lang="en-US" altLang="zh-CN" sz="3000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53" name="矩形 52">
              <a:extLst>
                <a:ext uri="{FF2B5EF4-FFF2-40B4-BE49-F238E27FC236}">
                  <a16:creationId xmlns="" xmlns:a16="http://schemas.microsoft.com/office/drawing/2014/main" id="{2C27FB2F-2C70-4223-9009-B785AC8A3435}"/>
                </a:ext>
              </a:extLst>
            </p:cNvPr>
            <p:cNvSpPr/>
            <p:nvPr/>
          </p:nvSpPr>
          <p:spPr>
            <a:xfrm>
              <a:off x="2615565" y="2726055"/>
              <a:ext cx="4964430" cy="80454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r>
                <a:rPr lang="zh-CN" altLang="en-US" sz="2800" b="1" dirty="0">
                  <a:solidFill>
                    <a:srgbClr val="404040"/>
                  </a:solidFill>
                  <a:cs typeface="+mn-ea"/>
                  <a:sym typeface="+mn-lt"/>
                </a:rPr>
                <a:t>康复治疗</a:t>
              </a:r>
            </a:p>
          </p:txBody>
        </p:sp>
        <p:sp>
          <p:nvSpPr>
            <p:cNvPr id="54" name="Rectangle 3">
              <a:extLst>
                <a:ext uri="{FF2B5EF4-FFF2-40B4-BE49-F238E27FC236}">
                  <a16:creationId xmlns="" xmlns:a16="http://schemas.microsoft.com/office/drawing/2014/main" id="{E8F11D1A-5305-4B0C-B5D6-6E0DD58C0A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2741295" y="3322955"/>
              <a:ext cx="3492500" cy="304800"/>
            </a:xfrm>
            <a:prstGeom prst="rect">
              <a:avLst/>
            </a:prstGeom>
            <a:noFill/>
          </p:spPr>
          <p:txBody>
            <a:bodyPr vert="horz" wrap="square" lIns="0" tIns="0" rIns="0" bIns="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defRPr>
              </a:lvl1pPr>
            </a:lstStyle>
            <a:p>
              <a:pPr algn="l"/>
              <a:r>
                <a:rPr lang="en-US" altLang="ko-KR" sz="1000" b="0" dirty="0" err="1">
                  <a:solidFill>
                    <a:srgbClr val="656565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Powerpoint</a:t>
              </a:r>
              <a:r>
                <a:rPr lang="en-US" altLang="ko-KR" sz="1000" b="0" dirty="0">
                  <a:solidFill>
                    <a:srgbClr val="656565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 is a complete presentation graphic package it gives you </a:t>
              </a:r>
              <a:r>
                <a:rPr lang="en-US" altLang="ko-KR" sz="1000" b="0" dirty="0" err="1">
                  <a:solidFill>
                    <a:srgbClr val="656565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everyt</a:t>
              </a:r>
              <a:endParaRPr lang="en-US" altLang="ko-KR" sz="1000" b="0" dirty="0">
                <a:solidFill>
                  <a:srgbClr val="656565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="" xmlns:a16="http://schemas.microsoft.com/office/drawing/2014/main" id="{7035F9DC-F16D-4959-A36D-3FDA0C7CB2A0}"/>
              </a:ext>
            </a:extLst>
          </p:cNvPr>
          <p:cNvGrpSpPr/>
          <p:nvPr/>
        </p:nvGrpSpPr>
        <p:grpSpPr>
          <a:xfrm>
            <a:off x="6256020" y="5540619"/>
            <a:ext cx="5921375" cy="901700"/>
            <a:chOff x="1658620" y="2726055"/>
            <a:chExt cx="5921375" cy="901700"/>
          </a:xfrm>
        </p:grpSpPr>
        <p:sp>
          <p:nvSpPr>
            <p:cNvPr id="56" name="矩形 55">
              <a:extLst>
                <a:ext uri="{FF2B5EF4-FFF2-40B4-BE49-F238E27FC236}">
                  <a16:creationId xmlns="" xmlns:a16="http://schemas.microsoft.com/office/drawing/2014/main" id="{66353A97-64BF-4892-A02D-11F2ED7735AA}"/>
                </a:ext>
              </a:extLst>
            </p:cNvPr>
            <p:cNvSpPr/>
            <p:nvPr/>
          </p:nvSpPr>
          <p:spPr>
            <a:xfrm>
              <a:off x="1786890" y="3003550"/>
              <a:ext cx="610235" cy="610235"/>
            </a:xfrm>
            <a:prstGeom prst="rect">
              <a:avLst/>
            </a:prstGeom>
            <a:noFill/>
            <a:ln w="22225">
              <a:solidFill>
                <a:schemeClr val="accent1">
                  <a:alpha val="9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矩形 56">
              <a:extLst>
                <a:ext uri="{FF2B5EF4-FFF2-40B4-BE49-F238E27FC236}">
                  <a16:creationId xmlns="" xmlns:a16="http://schemas.microsoft.com/office/drawing/2014/main" id="{3D0A39E9-A2EA-4AEE-B1DC-5DC2E9615E9D}"/>
                </a:ext>
              </a:extLst>
            </p:cNvPr>
            <p:cNvSpPr/>
            <p:nvPr/>
          </p:nvSpPr>
          <p:spPr>
            <a:xfrm>
              <a:off x="1658620" y="2903220"/>
              <a:ext cx="581660" cy="553720"/>
            </a:xfrm>
            <a:prstGeom prst="rect">
              <a:avLst/>
            </a:prstGeom>
            <a:solidFill>
              <a:schemeClr val="accent1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文本框 57">
              <a:extLst>
                <a:ext uri="{FF2B5EF4-FFF2-40B4-BE49-F238E27FC236}">
                  <a16:creationId xmlns="" xmlns:a16="http://schemas.microsoft.com/office/drawing/2014/main" id="{0ACFF7DF-3478-451F-87CD-DA3DF20EB0E0}"/>
                </a:ext>
              </a:extLst>
            </p:cNvPr>
            <p:cNvSpPr txBox="1"/>
            <p:nvPr/>
          </p:nvSpPr>
          <p:spPr>
            <a:xfrm>
              <a:off x="1662430" y="2791460"/>
              <a:ext cx="685800" cy="62093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lang="en-US" altLang="zh-CN" sz="3000" dirty="0">
                  <a:solidFill>
                    <a:schemeClr val="bg1"/>
                  </a:solidFill>
                  <a:cs typeface="+mn-ea"/>
                  <a:sym typeface="+mn-lt"/>
                </a:rPr>
                <a:t>05</a:t>
              </a:r>
            </a:p>
          </p:txBody>
        </p:sp>
        <p:sp>
          <p:nvSpPr>
            <p:cNvPr id="59" name="矩形 58">
              <a:extLst>
                <a:ext uri="{FF2B5EF4-FFF2-40B4-BE49-F238E27FC236}">
                  <a16:creationId xmlns="" xmlns:a16="http://schemas.microsoft.com/office/drawing/2014/main" id="{3A24173D-B966-4ECF-8CDB-34299E761A92}"/>
                </a:ext>
              </a:extLst>
            </p:cNvPr>
            <p:cNvSpPr/>
            <p:nvPr/>
          </p:nvSpPr>
          <p:spPr>
            <a:xfrm>
              <a:off x="2615565" y="2726055"/>
              <a:ext cx="4964430" cy="80454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r>
                <a:rPr lang="zh-CN" altLang="en-US" sz="2800" b="1" dirty="0">
                  <a:solidFill>
                    <a:srgbClr val="404040"/>
                  </a:solidFill>
                  <a:cs typeface="+mn-ea"/>
                  <a:sym typeface="+mn-lt"/>
                </a:rPr>
                <a:t>并发症及护理</a:t>
              </a:r>
            </a:p>
          </p:txBody>
        </p:sp>
        <p:sp>
          <p:nvSpPr>
            <p:cNvPr id="60" name="Rectangle 3">
              <a:extLst>
                <a:ext uri="{FF2B5EF4-FFF2-40B4-BE49-F238E27FC236}">
                  <a16:creationId xmlns="" xmlns:a16="http://schemas.microsoft.com/office/drawing/2014/main" id="{86B29BE4-C548-4B56-8B53-BA1D84CE00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2741295" y="3322955"/>
              <a:ext cx="3492500" cy="304800"/>
            </a:xfrm>
            <a:prstGeom prst="rect">
              <a:avLst/>
            </a:prstGeom>
            <a:noFill/>
          </p:spPr>
          <p:txBody>
            <a:bodyPr vert="horz" wrap="square" lIns="0" tIns="0" rIns="0" bIns="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defRPr>
              </a:lvl1pPr>
            </a:lstStyle>
            <a:p>
              <a:pPr algn="l"/>
              <a:r>
                <a:rPr lang="en-US" altLang="ko-KR" sz="1000" b="0" dirty="0" err="1">
                  <a:solidFill>
                    <a:srgbClr val="656565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Powerpoint</a:t>
              </a:r>
              <a:r>
                <a:rPr lang="en-US" altLang="ko-KR" sz="1000" b="0" dirty="0">
                  <a:solidFill>
                    <a:srgbClr val="656565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 is a complete presentation graphic package it gives you </a:t>
              </a:r>
              <a:r>
                <a:rPr lang="en-US" altLang="ko-KR" sz="1000" b="0" dirty="0" err="1">
                  <a:solidFill>
                    <a:srgbClr val="656565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everyt</a:t>
              </a:r>
              <a:endParaRPr lang="en-US" altLang="ko-KR" sz="1000" b="0" dirty="0">
                <a:solidFill>
                  <a:srgbClr val="656565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47B88D27-7F84-4E54-A9FF-404B43A39E5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9176" b="-64"/>
          <a:stretch/>
        </p:blipFill>
        <p:spPr>
          <a:xfrm>
            <a:off x="874149" y="2023605"/>
            <a:ext cx="4730362" cy="4194436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818554630"/>
      </p:ext>
    </p:extLst>
  </p:cSld>
  <p:clrMapOvr>
    <a:masterClrMapping/>
  </p:clrMapOvr>
  <p:transition spd="slow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3C1DA59B-5B1E-414F-8C1B-AE644015D3B8}"/>
              </a:ext>
            </a:extLst>
          </p:cNvPr>
          <p:cNvGrpSpPr/>
          <p:nvPr/>
        </p:nvGrpSpPr>
        <p:grpSpPr>
          <a:xfrm>
            <a:off x="5581874" y="2301711"/>
            <a:ext cx="6056314" cy="3402618"/>
            <a:chOff x="5581874" y="2301711"/>
            <a:chExt cx="6056314" cy="3402618"/>
          </a:xfrm>
        </p:grpSpPr>
        <p:sp>
          <p:nvSpPr>
            <p:cNvPr id="22" name="文本框 21"/>
            <p:cNvSpPr txBox="1"/>
            <p:nvPr/>
          </p:nvSpPr>
          <p:spPr>
            <a:xfrm>
              <a:off x="5643942" y="3024056"/>
              <a:ext cx="5806632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404040"/>
                  </a:solidFill>
                  <a:cs typeface="+mn-ea"/>
                  <a:sym typeface="+mn-lt"/>
                </a:rPr>
                <a:t>定时变换体位</a:t>
              </a:r>
            </a:p>
            <a:p>
              <a:r>
                <a:rPr lang="zh-CN" altLang="en-US" dirty="0">
                  <a:solidFill>
                    <a:srgbClr val="404040"/>
                  </a:solidFill>
                  <a:cs typeface="+mn-ea"/>
                  <a:sym typeface="+mn-lt"/>
                </a:rPr>
                <a:t>减轻骨突出部位受压</a:t>
              </a:r>
            </a:p>
            <a:p>
              <a:r>
                <a:rPr lang="zh-CN" altLang="en-US" dirty="0">
                  <a:solidFill>
                    <a:srgbClr val="404040"/>
                  </a:solidFill>
                  <a:cs typeface="+mn-ea"/>
                  <a:sym typeface="+mn-lt"/>
                </a:rPr>
                <a:t>选择良好的坐垫和床垫</a:t>
              </a:r>
            </a:p>
            <a:p>
              <a:r>
                <a:rPr lang="zh-CN" altLang="en-US" dirty="0">
                  <a:solidFill>
                    <a:srgbClr val="404040"/>
                  </a:solidFill>
                  <a:cs typeface="+mn-ea"/>
                  <a:sym typeface="+mn-lt"/>
                </a:rPr>
                <a:t>改善全身的营养状况</a:t>
              </a:r>
            </a:p>
            <a:p>
              <a:r>
                <a:rPr lang="zh-CN" altLang="en-US" dirty="0">
                  <a:solidFill>
                    <a:srgbClr val="404040"/>
                  </a:solidFill>
                  <a:cs typeface="+mn-ea"/>
                  <a:sym typeface="+mn-lt"/>
                </a:rPr>
                <a:t>皮肤护理</a:t>
              </a:r>
            </a:p>
            <a:p>
              <a:r>
                <a:rPr lang="zh-CN" altLang="en-US" dirty="0">
                  <a:solidFill>
                    <a:srgbClr val="404040"/>
                  </a:solidFill>
                  <a:cs typeface="+mn-ea"/>
                  <a:sym typeface="+mn-lt"/>
                </a:rPr>
                <a:t>向患者及家属进行防治压疮的教育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581874" y="2301711"/>
              <a:ext cx="435829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zh-CN" altLang="en-US" sz="4000" b="1" dirty="0">
                  <a:solidFill>
                    <a:srgbClr val="404040"/>
                  </a:solidFill>
                  <a:cs typeface="+mn-ea"/>
                  <a:sym typeface="+mn-lt"/>
                </a:rPr>
                <a:t>压疮的预防及护理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9854719" y="2458310"/>
              <a:ext cx="170891" cy="383259"/>
            </a:xfrm>
            <a:prstGeom prst="rect">
              <a:avLst/>
            </a:pr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404040"/>
                </a:solidFill>
                <a:cs typeface="+mn-ea"/>
                <a:sym typeface="+mn-lt"/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6FED32D0-AC27-49D2-A060-3DA3E8D594B2}"/>
                </a:ext>
              </a:extLst>
            </p:cNvPr>
            <p:cNvGrpSpPr/>
            <p:nvPr/>
          </p:nvGrpSpPr>
          <p:grpSpPr>
            <a:xfrm>
              <a:off x="5653482" y="4837402"/>
              <a:ext cx="5677147" cy="866927"/>
              <a:chOff x="5783433" y="4837402"/>
              <a:chExt cx="5677147" cy="866927"/>
            </a:xfrm>
          </p:grpSpPr>
          <p:cxnSp>
            <p:nvCxnSpPr>
              <p:cNvPr id="26" name="直接连接符 25"/>
              <p:cNvCxnSpPr/>
              <p:nvPr/>
            </p:nvCxnSpPr>
            <p:spPr>
              <a:xfrm>
                <a:off x="5783433" y="4837402"/>
                <a:ext cx="1313757" cy="0"/>
              </a:xfrm>
              <a:prstGeom prst="line">
                <a:avLst/>
              </a:prstGeom>
              <a:ln>
                <a:solidFill>
                  <a:srgbClr val="65656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" name="组合 3">
                <a:extLst>
                  <a:ext uri="{FF2B5EF4-FFF2-40B4-BE49-F238E27FC236}">
                    <a16:creationId xmlns="" xmlns:a16="http://schemas.microsoft.com/office/drawing/2014/main" id="{B509DA34-E8FD-4AC8-BF10-5891C1E8FCDF}"/>
                  </a:ext>
                </a:extLst>
              </p:cNvPr>
              <p:cNvGrpSpPr/>
              <p:nvPr/>
            </p:nvGrpSpPr>
            <p:grpSpPr>
              <a:xfrm>
                <a:off x="5813913" y="4985895"/>
                <a:ext cx="5646667" cy="718434"/>
                <a:chOff x="5813913" y="4164853"/>
                <a:chExt cx="5646667" cy="718434"/>
              </a:xfrm>
            </p:grpSpPr>
            <p:sp>
              <p:nvSpPr>
                <p:cNvPr id="28" name="任意多边形 27"/>
                <p:cNvSpPr/>
                <p:nvPr/>
              </p:nvSpPr>
              <p:spPr>
                <a:xfrm>
                  <a:off x="7165606" y="4282894"/>
                  <a:ext cx="4294974" cy="600165"/>
                </a:xfrm>
                <a:custGeom>
                  <a:avLst/>
                  <a:gdLst>
                    <a:gd name="connsiteX0" fmla="*/ 0 w 4414918"/>
                    <a:gd name="connsiteY0" fmla="*/ 0 h 600165"/>
                    <a:gd name="connsiteX1" fmla="*/ 4414918 w 4414918"/>
                    <a:gd name="connsiteY1" fmla="*/ 0 h 600165"/>
                    <a:gd name="connsiteX2" fmla="*/ 4414918 w 4414918"/>
                    <a:gd name="connsiteY2" fmla="*/ 600165 h 600165"/>
                    <a:gd name="connsiteX3" fmla="*/ 1190120 w 4414918"/>
                    <a:gd name="connsiteY3" fmla="*/ 600165 h 600165"/>
                    <a:gd name="connsiteX4" fmla="*/ 0 w 4414918"/>
                    <a:gd name="connsiteY4" fmla="*/ 0 h 6001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4918" h="600165">
                      <a:moveTo>
                        <a:pt x="0" y="0"/>
                      </a:moveTo>
                      <a:lnTo>
                        <a:pt x="4414918" y="0"/>
                      </a:lnTo>
                      <a:lnTo>
                        <a:pt x="4414918" y="600165"/>
                      </a:lnTo>
                      <a:lnTo>
                        <a:pt x="1190120" y="60016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任意多边形 29"/>
                <p:cNvSpPr/>
                <p:nvPr/>
              </p:nvSpPr>
              <p:spPr>
                <a:xfrm>
                  <a:off x="5813913" y="4164853"/>
                  <a:ext cx="2581834" cy="600165"/>
                </a:xfrm>
                <a:custGeom>
                  <a:avLst/>
                  <a:gdLst>
                    <a:gd name="connsiteX0" fmla="*/ 0 w 2581834"/>
                    <a:gd name="connsiteY0" fmla="*/ 0 h 600165"/>
                    <a:gd name="connsiteX1" fmla="*/ 1391714 w 2581834"/>
                    <a:gd name="connsiteY1" fmla="*/ 0 h 600165"/>
                    <a:gd name="connsiteX2" fmla="*/ 2581834 w 2581834"/>
                    <a:gd name="connsiteY2" fmla="*/ 600165 h 600165"/>
                    <a:gd name="connsiteX3" fmla="*/ 0 w 2581834"/>
                    <a:gd name="connsiteY3" fmla="*/ 600165 h 600165"/>
                    <a:gd name="connsiteX4" fmla="*/ 0 w 2581834"/>
                    <a:gd name="connsiteY4" fmla="*/ 0 h 6001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81834" h="600165">
                      <a:moveTo>
                        <a:pt x="0" y="0"/>
                      </a:moveTo>
                      <a:lnTo>
                        <a:pt x="1391714" y="0"/>
                      </a:lnTo>
                      <a:lnTo>
                        <a:pt x="2581834" y="600165"/>
                      </a:lnTo>
                      <a:lnTo>
                        <a:pt x="0" y="60016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等腰三角形 30"/>
                <p:cNvSpPr/>
                <p:nvPr/>
              </p:nvSpPr>
              <p:spPr>
                <a:xfrm>
                  <a:off x="8121543" y="4765813"/>
                  <a:ext cx="264307" cy="117474"/>
                </a:xfrm>
                <a:custGeom>
                  <a:avLst/>
                  <a:gdLst>
                    <a:gd name="connsiteX0" fmla="*/ 0 w 309537"/>
                    <a:gd name="connsiteY0" fmla="*/ 146050 h 146050"/>
                    <a:gd name="connsiteX1" fmla="*/ 154769 w 309537"/>
                    <a:gd name="connsiteY1" fmla="*/ 0 h 146050"/>
                    <a:gd name="connsiteX2" fmla="*/ 309537 w 309537"/>
                    <a:gd name="connsiteY2" fmla="*/ 146050 h 146050"/>
                    <a:gd name="connsiteX3" fmla="*/ 0 w 309537"/>
                    <a:gd name="connsiteY3" fmla="*/ 146050 h 146050"/>
                    <a:gd name="connsiteX0-1" fmla="*/ 0 w 397643"/>
                    <a:gd name="connsiteY0-2" fmla="*/ 74612 h 146050"/>
                    <a:gd name="connsiteX1-3" fmla="*/ 242875 w 397643"/>
                    <a:gd name="connsiteY1-4" fmla="*/ 0 h 146050"/>
                    <a:gd name="connsiteX2-5" fmla="*/ 397643 w 397643"/>
                    <a:gd name="connsiteY2-6" fmla="*/ 146050 h 146050"/>
                    <a:gd name="connsiteX3-7" fmla="*/ 0 w 397643"/>
                    <a:gd name="connsiteY3-8" fmla="*/ 74612 h 146050"/>
                    <a:gd name="connsiteX0-9" fmla="*/ 0 w 242875"/>
                    <a:gd name="connsiteY0-10" fmla="*/ 74612 h 191293"/>
                    <a:gd name="connsiteX1-11" fmla="*/ 242875 w 242875"/>
                    <a:gd name="connsiteY1-12" fmla="*/ 0 h 191293"/>
                    <a:gd name="connsiteX2-13" fmla="*/ 233337 w 242875"/>
                    <a:gd name="connsiteY2-14" fmla="*/ 191293 h 191293"/>
                    <a:gd name="connsiteX3-15" fmla="*/ 0 w 242875"/>
                    <a:gd name="connsiteY3-16" fmla="*/ 74612 h 191293"/>
                    <a:gd name="connsiteX0-17" fmla="*/ 0 w 264307"/>
                    <a:gd name="connsiteY0-18" fmla="*/ 793 h 117474"/>
                    <a:gd name="connsiteX1-19" fmla="*/ 264307 w 264307"/>
                    <a:gd name="connsiteY1-20" fmla="*/ 0 h 117474"/>
                    <a:gd name="connsiteX2-21" fmla="*/ 233337 w 264307"/>
                    <a:gd name="connsiteY2-22" fmla="*/ 117474 h 117474"/>
                    <a:gd name="connsiteX3-23" fmla="*/ 0 w 264307"/>
                    <a:gd name="connsiteY3-24" fmla="*/ 793 h 117474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</a:cxnLst>
                  <a:rect l="l" t="t" r="r" b="b"/>
                  <a:pathLst>
                    <a:path w="264307" h="117474">
                      <a:moveTo>
                        <a:pt x="0" y="793"/>
                      </a:moveTo>
                      <a:lnTo>
                        <a:pt x="264307" y="0"/>
                      </a:lnTo>
                      <a:lnTo>
                        <a:pt x="233337" y="117474"/>
                      </a:lnTo>
                      <a:lnTo>
                        <a:pt x="0" y="793"/>
                      </a:lnTo>
                      <a:close/>
                    </a:path>
                  </a:pathLst>
                </a:custGeom>
                <a:solidFill>
                  <a:srgbClr val="40404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37" name="组合 36"/>
            <p:cNvGrpSpPr/>
            <p:nvPr/>
          </p:nvGrpSpPr>
          <p:grpSpPr>
            <a:xfrm>
              <a:off x="11128600" y="2365377"/>
              <a:ext cx="509588" cy="476421"/>
              <a:chOff x="8502888" y="1295229"/>
              <a:chExt cx="509588" cy="476421"/>
            </a:xfrm>
          </p:grpSpPr>
          <p:cxnSp>
            <p:nvCxnSpPr>
              <p:cNvPr id="34" name="直接连接符 33"/>
              <p:cNvCxnSpPr/>
              <p:nvPr/>
            </p:nvCxnSpPr>
            <p:spPr>
              <a:xfrm>
                <a:off x="8502888" y="1409700"/>
                <a:ext cx="509588" cy="0"/>
              </a:xfrm>
              <a:prstGeom prst="line">
                <a:avLst/>
              </a:prstGeom>
              <a:ln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>
                <a:off x="8877300" y="1295229"/>
                <a:ext cx="0" cy="476421"/>
              </a:xfrm>
              <a:prstGeom prst="line">
                <a:avLst/>
              </a:prstGeom>
              <a:ln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55327E7-91E2-460F-8785-B631B8816A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113" y="2301711"/>
            <a:ext cx="4967654" cy="33117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565027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ageCurlDoubl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="" xmlns:a16="http://schemas.microsoft.com/office/drawing/2014/main" id="{07F63126-6A2D-47CD-829E-7BE61CB19D75}"/>
              </a:ext>
            </a:extLst>
          </p:cNvPr>
          <p:cNvSpPr txBox="1">
            <a:spLocks noRot="1" noChangeArrowheads="1"/>
          </p:cNvSpPr>
          <p:nvPr/>
        </p:nvSpPr>
        <p:spPr>
          <a:xfrm>
            <a:off x="429069" y="2997000"/>
            <a:ext cx="5249008" cy="4498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(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一）基本护理</a:t>
            </a:r>
          </a:p>
          <a:p>
            <a:pPr marL="0" indent="0">
              <a:buNone/>
            </a:pPr>
            <a:r>
              <a:rPr lang="en-US" altLang="zh-CN" sz="1800" dirty="0">
                <a:solidFill>
                  <a:srgbClr val="404040"/>
                </a:solidFill>
                <a:cs typeface="+mn-ea"/>
                <a:sym typeface="+mn-lt"/>
              </a:rPr>
              <a:t>1.</a:t>
            </a: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正确体位摆放</a:t>
            </a:r>
            <a:r>
              <a:rPr lang="en-US" altLang="zh-CN" sz="1800" dirty="0">
                <a:solidFill>
                  <a:srgbClr val="404040"/>
                </a:solidFill>
                <a:cs typeface="+mn-ea"/>
                <a:sym typeface="+mn-lt"/>
              </a:rPr>
              <a:t>—</a:t>
            </a: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使用各种枕垫</a:t>
            </a:r>
          </a:p>
          <a:p>
            <a:pPr marL="0" indent="0">
              <a:buNone/>
            </a:pP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仰卧位时：髋关节伸直，轻度外展；膝关节伸直，踝关节背伸，足趾伸展位。肩关节外展</a:t>
            </a:r>
            <a:r>
              <a:rPr lang="en-US" altLang="zh-CN" sz="1800" dirty="0">
                <a:solidFill>
                  <a:srgbClr val="404040"/>
                </a:solidFill>
                <a:cs typeface="+mn-ea"/>
                <a:sym typeface="+mn-lt"/>
              </a:rPr>
              <a:t>90°</a:t>
            </a: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，肘关节伸直，前臂旋后位。</a:t>
            </a:r>
          </a:p>
          <a:p>
            <a:pPr marL="0" indent="0">
              <a:buNone/>
            </a:pP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侧卧位时：髋关节屈曲</a:t>
            </a:r>
            <a:r>
              <a:rPr lang="en-US" altLang="zh-CN" sz="1800" dirty="0">
                <a:solidFill>
                  <a:srgbClr val="404040"/>
                </a:solidFill>
                <a:cs typeface="+mn-ea"/>
                <a:sym typeface="+mn-lt"/>
              </a:rPr>
              <a:t>20°</a:t>
            </a: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；膝关节屈曲</a:t>
            </a:r>
            <a:r>
              <a:rPr lang="en-US" altLang="zh-CN" sz="1800" dirty="0">
                <a:solidFill>
                  <a:srgbClr val="404040"/>
                </a:solidFill>
                <a:cs typeface="+mn-ea"/>
                <a:sym typeface="+mn-lt"/>
              </a:rPr>
              <a:t>60° </a:t>
            </a: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，踝关节背伸，足趾伸展位。下侧肩关节前屈</a:t>
            </a:r>
            <a:r>
              <a:rPr lang="en-US" altLang="zh-CN" sz="1800" dirty="0">
                <a:solidFill>
                  <a:srgbClr val="404040"/>
                </a:solidFill>
                <a:cs typeface="+mn-ea"/>
                <a:sym typeface="+mn-lt"/>
              </a:rPr>
              <a:t>90°</a:t>
            </a: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，肘关节屈曲</a:t>
            </a:r>
            <a:r>
              <a:rPr lang="en-US" altLang="zh-CN" sz="1800" dirty="0">
                <a:solidFill>
                  <a:srgbClr val="404040"/>
                </a:solidFill>
                <a:cs typeface="+mn-ea"/>
                <a:sym typeface="+mn-lt"/>
              </a:rPr>
              <a:t>90° </a:t>
            </a: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，上侧肩关节肘关节伸直，手和前臂中立位。</a:t>
            </a:r>
          </a:p>
          <a:p>
            <a:pPr marL="0" indent="0">
              <a:buNone/>
            </a:pP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俯卧位时：肩关节外展</a:t>
            </a:r>
            <a:r>
              <a:rPr lang="en-US" altLang="zh-CN" sz="1800" dirty="0">
                <a:solidFill>
                  <a:srgbClr val="404040"/>
                </a:solidFill>
                <a:cs typeface="+mn-ea"/>
                <a:sym typeface="+mn-lt"/>
              </a:rPr>
              <a:t>90°</a:t>
            </a: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，肘关节屈曲</a:t>
            </a:r>
            <a:r>
              <a:rPr lang="en-US" altLang="zh-CN" sz="1800" dirty="0">
                <a:solidFill>
                  <a:srgbClr val="404040"/>
                </a:solidFill>
                <a:cs typeface="+mn-ea"/>
                <a:sym typeface="+mn-lt"/>
              </a:rPr>
              <a:t>90° </a:t>
            </a: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，前臂旋前位。</a:t>
            </a:r>
          </a:p>
          <a:p>
            <a:pPr marL="0" indent="0">
              <a:buNone/>
            </a:pPr>
            <a:endParaRPr lang="zh-CN" altLang="en-US" sz="180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="" xmlns:a16="http://schemas.microsoft.com/office/drawing/2014/main" id="{2F2B9C34-B1D9-4469-92B3-4AD5EF0B2E7E}"/>
              </a:ext>
            </a:extLst>
          </p:cNvPr>
          <p:cNvSpPr txBox="1">
            <a:spLocks noRot="1" noChangeArrowheads="1"/>
          </p:cNvSpPr>
          <p:nvPr/>
        </p:nvSpPr>
        <p:spPr bwMode="auto">
          <a:xfrm>
            <a:off x="434975" y="1371596"/>
            <a:ext cx="11309350" cy="1524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800" b="1" dirty="0">
                <a:solidFill>
                  <a:srgbClr val="404040"/>
                </a:solidFill>
                <a:cs typeface="+mn-ea"/>
                <a:sym typeface="+mn-lt"/>
              </a:rPr>
              <a:t>注意事项      </a:t>
            </a:r>
            <a:r>
              <a:rPr lang="zh-CN" altLang="en-US" sz="2000" dirty="0">
                <a:solidFill>
                  <a:srgbClr val="404040"/>
                </a:solidFill>
                <a:cs typeface="+mn-ea"/>
                <a:sym typeface="+mn-lt"/>
              </a:rPr>
              <a:t>病人的体位一般为侧卧、仰卧位，如果骶尾骨部有压疮，也可俯卧位。当然，病人病情稳定后也可采用坐位。任何体位的变换，必须经医生护士指导过遵照执行。一般说头颈、胸、腰部不应有扭动，各种体位均应有软垫支持，并且保护骨突出部，应使姿势稳定。 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6FA37F56-455F-40AF-BBEF-B92D349BA36C}"/>
              </a:ext>
            </a:extLst>
          </p:cNvPr>
          <p:cNvSpPr/>
          <p:nvPr/>
        </p:nvSpPr>
        <p:spPr>
          <a:xfrm>
            <a:off x="6081454" y="5111265"/>
            <a:ext cx="5668777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(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二）体位变换；</a:t>
            </a:r>
          </a:p>
          <a:p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1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）定时变换：急性期为每两小时顺序更换体位一次，恢复期</a:t>
            </a:r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3-4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小时更换一次。</a:t>
            </a:r>
          </a:p>
          <a:p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）轴向翻身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EBDCA396-A7E0-432D-BCBE-2D4B985D5D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30" b="26516"/>
          <a:stretch/>
        </p:blipFill>
        <p:spPr>
          <a:xfrm>
            <a:off x="6081454" y="2997000"/>
            <a:ext cx="5249008" cy="2125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999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07D6DE23-C572-4B15-BA6D-CC8F9C9F9F1E}"/>
              </a:ext>
            </a:extLst>
          </p:cNvPr>
          <p:cNvGrpSpPr/>
          <p:nvPr/>
        </p:nvGrpSpPr>
        <p:grpSpPr>
          <a:xfrm>
            <a:off x="212725" y="2168525"/>
            <a:ext cx="11753850" cy="4194338"/>
            <a:chOff x="212725" y="2168525"/>
            <a:chExt cx="11753850" cy="4194338"/>
          </a:xfrm>
        </p:grpSpPr>
        <p:sp>
          <p:nvSpPr>
            <p:cNvPr id="3" name="等腰三角形 2">
              <a:extLst>
                <a:ext uri="{FF2B5EF4-FFF2-40B4-BE49-F238E27FC236}">
                  <a16:creationId xmlns="" xmlns:a16="http://schemas.microsoft.com/office/drawing/2014/main" id="{75D7604D-97B8-4093-9E6D-144B03FAEED3}"/>
                </a:ext>
              </a:extLst>
            </p:cNvPr>
            <p:cNvSpPr/>
            <p:nvPr/>
          </p:nvSpPr>
          <p:spPr>
            <a:xfrm>
              <a:off x="212725" y="2705263"/>
              <a:ext cx="4895850" cy="3657600"/>
            </a:xfrm>
            <a:prstGeom prst="triangl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等腰三角形 4">
              <a:extLst>
                <a:ext uri="{FF2B5EF4-FFF2-40B4-BE49-F238E27FC236}">
                  <a16:creationId xmlns="" xmlns:a16="http://schemas.microsoft.com/office/drawing/2014/main" id="{016DC54F-2684-44E8-B630-3E38144AB862}"/>
                </a:ext>
              </a:extLst>
            </p:cNvPr>
            <p:cNvSpPr/>
            <p:nvPr/>
          </p:nvSpPr>
          <p:spPr>
            <a:xfrm flipV="1">
              <a:off x="3098800" y="3162462"/>
              <a:ext cx="4229476" cy="320040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5E54B290-EE66-4218-B773-DF7C3C803573}"/>
                </a:ext>
              </a:extLst>
            </p:cNvPr>
            <p:cNvSpPr txBox="1"/>
            <p:nvPr/>
          </p:nvSpPr>
          <p:spPr>
            <a:xfrm>
              <a:off x="3729080" y="2323993"/>
              <a:ext cx="3653589" cy="762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zh-CN" altLang="en-US" sz="4400" b="1" dirty="0">
                  <a:solidFill>
                    <a:srgbClr val="404040"/>
                  </a:solidFill>
                  <a:cs typeface="+mn-ea"/>
                  <a:sym typeface="+mn-lt"/>
                </a:rPr>
                <a:t>泌尿系统康复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AABD0D96-9F65-4DF5-9E49-B1D665114A81}"/>
                </a:ext>
              </a:extLst>
            </p:cNvPr>
            <p:cNvSpPr txBox="1"/>
            <p:nvPr/>
          </p:nvSpPr>
          <p:spPr>
            <a:xfrm>
              <a:off x="7382669" y="2168525"/>
              <a:ext cx="4583906" cy="3789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404040"/>
                  </a:solidFill>
                  <a:cs typeface="+mn-ea"/>
                  <a:sym typeface="+mn-lt"/>
                </a:rPr>
                <a:t> </a:t>
              </a:r>
              <a:r>
                <a:rPr lang="en-US" altLang="zh-CN" dirty="0">
                  <a:solidFill>
                    <a:srgbClr val="404040"/>
                  </a:solidFill>
                  <a:cs typeface="+mn-ea"/>
                  <a:sym typeface="+mn-lt"/>
                </a:rPr>
                <a:t>SCI</a:t>
              </a:r>
              <a:r>
                <a:rPr lang="zh-CN" altLang="en-US" dirty="0">
                  <a:solidFill>
                    <a:srgbClr val="404040"/>
                  </a:solidFill>
                  <a:cs typeface="+mn-ea"/>
                  <a:sym typeface="+mn-lt"/>
                </a:rPr>
                <a:t>患者泌尿系统康复过程大致由留置导尿 、间歇性导尿 和建立反射性膀胱 三个阶段组成，最终经训练建立反射性膀胱。因此，膀胱的功能康复训练占有重要的地位。膀胱功能训练是解决</a:t>
              </a:r>
              <a:r>
                <a:rPr lang="en-US" altLang="zh-CN" dirty="0">
                  <a:solidFill>
                    <a:srgbClr val="404040"/>
                  </a:solidFill>
                  <a:cs typeface="+mn-ea"/>
                  <a:sym typeface="+mn-lt"/>
                </a:rPr>
                <a:t>SCI</a:t>
              </a:r>
              <a:r>
                <a:rPr lang="zh-CN" altLang="en-US" dirty="0">
                  <a:solidFill>
                    <a:srgbClr val="404040"/>
                  </a:solidFill>
                  <a:cs typeface="+mn-ea"/>
                  <a:sym typeface="+mn-lt"/>
                </a:rPr>
                <a:t>患者排尿障碍的简便、有效、可行的护理方法。 这种方法不仅减少了患者保留尿管的时间，控制了感染的因素，也顺应了脊髓性膀胱形成的发展规律，而且对患者回归社会起到积极作用。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4A3E020F-CE79-43EF-95A0-6173D218BD90}"/>
                </a:ext>
              </a:extLst>
            </p:cNvPr>
            <p:cNvSpPr txBox="1"/>
            <p:nvPr/>
          </p:nvSpPr>
          <p:spPr>
            <a:xfrm>
              <a:off x="7382669" y="5966622"/>
              <a:ext cx="4431506" cy="396240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US" altLang="zh-CN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270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1AE3AB76-8E1B-4280-9949-1994EAF6655E}"/>
              </a:ext>
            </a:extLst>
          </p:cNvPr>
          <p:cNvSpPr/>
          <p:nvPr/>
        </p:nvSpPr>
        <p:spPr>
          <a:xfrm>
            <a:off x="445477" y="1756630"/>
            <a:ext cx="11116283" cy="4372708"/>
          </a:xfrm>
          <a:prstGeom prst="rect">
            <a:avLst/>
          </a:prstGeom>
          <a:noFill/>
          <a:ln w="3810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Rectangle 3">
            <a:extLst>
              <a:ext uri="{FF2B5EF4-FFF2-40B4-BE49-F238E27FC236}">
                <a16:creationId xmlns="" xmlns:a16="http://schemas.microsoft.com/office/drawing/2014/main" id="{6A4A35E4-3AD4-4303-8EA1-CCF509E401DF}"/>
              </a:ext>
            </a:extLst>
          </p:cNvPr>
          <p:cNvSpPr txBox="1">
            <a:spLocks noRot="1" noChangeArrowheads="1"/>
          </p:cNvSpPr>
          <p:nvPr/>
        </p:nvSpPr>
        <p:spPr>
          <a:xfrm>
            <a:off x="630240" y="2713396"/>
            <a:ext cx="6681279" cy="329425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800" dirty="0">
                <a:solidFill>
                  <a:srgbClr val="404040"/>
                </a:solidFill>
                <a:cs typeface="+mn-ea"/>
                <a:sym typeface="+mn-lt"/>
              </a:rPr>
              <a:t>1.</a:t>
            </a: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每日饮水量控制在</a:t>
            </a:r>
            <a:r>
              <a:rPr lang="en-US" altLang="zh-CN" sz="1800" dirty="0">
                <a:solidFill>
                  <a:srgbClr val="404040"/>
                </a:solidFill>
                <a:cs typeface="+mn-ea"/>
                <a:sym typeface="+mn-lt"/>
              </a:rPr>
              <a:t>1500ml</a:t>
            </a: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左右。</a:t>
            </a:r>
          </a:p>
          <a:p>
            <a:pPr marL="0" indent="0">
              <a:buNone/>
            </a:pPr>
            <a:r>
              <a:rPr lang="en-US" altLang="zh-CN" sz="1800" dirty="0">
                <a:solidFill>
                  <a:srgbClr val="404040"/>
                </a:solidFill>
                <a:cs typeface="+mn-ea"/>
                <a:sym typeface="+mn-lt"/>
              </a:rPr>
              <a:t>2.</a:t>
            </a: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饮水时间可与三餐同时，每次饮水</a:t>
            </a:r>
            <a:r>
              <a:rPr lang="en-US" altLang="zh-CN" sz="1800" dirty="0">
                <a:solidFill>
                  <a:srgbClr val="404040"/>
                </a:solidFill>
                <a:cs typeface="+mn-ea"/>
                <a:sym typeface="+mn-lt"/>
              </a:rPr>
              <a:t>500ml</a:t>
            </a: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左右（包括所有汤、饮料等液体）。</a:t>
            </a:r>
          </a:p>
          <a:p>
            <a:pPr marL="0" indent="0">
              <a:buNone/>
            </a:pPr>
            <a:r>
              <a:rPr lang="en-US" altLang="zh-CN" sz="1800" dirty="0">
                <a:solidFill>
                  <a:srgbClr val="404040"/>
                </a:solidFill>
                <a:cs typeface="+mn-ea"/>
                <a:sym typeface="+mn-lt"/>
              </a:rPr>
              <a:t>3.</a:t>
            </a: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三餐饮食不宜过咸。</a:t>
            </a:r>
          </a:p>
          <a:p>
            <a:pPr marL="0" indent="0">
              <a:buNone/>
            </a:pPr>
            <a:r>
              <a:rPr lang="en-US" altLang="zh-CN" sz="1800" dirty="0">
                <a:solidFill>
                  <a:srgbClr val="404040"/>
                </a:solidFill>
                <a:cs typeface="+mn-ea"/>
                <a:sym typeface="+mn-lt"/>
              </a:rPr>
              <a:t>4.</a:t>
            </a: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三餐以外时间口渴，以饮水几口为宜。</a:t>
            </a:r>
          </a:p>
          <a:p>
            <a:pPr marL="0" indent="0">
              <a:buNone/>
            </a:pPr>
            <a:r>
              <a:rPr lang="en-US" altLang="zh-CN" sz="1800" dirty="0">
                <a:solidFill>
                  <a:srgbClr val="404040"/>
                </a:solidFill>
                <a:cs typeface="+mn-ea"/>
                <a:sym typeface="+mn-lt"/>
              </a:rPr>
              <a:t>5.</a:t>
            </a: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晚上</a:t>
            </a:r>
            <a:r>
              <a:rPr lang="en-US" altLang="zh-CN" sz="1800" dirty="0">
                <a:solidFill>
                  <a:srgbClr val="404040"/>
                </a:solidFill>
                <a:cs typeface="+mn-ea"/>
                <a:sym typeface="+mn-lt"/>
              </a:rPr>
              <a:t>20:00</a:t>
            </a: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以后不再喝水。</a:t>
            </a:r>
          </a:p>
          <a:p>
            <a:pPr marL="0" indent="0">
              <a:buNone/>
            </a:pPr>
            <a:r>
              <a:rPr lang="en-US" altLang="zh-CN" sz="1800" dirty="0">
                <a:solidFill>
                  <a:srgbClr val="404040"/>
                </a:solidFill>
                <a:cs typeface="+mn-ea"/>
                <a:sym typeface="+mn-lt"/>
              </a:rPr>
              <a:t>6.</a:t>
            </a: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导尿时间一般安排在饮水后</a:t>
            </a:r>
            <a:r>
              <a:rPr lang="en-US" altLang="zh-CN" sz="1800" dirty="0">
                <a:solidFill>
                  <a:srgbClr val="404040"/>
                </a:solidFill>
                <a:cs typeface="+mn-ea"/>
                <a:sym typeface="+mn-lt"/>
              </a:rPr>
              <a:t>3</a:t>
            </a: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小时左右，具体可根据病人情况而定。</a:t>
            </a:r>
          </a:p>
          <a:p>
            <a:pPr marL="0" indent="0">
              <a:buNone/>
            </a:pPr>
            <a:r>
              <a:rPr lang="en-US" altLang="zh-CN" sz="1800" dirty="0">
                <a:solidFill>
                  <a:srgbClr val="404040"/>
                </a:solidFill>
                <a:cs typeface="+mn-ea"/>
                <a:sym typeface="+mn-lt"/>
              </a:rPr>
              <a:t>7.</a:t>
            </a: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晚间</a:t>
            </a:r>
            <a:r>
              <a:rPr lang="en-US" altLang="zh-CN" sz="1800" dirty="0">
                <a:solidFill>
                  <a:srgbClr val="404040"/>
                </a:solidFill>
                <a:cs typeface="+mn-ea"/>
                <a:sym typeface="+mn-lt"/>
              </a:rPr>
              <a:t>22</a:t>
            </a: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：</a:t>
            </a:r>
            <a:r>
              <a:rPr lang="en-US" altLang="zh-CN" sz="1800" dirty="0">
                <a:solidFill>
                  <a:srgbClr val="404040"/>
                </a:solidFill>
                <a:cs typeface="+mn-ea"/>
                <a:sym typeface="+mn-lt"/>
              </a:rPr>
              <a:t>00</a:t>
            </a: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（临睡前）平卧</a:t>
            </a:r>
            <a:r>
              <a:rPr lang="en-US" altLang="zh-CN" sz="1800" dirty="0">
                <a:solidFill>
                  <a:srgbClr val="404040"/>
                </a:solidFill>
                <a:cs typeface="+mn-ea"/>
                <a:sym typeface="+mn-lt"/>
              </a:rPr>
              <a:t>2</a:t>
            </a: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小时后导一次尿。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2DCD3E45-AB62-40CC-9F16-E620D7F4F2FD}"/>
              </a:ext>
            </a:extLst>
          </p:cNvPr>
          <p:cNvSpPr/>
          <p:nvPr/>
        </p:nvSpPr>
        <p:spPr>
          <a:xfrm>
            <a:off x="660400" y="1943955"/>
            <a:ext cx="36042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4400" b="1" dirty="0">
                <a:solidFill>
                  <a:srgbClr val="404040"/>
                </a:solidFill>
                <a:cs typeface="+mn-ea"/>
                <a:sym typeface="+mn-lt"/>
              </a:rPr>
              <a:t>饮水计划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1D57C91C-701B-4B62-94C3-B09ADC3ADCE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69" r="5246"/>
          <a:stretch/>
        </p:blipFill>
        <p:spPr>
          <a:xfrm>
            <a:off x="7634493" y="2160645"/>
            <a:ext cx="3604292" cy="346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890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DF021D04-CFAA-4BD7-98A1-452F070828C9}"/>
              </a:ext>
            </a:extLst>
          </p:cNvPr>
          <p:cNvSpPr txBox="1"/>
          <p:nvPr/>
        </p:nvSpPr>
        <p:spPr>
          <a:xfrm>
            <a:off x="716573" y="2168525"/>
            <a:ext cx="4943231" cy="8811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两次导尿之间能自行排尿</a:t>
            </a:r>
            <a:r>
              <a:rPr lang="en-US" altLang="zh-CN" sz="1800" dirty="0">
                <a:solidFill>
                  <a:srgbClr val="404040"/>
                </a:solidFill>
                <a:cs typeface="+mn-ea"/>
                <a:sym typeface="+mn-lt"/>
              </a:rPr>
              <a:t>100ml</a:t>
            </a: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以上，残余尿量</a:t>
            </a:r>
            <a:r>
              <a:rPr lang="en-US" altLang="zh-CN" sz="1800" dirty="0">
                <a:solidFill>
                  <a:srgbClr val="404040"/>
                </a:solidFill>
                <a:cs typeface="+mn-ea"/>
                <a:sym typeface="+mn-lt"/>
              </a:rPr>
              <a:t>300ml</a:t>
            </a: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以下时，每</a:t>
            </a:r>
            <a:r>
              <a:rPr lang="en-US" altLang="zh-CN" sz="1800" dirty="0">
                <a:solidFill>
                  <a:srgbClr val="404040"/>
                </a:solidFill>
                <a:cs typeface="+mn-ea"/>
                <a:sym typeface="+mn-lt"/>
              </a:rPr>
              <a:t>6h</a:t>
            </a: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导尿一次；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1C32FE5B-CE69-44D1-AB21-B4EEEFE7E034}"/>
              </a:ext>
            </a:extLst>
          </p:cNvPr>
          <p:cNvSpPr txBox="1"/>
          <p:nvPr/>
        </p:nvSpPr>
        <p:spPr>
          <a:xfrm>
            <a:off x="716573" y="3548767"/>
            <a:ext cx="4943231" cy="8811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两次导尿之间能自行排尿</a:t>
            </a:r>
            <a:r>
              <a:rPr lang="en-US" altLang="zh-CN" sz="1800" dirty="0">
                <a:solidFill>
                  <a:srgbClr val="404040"/>
                </a:solidFill>
                <a:cs typeface="+mn-ea"/>
                <a:sym typeface="+mn-lt"/>
              </a:rPr>
              <a:t>200ml</a:t>
            </a: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以上，残余尿量</a:t>
            </a:r>
            <a:r>
              <a:rPr lang="en-US" altLang="zh-CN" sz="1800" dirty="0">
                <a:solidFill>
                  <a:srgbClr val="404040"/>
                </a:solidFill>
                <a:cs typeface="+mn-ea"/>
                <a:sym typeface="+mn-lt"/>
              </a:rPr>
              <a:t>200ml</a:t>
            </a: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以下时，每</a:t>
            </a:r>
            <a:r>
              <a:rPr lang="en-US" altLang="zh-CN" sz="1800" dirty="0">
                <a:solidFill>
                  <a:srgbClr val="404040"/>
                </a:solidFill>
                <a:cs typeface="+mn-ea"/>
                <a:sym typeface="+mn-lt"/>
              </a:rPr>
              <a:t>8h</a:t>
            </a: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导尿一次；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7F17A851-2E22-48E5-AAA4-9B62CB86097F}"/>
              </a:ext>
            </a:extLst>
          </p:cNvPr>
          <p:cNvSpPr txBox="1"/>
          <p:nvPr/>
        </p:nvSpPr>
        <p:spPr>
          <a:xfrm>
            <a:off x="716573" y="4929009"/>
            <a:ext cx="10746154" cy="1712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当残余尿量少于</a:t>
            </a:r>
            <a:r>
              <a:rPr lang="en-US" altLang="zh-CN" sz="1800" dirty="0">
                <a:solidFill>
                  <a:srgbClr val="404040"/>
                </a:solidFill>
                <a:cs typeface="+mn-ea"/>
                <a:sym typeface="+mn-lt"/>
              </a:rPr>
              <a:t>100ml</a:t>
            </a: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或为膀胱容量</a:t>
            </a:r>
            <a:r>
              <a:rPr lang="en-US" altLang="zh-CN" sz="1800" dirty="0">
                <a:solidFill>
                  <a:srgbClr val="404040"/>
                </a:solidFill>
                <a:cs typeface="+mn-ea"/>
                <a:sym typeface="+mn-lt"/>
              </a:rPr>
              <a:t>20</a:t>
            </a: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％以下时，即膀胱功能达到平衡后，方可停止导尿。对膀胱逼尿肌无力，残余尿量持续保持在</a:t>
            </a:r>
            <a:r>
              <a:rPr lang="en-US" altLang="zh-CN" sz="1800" dirty="0">
                <a:solidFill>
                  <a:srgbClr val="404040"/>
                </a:solidFill>
                <a:cs typeface="+mn-ea"/>
                <a:sym typeface="+mn-lt"/>
              </a:rPr>
              <a:t>100ml</a:t>
            </a:r>
            <a:r>
              <a:rPr lang="zh-CN" altLang="en-US" sz="1800" dirty="0">
                <a:solidFill>
                  <a:srgbClr val="404040"/>
                </a:solidFill>
                <a:cs typeface="+mn-ea"/>
                <a:sym typeface="+mn-lt"/>
              </a:rPr>
              <a:t>以上或更多的患者，需要长期使用间歇性导尿术，则要耐心教会家属或患者本人间歇性自主导尿术，并结合不同的具体情况，协助患者及家属制定切实可行的长期使用方法，以便出院后能继续长期施行间歇性导尿，并定期复查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43B0F3B6-C9C8-40B5-A05F-AD260C8F01C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23" b="13624"/>
          <a:stretch/>
        </p:blipFill>
        <p:spPr>
          <a:xfrm>
            <a:off x="5849816" y="2168525"/>
            <a:ext cx="5497202" cy="2712824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7723E06B-DD35-4B98-AE89-6A94A77DEFBB}"/>
              </a:ext>
            </a:extLst>
          </p:cNvPr>
          <p:cNvSpPr/>
          <p:nvPr/>
        </p:nvSpPr>
        <p:spPr>
          <a:xfrm>
            <a:off x="4287504" y="1160463"/>
            <a:ext cx="36042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4400" b="1" dirty="0">
                <a:solidFill>
                  <a:srgbClr val="404040"/>
                </a:solidFill>
                <a:cs typeface="+mn-ea"/>
                <a:sym typeface="+mn-lt"/>
              </a:rPr>
              <a:t>间歇性导尿法</a:t>
            </a:r>
          </a:p>
        </p:txBody>
      </p:sp>
    </p:spTree>
    <p:extLst>
      <p:ext uri="{BB962C8B-B14F-4D97-AF65-F5344CB8AC3E}">
        <p14:creationId xmlns:p14="http://schemas.microsoft.com/office/powerpoint/2010/main" val="6246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dir="d"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B4939D9C-4CEC-4E1A-B2A2-7AF8836997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32756" y="1701584"/>
            <a:ext cx="3188474" cy="4782711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5EA2DEAE-3CA5-4664-BA7D-E57AE95946BC}"/>
              </a:ext>
            </a:extLst>
          </p:cNvPr>
          <p:cNvSpPr txBox="1"/>
          <p:nvPr/>
        </p:nvSpPr>
        <p:spPr>
          <a:xfrm>
            <a:off x="6182046" y="1862364"/>
            <a:ext cx="3057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间歇性导尿目标</a:t>
            </a:r>
            <a:endParaRPr lang="en-US" altLang="zh-CN" sz="320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34EB5008-CA48-44C6-8CE0-A5581B115E46}"/>
              </a:ext>
            </a:extLst>
          </p:cNvPr>
          <p:cNvSpPr txBox="1"/>
          <p:nvPr/>
        </p:nvSpPr>
        <p:spPr>
          <a:xfrm>
            <a:off x="6182046" y="2535505"/>
            <a:ext cx="5102407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①　不用导尿管；</a:t>
            </a:r>
          </a:p>
          <a:p>
            <a:pPr>
              <a:spcAft>
                <a:spcPts val="600"/>
              </a:spcAft>
            </a:pPr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②　随意或虽不随意，但能有规律地排尿；</a:t>
            </a:r>
          </a:p>
          <a:p>
            <a:pPr>
              <a:spcAft>
                <a:spcPts val="600"/>
              </a:spcAft>
            </a:pPr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③　没有或仅有少量残余尿；</a:t>
            </a:r>
          </a:p>
          <a:p>
            <a:pPr>
              <a:spcAft>
                <a:spcPts val="600"/>
              </a:spcAft>
            </a:pPr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④　没有尿失禁，特别没有滴漏性尿失禁。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994983DB-A313-40AF-AE80-A2322AC822A7}"/>
              </a:ext>
            </a:extLst>
          </p:cNvPr>
          <p:cNvCxnSpPr>
            <a:cxnSpLocks/>
          </p:cNvCxnSpPr>
          <p:nvPr/>
        </p:nvCxnSpPr>
        <p:spPr>
          <a:xfrm>
            <a:off x="6427590" y="1563279"/>
            <a:ext cx="131889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61C5767A-2646-4E06-91F7-8D2CD2136C0C}"/>
              </a:ext>
            </a:extLst>
          </p:cNvPr>
          <p:cNvSpPr txBox="1"/>
          <p:nvPr/>
        </p:nvSpPr>
        <p:spPr>
          <a:xfrm>
            <a:off x="6217861" y="4379993"/>
            <a:ext cx="3057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间歇性导尿目标</a:t>
            </a:r>
            <a:endParaRPr lang="en-US" altLang="zh-CN" sz="320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0371C4B6-2819-4503-A29D-C09AA1FB86E1}"/>
              </a:ext>
            </a:extLst>
          </p:cNvPr>
          <p:cNvSpPr txBox="1"/>
          <p:nvPr/>
        </p:nvSpPr>
        <p:spPr>
          <a:xfrm>
            <a:off x="6156203" y="5053134"/>
            <a:ext cx="5102407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+mj-ea"/>
              <a:buAutoNum type="circleNumDbPlain"/>
            </a:pPr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感染和并发症减少</a:t>
            </a:r>
          </a:p>
          <a:p>
            <a:pPr marL="342900" indent="-342900">
              <a:spcAft>
                <a:spcPts val="600"/>
              </a:spcAft>
              <a:buFont typeface="+mj-ea"/>
              <a:buAutoNum type="circleNumDbPlain"/>
            </a:pPr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膀胱容量增加或恢复正常</a:t>
            </a:r>
          </a:p>
          <a:p>
            <a:pPr marL="342900" indent="-342900">
              <a:spcAft>
                <a:spcPts val="600"/>
              </a:spcAft>
              <a:buFont typeface="+mj-ea"/>
              <a:buAutoNum type="circleNumDbPlain"/>
            </a:pPr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残余尿减少</a:t>
            </a:r>
          </a:p>
          <a:p>
            <a:pPr marL="342900" indent="-342900">
              <a:spcAft>
                <a:spcPts val="600"/>
              </a:spcAft>
              <a:buFont typeface="+mj-ea"/>
              <a:buAutoNum type="circleNumDbPlain"/>
            </a:pPr>
            <a:r>
              <a:rPr lang="zh-CN" altLang="en-US" dirty="0">
                <a:solidFill>
                  <a:srgbClr val="000000"/>
                </a:solidFill>
                <a:cs typeface="+mn-ea"/>
                <a:sym typeface="+mn-lt"/>
              </a:rPr>
              <a:t>精神压力和经济负担减轻</a:t>
            </a: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5573C758-1B84-477A-B5C4-798E0887775F}"/>
              </a:ext>
            </a:extLst>
          </p:cNvPr>
          <p:cNvCxnSpPr>
            <a:cxnSpLocks/>
          </p:cNvCxnSpPr>
          <p:nvPr/>
        </p:nvCxnSpPr>
        <p:spPr>
          <a:xfrm>
            <a:off x="6427590" y="4123363"/>
            <a:ext cx="131889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34840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ageCurlSingl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B296B23A-CCC2-43B4-9D90-DF230BB51F40}"/>
              </a:ext>
            </a:extLst>
          </p:cNvPr>
          <p:cNvGrpSpPr/>
          <p:nvPr/>
        </p:nvGrpSpPr>
        <p:grpSpPr>
          <a:xfrm>
            <a:off x="2886978" y="1570087"/>
            <a:ext cx="9140410" cy="5070735"/>
            <a:chOff x="2886978" y="1570087"/>
            <a:chExt cx="9140410" cy="5070735"/>
          </a:xfrm>
        </p:grpSpPr>
        <p:sp>
          <p:nvSpPr>
            <p:cNvPr id="3" name="Freeform 171">
              <a:extLst>
                <a:ext uri="{FF2B5EF4-FFF2-40B4-BE49-F238E27FC236}">
                  <a16:creationId xmlns="" xmlns:a16="http://schemas.microsoft.com/office/drawing/2014/main" id="{AA087621-EDC3-4975-9EDE-69F5272467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80014" y="1570087"/>
              <a:ext cx="488212" cy="418466"/>
            </a:xfrm>
            <a:custGeom>
              <a:avLst/>
              <a:gdLst>
                <a:gd name="T0" fmla="*/ 169 w 169"/>
                <a:gd name="T1" fmla="*/ 40 h 145"/>
                <a:gd name="T2" fmla="*/ 169 w 169"/>
                <a:gd name="T3" fmla="*/ 76 h 145"/>
                <a:gd name="T4" fmla="*/ 0 w 169"/>
                <a:gd name="T5" fmla="*/ 76 h 145"/>
                <a:gd name="T6" fmla="*/ 0 w 169"/>
                <a:gd name="T7" fmla="*/ 40 h 145"/>
                <a:gd name="T8" fmla="*/ 4 w 169"/>
                <a:gd name="T9" fmla="*/ 29 h 145"/>
                <a:gd name="T10" fmla="*/ 15 w 169"/>
                <a:gd name="T11" fmla="*/ 24 h 145"/>
                <a:gd name="T12" fmla="*/ 48 w 169"/>
                <a:gd name="T13" fmla="*/ 24 h 145"/>
                <a:gd name="T14" fmla="*/ 48 w 169"/>
                <a:gd name="T15" fmla="*/ 9 h 145"/>
                <a:gd name="T16" fmla="*/ 51 w 169"/>
                <a:gd name="T17" fmla="*/ 3 h 145"/>
                <a:gd name="T18" fmla="*/ 57 w 169"/>
                <a:gd name="T19" fmla="*/ 0 h 145"/>
                <a:gd name="T20" fmla="*/ 112 w 169"/>
                <a:gd name="T21" fmla="*/ 0 h 145"/>
                <a:gd name="T22" fmla="*/ 118 w 169"/>
                <a:gd name="T23" fmla="*/ 3 h 145"/>
                <a:gd name="T24" fmla="*/ 121 w 169"/>
                <a:gd name="T25" fmla="*/ 9 h 145"/>
                <a:gd name="T26" fmla="*/ 121 w 169"/>
                <a:gd name="T27" fmla="*/ 24 h 145"/>
                <a:gd name="T28" fmla="*/ 154 w 169"/>
                <a:gd name="T29" fmla="*/ 24 h 145"/>
                <a:gd name="T30" fmla="*/ 165 w 169"/>
                <a:gd name="T31" fmla="*/ 29 h 145"/>
                <a:gd name="T32" fmla="*/ 169 w 169"/>
                <a:gd name="T33" fmla="*/ 40 h 145"/>
                <a:gd name="T34" fmla="*/ 169 w 169"/>
                <a:gd name="T35" fmla="*/ 85 h 145"/>
                <a:gd name="T36" fmla="*/ 169 w 169"/>
                <a:gd name="T37" fmla="*/ 130 h 145"/>
                <a:gd name="T38" fmla="*/ 165 w 169"/>
                <a:gd name="T39" fmla="*/ 141 h 145"/>
                <a:gd name="T40" fmla="*/ 154 w 169"/>
                <a:gd name="T41" fmla="*/ 145 h 145"/>
                <a:gd name="T42" fmla="*/ 15 w 169"/>
                <a:gd name="T43" fmla="*/ 145 h 145"/>
                <a:gd name="T44" fmla="*/ 4 w 169"/>
                <a:gd name="T45" fmla="*/ 141 h 145"/>
                <a:gd name="T46" fmla="*/ 0 w 169"/>
                <a:gd name="T47" fmla="*/ 130 h 145"/>
                <a:gd name="T48" fmla="*/ 0 w 169"/>
                <a:gd name="T49" fmla="*/ 85 h 145"/>
                <a:gd name="T50" fmla="*/ 63 w 169"/>
                <a:gd name="T51" fmla="*/ 85 h 145"/>
                <a:gd name="T52" fmla="*/ 63 w 169"/>
                <a:gd name="T53" fmla="*/ 100 h 145"/>
                <a:gd name="T54" fmla="*/ 65 w 169"/>
                <a:gd name="T55" fmla="*/ 104 h 145"/>
                <a:gd name="T56" fmla="*/ 69 w 169"/>
                <a:gd name="T57" fmla="*/ 106 h 145"/>
                <a:gd name="T58" fmla="*/ 100 w 169"/>
                <a:gd name="T59" fmla="*/ 106 h 145"/>
                <a:gd name="T60" fmla="*/ 104 w 169"/>
                <a:gd name="T61" fmla="*/ 104 h 145"/>
                <a:gd name="T62" fmla="*/ 106 w 169"/>
                <a:gd name="T63" fmla="*/ 100 h 145"/>
                <a:gd name="T64" fmla="*/ 106 w 169"/>
                <a:gd name="T65" fmla="*/ 85 h 145"/>
                <a:gd name="T66" fmla="*/ 169 w 169"/>
                <a:gd name="T67" fmla="*/ 85 h 145"/>
                <a:gd name="T68" fmla="*/ 60 w 169"/>
                <a:gd name="T69" fmla="*/ 24 h 145"/>
                <a:gd name="T70" fmla="*/ 109 w 169"/>
                <a:gd name="T71" fmla="*/ 24 h 145"/>
                <a:gd name="T72" fmla="*/ 109 w 169"/>
                <a:gd name="T73" fmla="*/ 12 h 145"/>
                <a:gd name="T74" fmla="*/ 60 w 169"/>
                <a:gd name="T75" fmla="*/ 12 h 145"/>
                <a:gd name="T76" fmla="*/ 60 w 169"/>
                <a:gd name="T77" fmla="*/ 24 h 145"/>
                <a:gd name="T78" fmla="*/ 97 w 169"/>
                <a:gd name="T79" fmla="*/ 85 h 145"/>
                <a:gd name="T80" fmla="*/ 97 w 169"/>
                <a:gd name="T81" fmla="*/ 97 h 145"/>
                <a:gd name="T82" fmla="*/ 72 w 169"/>
                <a:gd name="T83" fmla="*/ 97 h 145"/>
                <a:gd name="T84" fmla="*/ 72 w 169"/>
                <a:gd name="T85" fmla="*/ 85 h 145"/>
                <a:gd name="T86" fmla="*/ 97 w 169"/>
                <a:gd name="T87" fmla="*/ 8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9" h="145">
                  <a:moveTo>
                    <a:pt x="169" y="40"/>
                  </a:moveTo>
                  <a:cubicBezTo>
                    <a:pt x="169" y="76"/>
                    <a:pt x="169" y="76"/>
                    <a:pt x="169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5"/>
                    <a:pt x="1" y="32"/>
                    <a:pt x="4" y="29"/>
                  </a:cubicBezTo>
                  <a:cubicBezTo>
                    <a:pt x="7" y="26"/>
                    <a:pt x="11" y="24"/>
                    <a:pt x="15" y="24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7"/>
                    <a:pt x="49" y="5"/>
                    <a:pt x="51" y="3"/>
                  </a:cubicBezTo>
                  <a:cubicBezTo>
                    <a:pt x="53" y="1"/>
                    <a:pt x="55" y="0"/>
                    <a:pt x="57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4" y="0"/>
                    <a:pt x="116" y="1"/>
                    <a:pt x="118" y="3"/>
                  </a:cubicBezTo>
                  <a:cubicBezTo>
                    <a:pt x="120" y="5"/>
                    <a:pt x="121" y="7"/>
                    <a:pt x="121" y="9"/>
                  </a:cubicBezTo>
                  <a:cubicBezTo>
                    <a:pt x="121" y="24"/>
                    <a:pt x="121" y="24"/>
                    <a:pt x="121" y="24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8" y="24"/>
                    <a:pt x="162" y="26"/>
                    <a:pt x="165" y="29"/>
                  </a:cubicBezTo>
                  <a:cubicBezTo>
                    <a:pt x="168" y="32"/>
                    <a:pt x="169" y="35"/>
                    <a:pt x="169" y="40"/>
                  </a:cubicBezTo>
                  <a:close/>
                  <a:moveTo>
                    <a:pt x="169" y="85"/>
                  </a:moveTo>
                  <a:cubicBezTo>
                    <a:pt x="169" y="130"/>
                    <a:pt x="169" y="130"/>
                    <a:pt x="169" y="130"/>
                  </a:cubicBezTo>
                  <a:cubicBezTo>
                    <a:pt x="169" y="134"/>
                    <a:pt x="168" y="138"/>
                    <a:pt x="165" y="141"/>
                  </a:cubicBezTo>
                  <a:cubicBezTo>
                    <a:pt x="162" y="144"/>
                    <a:pt x="158" y="145"/>
                    <a:pt x="154" y="145"/>
                  </a:cubicBezTo>
                  <a:cubicBezTo>
                    <a:pt x="15" y="145"/>
                    <a:pt x="15" y="145"/>
                    <a:pt x="15" y="145"/>
                  </a:cubicBezTo>
                  <a:cubicBezTo>
                    <a:pt x="11" y="145"/>
                    <a:pt x="7" y="144"/>
                    <a:pt x="4" y="141"/>
                  </a:cubicBezTo>
                  <a:cubicBezTo>
                    <a:pt x="1" y="138"/>
                    <a:pt x="0" y="134"/>
                    <a:pt x="0" y="13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3" y="102"/>
                    <a:pt x="64" y="103"/>
                    <a:pt x="65" y="104"/>
                  </a:cubicBezTo>
                  <a:cubicBezTo>
                    <a:pt x="66" y="106"/>
                    <a:pt x="68" y="106"/>
                    <a:pt x="69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1" y="106"/>
                    <a:pt x="103" y="106"/>
                    <a:pt x="104" y="104"/>
                  </a:cubicBezTo>
                  <a:cubicBezTo>
                    <a:pt x="105" y="103"/>
                    <a:pt x="106" y="102"/>
                    <a:pt x="106" y="100"/>
                  </a:cubicBezTo>
                  <a:cubicBezTo>
                    <a:pt x="106" y="85"/>
                    <a:pt x="106" y="85"/>
                    <a:pt x="106" y="85"/>
                  </a:cubicBezTo>
                  <a:lnTo>
                    <a:pt x="169" y="85"/>
                  </a:lnTo>
                  <a:close/>
                  <a:moveTo>
                    <a:pt x="60" y="24"/>
                  </a:moveTo>
                  <a:cubicBezTo>
                    <a:pt x="109" y="24"/>
                    <a:pt x="109" y="24"/>
                    <a:pt x="109" y="24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60" y="12"/>
                    <a:pt x="60" y="12"/>
                    <a:pt x="60" y="12"/>
                  </a:cubicBezTo>
                  <a:lnTo>
                    <a:pt x="60" y="24"/>
                  </a:lnTo>
                  <a:close/>
                  <a:moveTo>
                    <a:pt x="97" y="85"/>
                  </a:moveTo>
                  <a:cubicBezTo>
                    <a:pt x="97" y="97"/>
                    <a:pt x="97" y="97"/>
                    <a:pt x="97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85"/>
                    <a:pt x="72" y="85"/>
                    <a:pt x="72" y="85"/>
                  </a:cubicBezTo>
                  <a:lnTo>
                    <a:pt x="97" y="85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44546A">
                    <a:lumMod val="50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TextBox 17">
              <a:extLst>
                <a:ext uri="{FF2B5EF4-FFF2-40B4-BE49-F238E27FC236}">
                  <a16:creationId xmlns="" xmlns:a16="http://schemas.microsoft.com/office/drawing/2014/main" id="{56F0A3A0-D7BA-4F3E-9999-72F42888FBC8}"/>
                </a:ext>
              </a:extLst>
            </p:cNvPr>
            <p:cNvSpPr txBox="1"/>
            <p:nvPr/>
          </p:nvSpPr>
          <p:spPr>
            <a:xfrm>
              <a:off x="3595259" y="1581102"/>
              <a:ext cx="1980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2000" b="1" dirty="0">
                  <a:solidFill>
                    <a:srgbClr val="404040"/>
                  </a:solidFill>
                  <a:cs typeface="+mn-ea"/>
                  <a:sym typeface="+mn-lt"/>
                </a:rPr>
                <a:t>膀胱功能训练法</a:t>
              </a:r>
            </a:p>
          </p:txBody>
        </p:sp>
        <p:sp>
          <p:nvSpPr>
            <p:cNvPr id="7" name="Rectangle 19">
              <a:extLst>
                <a:ext uri="{FF2B5EF4-FFF2-40B4-BE49-F238E27FC236}">
                  <a16:creationId xmlns="" xmlns:a16="http://schemas.microsoft.com/office/drawing/2014/main" id="{A3461794-9A85-4C63-9D33-3323582EB0CD}"/>
                </a:ext>
              </a:extLst>
            </p:cNvPr>
            <p:cNvSpPr/>
            <p:nvPr/>
          </p:nvSpPr>
          <p:spPr>
            <a:xfrm>
              <a:off x="2886978" y="2046781"/>
              <a:ext cx="9140410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b="1" dirty="0">
                  <a:solidFill>
                    <a:srgbClr val="404040"/>
                  </a:solidFill>
                  <a:cs typeface="+mn-ea"/>
                  <a:sym typeface="+mn-lt"/>
                </a:rPr>
                <a:t>1.</a:t>
              </a:r>
              <a:r>
                <a:rPr lang="zh-CN" altLang="en-US" sz="1600" b="1" dirty="0">
                  <a:solidFill>
                    <a:srgbClr val="404040"/>
                  </a:solidFill>
                  <a:cs typeface="+mn-ea"/>
                  <a:sym typeface="+mn-lt"/>
                </a:rPr>
                <a:t>耻骨上区轻叩法：</a:t>
              </a:r>
              <a:r>
                <a:rPr lang="zh-CN" altLang="en-US" sz="1600" dirty="0">
                  <a:solidFill>
                    <a:srgbClr val="404040"/>
                  </a:solidFill>
                  <a:cs typeface="+mn-ea"/>
                  <a:sym typeface="+mn-lt"/>
                </a:rPr>
                <a:t>患者用手指轻叩耻骨上区，引起逼尿肌收缩而不伴尿道括约肌同时收缩，即可产生排尿。</a:t>
              </a:r>
            </a:p>
            <a:p>
              <a:r>
                <a:rPr lang="en-US" altLang="zh-CN" sz="1600" b="1" dirty="0">
                  <a:solidFill>
                    <a:srgbClr val="404040"/>
                  </a:solidFill>
                  <a:cs typeface="+mn-ea"/>
                  <a:sym typeface="+mn-lt"/>
                </a:rPr>
                <a:t>2.</a:t>
              </a:r>
              <a:r>
                <a:rPr lang="zh-CN" altLang="en-US" sz="1600" b="1" dirty="0">
                  <a:solidFill>
                    <a:srgbClr val="404040"/>
                  </a:solidFill>
                  <a:cs typeface="+mn-ea"/>
                  <a:sym typeface="+mn-lt"/>
                </a:rPr>
                <a:t>屏气法：</a:t>
              </a:r>
              <a:r>
                <a:rPr lang="zh-CN" altLang="en-US" sz="1600" dirty="0">
                  <a:solidFill>
                    <a:srgbClr val="404040"/>
                  </a:solidFill>
                  <a:cs typeface="+mn-ea"/>
                  <a:sym typeface="+mn-lt"/>
                </a:rPr>
                <a:t>患者身体前倾，快速呼吸</a:t>
              </a:r>
              <a:r>
                <a:rPr lang="en-US" altLang="zh-CN" sz="1600" dirty="0">
                  <a:solidFill>
                    <a:srgbClr val="404040"/>
                  </a:solidFill>
                  <a:cs typeface="+mn-ea"/>
                  <a:sym typeface="+mn-lt"/>
                </a:rPr>
                <a:t>3</a:t>
              </a:r>
              <a:r>
                <a:rPr lang="zh-CN" altLang="en-US" sz="1600" dirty="0">
                  <a:solidFill>
                    <a:srgbClr val="404040"/>
                  </a:solidFill>
                  <a:cs typeface="+mn-ea"/>
                  <a:sym typeface="+mn-lt"/>
                </a:rPr>
                <a:t>－</a:t>
              </a:r>
              <a:r>
                <a:rPr lang="en-US" altLang="zh-CN" sz="1600" dirty="0">
                  <a:solidFill>
                    <a:srgbClr val="404040"/>
                  </a:solidFill>
                  <a:cs typeface="+mn-ea"/>
                  <a:sym typeface="+mn-lt"/>
                </a:rPr>
                <a:t>4</a:t>
              </a:r>
              <a:r>
                <a:rPr lang="zh-CN" altLang="en-US" sz="1600" dirty="0">
                  <a:solidFill>
                    <a:srgbClr val="404040"/>
                  </a:solidFill>
                  <a:cs typeface="+mn-ea"/>
                  <a:sym typeface="+mn-lt"/>
                </a:rPr>
                <a:t>次延长屏气增加腹压的时间，作一次深吸气，然后屏住呼吸，向下用力作排便动作。这样反复数次，直到没有尿液排出为止。</a:t>
              </a:r>
              <a:endParaRPr lang="en-US" altLang="zh-CN" sz="1600" dirty="0">
                <a:solidFill>
                  <a:srgbClr val="404040"/>
                </a:solidFill>
                <a:cs typeface="+mn-ea"/>
                <a:sym typeface="+mn-lt"/>
              </a:endParaRPr>
            </a:p>
          </p:txBody>
        </p:sp>
        <p:sp>
          <p:nvSpPr>
            <p:cNvPr id="9" name="TextBox 20">
              <a:extLst>
                <a:ext uri="{FF2B5EF4-FFF2-40B4-BE49-F238E27FC236}">
                  <a16:creationId xmlns="" xmlns:a16="http://schemas.microsoft.com/office/drawing/2014/main" id="{BC113A9D-192A-4E47-8942-4BB0F1B3E7EF}"/>
                </a:ext>
              </a:extLst>
            </p:cNvPr>
            <p:cNvSpPr txBox="1"/>
            <p:nvPr/>
          </p:nvSpPr>
          <p:spPr>
            <a:xfrm>
              <a:off x="3595259" y="5097925"/>
              <a:ext cx="1980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2000" b="1" dirty="0">
                  <a:solidFill>
                    <a:srgbClr val="404040"/>
                  </a:solidFill>
                  <a:cs typeface="+mn-ea"/>
                  <a:sym typeface="+mn-lt"/>
                </a:rPr>
                <a:t>膀胱功能训练法</a:t>
              </a:r>
            </a:p>
          </p:txBody>
        </p:sp>
        <p:sp>
          <p:nvSpPr>
            <p:cNvPr id="11" name="Rectangle 21">
              <a:extLst>
                <a:ext uri="{FF2B5EF4-FFF2-40B4-BE49-F238E27FC236}">
                  <a16:creationId xmlns="" xmlns:a16="http://schemas.microsoft.com/office/drawing/2014/main" id="{862017CA-243E-465A-9DF0-48BF9E70C489}"/>
                </a:ext>
              </a:extLst>
            </p:cNvPr>
            <p:cNvSpPr/>
            <p:nvPr/>
          </p:nvSpPr>
          <p:spPr>
            <a:xfrm>
              <a:off x="2886978" y="5563604"/>
              <a:ext cx="9140410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b="1" dirty="0">
                  <a:solidFill>
                    <a:srgbClr val="404040"/>
                  </a:solidFill>
                  <a:cs typeface="+mn-ea"/>
                  <a:sym typeface="+mn-lt"/>
                </a:rPr>
                <a:t>5.</a:t>
              </a:r>
              <a:r>
                <a:rPr lang="zh-CN" altLang="en-US" sz="1600" b="1" dirty="0">
                  <a:solidFill>
                    <a:srgbClr val="404040"/>
                  </a:solidFill>
                  <a:cs typeface="+mn-ea"/>
                  <a:sym typeface="+mn-lt"/>
                </a:rPr>
                <a:t>尿意习惯训练：</a:t>
              </a:r>
              <a:r>
                <a:rPr lang="zh-CN" altLang="en-US" sz="1600" dirty="0">
                  <a:solidFill>
                    <a:srgbClr val="404040"/>
                  </a:solidFill>
                  <a:cs typeface="+mn-ea"/>
                  <a:sym typeface="+mn-lt"/>
                </a:rPr>
                <a:t>训练应在特定的时间进行，如餐前</a:t>
              </a:r>
              <a:r>
                <a:rPr lang="en-US" altLang="zh-CN" sz="1600" dirty="0">
                  <a:solidFill>
                    <a:srgbClr val="404040"/>
                  </a:solidFill>
                  <a:cs typeface="+mn-ea"/>
                  <a:sym typeface="+mn-lt"/>
                </a:rPr>
                <a:t>30min</a:t>
              </a:r>
              <a:r>
                <a:rPr lang="zh-CN" altLang="en-US" sz="1600" dirty="0">
                  <a:solidFill>
                    <a:srgbClr val="404040"/>
                  </a:solidFill>
                  <a:cs typeface="+mn-ea"/>
                  <a:sym typeface="+mn-lt"/>
                </a:rPr>
                <a:t>，晨起或睡前，鼓励患者入厕排尿，白天每</a:t>
              </a:r>
              <a:r>
                <a:rPr lang="en-US" altLang="zh-CN" sz="1600" dirty="0">
                  <a:solidFill>
                    <a:srgbClr val="404040"/>
                  </a:solidFill>
                  <a:cs typeface="+mn-ea"/>
                  <a:sym typeface="+mn-lt"/>
                </a:rPr>
                <a:t>3h</a:t>
              </a:r>
              <a:r>
                <a:rPr lang="zh-CN" altLang="en-US" sz="1600" dirty="0">
                  <a:solidFill>
                    <a:srgbClr val="404040"/>
                  </a:solidFill>
                  <a:cs typeface="+mn-ea"/>
                  <a:sym typeface="+mn-lt"/>
                </a:rPr>
                <a:t>排尿</a:t>
              </a:r>
              <a:r>
                <a:rPr lang="en-US" altLang="zh-CN" sz="1600" dirty="0">
                  <a:solidFill>
                    <a:srgbClr val="404040"/>
                  </a:solidFill>
                  <a:cs typeface="+mn-ea"/>
                  <a:sym typeface="+mn-lt"/>
                </a:rPr>
                <a:t>1</a:t>
              </a:r>
              <a:r>
                <a:rPr lang="zh-CN" altLang="en-US" sz="1600" dirty="0">
                  <a:solidFill>
                    <a:srgbClr val="404040"/>
                  </a:solidFill>
                  <a:cs typeface="+mn-ea"/>
                  <a:sym typeface="+mn-lt"/>
                </a:rPr>
                <a:t>次，夜间</a:t>
              </a:r>
              <a:r>
                <a:rPr lang="en-US" altLang="zh-CN" sz="1600" dirty="0">
                  <a:solidFill>
                    <a:srgbClr val="404040"/>
                  </a:solidFill>
                  <a:cs typeface="+mn-ea"/>
                  <a:sym typeface="+mn-lt"/>
                </a:rPr>
                <a:t>2</a:t>
              </a:r>
              <a:r>
                <a:rPr lang="zh-CN" altLang="en-US" sz="1600" dirty="0">
                  <a:solidFill>
                    <a:srgbClr val="404040"/>
                  </a:solidFill>
                  <a:cs typeface="+mn-ea"/>
                  <a:sym typeface="+mn-lt"/>
                </a:rPr>
                <a:t>次，可结合患者具体情况进行调整。这种训练同样可减少尿失禁的发生，并能逐渐帮助患者建立良好的排尿习惯，适用于急迫性尿失禁的患者。</a:t>
              </a:r>
            </a:p>
            <a:p>
              <a:endParaRPr lang="zh-CN" altLang="en-US" sz="1600" dirty="0">
                <a:solidFill>
                  <a:srgbClr val="404040"/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Box 22">
              <a:extLst>
                <a:ext uri="{FF2B5EF4-FFF2-40B4-BE49-F238E27FC236}">
                  <a16:creationId xmlns="" xmlns:a16="http://schemas.microsoft.com/office/drawing/2014/main" id="{273DDC91-E49F-4E4E-8664-14CAD01AD141}"/>
                </a:ext>
              </a:extLst>
            </p:cNvPr>
            <p:cNvSpPr txBox="1"/>
            <p:nvPr/>
          </p:nvSpPr>
          <p:spPr>
            <a:xfrm>
              <a:off x="3595259" y="3101557"/>
              <a:ext cx="1980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2000" b="1" dirty="0">
                  <a:solidFill>
                    <a:srgbClr val="404040"/>
                  </a:solidFill>
                  <a:cs typeface="+mn-ea"/>
                  <a:sym typeface="+mn-lt"/>
                </a:rPr>
                <a:t>膀胱功能训练法</a:t>
              </a:r>
            </a:p>
          </p:txBody>
        </p:sp>
        <p:sp>
          <p:nvSpPr>
            <p:cNvPr id="15" name="Rectangle 24">
              <a:extLst>
                <a:ext uri="{FF2B5EF4-FFF2-40B4-BE49-F238E27FC236}">
                  <a16:creationId xmlns="" xmlns:a16="http://schemas.microsoft.com/office/drawing/2014/main" id="{EE6312A1-B7D4-4552-9F7B-7A73EE4F13AE}"/>
                </a:ext>
              </a:extLst>
            </p:cNvPr>
            <p:cNvSpPr/>
            <p:nvPr/>
          </p:nvSpPr>
          <p:spPr>
            <a:xfrm>
              <a:off x="2886978" y="3595184"/>
              <a:ext cx="9140410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b="1" dirty="0">
                  <a:solidFill>
                    <a:srgbClr val="404040"/>
                  </a:solidFill>
                  <a:cs typeface="+mn-ea"/>
                  <a:sym typeface="+mn-lt"/>
                </a:rPr>
                <a:t>3.</a:t>
              </a:r>
              <a:r>
                <a:rPr lang="zh-CN" altLang="en-US" sz="1600" b="1" dirty="0">
                  <a:solidFill>
                    <a:srgbClr val="404040"/>
                  </a:solidFill>
                  <a:cs typeface="+mn-ea"/>
                  <a:sym typeface="+mn-lt"/>
                </a:rPr>
                <a:t>挤压法：</a:t>
              </a:r>
              <a:r>
                <a:rPr lang="zh-CN" altLang="en-US" sz="1600" dirty="0">
                  <a:solidFill>
                    <a:srgbClr val="404040"/>
                  </a:solidFill>
                  <a:cs typeface="+mn-ea"/>
                  <a:sym typeface="+mn-lt"/>
                </a:rPr>
                <a:t>适合于逼尿肌无力患者。先用指间部对膀胱进行深部按摩，可以增加膀胱张力。再把手指握成拳状，至于脐下</a:t>
              </a:r>
              <a:r>
                <a:rPr lang="en-US" altLang="zh-CN" sz="1600" dirty="0">
                  <a:solidFill>
                    <a:srgbClr val="404040"/>
                  </a:solidFill>
                  <a:cs typeface="+mn-ea"/>
                  <a:sym typeface="+mn-lt"/>
                </a:rPr>
                <a:t>3cm</a:t>
              </a:r>
              <a:r>
                <a:rPr lang="zh-CN" altLang="en-US" sz="1600" dirty="0">
                  <a:solidFill>
                    <a:srgbClr val="404040"/>
                  </a:solidFill>
                  <a:cs typeface="+mn-ea"/>
                  <a:sym typeface="+mn-lt"/>
                </a:rPr>
                <a:t>处，用力向骶尾部加压，患者身体前倾，并改变加压方向，直至尿流停止。</a:t>
              </a:r>
            </a:p>
            <a:p>
              <a:r>
                <a:rPr lang="en-US" altLang="zh-CN" sz="1600" b="1" dirty="0">
                  <a:solidFill>
                    <a:srgbClr val="404040"/>
                  </a:solidFill>
                  <a:cs typeface="+mn-ea"/>
                  <a:sym typeface="+mn-lt"/>
                </a:rPr>
                <a:t>4.</a:t>
              </a:r>
              <a:r>
                <a:rPr lang="zh-CN" altLang="en-US" sz="1600" b="1" dirty="0">
                  <a:solidFill>
                    <a:srgbClr val="404040"/>
                  </a:solidFill>
                  <a:cs typeface="+mn-ea"/>
                  <a:sym typeface="+mn-lt"/>
                </a:rPr>
                <a:t>盆底肌肉训练：</a:t>
              </a:r>
              <a:r>
                <a:rPr lang="zh-CN" altLang="en-US" sz="1600" dirty="0">
                  <a:solidFill>
                    <a:srgbClr val="404040"/>
                  </a:solidFill>
                  <a:cs typeface="+mn-ea"/>
                  <a:sym typeface="+mn-lt"/>
                </a:rPr>
                <a:t>嘱患者在不收缩下肢，腹部及臀部肌肉的情况下自主收缩耻骨、尾骨周围的肌肉（会阴及肛门括约肌），每次收缩维持</a:t>
              </a:r>
              <a:r>
                <a:rPr lang="en-US" altLang="zh-CN" sz="1600" dirty="0">
                  <a:solidFill>
                    <a:srgbClr val="404040"/>
                  </a:solidFill>
                  <a:cs typeface="+mn-ea"/>
                  <a:sym typeface="+mn-lt"/>
                </a:rPr>
                <a:t>10</a:t>
              </a:r>
              <a:r>
                <a:rPr lang="zh-CN" altLang="en-US" sz="1600" dirty="0">
                  <a:solidFill>
                    <a:srgbClr val="404040"/>
                  </a:solidFill>
                  <a:cs typeface="+mn-ea"/>
                  <a:sym typeface="+mn-lt"/>
                </a:rPr>
                <a:t>秒，重复做</a:t>
              </a:r>
              <a:r>
                <a:rPr lang="en-US" altLang="zh-CN" sz="1600" dirty="0">
                  <a:solidFill>
                    <a:srgbClr val="404040"/>
                  </a:solidFill>
                  <a:cs typeface="+mn-ea"/>
                  <a:sym typeface="+mn-lt"/>
                </a:rPr>
                <a:t>10</a:t>
              </a:r>
              <a:r>
                <a:rPr lang="zh-CN" altLang="en-US" sz="1600" dirty="0">
                  <a:solidFill>
                    <a:srgbClr val="404040"/>
                  </a:solidFill>
                  <a:cs typeface="+mn-ea"/>
                  <a:sym typeface="+mn-lt"/>
                </a:rPr>
                <a:t>次，</a:t>
              </a:r>
              <a:r>
                <a:rPr lang="en-US" altLang="zh-CN" sz="1600" dirty="0">
                  <a:solidFill>
                    <a:srgbClr val="404040"/>
                  </a:solidFill>
                  <a:cs typeface="+mn-ea"/>
                  <a:sym typeface="+mn-lt"/>
                </a:rPr>
                <a:t>3</a:t>
              </a:r>
              <a:r>
                <a:rPr lang="zh-CN" altLang="en-US" sz="1600" dirty="0">
                  <a:solidFill>
                    <a:srgbClr val="404040"/>
                  </a:solidFill>
                  <a:cs typeface="+mn-ea"/>
                  <a:sym typeface="+mn-lt"/>
                </a:rPr>
                <a:t>次／天。这种训练可以减少漏尿的发生，适用于压力性尿失禁的患者。</a:t>
              </a:r>
              <a:endParaRPr lang="en-US" altLang="zh-CN" sz="1600" dirty="0">
                <a:solidFill>
                  <a:srgbClr val="404040"/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173">
              <a:extLst>
                <a:ext uri="{FF2B5EF4-FFF2-40B4-BE49-F238E27FC236}">
                  <a16:creationId xmlns="" xmlns:a16="http://schemas.microsoft.com/office/drawing/2014/main" id="{5F181112-F30D-4512-9404-6C74A60304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00074" y="3123999"/>
              <a:ext cx="448091" cy="418466"/>
            </a:xfrm>
            <a:custGeom>
              <a:avLst/>
              <a:gdLst>
                <a:gd name="T0" fmla="*/ 31 w 182"/>
                <a:gd name="T1" fmla="*/ 97 h 170"/>
                <a:gd name="T2" fmla="*/ 5 w 182"/>
                <a:gd name="T3" fmla="*/ 93 h 170"/>
                <a:gd name="T4" fmla="*/ 12 w 182"/>
                <a:gd name="T5" fmla="*/ 49 h 170"/>
                <a:gd name="T6" fmla="*/ 25 w 182"/>
                <a:gd name="T7" fmla="*/ 55 h 170"/>
                <a:gd name="T8" fmla="*/ 49 w 182"/>
                <a:gd name="T9" fmla="*/ 54 h 170"/>
                <a:gd name="T10" fmla="*/ 56 w 182"/>
                <a:gd name="T11" fmla="*/ 85 h 170"/>
                <a:gd name="T12" fmla="*/ 61 w 182"/>
                <a:gd name="T13" fmla="*/ 24 h 170"/>
                <a:gd name="T14" fmla="*/ 36 w 182"/>
                <a:gd name="T15" fmla="*/ 49 h 170"/>
                <a:gd name="T16" fmla="*/ 12 w 182"/>
                <a:gd name="T17" fmla="*/ 24 h 170"/>
                <a:gd name="T18" fmla="*/ 36 w 182"/>
                <a:gd name="T19" fmla="*/ 0 h 170"/>
                <a:gd name="T20" fmla="*/ 157 w 182"/>
                <a:gd name="T21" fmla="*/ 145 h 170"/>
                <a:gd name="T22" fmla="*/ 132 w 182"/>
                <a:gd name="T23" fmla="*/ 170 h 170"/>
                <a:gd name="T24" fmla="*/ 31 w 182"/>
                <a:gd name="T25" fmla="*/ 163 h 170"/>
                <a:gd name="T26" fmla="*/ 25 w 182"/>
                <a:gd name="T27" fmla="*/ 135 h 170"/>
                <a:gd name="T28" fmla="*/ 28 w 182"/>
                <a:gd name="T29" fmla="*/ 115 h 170"/>
                <a:gd name="T30" fmla="*/ 38 w 182"/>
                <a:gd name="T31" fmla="*/ 98 h 170"/>
                <a:gd name="T32" fmla="*/ 57 w 182"/>
                <a:gd name="T33" fmla="*/ 91 h 170"/>
                <a:gd name="T34" fmla="*/ 68 w 182"/>
                <a:gd name="T35" fmla="*/ 98 h 170"/>
                <a:gd name="T36" fmla="*/ 91 w 182"/>
                <a:gd name="T37" fmla="*/ 104 h 170"/>
                <a:gd name="T38" fmla="*/ 114 w 182"/>
                <a:gd name="T39" fmla="*/ 98 h 170"/>
                <a:gd name="T40" fmla="*/ 125 w 182"/>
                <a:gd name="T41" fmla="*/ 91 h 170"/>
                <a:gd name="T42" fmla="*/ 143 w 182"/>
                <a:gd name="T43" fmla="*/ 98 h 170"/>
                <a:gd name="T44" fmla="*/ 153 w 182"/>
                <a:gd name="T45" fmla="*/ 115 h 170"/>
                <a:gd name="T46" fmla="*/ 157 w 182"/>
                <a:gd name="T47" fmla="*/ 135 h 170"/>
                <a:gd name="T48" fmla="*/ 116 w 182"/>
                <a:gd name="T49" fmla="*/ 35 h 170"/>
                <a:gd name="T50" fmla="*/ 116 w 182"/>
                <a:gd name="T51" fmla="*/ 86 h 170"/>
                <a:gd name="T52" fmla="*/ 65 w 182"/>
                <a:gd name="T53" fmla="*/ 86 h 170"/>
                <a:gd name="T54" fmla="*/ 65 w 182"/>
                <a:gd name="T55" fmla="*/ 35 h 170"/>
                <a:gd name="T56" fmla="*/ 116 w 182"/>
                <a:gd name="T57" fmla="*/ 35 h 170"/>
                <a:gd name="T58" fmla="*/ 169 w 182"/>
                <a:gd name="T59" fmla="*/ 24 h 170"/>
                <a:gd name="T60" fmla="*/ 145 w 182"/>
                <a:gd name="T61" fmla="*/ 49 h 170"/>
                <a:gd name="T62" fmla="*/ 121 w 182"/>
                <a:gd name="T63" fmla="*/ 24 h 170"/>
                <a:gd name="T64" fmla="*/ 145 w 182"/>
                <a:gd name="T65" fmla="*/ 0 h 170"/>
                <a:gd name="T66" fmla="*/ 182 w 182"/>
                <a:gd name="T67" fmla="*/ 82 h 170"/>
                <a:gd name="T68" fmla="*/ 163 w 182"/>
                <a:gd name="T69" fmla="*/ 97 h 170"/>
                <a:gd name="T70" fmla="*/ 125 w 182"/>
                <a:gd name="T71" fmla="*/ 85 h 170"/>
                <a:gd name="T72" fmla="*/ 133 w 182"/>
                <a:gd name="T73" fmla="*/ 54 h 170"/>
                <a:gd name="T74" fmla="*/ 156 w 182"/>
                <a:gd name="T75" fmla="*/ 55 h 170"/>
                <a:gd name="T76" fmla="*/ 170 w 182"/>
                <a:gd name="T77" fmla="*/ 4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2" h="170">
                  <a:moveTo>
                    <a:pt x="56" y="85"/>
                  </a:moveTo>
                  <a:cubicBezTo>
                    <a:pt x="46" y="85"/>
                    <a:pt x="37" y="89"/>
                    <a:pt x="31" y="97"/>
                  </a:cubicBezTo>
                  <a:cubicBezTo>
                    <a:pt x="18" y="97"/>
                    <a:pt x="18" y="97"/>
                    <a:pt x="18" y="97"/>
                  </a:cubicBezTo>
                  <a:cubicBezTo>
                    <a:pt x="13" y="97"/>
                    <a:pt x="9" y="96"/>
                    <a:pt x="5" y="93"/>
                  </a:cubicBezTo>
                  <a:cubicBezTo>
                    <a:pt x="2" y="91"/>
                    <a:pt x="0" y="87"/>
                    <a:pt x="0" y="82"/>
                  </a:cubicBezTo>
                  <a:cubicBezTo>
                    <a:pt x="0" y="60"/>
                    <a:pt x="4" y="49"/>
                    <a:pt x="12" y="49"/>
                  </a:cubicBezTo>
                  <a:cubicBezTo>
                    <a:pt x="12" y="49"/>
                    <a:pt x="13" y="49"/>
                    <a:pt x="16" y="51"/>
                  </a:cubicBezTo>
                  <a:cubicBezTo>
                    <a:pt x="18" y="52"/>
                    <a:pt x="21" y="53"/>
                    <a:pt x="25" y="55"/>
                  </a:cubicBezTo>
                  <a:cubicBezTo>
                    <a:pt x="29" y="56"/>
                    <a:pt x="33" y="57"/>
                    <a:pt x="36" y="57"/>
                  </a:cubicBezTo>
                  <a:cubicBezTo>
                    <a:pt x="41" y="57"/>
                    <a:pt x="45" y="56"/>
                    <a:pt x="49" y="54"/>
                  </a:cubicBezTo>
                  <a:cubicBezTo>
                    <a:pt x="49" y="57"/>
                    <a:pt x="48" y="59"/>
                    <a:pt x="48" y="61"/>
                  </a:cubicBezTo>
                  <a:cubicBezTo>
                    <a:pt x="48" y="69"/>
                    <a:pt x="51" y="78"/>
                    <a:pt x="56" y="85"/>
                  </a:cubicBezTo>
                  <a:close/>
                  <a:moveTo>
                    <a:pt x="53" y="7"/>
                  </a:moveTo>
                  <a:cubicBezTo>
                    <a:pt x="58" y="12"/>
                    <a:pt x="61" y="18"/>
                    <a:pt x="61" y="24"/>
                  </a:cubicBezTo>
                  <a:cubicBezTo>
                    <a:pt x="61" y="31"/>
                    <a:pt x="58" y="37"/>
                    <a:pt x="53" y="42"/>
                  </a:cubicBezTo>
                  <a:cubicBezTo>
                    <a:pt x="49" y="46"/>
                    <a:pt x="43" y="49"/>
                    <a:pt x="36" y="49"/>
                  </a:cubicBezTo>
                  <a:cubicBezTo>
                    <a:pt x="30" y="49"/>
                    <a:pt x="24" y="46"/>
                    <a:pt x="19" y="42"/>
                  </a:cubicBezTo>
                  <a:cubicBezTo>
                    <a:pt x="14" y="37"/>
                    <a:pt x="12" y="31"/>
                    <a:pt x="12" y="24"/>
                  </a:cubicBezTo>
                  <a:cubicBezTo>
                    <a:pt x="12" y="18"/>
                    <a:pt x="14" y="12"/>
                    <a:pt x="19" y="7"/>
                  </a:cubicBezTo>
                  <a:cubicBezTo>
                    <a:pt x="24" y="3"/>
                    <a:pt x="30" y="0"/>
                    <a:pt x="36" y="0"/>
                  </a:cubicBezTo>
                  <a:cubicBezTo>
                    <a:pt x="43" y="0"/>
                    <a:pt x="49" y="3"/>
                    <a:pt x="53" y="7"/>
                  </a:cubicBezTo>
                  <a:close/>
                  <a:moveTo>
                    <a:pt x="157" y="145"/>
                  </a:moveTo>
                  <a:cubicBezTo>
                    <a:pt x="157" y="153"/>
                    <a:pt x="155" y="159"/>
                    <a:pt x="150" y="163"/>
                  </a:cubicBezTo>
                  <a:cubicBezTo>
                    <a:pt x="146" y="167"/>
                    <a:pt x="140" y="170"/>
                    <a:pt x="132" y="170"/>
                  </a:cubicBezTo>
                  <a:cubicBezTo>
                    <a:pt x="49" y="170"/>
                    <a:pt x="49" y="170"/>
                    <a:pt x="49" y="170"/>
                  </a:cubicBezTo>
                  <a:cubicBezTo>
                    <a:pt x="42" y="170"/>
                    <a:pt x="36" y="167"/>
                    <a:pt x="31" y="163"/>
                  </a:cubicBezTo>
                  <a:cubicBezTo>
                    <a:pt x="26" y="159"/>
                    <a:pt x="24" y="153"/>
                    <a:pt x="24" y="145"/>
                  </a:cubicBezTo>
                  <a:cubicBezTo>
                    <a:pt x="24" y="142"/>
                    <a:pt x="24" y="139"/>
                    <a:pt x="25" y="135"/>
                  </a:cubicBezTo>
                  <a:cubicBezTo>
                    <a:pt x="25" y="132"/>
                    <a:pt x="25" y="129"/>
                    <a:pt x="26" y="125"/>
                  </a:cubicBezTo>
                  <a:cubicBezTo>
                    <a:pt x="27" y="121"/>
                    <a:pt x="27" y="118"/>
                    <a:pt x="28" y="115"/>
                  </a:cubicBezTo>
                  <a:cubicBezTo>
                    <a:pt x="29" y="112"/>
                    <a:pt x="31" y="109"/>
                    <a:pt x="32" y="106"/>
                  </a:cubicBezTo>
                  <a:cubicBezTo>
                    <a:pt x="34" y="103"/>
                    <a:pt x="36" y="100"/>
                    <a:pt x="38" y="98"/>
                  </a:cubicBezTo>
                  <a:cubicBezTo>
                    <a:pt x="40" y="96"/>
                    <a:pt x="43" y="94"/>
                    <a:pt x="46" y="93"/>
                  </a:cubicBezTo>
                  <a:cubicBezTo>
                    <a:pt x="50" y="92"/>
                    <a:pt x="53" y="91"/>
                    <a:pt x="57" y="91"/>
                  </a:cubicBezTo>
                  <a:cubicBezTo>
                    <a:pt x="58" y="91"/>
                    <a:pt x="59" y="92"/>
                    <a:pt x="61" y="93"/>
                  </a:cubicBezTo>
                  <a:cubicBezTo>
                    <a:pt x="63" y="94"/>
                    <a:pt x="65" y="96"/>
                    <a:pt x="68" y="98"/>
                  </a:cubicBezTo>
                  <a:cubicBezTo>
                    <a:pt x="70" y="99"/>
                    <a:pt x="74" y="101"/>
                    <a:pt x="78" y="102"/>
                  </a:cubicBezTo>
                  <a:cubicBezTo>
                    <a:pt x="82" y="103"/>
                    <a:pt x="86" y="104"/>
                    <a:pt x="91" y="104"/>
                  </a:cubicBezTo>
                  <a:cubicBezTo>
                    <a:pt x="95" y="104"/>
                    <a:pt x="99" y="103"/>
                    <a:pt x="104" y="102"/>
                  </a:cubicBezTo>
                  <a:cubicBezTo>
                    <a:pt x="108" y="101"/>
                    <a:pt x="111" y="99"/>
                    <a:pt x="114" y="98"/>
                  </a:cubicBezTo>
                  <a:cubicBezTo>
                    <a:pt x="116" y="96"/>
                    <a:pt x="118" y="94"/>
                    <a:pt x="121" y="93"/>
                  </a:cubicBezTo>
                  <a:cubicBezTo>
                    <a:pt x="123" y="92"/>
                    <a:pt x="124" y="91"/>
                    <a:pt x="125" y="91"/>
                  </a:cubicBezTo>
                  <a:cubicBezTo>
                    <a:pt x="128" y="91"/>
                    <a:pt x="132" y="92"/>
                    <a:pt x="135" y="93"/>
                  </a:cubicBezTo>
                  <a:cubicBezTo>
                    <a:pt x="138" y="94"/>
                    <a:pt x="141" y="96"/>
                    <a:pt x="143" y="98"/>
                  </a:cubicBezTo>
                  <a:cubicBezTo>
                    <a:pt x="145" y="100"/>
                    <a:pt x="147" y="103"/>
                    <a:pt x="149" y="106"/>
                  </a:cubicBezTo>
                  <a:cubicBezTo>
                    <a:pt x="151" y="109"/>
                    <a:pt x="152" y="112"/>
                    <a:pt x="153" y="115"/>
                  </a:cubicBezTo>
                  <a:cubicBezTo>
                    <a:pt x="154" y="118"/>
                    <a:pt x="155" y="121"/>
                    <a:pt x="156" y="125"/>
                  </a:cubicBezTo>
                  <a:cubicBezTo>
                    <a:pt x="156" y="129"/>
                    <a:pt x="157" y="132"/>
                    <a:pt x="157" y="135"/>
                  </a:cubicBezTo>
                  <a:cubicBezTo>
                    <a:pt x="157" y="139"/>
                    <a:pt x="157" y="142"/>
                    <a:pt x="157" y="145"/>
                  </a:cubicBezTo>
                  <a:close/>
                  <a:moveTo>
                    <a:pt x="116" y="35"/>
                  </a:moveTo>
                  <a:cubicBezTo>
                    <a:pt x="124" y="42"/>
                    <a:pt x="127" y="51"/>
                    <a:pt x="127" y="61"/>
                  </a:cubicBezTo>
                  <a:cubicBezTo>
                    <a:pt x="127" y="71"/>
                    <a:pt x="124" y="79"/>
                    <a:pt x="116" y="86"/>
                  </a:cubicBezTo>
                  <a:cubicBezTo>
                    <a:pt x="109" y="93"/>
                    <a:pt x="101" y="97"/>
                    <a:pt x="91" y="97"/>
                  </a:cubicBezTo>
                  <a:cubicBezTo>
                    <a:pt x="81" y="97"/>
                    <a:pt x="72" y="93"/>
                    <a:pt x="65" y="86"/>
                  </a:cubicBezTo>
                  <a:cubicBezTo>
                    <a:pt x="58" y="79"/>
                    <a:pt x="54" y="71"/>
                    <a:pt x="54" y="61"/>
                  </a:cubicBezTo>
                  <a:cubicBezTo>
                    <a:pt x="54" y="51"/>
                    <a:pt x="58" y="42"/>
                    <a:pt x="65" y="35"/>
                  </a:cubicBezTo>
                  <a:cubicBezTo>
                    <a:pt x="72" y="28"/>
                    <a:pt x="81" y="24"/>
                    <a:pt x="91" y="24"/>
                  </a:cubicBezTo>
                  <a:cubicBezTo>
                    <a:pt x="101" y="24"/>
                    <a:pt x="109" y="28"/>
                    <a:pt x="116" y="35"/>
                  </a:cubicBezTo>
                  <a:close/>
                  <a:moveTo>
                    <a:pt x="162" y="7"/>
                  </a:moveTo>
                  <a:cubicBezTo>
                    <a:pt x="167" y="12"/>
                    <a:pt x="169" y="18"/>
                    <a:pt x="169" y="24"/>
                  </a:cubicBezTo>
                  <a:cubicBezTo>
                    <a:pt x="169" y="31"/>
                    <a:pt x="167" y="37"/>
                    <a:pt x="162" y="42"/>
                  </a:cubicBezTo>
                  <a:cubicBezTo>
                    <a:pt x="158" y="46"/>
                    <a:pt x="152" y="49"/>
                    <a:pt x="145" y="49"/>
                  </a:cubicBezTo>
                  <a:cubicBezTo>
                    <a:pt x="139" y="49"/>
                    <a:pt x="133" y="46"/>
                    <a:pt x="128" y="42"/>
                  </a:cubicBezTo>
                  <a:cubicBezTo>
                    <a:pt x="123" y="37"/>
                    <a:pt x="121" y="31"/>
                    <a:pt x="121" y="24"/>
                  </a:cubicBezTo>
                  <a:cubicBezTo>
                    <a:pt x="121" y="18"/>
                    <a:pt x="123" y="12"/>
                    <a:pt x="128" y="7"/>
                  </a:cubicBezTo>
                  <a:cubicBezTo>
                    <a:pt x="133" y="3"/>
                    <a:pt x="139" y="0"/>
                    <a:pt x="145" y="0"/>
                  </a:cubicBezTo>
                  <a:cubicBezTo>
                    <a:pt x="152" y="0"/>
                    <a:pt x="158" y="3"/>
                    <a:pt x="162" y="7"/>
                  </a:cubicBezTo>
                  <a:close/>
                  <a:moveTo>
                    <a:pt x="182" y="82"/>
                  </a:moveTo>
                  <a:cubicBezTo>
                    <a:pt x="182" y="87"/>
                    <a:pt x="180" y="91"/>
                    <a:pt x="176" y="93"/>
                  </a:cubicBezTo>
                  <a:cubicBezTo>
                    <a:pt x="173" y="96"/>
                    <a:pt x="168" y="97"/>
                    <a:pt x="163" y="97"/>
                  </a:cubicBezTo>
                  <a:cubicBezTo>
                    <a:pt x="151" y="97"/>
                    <a:pt x="151" y="97"/>
                    <a:pt x="151" y="97"/>
                  </a:cubicBezTo>
                  <a:cubicBezTo>
                    <a:pt x="144" y="89"/>
                    <a:pt x="136" y="85"/>
                    <a:pt x="125" y="85"/>
                  </a:cubicBezTo>
                  <a:cubicBezTo>
                    <a:pt x="131" y="78"/>
                    <a:pt x="133" y="69"/>
                    <a:pt x="133" y="61"/>
                  </a:cubicBezTo>
                  <a:cubicBezTo>
                    <a:pt x="133" y="59"/>
                    <a:pt x="133" y="57"/>
                    <a:pt x="133" y="54"/>
                  </a:cubicBezTo>
                  <a:cubicBezTo>
                    <a:pt x="137" y="56"/>
                    <a:pt x="141" y="57"/>
                    <a:pt x="145" y="57"/>
                  </a:cubicBezTo>
                  <a:cubicBezTo>
                    <a:pt x="149" y="57"/>
                    <a:pt x="153" y="56"/>
                    <a:pt x="156" y="55"/>
                  </a:cubicBezTo>
                  <a:cubicBezTo>
                    <a:pt x="160" y="53"/>
                    <a:pt x="163" y="52"/>
                    <a:pt x="166" y="51"/>
                  </a:cubicBezTo>
                  <a:cubicBezTo>
                    <a:pt x="168" y="49"/>
                    <a:pt x="169" y="49"/>
                    <a:pt x="170" y="49"/>
                  </a:cubicBezTo>
                  <a:cubicBezTo>
                    <a:pt x="178" y="49"/>
                    <a:pt x="182" y="60"/>
                    <a:pt x="182" y="82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Freeform 130">
              <a:extLst>
                <a:ext uri="{FF2B5EF4-FFF2-40B4-BE49-F238E27FC236}">
                  <a16:creationId xmlns="" xmlns:a16="http://schemas.microsoft.com/office/drawing/2014/main" id="{A796C1CC-7400-4FD3-9E97-6A84EEB93C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00074" y="5120367"/>
              <a:ext cx="456508" cy="418466"/>
            </a:xfrm>
            <a:custGeom>
              <a:avLst/>
              <a:gdLst>
                <a:gd name="T0" fmla="*/ 120 w 181"/>
                <a:gd name="T1" fmla="*/ 94 h 166"/>
                <a:gd name="T2" fmla="*/ 101 w 181"/>
                <a:gd name="T3" fmla="*/ 104 h 166"/>
                <a:gd name="T4" fmla="*/ 109 w 181"/>
                <a:gd name="T5" fmla="*/ 119 h 166"/>
                <a:gd name="T6" fmla="*/ 92 w 181"/>
                <a:gd name="T7" fmla="*/ 132 h 166"/>
                <a:gd name="T8" fmla="*/ 72 w 181"/>
                <a:gd name="T9" fmla="*/ 141 h 166"/>
                <a:gd name="T10" fmla="*/ 49 w 181"/>
                <a:gd name="T11" fmla="*/ 143 h 166"/>
                <a:gd name="T12" fmla="*/ 39 w 181"/>
                <a:gd name="T13" fmla="*/ 124 h 166"/>
                <a:gd name="T14" fmla="*/ 24 w 181"/>
                <a:gd name="T15" fmla="*/ 132 h 166"/>
                <a:gd name="T16" fmla="*/ 15 w 181"/>
                <a:gd name="T17" fmla="*/ 110 h 166"/>
                <a:gd name="T18" fmla="*/ 2 w 181"/>
                <a:gd name="T19" fmla="*/ 94 h 166"/>
                <a:gd name="T20" fmla="*/ 0 w 181"/>
                <a:gd name="T21" fmla="*/ 74 h 166"/>
                <a:gd name="T22" fmla="*/ 16 w 181"/>
                <a:gd name="T23" fmla="*/ 69 h 166"/>
                <a:gd name="T24" fmla="*/ 10 w 181"/>
                <a:gd name="T25" fmla="*/ 49 h 166"/>
                <a:gd name="T26" fmla="*/ 26 w 181"/>
                <a:gd name="T27" fmla="*/ 33 h 166"/>
                <a:gd name="T28" fmla="*/ 46 w 181"/>
                <a:gd name="T29" fmla="*/ 39 h 166"/>
                <a:gd name="T30" fmla="*/ 69 w 181"/>
                <a:gd name="T31" fmla="*/ 22 h 166"/>
                <a:gd name="T32" fmla="*/ 74 w 181"/>
                <a:gd name="T33" fmla="*/ 39 h 166"/>
                <a:gd name="T34" fmla="*/ 94 w 181"/>
                <a:gd name="T35" fmla="*/ 33 h 166"/>
                <a:gd name="T36" fmla="*/ 109 w 181"/>
                <a:gd name="T37" fmla="*/ 51 h 166"/>
                <a:gd name="T38" fmla="*/ 104 w 181"/>
                <a:gd name="T39" fmla="*/ 69 h 166"/>
                <a:gd name="T40" fmla="*/ 121 w 181"/>
                <a:gd name="T41" fmla="*/ 74 h 166"/>
                <a:gd name="T42" fmla="*/ 77 w 181"/>
                <a:gd name="T43" fmla="*/ 66 h 166"/>
                <a:gd name="T44" fmla="*/ 36 w 181"/>
                <a:gd name="T45" fmla="*/ 83 h 166"/>
                <a:gd name="T46" fmla="*/ 77 w 181"/>
                <a:gd name="T47" fmla="*/ 100 h 166"/>
                <a:gd name="T48" fmla="*/ 167 w 181"/>
                <a:gd name="T49" fmla="*/ 44 h 166"/>
                <a:gd name="T50" fmla="*/ 169 w 181"/>
                <a:gd name="T51" fmla="*/ 63 h 166"/>
                <a:gd name="T52" fmla="*/ 148 w 181"/>
                <a:gd name="T53" fmla="*/ 59 h 166"/>
                <a:gd name="T54" fmla="*/ 137 w 181"/>
                <a:gd name="T55" fmla="*/ 65 h 166"/>
                <a:gd name="T56" fmla="*/ 121 w 181"/>
                <a:gd name="T57" fmla="*/ 62 h 166"/>
                <a:gd name="T58" fmla="*/ 109 w 181"/>
                <a:gd name="T59" fmla="*/ 41 h 166"/>
                <a:gd name="T60" fmla="*/ 125 w 181"/>
                <a:gd name="T61" fmla="*/ 20 h 166"/>
                <a:gd name="T62" fmla="*/ 124 w 181"/>
                <a:gd name="T63" fmla="*/ 4 h 166"/>
                <a:gd name="T64" fmla="*/ 137 w 181"/>
                <a:gd name="T65" fmla="*/ 4 h 166"/>
                <a:gd name="T66" fmla="*/ 148 w 181"/>
                <a:gd name="T67" fmla="*/ 11 h 166"/>
                <a:gd name="T68" fmla="*/ 169 w 181"/>
                <a:gd name="T69" fmla="*/ 6 h 166"/>
                <a:gd name="T70" fmla="*/ 167 w 181"/>
                <a:gd name="T71" fmla="*/ 25 h 166"/>
                <a:gd name="T72" fmla="*/ 181 w 181"/>
                <a:gd name="T73" fmla="*/ 138 h 166"/>
                <a:gd name="T74" fmla="*/ 169 w 181"/>
                <a:gd name="T75" fmla="*/ 159 h 166"/>
                <a:gd name="T76" fmla="*/ 153 w 181"/>
                <a:gd name="T77" fmla="*/ 162 h 166"/>
                <a:gd name="T78" fmla="*/ 142 w 181"/>
                <a:gd name="T79" fmla="*/ 155 h 166"/>
                <a:gd name="T80" fmla="*/ 121 w 181"/>
                <a:gd name="T81" fmla="*/ 160 h 166"/>
                <a:gd name="T82" fmla="*/ 123 w 181"/>
                <a:gd name="T83" fmla="*/ 141 h 166"/>
                <a:gd name="T84" fmla="*/ 123 w 181"/>
                <a:gd name="T85" fmla="*/ 122 h 166"/>
                <a:gd name="T86" fmla="*/ 121 w 181"/>
                <a:gd name="T87" fmla="*/ 103 h 166"/>
                <a:gd name="T88" fmla="*/ 133 w 181"/>
                <a:gd name="T89" fmla="*/ 97 h 166"/>
                <a:gd name="T90" fmla="*/ 145 w 181"/>
                <a:gd name="T91" fmla="*/ 107 h 166"/>
                <a:gd name="T92" fmla="*/ 157 w 181"/>
                <a:gd name="T93" fmla="*/ 97 h 166"/>
                <a:gd name="T94" fmla="*/ 164 w 181"/>
                <a:gd name="T95" fmla="*/ 117 h 166"/>
                <a:gd name="T96" fmla="*/ 157 w 181"/>
                <a:gd name="T97" fmla="*/ 35 h 166"/>
                <a:gd name="T98" fmla="*/ 136 w 181"/>
                <a:gd name="T99" fmla="*/ 26 h 166"/>
                <a:gd name="T100" fmla="*/ 145 w 181"/>
                <a:gd name="T101" fmla="*/ 47 h 166"/>
                <a:gd name="T102" fmla="*/ 157 w 181"/>
                <a:gd name="T103" fmla="*/ 131 h 166"/>
                <a:gd name="T104" fmla="*/ 136 w 181"/>
                <a:gd name="T105" fmla="*/ 123 h 166"/>
                <a:gd name="T106" fmla="*/ 145 w 181"/>
                <a:gd name="T107" fmla="*/ 14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1" h="166">
                  <a:moveTo>
                    <a:pt x="121" y="74"/>
                  </a:moveTo>
                  <a:cubicBezTo>
                    <a:pt x="121" y="92"/>
                    <a:pt x="121" y="92"/>
                    <a:pt x="121" y="92"/>
                  </a:cubicBezTo>
                  <a:cubicBezTo>
                    <a:pt x="121" y="92"/>
                    <a:pt x="120" y="93"/>
                    <a:pt x="120" y="94"/>
                  </a:cubicBezTo>
                  <a:cubicBezTo>
                    <a:pt x="120" y="94"/>
                    <a:pt x="119" y="95"/>
                    <a:pt x="118" y="95"/>
                  </a:cubicBezTo>
                  <a:cubicBezTo>
                    <a:pt x="104" y="97"/>
                    <a:pt x="104" y="97"/>
                    <a:pt x="104" y="97"/>
                  </a:cubicBezTo>
                  <a:cubicBezTo>
                    <a:pt x="103" y="99"/>
                    <a:pt x="102" y="102"/>
                    <a:pt x="101" y="104"/>
                  </a:cubicBezTo>
                  <a:cubicBezTo>
                    <a:pt x="103" y="107"/>
                    <a:pt x="106" y="111"/>
                    <a:pt x="109" y="115"/>
                  </a:cubicBezTo>
                  <a:cubicBezTo>
                    <a:pt x="110" y="116"/>
                    <a:pt x="110" y="116"/>
                    <a:pt x="110" y="117"/>
                  </a:cubicBezTo>
                  <a:cubicBezTo>
                    <a:pt x="110" y="118"/>
                    <a:pt x="110" y="118"/>
                    <a:pt x="109" y="119"/>
                  </a:cubicBezTo>
                  <a:cubicBezTo>
                    <a:pt x="108" y="121"/>
                    <a:pt x="105" y="123"/>
                    <a:pt x="101" y="127"/>
                  </a:cubicBezTo>
                  <a:cubicBezTo>
                    <a:pt x="98" y="131"/>
                    <a:pt x="95" y="133"/>
                    <a:pt x="94" y="133"/>
                  </a:cubicBezTo>
                  <a:cubicBezTo>
                    <a:pt x="93" y="133"/>
                    <a:pt x="93" y="133"/>
                    <a:pt x="92" y="132"/>
                  </a:cubicBezTo>
                  <a:cubicBezTo>
                    <a:pt x="81" y="124"/>
                    <a:pt x="81" y="124"/>
                    <a:pt x="81" y="124"/>
                  </a:cubicBezTo>
                  <a:cubicBezTo>
                    <a:pt x="79" y="125"/>
                    <a:pt x="76" y="126"/>
                    <a:pt x="74" y="127"/>
                  </a:cubicBezTo>
                  <a:cubicBezTo>
                    <a:pt x="73" y="133"/>
                    <a:pt x="72" y="138"/>
                    <a:pt x="72" y="141"/>
                  </a:cubicBezTo>
                  <a:cubicBezTo>
                    <a:pt x="71" y="143"/>
                    <a:pt x="70" y="143"/>
                    <a:pt x="69" y="143"/>
                  </a:cubicBezTo>
                  <a:cubicBezTo>
                    <a:pt x="51" y="143"/>
                    <a:pt x="51" y="143"/>
                    <a:pt x="51" y="143"/>
                  </a:cubicBezTo>
                  <a:cubicBezTo>
                    <a:pt x="51" y="143"/>
                    <a:pt x="50" y="143"/>
                    <a:pt x="49" y="143"/>
                  </a:cubicBezTo>
                  <a:cubicBezTo>
                    <a:pt x="49" y="142"/>
                    <a:pt x="49" y="142"/>
                    <a:pt x="48" y="141"/>
                  </a:cubicBezTo>
                  <a:cubicBezTo>
                    <a:pt x="46" y="127"/>
                    <a:pt x="46" y="127"/>
                    <a:pt x="46" y="127"/>
                  </a:cubicBezTo>
                  <a:cubicBezTo>
                    <a:pt x="44" y="126"/>
                    <a:pt x="42" y="125"/>
                    <a:pt x="39" y="124"/>
                  </a:cubicBezTo>
                  <a:cubicBezTo>
                    <a:pt x="28" y="132"/>
                    <a:pt x="28" y="132"/>
                    <a:pt x="28" y="132"/>
                  </a:cubicBezTo>
                  <a:cubicBezTo>
                    <a:pt x="28" y="133"/>
                    <a:pt x="27" y="133"/>
                    <a:pt x="26" y="133"/>
                  </a:cubicBezTo>
                  <a:cubicBezTo>
                    <a:pt x="25" y="133"/>
                    <a:pt x="25" y="133"/>
                    <a:pt x="24" y="132"/>
                  </a:cubicBezTo>
                  <a:cubicBezTo>
                    <a:pt x="15" y="124"/>
                    <a:pt x="11" y="119"/>
                    <a:pt x="11" y="117"/>
                  </a:cubicBezTo>
                  <a:cubicBezTo>
                    <a:pt x="11" y="116"/>
                    <a:pt x="11" y="116"/>
                    <a:pt x="11" y="115"/>
                  </a:cubicBezTo>
                  <a:cubicBezTo>
                    <a:pt x="12" y="114"/>
                    <a:pt x="13" y="113"/>
                    <a:pt x="15" y="110"/>
                  </a:cubicBezTo>
                  <a:cubicBezTo>
                    <a:pt x="17" y="108"/>
                    <a:pt x="19" y="106"/>
                    <a:pt x="20" y="104"/>
                  </a:cubicBezTo>
                  <a:cubicBezTo>
                    <a:pt x="18" y="102"/>
                    <a:pt x="17" y="99"/>
                    <a:pt x="16" y="97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1" y="94"/>
                    <a:pt x="1" y="94"/>
                    <a:pt x="0" y="93"/>
                  </a:cubicBezTo>
                  <a:cubicBezTo>
                    <a:pt x="0" y="93"/>
                    <a:pt x="0" y="92"/>
                    <a:pt x="0" y="92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3"/>
                    <a:pt x="0" y="73"/>
                    <a:pt x="0" y="72"/>
                  </a:cubicBezTo>
                  <a:cubicBezTo>
                    <a:pt x="1" y="72"/>
                    <a:pt x="1" y="71"/>
                    <a:pt x="2" y="71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7" y="67"/>
                    <a:pt x="18" y="64"/>
                    <a:pt x="19" y="62"/>
                  </a:cubicBezTo>
                  <a:cubicBezTo>
                    <a:pt x="17" y="59"/>
                    <a:pt x="14" y="55"/>
                    <a:pt x="11" y="51"/>
                  </a:cubicBezTo>
                  <a:cubicBezTo>
                    <a:pt x="10" y="50"/>
                    <a:pt x="10" y="50"/>
                    <a:pt x="10" y="49"/>
                  </a:cubicBezTo>
                  <a:cubicBezTo>
                    <a:pt x="10" y="48"/>
                    <a:pt x="10" y="48"/>
                    <a:pt x="11" y="47"/>
                  </a:cubicBezTo>
                  <a:cubicBezTo>
                    <a:pt x="12" y="45"/>
                    <a:pt x="15" y="42"/>
                    <a:pt x="19" y="39"/>
                  </a:cubicBezTo>
                  <a:cubicBezTo>
                    <a:pt x="22" y="35"/>
                    <a:pt x="25" y="33"/>
                    <a:pt x="26" y="33"/>
                  </a:cubicBezTo>
                  <a:cubicBezTo>
                    <a:pt x="27" y="33"/>
                    <a:pt x="28" y="33"/>
                    <a:pt x="28" y="34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1" y="41"/>
                    <a:pt x="44" y="40"/>
                    <a:pt x="46" y="39"/>
                  </a:cubicBezTo>
                  <a:cubicBezTo>
                    <a:pt x="47" y="32"/>
                    <a:pt x="48" y="28"/>
                    <a:pt x="48" y="25"/>
                  </a:cubicBezTo>
                  <a:cubicBezTo>
                    <a:pt x="49" y="23"/>
                    <a:pt x="50" y="22"/>
                    <a:pt x="51" y="22"/>
                  </a:cubicBezTo>
                  <a:cubicBezTo>
                    <a:pt x="69" y="22"/>
                    <a:pt x="69" y="22"/>
                    <a:pt x="69" y="22"/>
                  </a:cubicBezTo>
                  <a:cubicBezTo>
                    <a:pt x="70" y="22"/>
                    <a:pt x="70" y="23"/>
                    <a:pt x="71" y="23"/>
                  </a:cubicBezTo>
                  <a:cubicBezTo>
                    <a:pt x="71" y="24"/>
                    <a:pt x="72" y="24"/>
                    <a:pt x="72" y="25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6" y="40"/>
                    <a:pt x="78" y="41"/>
                    <a:pt x="81" y="42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3" y="33"/>
                    <a:pt x="93" y="33"/>
                    <a:pt x="94" y="33"/>
                  </a:cubicBezTo>
                  <a:cubicBezTo>
                    <a:pt x="95" y="33"/>
                    <a:pt x="95" y="33"/>
                    <a:pt x="96" y="34"/>
                  </a:cubicBezTo>
                  <a:cubicBezTo>
                    <a:pt x="105" y="42"/>
                    <a:pt x="110" y="47"/>
                    <a:pt x="110" y="49"/>
                  </a:cubicBezTo>
                  <a:cubicBezTo>
                    <a:pt x="110" y="50"/>
                    <a:pt x="109" y="50"/>
                    <a:pt x="109" y="51"/>
                  </a:cubicBezTo>
                  <a:cubicBezTo>
                    <a:pt x="108" y="52"/>
                    <a:pt x="107" y="54"/>
                    <a:pt x="105" y="56"/>
                  </a:cubicBezTo>
                  <a:cubicBezTo>
                    <a:pt x="103" y="58"/>
                    <a:pt x="102" y="60"/>
                    <a:pt x="101" y="62"/>
                  </a:cubicBezTo>
                  <a:cubicBezTo>
                    <a:pt x="102" y="65"/>
                    <a:pt x="103" y="67"/>
                    <a:pt x="104" y="69"/>
                  </a:cubicBezTo>
                  <a:cubicBezTo>
                    <a:pt x="118" y="72"/>
                    <a:pt x="118" y="72"/>
                    <a:pt x="118" y="72"/>
                  </a:cubicBezTo>
                  <a:cubicBezTo>
                    <a:pt x="119" y="72"/>
                    <a:pt x="120" y="72"/>
                    <a:pt x="120" y="73"/>
                  </a:cubicBezTo>
                  <a:cubicBezTo>
                    <a:pt x="120" y="73"/>
                    <a:pt x="121" y="74"/>
                    <a:pt x="121" y="74"/>
                  </a:cubicBezTo>
                  <a:close/>
                  <a:moveTo>
                    <a:pt x="77" y="100"/>
                  </a:moveTo>
                  <a:cubicBezTo>
                    <a:pt x="82" y="95"/>
                    <a:pt x="84" y="90"/>
                    <a:pt x="84" y="83"/>
                  </a:cubicBezTo>
                  <a:cubicBezTo>
                    <a:pt x="84" y="76"/>
                    <a:pt x="82" y="71"/>
                    <a:pt x="77" y="66"/>
                  </a:cubicBezTo>
                  <a:cubicBezTo>
                    <a:pt x="72" y="61"/>
                    <a:pt x="67" y="59"/>
                    <a:pt x="60" y="59"/>
                  </a:cubicBezTo>
                  <a:cubicBezTo>
                    <a:pt x="53" y="59"/>
                    <a:pt x="48" y="61"/>
                    <a:pt x="43" y="66"/>
                  </a:cubicBezTo>
                  <a:cubicBezTo>
                    <a:pt x="38" y="71"/>
                    <a:pt x="36" y="76"/>
                    <a:pt x="36" y="83"/>
                  </a:cubicBezTo>
                  <a:cubicBezTo>
                    <a:pt x="36" y="90"/>
                    <a:pt x="38" y="95"/>
                    <a:pt x="43" y="100"/>
                  </a:cubicBezTo>
                  <a:cubicBezTo>
                    <a:pt x="48" y="105"/>
                    <a:pt x="53" y="107"/>
                    <a:pt x="60" y="107"/>
                  </a:cubicBezTo>
                  <a:cubicBezTo>
                    <a:pt x="67" y="107"/>
                    <a:pt x="72" y="105"/>
                    <a:pt x="77" y="100"/>
                  </a:cubicBezTo>
                  <a:close/>
                  <a:moveTo>
                    <a:pt x="181" y="28"/>
                  </a:moveTo>
                  <a:cubicBezTo>
                    <a:pt x="181" y="41"/>
                    <a:pt x="181" y="41"/>
                    <a:pt x="181" y="41"/>
                  </a:cubicBezTo>
                  <a:cubicBezTo>
                    <a:pt x="181" y="42"/>
                    <a:pt x="176" y="43"/>
                    <a:pt x="167" y="44"/>
                  </a:cubicBezTo>
                  <a:cubicBezTo>
                    <a:pt x="166" y="46"/>
                    <a:pt x="165" y="47"/>
                    <a:pt x="164" y="49"/>
                  </a:cubicBezTo>
                  <a:cubicBezTo>
                    <a:pt x="167" y="56"/>
                    <a:pt x="169" y="60"/>
                    <a:pt x="169" y="62"/>
                  </a:cubicBezTo>
                  <a:cubicBezTo>
                    <a:pt x="169" y="62"/>
                    <a:pt x="169" y="63"/>
                    <a:pt x="169" y="63"/>
                  </a:cubicBezTo>
                  <a:cubicBezTo>
                    <a:pt x="161" y="67"/>
                    <a:pt x="157" y="69"/>
                    <a:pt x="157" y="69"/>
                  </a:cubicBezTo>
                  <a:cubicBezTo>
                    <a:pt x="156" y="69"/>
                    <a:pt x="155" y="68"/>
                    <a:pt x="153" y="65"/>
                  </a:cubicBezTo>
                  <a:cubicBezTo>
                    <a:pt x="150" y="62"/>
                    <a:pt x="149" y="60"/>
                    <a:pt x="148" y="59"/>
                  </a:cubicBezTo>
                  <a:cubicBezTo>
                    <a:pt x="146" y="59"/>
                    <a:pt x="145" y="59"/>
                    <a:pt x="145" y="59"/>
                  </a:cubicBezTo>
                  <a:cubicBezTo>
                    <a:pt x="144" y="59"/>
                    <a:pt x="143" y="59"/>
                    <a:pt x="142" y="59"/>
                  </a:cubicBezTo>
                  <a:cubicBezTo>
                    <a:pt x="141" y="60"/>
                    <a:pt x="139" y="62"/>
                    <a:pt x="137" y="65"/>
                  </a:cubicBezTo>
                  <a:cubicBezTo>
                    <a:pt x="135" y="68"/>
                    <a:pt x="133" y="69"/>
                    <a:pt x="133" y="69"/>
                  </a:cubicBezTo>
                  <a:cubicBezTo>
                    <a:pt x="133" y="69"/>
                    <a:pt x="129" y="67"/>
                    <a:pt x="121" y="63"/>
                  </a:cubicBezTo>
                  <a:cubicBezTo>
                    <a:pt x="121" y="63"/>
                    <a:pt x="121" y="62"/>
                    <a:pt x="121" y="62"/>
                  </a:cubicBezTo>
                  <a:cubicBezTo>
                    <a:pt x="121" y="60"/>
                    <a:pt x="122" y="56"/>
                    <a:pt x="125" y="49"/>
                  </a:cubicBezTo>
                  <a:cubicBezTo>
                    <a:pt x="124" y="47"/>
                    <a:pt x="123" y="46"/>
                    <a:pt x="123" y="44"/>
                  </a:cubicBezTo>
                  <a:cubicBezTo>
                    <a:pt x="113" y="43"/>
                    <a:pt x="109" y="42"/>
                    <a:pt x="109" y="41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7"/>
                    <a:pt x="113" y="26"/>
                    <a:pt x="123" y="25"/>
                  </a:cubicBezTo>
                  <a:cubicBezTo>
                    <a:pt x="123" y="23"/>
                    <a:pt x="124" y="22"/>
                    <a:pt x="125" y="20"/>
                  </a:cubicBezTo>
                  <a:cubicBezTo>
                    <a:pt x="122" y="13"/>
                    <a:pt x="121" y="9"/>
                    <a:pt x="121" y="7"/>
                  </a:cubicBezTo>
                  <a:cubicBezTo>
                    <a:pt x="121" y="7"/>
                    <a:pt x="121" y="7"/>
                    <a:pt x="121" y="6"/>
                  </a:cubicBezTo>
                  <a:cubicBezTo>
                    <a:pt x="121" y="6"/>
                    <a:pt x="122" y="6"/>
                    <a:pt x="124" y="4"/>
                  </a:cubicBezTo>
                  <a:cubicBezTo>
                    <a:pt x="126" y="3"/>
                    <a:pt x="128" y="2"/>
                    <a:pt x="130" y="1"/>
                  </a:cubicBezTo>
                  <a:cubicBezTo>
                    <a:pt x="132" y="0"/>
                    <a:pt x="133" y="0"/>
                    <a:pt x="133" y="0"/>
                  </a:cubicBezTo>
                  <a:cubicBezTo>
                    <a:pt x="133" y="0"/>
                    <a:pt x="135" y="1"/>
                    <a:pt x="137" y="4"/>
                  </a:cubicBezTo>
                  <a:cubicBezTo>
                    <a:pt x="139" y="7"/>
                    <a:pt x="141" y="9"/>
                    <a:pt x="142" y="11"/>
                  </a:cubicBezTo>
                  <a:cubicBezTo>
                    <a:pt x="143" y="10"/>
                    <a:pt x="144" y="10"/>
                    <a:pt x="145" y="10"/>
                  </a:cubicBezTo>
                  <a:cubicBezTo>
                    <a:pt x="145" y="10"/>
                    <a:pt x="146" y="10"/>
                    <a:pt x="148" y="11"/>
                  </a:cubicBezTo>
                  <a:cubicBezTo>
                    <a:pt x="151" y="6"/>
                    <a:pt x="154" y="3"/>
                    <a:pt x="156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57" y="0"/>
                    <a:pt x="161" y="2"/>
                    <a:pt x="169" y="6"/>
                  </a:cubicBezTo>
                  <a:cubicBezTo>
                    <a:pt x="169" y="7"/>
                    <a:pt x="169" y="7"/>
                    <a:pt x="169" y="7"/>
                  </a:cubicBezTo>
                  <a:cubicBezTo>
                    <a:pt x="169" y="9"/>
                    <a:pt x="167" y="13"/>
                    <a:pt x="164" y="20"/>
                  </a:cubicBezTo>
                  <a:cubicBezTo>
                    <a:pt x="165" y="22"/>
                    <a:pt x="166" y="23"/>
                    <a:pt x="167" y="25"/>
                  </a:cubicBezTo>
                  <a:cubicBezTo>
                    <a:pt x="176" y="26"/>
                    <a:pt x="181" y="27"/>
                    <a:pt x="181" y="28"/>
                  </a:cubicBezTo>
                  <a:close/>
                  <a:moveTo>
                    <a:pt x="181" y="125"/>
                  </a:moveTo>
                  <a:cubicBezTo>
                    <a:pt x="181" y="138"/>
                    <a:pt x="181" y="138"/>
                    <a:pt x="181" y="138"/>
                  </a:cubicBezTo>
                  <a:cubicBezTo>
                    <a:pt x="181" y="139"/>
                    <a:pt x="176" y="140"/>
                    <a:pt x="167" y="141"/>
                  </a:cubicBezTo>
                  <a:cubicBezTo>
                    <a:pt x="166" y="143"/>
                    <a:pt x="165" y="144"/>
                    <a:pt x="164" y="146"/>
                  </a:cubicBezTo>
                  <a:cubicBezTo>
                    <a:pt x="167" y="153"/>
                    <a:pt x="169" y="157"/>
                    <a:pt x="169" y="159"/>
                  </a:cubicBezTo>
                  <a:cubicBezTo>
                    <a:pt x="169" y="159"/>
                    <a:pt x="169" y="159"/>
                    <a:pt x="169" y="160"/>
                  </a:cubicBezTo>
                  <a:cubicBezTo>
                    <a:pt x="161" y="164"/>
                    <a:pt x="157" y="166"/>
                    <a:pt x="157" y="166"/>
                  </a:cubicBezTo>
                  <a:cubicBezTo>
                    <a:pt x="156" y="166"/>
                    <a:pt x="155" y="165"/>
                    <a:pt x="153" y="162"/>
                  </a:cubicBezTo>
                  <a:cubicBezTo>
                    <a:pt x="150" y="159"/>
                    <a:pt x="149" y="157"/>
                    <a:pt x="148" y="155"/>
                  </a:cubicBezTo>
                  <a:cubicBezTo>
                    <a:pt x="146" y="155"/>
                    <a:pt x="145" y="156"/>
                    <a:pt x="145" y="156"/>
                  </a:cubicBezTo>
                  <a:cubicBezTo>
                    <a:pt x="144" y="156"/>
                    <a:pt x="143" y="155"/>
                    <a:pt x="142" y="155"/>
                  </a:cubicBezTo>
                  <a:cubicBezTo>
                    <a:pt x="141" y="157"/>
                    <a:pt x="139" y="159"/>
                    <a:pt x="137" y="162"/>
                  </a:cubicBezTo>
                  <a:cubicBezTo>
                    <a:pt x="135" y="165"/>
                    <a:pt x="133" y="166"/>
                    <a:pt x="133" y="166"/>
                  </a:cubicBezTo>
                  <a:cubicBezTo>
                    <a:pt x="133" y="166"/>
                    <a:pt x="129" y="164"/>
                    <a:pt x="121" y="160"/>
                  </a:cubicBezTo>
                  <a:cubicBezTo>
                    <a:pt x="121" y="159"/>
                    <a:pt x="121" y="159"/>
                    <a:pt x="121" y="159"/>
                  </a:cubicBezTo>
                  <a:cubicBezTo>
                    <a:pt x="121" y="157"/>
                    <a:pt x="122" y="153"/>
                    <a:pt x="125" y="146"/>
                  </a:cubicBezTo>
                  <a:cubicBezTo>
                    <a:pt x="124" y="144"/>
                    <a:pt x="123" y="143"/>
                    <a:pt x="123" y="141"/>
                  </a:cubicBezTo>
                  <a:cubicBezTo>
                    <a:pt x="113" y="140"/>
                    <a:pt x="109" y="139"/>
                    <a:pt x="109" y="138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9" y="124"/>
                    <a:pt x="113" y="123"/>
                    <a:pt x="123" y="122"/>
                  </a:cubicBezTo>
                  <a:cubicBezTo>
                    <a:pt x="123" y="120"/>
                    <a:pt x="124" y="118"/>
                    <a:pt x="125" y="117"/>
                  </a:cubicBezTo>
                  <a:cubicBezTo>
                    <a:pt x="122" y="110"/>
                    <a:pt x="121" y="105"/>
                    <a:pt x="121" y="104"/>
                  </a:cubicBezTo>
                  <a:cubicBezTo>
                    <a:pt x="121" y="104"/>
                    <a:pt x="121" y="103"/>
                    <a:pt x="121" y="103"/>
                  </a:cubicBezTo>
                  <a:cubicBezTo>
                    <a:pt x="121" y="103"/>
                    <a:pt x="122" y="102"/>
                    <a:pt x="124" y="101"/>
                  </a:cubicBezTo>
                  <a:cubicBezTo>
                    <a:pt x="126" y="100"/>
                    <a:pt x="128" y="99"/>
                    <a:pt x="130" y="98"/>
                  </a:cubicBezTo>
                  <a:cubicBezTo>
                    <a:pt x="132" y="97"/>
                    <a:pt x="133" y="97"/>
                    <a:pt x="133" y="97"/>
                  </a:cubicBezTo>
                  <a:cubicBezTo>
                    <a:pt x="133" y="97"/>
                    <a:pt x="135" y="98"/>
                    <a:pt x="137" y="101"/>
                  </a:cubicBezTo>
                  <a:cubicBezTo>
                    <a:pt x="139" y="104"/>
                    <a:pt x="141" y="106"/>
                    <a:pt x="142" y="107"/>
                  </a:cubicBezTo>
                  <a:cubicBezTo>
                    <a:pt x="143" y="107"/>
                    <a:pt x="144" y="107"/>
                    <a:pt x="145" y="107"/>
                  </a:cubicBezTo>
                  <a:cubicBezTo>
                    <a:pt x="145" y="107"/>
                    <a:pt x="146" y="107"/>
                    <a:pt x="148" y="107"/>
                  </a:cubicBezTo>
                  <a:cubicBezTo>
                    <a:pt x="151" y="103"/>
                    <a:pt x="154" y="99"/>
                    <a:pt x="156" y="97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57" y="97"/>
                    <a:pt x="161" y="99"/>
                    <a:pt x="169" y="103"/>
                  </a:cubicBezTo>
                  <a:cubicBezTo>
                    <a:pt x="169" y="103"/>
                    <a:pt x="169" y="104"/>
                    <a:pt x="169" y="104"/>
                  </a:cubicBezTo>
                  <a:cubicBezTo>
                    <a:pt x="169" y="105"/>
                    <a:pt x="167" y="110"/>
                    <a:pt x="164" y="117"/>
                  </a:cubicBezTo>
                  <a:cubicBezTo>
                    <a:pt x="165" y="118"/>
                    <a:pt x="166" y="120"/>
                    <a:pt x="167" y="122"/>
                  </a:cubicBezTo>
                  <a:cubicBezTo>
                    <a:pt x="176" y="123"/>
                    <a:pt x="181" y="124"/>
                    <a:pt x="181" y="125"/>
                  </a:cubicBezTo>
                  <a:close/>
                  <a:moveTo>
                    <a:pt x="157" y="35"/>
                  </a:moveTo>
                  <a:cubicBezTo>
                    <a:pt x="157" y="31"/>
                    <a:pt x="156" y="28"/>
                    <a:pt x="153" y="26"/>
                  </a:cubicBezTo>
                  <a:cubicBezTo>
                    <a:pt x="151" y="24"/>
                    <a:pt x="148" y="22"/>
                    <a:pt x="145" y="22"/>
                  </a:cubicBezTo>
                  <a:cubicBezTo>
                    <a:pt x="142" y="22"/>
                    <a:pt x="139" y="24"/>
                    <a:pt x="136" y="26"/>
                  </a:cubicBezTo>
                  <a:cubicBezTo>
                    <a:pt x="134" y="28"/>
                    <a:pt x="133" y="31"/>
                    <a:pt x="133" y="35"/>
                  </a:cubicBezTo>
                  <a:cubicBezTo>
                    <a:pt x="133" y="38"/>
                    <a:pt x="134" y="41"/>
                    <a:pt x="136" y="43"/>
                  </a:cubicBezTo>
                  <a:cubicBezTo>
                    <a:pt x="139" y="45"/>
                    <a:pt x="141" y="47"/>
                    <a:pt x="145" y="47"/>
                  </a:cubicBezTo>
                  <a:cubicBezTo>
                    <a:pt x="148" y="47"/>
                    <a:pt x="151" y="45"/>
                    <a:pt x="153" y="43"/>
                  </a:cubicBezTo>
                  <a:cubicBezTo>
                    <a:pt x="156" y="41"/>
                    <a:pt x="157" y="38"/>
                    <a:pt x="157" y="35"/>
                  </a:cubicBezTo>
                  <a:close/>
                  <a:moveTo>
                    <a:pt x="157" y="131"/>
                  </a:moveTo>
                  <a:cubicBezTo>
                    <a:pt x="157" y="128"/>
                    <a:pt x="156" y="125"/>
                    <a:pt x="153" y="123"/>
                  </a:cubicBezTo>
                  <a:cubicBezTo>
                    <a:pt x="151" y="120"/>
                    <a:pt x="148" y="119"/>
                    <a:pt x="145" y="119"/>
                  </a:cubicBezTo>
                  <a:cubicBezTo>
                    <a:pt x="142" y="119"/>
                    <a:pt x="139" y="120"/>
                    <a:pt x="136" y="123"/>
                  </a:cubicBezTo>
                  <a:cubicBezTo>
                    <a:pt x="134" y="125"/>
                    <a:pt x="133" y="128"/>
                    <a:pt x="133" y="131"/>
                  </a:cubicBezTo>
                  <a:cubicBezTo>
                    <a:pt x="133" y="135"/>
                    <a:pt x="134" y="138"/>
                    <a:pt x="136" y="140"/>
                  </a:cubicBezTo>
                  <a:cubicBezTo>
                    <a:pt x="139" y="142"/>
                    <a:pt x="141" y="143"/>
                    <a:pt x="145" y="143"/>
                  </a:cubicBezTo>
                  <a:cubicBezTo>
                    <a:pt x="148" y="143"/>
                    <a:pt x="151" y="142"/>
                    <a:pt x="153" y="140"/>
                  </a:cubicBezTo>
                  <a:cubicBezTo>
                    <a:pt x="156" y="138"/>
                    <a:pt x="157" y="135"/>
                    <a:pt x="157" y="131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5762CBAB-AB46-4716-A846-0254BD7C2BC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57" r="37049"/>
          <a:stretch/>
        </p:blipFill>
        <p:spPr>
          <a:xfrm>
            <a:off x="151911" y="1570088"/>
            <a:ext cx="2681009" cy="4772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748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/>
          <p:nvPr/>
        </p:nvSpPr>
        <p:spPr>
          <a:xfrm>
            <a:off x="0" y="1628065"/>
            <a:ext cx="3314700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cs typeface="+mn-ea"/>
                <a:sym typeface="+mn-lt"/>
              </a:rPr>
              <a:t>褥疮的护理</a:t>
            </a:r>
          </a:p>
        </p:txBody>
      </p:sp>
      <p:sp>
        <p:nvSpPr>
          <p:cNvPr id="7" name="Rectangle 29"/>
          <p:cNvSpPr/>
          <p:nvPr/>
        </p:nvSpPr>
        <p:spPr>
          <a:xfrm>
            <a:off x="3462500" y="4264408"/>
            <a:ext cx="8729500" cy="231223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</a:pP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1.</a:t>
            </a: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根据病人的心理承受能力告知病情，针对患者的心理特点进行心理疏导，通过对患者病情的分析使患者增强康复的信心；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00000"/>
              </a:lnSpc>
            </a:pP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2.</a:t>
            </a: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通过以前类似患者的康复经历让患者重新燃起对生活的希望；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00000"/>
              </a:lnSpc>
            </a:pP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3.</a:t>
            </a: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热情周到的护理使患者对医护人员产生信任，缩短护患间的心理距离，以增加其战胜疾病的信心；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00000"/>
              </a:lnSpc>
            </a:pP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4.</a:t>
            </a: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充分与患者家属交谈，打消患者顾虑，进一步增加康复的信心，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00000"/>
              </a:lnSpc>
            </a:pP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5</a:t>
            </a: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消除或减轻患者的不良情绪，让病人建立一个积极而健康的心理状态；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2.</a:t>
            </a: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患者能正确面对现实及顺应治疗。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Rectangle 18"/>
          <p:cNvSpPr/>
          <p:nvPr/>
        </p:nvSpPr>
        <p:spPr>
          <a:xfrm>
            <a:off x="6662901" y="1627626"/>
            <a:ext cx="3123546" cy="25351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cs typeface="+mn-ea"/>
                <a:sym typeface="+mn-lt"/>
              </a:rPr>
              <a:t>心理护理</a:t>
            </a:r>
          </a:p>
          <a:p>
            <a:pPr algn="ctr"/>
            <a:endParaRPr lang="en-US" altLang="zh-CN" sz="36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cs typeface="+mn-ea"/>
                <a:sym typeface="+mn-lt"/>
              </a:rPr>
              <a:t>恐惧、绝望 、焦虑、愤怒</a:t>
            </a:r>
            <a:endParaRPr lang="en-US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Rectangle 44"/>
          <p:cNvSpPr/>
          <p:nvPr/>
        </p:nvSpPr>
        <p:spPr>
          <a:xfrm>
            <a:off x="3462500" y="1627626"/>
            <a:ext cx="3052601" cy="2535183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989" y="2606327"/>
            <a:ext cx="315072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（</a:t>
            </a:r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1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）床褥平整柔软，可用气垫床。保持皮肤清洁干燥。 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（</a:t>
            </a:r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）每</a:t>
            </a:r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2-3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小时翻身一次，日夜坚持。 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（</a:t>
            </a:r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3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）对骨隆突部分每日用</a:t>
            </a:r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50%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红花酒精擦洗，滑石粉按摩。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（</a:t>
            </a:r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4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）浅表褥疮可以用红外线灯烘烤，但需注意发生积继发性灼伤。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（</a:t>
            </a:r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5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）深度褥疮应剪除坏死组织，侵勤敷料。 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（</a:t>
            </a:r>
            <a:r>
              <a:rPr lang="en-US" altLang="zh-CN" dirty="0">
                <a:solidFill>
                  <a:srgbClr val="404040"/>
                </a:solidFill>
                <a:cs typeface="+mn-ea"/>
                <a:sym typeface="+mn-lt"/>
              </a:rPr>
              <a:t>6</a:t>
            </a:r>
            <a:r>
              <a:rPr lang="zh-CN" altLang="en-US" dirty="0">
                <a:solidFill>
                  <a:srgbClr val="404040"/>
                </a:solidFill>
                <a:cs typeface="+mn-ea"/>
                <a:sym typeface="+mn-lt"/>
              </a:rPr>
              <a:t>）炎症控制，肉芽新鲜时，作转移皮瓣缝合。 </a:t>
            </a:r>
          </a:p>
        </p:txBody>
      </p:sp>
    </p:spTree>
    <p:extLst>
      <p:ext uri="{BB962C8B-B14F-4D97-AF65-F5344CB8AC3E}">
        <p14:creationId xmlns:p14="http://schemas.microsoft.com/office/powerpoint/2010/main" val="41213603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 invX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6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1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animBg="1"/>
      <p:bldP spid="8" grpId="0" bldLvl="0" animBg="1"/>
      <p:bldP spid="9" grpId="0" bldLvl="0" animBg="1"/>
      <p:bldP spid="1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B98A5F41-3A35-4AF9-A190-FA8E4CFB54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r="18782" b="27206"/>
          <a:stretch/>
        </p:blipFill>
        <p:spPr>
          <a:xfrm>
            <a:off x="0" y="-2"/>
            <a:ext cx="12192000" cy="6858002"/>
          </a:xfrm>
          <a:prstGeom prst="rect">
            <a:avLst/>
          </a:prstGeom>
        </p:spPr>
      </p:pic>
      <p:sp>
        <p:nvSpPr>
          <p:cNvPr id="3" name="任意多边形 107">
            <a:extLst>
              <a:ext uri="{FF2B5EF4-FFF2-40B4-BE49-F238E27FC236}">
                <a16:creationId xmlns="" xmlns:a16="http://schemas.microsoft.com/office/drawing/2014/main" id="{8497ECEB-3133-4CA9-93B7-56F65974B762}"/>
              </a:ext>
            </a:extLst>
          </p:cNvPr>
          <p:cNvSpPr/>
          <p:nvPr/>
        </p:nvSpPr>
        <p:spPr>
          <a:xfrm>
            <a:off x="0" y="0"/>
            <a:ext cx="7899400" cy="6858000"/>
          </a:xfrm>
          <a:custGeom>
            <a:avLst/>
            <a:gdLst>
              <a:gd name="connsiteX0" fmla="*/ 0 w 7899400"/>
              <a:gd name="connsiteY0" fmla="*/ 0 h 6858000"/>
              <a:gd name="connsiteX1" fmla="*/ 3409947 w 7899400"/>
              <a:gd name="connsiteY1" fmla="*/ 0 h 6858000"/>
              <a:gd name="connsiteX2" fmla="*/ 7899400 w 7899400"/>
              <a:gd name="connsiteY2" fmla="*/ 6858000 h 6858000"/>
              <a:gd name="connsiteX3" fmla="*/ 0 w 7899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99400" h="6858000">
                <a:moveTo>
                  <a:pt x="0" y="0"/>
                </a:moveTo>
                <a:lnTo>
                  <a:pt x="3409947" y="0"/>
                </a:lnTo>
                <a:lnTo>
                  <a:pt x="7899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70C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1E3A93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平行四边形 4">
            <a:extLst>
              <a:ext uri="{FF2B5EF4-FFF2-40B4-BE49-F238E27FC236}">
                <a16:creationId xmlns="" xmlns:a16="http://schemas.microsoft.com/office/drawing/2014/main" id="{99736207-0020-4D64-83C0-8D231A7154FD}"/>
              </a:ext>
            </a:extLst>
          </p:cNvPr>
          <p:cNvSpPr/>
          <p:nvPr/>
        </p:nvSpPr>
        <p:spPr>
          <a:xfrm flipH="1">
            <a:off x="5109813" y="2734225"/>
            <a:ext cx="2914049" cy="4123777"/>
          </a:xfrm>
          <a:prstGeom prst="parallelogram">
            <a:avLst>
              <a:gd name="adj" fmla="val 91551"/>
            </a:avLst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2521F7E-A5CC-4260-AF2F-64A1AA6B6A5E}"/>
              </a:ext>
            </a:extLst>
          </p:cNvPr>
          <p:cNvSpPr txBox="1"/>
          <p:nvPr/>
        </p:nvSpPr>
        <p:spPr>
          <a:xfrm>
            <a:off x="464081" y="2009678"/>
            <a:ext cx="393127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演讲完毕</a:t>
            </a:r>
            <a:endParaRPr kumimoji="0" lang="en-US" altLang="zh-CN" sz="7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感谢观看</a:t>
            </a:r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E8AA9BE0-C230-40D8-9B1D-B5A8629CC50F}"/>
              </a:ext>
            </a:extLst>
          </p:cNvPr>
          <p:cNvCxnSpPr>
            <a:cxnSpLocks/>
          </p:cNvCxnSpPr>
          <p:nvPr/>
        </p:nvCxnSpPr>
        <p:spPr>
          <a:xfrm>
            <a:off x="774700" y="6223000"/>
            <a:ext cx="5080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副标题 2">
            <a:extLst>
              <a:ext uri="{FF2B5EF4-FFF2-40B4-BE49-F238E27FC236}">
                <a16:creationId xmlns="" xmlns:a16="http://schemas.microsoft.com/office/drawing/2014/main" id="{7370B04E-A0D4-41BF-804D-F8C205DB3CFA}"/>
              </a:ext>
            </a:extLst>
          </p:cNvPr>
          <p:cNvSpPr txBox="1">
            <a:spLocks/>
          </p:cNvSpPr>
          <p:nvPr/>
        </p:nvSpPr>
        <p:spPr>
          <a:xfrm>
            <a:off x="349093" y="4511887"/>
            <a:ext cx="6217744" cy="68800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某某医院       骨伤一科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XXXX 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AEED5871-6FE9-4E51-A245-03DDFA1CF180}"/>
              </a:ext>
            </a:extLst>
          </p:cNvPr>
          <p:cNvGrpSpPr/>
          <p:nvPr/>
        </p:nvGrpSpPr>
        <p:grpSpPr>
          <a:xfrm>
            <a:off x="600529" y="5266377"/>
            <a:ext cx="2993629" cy="538593"/>
            <a:chOff x="1244534" y="4117271"/>
            <a:chExt cx="1765300" cy="316802"/>
          </a:xfrm>
        </p:grpSpPr>
        <p:sp>
          <p:nvSpPr>
            <p:cNvPr id="15" name="圆角矩形 13">
              <a:extLst>
                <a:ext uri="{FF2B5EF4-FFF2-40B4-BE49-F238E27FC236}">
                  <a16:creationId xmlns="" xmlns:a16="http://schemas.microsoft.com/office/drawing/2014/main" id="{856AEA26-2CDD-4C14-B1C1-582363D31176}"/>
                </a:ext>
              </a:extLst>
            </p:cNvPr>
            <p:cNvSpPr/>
            <p:nvPr/>
          </p:nvSpPr>
          <p:spPr>
            <a:xfrm>
              <a:off x="1244534" y="4117271"/>
              <a:ext cx="1765300" cy="316802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思源黑体 CN" panose="020F0502020204030204"/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FCA594D1-6AF5-4587-8984-B93869CA1BFD}"/>
                </a:ext>
              </a:extLst>
            </p:cNvPr>
            <p:cNvSpPr txBox="1"/>
            <p:nvPr/>
          </p:nvSpPr>
          <p:spPr>
            <a:xfrm>
              <a:off x="1288152" y="4156754"/>
              <a:ext cx="1618194" cy="27155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思源黑体 CN" panose="020F0502020204030204"/>
                  <a:cs typeface="+mn-ea"/>
                  <a:sym typeface="+mn-lt"/>
                </a:rPr>
                <a:t>汇报人</a:t>
              </a:r>
              <a:r>
                <a:rPr kumimoji="0" lang="zh-CN" alt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思源黑体 CN" panose="020F0502020204030204"/>
                  <a:cs typeface="+mn-ea"/>
                  <a:sym typeface="+mn-lt"/>
                </a:rPr>
                <a:t>：</a:t>
              </a:r>
              <a:r>
                <a:rPr lang="zh-CN" altLang="en-US" sz="2400" b="1" dirty="0">
                  <a:solidFill>
                    <a:srgbClr val="FFFFFF"/>
                  </a:solidFill>
                  <a:latin typeface="思源黑体 CN" panose="020F0502020204030204"/>
                  <a:cs typeface="+mn-ea"/>
                  <a:sym typeface="+mn-lt"/>
                </a:rPr>
                <a:t>优</a:t>
              </a:r>
              <a:r>
                <a:rPr lang="zh-CN" altLang="en-US" sz="2400" b="1" dirty="0" smtClean="0">
                  <a:solidFill>
                    <a:srgbClr val="FFFFFF"/>
                  </a:solidFill>
                  <a:latin typeface="思源黑体 CN" panose="020F0502020204030204"/>
                  <a:cs typeface="+mn-ea"/>
                  <a:sym typeface="+mn-lt"/>
                </a:rPr>
                <a:t>品</a:t>
              </a:r>
              <a:r>
                <a:rPr lang="en-US" altLang="zh-CN" sz="2400" b="1" dirty="0" smtClean="0">
                  <a:solidFill>
                    <a:srgbClr val="FFFFFF"/>
                  </a:solidFill>
                  <a:latin typeface="思源黑体 CN" panose="020F0502020204030204"/>
                  <a:cs typeface="+mn-ea"/>
                  <a:sym typeface="+mn-lt"/>
                </a:rPr>
                <a:t>PPT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思源黑体 CN" panose="020F0502020204030204"/>
                <a:cs typeface="+mn-ea"/>
                <a:sym typeface="+mn-lt"/>
              </a:endParaRPr>
            </a:p>
          </p:txBody>
        </p:sp>
      </p:grpSp>
      <p:sp>
        <p:nvSpPr>
          <p:cNvPr id="17" name="十字形 16">
            <a:extLst>
              <a:ext uri="{FF2B5EF4-FFF2-40B4-BE49-F238E27FC236}">
                <a16:creationId xmlns="" xmlns:a16="http://schemas.microsoft.com/office/drawing/2014/main" id="{6EB44D1B-48F0-4068-8365-77F151F8864A}"/>
              </a:ext>
            </a:extLst>
          </p:cNvPr>
          <p:cNvSpPr/>
          <p:nvPr/>
        </p:nvSpPr>
        <p:spPr>
          <a:xfrm>
            <a:off x="1515320" y="740229"/>
            <a:ext cx="914400" cy="851419"/>
          </a:xfrm>
          <a:prstGeom prst="plus">
            <a:avLst>
              <a:gd name="adj" fmla="val 36933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04148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9000">
        <p15:prstTrans prst="curtains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85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35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13" grpId="0"/>
      <p:bldP spid="1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384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C6157ADF-65F3-4C02-96BE-206DC4C02E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r="18782" b="27206"/>
          <a:stretch/>
        </p:blipFill>
        <p:spPr>
          <a:xfrm>
            <a:off x="0" y="-2"/>
            <a:ext cx="12192000" cy="685800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47390" y="390745"/>
            <a:ext cx="10802679" cy="6076507"/>
          </a:xfrm>
          <a:prstGeom prst="rect">
            <a:avLst/>
          </a:prstGeom>
          <a:solidFill>
            <a:srgbClr val="0070C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3141088" y="2376946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1500" b="1" dirty="0">
                <a:solidFill>
                  <a:schemeClr val="bg1"/>
                </a:solidFill>
                <a:cs typeface="+mn-ea"/>
                <a:sym typeface="+mn-lt"/>
              </a:rPr>
              <a:t>病例介绍</a:t>
            </a:r>
          </a:p>
        </p:txBody>
      </p:sp>
      <p:sp>
        <p:nvSpPr>
          <p:cNvPr id="41" name="矩形 40"/>
          <p:cNvSpPr/>
          <p:nvPr/>
        </p:nvSpPr>
        <p:spPr>
          <a:xfrm>
            <a:off x="3297581" y="4262944"/>
            <a:ext cx="57022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spcBef>
                <a:spcPct val="0"/>
              </a:spcBef>
            </a:pP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ADD THE TITLE HERE</a:t>
            </a:r>
          </a:p>
        </p:txBody>
      </p:sp>
      <p:sp>
        <p:nvSpPr>
          <p:cNvPr id="43" name="十字形 42"/>
          <p:cNvSpPr/>
          <p:nvPr/>
        </p:nvSpPr>
        <p:spPr>
          <a:xfrm flipV="1">
            <a:off x="4892590" y="1324696"/>
            <a:ext cx="741535" cy="736587"/>
          </a:xfrm>
          <a:prstGeom prst="plus">
            <a:avLst>
              <a:gd name="adj" fmla="val 363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等腰三角形 43"/>
          <p:cNvSpPr/>
          <p:nvPr/>
        </p:nvSpPr>
        <p:spPr>
          <a:xfrm flipV="1">
            <a:off x="6096000" y="5866851"/>
            <a:ext cx="245157" cy="21134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3832946C-8F85-44F9-8887-F8E13F1FF586}"/>
              </a:ext>
            </a:extLst>
          </p:cNvPr>
          <p:cNvSpPr txBox="1"/>
          <p:nvPr/>
        </p:nvSpPr>
        <p:spPr>
          <a:xfrm>
            <a:off x="3297581" y="4772510"/>
            <a:ext cx="5702299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" panose="020F0502020204030204"/>
                <a:cs typeface="+mn-ea"/>
                <a:sym typeface="+mn-lt"/>
              </a:rPr>
              <a:t>请在此处输入您的文字内容，请在此处输入您的文字内容请在此处输入您的文字内容，请在此处输入您的文字内容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" panose="020F0502020204030204"/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76821EC-88B7-4B78-8AD9-62A8A81BAD99}"/>
              </a:ext>
            </a:extLst>
          </p:cNvPr>
          <p:cNvSpPr txBox="1"/>
          <p:nvPr/>
        </p:nvSpPr>
        <p:spPr>
          <a:xfrm>
            <a:off x="5823897" y="1092825"/>
            <a:ext cx="15679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7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kumimoji="0" lang="zh-CN" altLang="en-US" sz="7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46538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5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5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9" grpId="0"/>
      <p:bldP spid="41" grpId="0"/>
      <p:bldP spid="43" grpId="0" animBg="1"/>
      <p:bldP spid="44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A7F0E8B6-B337-4C81-8612-4A02A06B3D0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880" y="1504872"/>
            <a:ext cx="5838940" cy="4730828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407A564B-248C-4D93-AE1D-B6DBEF621405}"/>
              </a:ext>
            </a:extLst>
          </p:cNvPr>
          <p:cNvSpPr/>
          <p:nvPr/>
        </p:nvSpPr>
        <p:spPr>
          <a:xfrm>
            <a:off x="702020" y="1817783"/>
            <a:ext cx="5739788" cy="583894"/>
          </a:xfrm>
          <a:prstGeom prst="rect">
            <a:avLst/>
          </a:prstGeom>
          <a:solidFill>
            <a:srgbClr val="0070C0"/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基本资料：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患者，朱光琴，女性，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59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岁，因外伤后颈部疼痛伴四肢活动受限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小时余于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12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日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18:41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入院。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8DC61EB-9CE5-4E97-BE59-381EB0BCE0D9}"/>
              </a:ext>
            </a:extLst>
          </p:cNvPr>
          <p:cNvSpPr txBox="1"/>
          <p:nvPr/>
        </p:nvSpPr>
        <p:spPr>
          <a:xfrm>
            <a:off x="660400" y="2612733"/>
            <a:ext cx="504848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cs typeface="+mn-ea"/>
                <a:sym typeface="+mn-lt"/>
              </a:rPr>
              <a:t>现病史：</a:t>
            </a:r>
            <a:r>
              <a:rPr lang="zh-CN" altLang="en-US" dirty="0">
                <a:cs typeface="+mn-ea"/>
                <a:sym typeface="+mn-lt"/>
              </a:rPr>
              <a:t>患者于</a:t>
            </a:r>
            <a:r>
              <a:rPr lang="en-US" altLang="zh-CN" dirty="0">
                <a:cs typeface="+mn-ea"/>
                <a:sym typeface="+mn-lt"/>
              </a:rPr>
              <a:t>2014</a:t>
            </a:r>
            <a:r>
              <a:rPr lang="zh-CN" altLang="en-US" dirty="0">
                <a:cs typeface="+mn-ea"/>
                <a:sym typeface="+mn-lt"/>
              </a:rPr>
              <a:t>年</a:t>
            </a:r>
            <a:r>
              <a:rPr lang="en-US" altLang="zh-CN" dirty="0">
                <a:cs typeface="+mn-ea"/>
                <a:sym typeface="+mn-lt"/>
              </a:rPr>
              <a:t>2</a:t>
            </a:r>
            <a:r>
              <a:rPr lang="zh-CN" altLang="en-US" dirty="0">
                <a:cs typeface="+mn-ea"/>
                <a:sym typeface="+mn-lt"/>
              </a:rPr>
              <a:t>月</a:t>
            </a:r>
            <a:r>
              <a:rPr lang="en-US" altLang="zh-CN" dirty="0">
                <a:cs typeface="+mn-ea"/>
                <a:sym typeface="+mn-lt"/>
              </a:rPr>
              <a:t>12</a:t>
            </a:r>
            <a:r>
              <a:rPr lang="zh-CN" altLang="en-US" dirty="0">
                <a:cs typeface="+mn-ea"/>
                <a:sym typeface="+mn-lt"/>
              </a:rPr>
              <a:t>日</a:t>
            </a:r>
            <a:r>
              <a:rPr lang="en-US" altLang="zh-CN" dirty="0">
                <a:cs typeface="+mn-ea"/>
                <a:sym typeface="+mn-lt"/>
              </a:rPr>
              <a:t>15</a:t>
            </a:r>
            <a:r>
              <a:rPr lang="zh-CN" altLang="en-US" dirty="0">
                <a:cs typeface="+mn-ea"/>
                <a:sym typeface="+mn-lt"/>
              </a:rPr>
              <a:t>时左右，不慎摔倒，面部着地，当时即感觉颈部疼痛，活动受限，伴四肢麻木活动不能，大小便未解，急送入我院。</a:t>
            </a:r>
          </a:p>
          <a:p>
            <a:r>
              <a:rPr lang="zh-CN" altLang="en-US" dirty="0">
                <a:cs typeface="+mn-ea"/>
                <a:sym typeface="+mn-lt"/>
              </a:rPr>
              <a:t>生命体征：</a:t>
            </a:r>
            <a:r>
              <a:rPr lang="en-US" altLang="zh-CN" dirty="0">
                <a:cs typeface="+mn-ea"/>
                <a:sym typeface="+mn-lt"/>
              </a:rPr>
              <a:t>T36.5℃  P76</a:t>
            </a:r>
            <a:r>
              <a:rPr lang="zh-CN" altLang="en-US" dirty="0">
                <a:cs typeface="+mn-ea"/>
                <a:sym typeface="+mn-lt"/>
              </a:rPr>
              <a:t>次</a:t>
            </a:r>
            <a:r>
              <a:rPr lang="en-US" altLang="zh-CN" dirty="0">
                <a:cs typeface="+mn-ea"/>
                <a:sym typeface="+mn-lt"/>
              </a:rPr>
              <a:t>/</a:t>
            </a:r>
            <a:r>
              <a:rPr lang="zh-CN" altLang="en-US" dirty="0">
                <a:cs typeface="+mn-ea"/>
                <a:sym typeface="+mn-lt"/>
              </a:rPr>
              <a:t>分  </a:t>
            </a:r>
            <a:r>
              <a:rPr lang="en-US" altLang="zh-CN" dirty="0">
                <a:cs typeface="+mn-ea"/>
                <a:sym typeface="+mn-lt"/>
              </a:rPr>
              <a:t>R21</a:t>
            </a:r>
            <a:r>
              <a:rPr lang="zh-CN" altLang="en-US" dirty="0">
                <a:cs typeface="+mn-ea"/>
                <a:sym typeface="+mn-lt"/>
              </a:rPr>
              <a:t>次</a:t>
            </a:r>
            <a:r>
              <a:rPr lang="en-US" altLang="zh-CN" dirty="0">
                <a:cs typeface="+mn-ea"/>
                <a:sym typeface="+mn-lt"/>
              </a:rPr>
              <a:t>/</a:t>
            </a:r>
            <a:r>
              <a:rPr lang="zh-CN" altLang="en-US" dirty="0">
                <a:cs typeface="+mn-ea"/>
                <a:sym typeface="+mn-lt"/>
              </a:rPr>
              <a:t>分 </a:t>
            </a:r>
            <a:r>
              <a:rPr lang="en-US" altLang="zh-CN" dirty="0">
                <a:cs typeface="+mn-ea"/>
                <a:sym typeface="+mn-lt"/>
              </a:rPr>
              <a:t>Bp182/95mmHg</a:t>
            </a:r>
            <a:r>
              <a:rPr lang="zh-CN" altLang="en-US" dirty="0">
                <a:cs typeface="+mn-ea"/>
                <a:sym typeface="+mn-lt"/>
              </a:rPr>
              <a:t>。</a:t>
            </a:r>
          </a:p>
          <a:p>
            <a:endParaRPr lang="zh-CN" altLang="en-US" dirty="0">
              <a:cs typeface="+mn-ea"/>
              <a:sym typeface="+mn-lt"/>
            </a:endParaRPr>
          </a:p>
          <a:p>
            <a:r>
              <a:rPr lang="zh-CN" altLang="en-US" dirty="0">
                <a:cs typeface="+mn-ea"/>
                <a:sym typeface="+mn-lt"/>
              </a:rPr>
              <a:t>望闻切诊（神色、形态、语声、气息、舌象、脉象）：神清，动作反应可，面色少华，呼吸平稳，发育正常，体型正常，舌质暗红、苔薄白、脉弦。查体合作，对答切题，言语清晰。头颅外观无畸形、双眼睑无肿胀，结膜无充血，巩膜无黄染，双瞳孔等大，光反射灵敏。</a:t>
            </a:r>
          </a:p>
        </p:txBody>
      </p:sp>
    </p:spTree>
    <p:extLst>
      <p:ext uri="{BB962C8B-B14F-4D97-AF65-F5344CB8AC3E}">
        <p14:creationId xmlns:p14="http://schemas.microsoft.com/office/powerpoint/2010/main" val="39358584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drap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4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hidden="1">
            <a:extLst>
              <a:ext uri="{FF2B5EF4-FFF2-40B4-BE49-F238E27FC236}">
                <a16:creationId xmlns="" xmlns:a16="http://schemas.microsoft.com/office/drawing/2014/main" id="{A08FBE14-9CE2-40D7-82C9-2A840E0FE23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33" b="24201"/>
          <a:stretch/>
        </p:blipFill>
        <p:spPr>
          <a:xfrm>
            <a:off x="2515682" y="-2421"/>
            <a:ext cx="6289758" cy="6860421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D4E4595A-3F3A-4079-91AB-81DEC6CD19AC}"/>
              </a:ext>
            </a:extLst>
          </p:cNvPr>
          <p:cNvGrpSpPr/>
          <p:nvPr/>
        </p:nvGrpSpPr>
        <p:grpSpPr>
          <a:xfrm>
            <a:off x="5889207" y="1683825"/>
            <a:ext cx="5161245" cy="4044946"/>
            <a:chOff x="5889207" y="1683825"/>
            <a:chExt cx="5161245" cy="4044946"/>
          </a:xfrm>
        </p:grpSpPr>
        <p:pic>
          <p:nvPicPr>
            <p:cNvPr id="23" name="图片占位符 8">
              <a:extLst>
                <a:ext uri="{FF2B5EF4-FFF2-40B4-BE49-F238E27FC236}">
                  <a16:creationId xmlns="" xmlns:a16="http://schemas.microsoft.com/office/drawing/2014/main" id="{6E79D9C9-BD8D-484D-A0AA-6837134EE6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32" r="13209"/>
            <a:stretch/>
          </p:blipFill>
          <p:spPr>
            <a:xfrm>
              <a:off x="6983203" y="1683825"/>
              <a:ext cx="4067249" cy="4044946"/>
            </a:xfrm>
            <a:prstGeom prst="rect">
              <a:avLst/>
            </a:prstGeom>
          </p:spPr>
        </p:pic>
        <p:sp>
          <p:nvSpPr>
            <p:cNvPr id="24" name="直角三角形 23">
              <a:extLst>
                <a:ext uri="{FF2B5EF4-FFF2-40B4-BE49-F238E27FC236}">
                  <a16:creationId xmlns="" xmlns:a16="http://schemas.microsoft.com/office/drawing/2014/main" id="{F8AC579D-D66E-43EF-AAE3-55AFF80CF93E}"/>
                </a:ext>
              </a:extLst>
            </p:cNvPr>
            <p:cNvSpPr/>
            <p:nvPr/>
          </p:nvSpPr>
          <p:spPr>
            <a:xfrm flipV="1">
              <a:off x="6983203" y="1706458"/>
              <a:ext cx="895350" cy="895350"/>
            </a:xfrm>
            <a:prstGeom prst="rtTriangle">
              <a:avLst/>
            </a:prstGeom>
            <a:solidFill>
              <a:srgbClr val="40404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D3E984BB-39D4-4787-A7D0-0BD88B5DFADB}"/>
                </a:ext>
              </a:extLst>
            </p:cNvPr>
            <p:cNvGrpSpPr/>
            <p:nvPr/>
          </p:nvGrpSpPr>
          <p:grpSpPr>
            <a:xfrm>
              <a:off x="5889207" y="3764233"/>
              <a:ext cx="1808371" cy="1808371"/>
              <a:chOff x="5686426" y="3429000"/>
              <a:chExt cx="2133600" cy="2133600"/>
            </a:xfrm>
            <a:solidFill>
              <a:srgbClr val="404040"/>
            </a:solidFill>
          </p:grpSpPr>
          <p:sp>
            <p:nvSpPr>
              <p:cNvPr id="29" name="矩形 28">
                <a:extLst>
                  <a:ext uri="{FF2B5EF4-FFF2-40B4-BE49-F238E27FC236}">
                    <a16:creationId xmlns="" xmlns:a16="http://schemas.microsoft.com/office/drawing/2014/main" id="{1B7B0C04-9D40-4C4A-94E7-0ED4EDDE57D5}"/>
                  </a:ext>
                </a:extLst>
              </p:cNvPr>
              <p:cNvSpPr/>
              <p:nvPr/>
            </p:nvSpPr>
            <p:spPr>
              <a:xfrm>
                <a:off x="5686426" y="3429000"/>
                <a:ext cx="2133600" cy="21336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228600" sx="105000" sy="105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文本框 32">
                <a:extLst>
                  <a:ext uri="{FF2B5EF4-FFF2-40B4-BE49-F238E27FC236}">
                    <a16:creationId xmlns="" xmlns:a16="http://schemas.microsoft.com/office/drawing/2014/main" id="{AC923332-B63E-44EA-A387-5113D2F0FBAE}"/>
                  </a:ext>
                </a:extLst>
              </p:cNvPr>
              <p:cNvSpPr txBox="1"/>
              <p:nvPr/>
            </p:nvSpPr>
            <p:spPr>
              <a:xfrm>
                <a:off x="6078036" y="3808922"/>
                <a:ext cx="1540483" cy="1416204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病例介绍</a:t>
                </a:r>
              </a:p>
            </p:txBody>
          </p:sp>
        </p:grpSp>
      </p:grpSp>
      <p:sp>
        <p:nvSpPr>
          <p:cNvPr id="34" name="TextBox 12">
            <a:extLst>
              <a:ext uri="{FF2B5EF4-FFF2-40B4-BE49-F238E27FC236}">
                <a16:creationId xmlns="" xmlns:a16="http://schemas.microsoft.com/office/drawing/2014/main" id="{0EA64965-D872-4165-A6B2-96D407735CD2}"/>
              </a:ext>
            </a:extLst>
          </p:cNvPr>
          <p:cNvSpPr txBox="1"/>
          <p:nvPr/>
        </p:nvSpPr>
        <p:spPr>
          <a:xfrm>
            <a:off x="1128848" y="1855000"/>
            <a:ext cx="40350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accent1"/>
                </a:solidFill>
                <a:cs typeface="+mn-ea"/>
                <a:sym typeface="+mn-lt"/>
              </a:rPr>
              <a:t>专科检查</a:t>
            </a:r>
            <a:endParaRPr lang="id-ID" sz="48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3" name="Text Placeholder 4">
            <a:extLst>
              <a:ext uri="{FF2B5EF4-FFF2-40B4-BE49-F238E27FC236}">
                <a16:creationId xmlns="" xmlns:a16="http://schemas.microsoft.com/office/drawing/2014/main" id="{01A91BF5-263E-414A-AB8E-4F2551984EA0}"/>
              </a:ext>
            </a:extLst>
          </p:cNvPr>
          <p:cNvSpPr txBox="1">
            <a:spLocks/>
          </p:cNvSpPr>
          <p:nvPr/>
        </p:nvSpPr>
        <p:spPr>
          <a:xfrm>
            <a:off x="1128848" y="2739842"/>
            <a:ext cx="4537149" cy="102439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600" dirty="0">
                <a:cs typeface="+mn-ea"/>
                <a:sym typeface="+mn-lt"/>
              </a:rPr>
              <a:t>脊柱生理弯曲存在，颈部疼痛肿胀，局部压痛、叩击痛（</a:t>
            </a:r>
            <a:r>
              <a:rPr lang="en-US" altLang="zh-CN" sz="1600" dirty="0">
                <a:cs typeface="+mn-ea"/>
                <a:sym typeface="+mn-lt"/>
              </a:rPr>
              <a:t>+</a:t>
            </a:r>
            <a:r>
              <a:rPr lang="zh-CN" altLang="en-US" sz="1600" dirty="0">
                <a:cs typeface="+mn-ea"/>
                <a:sym typeface="+mn-lt"/>
              </a:rPr>
              <a:t>），活动受限，屈伸不能，双上肢活动不能伴麻木，肌力约</a:t>
            </a:r>
            <a:r>
              <a:rPr lang="en-US" altLang="zh-CN" sz="1600" dirty="0">
                <a:cs typeface="+mn-ea"/>
                <a:sym typeface="+mn-lt"/>
              </a:rPr>
              <a:t>II</a:t>
            </a:r>
            <a:r>
              <a:rPr lang="zh-CN" altLang="en-US" sz="1600" dirty="0">
                <a:cs typeface="+mn-ea"/>
                <a:sym typeface="+mn-lt"/>
              </a:rPr>
              <a:t>级；双下肢活动受限伴麻木，肌力约</a:t>
            </a:r>
            <a:r>
              <a:rPr lang="en-US" altLang="zh-CN" sz="1600" dirty="0">
                <a:cs typeface="+mn-ea"/>
                <a:sym typeface="+mn-lt"/>
              </a:rPr>
              <a:t>III</a:t>
            </a:r>
            <a:r>
              <a:rPr lang="zh-CN" altLang="en-US" sz="1600" dirty="0">
                <a:cs typeface="+mn-ea"/>
                <a:sym typeface="+mn-lt"/>
              </a:rPr>
              <a:t>级，面部上唇部见３</a:t>
            </a:r>
            <a:r>
              <a:rPr lang="en-US" altLang="zh-CN" sz="1600" dirty="0">
                <a:cs typeface="+mn-ea"/>
                <a:sym typeface="+mn-lt"/>
              </a:rPr>
              <a:t>×</a:t>
            </a:r>
            <a:r>
              <a:rPr lang="zh-CN" altLang="en-US" sz="1600" dirty="0">
                <a:cs typeface="+mn-ea"/>
                <a:sym typeface="+mn-lt"/>
              </a:rPr>
              <a:t>２</a:t>
            </a:r>
            <a:r>
              <a:rPr lang="en-US" altLang="zh-CN" sz="1600" dirty="0">
                <a:cs typeface="+mn-ea"/>
                <a:sym typeface="+mn-lt"/>
              </a:rPr>
              <a:t>cm²</a:t>
            </a:r>
            <a:r>
              <a:rPr lang="zh-CN" altLang="en-US" sz="1600" dirty="0">
                <a:cs typeface="+mn-ea"/>
                <a:sym typeface="+mn-lt"/>
              </a:rPr>
              <a:t>皮肤擦伤，末梢血运及感觉未见异常。</a:t>
            </a:r>
          </a:p>
          <a:p>
            <a:pPr marL="0" indent="0">
              <a:buNone/>
            </a:pPr>
            <a:r>
              <a:rPr lang="zh-CN" altLang="en-US" sz="1600" dirty="0">
                <a:cs typeface="+mn-ea"/>
                <a:sym typeface="+mn-lt"/>
              </a:rPr>
              <a:t>辅助检查：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zh-CN" altLang="en-US" sz="1600" dirty="0">
                <a:cs typeface="+mn-ea"/>
                <a:sym typeface="+mn-lt"/>
              </a:rPr>
              <a:t>头颅 </a:t>
            </a:r>
            <a:r>
              <a:rPr lang="en-US" altLang="zh-CN" sz="1600" dirty="0">
                <a:cs typeface="+mn-ea"/>
                <a:sym typeface="+mn-lt"/>
              </a:rPr>
              <a:t>CT+</a:t>
            </a:r>
            <a:r>
              <a:rPr lang="zh-CN" altLang="en-US" sz="1600" dirty="0">
                <a:cs typeface="+mn-ea"/>
                <a:sym typeface="+mn-lt"/>
              </a:rPr>
              <a:t>颈部</a:t>
            </a:r>
            <a:r>
              <a:rPr lang="en-US" altLang="zh-CN" sz="1600" dirty="0">
                <a:cs typeface="+mn-ea"/>
                <a:sym typeface="+mn-lt"/>
              </a:rPr>
              <a:t>CT</a:t>
            </a:r>
            <a:r>
              <a:rPr lang="zh-CN" altLang="en-US" sz="1600" dirty="0">
                <a:cs typeface="+mn-ea"/>
                <a:sym typeface="+mn-lt"/>
              </a:rPr>
              <a:t>示：脑实质未见明显异常，颈椎椎管骨性占位；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zh-CN" altLang="en-US" sz="1600" dirty="0">
                <a:cs typeface="+mn-ea"/>
                <a:sym typeface="+mn-lt"/>
              </a:rPr>
              <a:t>颈椎</a:t>
            </a:r>
            <a:r>
              <a:rPr lang="en-US" altLang="zh-CN" sz="1600" dirty="0">
                <a:cs typeface="+mn-ea"/>
                <a:sym typeface="+mn-lt"/>
              </a:rPr>
              <a:t>MRI</a:t>
            </a:r>
            <a:r>
              <a:rPr lang="zh-CN" altLang="en-US" sz="1600" dirty="0">
                <a:cs typeface="+mn-ea"/>
                <a:sym typeface="+mn-lt"/>
              </a:rPr>
              <a:t>示：，</a:t>
            </a:r>
            <a:r>
              <a:rPr lang="en-US" altLang="zh-CN" sz="1600" dirty="0">
                <a:cs typeface="+mn-ea"/>
                <a:sym typeface="+mn-lt"/>
              </a:rPr>
              <a:t>C3-T2</a:t>
            </a:r>
            <a:r>
              <a:rPr lang="zh-CN" altLang="en-US" sz="1600" dirty="0">
                <a:cs typeface="+mn-ea"/>
                <a:sym typeface="+mn-lt"/>
              </a:rPr>
              <a:t>椎体后纵韧带增厚、钙化致椎管狭窄。</a:t>
            </a:r>
            <a:r>
              <a:rPr lang="en-US" altLang="zh-CN" sz="1600" dirty="0">
                <a:cs typeface="+mn-ea"/>
                <a:sym typeface="+mn-lt"/>
                <a:hlinkClick r:id="" action="ppaction://noaction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C2-T2</a:t>
            </a:r>
            <a:r>
              <a:rPr lang="zh-CN" altLang="en-US" sz="1600" dirty="0">
                <a:cs typeface="+mn-ea"/>
                <a:sym typeface="+mn-lt"/>
                <a:hlinkClick r:id="" action="ppaction://noaction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水平脊髓损伤</a:t>
            </a:r>
            <a:endParaRPr lang="zh-CN" altLang="en-US" sz="1600" dirty="0">
              <a:cs typeface="+mn-ea"/>
              <a:sym typeface="+mn-lt"/>
            </a:endParaRPr>
          </a:p>
          <a:p>
            <a:pPr marL="0" indent="0">
              <a:lnSpc>
                <a:spcPct val="80000"/>
              </a:lnSpc>
              <a:buNone/>
            </a:pP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45" name="Rectangle: Rounded Corners 21">
            <a:extLst>
              <a:ext uri="{FF2B5EF4-FFF2-40B4-BE49-F238E27FC236}">
                <a16:creationId xmlns="" xmlns:a16="http://schemas.microsoft.com/office/drawing/2014/main" id="{619C84BB-E27B-4EDA-887F-48D230353918}"/>
              </a:ext>
            </a:extLst>
          </p:cNvPr>
          <p:cNvSpPr/>
          <p:nvPr/>
        </p:nvSpPr>
        <p:spPr>
          <a:xfrm>
            <a:off x="1230668" y="5537622"/>
            <a:ext cx="1305665" cy="36548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254000" dist="127000" dir="540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chemeClr val="bg1"/>
                </a:solidFill>
                <a:cs typeface="+mn-ea"/>
                <a:sym typeface="+mn-lt"/>
              </a:rPr>
              <a:t>Read More</a:t>
            </a:r>
            <a:endParaRPr lang="id-ID" sz="9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024175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3" grpId="0"/>
      <p:bldP spid="4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AutoShape 17"/>
          <p:cNvCxnSpPr>
            <a:cxnSpLocks noChangeShapeType="1"/>
          </p:cNvCxnSpPr>
          <p:nvPr/>
        </p:nvCxnSpPr>
        <p:spPr bwMode="gray">
          <a:xfrm>
            <a:off x="2145196" y="2631798"/>
            <a:ext cx="866775" cy="0"/>
          </a:xfrm>
          <a:prstGeom prst="straightConnector1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AutoShape 18"/>
          <p:cNvCxnSpPr>
            <a:cxnSpLocks noChangeShapeType="1"/>
          </p:cNvCxnSpPr>
          <p:nvPr/>
        </p:nvCxnSpPr>
        <p:spPr bwMode="gray">
          <a:xfrm>
            <a:off x="4365786" y="2631798"/>
            <a:ext cx="876300" cy="0"/>
          </a:xfrm>
          <a:prstGeom prst="straightConnector1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AutoShape 19"/>
          <p:cNvCxnSpPr>
            <a:cxnSpLocks noChangeShapeType="1"/>
          </p:cNvCxnSpPr>
          <p:nvPr/>
        </p:nvCxnSpPr>
        <p:spPr bwMode="gray">
          <a:xfrm>
            <a:off x="6687105" y="2631798"/>
            <a:ext cx="828675" cy="0"/>
          </a:xfrm>
          <a:prstGeom prst="straightConnector1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AutoShape 13"/>
          <p:cNvSpPr>
            <a:spLocks noChangeArrowheads="1"/>
          </p:cNvSpPr>
          <p:nvPr/>
        </p:nvSpPr>
        <p:spPr bwMode="gray">
          <a:xfrm>
            <a:off x="972812" y="2074585"/>
            <a:ext cx="1114425" cy="1114425"/>
          </a:xfrm>
          <a:prstGeom prst="diamond">
            <a:avLst/>
          </a:prstGeom>
          <a:solidFill>
            <a:schemeClr val="accent1"/>
          </a:solidFill>
          <a:ln w="9525">
            <a:miter lim="800000"/>
          </a:ln>
        </p:spPr>
        <p:txBody>
          <a:bodyPr wrap="none" anchor="ctr">
            <a:flatTx/>
          </a:bodyPr>
          <a:lstStyle/>
          <a:p>
            <a:pPr lvl="0"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诊疗计划</a:t>
            </a:r>
          </a:p>
        </p:txBody>
      </p:sp>
      <p:sp>
        <p:nvSpPr>
          <p:cNvPr id="22" name="AutoShape 14"/>
          <p:cNvSpPr>
            <a:spLocks noChangeArrowheads="1"/>
          </p:cNvSpPr>
          <p:nvPr/>
        </p:nvSpPr>
        <p:spPr bwMode="gray">
          <a:xfrm>
            <a:off x="3100095" y="2074584"/>
            <a:ext cx="1114425" cy="1114425"/>
          </a:xfrm>
          <a:prstGeom prst="diamond">
            <a:avLst/>
          </a:prstGeom>
          <a:solidFill>
            <a:schemeClr val="accent1"/>
          </a:solidFill>
          <a:ln w="9525">
            <a:miter lim="800000"/>
          </a:ln>
        </p:spPr>
        <p:txBody>
          <a:bodyPr wrap="none" anchor="ctr">
            <a:flatTx/>
          </a:bodyPr>
          <a:lstStyle/>
          <a:p>
            <a:pPr lvl="0"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诊疗计划</a:t>
            </a:r>
          </a:p>
        </p:txBody>
      </p:sp>
      <p:sp>
        <p:nvSpPr>
          <p:cNvPr id="23" name="AutoShape 15"/>
          <p:cNvSpPr>
            <a:spLocks noChangeArrowheads="1"/>
          </p:cNvSpPr>
          <p:nvPr/>
        </p:nvSpPr>
        <p:spPr bwMode="gray">
          <a:xfrm>
            <a:off x="5407128" y="2074584"/>
            <a:ext cx="1114425" cy="1114425"/>
          </a:xfrm>
          <a:prstGeom prst="diamond">
            <a:avLst/>
          </a:prstGeom>
          <a:solidFill>
            <a:schemeClr val="accent1"/>
          </a:solidFill>
          <a:ln w="9525">
            <a:miter lim="800000"/>
          </a:ln>
        </p:spPr>
        <p:txBody>
          <a:bodyPr wrap="none" anchor="ctr">
            <a:flatTx/>
          </a:bodyPr>
          <a:lstStyle/>
          <a:p>
            <a:pPr lvl="0"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诊疗计划</a:t>
            </a:r>
          </a:p>
        </p:txBody>
      </p:sp>
      <p:sp>
        <p:nvSpPr>
          <p:cNvPr id="24" name="AutoShape 16"/>
          <p:cNvSpPr>
            <a:spLocks noChangeArrowheads="1"/>
          </p:cNvSpPr>
          <p:nvPr/>
        </p:nvSpPr>
        <p:spPr bwMode="gray">
          <a:xfrm>
            <a:off x="7669246" y="2074584"/>
            <a:ext cx="1114425" cy="1114425"/>
          </a:xfrm>
          <a:prstGeom prst="diamond">
            <a:avLst/>
          </a:prstGeom>
          <a:solidFill>
            <a:schemeClr val="accent1"/>
          </a:solidFill>
          <a:ln w="9525">
            <a:miter lim="800000"/>
          </a:ln>
        </p:spPr>
        <p:txBody>
          <a:bodyPr wrap="none" anchor="ctr">
            <a:flatTx/>
          </a:bodyPr>
          <a:lstStyle/>
          <a:p>
            <a:pPr lvl="0"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诊疗计划</a:t>
            </a:r>
          </a:p>
        </p:txBody>
      </p:sp>
      <p:sp>
        <p:nvSpPr>
          <p:cNvPr id="25" name="Text Box 24"/>
          <p:cNvSpPr txBox="1">
            <a:spLocks noChangeArrowheads="1"/>
          </p:cNvSpPr>
          <p:nvPr/>
        </p:nvSpPr>
        <p:spPr bwMode="gray">
          <a:xfrm>
            <a:off x="452907" y="3220760"/>
            <a:ext cx="2092324" cy="834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60000"/>
              </a:lnSpc>
              <a:buFont typeface="Wingdings" panose="05000000000000000000" pitchFamily="2" charset="2"/>
              <a:buNone/>
            </a:pPr>
            <a:r>
              <a:rPr lang="en-US" altLang="zh-CN" sz="1600" dirty="0">
                <a:solidFill>
                  <a:srgbClr val="404040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600" dirty="0">
                <a:solidFill>
                  <a:srgbClr val="404040"/>
                </a:solidFill>
                <a:latin typeface="+mn-lt"/>
                <a:ea typeface="+mn-ea"/>
                <a:cs typeface="+mn-ea"/>
                <a:sym typeface="+mn-lt"/>
              </a:rPr>
              <a:t>、绝对卧床休息，给予颈部支具制动                            </a:t>
            </a:r>
          </a:p>
        </p:txBody>
      </p:sp>
      <p:sp>
        <p:nvSpPr>
          <p:cNvPr id="26" name="Text Box 25"/>
          <p:cNvSpPr txBox="1">
            <a:spLocks noChangeArrowheads="1"/>
          </p:cNvSpPr>
          <p:nvPr/>
        </p:nvSpPr>
        <p:spPr bwMode="gray">
          <a:xfrm>
            <a:off x="2580984" y="3220760"/>
            <a:ext cx="2092324" cy="1220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60000"/>
              </a:lnSpc>
              <a:buFont typeface="Wingdings" panose="05000000000000000000" pitchFamily="2" charset="2"/>
              <a:buNone/>
            </a:pPr>
            <a:r>
              <a:rPr lang="en-US" altLang="zh-CN" sz="1600" dirty="0">
                <a:solidFill>
                  <a:srgbClr val="404040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600" dirty="0">
                <a:solidFill>
                  <a:srgbClr val="404040"/>
                </a:solidFill>
                <a:latin typeface="+mn-lt"/>
                <a:ea typeface="+mn-ea"/>
                <a:cs typeface="+mn-ea"/>
                <a:sym typeface="+mn-lt"/>
              </a:rPr>
              <a:t>、一级护理，心电监护，密切观察生命体征</a:t>
            </a:r>
          </a:p>
        </p:txBody>
      </p:sp>
      <p:sp>
        <p:nvSpPr>
          <p:cNvPr id="27" name="Text Box 26"/>
          <p:cNvSpPr txBox="1">
            <a:spLocks noChangeArrowheads="1"/>
          </p:cNvSpPr>
          <p:nvPr/>
        </p:nvSpPr>
        <p:spPr bwMode="gray">
          <a:xfrm>
            <a:off x="4889275" y="3220760"/>
            <a:ext cx="2092324" cy="2402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60000"/>
              </a:lnSpc>
              <a:buFont typeface="Wingdings" panose="05000000000000000000" pitchFamily="2" charset="2"/>
              <a:buNone/>
            </a:pPr>
            <a:r>
              <a:rPr lang="en-US" altLang="zh-CN" sz="1600" dirty="0">
                <a:solidFill>
                  <a:srgbClr val="404040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1600" dirty="0">
                <a:solidFill>
                  <a:srgbClr val="404040"/>
                </a:solidFill>
                <a:latin typeface="+mn-lt"/>
                <a:ea typeface="+mn-ea"/>
                <a:cs typeface="+mn-ea"/>
                <a:sym typeface="+mn-lt"/>
              </a:rPr>
              <a:t>、给予甲基强的松龙冲击治疗，复方甘露醇、长春西汀及奥美拉唑注射液静滴以消止痛肿、活血化瘀及保护胃黏膜</a:t>
            </a:r>
          </a:p>
        </p:txBody>
      </p:sp>
      <p:sp>
        <p:nvSpPr>
          <p:cNvPr id="28" name="Text Box 27"/>
          <p:cNvSpPr txBox="1">
            <a:spLocks noChangeArrowheads="1"/>
          </p:cNvSpPr>
          <p:nvPr/>
        </p:nvSpPr>
        <p:spPr bwMode="gray">
          <a:xfrm>
            <a:off x="7180296" y="3220760"/>
            <a:ext cx="2092324" cy="834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60000"/>
              </a:lnSpc>
              <a:buFont typeface="Wingdings" panose="05000000000000000000" pitchFamily="2" charset="2"/>
              <a:buNone/>
            </a:pPr>
            <a:r>
              <a:rPr lang="en-US" altLang="zh-CN" sz="1600" dirty="0">
                <a:solidFill>
                  <a:srgbClr val="404040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1600" dirty="0">
                <a:solidFill>
                  <a:srgbClr val="404040"/>
                </a:solidFill>
                <a:latin typeface="+mn-lt"/>
                <a:ea typeface="+mn-ea"/>
                <a:cs typeface="+mn-ea"/>
                <a:sym typeface="+mn-lt"/>
              </a:rPr>
              <a:t>、畅情志、调饮食、避外邪、防外感</a:t>
            </a:r>
          </a:p>
        </p:txBody>
      </p:sp>
      <p:cxnSp>
        <p:nvCxnSpPr>
          <p:cNvPr id="29" name="AutoShape 19"/>
          <p:cNvCxnSpPr>
            <a:cxnSpLocks noChangeShapeType="1"/>
          </p:cNvCxnSpPr>
          <p:nvPr/>
        </p:nvCxnSpPr>
        <p:spPr bwMode="gray">
          <a:xfrm>
            <a:off x="8975756" y="2631798"/>
            <a:ext cx="828675" cy="0"/>
          </a:xfrm>
          <a:prstGeom prst="straightConnector1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AutoShape 16"/>
          <p:cNvSpPr>
            <a:spLocks noChangeArrowheads="1"/>
          </p:cNvSpPr>
          <p:nvPr/>
        </p:nvSpPr>
        <p:spPr bwMode="gray">
          <a:xfrm>
            <a:off x="9948539" y="2074584"/>
            <a:ext cx="1114425" cy="1114425"/>
          </a:xfrm>
          <a:prstGeom prst="diamond">
            <a:avLst/>
          </a:prstGeom>
          <a:solidFill>
            <a:schemeClr val="accent1"/>
          </a:solidFill>
          <a:ln w="9525">
            <a:miter lim="800000"/>
          </a:ln>
        </p:spPr>
        <p:txBody>
          <a:bodyPr wrap="none" anchor="ctr">
            <a:flatTx/>
          </a:bodyPr>
          <a:lstStyle/>
          <a:p>
            <a:pPr lvl="0"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诊疗计划</a:t>
            </a:r>
          </a:p>
        </p:txBody>
      </p:sp>
      <p:sp>
        <p:nvSpPr>
          <p:cNvPr id="31" name="Text Box 27"/>
          <p:cNvSpPr txBox="1">
            <a:spLocks noChangeArrowheads="1"/>
          </p:cNvSpPr>
          <p:nvPr/>
        </p:nvSpPr>
        <p:spPr bwMode="gray">
          <a:xfrm>
            <a:off x="9459589" y="3220760"/>
            <a:ext cx="2092324" cy="1614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60000"/>
              </a:lnSpc>
              <a:buFont typeface="Wingdings" panose="05000000000000000000" pitchFamily="2" charset="2"/>
              <a:buNone/>
            </a:pPr>
            <a:r>
              <a:rPr lang="en-US" altLang="zh-CN" sz="1600" dirty="0">
                <a:solidFill>
                  <a:srgbClr val="404040"/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sz="1600" dirty="0">
                <a:solidFill>
                  <a:srgbClr val="404040"/>
                </a:solidFill>
                <a:latin typeface="+mn-lt"/>
                <a:ea typeface="+mn-ea"/>
                <a:cs typeface="+mn-ea"/>
                <a:sym typeface="+mn-lt"/>
              </a:rPr>
              <a:t>、中药内服，以消肿止痛、活血祛瘀为主，予大成汤活血化瘀、舒经通络。</a:t>
            </a:r>
          </a:p>
        </p:txBody>
      </p:sp>
    </p:spTree>
    <p:extLst>
      <p:ext uri="{BB962C8B-B14F-4D97-AF65-F5344CB8AC3E}">
        <p14:creationId xmlns:p14="http://schemas.microsoft.com/office/powerpoint/2010/main" val="7694384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prestig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30" grpId="0" animBg="1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C6157ADF-65F3-4C02-96BE-206DC4C02E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r="18782" b="27206"/>
          <a:stretch/>
        </p:blipFill>
        <p:spPr>
          <a:xfrm>
            <a:off x="0" y="-2"/>
            <a:ext cx="12192000" cy="685800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47390" y="390745"/>
            <a:ext cx="10802679" cy="6076507"/>
          </a:xfrm>
          <a:prstGeom prst="rect">
            <a:avLst/>
          </a:prstGeom>
          <a:solidFill>
            <a:srgbClr val="0070C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TextBox 76"/>
          <p:cNvSpPr txBox="1"/>
          <p:nvPr/>
        </p:nvSpPr>
        <p:spPr>
          <a:xfrm>
            <a:off x="1666325" y="2376946"/>
            <a:ext cx="903324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1500" b="1" dirty="0">
                <a:solidFill>
                  <a:schemeClr val="bg1"/>
                </a:solidFill>
                <a:cs typeface="+mn-ea"/>
                <a:sym typeface="+mn-lt"/>
              </a:rPr>
              <a:t>脊髓损伤知识</a:t>
            </a:r>
          </a:p>
        </p:txBody>
      </p:sp>
      <p:sp>
        <p:nvSpPr>
          <p:cNvPr id="41" name="矩形 40"/>
          <p:cNvSpPr/>
          <p:nvPr/>
        </p:nvSpPr>
        <p:spPr>
          <a:xfrm>
            <a:off x="3297581" y="4262944"/>
            <a:ext cx="57022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spcBef>
                <a:spcPct val="0"/>
              </a:spcBef>
            </a:pP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ADD THE TITLE HERE</a:t>
            </a:r>
          </a:p>
        </p:txBody>
      </p:sp>
      <p:sp>
        <p:nvSpPr>
          <p:cNvPr id="43" name="十字形 42"/>
          <p:cNvSpPr/>
          <p:nvPr/>
        </p:nvSpPr>
        <p:spPr>
          <a:xfrm flipV="1">
            <a:off x="4892590" y="1324696"/>
            <a:ext cx="741535" cy="736587"/>
          </a:xfrm>
          <a:prstGeom prst="plus">
            <a:avLst>
              <a:gd name="adj" fmla="val 363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等腰三角形 43"/>
          <p:cNvSpPr/>
          <p:nvPr/>
        </p:nvSpPr>
        <p:spPr>
          <a:xfrm flipV="1">
            <a:off x="6096000" y="5866851"/>
            <a:ext cx="245157" cy="21134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3832946C-8F85-44F9-8887-F8E13F1FF586}"/>
              </a:ext>
            </a:extLst>
          </p:cNvPr>
          <p:cNvSpPr txBox="1"/>
          <p:nvPr/>
        </p:nvSpPr>
        <p:spPr>
          <a:xfrm>
            <a:off x="3297581" y="4772510"/>
            <a:ext cx="5702299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" panose="020F0502020204030204"/>
                <a:cs typeface="+mn-ea"/>
                <a:sym typeface="+mn-lt"/>
              </a:rPr>
              <a:t>请在此处输入您的文字内容，请在此处输入您的文字内容请在此处输入您的文字内容，请在此处输入您的文字内容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" panose="020F0502020204030204"/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76821EC-88B7-4B78-8AD9-62A8A81BAD99}"/>
              </a:ext>
            </a:extLst>
          </p:cNvPr>
          <p:cNvSpPr txBox="1"/>
          <p:nvPr/>
        </p:nvSpPr>
        <p:spPr>
          <a:xfrm>
            <a:off x="5823897" y="1092825"/>
            <a:ext cx="15679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7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kumimoji="0" lang="zh-CN" altLang="en-US" sz="7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51927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5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5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9" grpId="0"/>
      <p:bldP spid="41" grpId="0"/>
      <p:bldP spid="43" grpId="0" animBg="1"/>
      <p:bldP spid="44" grpId="0" animBg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="" xmlns:a16="http://schemas.microsoft.com/office/drawing/2014/main" id="{A96282E2-C1EB-496E-9117-F0929655523F}"/>
              </a:ext>
            </a:extLst>
          </p:cNvPr>
          <p:cNvSpPr txBox="1">
            <a:spLocks noRot="1" noChangeArrowheads="1"/>
          </p:cNvSpPr>
          <p:nvPr/>
        </p:nvSpPr>
        <p:spPr>
          <a:xfrm>
            <a:off x="265554" y="1742502"/>
            <a:ext cx="11577579" cy="14271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solidFill>
                  <a:srgbClr val="404040"/>
                </a:solidFill>
                <a:cs typeface="+mn-ea"/>
                <a:sym typeface="+mn-lt"/>
              </a:rPr>
              <a:t>脊髓损伤</a:t>
            </a:r>
            <a:r>
              <a:rPr lang="en-US" altLang="zh-CN" sz="2000" dirty="0">
                <a:solidFill>
                  <a:srgbClr val="404040"/>
                </a:solidFill>
                <a:cs typeface="+mn-ea"/>
                <a:sym typeface="+mn-lt"/>
              </a:rPr>
              <a:t>(spinal cord injury)</a:t>
            </a:r>
            <a:r>
              <a:rPr lang="zh-CN" altLang="en-US" sz="2000" dirty="0">
                <a:solidFill>
                  <a:srgbClr val="404040"/>
                </a:solidFill>
                <a:cs typeface="+mn-ea"/>
                <a:sym typeface="+mn-lt"/>
              </a:rPr>
              <a:t>是指由于外界直接或间接因素导致脊髓损伤，在损害的相应节段出现各种运动、感觉和括约肌功能障碍，肌张力异常及病理反射等的相应改变。脊髓损伤的程度和临床表现取决于原发性损伤的部位和性质。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0B2F08DF-CC7D-4847-BA17-D9917258B512}"/>
              </a:ext>
            </a:extLst>
          </p:cNvPr>
          <p:cNvSpPr txBox="1">
            <a:spLocks noChangeArrowheads="1"/>
          </p:cNvSpPr>
          <p:nvPr/>
        </p:nvSpPr>
        <p:spPr>
          <a:xfrm>
            <a:off x="210668" y="3332435"/>
            <a:ext cx="2036763" cy="8056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404040"/>
                </a:solidFill>
                <a:latin typeface="+mn-lt"/>
                <a:ea typeface="+mn-ea"/>
                <a:cs typeface="+mn-ea"/>
                <a:sym typeface="+mn-lt"/>
              </a:rPr>
              <a:t>脊髓的结构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50A8345C-80FE-4FB5-BAAE-E4A41B3D3F8D}"/>
              </a:ext>
            </a:extLst>
          </p:cNvPr>
          <p:cNvGrpSpPr/>
          <p:nvPr/>
        </p:nvGrpSpPr>
        <p:grpSpPr bwMode="auto">
          <a:xfrm>
            <a:off x="265554" y="5167881"/>
            <a:ext cx="6165724" cy="799882"/>
            <a:chOff x="87" y="53"/>
            <a:chExt cx="3750" cy="784"/>
          </a:xfrm>
          <a:effectLst/>
        </p:grpSpPr>
        <p:grpSp>
          <p:nvGrpSpPr>
            <p:cNvPr id="5" name="Group 5">
              <a:extLst>
                <a:ext uri="{FF2B5EF4-FFF2-40B4-BE49-F238E27FC236}">
                  <a16:creationId xmlns="" xmlns:a16="http://schemas.microsoft.com/office/drawing/2014/main" id="{C1C96B36-6E02-47DF-934D-FDEA854ECC3B}"/>
                </a:ext>
              </a:extLst>
            </p:cNvPr>
            <p:cNvGrpSpPr/>
            <p:nvPr/>
          </p:nvGrpSpPr>
          <p:grpSpPr bwMode="auto">
            <a:xfrm>
              <a:off x="87" y="84"/>
              <a:ext cx="768" cy="746"/>
              <a:chOff x="0" y="0"/>
              <a:chExt cx="768" cy="746"/>
            </a:xfrm>
          </p:grpSpPr>
          <p:sp>
            <p:nvSpPr>
              <p:cNvPr id="7" name="AutoShape 6">
                <a:extLst>
                  <a:ext uri="{FF2B5EF4-FFF2-40B4-BE49-F238E27FC236}">
                    <a16:creationId xmlns="" xmlns:a16="http://schemas.microsoft.com/office/drawing/2014/main" id="{722F036C-3B54-414C-A354-35B07BF303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768" cy="746"/>
              </a:xfrm>
              <a:prstGeom prst="homePlat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lnSpc>
                    <a:spcPct val="150000"/>
                  </a:lnSpc>
                </a:pPr>
                <a:endParaRPr lang="zh-CN" altLang="en-US" sz="1600">
                  <a:cs typeface="+mn-ea"/>
                  <a:sym typeface="+mn-lt"/>
                </a:endParaRPr>
              </a:p>
            </p:txBody>
          </p:sp>
          <p:sp>
            <p:nvSpPr>
              <p:cNvPr id="9" name="Text Box 8">
                <a:extLst>
                  <a:ext uri="{FF2B5EF4-FFF2-40B4-BE49-F238E27FC236}">
                    <a16:creationId xmlns="" xmlns:a16="http://schemas.microsoft.com/office/drawing/2014/main" id="{195A6514-4DDD-4F70-9945-B241E84FF6B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9" y="85"/>
                <a:ext cx="487" cy="5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150000"/>
                  </a:lnSpc>
                </a:pPr>
                <a:r>
                  <a:rPr lang="zh-CN" altLang="en-US" sz="2400" dirty="0">
                    <a:solidFill>
                      <a:srgbClr val="FFFFFF"/>
                    </a:solidFill>
                    <a:cs typeface="+mn-ea"/>
                    <a:sym typeface="+mn-lt"/>
                  </a:rPr>
                  <a:t>形状</a:t>
                </a:r>
              </a:p>
            </p:txBody>
          </p:sp>
        </p:grpSp>
        <p:sp>
          <p:nvSpPr>
            <p:cNvPr id="6" name="Text Box 9">
              <a:extLst>
                <a:ext uri="{FF2B5EF4-FFF2-40B4-BE49-F238E27FC236}">
                  <a16:creationId xmlns="" xmlns:a16="http://schemas.microsoft.com/office/drawing/2014/main" id="{145E0194-B6D3-4F71-993A-4B128AD1A2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8" y="53"/>
              <a:ext cx="2929" cy="7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000000"/>
                  </a:solidFill>
                  <a:cs typeface="+mn-ea"/>
                  <a:sym typeface="+mn-lt"/>
                </a:rPr>
                <a:t>细细的管束状神经结构，位于椎管内。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000000"/>
                  </a:solidFill>
                  <a:cs typeface="+mn-ea"/>
                  <a:sym typeface="+mn-lt"/>
                </a:rPr>
                <a:t>全长40-45cm，相当椎骨的2/3</a:t>
              </a:r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="" xmlns:a16="http://schemas.microsoft.com/office/drawing/2014/main" id="{883EEF59-0881-4373-B6DB-0BCB5159B1BE}"/>
              </a:ext>
            </a:extLst>
          </p:cNvPr>
          <p:cNvGrpSpPr/>
          <p:nvPr/>
        </p:nvGrpSpPr>
        <p:grpSpPr bwMode="auto">
          <a:xfrm>
            <a:off x="5404055" y="4964010"/>
            <a:ext cx="6564576" cy="1170090"/>
            <a:chOff x="87" y="-76"/>
            <a:chExt cx="3745" cy="1084"/>
          </a:xfrm>
        </p:grpSpPr>
        <p:grpSp>
          <p:nvGrpSpPr>
            <p:cNvPr id="11" name="Group 12">
              <a:extLst>
                <a:ext uri="{FF2B5EF4-FFF2-40B4-BE49-F238E27FC236}">
                  <a16:creationId xmlns="" xmlns:a16="http://schemas.microsoft.com/office/drawing/2014/main" id="{4B710E4B-9760-410C-ACAE-7A9B939067F0}"/>
                </a:ext>
              </a:extLst>
            </p:cNvPr>
            <p:cNvGrpSpPr/>
            <p:nvPr/>
          </p:nvGrpSpPr>
          <p:grpSpPr bwMode="auto">
            <a:xfrm>
              <a:off x="87" y="84"/>
              <a:ext cx="768" cy="746"/>
              <a:chOff x="0" y="0"/>
              <a:chExt cx="768" cy="746"/>
            </a:xfrm>
          </p:grpSpPr>
          <p:sp>
            <p:nvSpPr>
              <p:cNvPr id="13" name="AutoShape 13">
                <a:extLst>
                  <a:ext uri="{FF2B5EF4-FFF2-40B4-BE49-F238E27FC236}">
                    <a16:creationId xmlns="" xmlns:a16="http://schemas.microsoft.com/office/drawing/2014/main" id="{E4245134-25A9-487E-8091-B851F6DC10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768" cy="746"/>
              </a:xfrm>
              <a:prstGeom prst="homePlat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lnSpc>
                    <a:spcPct val="150000"/>
                  </a:lnSpc>
                </a:pPr>
                <a:endParaRPr lang="zh-CN" altLang="en-US" sz="1600">
                  <a:cs typeface="+mn-ea"/>
                  <a:sym typeface="+mn-lt"/>
                </a:endParaRPr>
              </a:p>
            </p:txBody>
          </p:sp>
          <p:sp>
            <p:nvSpPr>
              <p:cNvPr id="15" name="Text Box 15">
                <a:extLst>
                  <a:ext uri="{FF2B5EF4-FFF2-40B4-BE49-F238E27FC236}">
                    <a16:creationId xmlns="" xmlns:a16="http://schemas.microsoft.com/office/drawing/2014/main" id="{40AC5EA3-057E-4C7F-9153-C64034ECA7C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9" y="118"/>
                <a:ext cx="457" cy="5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150000"/>
                  </a:lnSpc>
                </a:pPr>
                <a:r>
                  <a:rPr lang="zh-CN" altLang="en-US" sz="2400" dirty="0">
                    <a:solidFill>
                      <a:srgbClr val="FFFFFF"/>
                    </a:solidFill>
                    <a:cs typeface="+mn-ea"/>
                    <a:sym typeface="+mn-lt"/>
                  </a:rPr>
                  <a:t>位置</a:t>
                </a:r>
              </a:p>
            </p:txBody>
          </p:sp>
        </p:grpSp>
        <p:sp>
          <p:nvSpPr>
            <p:cNvPr id="12" name="Text Box 16">
              <a:extLst>
                <a:ext uri="{FF2B5EF4-FFF2-40B4-BE49-F238E27FC236}">
                  <a16:creationId xmlns="" xmlns:a16="http://schemas.microsoft.com/office/drawing/2014/main" id="{701BE499-C382-439F-AFF9-1DC1CA1A6D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3" y="-76"/>
              <a:ext cx="2929" cy="10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000000"/>
                  </a:solidFill>
                  <a:cs typeface="+mn-ea"/>
                  <a:sym typeface="+mn-lt"/>
                </a:rPr>
                <a:t>是脑干向下的延伸，是中枢神经系统的低级部位，上端与延髓相连，下端呈圆锥形，以终丝终止于第一腰椎（ 初生儿平第三腰椎）</a:t>
              </a:r>
            </a:p>
          </p:txBody>
        </p:sp>
      </p:grpSp>
      <p:grpSp>
        <p:nvGrpSpPr>
          <p:cNvPr id="16" name="Group 17">
            <a:extLst>
              <a:ext uri="{FF2B5EF4-FFF2-40B4-BE49-F238E27FC236}">
                <a16:creationId xmlns="" xmlns:a16="http://schemas.microsoft.com/office/drawing/2014/main" id="{A542D8BF-6114-4A5D-A545-B0FE1CADBC31}"/>
              </a:ext>
            </a:extLst>
          </p:cNvPr>
          <p:cNvGrpSpPr/>
          <p:nvPr/>
        </p:nvGrpSpPr>
        <p:grpSpPr bwMode="auto">
          <a:xfrm>
            <a:off x="255899" y="4158338"/>
            <a:ext cx="9450926" cy="942831"/>
            <a:chOff x="87" y="84"/>
            <a:chExt cx="3410" cy="873"/>
          </a:xfrm>
        </p:grpSpPr>
        <p:sp>
          <p:nvSpPr>
            <p:cNvPr id="19" name="AutoShape 20">
              <a:extLst>
                <a:ext uri="{FF2B5EF4-FFF2-40B4-BE49-F238E27FC236}">
                  <a16:creationId xmlns="" xmlns:a16="http://schemas.microsoft.com/office/drawing/2014/main" id="{329B5A67-B884-4BF5-BF6E-11FDFBE15A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" y="84"/>
              <a:ext cx="469" cy="746"/>
            </a:xfrm>
            <a:prstGeom prst="homePlat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两个膨大</a:t>
              </a:r>
            </a:p>
          </p:txBody>
        </p:sp>
        <p:sp>
          <p:nvSpPr>
            <p:cNvPr id="18" name="Text Box 23">
              <a:extLst>
                <a:ext uri="{FF2B5EF4-FFF2-40B4-BE49-F238E27FC236}">
                  <a16:creationId xmlns="" xmlns:a16="http://schemas.microsoft.com/office/drawing/2014/main" id="{4782EB11-EE20-4ECA-B811-C208878766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8" y="216"/>
              <a:ext cx="2929" cy="7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000000"/>
                  </a:solidFill>
                  <a:cs typeface="+mn-ea"/>
                  <a:sym typeface="+mn-lt"/>
                </a:rPr>
                <a:t>颈膨大（颈5-胸2），发出神经根支配上肢；腰膨大（腰1-骶2），发出神经根支配下肢</a:t>
              </a:r>
            </a:p>
            <a:p>
              <a:pPr eaLnBrk="0" hangingPunct="0">
                <a:lnSpc>
                  <a:spcPct val="150000"/>
                </a:lnSpc>
              </a:pPr>
              <a:endParaRPr lang="zh-CN" altLang="en-US" sz="16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51670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ldLvl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366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92744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095;#407144;#405097;"/>
</p:tagLst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70C0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4wgqnz2t">
      <a:majorFont>
        <a:latin typeface="思源黑体 CN" panose="020F0302020204030204"/>
        <a:ea typeface="思源黑体 CN"/>
        <a:cs typeface=""/>
      </a:majorFont>
      <a:minorFont>
        <a:latin typeface="思源黑体 CN" panose="020F0502020204030204"/>
        <a:ea typeface="思源黑体 C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0070C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</TotalTime>
  <Words>4045</Words>
  <Application>Microsoft Office PowerPoint</Application>
  <PresentationFormat>宽屏</PresentationFormat>
  <Paragraphs>403</Paragraphs>
  <Slides>39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39</vt:i4>
      </vt:variant>
    </vt:vector>
  </HeadingPairs>
  <TitlesOfParts>
    <vt:vector size="50" baseType="lpstr">
      <vt:lpstr>Meiryo</vt:lpstr>
      <vt:lpstr>等线</vt:lpstr>
      <vt:lpstr>思源黑体 CN</vt:lpstr>
      <vt:lpstr>宋体</vt:lpstr>
      <vt:lpstr>微软雅黑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20</cp:revision>
  <dcterms:created xsi:type="dcterms:W3CDTF">2020-07-17T15:04:35Z</dcterms:created>
  <dcterms:modified xsi:type="dcterms:W3CDTF">2020-12-10T17:15:15Z</dcterms:modified>
</cp:coreProperties>
</file>