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54" r:id="rId2"/>
  </p:sldMasterIdLst>
  <p:notesMasterIdLst>
    <p:notesMasterId r:id="rId23"/>
  </p:notesMasterIdLst>
  <p:handoutMasterIdLst>
    <p:handoutMasterId r:id="rId24"/>
  </p:handoutMasterIdLst>
  <p:sldIdLst>
    <p:sldId id="502" r:id="rId3"/>
    <p:sldId id="525" r:id="rId4"/>
    <p:sldId id="526" r:id="rId5"/>
    <p:sldId id="527" r:id="rId6"/>
    <p:sldId id="528" r:id="rId7"/>
    <p:sldId id="529" r:id="rId8"/>
    <p:sldId id="530" r:id="rId9"/>
    <p:sldId id="531" r:id="rId10"/>
    <p:sldId id="532" r:id="rId11"/>
    <p:sldId id="533" r:id="rId12"/>
    <p:sldId id="534" r:id="rId13"/>
    <p:sldId id="535" r:id="rId14"/>
    <p:sldId id="536" r:id="rId15"/>
    <p:sldId id="537" r:id="rId16"/>
    <p:sldId id="538" r:id="rId17"/>
    <p:sldId id="539" r:id="rId18"/>
    <p:sldId id="540" r:id="rId19"/>
    <p:sldId id="541" r:id="rId20"/>
    <p:sldId id="542" r:id="rId21"/>
    <p:sldId id="543" r:id="rId22"/>
  </p:sldIdLst>
  <p:sldSz cx="9144000" cy="5143500" type="screen16x9"/>
  <p:notesSz cx="6858000" cy="91440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3006"/>
    <a:srgbClr val="A45E18"/>
    <a:srgbClr val="89E4EE"/>
    <a:srgbClr val="B45654"/>
    <a:srgbClr val="EC8E6A"/>
    <a:srgbClr val="B15753"/>
    <a:srgbClr val="60CC8E"/>
    <a:srgbClr val="FEC425"/>
    <a:srgbClr val="39B1FD"/>
    <a:srgbClr val="2371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3" autoAdjust="0"/>
    <p:restoredTop sz="96314" autoAdjust="0"/>
  </p:normalViewPr>
  <p:slideViewPr>
    <p:cSldViewPr>
      <p:cViewPr varScale="1">
        <p:scale>
          <a:sx n="143" d="100"/>
          <a:sy n="143" d="100"/>
        </p:scale>
        <p:origin x="684" y="12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0"/>
    </p:cViewPr>
  </p:sorterViewPr>
  <p:notesViewPr>
    <p:cSldViewPr>
      <p:cViewPr varScale="1">
        <p:scale>
          <a:sx n="88" d="100"/>
          <a:sy n="88" d="100"/>
        </p:scale>
        <p:origin x="382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4A84ECD-5762-4FF5-BC2A-C546AC5DB3A4}" type="datetimeFigureOut">
              <a:rPr lang="zh-CN" altLang="en-US" smtClean="0"/>
              <a:t>2020/12/4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D9E7705-EF76-41DC-BDAD-11D9A89BFA9B}" type="slidenum">
              <a:rPr lang="zh-CN" altLang="en-US" smtClean="0"/>
              <a:t>‹#›</a:t>
            </a:fld>
            <a:endParaRPr lang="zh-CN" altLang="en-US"/>
          </a:p>
        </p:txBody>
      </p:sp>
    </p:spTree>
    <p:extLst>
      <p:ext uri="{BB962C8B-B14F-4D97-AF65-F5344CB8AC3E}">
        <p14:creationId xmlns:p14="http://schemas.microsoft.com/office/powerpoint/2010/main" val="30352369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12/4/2020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1</a:t>
            </a:fld>
            <a:endParaRPr lang="en-US"/>
          </a:p>
        </p:txBody>
      </p:sp>
    </p:spTree>
    <p:extLst>
      <p:ext uri="{BB962C8B-B14F-4D97-AF65-F5344CB8AC3E}">
        <p14:creationId xmlns:p14="http://schemas.microsoft.com/office/powerpoint/2010/main" val="21700998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2</a:t>
            </a:fld>
            <a:endParaRPr lang="en-US"/>
          </a:p>
        </p:txBody>
      </p:sp>
    </p:spTree>
    <p:extLst>
      <p:ext uri="{BB962C8B-B14F-4D97-AF65-F5344CB8AC3E}">
        <p14:creationId xmlns:p14="http://schemas.microsoft.com/office/powerpoint/2010/main" val="21246525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3</a:t>
            </a:fld>
            <a:endParaRPr lang="en-US"/>
          </a:p>
        </p:txBody>
      </p:sp>
    </p:spTree>
    <p:extLst>
      <p:ext uri="{BB962C8B-B14F-4D97-AF65-F5344CB8AC3E}">
        <p14:creationId xmlns:p14="http://schemas.microsoft.com/office/powerpoint/2010/main" val="42577808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19</a:t>
            </a:fld>
            <a:endParaRPr lang="en-US"/>
          </a:p>
        </p:txBody>
      </p:sp>
    </p:spTree>
    <p:extLst>
      <p:ext uri="{BB962C8B-B14F-4D97-AF65-F5344CB8AC3E}">
        <p14:creationId xmlns:p14="http://schemas.microsoft.com/office/powerpoint/2010/main" val="9943189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03001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bg>
      <p:bgPr>
        <a:pattFill prst="horzBrick">
          <a:fgClr>
            <a:schemeClr val="bg1">
              <a:lumMod val="95000"/>
            </a:schemeClr>
          </a:fgClr>
          <a:bgClr>
            <a:schemeClr val="bg1"/>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0099019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0415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51447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2489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51763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2752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54221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4952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_节标题">
    <p:bg>
      <p:bgPr>
        <a:solidFill>
          <a:schemeClr val="bg1"/>
        </a:solidFill>
        <a:effectLst/>
      </p:bgPr>
    </p:bg>
    <p:spTree>
      <p:nvGrpSpPr>
        <p:cNvPr id="1" name=""/>
        <p:cNvGrpSpPr/>
        <p:nvPr/>
      </p:nvGrpSpPr>
      <p:grpSpPr>
        <a:xfrm>
          <a:off x="0" y="0"/>
          <a:ext cx="0" cy="0"/>
          <a:chOff x="0" y="0"/>
          <a:chExt cx="0" cy="0"/>
        </a:xfrm>
      </p:grpSpPr>
      <p:sp>
        <p:nvSpPr>
          <p:cNvPr id="3" name="菱形 2"/>
          <p:cNvSpPr/>
          <p:nvPr userDrawn="1"/>
        </p:nvSpPr>
        <p:spPr>
          <a:xfrm>
            <a:off x="304800" y="593026"/>
            <a:ext cx="295382" cy="29538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userDrawn="1"/>
        </p:nvSpPr>
        <p:spPr>
          <a:xfrm>
            <a:off x="0" y="4982966"/>
            <a:ext cx="9154274" cy="1605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9327066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2_节标题">
    <p:bg>
      <p:bgPr>
        <a:solidFill>
          <a:schemeClr val="bg1"/>
        </a:solidFill>
        <a:effectLst/>
      </p:bgPr>
    </p:bg>
    <p:spTree>
      <p:nvGrpSpPr>
        <p:cNvPr id="1" name=""/>
        <p:cNvGrpSpPr/>
        <p:nvPr/>
      </p:nvGrpSpPr>
      <p:grpSpPr>
        <a:xfrm>
          <a:off x="0" y="0"/>
          <a:ext cx="0" cy="0"/>
          <a:chOff x="0" y="0"/>
          <a:chExt cx="0" cy="0"/>
        </a:xfrm>
      </p:grpSpPr>
      <p:sp>
        <p:nvSpPr>
          <p:cNvPr id="2" name="矩形 1"/>
          <p:cNvSpPr/>
          <p:nvPr userDrawn="1"/>
        </p:nvSpPr>
        <p:spPr>
          <a:xfrm>
            <a:off x="0" y="4982966"/>
            <a:ext cx="9154274" cy="1605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076947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6AD8240-3148-4746-BA4B-7B32B016BA56}"/>
              </a:ext>
            </a:extLst>
          </p:cNvPr>
          <p:cNvSpPr>
            <a:spLocks noGrp="1"/>
          </p:cNvSpPr>
          <p:nvPr>
            <p:ph type="ctrTitle"/>
          </p:nvPr>
        </p:nvSpPr>
        <p:spPr>
          <a:xfrm>
            <a:off x="1143000" y="841772"/>
            <a:ext cx="6858000" cy="1790700"/>
          </a:xfrm>
        </p:spPr>
        <p:txBody>
          <a:bodyPr anchor="b"/>
          <a:lstStyle>
            <a:lvl1pPr algn="ctr">
              <a:defRPr sz="4500"/>
            </a:lvl1pPr>
          </a:lstStyle>
          <a:p>
            <a:r>
              <a:rPr lang="zh-CN" altLang="en-US" dirty="0"/>
              <a:t>单击此处编辑母版标题样式</a:t>
            </a:r>
          </a:p>
        </p:txBody>
      </p:sp>
      <p:sp>
        <p:nvSpPr>
          <p:cNvPr id="3" name="副标题 2">
            <a:extLst>
              <a:ext uri="{FF2B5EF4-FFF2-40B4-BE49-F238E27FC236}">
                <a16:creationId xmlns="" xmlns:a16="http://schemas.microsoft.com/office/drawing/2014/main" id="{B51CC32A-496B-42D5-8EC6-30D10EB5C166}"/>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C0F25E7C-B1D9-4999-8D1F-ED84C4EE9A27}"/>
              </a:ext>
            </a:extLst>
          </p:cNvPr>
          <p:cNvSpPr>
            <a:spLocks noGrp="1"/>
          </p:cNvSpPr>
          <p:nvPr>
            <p:ph type="dt" sz="half" idx="10"/>
          </p:nvPr>
        </p:nvSpPr>
        <p:spPr/>
        <p:txBody>
          <a:bodyPr/>
          <a:lstStyle/>
          <a:p>
            <a:fld id="{0DA2CC75-8280-4D50-8556-C2874ADEF926}" type="datetimeFigureOut">
              <a:rPr lang="zh-CN" altLang="en-US" smtClean="0"/>
              <a:t>2020/12/4</a:t>
            </a:fld>
            <a:endParaRPr lang="zh-CN" altLang="en-US"/>
          </a:p>
        </p:txBody>
      </p:sp>
      <p:sp>
        <p:nvSpPr>
          <p:cNvPr id="5" name="页脚占位符 4">
            <a:extLst>
              <a:ext uri="{FF2B5EF4-FFF2-40B4-BE49-F238E27FC236}">
                <a16:creationId xmlns="" xmlns:a16="http://schemas.microsoft.com/office/drawing/2014/main"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97369033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标题幻灯片">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BEBA8EAE-BF5A-486C-A8C5-ECC9F3942E4B}">
                <a14:imgProps xmlns:a14="http://schemas.microsoft.com/office/drawing/2010/main">
                  <a14:imgLayer>
                    <a14:imgEffect>
                      <a14:saturation sat="200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1354" y="0"/>
            <a:ext cx="9141291" cy="5143500"/>
          </a:xfrm>
          <a:prstGeom prst="rect">
            <a:avLst/>
          </a:prstGeom>
        </p:spPr>
      </p:pic>
      <p:pic>
        <p:nvPicPr>
          <p:cNvPr id="3" name="图片 2"/>
          <p:cNvPicPr>
            <a:picLocks noChangeAspect="1"/>
          </p:cNvPicPr>
          <p:nvPr userDrawn="1"/>
        </p:nvPicPr>
        <p:blipFill>
          <a:blip r:embed="rId3">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7455" y="4476750"/>
            <a:ext cx="9143244" cy="680357"/>
          </a:xfrm>
          <a:prstGeom prst="rect">
            <a:avLst/>
          </a:prstGeom>
        </p:spPr>
      </p:pic>
      <p:pic>
        <p:nvPicPr>
          <p:cNvPr id="4" name="图片 3"/>
          <p:cNvPicPr>
            <a:picLocks noChangeAspect="1"/>
          </p:cNvPicPr>
          <p:nvPr userDrawn="1"/>
        </p:nvPicPr>
        <p:blipFill rotWithShape="1">
          <a:blip r:embed="rId4">
            <a:extLst>
              <a:ext uri="{BEBA8EAE-BF5A-486C-A8C5-ECC9F3942E4B}">
                <a14:imgProps xmlns:a14="http://schemas.microsoft.com/office/drawing/2010/main">
                  <a14:imgLayer>
                    <a14:imgEffect>
                      <a14:saturation sat="200000"/>
                    </a14:imgEffect>
                    <a14:imgEffect>
                      <a14:brightnessContrast contrast="40000"/>
                    </a14:imgEffect>
                  </a14:imgLayer>
                </a14:imgProps>
              </a:ext>
              <a:ext uri="{28A0092B-C50C-407E-A947-70E740481C1C}">
                <a14:useLocalDpi xmlns:a14="http://schemas.microsoft.com/office/drawing/2010/main" val="0"/>
              </a:ext>
            </a:extLst>
          </a:blip>
          <a:srcRect b="77778"/>
          <a:stretch/>
        </p:blipFill>
        <p:spPr>
          <a:xfrm>
            <a:off x="7239000" y="4451350"/>
            <a:ext cx="1754746" cy="692150"/>
          </a:xfrm>
          <a:prstGeom prst="rect">
            <a:avLst/>
          </a:prstGeom>
        </p:spPr>
      </p:pic>
    </p:spTree>
    <p:extLst>
      <p:ext uri="{BB962C8B-B14F-4D97-AF65-F5344CB8AC3E}">
        <p14:creationId xmlns:p14="http://schemas.microsoft.com/office/powerpoint/2010/main" val="24325756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6396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6484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3101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79225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2020/12/4</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18" r:id="rId1"/>
    <p:sldLayoutId id="2147483745" r:id="rId2"/>
    <p:sldLayoutId id="2147483753" r:id="rId3"/>
    <p:sldLayoutId id="2147483747" r:id="rId4"/>
    <p:sldLayoutId id="2147483748" r:id="rId5"/>
  </p:sldLayoutIdLst>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6473786"/>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horzBrick">
          <a:fgClr>
            <a:schemeClr val="bg1">
              <a:lumMod val="95000"/>
            </a:schemeClr>
          </a:fgClr>
          <a:bgClr>
            <a:schemeClr val="bg1"/>
          </a:bgClr>
        </a:pattFill>
        <a:effectLst/>
      </p:bgPr>
    </p:bg>
    <p:spTree>
      <p:nvGrpSpPr>
        <p:cNvPr id="1" name=""/>
        <p:cNvGrpSpPr/>
        <p:nvPr/>
      </p:nvGrpSpPr>
      <p:grpSpPr>
        <a:xfrm>
          <a:off x="0" y="0"/>
          <a:ext cx="0" cy="0"/>
          <a:chOff x="0" y="0"/>
          <a:chExt cx="0" cy="0"/>
        </a:xfrm>
      </p:grpSpPr>
      <p:grpSp>
        <p:nvGrpSpPr>
          <p:cNvPr id="35" name="组合 34"/>
          <p:cNvGrpSpPr/>
          <p:nvPr/>
        </p:nvGrpSpPr>
        <p:grpSpPr>
          <a:xfrm>
            <a:off x="76200" y="827961"/>
            <a:ext cx="9067800" cy="3375881"/>
            <a:chOff x="665019" y="980362"/>
            <a:chExt cx="8478981" cy="3058116"/>
          </a:xfrm>
        </p:grpSpPr>
        <p:sp>
          <p:nvSpPr>
            <p:cNvPr id="34" name="任意多边形 33"/>
            <p:cNvSpPr/>
            <p:nvPr/>
          </p:nvSpPr>
          <p:spPr>
            <a:xfrm flipH="1" flipV="1">
              <a:off x="4495800" y="1115077"/>
              <a:ext cx="4648200" cy="2923401"/>
            </a:xfrm>
            <a:custGeom>
              <a:avLst/>
              <a:gdLst>
                <a:gd name="connsiteX0" fmla="*/ 0 w 4648200"/>
                <a:gd name="connsiteY0" fmla="*/ 2923401 h 2923401"/>
                <a:gd name="connsiteX1" fmla="*/ 0 w 4648200"/>
                <a:gd name="connsiteY1" fmla="*/ 6474 h 2923401"/>
                <a:gd name="connsiteX2" fmla="*/ 4648200 w 4648200"/>
                <a:gd name="connsiteY2" fmla="*/ 0 h 2923401"/>
                <a:gd name="connsiteX3" fmla="*/ 2297655 w 4648200"/>
                <a:gd name="connsiteY3" fmla="*/ 2918023 h 2923401"/>
              </a:gdLst>
              <a:ahLst/>
              <a:cxnLst>
                <a:cxn ang="0">
                  <a:pos x="connsiteX0" y="connsiteY0"/>
                </a:cxn>
                <a:cxn ang="0">
                  <a:pos x="connsiteX1" y="connsiteY1"/>
                </a:cxn>
                <a:cxn ang="0">
                  <a:pos x="connsiteX2" y="connsiteY2"/>
                </a:cxn>
                <a:cxn ang="0">
                  <a:pos x="connsiteX3" y="connsiteY3"/>
                </a:cxn>
              </a:cxnLst>
              <a:rect l="l" t="t" r="r" b="b"/>
              <a:pathLst>
                <a:path w="4648200" h="2923401">
                  <a:moveTo>
                    <a:pt x="0" y="2923401"/>
                  </a:moveTo>
                  <a:lnTo>
                    <a:pt x="0" y="6474"/>
                  </a:lnTo>
                  <a:lnTo>
                    <a:pt x="4648200" y="0"/>
                  </a:lnTo>
                  <a:lnTo>
                    <a:pt x="2297655" y="2918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FFFFFF"/>
                </a:solidFill>
              </a:endParaRPr>
            </a:p>
          </p:txBody>
        </p:sp>
        <p:sp>
          <p:nvSpPr>
            <p:cNvPr id="32" name="任意多边形 31"/>
            <p:cNvSpPr/>
            <p:nvPr/>
          </p:nvSpPr>
          <p:spPr>
            <a:xfrm flipH="1" flipV="1">
              <a:off x="665019" y="980362"/>
              <a:ext cx="8478981" cy="2916096"/>
            </a:xfrm>
            <a:custGeom>
              <a:avLst/>
              <a:gdLst>
                <a:gd name="connsiteX0" fmla="*/ 0 w 8478981"/>
                <a:gd name="connsiteY0" fmla="*/ 2916096 h 2916096"/>
                <a:gd name="connsiteX1" fmla="*/ 0 w 8478981"/>
                <a:gd name="connsiteY1" fmla="*/ 6898 h 2916096"/>
                <a:gd name="connsiteX2" fmla="*/ 8478981 w 8478981"/>
                <a:gd name="connsiteY2" fmla="*/ 0 h 2916096"/>
                <a:gd name="connsiteX3" fmla="*/ 5173821 w 8478981"/>
                <a:gd name="connsiteY3" fmla="*/ 2909780 h 2916096"/>
              </a:gdLst>
              <a:ahLst/>
              <a:cxnLst>
                <a:cxn ang="0">
                  <a:pos x="connsiteX0" y="connsiteY0"/>
                </a:cxn>
                <a:cxn ang="0">
                  <a:pos x="connsiteX1" y="connsiteY1"/>
                </a:cxn>
                <a:cxn ang="0">
                  <a:pos x="connsiteX2" y="connsiteY2"/>
                </a:cxn>
                <a:cxn ang="0">
                  <a:pos x="connsiteX3" y="connsiteY3"/>
                </a:cxn>
              </a:cxnLst>
              <a:rect l="l" t="t" r="r" b="b"/>
              <a:pathLst>
                <a:path w="8478981" h="2916096">
                  <a:moveTo>
                    <a:pt x="0" y="2916096"/>
                  </a:moveTo>
                  <a:lnTo>
                    <a:pt x="0" y="6898"/>
                  </a:lnTo>
                  <a:lnTo>
                    <a:pt x="8478981" y="0"/>
                  </a:lnTo>
                  <a:lnTo>
                    <a:pt x="5173821" y="29097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FFFFFF"/>
                </a:solidFill>
              </a:endParaRPr>
            </a:p>
          </p:txBody>
        </p:sp>
      </p:grpSp>
      <p:sp>
        <p:nvSpPr>
          <p:cNvPr id="28" name="任意多边形 27"/>
          <p:cNvSpPr/>
          <p:nvPr/>
        </p:nvSpPr>
        <p:spPr>
          <a:xfrm flipH="1" flipV="1">
            <a:off x="1561812" y="4315031"/>
            <a:ext cx="7582188" cy="161719"/>
          </a:xfrm>
          <a:custGeom>
            <a:avLst/>
            <a:gdLst>
              <a:gd name="connsiteX0" fmla="*/ 0 w 7582188"/>
              <a:gd name="connsiteY0" fmla="*/ 161719 h 161719"/>
              <a:gd name="connsiteX1" fmla="*/ 0 w 7582188"/>
              <a:gd name="connsiteY1" fmla="*/ 6169 h 161719"/>
              <a:gd name="connsiteX2" fmla="*/ 7582188 w 7582188"/>
              <a:gd name="connsiteY2" fmla="*/ 0 h 161719"/>
              <a:gd name="connsiteX3" fmla="*/ 7405338 w 7582188"/>
              <a:gd name="connsiteY3" fmla="*/ 155695 h 161719"/>
            </a:gdLst>
            <a:ahLst/>
            <a:cxnLst>
              <a:cxn ang="0">
                <a:pos x="connsiteX0" y="connsiteY0"/>
              </a:cxn>
              <a:cxn ang="0">
                <a:pos x="connsiteX1" y="connsiteY1"/>
              </a:cxn>
              <a:cxn ang="0">
                <a:pos x="connsiteX2" y="connsiteY2"/>
              </a:cxn>
              <a:cxn ang="0">
                <a:pos x="connsiteX3" y="connsiteY3"/>
              </a:cxn>
            </a:cxnLst>
            <a:rect l="l" t="t" r="r" b="b"/>
            <a:pathLst>
              <a:path w="7582188" h="161719">
                <a:moveTo>
                  <a:pt x="0" y="161719"/>
                </a:moveTo>
                <a:lnTo>
                  <a:pt x="0" y="6169"/>
                </a:lnTo>
                <a:lnTo>
                  <a:pt x="7582188" y="0"/>
                </a:lnTo>
                <a:lnTo>
                  <a:pt x="7405338" y="15569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FFFFFF"/>
              </a:solidFill>
            </a:endParaRPr>
          </a:p>
        </p:txBody>
      </p:sp>
      <p:sp>
        <p:nvSpPr>
          <p:cNvPr id="4" name="文本框 3">
            <a:extLst>
              <a:ext uri="{FF2B5EF4-FFF2-40B4-BE49-F238E27FC236}">
                <a16:creationId xmlns:a16="http://schemas.microsoft.com/office/drawing/2014/main" xmlns="" id="{433A7169-2972-4B8F-BC74-FE5085D1DD91}"/>
              </a:ext>
            </a:extLst>
          </p:cNvPr>
          <p:cNvSpPr txBox="1"/>
          <p:nvPr/>
        </p:nvSpPr>
        <p:spPr>
          <a:xfrm>
            <a:off x="3638853" y="2704398"/>
            <a:ext cx="5105400" cy="443198"/>
          </a:xfrm>
          <a:prstGeom prst="rect">
            <a:avLst/>
          </a:prstGeom>
          <a:noFill/>
        </p:spPr>
        <p:txBody>
          <a:bodyPr wrap="square" rtlCol="0">
            <a:spAutoFit/>
          </a:bodyPr>
          <a:lstStyle/>
          <a:p>
            <a:r>
              <a:rPr lang="en-US" altLang="zh-CN" sz="1140" dirty="0" smtClean="0">
                <a:solidFill>
                  <a:schemeClr val="bg1"/>
                </a:solidFill>
                <a:latin typeface="+mn-ea"/>
                <a:sym typeface="+mn-ea"/>
              </a:rPr>
              <a:t>the user can demonstrate on a computer, or print the presentation and </a:t>
            </a:r>
          </a:p>
          <a:p>
            <a:r>
              <a:rPr lang="en-US" altLang="zh-CN" sz="1140" dirty="0" smtClean="0">
                <a:solidFill>
                  <a:schemeClr val="bg1"/>
                </a:solidFill>
                <a:latin typeface="+mn-ea"/>
                <a:sym typeface="+mn-ea"/>
              </a:rPr>
              <a:t>make it into a film to be used in a wider field</a:t>
            </a:r>
            <a:endParaRPr lang="en-US" altLang="zh-CN" sz="1140" dirty="0">
              <a:solidFill>
                <a:schemeClr val="bg1"/>
              </a:solidFill>
              <a:latin typeface="+mn-ea"/>
            </a:endParaRPr>
          </a:p>
        </p:txBody>
      </p:sp>
      <p:sp>
        <p:nvSpPr>
          <p:cNvPr id="6" name="文本框 5">
            <a:extLst>
              <a:ext uri="{FF2B5EF4-FFF2-40B4-BE49-F238E27FC236}">
                <a16:creationId xmlns:a16="http://schemas.microsoft.com/office/drawing/2014/main" xmlns="" id="{4711FD5C-5F2D-4C21-9C6B-9C07F41C856D}"/>
              </a:ext>
            </a:extLst>
          </p:cNvPr>
          <p:cNvSpPr txBox="1"/>
          <p:nvPr/>
        </p:nvSpPr>
        <p:spPr>
          <a:xfrm>
            <a:off x="3609164" y="3147596"/>
            <a:ext cx="3477435" cy="338554"/>
          </a:xfrm>
          <a:prstGeom prst="rect">
            <a:avLst/>
          </a:prstGeom>
          <a:noFill/>
        </p:spPr>
        <p:txBody>
          <a:bodyPr wrap="square" rtlCol="0">
            <a:spAutoFit/>
          </a:bodyPr>
          <a:lstStyle/>
          <a:p>
            <a:r>
              <a:rPr lang="zh-CN" altLang="en-US" sz="1600" dirty="0" smtClean="0">
                <a:solidFill>
                  <a:schemeClr val="bg1"/>
                </a:solidFill>
                <a:latin typeface="+mn-ea"/>
                <a:sym typeface="字魂59号-创粗黑" panose="00000500000000000000" pitchFamily="2" charset="-122"/>
              </a:rPr>
              <a:t>宣讲人：</a:t>
            </a:r>
            <a:r>
              <a:rPr lang="zh-CN" altLang="en-US" sz="1600" dirty="0">
                <a:solidFill>
                  <a:schemeClr val="bg1"/>
                </a:solidFill>
                <a:latin typeface="+mn-ea"/>
                <a:sym typeface="字魂59号-创粗黑" panose="00000500000000000000" pitchFamily="2" charset="-122"/>
              </a:rPr>
              <a:t>优</a:t>
            </a:r>
            <a:r>
              <a:rPr lang="zh-CN" altLang="en-US" sz="1600" dirty="0" smtClean="0">
                <a:solidFill>
                  <a:schemeClr val="bg1"/>
                </a:solidFill>
                <a:latin typeface="+mn-ea"/>
                <a:sym typeface="字魂59号-创粗黑" panose="00000500000000000000" pitchFamily="2" charset="-122"/>
              </a:rPr>
              <a:t>品</a:t>
            </a:r>
            <a:r>
              <a:rPr lang="en-US" altLang="zh-CN" sz="1600" dirty="0" smtClean="0">
                <a:solidFill>
                  <a:schemeClr val="bg1"/>
                </a:solidFill>
                <a:latin typeface="+mn-ea"/>
                <a:sym typeface="字魂59号-创粗黑" panose="00000500000000000000" pitchFamily="2" charset="-122"/>
              </a:rPr>
              <a:t>PPT</a:t>
            </a:r>
            <a:r>
              <a:rPr lang="zh-CN" altLang="en-US" sz="1600" dirty="0" smtClean="0">
                <a:solidFill>
                  <a:schemeClr val="bg1"/>
                </a:solidFill>
                <a:latin typeface="+mn-ea"/>
                <a:sym typeface="字魂59号-创粗黑" panose="00000500000000000000" pitchFamily="2" charset="-122"/>
              </a:rPr>
              <a:t>    时间：</a:t>
            </a:r>
            <a:r>
              <a:rPr lang="en-US" altLang="zh-CN" sz="1600" dirty="0" smtClean="0">
                <a:solidFill>
                  <a:schemeClr val="bg1"/>
                </a:solidFill>
                <a:latin typeface="+mn-ea"/>
                <a:sym typeface="字魂59号-创粗黑" panose="00000500000000000000" pitchFamily="2" charset="-122"/>
              </a:rPr>
              <a:t>20XX.XX</a:t>
            </a:r>
            <a:endParaRPr lang="en-US" altLang="zh-CN" sz="1600" dirty="0">
              <a:solidFill>
                <a:schemeClr val="bg1"/>
              </a:solidFill>
              <a:latin typeface="+mn-ea"/>
              <a:sym typeface="字魂59号-创粗黑" panose="00000500000000000000" pitchFamily="2" charset="-122"/>
            </a:endParaRPr>
          </a:p>
        </p:txBody>
      </p:sp>
      <p:sp>
        <p:nvSpPr>
          <p:cNvPr id="36" name="矩形 35">
            <a:extLst>
              <a:ext uri="{FF2B5EF4-FFF2-40B4-BE49-F238E27FC236}">
                <a16:creationId xmlns:a16="http://schemas.microsoft.com/office/drawing/2014/main" xmlns="" id="{0AAEB70C-087A-4956-A4C1-D24C01AE1879}"/>
              </a:ext>
            </a:extLst>
          </p:cNvPr>
          <p:cNvSpPr/>
          <p:nvPr/>
        </p:nvSpPr>
        <p:spPr>
          <a:xfrm>
            <a:off x="3668940" y="1394996"/>
            <a:ext cx="5227713" cy="830997"/>
          </a:xfrm>
          <a:prstGeom prst="rect">
            <a:avLst/>
          </a:prstGeom>
        </p:spPr>
        <p:txBody>
          <a:bodyPr wrap="none">
            <a:spAutoFit/>
          </a:bodyPr>
          <a:lstStyle/>
          <a:p>
            <a:r>
              <a:rPr lang="zh-CN" altLang="en-US" sz="4800" noProof="1" smtClean="0">
                <a:solidFill>
                  <a:schemeClr val="bg1"/>
                </a:solidFill>
                <a:latin typeface="汉仪铸字超然体W" panose="00020600040101010101" pitchFamily="18" charset="-122"/>
                <a:ea typeface="汉仪铸字超然体W" panose="00020600040101010101" pitchFamily="18" charset="-122"/>
              </a:rPr>
              <a:t>反洗</a:t>
            </a:r>
            <a:r>
              <a:rPr lang="zh-CN" altLang="en-US" sz="4800" spc="600" noProof="1" smtClean="0">
                <a:solidFill>
                  <a:schemeClr val="bg1"/>
                </a:solidFill>
                <a:latin typeface="汉仪铸字超然体W" panose="00020600040101010101" pitchFamily="18" charset="-122"/>
                <a:ea typeface="汉仪铸字超然体W" panose="00020600040101010101" pitchFamily="18" charset="-122"/>
              </a:rPr>
              <a:t>钱</a:t>
            </a:r>
            <a:r>
              <a:rPr lang="en-US" altLang="zh-CN" sz="2500" noProof="1" smtClean="0">
                <a:solidFill>
                  <a:schemeClr val="accent2"/>
                </a:solidFill>
                <a:latin typeface="Impact" panose="020B0806030902050204" pitchFamily="34" charset="0"/>
                <a:ea typeface="汉仪铸字超然体W" panose="00020600040101010101" pitchFamily="18" charset="-122"/>
              </a:rPr>
              <a:t>ANTI MONEY LAUNDERING</a:t>
            </a:r>
            <a:endParaRPr lang="zh-CN" altLang="en-US" sz="2500" dirty="0">
              <a:solidFill>
                <a:schemeClr val="accent2"/>
              </a:solidFill>
              <a:latin typeface="Impact" panose="020B0806030902050204" pitchFamily="34" charset="0"/>
              <a:ea typeface="汉仪铸字超然体W" panose="00020600040101010101" pitchFamily="18" charset="-122"/>
            </a:endParaRPr>
          </a:p>
        </p:txBody>
      </p:sp>
      <p:grpSp>
        <p:nvGrpSpPr>
          <p:cNvPr id="41" name="组合 40"/>
          <p:cNvGrpSpPr/>
          <p:nvPr/>
        </p:nvGrpSpPr>
        <p:grpSpPr>
          <a:xfrm>
            <a:off x="3638853" y="2156996"/>
            <a:ext cx="5352747" cy="477054"/>
            <a:chOff x="3332749" y="2266950"/>
            <a:chExt cx="5352747" cy="477054"/>
          </a:xfrm>
        </p:grpSpPr>
        <p:sp>
          <p:nvSpPr>
            <p:cNvPr id="3" name="矩形 2">
              <a:extLst>
                <a:ext uri="{FF2B5EF4-FFF2-40B4-BE49-F238E27FC236}">
                  <a16:creationId xmlns:a16="http://schemas.microsoft.com/office/drawing/2014/main" xmlns="" id="{0AAEB70C-087A-4956-A4C1-D24C01AE1879}"/>
                </a:ext>
              </a:extLst>
            </p:cNvPr>
            <p:cNvSpPr/>
            <p:nvPr/>
          </p:nvSpPr>
          <p:spPr>
            <a:xfrm>
              <a:off x="3332749" y="2266950"/>
              <a:ext cx="5352747" cy="477054"/>
            </a:xfrm>
            <a:prstGeom prst="rect">
              <a:avLst/>
            </a:prstGeom>
          </p:spPr>
          <p:txBody>
            <a:bodyPr wrap="none">
              <a:spAutoFit/>
            </a:bodyPr>
            <a:lstStyle/>
            <a:p>
              <a:r>
                <a:rPr lang="zh-CN" altLang="en-US" sz="2500" spc="600" noProof="1" smtClean="0">
                  <a:solidFill>
                    <a:schemeClr val="bg1"/>
                  </a:solidFill>
                  <a:latin typeface="+mn-ea"/>
                </a:rPr>
                <a:t>金融机构反洗</a:t>
              </a:r>
              <a:r>
                <a:rPr lang="zh-CN" altLang="en-US" sz="2500" spc="600" noProof="1">
                  <a:solidFill>
                    <a:schemeClr val="bg1"/>
                  </a:solidFill>
                  <a:latin typeface="+mn-ea"/>
                </a:rPr>
                <a:t>钱基础知识培训</a:t>
              </a:r>
              <a:endParaRPr lang="zh-CN" altLang="en-US" sz="2500" spc="600" dirty="0">
                <a:solidFill>
                  <a:schemeClr val="bg1"/>
                </a:solidFill>
                <a:latin typeface="+mn-ea"/>
              </a:endParaRPr>
            </a:p>
          </p:txBody>
        </p:sp>
        <p:cxnSp>
          <p:nvCxnSpPr>
            <p:cNvPr id="39" name="直接连接符 38"/>
            <p:cNvCxnSpPr/>
            <p:nvPr/>
          </p:nvCxnSpPr>
          <p:spPr>
            <a:xfrm>
              <a:off x="3390472" y="2702103"/>
              <a:ext cx="50857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8950" y="2026771"/>
            <a:ext cx="2238650" cy="1953028"/>
          </a:xfrm>
          <a:prstGeom prst="rect">
            <a:avLst/>
          </a:prstGeom>
        </p:spPr>
      </p:pic>
      <p:grpSp>
        <p:nvGrpSpPr>
          <p:cNvPr id="66" name="组合 65"/>
          <p:cNvGrpSpPr/>
          <p:nvPr/>
        </p:nvGrpSpPr>
        <p:grpSpPr>
          <a:xfrm>
            <a:off x="0" y="807571"/>
            <a:ext cx="3419146" cy="3135779"/>
            <a:chOff x="0" y="807571"/>
            <a:chExt cx="3419146" cy="3135779"/>
          </a:xfrm>
        </p:grpSpPr>
        <p:grpSp>
          <p:nvGrpSpPr>
            <p:cNvPr id="47" name="组合 46"/>
            <p:cNvGrpSpPr/>
            <p:nvPr/>
          </p:nvGrpSpPr>
          <p:grpSpPr>
            <a:xfrm>
              <a:off x="1" y="807571"/>
              <a:ext cx="3419145" cy="3135779"/>
              <a:chOff x="1" y="742950"/>
              <a:chExt cx="3419145" cy="3135779"/>
            </a:xfrm>
          </p:grpSpPr>
          <p:sp>
            <p:nvSpPr>
              <p:cNvPr id="30" name="任意多边形 29"/>
              <p:cNvSpPr/>
              <p:nvPr/>
            </p:nvSpPr>
            <p:spPr>
              <a:xfrm flipV="1">
                <a:off x="1" y="742952"/>
                <a:ext cx="3419145" cy="3135777"/>
              </a:xfrm>
              <a:custGeom>
                <a:avLst/>
                <a:gdLst>
                  <a:gd name="connsiteX0" fmla="*/ 0 w 3419145"/>
                  <a:gd name="connsiteY0" fmla="*/ 3135777 h 3135777"/>
                  <a:gd name="connsiteX1" fmla="*/ 3419145 w 3419145"/>
                  <a:gd name="connsiteY1" fmla="*/ 3135777 h 3135777"/>
                  <a:gd name="connsiteX2" fmla="*/ 0 w 3419145"/>
                  <a:gd name="connsiteY2" fmla="*/ 0 h 3135777"/>
                </a:gdLst>
                <a:ahLst/>
                <a:cxnLst>
                  <a:cxn ang="0">
                    <a:pos x="connsiteX0" y="connsiteY0"/>
                  </a:cxn>
                  <a:cxn ang="0">
                    <a:pos x="connsiteX1" y="connsiteY1"/>
                  </a:cxn>
                  <a:cxn ang="0">
                    <a:pos x="connsiteX2" y="connsiteY2"/>
                  </a:cxn>
                </a:cxnLst>
                <a:rect l="l" t="t" r="r" b="b"/>
                <a:pathLst>
                  <a:path w="3419145" h="3135777">
                    <a:moveTo>
                      <a:pt x="0" y="3135777"/>
                    </a:moveTo>
                    <a:lnTo>
                      <a:pt x="3419145" y="3135777"/>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FFFFFF"/>
                  </a:solidFill>
                </a:endParaRPr>
              </a:p>
            </p:txBody>
          </p:sp>
          <p:sp>
            <p:nvSpPr>
              <p:cNvPr id="15" name="直角三角形 14"/>
              <p:cNvSpPr/>
              <p:nvPr/>
            </p:nvSpPr>
            <p:spPr>
              <a:xfrm flipV="1">
                <a:off x="1654" y="742950"/>
                <a:ext cx="3187684" cy="2923498"/>
              </a:xfrm>
              <a:prstGeom prst="rtTriangle">
                <a:avLst/>
              </a:prstGeom>
              <a:blipFill dpi="0" rotWithShape="0">
                <a:blip r:embed="rId4">
                  <a:extLst>
                    <a:ext uri="{BEBA8EAE-BF5A-486C-A8C5-ECC9F3942E4B}">
                      <a14:imgProps xmlns:a14="http://schemas.microsoft.com/office/drawing/2010/main">
                        <a14:imgLayer>
                          <a14:imgEffect>
                            <a14:saturation sat="200000"/>
                          </a14:imgEffect>
                          <a14:imgEffect>
                            <a14:brightnessContrast contrast="20000"/>
                          </a14:imgEffect>
                        </a14:imgLayer>
                      </a14:imgProps>
                    </a:ext>
                  </a:extLst>
                </a:blip>
                <a:srcRect/>
                <a:stretch>
                  <a:fillRect l="-26000" t="-22000" r="-1000" b="-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endParaRPr>
              </a:p>
            </p:txBody>
          </p:sp>
        </p:grpSp>
        <p:cxnSp>
          <p:nvCxnSpPr>
            <p:cNvPr id="49" name="直接连接符 48"/>
            <p:cNvCxnSpPr/>
            <p:nvPr/>
          </p:nvCxnSpPr>
          <p:spPr>
            <a:xfrm>
              <a:off x="609600" y="807571"/>
              <a:ext cx="0" cy="23400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219200" y="807571"/>
              <a:ext cx="0" cy="1784578"/>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905000" y="807571"/>
              <a:ext cx="0" cy="115457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514600" y="807571"/>
              <a:ext cx="0" cy="5874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1394996"/>
              <a:ext cx="2514600"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1962150"/>
              <a:ext cx="1905000"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2613502"/>
              <a:ext cx="1219200"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0" y="3161736"/>
              <a:ext cx="609600"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a:off x="0" y="807571"/>
              <a:ext cx="3189338" cy="2923498"/>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2887277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1000" fill="hold"/>
                                        <p:tgtEl>
                                          <p:spTgt spid="66"/>
                                        </p:tgtEl>
                                        <p:attrNameLst>
                                          <p:attrName>ppt_x</p:attrName>
                                        </p:attrNameLst>
                                      </p:cBhvr>
                                      <p:tavLst>
                                        <p:tav tm="0">
                                          <p:val>
                                            <p:strVal val="0-#ppt_w/2"/>
                                          </p:val>
                                        </p:tav>
                                        <p:tav tm="100000">
                                          <p:val>
                                            <p:strVal val="#ppt_x"/>
                                          </p:val>
                                        </p:tav>
                                      </p:tavLst>
                                    </p:anim>
                                    <p:anim calcmode="lin" valueType="num">
                                      <p:cBhvr additive="base">
                                        <p:cTn id="8" dur="1000" fill="hold"/>
                                        <p:tgtEl>
                                          <p:spTgt spid="66"/>
                                        </p:tgtEl>
                                        <p:attrNameLst>
                                          <p:attrName>ppt_y</p:attrName>
                                        </p:attrNameLst>
                                      </p:cBhvr>
                                      <p:tavLst>
                                        <p:tav tm="0">
                                          <p:val>
                                            <p:strVal val="#ppt_y"/>
                                          </p:val>
                                        </p:tav>
                                        <p:tav tm="100000">
                                          <p:val>
                                            <p:strVal val="#ppt_y"/>
                                          </p:val>
                                        </p:tav>
                                      </p:tavLst>
                                    </p:anim>
                                  </p:childTnLst>
                                </p:cTn>
                              </p:par>
                              <p:par>
                                <p:cTn id="9" presetID="2" presetClass="entr" presetSubtype="2" decel="60000"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1000" fill="hold"/>
                                        <p:tgtEl>
                                          <p:spTgt spid="35"/>
                                        </p:tgtEl>
                                        <p:attrNameLst>
                                          <p:attrName>ppt_x</p:attrName>
                                        </p:attrNameLst>
                                      </p:cBhvr>
                                      <p:tavLst>
                                        <p:tav tm="0">
                                          <p:val>
                                            <p:strVal val="1+#ppt_w/2"/>
                                          </p:val>
                                        </p:tav>
                                        <p:tav tm="100000">
                                          <p:val>
                                            <p:strVal val="#ppt_x"/>
                                          </p:val>
                                        </p:tav>
                                      </p:tavLst>
                                    </p:anim>
                                    <p:anim calcmode="lin" valueType="num">
                                      <p:cBhvr additive="base">
                                        <p:cTn id="12" dur="10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4" decel="6000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1000" fill="hold"/>
                                        <p:tgtEl>
                                          <p:spTgt spid="28"/>
                                        </p:tgtEl>
                                        <p:attrNameLst>
                                          <p:attrName>ppt_x</p:attrName>
                                        </p:attrNameLst>
                                      </p:cBhvr>
                                      <p:tavLst>
                                        <p:tav tm="0">
                                          <p:val>
                                            <p:strVal val="#ppt_x"/>
                                          </p:val>
                                        </p:tav>
                                        <p:tav tm="100000">
                                          <p:val>
                                            <p:strVal val="#ppt_x"/>
                                          </p:val>
                                        </p:tav>
                                      </p:tavLst>
                                    </p:anim>
                                    <p:anim calcmode="lin" valueType="num">
                                      <p:cBhvr additive="base">
                                        <p:cTn id="16"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2" fill="hold" nodeType="click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additive="base">
                                        <p:cTn id="21" dur="500" fill="hold"/>
                                        <p:tgtEl>
                                          <p:spTgt spid="43"/>
                                        </p:tgtEl>
                                        <p:attrNameLst>
                                          <p:attrName>ppt_x</p:attrName>
                                        </p:attrNameLst>
                                      </p:cBhvr>
                                      <p:tavLst>
                                        <p:tav tm="0">
                                          <p:val>
                                            <p:strVal val="0-#ppt_w/2"/>
                                          </p:val>
                                        </p:tav>
                                        <p:tav tm="100000">
                                          <p:val>
                                            <p:strVal val="#ppt_x"/>
                                          </p:val>
                                        </p:tav>
                                      </p:tavLst>
                                    </p:anim>
                                    <p:anim calcmode="lin" valueType="num">
                                      <p:cBhvr additive="base">
                                        <p:cTn id="22"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1+#ppt_w/2"/>
                                          </p:val>
                                        </p:tav>
                                        <p:tav tm="100000">
                                          <p:val>
                                            <p:strVal val="#ppt_x"/>
                                          </p:val>
                                        </p:tav>
                                      </p:tavLst>
                                    </p:anim>
                                    <p:anim calcmode="lin" valueType="num">
                                      <p:cBhvr additive="base">
                                        <p:cTn id="28"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wipe(left)">
                                      <p:cBhvr>
                                        <p:cTn id="33" dur="500"/>
                                        <p:tgtEl>
                                          <p:spTgt spid="41"/>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ppt_w</p:attrName>
                                        </p:attrNameLst>
                                      </p:cBhvr>
                                      <p:tavLst>
                                        <p:tav tm="0">
                                          <p:val>
                                            <p:fltVal val="0"/>
                                          </p:val>
                                        </p:tav>
                                        <p:tav tm="100000">
                                          <p:val>
                                            <p:strVal val="#ppt_w"/>
                                          </p:val>
                                        </p:tav>
                                      </p:tavLst>
                                    </p:anim>
                                    <p:anim calcmode="lin" valueType="num">
                                      <p:cBhvr>
                                        <p:cTn id="39" dur="500" fill="hold"/>
                                        <p:tgtEl>
                                          <p:spTgt spid="4"/>
                                        </p:tgtEl>
                                        <p:attrNameLst>
                                          <p:attrName>ppt_h</p:attrName>
                                        </p:attrNameLst>
                                      </p:cBhvr>
                                      <p:tavLst>
                                        <p:tav tm="0">
                                          <p:val>
                                            <p:fltVal val="0"/>
                                          </p:val>
                                        </p:tav>
                                        <p:tav tm="100000">
                                          <p:val>
                                            <p:strVal val="#ppt_h"/>
                                          </p:val>
                                        </p:tav>
                                      </p:tavLst>
                                    </p:anim>
                                    <p:animEffect transition="in" filter="fade">
                                      <p:cBhvr>
                                        <p:cTn id="40" dur="500"/>
                                        <p:tgtEl>
                                          <p:spTgt spid="4"/>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barn(inVertical)">
                                      <p:cBhvr>
                                        <p:cTn id="4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4" grpId="0"/>
      <p:bldP spid="6" grpId="0"/>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a:extLst>
              <a:ext uri="{FF2B5EF4-FFF2-40B4-BE49-F238E27FC236}">
                <a16:creationId xmlns="" xmlns:a16="http://schemas.microsoft.com/office/drawing/2014/main" id="{DB105B2A-FE6A-4A40-8987-3FEEDCF80615}"/>
              </a:ext>
            </a:extLst>
          </p:cNvPr>
          <p:cNvSpPr txBox="1"/>
          <p:nvPr/>
        </p:nvSpPr>
        <p:spPr>
          <a:xfrm>
            <a:off x="533399" y="514350"/>
            <a:ext cx="4469929" cy="415498"/>
          </a:xfrm>
          <a:prstGeom prst="rect">
            <a:avLst/>
          </a:prstGeom>
          <a:noFill/>
        </p:spPr>
        <p:txBody>
          <a:bodyPr wrap="square" rtlCol="0">
            <a:spAutoFit/>
          </a:bodyPr>
          <a:lstStyle/>
          <a:p>
            <a:r>
              <a:rPr lang="zh-CN" altLang="en-US" sz="2100" dirty="0">
                <a:solidFill>
                  <a:schemeClr val="accent1"/>
                </a:solidFill>
                <a:latin typeface="微软雅黑" panose="020B0503020204020204" pitchFamily="34" charset="-122"/>
                <a:ea typeface="微软雅黑" panose="020B0503020204020204" pitchFamily="34" charset="-122"/>
              </a:rPr>
              <a:t>中华人民共和国刑法</a:t>
            </a:r>
          </a:p>
        </p:txBody>
      </p:sp>
      <p:grpSp>
        <p:nvGrpSpPr>
          <p:cNvPr id="19" name="组合 18"/>
          <p:cNvGrpSpPr/>
          <p:nvPr/>
        </p:nvGrpSpPr>
        <p:grpSpPr>
          <a:xfrm>
            <a:off x="538163" y="1517332"/>
            <a:ext cx="4009073" cy="502920"/>
            <a:chOff x="754856" y="1394936"/>
            <a:chExt cx="4009073" cy="502920"/>
          </a:xfrm>
        </p:grpSpPr>
        <p:sp>
          <p:nvSpPr>
            <p:cNvPr id="20" name="单圆角矩形 19"/>
            <p:cNvSpPr/>
            <p:nvPr/>
          </p:nvSpPr>
          <p:spPr>
            <a:xfrm>
              <a:off x="754856" y="1394936"/>
              <a:ext cx="4009073" cy="502920"/>
            </a:xfrm>
            <a:prstGeom prst="round1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zh-CN" altLang="en-US" sz="1400">
                <a:solidFill>
                  <a:prstClr val="white"/>
                </a:solidFill>
                <a:cs typeface="+mn-ea"/>
                <a:sym typeface="+mn-lt"/>
              </a:endParaRPr>
            </a:p>
          </p:txBody>
        </p:sp>
        <p:sp>
          <p:nvSpPr>
            <p:cNvPr id="21" name="TextBox 560"/>
            <p:cNvSpPr txBox="1"/>
            <p:nvPr/>
          </p:nvSpPr>
          <p:spPr>
            <a:xfrm>
              <a:off x="838200" y="1452562"/>
              <a:ext cx="3580922" cy="391478"/>
            </a:xfrm>
            <a:prstGeom prst="rect">
              <a:avLst/>
            </a:prstGeom>
            <a:noFill/>
          </p:spPr>
          <p:txBody>
            <a:bodyPr vert="horz"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100" spc="225" noProof="1">
                  <a:solidFill>
                    <a:prstClr val="white"/>
                  </a:solidFill>
                  <a:cs typeface="+mn-ea"/>
                  <a:sym typeface="+mn-lt"/>
                </a:rPr>
                <a:t>金融票据</a:t>
              </a:r>
              <a:r>
                <a:rPr lang="zh-CN" altLang="en-US" sz="2100" spc="225" noProof="1" smtClean="0">
                  <a:solidFill>
                    <a:prstClr val="white"/>
                  </a:solidFill>
                  <a:cs typeface="+mn-ea"/>
                  <a:sym typeface="+mn-lt"/>
                </a:rPr>
                <a:t>有价证券</a:t>
              </a:r>
              <a:endParaRPr lang="zh-CN" altLang="en-US" sz="2100" spc="225" noProof="1">
                <a:solidFill>
                  <a:prstClr val="white"/>
                </a:solidFill>
                <a:cs typeface="+mn-ea"/>
                <a:sym typeface="+mn-lt"/>
              </a:endParaRPr>
            </a:p>
          </p:txBody>
        </p:sp>
      </p:grpSp>
      <p:sp>
        <p:nvSpPr>
          <p:cNvPr id="22" name="对角圆角矩形 21"/>
          <p:cNvSpPr/>
          <p:nvPr/>
        </p:nvSpPr>
        <p:spPr>
          <a:xfrm>
            <a:off x="4674870" y="1541399"/>
            <a:ext cx="3859530" cy="2547461"/>
          </a:xfrm>
          <a:prstGeom prst="round2DiagRect">
            <a:avLst>
              <a:gd name="adj1" fmla="val 0"/>
              <a:gd name="adj2" fmla="val 0"/>
            </a:avLst>
          </a:prstGeom>
          <a:blipFill rotWithShape="1">
            <a:blip r:embed="rId2"/>
            <a:stretch>
              <a:fillRect/>
            </a:stretch>
          </a:blip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zh-CN" altLang="en-US" sz="1400">
              <a:solidFill>
                <a:prstClr val="white"/>
              </a:solidFill>
              <a:cs typeface="+mn-ea"/>
              <a:sym typeface="+mn-lt"/>
            </a:endParaRPr>
          </a:p>
        </p:txBody>
      </p:sp>
      <p:sp>
        <p:nvSpPr>
          <p:cNvPr id="23" name="矩形 3"/>
          <p:cNvSpPr/>
          <p:nvPr/>
        </p:nvSpPr>
        <p:spPr>
          <a:xfrm>
            <a:off x="524827" y="2952750"/>
            <a:ext cx="4047173" cy="1237070"/>
          </a:xfrm>
          <a:prstGeom prst="rect">
            <a:avLst/>
          </a:prstGeom>
          <a:noFill/>
          <a:ln w="9525">
            <a:noFill/>
          </a:ln>
        </p:spPr>
        <p:txBody>
          <a:bodyPr wrap="square" lIns="68580" tIns="34290" rIns="68580" bIns="34290" anchor="t">
            <a:spAutoFit/>
          </a:bodyPr>
          <a:lstStyle/>
          <a:p>
            <a:pPr algn="just" defTabSz="685800">
              <a:lnSpc>
                <a:spcPct val="129000"/>
              </a:lnSpc>
              <a:spcAft>
                <a:spcPts val="450"/>
              </a:spcAft>
            </a:pPr>
            <a:r>
              <a:rPr lang="zh-CN" altLang="en-US" sz="1200" dirty="0">
                <a:solidFill>
                  <a:schemeClr val="tx2"/>
                </a:solidFill>
                <a:cs typeface="+mn-ea"/>
                <a:sym typeface="+mn-lt"/>
              </a:rPr>
              <a:t>以其他方法</a:t>
            </a:r>
            <a:r>
              <a:rPr lang="zh-CN" altLang="en-US" sz="1200" dirty="0" smtClean="0">
                <a:solidFill>
                  <a:schemeClr val="tx2"/>
                </a:solidFill>
                <a:cs typeface="+mn-ea"/>
                <a:sym typeface="+mn-lt"/>
              </a:rPr>
              <a:t>掩饰隐瞒</a:t>
            </a:r>
            <a:r>
              <a:rPr lang="zh-CN" altLang="en-US" sz="1200" dirty="0">
                <a:solidFill>
                  <a:schemeClr val="tx2"/>
                </a:solidFill>
                <a:cs typeface="+mn-ea"/>
                <a:sym typeface="+mn-lt"/>
              </a:rPr>
              <a:t>犯罪所得及其</a:t>
            </a:r>
            <a:r>
              <a:rPr lang="zh-CN" altLang="en-US" sz="1200" dirty="0" smtClean="0">
                <a:solidFill>
                  <a:schemeClr val="tx2"/>
                </a:solidFill>
                <a:cs typeface="+mn-ea"/>
                <a:sym typeface="+mn-lt"/>
              </a:rPr>
              <a:t>收益的</a:t>
            </a:r>
            <a:r>
              <a:rPr lang="zh-CN" altLang="en-US" sz="1200" dirty="0">
                <a:solidFill>
                  <a:schemeClr val="tx2"/>
                </a:solidFill>
                <a:cs typeface="+mn-ea"/>
                <a:sym typeface="+mn-lt"/>
              </a:rPr>
              <a:t>来源和性质</a:t>
            </a:r>
            <a:r>
              <a:rPr lang="zh-CN" altLang="en-US" sz="1200" dirty="0" smtClean="0">
                <a:solidFill>
                  <a:schemeClr val="tx2"/>
                </a:solidFill>
                <a:cs typeface="+mn-ea"/>
                <a:sym typeface="+mn-lt"/>
              </a:rPr>
              <a:t>的</a:t>
            </a:r>
            <a:r>
              <a:rPr lang="en-US" altLang="zh-CN" sz="1200" dirty="0" smtClean="0">
                <a:solidFill>
                  <a:schemeClr val="tx2"/>
                </a:solidFill>
                <a:cs typeface="+mn-ea"/>
                <a:sym typeface="+mn-lt"/>
              </a:rPr>
              <a:t>,</a:t>
            </a:r>
            <a:r>
              <a:rPr lang="zh-CN" altLang="en-US" sz="1200" dirty="0">
                <a:solidFill>
                  <a:schemeClr val="tx2"/>
                </a:solidFill>
                <a:cs typeface="+mn-ea"/>
                <a:sym typeface="+mn-lt"/>
              </a:rPr>
              <a:t>没收实施以上犯罪的所得及其产生的收益，处五年以下有期徒刑或者拘役，并处或者单处洗钱数额百分之五以上百分之二十以下罚金；情节严重的，处五年以上十年以下有期徒刑，并处洗钱数额百分之五以上百分之二十以下</a:t>
            </a:r>
            <a:r>
              <a:rPr lang="zh-CN" altLang="en-US" sz="1200" dirty="0" smtClean="0">
                <a:solidFill>
                  <a:schemeClr val="tx2"/>
                </a:solidFill>
                <a:cs typeface="+mn-ea"/>
                <a:sym typeface="+mn-lt"/>
              </a:rPr>
              <a:t>罚金</a:t>
            </a:r>
            <a:endParaRPr lang="zh-CN" altLang="en-US" sz="1200" dirty="0">
              <a:solidFill>
                <a:schemeClr val="tx2"/>
              </a:solidFill>
              <a:cs typeface="+mn-ea"/>
              <a:sym typeface="+mn-lt"/>
            </a:endParaRPr>
          </a:p>
        </p:txBody>
      </p:sp>
      <p:sp>
        <p:nvSpPr>
          <p:cNvPr id="24" name="矩形 3"/>
          <p:cNvSpPr/>
          <p:nvPr/>
        </p:nvSpPr>
        <p:spPr>
          <a:xfrm>
            <a:off x="516254" y="2114550"/>
            <a:ext cx="4047173" cy="760657"/>
          </a:xfrm>
          <a:prstGeom prst="rect">
            <a:avLst/>
          </a:prstGeom>
          <a:noFill/>
          <a:ln w="9525">
            <a:noFill/>
          </a:ln>
        </p:spPr>
        <p:txBody>
          <a:bodyPr wrap="square" lIns="68580" tIns="34290" rIns="68580" bIns="34290" anchor="t">
            <a:spAutoFit/>
          </a:bodyPr>
          <a:lstStyle/>
          <a:p>
            <a:pPr defTabSz="685800">
              <a:lnSpc>
                <a:spcPct val="129000"/>
              </a:lnSpc>
              <a:spcAft>
                <a:spcPts val="450"/>
              </a:spcAft>
            </a:pPr>
            <a:r>
              <a:rPr lang="zh-CN" altLang="en-US" sz="1200" dirty="0">
                <a:solidFill>
                  <a:schemeClr val="tx2"/>
                </a:solidFill>
                <a:cs typeface="+mn-ea"/>
                <a:sym typeface="+mn-lt"/>
              </a:rPr>
              <a:t>通过转账或者其他结算方式协助资金转移的</a:t>
            </a:r>
            <a:r>
              <a:rPr lang="en-US" altLang="zh-CN" sz="1200" dirty="0">
                <a:solidFill>
                  <a:schemeClr val="tx2"/>
                </a:solidFill>
                <a:cs typeface="+mn-ea"/>
                <a:sym typeface="+mn-lt"/>
              </a:rPr>
              <a:t>,</a:t>
            </a:r>
            <a:r>
              <a:rPr lang="zh-CN" altLang="en-US" sz="1200" dirty="0">
                <a:solidFill>
                  <a:schemeClr val="tx2"/>
                </a:solidFill>
                <a:cs typeface="+mn-ea"/>
                <a:sym typeface="+mn-lt"/>
              </a:rPr>
              <a:t>协助将资金汇往境外</a:t>
            </a:r>
            <a:r>
              <a:rPr lang="zh-CN" altLang="en-US" sz="1200" dirty="0" smtClean="0">
                <a:solidFill>
                  <a:schemeClr val="tx2"/>
                </a:solidFill>
                <a:cs typeface="+mn-ea"/>
                <a:sym typeface="+mn-lt"/>
              </a:rPr>
              <a:t>的</a:t>
            </a:r>
            <a:r>
              <a:rPr lang="en-US" altLang="zh-CN" sz="1200" dirty="0" smtClean="0">
                <a:solidFill>
                  <a:schemeClr val="tx2"/>
                </a:solidFill>
                <a:cs typeface="+mn-ea"/>
                <a:sym typeface="+mn-lt"/>
              </a:rPr>
              <a:t>,</a:t>
            </a:r>
            <a:r>
              <a:rPr lang="zh-CN" altLang="en-US" sz="1200" dirty="0">
                <a:solidFill>
                  <a:schemeClr val="tx2"/>
                </a:solidFill>
                <a:cs typeface="+mn-ea"/>
                <a:sym typeface="+mn-lt"/>
              </a:rPr>
              <a:t>提供资金账户的协助将财产转换为现金、金融票据有价证券</a:t>
            </a:r>
            <a:r>
              <a:rPr lang="zh-CN" altLang="en-US" sz="1200" dirty="0" smtClean="0">
                <a:solidFill>
                  <a:schemeClr val="tx2"/>
                </a:solidFill>
                <a:cs typeface="+mn-ea"/>
                <a:sym typeface="+mn-lt"/>
              </a:rPr>
              <a:t>的</a:t>
            </a:r>
            <a:endParaRPr lang="zh-CN" altLang="en-US" sz="1200" dirty="0">
              <a:solidFill>
                <a:schemeClr val="tx2"/>
              </a:solidFill>
              <a:cs typeface="+mn-ea"/>
              <a:sym typeface="+mn-lt"/>
            </a:endParaRPr>
          </a:p>
        </p:txBody>
      </p:sp>
    </p:spTree>
    <p:extLst>
      <p:ext uri="{BB962C8B-B14F-4D97-AF65-F5344CB8AC3E}">
        <p14:creationId xmlns:p14="http://schemas.microsoft.com/office/powerpoint/2010/main" val="38585628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a:extLst>
              <a:ext uri="{FF2B5EF4-FFF2-40B4-BE49-F238E27FC236}">
                <a16:creationId xmlns:a16="http://schemas.microsoft.com/office/drawing/2014/main" xmlns="" id="{714EA6E6-C9AA-43F2-BDAE-845D9FA4DB58}"/>
              </a:ext>
            </a:extLst>
          </p:cNvPr>
          <p:cNvSpPr txBox="1"/>
          <p:nvPr/>
        </p:nvSpPr>
        <p:spPr>
          <a:xfrm>
            <a:off x="914400" y="1276350"/>
            <a:ext cx="1446433" cy="1301575"/>
          </a:xfrm>
          <a:prstGeom prst="rect">
            <a:avLst/>
          </a:prstGeom>
          <a:solidFill>
            <a:schemeClr val="accent1"/>
          </a:solidFill>
        </p:spPr>
        <p:txBody>
          <a:bodyPr wrap="square" rtlCol="0">
            <a:spAutoFit/>
            <a:scene3d>
              <a:camera prst="orthographicFront"/>
              <a:lightRig rig="threePt" dir="t"/>
            </a:scene3d>
            <a:sp3d contourW="12700"/>
          </a:bodyPr>
          <a:lstStyle/>
          <a:p>
            <a:pPr>
              <a:lnSpc>
                <a:spcPct val="114000"/>
              </a:lnSpc>
            </a:pP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14000"/>
              </a:lnSpc>
            </a:pPr>
            <a:r>
              <a:rPr lang="zh-CN" altLang="en-US" sz="1400" dirty="0" smtClean="0">
                <a:solidFill>
                  <a:schemeClr val="bg1"/>
                </a:solidFill>
                <a:latin typeface="微软雅黑" panose="020B0503020204020204" pitchFamily="34" charset="-122"/>
                <a:ea typeface="微软雅黑" panose="020B0503020204020204" pitchFamily="34" charset="-122"/>
              </a:rPr>
              <a:t>未</a:t>
            </a:r>
            <a:r>
              <a:rPr lang="zh-CN" altLang="en-US" sz="1400" dirty="0">
                <a:solidFill>
                  <a:schemeClr val="bg1"/>
                </a:solidFill>
                <a:latin typeface="微软雅黑" panose="020B0503020204020204" pitchFamily="34" charset="-122"/>
                <a:ea typeface="微软雅黑" panose="020B0503020204020204" pitchFamily="34" charset="-122"/>
              </a:rPr>
              <a:t>按照规定建立反洗钱内部控制制度</a:t>
            </a:r>
            <a:r>
              <a:rPr lang="zh-CN" altLang="en-US" sz="1400" dirty="0" smtClean="0">
                <a:solidFill>
                  <a:schemeClr val="bg1"/>
                </a:solidFill>
                <a:latin typeface="微软雅黑" panose="020B0503020204020204" pitchFamily="34" charset="-122"/>
                <a:ea typeface="微软雅黑" panose="020B0503020204020204" pitchFamily="34" charset="-122"/>
              </a:rPr>
              <a:t>的</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14000"/>
              </a:lnSpc>
            </a:pP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29" name="文本框 28">
            <a:extLst>
              <a:ext uri="{FF2B5EF4-FFF2-40B4-BE49-F238E27FC236}">
                <a16:creationId xmlns:a16="http://schemas.microsoft.com/office/drawing/2014/main" xmlns="" id="{714EA6E6-C9AA-43F2-BDAE-845D9FA4DB58}"/>
              </a:ext>
            </a:extLst>
          </p:cNvPr>
          <p:cNvSpPr txBox="1"/>
          <p:nvPr/>
        </p:nvSpPr>
        <p:spPr>
          <a:xfrm>
            <a:off x="2874620" y="1276350"/>
            <a:ext cx="1446433" cy="1320233"/>
          </a:xfrm>
          <a:prstGeom prst="rect">
            <a:avLst/>
          </a:prstGeom>
          <a:solidFill>
            <a:schemeClr val="accent2"/>
          </a:solidFill>
        </p:spPr>
        <p:txBody>
          <a:bodyPr wrap="square" rtlCol="0">
            <a:spAutoFit/>
            <a:scene3d>
              <a:camera prst="orthographicFront"/>
              <a:lightRig rig="threePt" dir="t"/>
            </a:scene3d>
            <a:sp3d contourW="12700"/>
          </a:bodyPr>
          <a:lstStyle/>
          <a:p>
            <a:pPr>
              <a:lnSpc>
                <a:spcPct val="114000"/>
              </a:lnSpc>
            </a:pP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14000"/>
              </a:lnSpc>
            </a:pPr>
            <a:r>
              <a:rPr lang="zh-CN" altLang="en-US" sz="1400" dirty="0" smtClean="0">
                <a:solidFill>
                  <a:schemeClr val="bg1"/>
                </a:solidFill>
                <a:latin typeface="微软雅黑" panose="020B0503020204020204" pitchFamily="34" charset="-122"/>
                <a:ea typeface="微软雅黑" panose="020B0503020204020204" pitchFamily="34" charset="-122"/>
              </a:rPr>
              <a:t>未</a:t>
            </a:r>
            <a:r>
              <a:rPr lang="zh-CN" altLang="en-US" sz="1400" dirty="0">
                <a:solidFill>
                  <a:schemeClr val="bg1"/>
                </a:solidFill>
                <a:latin typeface="微软雅黑" panose="020B0503020204020204" pitchFamily="34" charset="-122"/>
                <a:ea typeface="微软雅黑" panose="020B0503020204020204" pitchFamily="34" charset="-122"/>
              </a:rPr>
              <a:t>按照规定设立反洗钱</a:t>
            </a:r>
            <a:r>
              <a:rPr lang="zh-CN" altLang="en-US" sz="1400" dirty="0" smtClean="0">
                <a:solidFill>
                  <a:schemeClr val="bg1"/>
                </a:solidFill>
                <a:latin typeface="微软雅黑" panose="020B0503020204020204" pitchFamily="34" charset="-122"/>
                <a:ea typeface="微软雅黑" panose="020B0503020204020204" pitchFamily="34" charset="-122"/>
              </a:rPr>
              <a:t>专门机构</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14000"/>
              </a:lnSpc>
            </a:pP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14000"/>
              </a:lnSpc>
            </a:pP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30" name="文本框 29">
            <a:extLst>
              <a:ext uri="{FF2B5EF4-FFF2-40B4-BE49-F238E27FC236}">
                <a16:creationId xmlns:a16="http://schemas.microsoft.com/office/drawing/2014/main" xmlns="" id="{714EA6E6-C9AA-43F2-BDAE-845D9FA4DB58}"/>
              </a:ext>
            </a:extLst>
          </p:cNvPr>
          <p:cNvSpPr txBox="1"/>
          <p:nvPr/>
        </p:nvSpPr>
        <p:spPr>
          <a:xfrm>
            <a:off x="4834840" y="1276350"/>
            <a:ext cx="1446433" cy="1320233"/>
          </a:xfrm>
          <a:prstGeom prst="rect">
            <a:avLst/>
          </a:prstGeom>
          <a:solidFill>
            <a:schemeClr val="accent1"/>
          </a:solidFill>
        </p:spPr>
        <p:txBody>
          <a:bodyPr wrap="square" rtlCol="0">
            <a:spAutoFit/>
            <a:scene3d>
              <a:camera prst="orthographicFront"/>
              <a:lightRig rig="threePt" dir="t"/>
            </a:scene3d>
            <a:sp3d contourW="12700"/>
          </a:bodyPr>
          <a:lstStyle/>
          <a:p>
            <a:pPr>
              <a:lnSpc>
                <a:spcPct val="114000"/>
              </a:lnSpc>
            </a:pP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14000"/>
              </a:lnSpc>
            </a:pPr>
            <a:r>
              <a:rPr lang="zh-CN" altLang="en-US" sz="1400" dirty="0" smtClean="0">
                <a:solidFill>
                  <a:schemeClr val="bg1"/>
                </a:solidFill>
                <a:latin typeface="微软雅黑" panose="020B0503020204020204" pitchFamily="34" charset="-122"/>
                <a:ea typeface="微软雅黑" panose="020B0503020204020204" pitchFamily="34" charset="-122"/>
              </a:rPr>
              <a:t>指定</a:t>
            </a:r>
            <a:r>
              <a:rPr lang="zh-CN" altLang="en-US" sz="1400" dirty="0">
                <a:solidFill>
                  <a:schemeClr val="bg1"/>
                </a:solidFill>
                <a:latin typeface="微软雅黑" panose="020B0503020204020204" pitchFamily="34" charset="-122"/>
                <a:ea typeface="微软雅黑" panose="020B0503020204020204" pitchFamily="34" charset="-122"/>
              </a:rPr>
              <a:t>内设机构负责反洗钱工作</a:t>
            </a:r>
            <a:r>
              <a:rPr lang="zh-CN" altLang="en-US" sz="1400" dirty="0" smtClean="0">
                <a:solidFill>
                  <a:schemeClr val="bg1"/>
                </a:solidFill>
                <a:latin typeface="微软雅黑" panose="020B0503020204020204" pitchFamily="34" charset="-122"/>
                <a:ea typeface="微软雅黑" panose="020B0503020204020204" pitchFamily="34" charset="-122"/>
              </a:rPr>
              <a:t>的</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14000"/>
              </a:lnSpc>
            </a:pP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14000"/>
              </a:lnSpc>
            </a:pP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1" name="文本框 30">
            <a:extLst>
              <a:ext uri="{FF2B5EF4-FFF2-40B4-BE49-F238E27FC236}">
                <a16:creationId xmlns:a16="http://schemas.microsoft.com/office/drawing/2014/main" xmlns="" id="{714EA6E6-C9AA-43F2-BDAE-845D9FA4DB58}"/>
              </a:ext>
            </a:extLst>
          </p:cNvPr>
          <p:cNvSpPr txBox="1"/>
          <p:nvPr/>
        </p:nvSpPr>
        <p:spPr>
          <a:xfrm>
            <a:off x="6795061" y="1276350"/>
            <a:ext cx="1446433" cy="1301575"/>
          </a:xfrm>
          <a:prstGeom prst="rect">
            <a:avLst/>
          </a:prstGeom>
          <a:solidFill>
            <a:schemeClr val="accent2"/>
          </a:solidFill>
        </p:spPr>
        <p:txBody>
          <a:bodyPr wrap="square" rtlCol="0">
            <a:spAutoFit/>
            <a:scene3d>
              <a:camera prst="orthographicFront"/>
              <a:lightRig rig="threePt" dir="t"/>
            </a:scene3d>
            <a:sp3d contourW="12700"/>
          </a:bodyPr>
          <a:lstStyle/>
          <a:p>
            <a:pPr>
              <a:lnSpc>
                <a:spcPct val="114000"/>
              </a:lnSpc>
            </a:pP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14000"/>
              </a:lnSpc>
            </a:pPr>
            <a:r>
              <a:rPr lang="zh-CN" altLang="en-US" sz="1400" dirty="0" smtClean="0">
                <a:solidFill>
                  <a:schemeClr val="bg1"/>
                </a:solidFill>
                <a:latin typeface="微软雅黑" panose="020B0503020204020204" pitchFamily="34" charset="-122"/>
                <a:ea typeface="微软雅黑" panose="020B0503020204020204" pitchFamily="34" charset="-122"/>
              </a:rPr>
              <a:t>未</a:t>
            </a:r>
            <a:r>
              <a:rPr lang="zh-CN" altLang="en-US" sz="1400" dirty="0">
                <a:solidFill>
                  <a:schemeClr val="bg1"/>
                </a:solidFill>
                <a:latin typeface="微软雅黑" panose="020B0503020204020204" pitchFamily="34" charset="-122"/>
                <a:ea typeface="微软雅黑" panose="020B0503020204020204" pitchFamily="34" charset="-122"/>
              </a:rPr>
              <a:t>按照规定对职工进行反洗钱培训</a:t>
            </a:r>
            <a:r>
              <a:rPr lang="zh-CN" altLang="en-US" sz="1400" dirty="0" smtClean="0">
                <a:solidFill>
                  <a:schemeClr val="bg1"/>
                </a:solidFill>
                <a:latin typeface="微软雅黑" panose="020B0503020204020204" pitchFamily="34" charset="-122"/>
                <a:ea typeface="微软雅黑" panose="020B0503020204020204" pitchFamily="34" charset="-122"/>
              </a:rPr>
              <a:t>的</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14000"/>
              </a:lnSpc>
            </a:pP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9" name="矩形 3"/>
          <p:cNvSpPr>
            <a:spLocks noChangeArrowheads="1"/>
          </p:cNvSpPr>
          <p:nvPr/>
        </p:nvSpPr>
        <p:spPr bwMode="auto">
          <a:xfrm>
            <a:off x="914400" y="2571750"/>
            <a:ext cx="7391400" cy="1471878"/>
          </a:xfrm>
          <a:prstGeom prst="rect">
            <a:avLst/>
          </a:prstGeom>
          <a:noFill/>
          <a:ln w="9525">
            <a:noFill/>
            <a:prstDash val="dash"/>
            <a:miter lim="800000"/>
          </a:ln>
        </p:spPr>
        <p:txBody>
          <a:bodyPr wrap="square" lIns="68580" tIns="34290" rIns="68580" bIns="34290">
            <a:spAutoFit/>
          </a:bodyPr>
          <a:lstStyle/>
          <a:p>
            <a:pPr defTabSz="685800">
              <a:lnSpc>
                <a:spcPct val="200000"/>
              </a:lnSpc>
              <a:spcAft>
                <a:spcPts val="450"/>
              </a:spcAft>
              <a:defRPr/>
            </a:pPr>
            <a:r>
              <a:rPr lang="zh-CN" altLang="en-US" sz="1600" noProof="1">
                <a:solidFill>
                  <a:schemeClr val="tx2"/>
                </a:solidFill>
                <a:cs typeface="+mn-ea"/>
                <a:sym typeface="+mn-lt"/>
              </a:rPr>
              <a:t>国务院反洗钱行政主管部门或者其授权的设区的市一级以上派出机构责令限期改正</a:t>
            </a:r>
            <a:r>
              <a:rPr lang="en-US" altLang="zh-CN" sz="1600" noProof="1">
                <a:solidFill>
                  <a:schemeClr val="tx2"/>
                </a:solidFill>
                <a:cs typeface="+mn-ea"/>
                <a:sym typeface="+mn-lt"/>
              </a:rPr>
              <a:t>,</a:t>
            </a:r>
            <a:r>
              <a:rPr lang="zh-CN" altLang="en-US" sz="1600" noProof="1">
                <a:solidFill>
                  <a:schemeClr val="tx2"/>
                </a:solidFill>
                <a:cs typeface="+mn-ea"/>
                <a:sym typeface="+mn-lt"/>
              </a:rPr>
              <a:t>情节严重的，建议有关金融监督管理机构依法责令金融机构对直接负责的董事、高级管理人员和其他直接责任人员给予纪律处分</a:t>
            </a:r>
          </a:p>
        </p:txBody>
      </p:sp>
      <p:sp>
        <p:nvSpPr>
          <p:cNvPr id="34" name="文本框 33">
            <a:extLst>
              <a:ext uri="{FF2B5EF4-FFF2-40B4-BE49-F238E27FC236}">
                <a16:creationId xmlns="" xmlns:a16="http://schemas.microsoft.com/office/drawing/2014/main" id="{DB105B2A-FE6A-4A40-8987-3FEEDCF80615}"/>
              </a:ext>
            </a:extLst>
          </p:cNvPr>
          <p:cNvSpPr txBox="1"/>
          <p:nvPr/>
        </p:nvSpPr>
        <p:spPr>
          <a:xfrm>
            <a:off x="533399" y="514350"/>
            <a:ext cx="4469929" cy="415498"/>
          </a:xfrm>
          <a:prstGeom prst="rect">
            <a:avLst/>
          </a:prstGeom>
          <a:noFill/>
        </p:spPr>
        <p:txBody>
          <a:bodyPr wrap="square" rtlCol="0">
            <a:spAutoFit/>
          </a:bodyPr>
          <a:lstStyle/>
          <a:p>
            <a:r>
              <a:rPr lang="zh-CN" altLang="en-US" sz="2100" dirty="0">
                <a:solidFill>
                  <a:schemeClr val="accent1"/>
                </a:solidFill>
                <a:latin typeface="微软雅黑" panose="020B0503020204020204" pitchFamily="34" charset="-122"/>
                <a:ea typeface="微软雅黑" panose="020B0503020204020204" pitchFamily="34" charset="-122"/>
              </a:rPr>
              <a:t>中国人民银行反洗钱法</a:t>
            </a:r>
          </a:p>
        </p:txBody>
      </p:sp>
    </p:spTree>
    <p:extLst>
      <p:ext uri="{BB962C8B-B14F-4D97-AF65-F5344CB8AC3E}">
        <p14:creationId xmlns:p14="http://schemas.microsoft.com/office/powerpoint/2010/main" val="207069509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left)">
                                      <p:cBhvr>
                                        <p:cTn id="2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a:extLst>
              <a:ext uri="{FF2B5EF4-FFF2-40B4-BE49-F238E27FC236}">
                <a16:creationId xmlns="" xmlns:a16="http://schemas.microsoft.com/office/drawing/2014/main" id="{DB105B2A-FE6A-4A40-8987-3FEEDCF80615}"/>
              </a:ext>
            </a:extLst>
          </p:cNvPr>
          <p:cNvSpPr txBox="1"/>
          <p:nvPr/>
        </p:nvSpPr>
        <p:spPr>
          <a:xfrm>
            <a:off x="533399" y="514350"/>
            <a:ext cx="4469929" cy="415498"/>
          </a:xfrm>
          <a:prstGeom prst="rect">
            <a:avLst/>
          </a:prstGeom>
          <a:noFill/>
        </p:spPr>
        <p:txBody>
          <a:bodyPr wrap="square" rtlCol="0">
            <a:spAutoFit/>
          </a:bodyPr>
          <a:lstStyle/>
          <a:p>
            <a:r>
              <a:rPr lang="zh-CN" altLang="en-US" sz="2100" dirty="0">
                <a:solidFill>
                  <a:schemeClr val="accent1"/>
                </a:solidFill>
                <a:latin typeface="微软雅黑" panose="020B0503020204020204" pitchFamily="34" charset="-122"/>
                <a:ea typeface="微软雅黑" panose="020B0503020204020204" pitchFamily="34" charset="-122"/>
              </a:rPr>
              <a:t>中国人民银行反洗钱法</a:t>
            </a:r>
          </a:p>
        </p:txBody>
      </p:sp>
      <p:grpSp>
        <p:nvGrpSpPr>
          <p:cNvPr id="25" name="组合 24"/>
          <p:cNvGrpSpPr/>
          <p:nvPr/>
        </p:nvGrpSpPr>
        <p:grpSpPr>
          <a:xfrm>
            <a:off x="3831907" y="1431694"/>
            <a:ext cx="723900" cy="2718911"/>
            <a:chOff x="677704" y="1238251"/>
            <a:chExt cx="723900" cy="2718911"/>
          </a:xfrm>
        </p:grpSpPr>
        <p:sp>
          <p:nvSpPr>
            <p:cNvPr id="26" name="飞印象"/>
            <p:cNvSpPr/>
            <p:nvPr/>
          </p:nvSpPr>
          <p:spPr>
            <a:xfrm>
              <a:off x="677704" y="1238251"/>
              <a:ext cx="723900" cy="703421"/>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8" tIns="34289" rIns="68578" bIns="34289" anchor="ctr"/>
            <a:lstStyle/>
            <a:p>
              <a:pPr algn="ctr"/>
              <a:endParaRPr sz="96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a:endParaRPr>
            </a:p>
          </p:txBody>
        </p:sp>
        <p:sp>
          <p:nvSpPr>
            <p:cNvPr id="27" name="飞印象"/>
            <p:cNvSpPr/>
            <p:nvPr/>
          </p:nvSpPr>
          <p:spPr>
            <a:xfrm>
              <a:off x="677704" y="2245519"/>
              <a:ext cx="723900" cy="703421"/>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8" tIns="34289" rIns="68578" bIns="34289" anchor="ctr"/>
            <a:lstStyle/>
            <a:p>
              <a:pPr algn="ctr"/>
              <a:endParaRPr sz="96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a:endParaRPr>
            </a:p>
          </p:txBody>
        </p:sp>
        <p:sp>
          <p:nvSpPr>
            <p:cNvPr id="28" name="飞印象"/>
            <p:cNvSpPr/>
            <p:nvPr/>
          </p:nvSpPr>
          <p:spPr>
            <a:xfrm>
              <a:off x="677704" y="3253741"/>
              <a:ext cx="723900" cy="703421"/>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8" tIns="34289" rIns="68578" bIns="34289" anchor="ctr"/>
            <a:lstStyle/>
            <a:p>
              <a:pPr algn="ctr"/>
              <a:endParaRPr sz="96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a:endParaRPr>
            </a:p>
          </p:txBody>
        </p:sp>
        <p:sp>
          <p:nvSpPr>
            <p:cNvPr id="29" name="飞印象"/>
            <p:cNvSpPr/>
            <p:nvPr/>
          </p:nvSpPr>
          <p:spPr bwMode="auto">
            <a:xfrm>
              <a:off x="854869" y="1404937"/>
              <a:ext cx="370523" cy="370523"/>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ln>
          </p:spPr>
          <p:txBody>
            <a:bodyPr lIns="68578" tIns="34289" rIns="68578" bIns="34289" anchor="ctr"/>
            <a:lstStyle/>
            <a:p>
              <a:pPr algn="ctr"/>
              <a:endParaRPr sz="96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a:endParaRPr>
            </a:p>
          </p:txBody>
        </p:sp>
        <p:sp>
          <p:nvSpPr>
            <p:cNvPr id="30" name="飞印象"/>
            <p:cNvSpPr/>
            <p:nvPr/>
          </p:nvSpPr>
          <p:spPr bwMode="auto">
            <a:xfrm>
              <a:off x="873919" y="2431257"/>
              <a:ext cx="331946" cy="331946"/>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lIns="68578" tIns="34289" rIns="68578" bIns="34289" anchor="ctr"/>
            <a:lstStyle/>
            <a:p>
              <a:pPr algn="ctr"/>
              <a:endParaRPr sz="96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a:endParaRPr>
            </a:p>
          </p:txBody>
        </p:sp>
        <p:sp>
          <p:nvSpPr>
            <p:cNvPr id="31" name="飞印象"/>
            <p:cNvSpPr/>
            <p:nvPr/>
          </p:nvSpPr>
          <p:spPr bwMode="auto">
            <a:xfrm>
              <a:off x="891540" y="3388519"/>
              <a:ext cx="296704" cy="433388"/>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ln>
          </p:spPr>
          <p:txBody>
            <a:bodyPr lIns="68578" tIns="34289" rIns="68578" bIns="34289" anchor="ctr"/>
            <a:lstStyle/>
            <a:p>
              <a:pPr algn="ctr"/>
              <a:endParaRPr sz="96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a:endParaRPr>
            </a:p>
          </p:txBody>
        </p:sp>
      </p:grpSp>
      <p:sp>
        <p:nvSpPr>
          <p:cNvPr id="32" name="文本框 31"/>
          <p:cNvSpPr txBox="1"/>
          <p:nvPr/>
        </p:nvSpPr>
        <p:spPr>
          <a:xfrm>
            <a:off x="4648200" y="1325423"/>
            <a:ext cx="3886200" cy="789127"/>
          </a:xfrm>
          <a:prstGeom prst="rect">
            <a:avLst/>
          </a:prstGeom>
          <a:noFill/>
        </p:spPr>
        <p:txBody>
          <a:bodyPr wrap="square" rtlCol="0">
            <a:spAutoFit/>
          </a:bodyPr>
          <a:lstStyle/>
          <a:p>
            <a:pPr>
              <a:lnSpc>
                <a:spcPct val="13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mn-ea"/>
              </a:rPr>
              <a:t>未按照规定履行客户身份识别义务的未按照规定保存客户身份资料和交易记录</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sym typeface="+mn-ea"/>
              </a:rPr>
              <a:t>的</a:t>
            </a:r>
            <a:r>
              <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sym typeface="+mn-ea"/>
              </a:rPr>
              <a:t>,</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mn-ea"/>
              </a:rPr>
              <a:t>未按照规定报送大额交易报告或者可疑交易报告</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sym typeface="+mn-ea"/>
              </a:rPr>
              <a:t>的</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33" name="文本框 32"/>
          <p:cNvSpPr txBox="1"/>
          <p:nvPr/>
        </p:nvSpPr>
        <p:spPr>
          <a:xfrm>
            <a:off x="4648200" y="2452150"/>
            <a:ext cx="3886200" cy="789127"/>
          </a:xfrm>
          <a:prstGeom prst="rect">
            <a:avLst/>
          </a:prstGeom>
          <a:noFill/>
        </p:spPr>
        <p:txBody>
          <a:bodyPr wrap="square" rtlCol="0">
            <a:spAutoFit/>
          </a:bodyPr>
          <a:lstStyle/>
          <a:p>
            <a:pPr>
              <a:lnSpc>
                <a:spcPct val="13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mn-ea"/>
              </a:rPr>
              <a:t>金融机构有下列行为之一的，由国务院反洗钱行政主管部门或者其授权的设区的市一级以上派出机构责令限期改正情节严重的</a:t>
            </a:r>
          </a:p>
        </p:txBody>
      </p:sp>
      <p:sp>
        <p:nvSpPr>
          <p:cNvPr id="34" name="文本框 33"/>
          <p:cNvSpPr txBox="1"/>
          <p:nvPr/>
        </p:nvSpPr>
        <p:spPr>
          <a:xfrm>
            <a:off x="4648200" y="3459023"/>
            <a:ext cx="3886200" cy="789127"/>
          </a:xfrm>
          <a:prstGeom prst="rect">
            <a:avLst/>
          </a:prstGeom>
          <a:noFill/>
        </p:spPr>
        <p:txBody>
          <a:bodyPr wrap="square" rtlCol="0">
            <a:spAutoFit/>
          </a:bodyPr>
          <a:lstStyle/>
          <a:p>
            <a:pPr>
              <a:lnSpc>
                <a:spcPct val="13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mn-ea"/>
              </a:rPr>
              <a:t>处二十万元以上五十万元以下罚款，并对直接负责的董事、高级管理人员和其他直接责任人员</a:t>
            </a:r>
          </a:p>
          <a:p>
            <a:pPr>
              <a:lnSpc>
                <a:spcPct val="13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mn-ea"/>
              </a:rPr>
              <a:t>处一万元以上五万元以下罚款</a:t>
            </a:r>
          </a:p>
        </p:txBody>
      </p:sp>
      <p:pic>
        <p:nvPicPr>
          <p:cNvPr id="35" name="图片 34"/>
          <p:cNvPicPr>
            <a:picLocks noChangeAspect="1"/>
          </p:cNvPicPr>
          <p:nvPr/>
        </p:nvPicPr>
        <p:blipFill rotWithShape="1">
          <a:blip r:embed="rId2">
            <a:extLst>
              <a:ext uri="{28A0092B-C50C-407E-A947-70E740481C1C}">
                <a14:useLocalDpi xmlns:a14="http://schemas.microsoft.com/office/drawing/2010/main" val="0"/>
              </a:ext>
            </a:extLst>
          </a:blip>
          <a:srcRect l="22118"/>
          <a:stretch/>
        </p:blipFill>
        <p:spPr>
          <a:xfrm>
            <a:off x="685800" y="1445453"/>
            <a:ext cx="3004393" cy="2571743"/>
          </a:xfrm>
          <a:prstGeom prst="rect">
            <a:avLst/>
          </a:prstGeom>
        </p:spPr>
      </p:pic>
    </p:spTree>
    <p:extLst>
      <p:ext uri="{BB962C8B-B14F-4D97-AF65-F5344CB8AC3E}">
        <p14:creationId xmlns:p14="http://schemas.microsoft.com/office/powerpoint/2010/main" val="174057824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nodeType="click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500" fill="hold"/>
                                        <p:tgtEl>
                                          <p:spTgt spid="25"/>
                                        </p:tgtEl>
                                        <p:attrNameLst>
                                          <p:attrName>ppt_x</p:attrName>
                                        </p:attrNameLst>
                                      </p:cBhvr>
                                      <p:tavLst>
                                        <p:tav tm="0">
                                          <p:val>
                                            <p:strVal val="1+#ppt_w/2"/>
                                          </p:val>
                                        </p:tav>
                                        <p:tav tm="100000">
                                          <p:val>
                                            <p:strVal val="#ppt_x"/>
                                          </p:val>
                                        </p:tav>
                                      </p:tavLst>
                                    </p:anim>
                                    <p:anim calcmode="lin" valueType="num">
                                      <p:cBhvr additive="base">
                                        <p:cTn id="15"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left)">
                                      <p:cBhvr>
                                        <p:cTn id="20" dur="500"/>
                                        <p:tgtEl>
                                          <p:spTgt spid="32"/>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left)">
                                      <p:cBhvr>
                                        <p:cTn id="23" dur="500"/>
                                        <p:tgtEl>
                                          <p:spTgt spid="33"/>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a:extLst>
              <a:ext uri="{FF2B5EF4-FFF2-40B4-BE49-F238E27FC236}">
                <a16:creationId xmlns="" xmlns:a16="http://schemas.microsoft.com/office/drawing/2014/main" id="{DB105B2A-FE6A-4A40-8987-3FEEDCF80615}"/>
              </a:ext>
            </a:extLst>
          </p:cNvPr>
          <p:cNvSpPr txBox="1"/>
          <p:nvPr/>
        </p:nvSpPr>
        <p:spPr>
          <a:xfrm>
            <a:off x="533399" y="514350"/>
            <a:ext cx="4469929" cy="415498"/>
          </a:xfrm>
          <a:prstGeom prst="rect">
            <a:avLst/>
          </a:prstGeom>
          <a:noFill/>
        </p:spPr>
        <p:txBody>
          <a:bodyPr wrap="square" rtlCol="0">
            <a:spAutoFit/>
          </a:bodyPr>
          <a:lstStyle/>
          <a:p>
            <a:r>
              <a:rPr lang="zh-CN" altLang="en-US" sz="2100" dirty="0">
                <a:solidFill>
                  <a:schemeClr val="accent1"/>
                </a:solidFill>
                <a:latin typeface="微软雅黑" panose="020B0503020204020204" pitchFamily="34" charset="-122"/>
                <a:ea typeface="微软雅黑" panose="020B0503020204020204" pitchFamily="34" charset="-122"/>
              </a:rPr>
              <a:t>中国人民银行反洗钱法</a:t>
            </a:r>
          </a:p>
        </p:txBody>
      </p:sp>
      <p:sp>
        <p:nvSpPr>
          <p:cNvPr id="20" name="圆角右箭头 23"/>
          <p:cNvSpPr>
            <a:spLocks/>
          </p:cNvSpPr>
          <p:nvPr/>
        </p:nvSpPr>
        <p:spPr bwMode="auto">
          <a:xfrm>
            <a:off x="3240383" y="1276350"/>
            <a:ext cx="1079354" cy="1287066"/>
          </a:xfrm>
          <a:custGeom>
            <a:avLst/>
            <a:gdLst>
              <a:gd name="T0" fmla="*/ 10645071 w 1080248"/>
              <a:gd name="T1" fmla="*/ 0 h 1226498"/>
              <a:gd name="T2" fmla="*/ 10645071 w 1080248"/>
              <a:gd name="T3" fmla="*/ 11559270 h 1226498"/>
              <a:gd name="T4" fmla="*/ 1774176 w 1080248"/>
              <a:gd name="T5" fmla="*/ 26248419 h 1226498"/>
              <a:gd name="T6" fmla="*/ 14193435 w 1080248"/>
              <a:gd name="T7" fmla="*/ 5779639 h 1226498"/>
              <a:gd name="T8" fmla="*/ 17694720 60000 65536"/>
              <a:gd name="T9" fmla="*/ 5898240 60000 65536"/>
              <a:gd name="T10" fmla="*/ 5898240 60000 65536"/>
              <a:gd name="T11" fmla="*/ 0 60000 65536"/>
              <a:gd name="T12" fmla="*/ 0 w 1080248"/>
              <a:gd name="T13" fmla="*/ 0 h 1226498"/>
              <a:gd name="T14" fmla="*/ 1080248 w 1080248"/>
              <a:gd name="T15" fmla="*/ 1226498 h 1226498"/>
            </a:gdLst>
            <a:ahLst/>
            <a:cxnLst>
              <a:cxn ang="T8">
                <a:pos x="T0" y="T1"/>
              </a:cxn>
              <a:cxn ang="T9">
                <a:pos x="T2" y="T3"/>
              </a:cxn>
              <a:cxn ang="T10">
                <a:pos x="T4" y="T5"/>
              </a:cxn>
              <a:cxn ang="T11">
                <a:pos x="T6" y="T7"/>
              </a:cxn>
            </a:cxnLst>
            <a:rect l="T12" t="T13" r="T14" b="T15"/>
            <a:pathLst>
              <a:path w="1080248" h="1226498">
                <a:moveTo>
                  <a:pt x="0" y="1226498"/>
                </a:moveTo>
                <a:lnTo>
                  <a:pt x="0" y="607640"/>
                </a:lnTo>
                <a:cubicBezTo>
                  <a:pt x="0" y="346625"/>
                  <a:pt x="211594" y="135031"/>
                  <a:pt x="472609" y="135032"/>
                </a:cubicBezTo>
                <a:cubicBezTo>
                  <a:pt x="472609" y="135032"/>
                  <a:pt x="472609" y="135032"/>
                  <a:pt x="472609" y="135032"/>
                </a:cubicBezTo>
                <a:lnTo>
                  <a:pt x="810186" y="135031"/>
                </a:lnTo>
                <a:lnTo>
                  <a:pt x="810186" y="0"/>
                </a:lnTo>
                <a:lnTo>
                  <a:pt x="1080248" y="270062"/>
                </a:lnTo>
                <a:lnTo>
                  <a:pt x="810186" y="540124"/>
                </a:lnTo>
                <a:lnTo>
                  <a:pt x="810186" y="405093"/>
                </a:lnTo>
                <a:lnTo>
                  <a:pt x="472609" y="405093"/>
                </a:lnTo>
                <a:lnTo>
                  <a:pt x="472608" y="405093"/>
                </a:lnTo>
                <a:cubicBezTo>
                  <a:pt x="360745" y="405093"/>
                  <a:pt x="270062" y="495776"/>
                  <a:pt x="270062" y="607639"/>
                </a:cubicBezTo>
                <a:lnTo>
                  <a:pt x="270062" y="1226498"/>
                </a:lnTo>
                <a:close/>
              </a:path>
            </a:pathLst>
          </a:custGeom>
          <a:solidFill>
            <a:schemeClr val="accent1"/>
          </a:solidFill>
          <a:ln w="12700" cap="flat" cmpd="sng" algn="ctr">
            <a:noFill/>
            <a:prstDash val="solid"/>
            <a:round/>
            <a:headEnd/>
            <a:tailEnd/>
          </a:ln>
        </p:spPr>
        <p:txBody>
          <a:bodyPr lIns="68559" tIns="34279" rIns="68559" bIns="34279" anchor="ctr"/>
          <a:lstStyle/>
          <a:p>
            <a:endParaRPr lang="zh-CN" altLang="en-US" sz="1799"/>
          </a:p>
        </p:txBody>
      </p:sp>
      <p:sp>
        <p:nvSpPr>
          <p:cNvPr id="21" name="圆角右箭头 24"/>
          <p:cNvSpPr>
            <a:spLocks/>
          </p:cNvSpPr>
          <p:nvPr/>
        </p:nvSpPr>
        <p:spPr bwMode="auto">
          <a:xfrm rot="5400000">
            <a:off x="4632530" y="1393682"/>
            <a:ext cx="1123603" cy="1234908"/>
          </a:xfrm>
          <a:custGeom>
            <a:avLst/>
            <a:gdLst>
              <a:gd name="T0" fmla="*/ 17023180 w 1073185"/>
              <a:gd name="T1" fmla="*/ 0 h 1234570"/>
              <a:gd name="T2" fmla="*/ 17023180 w 1073185"/>
              <a:gd name="T3" fmla="*/ 7155065 h 1234570"/>
              <a:gd name="T4" fmla="*/ 2837205 w 1073185"/>
              <a:gd name="T5" fmla="*/ 16462056 h 1234570"/>
              <a:gd name="T6" fmla="*/ 22697621 w 1073185"/>
              <a:gd name="T7" fmla="*/ 3577530 h 1234570"/>
              <a:gd name="T8" fmla="*/ 17694720 60000 65536"/>
              <a:gd name="T9" fmla="*/ 5898240 60000 65536"/>
              <a:gd name="T10" fmla="*/ 5898240 60000 65536"/>
              <a:gd name="T11" fmla="*/ 0 60000 65536"/>
              <a:gd name="T12" fmla="*/ 0 w 1073185"/>
              <a:gd name="T13" fmla="*/ 0 h 1234570"/>
              <a:gd name="T14" fmla="*/ 1073185 w 1073185"/>
              <a:gd name="T15" fmla="*/ 1234570 h 1234570"/>
            </a:gdLst>
            <a:ahLst/>
            <a:cxnLst>
              <a:cxn ang="T8">
                <a:pos x="T0" y="T1"/>
              </a:cxn>
              <a:cxn ang="T9">
                <a:pos x="T2" y="T3"/>
              </a:cxn>
              <a:cxn ang="T10">
                <a:pos x="T4" y="T5"/>
              </a:cxn>
              <a:cxn ang="T11">
                <a:pos x="T6" y="T7"/>
              </a:cxn>
            </a:cxnLst>
            <a:rect l="T12" t="T13" r="T14" b="T15"/>
            <a:pathLst>
              <a:path w="1073185" h="1234570">
                <a:moveTo>
                  <a:pt x="0" y="1234570"/>
                </a:moveTo>
                <a:lnTo>
                  <a:pt x="0" y="603667"/>
                </a:lnTo>
                <a:cubicBezTo>
                  <a:pt x="0" y="344359"/>
                  <a:pt x="210210" y="134149"/>
                  <a:pt x="469518" y="134150"/>
                </a:cubicBezTo>
                <a:cubicBezTo>
                  <a:pt x="469518" y="134150"/>
                  <a:pt x="469518" y="134150"/>
                  <a:pt x="469518" y="134150"/>
                </a:cubicBezTo>
                <a:lnTo>
                  <a:pt x="804889" y="134148"/>
                </a:lnTo>
                <a:lnTo>
                  <a:pt x="804889" y="0"/>
                </a:lnTo>
                <a:lnTo>
                  <a:pt x="1073185" y="268296"/>
                </a:lnTo>
                <a:lnTo>
                  <a:pt x="804889" y="536593"/>
                </a:lnTo>
                <a:lnTo>
                  <a:pt x="804889" y="402444"/>
                </a:lnTo>
                <a:lnTo>
                  <a:pt x="469518" y="402444"/>
                </a:lnTo>
                <a:lnTo>
                  <a:pt x="469517" y="402444"/>
                </a:lnTo>
                <a:cubicBezTo>
                  <a:pt x="358386" y="402444"/>
                  <a:pt x="268296" y="492534"/>
                  <a:pt x="268296" y="603665"/>
                </a:cubicBezTo>
                <a:lnTo>
                  <a:pt x="268296" y="1234570"/>
                </a:lnTo>
                <a:close/>
              </a:path>
            </a:pathLst>
          </a:custGeom>
          <a:solidFill>
            <a:schemeClr val="accent2"/>
          </a:solidFill>
          <a:ln w="12700" cap="flat" cmpd="sng" algn="ctr">
            <a:noFill/>
            <a:prstDash val="solid"/>
            <a:round/>
            <a:headEnd/>
            <a:tailEnd/>
          </a:ln>
        </p:spPr>
        <p:txBody>
          <a:bodyPr lIns="68559" tIns="34279" rIns="68559" bIns="34279" anchor="ctr"/>
          <a:lstStyle/>
          <a:p>
            <a:endParaRPr lang="zh-CN" altLang="en-US" sz="1799"/>
          </a:p>
        </p:txBody>
      </p:sp>
      <p:sp>
        <p:nvSpPr>
          <p:cNvPr id="22" name="圆角右箭头 25"/>
          <p:cNvSpPr>
            <a:spLocks/>
          </p:cNvSpPr>
          <p:nvPr/>
        </p:nvSpPr>
        <p:spPr bwMode="auto">
          <a:xfrm rot="-5400000">
            <a:off x="3160321" y="2771999"/>
            <a:ext cx="1123603" cy="1233321"/>
          </a:xfrm>
          <a:custGeom>
            <a:avLst/>
            <a:gdLst>
              <a:gd name="T0" fmla="*/ 16249294 w 1073185"/>
              <a:gd name="T1" fmla="*/ 0 h 1234570"/>
              <a:gd name="T2" fmla="*/ 16249294 w 1073185"/>
              <a:gd name="T3" fmla="*/ 7090289 h 1234570"/>
              <a:gd name="T4" fmla="*/ 2708222 w 1073185"/>
              <a:gd name="T5" fmla="*/ 16313043 h 1234570"/>
              <a:gd name="T6" fmla="*/ 21665765 w 1073185"/>
              <a:gd name="T7" fmla="*/ 3545139 h 1234570"/>
              <a:gd name="T8" fmla="*/ 17694720 60000 65536"/>
              <a:gd name="T9" fmla="*/ 5898240 60000 65536"/>
              <a:gd name="T10" fmla="*/ 5898240 60000 65536"/>
              <a:gd name="T11" fmla="*/ 0 60000 65536"/>
              <a:gd name="T12" fmla="*/ 0 w 1073185"/>
              <a:gd name="T13" fmla="*/ 0 h 1234570"/>
              <a:gd name="T14" fmla="*/ 1073185 w 1073185"/>
              <a:gd name="T15" fmla="*/ 1234570 h 1234570"/>
            </a:gdLst>
            <a:ahLst/>
            <a:cxnLst>
              <a:cxn ang="T8">
                <a:pos x="T0" y="T1"/>
              </a:cxn>
              <a:cxn ang="T9">
                <a:pos x="T2" y="T3"/>
              </a:cxn>
              <a:cxn ang="T10">
                <a:pos x="T4" y="T5"/>
              </a:cxn>
              <a:cxn ang="T11">
                <a:pos x="T6" y="T7"/>
              </a:cxn>
            </a:cxnLst>
            <a:rect l="T12" t="T13" r="T14" b="T15"/>
            <a:pathLst>
              <a:path w="1073185" h="1234570">
                <a:moveTo>
                  <a:pt x="0" y="1234570"/>
                </a:moveTo>
                <a:lnTo>
                  <a:pt x="0" y="603667"/>
                </a:lnTo>
                <a:cubicBezTo>
                  <a:pt x="0" y="344359"/>
                  <a:pt x="210210" y="134149"/>
                  <a:pt x="469518" y="134150"/>
                </a:cubicBezTo>
                <a:cubicBezTo>
                  <a:pt x="469518" y="134150"/>
                  <a:pt x="469518" y="134150"/>
                  <a:pt x="469518" y="134150"/>
                </a:cubicBezTo>
                <a:lnTo>
                  <a:pt x="804889" y="134148"/>
                </a:lnTo>
                <a:lnTo>
                  <a:pt x="804889" y="0"/>
                </a:lnTo>
                <a:lnTo>
                  <a:pt x="1073185" y="268296"/>
                </a:lnTo>
                <a:lnTo>
                  <a:pt x="804889" y="536593"/>
                </a:lnTo>
                <a:lnTo>
                  <a:pt x="804889" y="402444"/>
                </a:lnTo>
                <a:lnTo>
                  <a:pt x="469518" y="402444"/>
                </a:lnTo>
                <a:lnTo>
                  <a:pt x="469517" y="402444"/>
                </a:lnTo>
                <a:cubicBezTo>
                  <a:pt x="358386" y="402444"/>
                  <a:pt x="268296" y="492534"/>
                  <a:pt x="268296" y="603665"/>
                </a:cubicBezTo>
                <a:lnTo>
                  <a:pt x="268296" y="1234570"/>
                </a:lnTo>
                <a:close/>
              </a:path>
            </a:pathLst>
          </a:custGeom>
          <a:solidFill>
            <a:schemeClr val="accent4"/>
          </a:solidFill>
          <a:ln w="12700" cap="flat" cmpd="sng" algn="ctr">
            <a:noFill/>
            <a:prstDash val="solid"/>
            <a:round/>
            <a:headEnd/>
            <a:tailEnd/>
          </a:ln>
        </p:spPr>
        <p:txBody>
          <a:bodyPr lIns="68559" tIns="34279" rIns="68559" bIns="34279" anchor="ctr"/>
          <a:lstStyle/>
          <a:p>
            <a:pPr>
              <a:defRPr/>
            </a:pPr>
            <a:endParaRPr lang="zh-CN" altLang="en-US" sz="1799"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3" name="圆角右箭头 26"/>
          <p:cNvSpPr>
            <a:spLocks/>
          </p:cNvSpPr>
          <p:nvPr/>
        </p:nvSpPr>
        <p:spPr bwMode="auto">
          <a:xfrm flipH="1" flipV="1">
            <a:off x="4602273" y="2818923"/>
            <a:ext cx="1080941" cy="1282304"/>
          </a:xfrm>
          <a:custGeom>
            <a:avLst/>
            <a:gdLst>
              <a:gd name="T0" fmla="*/ 10865971 w 1080248"/>
              <a:gd name="T1" fmla="*/ 0 h 1226498"/>
              <a:gd name="T2" fmla="*/ 10865971 w 1080248"/>
              <a:gd name="T3" fmla="*/ 10826406 h 1226498"/>
              <a:gd name="T4" fmla="*/ 1810995 w 1080248"/>
              <a:gd name="T5" fmla="*/ 24584206 h 1226498"/>
              <a:gd name="T6" fmla="*/ 14487974 w 1080248"/>
              <a:gd name="T7" fmla="*/ 5413200 h 1226498"/>
              <a:gd name="T8" fmla="*/ 17694720 60000 65536"/>
              <a:gd name="T9" fmla="*/ 5898240 60000 65536"/>
              <a:gd name="T10" fmla="*/ 5898240 60000 65536"/>
              <a:gd name="T11" fmla="*/ 0 60000 65536"/>
              <a:gd name="T12" fmla="*/ 0 w 1080248"/>
              <a:gd name="T13" fmla="*/ 0 h 1226498"/>
              <a:gd name="T14" fmla="*/ 1080248 w 1080248"/>
              <a:gd name="T15" fmla="*/ 1226498 h 1226498"/>
            </a:gdLst>
            <a:ahLst/>
            <a:cxnLst>
              <a:cxn ang="T8">
                <a:pos x="T0" y="T1"/>
              </a:cxn>
              <a:cxn ang="T9">
                <a:pos x="T2" y="T3"/>
              </a:cxn>
              <a:cxn ang="T10">
                <a:pos x="T4" y="T5"/>
              </a:cxn>
              <a:cxn ang="T11">
                <a:pos x="T6" y="T7"/>
              </a:cxn>
            </a:cxnLst>
            <a:rect l="T12" t="T13" r="T14" b="T15"/>
            <a:pathLst>
              <a:path w="1080248" h="1226498">
                <a:moveTo>
                  <a:pt x="0" y="1226498"/>
                </a:moveTo>
                <a:lnTo>
                  <a:pt x="0" y="607640"/>
                </a:lnTo>
                <a:cubicBezTo>
                  <a:pt x="0" y="346625"/>
                  <a:pt x="211594" y="135031"/>
                  <a:pt x="472609" y="135032"/>
                </a:cubicBezTo>
                <a:cubicBezTo>
                  <a:pt x="472609" y="135032"/>
                  <a:pt x="472609" y="135032"/>
                  <a:pt x="472609" y="135032"/>
                </a:cubicBezTo>
                <a:lnTo>
                  <a:pt x="810186" y="135031"/>
                </a:lnTo>
                <a:lnTo>
                  <a:pt x="810186" y="0"/>
                </a:lnTo>
                <a:lnTo>
                  <a:pt x="1080248" y="270062"/>
                </a:lnTo>
                <a:lnTo>
                  <a:pt x="810186" y="540124"/>
                </a:lnTo>
                <a:lnTo>
                  <a:pt x="810186" y="405093"/>
                </a:lnTo>
                <a:lnTo>
                  <a:pt x="472609" y="405093"/>
                </a:lnTo>
                <a:lnTo>
                  <a:pt x="472608" y="405093"/>
                </a:lnTo>
                <a:cubicBezTo>
                  <a:pt x="360745" y="405093"/>
                  <a:pt x="270062" y="495776"/>
                  <a:pt x="270062" y="607639"/>
                </a:cubicBezTo>
                <a:lnTo>
                  <a:pt x="270062" y="1226498"/>
                </a:lnTo>
                <a:close/>
              </a:path>
            </a:pathLst>
          </a:custGeom>
          <a:solidFill>
            <a:schemeClr val="accent3"/>
          </a:solidFill>
          <a:ln w="12700" cap="flat" cmpd="sng" algn="ctr">
            <a:noFill/>
            <a:prstDash val="solid"/>
            <a:round/>
            <a:headEnd/>
            <a:tailEnd/>
          </a:ln>
        </p:spPr>
        <p:txBody>
          <a:bodyPr lIns="68559" tIns="34279" rIns="68559" bIns="34279" anchor="ctr"/>
          <a:lstStyle/>
          <a:p>
            <a:pPr>
              <a:defRPr/>
            </a:pPr>
            <a:endParaRPr lang="zh-CN" altLang="en-US" sz="1799"/>
          </a:p>
        </p:txBody>
      </p:sp>
      <p:sp>
        <p:nvSpPr>
          <p:cNvPr id="24" name="TextBox 28"/>
          <p:cNvSpPr txBox="1">
            <a:spLocks noChangeArrowheads="1"/>
          </p:cNvSpPr>
          <p:nvPr/>
        </p:nvSpPr>
        <p:spPr bwMode="auto">
          <a:xfrm>
            <a:off x="3643552" y="2304644"/>
            <a:ext cx="1638079" cy="709439"/>
          </a:xfrm>
          <a:prstGeom prst="rect">
            <a:avLst/>
          </a:prstGeom>
          <a:noFill/>
          <a:ln w="9525">
            <a:noFill/>
            <a:miter lim="800000"/>
            <a:headEnd/>
            <a:tailEnd/>
          </a:ln>
        </p:spPr>
        <p:txBody>
          <a:bodyPr lIns="92978" tIns="46489" rIns="92978" bIns="46489">
            <a:spAutoFit/>
          </a:bodyPr>
          <a:lstStyle/>
          <a:p>
            <a:pPr algn="ctr" defTabSz="929973">
              <a:defRPr/>
            </a:pPr>
            <a:r>
              <a:rPr lang="zh-CN" altLang="en-US" sz="2000" b="1" dirty="0" smtClean="0">
                <a:solidFill>
                  <a:schemeClr val="tx2"/>
                </a:solidFill>
                <a:latin typeface="微软雅黑" pitchFamily="34" charset="-122"/>
                <a:ea typeface="微软雅黑" pitchFamily="34" charset="-122"/>
              </a:rPr>
              <a:t>中国人民银行反洗</a:t>
            </a:r>
            <a:r>
              <a:rPr lang="zh-CN" altLang="en-US" sz="2000" b="1" dirty="0">
                <a:solidFill>
                  <a:schemeClr val="tx2"/>
                </a:solidFill>
                <a:latin typeface="微软雅黑" pitchFamily="34" charset="-122"/>
                <a:ea typeface="微软雅黑" pitchFamily="34" charset="-122"/>
              </a:rPr>
              <a:t>钱法</a:t>
            </a:r>
          </a:p>
        </p:txBody>
      </p:sp>
      <p:sp>
        <p:nvSpPr>
          <p:cNvPr id="25" name="TextBox 41"/>
          <p:cNvSpPr txBox="1">
            <a:spLocks noChangeArrowheads="1"/>
          </p:cNvSpPr>
          <p:nvPr/>
        </p:nvSpPr>
        <p:spPr bwMode="auto">
          <a:xfrm>
            <a:off x="838200" y="1415751"/>
            <a:ext cx="2409296" cy="1214193"/>
          </a:xfrm>
          <a:prstGeom prst="rect">
            <a:avLst/>
          </a:prstGeom>
          <a:noFill/>
          <a:ln w="9525">
            <a:noFill/>
            <a:miter lim="800000"/>
            <a:headEnd/>
            <a:tailEnd/>
          </a:ln>
        </p:spPr>
        <p:txBody>
          <a:bodyPr wrap="square" lIns="92978" tIns="46489" rIns="92978" bIns="46489">
            <a:spAutoFit/>
          </a:bodyPr>
          <a:lstStyle/>
          <a:p>
            <a:pPr defTabSz="929973">
              <a:lnSpc>
                <a:spcPct val="130000"/>
              </a:lnSpc>
              <a:defRPr/>
            </a:pPr>
            <a:r>
              <a:rPr lang="zh-CN" altLang="en-US" sz="1400" dirty="0">
                <a:solidFill>
                  <a:schemeClr val="tx1">
                    <a:lumMod val="65000"/>
                    <a:lumOff val="35000"/>
                  </a:schemeClr>
                </a:solidFill>
                <a:latin typeface="微软雅黑" pitchFamily="34" charset="-122"/>
                <a:ea typeface="微软雅黑" pitchFamily="34" charset="-122"/>
              </a:rPr>
              <a:t>拒绝、阻碍反洗钱检查、调查的；拒绝提供调查材料或者故意提供虚假材料的。</a:t>
            </a:r>
          </a:p>
          <a:p>
            <a:pPr defTabSz="929973">
              <a:lnSpc>
                <a:spcPct val="130000"/>
              </a:lnSpc>
              <a:defRPr/>
            </a:pPr>
            <a:endParaRPr lang="zh-CN" altLang="en-US" sz="1400" dirty="0">
              <a:solidFill>
                <a:schemeClr val="tx1">
                  <a:lumMod val="65000"/>
                  <a:lumOff val="35000"/>
                </a:schemeClr>
              </a:solidFill>
              <a:latin typeface="微软雅黑" pitchFamily="34" charset="-122"/>
              <a:ea typeface="微软雅黑" pitchFamily="34" charset="-122"/>
            </a:endParaRPr>
          </a:p>
        </p:txBody>
      </p:sp>
      <p:sp>
        <p:nvSpPr>
          <p:cNvPr id="26" name="TextBox 41"/>
          <p:cNvSpPr txBox="1">
            <a:spLocks noChangeArrowheads="1"/>
          </p:cNvSpPr>
          <p:nvPr/>
        </p:nvSpPr>
        <p:spPr bwMode="auto">
          <a:xfrm>
            <a:off x="838201" y="3028950"/>
            <a:ext cx="2286000" cy="934116"/>
          </a:xfrm>
          <a:prstGeom prst="rect">
            <a:avLst/>
          </a:prstGeom>
          <a:noFill/>
          <a:ln w="9525">
            <a:noFill/>
            <a:miter lim="800000"/>
            <a:headEnd/>
            <a:tailEnd/>
          </a:ln>
        </p:spPr>
        <p:txBody>
          <a:bodyPr wrap="square" lIns="92978" tIns="46489" rIns="92978" bIns="46489">
            <a:spAutoFit/>
          </a:bodyPr>
          <a:lstStyle/>
          <a:p>
            <a:pPr defTabSz="929973">
              <a:lnSpc>
                <a:spcPct val="130000"/>
              </a:lnSpc>
              <a:defRPr/>
            </a:pPr>
            <a:r>
              <a:rPr lang="zh-CN" altLang="en-US" sz="1400" dirty="0" smtClean="0">
                <a:solidFill>
                  <a:schemeClr val="tx1">
                    <a:lumMod val="65000"/>
                    <a:lumOff val="35000"/>
                  </a:schemeClr>
                </a:solidFill>
                <a:latin typeface="微软雅黑" pitchFamily="34" charset="-122"/>
                <a:ea typeface="微软雅黑" pitchFamily="34" charset="-122"/>
              </a:rPr>
              <a:t>致使</a:t>
            </a:r>
            <a:r>
              <a:rPr lang="zh-CN" altLang="en-US" sz="1400" dirty="0">
                <a:solidFill>
                  <a:schemeClr val="tx1">
                    <a:lumMod val="65000"/>
                    <a:lumOff val="35000"/>
                  </a:schemeClr>
                </a:solidFill>
                <a:latin typeface="微软雅黑" pitchFamily="34" charset="-122"/>
                <a:ea typeface="微软雅黑" pitchFamily="34" charset="-122"/>
              </a:rPr>
              <a:t>洗钱后果发生的，处五十万元以上五百万元以下罚款</a:t>
            </a:r>
          </a:p>
        </p:txBody>
      </p:sp>
      <p:sp>
        <p:nvSpPr>
          <p:cNvPr id="27" name="TextBox 41"/>
          <p:cNvSpPr txBox="1">
            <a:spLocks noChangeArrowheads="1"/>
          </p:cNvSpPr>
          <p:nvPr/>
        </p:nvSpPr>
        <p:spPr bwMode="auto">
          <a:xfrm>
            <a:off x="5791200" y="1357557"/>
            <a:ext cx="2509754" cy="1214193"/>
          </a:xfrm>
          <a:prstGeom prst="rect">
            <a:avLst/>
          </a:prstGeom>
          <a:noFill/>
          <a:ln w="9525">
            <a:noFill/>
            <a:miter lim="800000"/>
            <a:headEnd/>
            <a:tailEnd/>
          </a:ln>
        </p:spPr>
        <p:txBody>
          <a:bodyPr wrap="square" lIns="92978" tIns="46489" rIns="92978" bIns="46489">
            <a:spAutoFit/>
          </a:bodyPr>
          <a:lstStyle/>
          <a:p>
            <a:pPr defTabSz="929973">
              <a:lnSpc>
                <a:spcPct val="130000"/>
              </a:lnSpc>
              <a:defRPr/>
            </a:pPr>
            <a:r>
              <a:rPr lang="zh-CN" altLang="en-US" sz="1400" dirty="0">
                <a:solidFill>
                  <a:schemeClr val="tx1">
                    <a:lumMod val="65000"/>
                    <a:lumOff val="35000"/>
                  </a:schemeClr>
                </a:solidFill>
                <a:latin typeface="微软雅黑" pitchFamily="34" charset="-122"/>
                <a:ea typeface="微软雅黑" pitchFamily="34" charset="-122"/>
              </a:rPr>
              <a:t>并对直接负责的董事、高级管理人员和其他直接责任人员处五万元以上五十万元以下</a:t>
            </a:r>
            <a:r>
              <a:rPr lang="zh-CN" altLang="en-US" sz="1400" dirty="0" smtClean="0">
                <a:solidFill>
                  <a:schemeClr val="tx1">
                    <a:lumMod val="65000"/>
                    <a:lumOff val="35000"/>
                  </a:schemeClr>
                </a:solidFill>
                <a:latin typeface="微软雅黑" pitchFamily="34" charset="-122"/>
                <a:ea typeface="微软雅黑" pitchFamily="34" charset="-122"/>
              </a:rPr>
              <a:t>罚款情节</a:t>
            </a:r>
            <a:r>
              <a:rPr lang="zh-CN" altLang="en-US" sz="1400" dirty="0">
                <a:solidFill>
                  <a:schemeClr val="tx1">
                    <a:lumMod val="65000"/>
                    <a:lumOff val="35000"/>
                  </a:schemeClr>
                </a:solidFill>
                <a:latin typeface="微软雅黑" pitchFamily="34" charset="-122"/>
                <a:ea typeface="微软雅黑" pitchFamily="34" charset="-122"/>
              </a:rPr>
              <a:t>特别严重的</a:t>
            </a:r>
            <a:endParaRPr lang="en-US" altLang="zh-CN" sz="1400" dirty="0">
              <a:solidFill>
                <a:schemeClr val="tx1">
                  <a:lumMod val="65000"/>
                  <a:lumOff val="35000"/>
                </a:schemeClr>
              </a:solidFill>
              <a:latin typeface="微软雅黑" pitchFamily="34" charset="-122"/>
              <a:ea typeface="微软雅黑" pitchFamily="34" charset="-122"/>
            </a:endParaRPr>
          </a:p>
        </p:txBody>
      </p:sp>
      <p:sp>
        <p:nvSpPr>
          <p:cNvPr id="28" name="TextBox 41"/>
          <p:cNvSpPr txBox="1">
            <a:spLocks noChangeArrowheads="1"/>
          </p:cNvSpPr>
          <p:nvPr/>
        </p:nvSpPr>
        <p:spPr bwMode="auto">
          <a:xfrm>
            <a:off x="5779213" y="3028950"/>
            <a:ext cx="2521741" cy="934116"/>
          </a:xfrm>
          <a:prstGeom prst="rect">
            <a:avLst/>
          </a:prstGeom>
          <a:noFill/>
          <a:ln w="9525">
            <a:noFill/>
            <a:miter lim="800000"/>
            <a:headEnd/>
            <a:tailEnd/>
          </a:ln>
        </p:spPr>
        <p:txBody>
          <a:bodyPr wrap="square" lIns="92978" tIns="46489" rIns="92978" bIns="46489">
            <a:spAutoFit/>
          </a:bodyPr>
          <a:lstStyle/>
          <a:p>
            <a:pPr defTabSz="929973">
              <a:lnSpc>
                <a:spcPct val="130000"/>
              </a:lnSpc>
              <a:defRPr/>
            </a:pPr>
            <a:r>
              <a:rPr lang="zh-CN" altLang="en-US" sz="1400" dirty="0">
                <a:solidFill>
                  <a:schemeClr val="tx1">
                    <a:lumMod val="65000"/>
                    <a:lumOff val="35000"/>
                  </a:schemeClr>
                </a:solidFill>
                <a:latin typeface="微软雅黑" pitchFamily="34" charset="-122"/>
                <a:ea typeface="微软雅黑" pitchFamily="34" charset="-122"/>
              </a:rPr>
              <a:t>对有前两款规定情形的金融机构直接负责的董事、高级管理人员和其他直接责任人员</a:t>
            </a:r>
          </a:p>
        </p:txBody>
      </p:sp>
    </p:spTree>
    <p:extLst>
      <p:ext uri="{BB962C8B-B14F-4D97-AF65-F5344CB8AC3E}">
        <p14:creationId xmlns:p14="http://schemas.microsoft.com/office/powerpoint/2010/main" val="85545611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Effect transition="in" filter="fade">
                                      <p:cBhvr>
                                        <p:cTn id="24" dur="500"/>
                                        <p:tgtEl>
                                          <p:spTgt spid="2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500" fill="hold"/>
                                        <p:tgtEl>
                                          <p:spTgt spid="25"/>
                                        </p:tgtEl>
                                        <p:attrNameLst>
                                          <p:attrName>ppt_x</p:attrName>
                                        </p:attrNameLst>
                                      </p:cBhvr>
                                      <p:tavLst>
                                        <p:tav tm="0">
                                          <p:val>
                                            <p:strVal val="0-#ppt_w/2"/>
                                          </p:val>
                                        </p:tav>
                                        <p:tav tm="100000">
                                          <p:val>
                                            <p:strVal val="#ppt_x"/>
                                          </p:val>
                                        </p:tav>
                                      </p:tavLst>
                                    </p:anim>
                                    <p:anim calcmode="lin" valueType="num">
                                      <p:cBhvr additive="base">
                                        <p:cTn id="35" dur="500" fill="hold"/>
                                        <p:tgtEl>
                                          <p:spTgt spid="25"/>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0-#ppt_w/2"/>
                                          </p:val>
                                        </p:tav>
                                        <p:tav tm="100000">
                                          <p:val>
                                            <p:strVal val="#ppt_x"/>
                                          </p:val>
                                        </p:tav>
                                      </p:tavLst>
                                    </p:anim>
                                    <p:anim calcmode="lin" valueType="num">
                                      <p:cBhvr additive="base">
                                        <p:cTn id="39" dur="500" fill="hold"/>
                                        <p:tgtEl>
                                          <p:spTgt spid="26"/>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fill="hold"/>
                                        <p:tgtEl>
                                          <p:spTgt spid="27"/>
                                        </p:tgtEl>
                                        <p:attrNameLst>
                                          <p:attrName>ppt_x</p:attrName>
                                        </p:attrNameLst>
                                      </p:cBhvr>
                                      <p:tavLst>
                                        <p:tav tm="0">
                                          <p:val>
                                            <p:strVal val="1+#ppt_w/2"/>
                                          </p:val>
                                        </p:tav>
                                        <p:tav tm="100000">
                                          <p:val>
                                            <p:strVal val="#ppt_x"/>
                                          </p:val>
                                        </p:tav>
                                      </p:tavLst>
                                    </p:anim>
                                    <p:anim calcmode="lin" valueType="num">
                                      <p:cBhvr additive="base">
                                        <p:cTn id="43" dur="500" fill="hold"/>
                                        <p:tgtEl>
                                          <p:spTgt spid="2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500" fill="hold"/>
                                        <p:tgtEl>
                                          <p:spTgt spid="28"/>
                                        </p:tgtEl>
                                        <p:attrNameLst>
                                          <p:attrName>ppt_x</p:attrName>
                                        </p:attrNameLst>
                                      </p:cBhvr>
                                      <p:tavLst>
                                        <p:tav tm="0">
                                          <p:val>
                                            <p:strVal val="1+#ppt_w/2"/>
                                          </p:val>
                                        </p:tav>
                                        <p:tav tm="100000">
                                          <p:val>
                                            <p:strVal val="#ppt_x"/>
                                          </p:val>
                                        </p:tav>
                                      </p:tavLst>
                                    </p:anim>
                                    <p:anim calcmode="lin" valueType="num">
                                      <p:cBhvr additive="base">
                                        <p:cTn id="47"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p:bldP spid="25" grpId="0"/>
      <p:bldP spid="26" grpId="0"/>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圆角矩形 32">
            <a:extLst>
              <a:ext uri="{FF2B5EF4-FFF2-40B4-BE49-F238E27FC236}">
                <a16:creationId xmlns="" xmlns:a16="http://schemas.microsoft.com/office/drawing/2014/main" id="{FCF247FB-2846-4B3B-BBDC-576A9B7FE3EF}"/>
              </a:ext>
            </a:extLst>
          </p:cNvPr>
          <p:cNvSpPr/>
          <p:nvPr/>
        </p:nvSpPr>
        <p:spPr>
          <a:xfrm>
            <a:off x="801433" y="1677162"/>
            <a:ext cx="1989740" cy="55364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200" noProof="1">
                <a:solidFill>
                  <a:schemeClr val="bg1"/>
                </a:solidFill>
              </a:rPr>
              <a:t>总行反洗钱领导小组办公室（风险管理部）</a:t>
            </a:r>
          </a:p>
        </p:txBody>
      </p:sp>
      <p:sp>
        <p:nvSpPr>
          <p:cNvPr id="2" name="下箭头 1"/>
          <p:cNvSpPr/>
          <p:nvPr/>
        </p:nvSpPr>
        <p:spPr>
          <a:xfrm rot="16200000">
            <a:off x="3058351" y="1806319"/>
            <a:ext cx="169894" cy="342995"/>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8" name="组合 7"/>
          <p:cNvGrpSpPr/>
          <p:nvPr/>
        </p:nvGrpSpPr>
        <p:grpSpPr>
          <a:xfrm>
            <a:off x="1496616" y="1209675"/>
            <a:ext cx="6580584" cy="3038475"/>
            <a:chOff x="1371600" y="971550"/>
            <a:chExt cx="6580584" cy="3038475"/>
          </a:xfrm>
          <a:solidFill>
            <a:schemeClr val="accent1"/>
          </a:solidFill>
        </p:grpSpPr>
        <p:sp>
          <p:nvSpPr>
            <p:cNvPr id="28" name="圆角矩形 27">
              <a:extLst>
                <a:ext uri="{FF2B5EF4-FFF2-40B4-BE49-F238E27FC236}">
                  <a16:creationId xmlns="" xmlns:a16="http://schemas.microsoft.com/office/drawing/2014/main" id="{2C300FD0-3A74-4A9A-921B-DA496819525A}"/>
                </a:ext>
              </a:extLst>
            </p:cNvPr>
            <p:cNvSpPr/>
            <p:nvPr/>
          </p:nvSpPr>
          <p:spPr>
            <a:xfrm>
              <a:off x="3785203" y="971550"/>
              <a:ext cx="1402556" cy="391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200" noProof="1">
                  <a:solidFill>
                    <a:schemeClr val="bg1"/>
                  </a:solidFill>
                </a:rPr>
                <a:t>董事会</a:t>
              </a:r>
            </a:p>
          </p:txBody>
        </p:sp>
        <p:sp>
          <p:nvSpPr>
            <p:cNvPr id="29" name="圆角矩形 28">
              <a:extLst>
                <a:ext uri="{FF2B5EF4-FFF2-40B4-BE49-F238E27FC236}">
                  <a16:creationId xmlns="" xmlns:a16="http://schemas.microsoft.com/office/drawing/2014/main" id="{82DC6C6C-6105-4D53-9AE4-640791CF939C}"/>
                </a:ext>
              </a:extLst>
            </p:cNvPr>
            <p:cNvSpPr/>
            <p:nvPr/>
          </p:nvSpPr>
          <p:spPr>
            <a:xfrm>
              <a:off x="3361134" y="1635602"/>
              <a:ext cx="2457450" cy="28098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200" noProof="1">
                  <a:solidFill>
                    <a:schemeClr val="bg1"/>
                  </a:solidFill>
                </a:rPr>
                <a:t>总行反洗钱工作领导小组</a:t>
              </a:r>
            </a:p>
          </p:txBody>
        </p:sp>
        <p:sp>
          <p:nvSpPr>
            <p:cNvPr id="30" name="圆角矩形 29">
              <a:extLst>
                <a:ext uri="{FF2B5EF4-FFF2-40B4-BE49-F238E27FC236}">
                  <a16:creationId xmlns="" xmlns:a16="http://schemas.microsoft.com/office/drawing/2014/main" id="{596A6415-9E48-43A0-B02A-12B2CE864DB2}"/>
                </a:ext>
              </a:extLst>
            </p:cNvPr>
            <p:cNvSpPr/>
            <p:nvPr/>
          </p:nvSpPr>
          <p:spPr>
            <a:xfrm>
              <a:off x="2732690" y="2927431"/>
              <a:ext cx="3726656" cy="28336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200" noProof="1">
                  <a:solidFill>
                    <a:schemeClr val="bg1"/>
                  </a:solidFill>
                </a:rPr>
                <a:t>总行营业部及各支行反洗钱工作领导小组</a:t>
              </a:r>
            </a:p>
          </p:txBody>
        </p:sp>
        <p:sp>
          <p:nvSpPr>
            <p:cNvPr id="31" name="圆角矩形 30">
              <a:extLst>
                <a:ext uri="{FF2B5EF4-FFF2-40B4-BE49-F238E27FC236}">
                  <a16:creationId xmlns="" xmlns:a16="http://schemas.microsoft.com/office/drawing/2014/main" id="{5F79EB5B-FE3A-48D4-A523-FB877CD51EDB}"/>
                </a:ext>
              </a:extLst>
            </p:cNvPr>
            <p:cNvSpPr/>
            <p:nvPr/>
          </p:nvSpPr>
          <p:spPr>
            <a:xfrm>
              <a:off x="3785203" y="2189243"/>
              <a:ext cx="1402556" cy="37266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200" noProof="1">
                  <a:solidFill>
                    <a:schemeClr val="bg1"/>
                  </a:solidFill>
                </a:rPr>
                <a:t>总行反洗钱岗</a:t>
              </a:r>
            </a:p>
          </p:txBody>
        </p:sp>
        <p:sp>
          <p:nvSpPr>
            <p:cNvPr id="34" name="圆角矩形 33">
              <a:extLst>
                <a:ext uri="{FF2B5EF4-FFF2-40B4-BE49-F238E27FC236}">
                  <a16:creationId xmlns="" xmlns:a16="http://schemas.microsoft.com/office/drawing/2014/main" id="{81DEA8DA-EDB3-4E91-8411-D138DE011A2A}"/>
                </a:ext>
              </a:extLst>
            </p:cNvPr>
            <p:cNvSpPr/>
            <p:nvPr/>
          </p:nvSpPr>
          <p:spPr>
            <a:xfrm>
              <a:off x="1371600" y="3562350"/>
              <a:ext cx="1094184" cy="44767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200" noProof="1">
                  <a:solidFill>
                    <a:schemeClr val="bg1"/>
                  </a:solidFill>
                </a:rPr>
                <a:t>总行营业部反洗钱岗</a:t>
              </a:r>
            </a:p>
          </p:txBody>
        </p:sp>
        <p:sp>
          <p:nvSpPr>
            <p:cNvPr id="35" name="圆角矩形 34">
              <a:extLst>
                <a:ext uri="{FF2B5EF4-FFF2-40B4-BE49-F238E27FC236}">
                  <a16:creationId xmlns="" xmlns:a16="http://schemas.microsoft.com/office/drawing/2014/main" id="{77A60993-ED0A-42B2-893B-EFE92A930916}"/>
                </a:ext>
              </a:extLst>
            </p:cNvPr>
            <p:cNvSpPr/>
            <p:nvPr/>
          </p:nvSpPr>
          <p:spPr>
            <a:xfrm>
              <a:off x="2666157" y="3569493"/>
              <a:ext cx="1052514" cy="43338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200" noProof="1">
                  <a:solidFill>
                    <a:schemeClr val="bg1"/>
                  </a:solidFill>
                </a:rPr>
                <a:t>各支行反洗钱岗</a:t>
              </a:r>
            </a:p>
          </p:txBody>
        </p:sp>
        <p:sp>
          <p:nvSpPr>
            <p:cNvPr id="36" name="圆角矩形 35">
              <a:extLst>
                <a:ext uri="{FF2B5EF4-FFF2-40B4-BE49-F238E27FC236}">
                  <a16:creationId xmlns="" xmlns:a16="http://schemas.microsoft.com/office/drawing/2014/main" id="{7242AC5E-980F-4788-9FF0-467715BEA4C5}"/>
                </a:ext>
              </a:extLst>
            </p:cNvPr>
            <p:cNvSpPr/>
            <p:nvPr/>
          </p:nvSpPr>
          <p:spPr>
            <a:xfrm>
              <a:off x="3919044" y="3570684"/>
              <a:ext cx="1184672" cy="43100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200" noProof="1">
                  <a:solidFill>
                    <a:schemeClr val="bg1"/>
                  </a:solidFill>
                </a:rPr>
                <a:t>财务会计部反洗钱岗</a:t>
              </a:r>
            </a:p>
          </p:txBody>
        </p:sp>
        <p:sp>
          <p:nvSpPr>
            <p:cNvPr id="37" name="圆角矩形 36">
              <a:extLst>
                <a:ext uri="{FF2B5EF4-FFF2-40B4-BE49-F238E27FC236}">
                  <a16:creationId xmlns="" xmlns:a16="http://schemas.microsoft.com/office/drawing/2014/main" id="{1CEF4AF6-BBF9-4344-B024-136474D7DE41}"/>
                </a:ext>
              </a:extLst>
            </p:cNvPr>
            <p:cNvSpPr/>
            <p:nvPr/>
          </p:nvSpPr>
          <p:spPr>
            <a:xfrm>
              <a:off x="5304089" y="3570089"/>
              <a:ext cx="1188244" cy="43219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200" noProof="1">
                  <a:solidFill>
                    <a:schemeClr val="bg1"/>
                  </a:solidFill>
                </a:rPr>
                <a:t>综合管理部反洗钱岗</a:t>
              </a:r>
            </a:p>
          </p:txBody>
        </p:sp>
        <p:sp>
          <p:nvSpPr>
            <p:cNvPr id="38" name="圆角矩形 37">
              <a:extLst>
                <a:ext uri="{FF2B5EF4-FFF2-40B4-BE49-F238E27FC236}">
                  <a16:creationId xmlns="" xmlns:a16="http://schemas.microsoft.com/office/drawing/2014/main" id="{BC5B00D0-0D92-43F7-A310-86EA85438FBF}"/>
                </a:ext>
              </a:extLst>
            </p:cNvPr>
            <p:cNvSpPr/>
            <p:nvPr/>
          </p:nvSpPr>
          <p:spPr>
            <a:xfrm>
              <a:off x="6692707" y="3570089"/>
              <a:ext cx="1259477" cy="43219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200" noProof="1">
                  <a:solidFill>
                    <a:schemeClr val="bg1"/>
                  </a:solidFill>
                </a:rPr>
                <a:t>业务管理部反洗钱岗</a:t>
              </a:r>
            </a:p>
          </p:txBody>
        </p:sp>
        <p:sp>
          <p:nvSpPr>
            <p:cNvPr id="24" name="下箭头 23"/>
            <p:cNvSpPr/>
            <p:nvPr/>
          </p:nvSpPr>
          <p:spPr>
            <a:xfrm>
              <a:off x="4429331" y="1386187"/>
              <a:ext cx="114300" cy="230757"/>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25" name="下箭头 24"/>
            <p:cNvSpPr/>
            <p:nvPr/>
          </p:nvSpPr>
          <p:spPr>
            <a:xfrm>
              <a:off x="4420012" y="1935248"/>
              <a:ext cx="114300" cy="230757"/>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26" name="下箭头 25"/>
            <p:cNvSpPr/>
            <p:nvPr/>
          </p:nvSpPr>
          <p:spPr>
            <a:xfrm>
              <a:off x="4420012" y="2625876"/>
              <a:ext cx="114300" cy="230757"/>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27" name="下箭头 26"/>
            <p:cNvSpPr/>
            <p:nvPr/>
          </p:nvSpPr>
          <p:spPr>
            <a:xfrm>
              <a:off x="1918898" y="3308928"/>
              <a:ext cx="114300" cy="230757"/>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40" name="下箭头 39"/>
            <p:cNvSpPr/>
            <p:nvPr/>
          </p:nvSpPr>
          <p:spPr>
            <a:xfrm>
              <a:off x="3203582" y="3308928"/>
              <a:ext cx="114300" cy="230757"/>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48" name="下箭头 47"/>
            <p:cNvSpPr/>
            <p:nvPr/>
          </p:nvSpPr>
          <p:spPr>
            <a:xfrm>
              <a:off x="4432719" y="3308928"/>
              <a:ext cx="114300" cy="230757"/>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49" name="下箭头 48"/>
            <p:cNvSpPr/>
            <p:nvPr/>
          </p:nvSpPr>
          <p:spPr>
            <a:xfrm>
              <a:off x="5898211" y="3308928"/>
              <a:ext cx="114300" cy="230757"/>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50" name="下箭头 49"/>
            <p:cNvSpPr/>
            <p:nvPr/>
          </p:nvSpPr>
          <p:spPr>
            <a:xfrm>
              <a:off x="7343731" y="3308928"/>
              <a:ext cx="114300" cy="230757"/>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cxnSp>
          <p:nvCxnSpPr>
            <p:cNvPr id="7" name="直接连接符 6"/>
            <p:cNvCxnSpPr>
              <a:stCxn id="27" idx="0"/>
              <a:endCxn id="50" idx="0"/>
            </p:cNvCxnSpPr>
            <p:nvPr/>
          </p:nvCxnSpPr>
          <p:spPr>
            <a:xfrm>
              <a:off x="1976048" y="3308928"/>
              <a:ext cx="5424833" cy="0"/>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2" name="文本框 31">
            <a:extLst>
              <a:ext uri="{FF2B5EF4-FFF2-40B4-BE49-F238E27FC236}">
                <a16:creationId xmlns="" xmlns:a16="http://schemas.microsoft.com/office/drawing/2014/main" id="{DB105B2A-FE6A-4A40-8987-3FEEDCF80615}"/>
              </a:ext>
            </a:extLst>
          </p:cNvPr>
          <p:cNvSpPr txBox="1"/>
          <p:nvPr/>
        </p:nvSpPr>
        <p:spPr>
          <a:xfrm>
            <a:off x="533399" y="514350"/>
            <a:ext cx="4469929" cy="415498"/>
          </a:xfrm>
          <a:prstGeom prst="rect">
            <a:avLst/>
          </a:prstGeom>
          <a:noFill/>
        </p:spPr>
        <p:txBody>
          <a:bodyPr wrap="square" rtlCol="0">
            <a:spAutoFit/>
          </a:bodyPr>
          <a:lstStyle/>
          <a:p>
            <a:r>
              <a:rPr lang="zh-CN" altLang="en-US" sz="2100" dirty="0">
                <a:solidFill>
                  <a:schemeClr val="accent1"/>
                </a:solidFill>
                <a:latin typeface="微软雅黑" panose="020B0503020204020204" pitchFamily="34" charset="-122"/>
                <a:ea typeface="微软雅黑" panose="020B0503020204020204" pitchFamily="34" charset="-122"/>
              </a:rPr>
              <a:t>设立组织机构</a:t>
            </a:r>
          </a:p>
        </p:txBody>
      </p:sp>
    </p:spTree>
    <p:extLst>
      <p:ext uri="{BB962C8B-B14F-4D97-AF65-F5344CB8AC3E}">
        <p14:creationId xmlns:p14="http://schemas.microsoft.com/office/powerpoint/2010/main" val="329918212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p:tgtEl>
                                          <p:spTgt spid="2"/>
                                        </p:tgtEl>
                                        <p:attrNameLst>
                                          <p:attrName>ppt_x</p:attrName>
                                        </p:attrNameLst>
                                      </p:cBhvr>
                                      <p:tavLst>
                                        <p:tav tm="0">
                                          <p:val>
                                            <p:strVal val="#ppt_x-#ppt_w*1.125000"/>
                                          </p:val>
                                        </p:tav>
                                        <p:tav tm="100000">
                                          <p:val>
                                            <p:strVal val="#ppt_x"/>
                                          </p:val>
                                        </p:tav>
                                      </p:tavLst>
                                    </p:anim>
                                    <p:animEffect transition="in" filter="wipe(right)">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17" presetClass="entr" presetSubtype="1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文本框 40">
            <a:extLst>
              <a:ext uri="{FF2B5EF4-FFF2-40B4-BE49-F238E27FC236}">
                <a16:creationId xmlns="" xmlns:a16="http://schemas.microsoft.com/office/drawing/2014/main" id="{DB105B2A-FE6A-4A40-8987-3FEEDCF80615}"/>
              </a:ext>
            </a:extLst>
          </p:cNvPr>
          <p:cNvSpPr txBox="1"/>
          <p:nvPr/>
        </p:nvSpPr>
        <p:spPr>
          <a:xfrm>
            <a:off x="533399" y="514350"/>
            <a:ext cx="4469929" cy="415498"/>
          </a:xfrm>
          <a:prstGeom prst="rect">
            <a:avLst/>
          </a:prstGeom>
          <a:noFill/>
        </p:spPr>
        <p:txBody>
          <a:bodyPr wrap="square" rtlCol="0">
            <a:spAutoFit/>
          </a:bodyPr>
          <a:lstStyle/>
          <a:p>
            <a:r>
              <a:rPr lang="zh-CN" altLang="en-US" sz="2100" dirty="0">
                <a:solidFill>
                  <a:schemeClr val="accent1"/>
                </a:solidFill>
                <a:latin typeface="微软雅黑" panose="020B0503020204020204" pitchFamily="34" charset="-122"/>
                <a:ea typeface="微软雅黑" panose="020B0503020204020204" pitchFamily="34" charset="-122"/>
              </a:rPr>
              <a:t>行内小法</a:t>
            </a:r>
            <a:r>
              <a:rPr lang="en-US" altLang="zh-CN" sz="2100" dirty="0">
                <a:solidFill>
                  <a:schemeClr val="accent1"/>
                </a:solidFill>
                <a:latin typeface="微软雅黑" panose="020B0503020204020204" pitchFamily="34" charset="-122"/>
                <a:ea typeface="微软雅黑" panose="020B0503020204020204" pitchFamily="34" charset="-122"/>
              </a:rPr>
              <a:t>——</a:t>
            </a:r>
            <a:r>
              <a:rPr lang="zh-CN" altLang="en-US" sz="2100" dirty="0">
                <a:solidFill>
                  <a:schemeClr val="accent1"/>
                </a:solidFill>
                <a:latin typeface="微软雅黑" panose="020B0503020204020204" pitchFamily="34" charset="-122"/>
                <a:ea typeface="微软雅黑" panose="020B0503020204020204" pitchFamily="34" charset="-122"/>
              </a:rPr>
              <a:t>员工洗钱行为</a:t>
            </a:r>
          </a:p>
        </p:txBody>
      </p:sp>
      <p:grpSp>
        <p:nvGrpSpPr>
          <p:cNvPr id="42" name="组合 41"/>
          <p:cNvGrpSpPr/>
          <p:nvPr/>
        </p:nvGrpSpPr>
        <p:grpSpPr>
          <a:xfrm>
            <a:off x="1031458" y="1657350"/>
            <a:ext cx="7045742" cy="706114"/>
            <a:chOff x="1031458" y="1428750"/>
            <a:chExt cx="7045742" cy="706114"/>
          </a:xfrm>
        </p:grpSpPr>
        <p:sp>
          <p:nvSpPr>
            <p:cNvPr id="43" name="矩形: 圆角 5"/>
            <p:cNvSpPr/>
            <p:nvPr/>
          </p:nvSpPr>
          <p:spPr>
            <a:xfrm>
              <a:off x="1066758" y="1432084"/>
              <a:ext cx="1520831" cy="36048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44" name="矩形: 圆角 6"/>
            <p:cNvSpPr/>
            <p:nvPr/>
          </p:nvSpPr>
          <p:spPr>
            <a:xfrm>
              <a:off x="2884863" y="1432084"/>
              <a:ext cx="1520831" cy="36048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82" name="矩形: 圆角 7"/>
            <p:cNvSpPr/>
            <p:nvPr/>
          </p:nvSpPr>
          <p:spPr>
            <a:xfrm>
              <a:off x="4700576" y="1432084"/>
              <a:ext cx="1520831" cy="36048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endParaRPr>
            </a:p>
          </p:txBody>
        </p:sp>
        <p:sp>
          <p:nvSpPr>
            <p:cNvPr id="83" name="矩形: 圆角 8"/>
            <p:cNvSpPr/>
            <p:nvPr/>
          </p:nvSpPr>
          <p:spPr>
            <a:xfrm>
              <a:off x="6523930" y="1428750"/>
              <a:ext cx="1520831" cy="36048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84" name="文本框 83"/>
            <p:cNvSpPr txBox="1"/>
            <p:nvPr/>
          </p:nvSpPr>
          <p:spPr>
            <a:xfrm>
              <a:off x="1073874" y="1428750"/>
              <a:ext cx="1513715"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smtClean="0">
                  <a:solidFill>
                    <a:schemeClr val="bg1"/>
                  </a:solidFill>
                  <a:latin typeface="Noto Sans S Chinese Black" panose="020B0A00000000000000" charset="-122"/>
                  <a:ea typeface="Noto Sans S Chinese Black" panose="020B0A00000000000000" charset="-122"/>
                  <a:sym typeface="+mn-ea"/>
                </a:rPr>
                <a:t>发生</a:t>
              </a:r>
              <a:r>
                <a:rPr lang="zh-CN" altLang="en-US" sz="1600" b="1" dirty="0">
                  <a:solidFill>
                    <a:schemeClr val="bg1"/>
                  </a:solidFill>
                  <a:latin typeface="Noto Sans S Chinese Black" panose="020B0A00000000000000" charset="-122"/>
                  <a:ea typeface="Noto Sans S Chinese Black" panose="020B0A00000000000000" charset="-122"/>
                  <a:sym typeface="+mn-ea"/>
                </a:rPr>
                <a:t>洗钱行为</a:t>
              </a:r>
            </a:p>
          </p:txBody>
        </p:sp>
        <p:sp>
          <p:nvSpPr>
            <p:cNvPr id="85" name="文本框 84"/>
            <p:cNvSpPr txBox="1"/>
            <p:nvPr/>
          </p:nvSpPr>
          <p:spPr>
            <a:xfrm>
              <a:off x="2878090" y="1428750"/>
              <a:ext cx="1513715"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bg1"/>
                  </a:solidFill>
                  <a:latin typeface="Noto Sans S Chinese Black" panose="020B0A00000000000000" charset="-122"/>
                  <a:ea typeface="Noto Sans S Chinese Black" panose="020B0A00000000000000" charset="-122"/>
                </a:rPr>
                <a:t>造成不良后果</a:t>
              </a:r>
            </a:p>
          </p:txBody>
        </p:sp>
        <p:sp>
          <p:nvSpPr>
            <p:cNvPr id="86" name="文本框 85"/>
            <p:cNvSpPr txBox="1"/>
            <p:nvPr/>
          </p:nvSpPr>
          <p:spPr>
            <a:xfrm>
              <a:off x="4704152" y="1428750"/>
              <a:ext cx="1513715"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bg1"/>
                  </a:solidFill>
                  <a:latin typeface="Noto Sans S Chinese Black" panose="020B0A00000000000000" charset="-122"/>
                  <a:ea typeface="Noto Sans S Chinese Black" panose="020B0A00000000000000" charset="-122"/>
                </a:rPr>
                <a:t>提供</a:t>
              </a:r>
              <a:r>
                <a:rPr lang="zh-CN" altLang="en-US" sz="1600" b="1" dirty="0" smtClean="0">
                  <a:solidFill>
                    <a:schemeClr val="bg1"/>
                  </a:solidFill>
                  <a:latin typeface="Noto Sans S Chinese Black" panose="020B0A00000000000000" charset="-122"/>
                  <a:ea typeface="Noto Sans S Chinese Black" panose="020B0A00000000000000" charset="-122"/>
                </a:rPr>
                <a:t>帮助的</a:t>
              </a:r>
              <a:endParaRPr lang="zh-CN" altLang="en-US" sz="1600" b="1" dirty="0">
                <a:solidFill>
                  <a:schemeClr val="bg1"/>
                </a:solidFill>
                <a:latin typeface="Noto Sans S Chinese Black" panose="020B0A00000000000000" charset="-122"/>
                <a:ea typeface="Noto Sans S Chinese Black" panose="020B0A00000000000000" charset="-122"/>
              </a:endParaRPr>
            </a:p>
          </p:txBody>
        </p:sp>
        <p:sp>
          <p:nvSpPr>
            <p:cNvPr id="87" name="文本框 86"/>
            <p:cNvSpPr txBox="1"/>
            <p:nvPr/>
          </p:nvSpPr>
          <p:spPr>
            <a:xfrm>
              <a:off x="6537707" y="1428750"/>
              <a:ext cx="1513715"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bg1"/>
                  </a:solidFill>
                  <a:latin typeface="Noto Sans S Chinese Black" panose="020B0A00000000000000" charset="-122"/>
                  <a:ea typeface="Noto Sans S Chinese Black" panose="020B0A00000000000000" charset="-122"/>
                </a:rPr>
                <a:t>客户洗钱风险</a:t>
              </a:r>
            </a:p>
          </p:txBody>
        </p:sp>
        <p:grpSp>
          <p:nvGrpSpPr>
            <p:cNvPr id="88" name="组合 87"/>
            <p:cNvGrpSpPr/>
            <p:nvPr/>
          </p:nvGrpSpPr>
          <p:grpSpPr>
            <a:xfrm>
              <a:off x="1031458" y="1927312"/>
              <a:ext cx="7045742" cy="207552"/>
              <a:chOff x="1415143" y="5152570"/>
              <a:chExt cx="9361714" cy="275776"/>
            </a:xfrm>
          </p:grpSpPr>
          <p:cxnSp>
            <p:nvCxnSpPr>
              <p:cNvPr id="89" name="直接连接符 88"/>
              <p:cNvCxnSpPr/>
              <p:nvPr/>
            </p:nvCxnSpPr>
            <p:spPr>
              <a:xfrm>
                <a:off x="1415143" y="5428346"/>
                <a:ext cx="936171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90" name="组合 89"/>
              <p:cNvGrpSpPr/>
              <p:nvPr/>
            </p:nvGrpSpPr>
            <p:grpSpPr>
              <a:xfrm>
                <a:off x="2467428" y="5152570"/>
                <a:ext cx="7242630" cy="275776"/>
                <a:chOff x="2467428" y="1268413"/>
                <a:chExt cx="7242630" cy="5074330"/>
              </a:xfrm>
            </p:grpSpPr>
            <p:cxnSp>
              <p:nvCxnSpPr>
                <p:cNvPr id="91" name="直接连接符 90"/>
                <p:cNvCxnSpPr/>
                <p:nvPr/>
              </p:nvCxnSpPr>
              <p:spPr>
                <a:xfrm>
                  <a:off x="2467428" y="1268413"/>
                  <a:ext cx="0" cy="507433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4876800" y="1268413"/>
                  <a:ext cx="0" cy="507433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7300687" y="1268413"/>
                  <a:ext cx="0" cy="507433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9710058" y="1268413"/>
                  <a:ext cx="0" cy="507433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grpSp>
      </p:grpSp>
      <p:sp>
        <p:nvSpPr>
          <p:cNvPr id="95" name="文本框 94"/>
          <p:cNvSpPr txBox="1"/>
          <p:nvPr/>
        </p:nvSpPr>
        <p:spPr>
          <a:xfrm>
            <a:off x="990600" y="2508468"/>
            <a:ext cx="7315200" cy="1495409"/>
          </a:xfrm>
          <a:prstGeom prst="rect">
            <a:avLst/>
          </a:prstGeom>
          <a:noFill/>
          <a:effectLst/>
        </p:spPr>
        <p:txBody>
          <a:bodyPr wrap="square" rtlCol="0">
            <a:spAutoFit/>
          </a:bodyPr>
          <a:lstStyle/>
          <a:p>
            <a:pPr>
              <a:lnSpc>
                <a:spcPct val="200000"/>
              </a:lnSpc>
            </a:pPr>
            <a:r>
              <a:rPr lang="zh-CN" altLang="en-US" sz="1600" dirty="0">
                <a:solidFill>
                  <a:schemeClr val="tx1">
                    <a:lumMod val="75000"/>
                    <a:lumOff val="25000"/>
                  </a:schemeClr>
                </a:solidFill>
                <a:latin typeface="+mn-ea"/>
                <a:sym typeface="+mn-ea"/>
              </a:rPr>
              <a:t>洗钱或者协助洗钱</a:t>
            </a:r>
            <a:r>
              <a:rPr lang="zh-CN" altLang="en-US" sz="1600" dirty="0" smtClean="0">
                <a:solidFill>
                  <a:schemeClr val="tx1">
                    <a:lumMod val="75000"/>
                    <a:lumOff val="25000"/>
                  </a:schemeClr>
                </a:solidFill>
                <a:latin typeface="+mn-ea"/>
                <a:sym typeface="+mn-ea"/>
              </a:rPr>
              <a:t>的</a:t>
            </a:r>
            <a:r>
              <a:rPr lang="en-US" altLang="zh-CN" sz="1600" dirty="0" smtClean="0">
                <a:solidFill>
                  <a:schemeClr val="tx1">
                    <a:lumMod val="75000"/>
                    <a:lumOff val="25000"/>
                  </a:schemeClr>
                </a:solidFill>
                <a:latin typeface="+mn-ea"/>
                <a:sym typeface="+mn-ea"/>
              </a:rPr>
              <a:t>.</a:t>
            </a:r>
            <a:r>
              <a:rPr lang="zh-CN" altLang="en-US" sz="1600" dirty="0" smtClean="0">
                <a:solidFill>
                  <a:schemeClr val="tx1">
                    <a:lumMod val="75000"/>
                    <a:lumOff val="25000"/>
                  </a:schemeClr>
                </a:solidFill>
                <a:latin typeface="+mn-ea"/>
                <a:sym typeface="+mn-ea"/>
              </a:rPr>
              <a:t>自身</a:t>
            </a:r>
            <a:r>
              <a:rPr lang="zh-CN" altLang="en-US" sz="1600" dirty="0">
                <a:solidFill>
                  <a:schemeClr val="tx1">
                    <a:lumMod val="75000"/>
                    <a:lumOff val="25000"/>
                  </a:schemeClr>
                </a:solidFill>
                <a:latin typeface="+mn-ea"/>
                <a:sym typeface="+mn-ea"/>
              </a:rPr>
              <a:t>发生洗钱行为的未按照开展反洗钱工作，造成不良后果</a:t>
            </a:r>
            <a:r>
              <a:rPr lang="zh-CN" altLang="en-US" sz="1600" dirty="0" smtClean="0">
                <a:solidFill>
                  <a:schemeClr val="tx1">
                    <a:lumMod val="75000"/>
                    <a:lumOff val="25000"/>
                  </a:schemeClr>
                </a:solidFill>
                <a:latin typeface="+mn-ea"/>
                <a:sym typeface="+mn-ea"/>
              </a:rPr>
              <a:t>的</a:t>
            </a:r>
            <a:r>
              <a:rPr lang="en-US" altLang="zh-CN" sz="1600" dirty="0" smtClean="0">
                <a:solidFill>
                  <a:schemeClr val="tx1">
                    <a:lumMod val="75000"/>
                    <a:lumOff val="25000"/>
                  </a:schemeClr>
                </a:solidFill>
                <a:latin typeface="+mn-ea"/>
                <a:sym typeface="+mn-ea"/>
              </a:rPr>
              <a:t>,</a:t>
            </a:r>
            <a:r>
              <a:rPr lang="zh-CN" altLang="en-US" sz="1600" dirty="0">
                <a:solidFill>
                  <a:schemeClr val="tx1">
                    <a:lumMod val="75000"/>
                    <a:lumOff val="25000"/>
                  </a:schemeClr>
                </a:solidFill>
                <a:latin typeface="+mn-ea"/>
                <a:sym typeface="+mn-ea"/>
              </a:rPr>
              <a:t>明知或应知客户洗钱提供帮助或方便</a:t>
            </a:r>
            <a:r>
              <a:rPr lang="zh-CN" altLang="en-US" sz="1600" dirty="0" smtClean="0">
                <a:solidFill>
                  <a:schemeClr val="tx1">
                    <a:lumMod val="75000"/>
                    <a:lumOff val="25000"/>
                  </a:schemeClr>
                </a:solidFill>
                <a:latin typeface="+mn-ea"/>
                <a:sym typeface="+mn-ea"/>
              </a:rPr>
              <a:t>的</a:t>
            </a:r>
            <a:r>
              <a:rPr lang="en-US" altLang="zh-CN" sz="1600" dirty="0" smtClean="0">
                <a:solidFill>
                  <a:schemeClr val="tx1">
                    <a:lumMod val="75000"/>
                    <a:lumOff val="25000"/>
                  </a:schemeClr>
                </a:solidFill>
                <a:latin typeface="+mn-ea"/>
                <a:sym typeface="+mn-ea"/>
              </a:rPr>
              <a:t>,</a:t>
            </a:r>
            <a:r>
              <a:rPr lang="zh-CN" altLang="en-US" sz="1600" dirty="0">
                <a:solidFill>
                  <a:schemeClr val="tx1">
                    <a:lumMod val="75000"/>
                    <a:lumOff val="25000"/>
                  </a:schemeClr>
                </a:solidFill>
                <a:latin typeface="+mn-ea"/>
                <a:sym typeface="+mn-ea"/>
              </a:rPr>
              <a:t>未按规定履行客户身份识别义务的未按规定进行客户洗钱风险等级划分</a:t>
            </a:r>
            <a:r>
              <a:rPr lang="zh-CN" altLang="en-US" sz="1600" dirty="0" smtClean="0">
                <a:solidFill>
                  <a:schemeClr val="tx1">
                    <a:lumMod val="75000"/>
                    <a:lumOff val="25000"/>
                  </a:schemeClr>
                </a:solidFill>
                <a:latin typeface="+mn-ea"/>
                <a:sym typeface="+mn-ea"/>
              </a:rPr>
              <a:t>的</a:t>
            </a:r>
            <a:endParaRPr lang="zh-CN" altLang="en-US" sz="1600" dirty="0">
              <a:solidFill>
                <a:schemeClr val="tx1">
                  <a:lumMod val="75000"/>
                  <a:lumOff val="25000"/>
                </a:schemeClr>
              </a:solidFill>
              <a:latin typeface="+mn-ea"/>
              <a:sym typeface="+mn-ea"/>
            </a:endParaRPr>
          </a:p>
        </p:txBody>
      </p:sp>
    </p:spTree>
    <p:extLst>
      <p:ext uri="{BB962C8B-B14F-4D97-AF65-F5344CB8AC3E}">
        <p14:creationId xmlns:p14="http://schemas.microsoft.com/office/powerpoint/2010/main" val="42139610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95"/>
                                        </p:tgtEl>
                                        <p:attrNameLst>
                                          <p:attrName>style.visibility</p:attrName>
                                        </p:attrNameLst>
                                      </p:cBhvr>
                                      <p:to>
                                        <p:strVal val="visible"/>
                                      </p:to>
                                    </p:set>
                                    <p:animEffect transition="in" filter="wipe(up)">
                                      <p:cBhvr>
                                        <p:cTn id="12"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9">
            <a:extLst>
              <a:ext uri="{FF2B5EF4-FFF2-40B4-BE49-F238E27FC236}">
                <a16:creationId xmlns="" xmlns:a16="http://schemas.microsoft.com/office/drawing/2014/main" id="{DB105B2A-FE6A-4A40-8987-3FEEDCF80615}"/>
              </a:ext>
            </a:extLst>
          </p:cNvPr>
          <p:cNvSpPr txBox="1"/>
          <p:nvPr/>
        </p:nvSpPr>
        <p:spPr>
          <a:xfrm>
            <a:off x="533399" y="514350"/>
            <a:ext cx="4469929" cy="415498"/>
          </a:xfrm>
          <a:prstGeom prst="rect">
            <a:avLst/>
          </a:prstGeom>
          <a:noFill/>
        </p:spPr>
        <p:txBody>
          <a:bodyPr wrap="square" rtlCol="0">
            <a:spAutoFit/>
          </a:bodyPr>
          <a:lstStyle/>
          <a:p>
            <a:r>
              <a:rPr lang="zh-CN" altLang="en-US" sz="2100" dirty="0">
                <a:solidFill>
                  <a:schemeClr val="accent1"/>
                </a:solidFill>
                <a:latin typeface="微软雅黑" panose="020B0503020204020204" pitchFamily="34" charset="-122"/>
                <a:ea typeface="微软雅黑" panose="020B0503020204020204" pitchFamily="34" charset="-122"/>
              </a:rPr>
              <a:t>行内小法</a:t>
            </a:r>
            <a:r>
              <a:rPr lang="en-US" altLang="zh-CN" sz="2100" dirty="0">
                <a:solidFill>
                  <a:schemeClr val="accent1"/>
                </a:solidFill>
                <a:latin typeface="微软雅黑" panose="020B0503020204020204" pitchFamily="34" charset="-122"/>
                <a:ea typeface="微软雅黑" panose="020B0503020204020204" pitchFamily="34" charset="-122"/>
              </a:rPr>
              <a:t>——</a:t>
            </a:r>
            <a:r>
              <a:rPr lang="zh-CN" altLang="en-US" sz="2100" dirty="0">
                <a:solidFill>
                  <a:schemeClr val="accent1"/>
                </a:solidFill>
                <a:latin typeface="微软雅黑" panose="020B0503020204020204" pitchFamily="34" charset="-122"/>
                <a:ea typeface="微软雅黑" panose="020B0503020204020204" pitchFamily="34" charset="-122"/>
              </a:rPr>
              <a:t>员工洗钱行为</a:t>
            </a:r>
          </a:p>
        </p:txBody>
      </p:sp>
      <p:grpSp>
        <p:nvGrpSpPr>
          <p:cNvPr id="22" name="Group 36">
            <a:extLst>
              <a:ext uri="{FF2B5EF4-FFF2-40B4-BE49-F238E27FC236}">
                <a16:creationId xmlns:a16="http://schemas.microsoft.com/office/drawing/2014/main" xmlns="" id="{FC18B10F-ABE8-4C21-8498-EA34B6A03B15}"/>
              </a:ext>
            </a:extLst>
          </p:cNvPr>
          <p:cNvGrpSpPr/>
          <p:nvPr/>
        </p:nvGrpSpPr>
        <p:grpSpPr>
          <a:xfrm>
            <a:off x="2964209" y="1047750"/>
            <a:ext cx="3200400" cy="3200400"/>
            <a:chOff x="2438401" y="1847850"/>
            <a:chExt cx="4267200" cy="4267200"/>
          </a:xfrm>
        </p:grpSpPr>
        <p:sp>
          <p:nvSpPr>
            <p:cNvPr id="23" name="Freeform 202">
              <a:extLst>
                <a:ext uri="{FF2B5EF4-FFF2-40B4-BE49-F238E27FC236}">
                  <a16:creationId xmlns:a16="http://schemas.microsoft.com/office/drawing/2014/main" xmlns="" id="{03E1EACC-D6F3-4816-A68D-311EC26CFC87}"/>
                </a:ext>
              </a:extLst>
            </p:cNvPr>
            <p:cNvSpPr>
              <a:spLocks noEditPoints="1"/>
            </p:cNvSpPr>
            <p:nvPr/>
          </p:nvSpPr>
          <p:spPr bwMode="auto">
            <a:xfrm>
              <a:off x="2438401" y="1847850"/>
              <a:ext cx="4267200" cy="4267200"/>
            </a:xfrm>
            <a:custGeom>
              <a:avLst/>
              <a:gdLst>
                <a:gd name="T0" fmla="*/ 672 w 1344"/>
                <a:gd name="T1" fmla="*/ 1344 h 1344"/>
                <a:gd name="T2" fmla="*/ 0 w 1344"/>
                <a:gd name="T3" fmla="*/ 672 h 1344"/>
                <a:gd name="T4" fmla="*/ 672 w 1344"/>
                <a:gd name="T5" fmla="*/ 0 h 1344"/>
                <a:gd name="T6" fmla="*/ 1344 w 1344"/>
                <a:gd name="T7" fmla="*/ 672 h 1344"/>
                <a:gd name="T8" fmla="*/ 672 w 1344"/>
                <a:gd name="T9" fmla="*/ 1344 h 1344"/>
                <a:gd name="T10" fmla="*/ 672 w 1344"/>
                <a:gd name="T11" fmla="*/ 40 h 1344"/>
                <a:gd name="T12" fmla="*/ 40 w 1344"/>
                <a:gd name="T13" fmla="*/ 672 h 1344"/>
                <a:gd name="T14" fmla="*/ 672 w 1344"/>
                <a:gd name="T15" fmla="*/ 1304 h 1344"/>
                <a:gd name="T16" fmla="*/ 1304 w 1344"/>
                <a:gd name="T17" fmla="*/ 672 h 1344"/>
                <a:gd name="T18" fmla="*/ 672 w 1344"/>
                <a:gd name="T19" fmla="*/ 40 h 1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4" h="1344">
                  <a:moveTo>
                    <a:pt x="672" y="1344"/>
                  </a:moveTo>
                  <a:cubicBezTo>
                    <a:pt x="301" y="1344"/>
                    <a:pt x="0" y="1042"/>
                    <a:pt x="0" y="672"/>
                  </a:cubicBezTo>
                  <a:cubicBezTo>
                    <a:pt x="0" y="301"/>
                    <a:pt x="301" y="0"/>
                    <a:pt x="672" y="0"/>
                  </a:cubicBezTo>
                  <a:cubicBezTo>
                    <a:pt x="1043" y="0"/>
                    <a:pt x="1344" y="301"/>
                    <a:pt x="1344" y="672"/>
                  </a:cubicBezTo>
                  <a:cubicBezTo>
                    <a:pt x="1344" y="1042"/>
                    <a:pt x="1043" y="1344"/>
                    <a:pt x="672" y="1344"/>
                  </a:cubicBezTo>
                  <a:close/>
                  <a:moveTo>
                    <a:pt x="672" y="40"/>
                  </a:moveTo>
                  <a:cubicBezTo>
                    <a:pt x="324" y="40"/>
                    <a:pt x="40" y="323"/>
                    <a:pt x="40" y="672"/>
                  </a:cubicBezTo>
                  <a:cubicBezTo>
                    <a:pt x="40" y="1020"/>
                    <a:pt x="324" y="1304"/>
                    <a:pt x="672" y="1304"/>
                  </a:cubicBezTo>
                  <a:cubicBezTo>
                    <a:pt x="1020" y="1304"/>
                    <a:pt x="1304" y="1020"/>
                    <a:pt x="1304" y="672"/>
                  </a:cubicBezTo>
                  <a:cubicBezTo>
                    <a:pt x="1304" y="323"/>
                    <a:pt x="1020" y="40"/>
                    <a:pt x="672" y="40"/>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sp>
          <p:nvSpPr>
            <p:cNvPr id="24" name="Freeform 203">
              <a:extLst>
                <a:ext uri="{FF2B5EF4-FFF2-40B4-BE49-F238E27FC236}">
                  <a16:creationId xmlns:a16="http://schemas.microsoft.com/office/drawing/2014/main" xmlns="" id="{8FD41F1F-92AA-4C45-8821-FA7143660F96}"/>
                </a:ext>
              </a:extLst>
            </p:cNvPr>
            <p:cNvSpPr>
              <a:spLocks noEditPoints="1"/>
            </p:cNvSpPr>
            <p:nvPr/>
          </p:nvSpPr>
          <p:spPr bwMode="auto">
            <a:xfrm>
              <a:off x="3267076" y="2676525"/>
              <a:ext cx="2609850" cy="2609850"/>
            </a:xfrm>
            <a:custGeom>
              <a:avLst/>
              <a:gdLst>
                <a:gd name="T0" fmla="*/ 411 w 822"/>
                <a:gd name="T1" fmla="*/ 822 h 822"/>
                <a:gd name="T2" fmla="*/ 0 w 822"/>
                <a:gd name="T3" fmla="*/ 411 h 822"/>
                <a:gd name="T4" fmla="*/ 411 w 822"/>
                <a:gd name="T5" fmla="*/ 0 h 822"/>
                <a:gd name="T6" fmla="*/ 822 w 822"/>
                <a:gd name="T7" fmla="*/ 411 h 822"/>
                <a:gd name="T8" fmla="*/ 411 w 822"/>
                <a:gd name="T9" fmla="*/ 822 h 822"/>
                <a:gd name="T10" fmla="*/ 411 w 822"/>
                <a:gd name="T11" fmla="*/ 40 h 822"/>
                <a:gd name="T12" fmla="*/ 40 w 822"/>
                <a:gd name="T13" fmla="*/ 411 h 822"/>
                <a:gd name="T14" fmla="*/ 411 w 822"/>
                <a:gd name="T15" fmla="*/ 782 h 822"/>
                <a:gd name="T16" fmla="*/ 782 w 822"/>
                <a:gd name="T17" fmla="*/ 411 h 822"/>
                <a:gd name="T18" fmla="*/ 411 w 822"/>
                <a:gd name="T19" fmla="*/ 40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2" h="822">
                  <a:moveTo>
                    <a:pt x="411" y="822"/>
                  </a:moveTo>
                  <a:cubicBezTo>
                    <a:pt x="184" y="822"/>
                    <a:pt x="0" y="638"/>
                    <a:pt x="0" y="411"/>
                  </a:cubicBezTo>
                  <a:cubicBezTo>
                    <a:pt x="0" y="184"/>
                    <a:pt x="184" y="0"/>
                    <a:pt x="411" y="0"/>
                  </a:cubicBezTo>
                  <a:cubicBezTo>
                    <a:pt x="638" y="0"/>
                    <a:pt x="822" y="184"/>
                    <a:pt x="822" y="411"/>
                  </a:cubicBezTo>
                  <a:cubicBezTo>
                    <a:pt x="822" y="638"/>
                    <a:pt x="638" y="822"/>
                    <a:pt x="411" y="822"/>
                  </a:cubicBezTo>
                  <a:close/>
                  <a:moveTo>
                    <a:pt x="411" y="40"/>
                  </a:moveTo>
                  <a:cubicBezTo>
                    <a:pt x="206" y="40"/>
                    <a:pt x="40" y="206"/>
                    <a:pt x="40" y="411"/>
                  </a:cubicBezTo>
                  <a:cubicBezTo>
                    <a:pt x="40" y="616"/>
                    <a:pt x="206" y="782"/>
                    <a:pt x="411" y="782"/>
                  </a:cubicBezTo>
                  <a:cubicBezTo>
                    <a:pt x="616" y="782"/>
                    <a:pt x="782" y="616"/>
                    <a:pt x="782" y="411"/>
                  </a:cubicBezTo>
                  <a:cubicBezTo>
                    <a:pt x="782" y="206"/>
                    <a:pt x="616" y="40"/>
                    <a:pt x="411" y="40"/>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sp>
          <p:nvSpPr>
            <p:cNvPr id="25" name="Freeform 204">
              <a:extLst>
                <a:ext uri="{FF2B5EF4-FFF2-40B4-BE49-F238E27FC236}">
                  <a16:creationId xmlns:a16="http://schemas.microsoft.com/office/drawing/2014/main" xmlns="" id="{F4EB0995-2BAE-4CD8-BEA2-6802F2A136CA}"/>
                </a:ext>
              </a:extLst>
            </p:cNvPr>
            <p:cNvSpPr>
              <a:spLocks noEditPoints="1"/>
            </p:cNvSpPr>
            <p:nvPr/>
          </p:nvSpPr>
          <p:spPr bwMode="auto">
            <a:xfrm>
              <a:off x="2851151" y="2260600"/>
              <a:ext cx="3441700" cy="3438525"/>
            </a:xfrm>
            <a:custGeom>
              <a:avLst/>
              <a:gdLst>
                <a:gd name="T0" fmla="*/ 542 w 1084"/>
                <a:gd name="T1" fmla="*/ 1083 h 1083"/>
                <a:gd name="T2" fmla="*/ 0 w 1084"/>
                <a:gd name="T3" fmla="*/ 542 h 1083"/>
                <a:gd name="T4" fmla="*/ 542 w 1084"/>
                <a:gd name="T5" fmla="*/ 0 h 1083"/>
                <a:gd name="T6" fmla="*/ 1084 w 1084"/>
                <a:gd name="T7" fmla="*/ 542 h 1083"/>
                <a:gd name="T8" fmla="*/ 542 w 1084"/>
                <a:gd name="T9" fmla="*/ 1083 h 1083"/>
                <a:gd name="T10" fmla="*/ 542 w 1084"/>
                <a:gd name="T11" fmla="*/ 40 h 1083"/>
                <a:gd name="T12" fmla="*/ 40 w 1084"/>
                <a:gd name="T13" fmla="*/ 542 h 1083"/>
                <a:gd name="T14" fmla="*/ 542 w 1084"/>
                <a:gd name="T15" fmla="*/ 1043 h 1083"/>
                <a:gd name="T16" fmla="*/ 1044 w 1084"/>
                <a:gd name="T17" fmla="*/ 542 h 1083"/>
                <a:gd name="T18" fmla="*/ 542 w 1084"/>
                <a:gd name="T19" fmla="*/ 40 h 1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4" h="1083">
                  <a:moveTo>
                    <a:pt x="542" y="1083"/>
                  </a:moveTo>
                  <a:cubicBezTo>
                    <a:pt x="243" y="1083"/>
                    <a:pt x="0" y="841"/>
                    <a:pt x="0" y="542"/>
                  </a:cubicBezTo>
                  <a:cubicBezTo>
                    <a:pt x="0" y="243"/>
                    <a:pt x="243" y="0"/>
                    <a:pt x="542" y="0"/>
                  </a:cubicBezTo>
                  <a:cubicBezTo>
                    <a:pt x="841" y="0"/>
                    <a:pt x="1084" y="243"/>
                    <a:pt x="1084" y="542"/>
                  </a:cubicBezTo>
                  <a:cubicBezTo>
                    <a:pt x="1084" y="841"/>
                    <a:pt x="841" y="1083"/>
                    <a:pt x="542" y="1083"/>
                  </a:cubicBezTo>
                  <a:close/>
                  <a:moveTo>
                    <a:pt x="542" y="40"/>
                  </a:moveTo>
                  <a:cubicBezTo>
                    <a:pt x="265" y="40"/>
                    <a:pt x="40" y="265"/>
                    <a:pt x="40" y="542"/>
                  </a:cubicBezTo>
                  <a:cubicBezTo>
                    <a:pt x="40" y="818"/>
                    <a:pt x="265" y="1043"/>
                    <a:pt x="542" y="1043"/>
                  </a:cubicBezTo>
                  <a:cubicBezTo>
                    <a:pt x="819" y="1043"/>
                    <a:pt x="1044" y="818"/>
                    <a:pt x="1044" y="542"/>
                  </a:cubicBezTo>
                  <a:cubicBezTo>
                    <a:pt x="1044" y="265"/>
                    <a:pt x="819" y="40"/>
                    <a:pt x="542" y="40"/>
                  </a:cubicBezTo>
                  <a:close/>
                </a:path>
              </a:pathLst>
            </a:custGeom>
            <a:solidFill>
              <a:schemeClr val="bg1">
                <a:alpha val="3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grpSp>
      <p:grpSp>
        <p:nvGrpSpPr>
          <p:cNvPr id="26" name="Group 49">
            <a:extLst>
              <a:ext uri="{FF2B5EF4-FFF2-40B4-BE49-F238E27FC236}">
                <a16:creationId xmlns:a16="http://schemas.microsoft.com/office/drawing/2014/main" xmlns="" id="{7BB85D47-2DB6-44E1-97D1-492C5F47AC19}"/>
              </a:ext>
            </a:extLst>
          </p:cNvPr>
          <p:cNvGrpSpPr/>
          <p:nvPr/>
        </p:nvGrpSpPr>
        <p:grpSpPr>
          <a:xfrm>
            <a:off x="3060395" y="1439838"/>
            <a:ext cx="1435446" cy="1208909"/>
            <a:chOff x="2346326" y="2073275"/>
            <a:chExt cx="2152650" cy="1812925"/>
          </a:xfrm>
        </p:grpSpPr>
        <p:sp>
          <p:nvSpPr>
            <p:cNvPr id="27" name="TextBox 26">
              <a:extLst>
                <a:ext uri="{FF2B5EF4-FFF2-40B4-BE49-F238E27FC236}">
                  <a16:creationId xmlns:a16="http://schemas.microsoft.com/office/drawing/2014/main" xmlns="" id="{4B546BD9-CC29-4EF8-8A5B-B4BF6E9A35D4}"/>
                </a:ext>
              </a:extLst>
            </p:cNvPr>
            <p:cNvSpPr txBox="1">
              <a:spLocks/>
            </p:cNvSpPr>
            <p:nvPr/>
          </p:nvSpPr>
          <p:spPr>
            <a:xfrm>
              <a:off x="3892105" y="3343979"/>
              <a:ext cx="535878" cy="346164"/>
            </a:xfrm>
            <a:prstGeom prst="rect">
              <a:avLst/>
            </a:prstGeom>
            <a:noFill/>
          </p:spPr>
          <p:txBody>
            <a:bodyPr wrap="square" lIns="0" tIns="0" rIns="0" bIns="0" rtlCol="0">
              <a:spAutoFit/>
            </a:bodyPr>
            <a:lstStyle/>
            <a:p>
              <a:pPr algn="ctr"/>
              <a:r>
                <a:rPr lang="en-US" sz="1500" b="1"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1</a:t>
              </a:r>
            </a:p>
          </p:txBody>
        </p:sp>
        <p:sp>
          <p:nvSpPr>
            <p:cNvPr id="28" name="Freeform 205">
              <a:extLst>
                <a:ext uri="{FF2B5EF4-FFF2-40B4-BE49-F238E27FC236}">
                  <a16:creationId xmlns:a16="http://schemas.microsoft.com/office/drawing/2014/main" xmlns="" id="{C026D7B2-69D0-4AD1-AC23-FB2E96F20480}"/>
                </a:ext>
              </a:extLst>
            </p:cNvPr>
            <p:cNvSpPr>
              <a:spLocks noEditPoints="1"/>
            </p:cNvSpPr>
            <p:nvPr/>
          </p:nvSpPr>
          <p:spPr bwMode="auto">
            <a:xfrm>
              <a:off x="2346326" y="2073275"/>
              <a:ext cx="2152650" cy="1812925"/>
            </a:xfrm>
            <a:custGeom>
              <a:avLst/>
              <a:gdLst>
                <a:gd name="T0" fmla="*/ 663 w 678"/>
                <a:gd name="T1" fmla="*/ 379 h 571"/>
                <a:gd name="T2" fmla="*/ 586 w 678"/>
                <a:gd name="T3" fmla="*/ 334 h 571"/>
                <a:gd name="T4" fmla="*/ 556 w 678"/>
                <a:gd name="T5" fmla="*/ 334 h 571"/>
                <a:gd name="T6" fmla="*/ 504 w 678"/>
                <a:gd name="T7" fmla="*/ 364 h 571"/>
                <a:gd name="T8" fmla="*/ 474 w 678"/>
                <a:gd name="T9" fmla="*/ 364 h 571"/>
                <a:gd name="T10" fmla="*/ 454 w 678"/>
                <a:gd name="T11" fmla="*/ 352 h 571"/>
                <a:gd name="T12" fmla="*/ 439 w 678"/>
                <a:gd name="T13" fmla="*/ 326 h 571"/>
                <a:gd name="T14" fmla="*/ 439 w 678"/>
                <a:gd name="T15" fmla="*/ 150 h 571"/>
                <a:gd name="T16" fmla="*/ 414 w 678"/>
                <a:gd name="T17" fmla="*/ 106 h 571"/>
                <a:gd name="T18" fmla="*/ 244 w 678"/>
                <a:gd name="T19" fmla="*/ 9 h 571"/>
                <a:gd name="T20" fmla="*/ 194 w 678"/>
                <a:gd name="T21" fmla="*/ 9 h 571"/>
                <a:gd name="T22" fmla="*/ 25 w 678"/>
                <a:gd name="T23" fmla="*/ 106 h 571"/>
                <a:gd name="T24" fmla="*/ 0 w 678"/>
                <a:gd name="T25" fmla="*/ 150 h 571"/>
                <a:gd name="T26" fmla="*/ 0 w 678"/>
                <a:gd name="T27" fmla="*/ 345 h 571"/>
                <a:gd name="T28" fmla="*/ 25 w 678"/>
                <a:gd name="T29" fmla="*/ 388 h 571"/>
                <a:gd name="T30" fmla="*/ 194 w 678"/>
                <a:gd name="T31" fmla="*/ 486 h 571"/>
                <a:gd name="T32" fmla="*/ 244 w 678"/>
                <a:gd name="T33" fmla="*/ 486 h 571"/>
                <a:gd name="T34" fmla="*/ 397 w 678"/>
                <a:gd name="T35" fmla="*/ 398 h 571"/>
                <a:gd name="T36" fmla="*/ 427 w 678"/>
                <a:gd name="T37" fmla="*/ 398 h 571"/>
                <a:gd name="T38" fmla="*/ 448 w 678"/>
                <a:gd name="T39" fmla="*/ 410 h 571"/>
                <a:gd name="T40" fmla="*/ 463 w 678"/>
                <a:gd name="T41" fmla="*/ 436 h 571"/>
                <a:gd name="T42" fmla="*/ 463 w 678"/>
                <a:gd name="T43" fmla="*/ 495 h 571"/>
                <a:gd name="T44" fmla="*/ 478 w 678"/>
                <a:gd name="T45" fmla="*/ 521 h 571"/>
                <a:gd name="T46" fmla="*/ 556 w 678"/>
                <a:gd name="T47" fmla="*/ 566 h 571"/>
                <a:gd name="T48" fmla="*/ 586 w 678"/>
                <a:gd name="T49" fmla="*/ 566 h 571"/>
                <a:gd name="T50" fmla="*/ 663 w 678"/>
                <a:gd name="T51" fmla="*/ 521 h 571"/>
                <a:gd name="T52" fmla="*/ 678 w 678"/>
                <a:gd name="T53" fmla="*/ 495 h 571"/>
                <a:gd name="T54" fmla="*/ 678 w 678"/>
                <a:gd name="T55" fmla="*/ 405 h 571"/>
                <a:gd name="T56" fmla="*/ 663 w 678"/>
                <a:gd name="T57" fmla="*/ 379 h 571"/>
                <a:gd name="T58" fmla="*/ 571 w 678"/>
                <a:gd name="T59" fmla="*/ 514 h 571"/>
                <a:gd name="T60" fmla="*/ 506 w 678"/>
                <a:gd name="T61" fmla="*/ 450 h 571"/>
                <a:gd name="T62" fmla="*/ 571 w 678"/>
                <a:gd name="T63" fmla="*/ 386 h 571"/>
                <a:gd name="T64" fmla="*/ 635 w 678"/>
                <a:gd name="T65" fmla="*/ 450 h 571"/>
                <a:gd name="T66" fmla="*/ 571 w 678"/>
                <a:gd name="T67" fmla="*/ 514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8" h="571">
                  <a:moveTo>
                    <a:pt x="663" y="379"/>
                  </a:moveTo>
                  <a:cubicBezTo>
                    <a:pt x="586" y="334"/>
                    <a:pt x="586" y="334"/>
                    <a:pt x="586" y="334"/>
                  </a:cubicBezTo>
                  <a:cubicBezTo>
                    <a:pt x="576" y="329"/>
                    <a:pt x="565" y="329"/>
                    <a:pt x="556" y="334"/>
                  </a:cubicBezTo>
                  <a:cubicBezTo>
                    <a:pt x="504" y="364"/>
                    <a:pt x="504" y="364"/>
                    <a:pt x="504" y="364"/>
                  </a:cubicBezTo>
                  <a:cubicBezTo>
                    <a:pt x="495" y="369"/>
                    <a:pt x="483" y="369"/>
                    <a:pt x="474" y="364"/>
                  </a:cubicBezTo>
                  <a:cubicBezTo>
                    <a:pt x="454" y="352"/>
                    <a:pt x="454" y="352"/>
                    <a:pt x="454" y="352"/>
                  </a:cubicBezTo>
                  <a:cubicBezTo>
                    <a:pt x="444" y="346"/>
                    <a:pt x="439" y="337"/>
                    <a:pt x="439" y="326"/>
                  </a:cubicBezTo>
                  <a:cubicBezTo>
                    <a:pt x="439" y="150"/>
                    <a:pt x="439" y="150"/>
                    <a:pt x="439" y="150"/>
                  </a:cubicBezTo>
                  <a:cubicBezTo>
                    <a:pt x="439" y="132"/>
                    <a:pt x="429" y="115"/>
                    <a:pt x="414" y="106"/>
                  </a:cubicBezTo>
                  <a:cubicBezTo>
                    <a:pt x="244" y="9"/>
                    <a:pt x="244" y="9"/>
                    <a:pt x="244" y="9"/>
                  </a:cubicBezTo>
                  <a:cubicBezTo>
                    <a:pt x="229" y="0"/>
                    <a:pt x="210" y="0"/>
                    <a:pt x="194" y="9"/>
                  </a:cubicBezTo>
                  <a:cubicBezTo>
                    <a:pt x="25" y="106"/>
                    <a:pt x="25" y="106"/>
                    <a:pt x="25" y="106"/>
                  </a:cubicBezTo>
                  <a:cubicBezTo>
                    <a:pt x="10" y="115"/>
                    <a:pt x="0" y="132"/>
                    <a:pt x="0" y="150"/>
                  </a:cubicBezTo>
                  <a:cubicBezTo>
                    <a:pt x="0" y="345"/>
                    <a:pt x="0" y="345"/>
                    <a:pt x="0" y="345"/>
                  </a:cubicBezTo>
                  <a:cubicBezTo>
                    <a:pt x="0" y="363"/>
                    <a:pt x="10" y="379"/>
                    <a:pt x="25" y="388"/>
                  </a:cubicBezTo>
                  <a:cubicBezTo>
                    <a:pt x="194" y="486"/>
                    <a:pt x="194" y="486"/>
                    <a:pt x="194" y="486"/>
                  </a:cubicBezTo>
                  <a:cubicBezTo>
                    <a:pt x="210" y="495"/>
                    <a:pt x="229" y="495"/>
                    <a:pt x="244" y="486"/>
                  </a:cubicBezTo>
                  <a:cubicBezTo>
                    <a:pt x="397" y="398"/>
                    <a:pt x="397" y="398"/>
                    <a:pt x="397" y="398"/>
                  </a:cubicBezTo>
                  <a:cubicBezTo>
                    <a:pt x="406" y="392"/>
                    <a:pt x="418" y="392"/>
                    <a:pt x="427" y="398"/>
                  </a:cubicBezTo>
                  <a:cubicBezTo>
                    <a:pt x="448" y="410"/>
                    <a:pt x="448" y="410"/>
                    <a:pt x="448" y="410"/>
                  </a:cubicBezTo>
                  <a:cubicBezTo>
                    <a:pt x="457" y="415"/>
                    <a:pt x="463" y="425"/>
                    <a:pt x="463" y="436"/>
                  </a:cubicBezTo>
                  <a:cubicBezTo>
                    <a:pt x="463" y="495"/>
                    <a:pt x="463" y="495"/>
                    <a:pt x="463" y="495"/>
                  </a:cubicBezTo>
                  <a:cubicBezTo>
                    <a:pt x="463" y="506"/>
                    <a:pt x="468" y="515"/>
                    <a:pt x="478" y="521"/>
                  </a:cubicBezTo>
                  <a:cubicBezTo>
                    <a:pt x="556" y="566"/>
                    <a:pt x="556" y="566"/>
                    <a:pt x="556" y="566"/>
                  </a:cubicBezTo>
                  <a:cubicBezTo>
                    <a:pt x="565" y="571"/>
                    <a:pt x="576" y="571"/>
                    <a:pt x="586" y="566"/>
                  </a:cubicBezTo>
                  <a:cubicBezTo>
                    <a:pt x="663" y="521"/>
                    <a:pt x="663" y="521"/>
                    <a:pt x="663" y="521"/>
                  </a:cubicBezTo>
                  <a:cubicBezTo>
                    <a:pt x="673" y="515"/>
                    <a:pt x="678" y="506"/>
                    <a:pt x="678" y="495"/>
                  </a:cubicBezTo>
                  <a:cubicBezTo>
                    <a:pt x="678" y="405"/>
                    <a:pt x="678" y="405"/>
                    <a:pt x="678" y="405"/>
                  </a:cubicBezTo>
                  <a:cubicBezTo>
                    <a:pt x="678" y="394"/>
                    <a:pt x="673" y="384"/>
                    <a:pt x="663" y="379"/>
                  </a:cubicBezTo>
                  <a:close/>
                  <a:moveTo>
                    <a:pt x="571" y="514"/>
                  </a:moveTo>
                  <a:cubicBezTo>
                    <a:pt x="535" y="514"/>
                    <a:pt x="506" y="485"/>
                    <a:pt x="506" y="450"/>
                  </a:cubicBezTo>
                  <a:cubicBezTo>
                    <a:pt x="506" y="414"/>
                    <a:pt x="535" y="386"/>
                    <a:pt x="571" y="386"/>
                  </a:cubicBezTo>
                  <a:cubicBezTo>
                    <a:pt x="606" y="386"/>
                    <a:pt x="635" y="414"/>
                    <a:pt x="635" y="450"/>
                  </a:cubicBezTo>
                  <a:cubicBezTo>
                    <a:pt x="635" y="485"/>
                    <a:pt x="606" y="514"/>
                    <a:pt x="571" y="51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sp>
          <p:nvSpPr>
            <p:cNvPr id="29" name="Oval 213">
              <a:extLst>
                <a:ext uri="{FF2B5EF4-FFF2-40B4-BE49-F238E27FC236}">
                  <a16:creationId xmlns:a16="http://schemas.microsoft.com/office/drawing/2014/main" xmlns="" id="{F7B42BBC-6C09-4C01-8BF6-AD83BDCE6B60}"/>
                </a:ext>
              </a:extLst>
            </p:cNvPr>
            <p:cNvSpPr>
              <a:spLocks noChangeArrowheads="1"/>
            </p:cNvSpPr>
            <p:nvPr/>
          </p:nvSpPr>
          <p:spPr bwMode="auto">
            <a:xfrm>
              <a:off x="2755901" y="2588270"/>
              <a:ext cx="574675" cy="577850"/>
            </a:xfrm>
            <a:prstGeom prst="ellipse">
              <a:avLst/>
            </a:pr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sp>
          <p:nvSpPr>
            <p:cNvPr id="30" name="Freeform 214">
              <a:extLst>
                <a:ext uri="{FF2B5EF4-FFF2-40B4-BE49-F238E27FC236}">
                  <a16:creationId xmlns:a16="http://schemas.microsoft.com/office/drawing/2014/main" xmlns="" id="{B60AFA67-3D80-40F7-91C7-23BE4C219D3F}"/>
                </a:ext>
              </a:extLst>
            </p:cNvPr>
            <p:cNvSpPr>
              <a:spLocks noEditPoints="1"/>
            </p:cNvSpPr>
            <p:nvPr/>
          </p:nvSpPr>
          <p:spPr bwMode="auto">
            <a:xfrm>
              <a:off x="2914651" y="2702570"/>
              <a:ext cx="254000" cy="368300"/>
            </a:xfrm>
            <a:custGeom>
              <a:avLst/>
              <a:gdLst>
                <a:gd name="T0" fmla="*/ 22 w 80"/>
                <a:gd name="T1" fmla="*/ 90 h 116"/>
                <a:gd name="T2" fmla="*/ 23 w 80"/>
                <a:gd name="T3" fmla="*/ 95 h 116"/>
                <a:gd name="T4" fmla="*/ 40 w 80"/>
                <a:gd name="T5" fmla="*/ 99 h 116"/>
                <a:gd name="T6" fmla="*/ 58 w 80"/>
                <a:gd name="T7" fmla="*/ 96 h 116"/>
                <a:gd name="T8" fmla="*/ 59 w 80"/>
                <a:gd name="T9" fmla="*/ 90 h 116"/>
                <a:gd name="T10" fmla="*/ 40 w 80"/>
                <a:gd name="T11" fmla="*/ 93 h 116"/>
                <a:gd name="T12" fmla="*/ 22 w 80"/>
                <a:gd name="T13" fmla="*/ 90 h 116"/>
                <a:gd name="T14" fmla="*/ 40 w 80"/>
                <a:gd name="T15" fmla="*/ 0 h 116"/>
                <a:gd name="T16" fmla="*/ 0 w 80"/>
                <a:gd name="T17" fmla="*/ 40 h 116"/>
                <a:gd name="T18" fmla="*/ 20 w 80"/>
                <a:gd name="T19" fmla="*/ 74 h 116"/>
                <a:gd name="T20" fmla="*/ 21 w 80"/>
                <a:gd name="T21" fmla="*/ 84 h 116"/>
                <a:gd name="T22" fmla="*/ 40 w 80"/>
                <a:gd name="T23" fmla="*/ 88 h 116"/>
                <a:gd name="T24" fmla="*/ 60 w 80"/>
                <a:gd name="T25" fmla="*/ 84 h 116"/>
                <a:gd name="T26" fmla="*/ 61 w 80"/>
                <a:gd name="T27" fmla="*/ 74 h 116"/>
                <a:gd name="T28" fmla="*/ 80 w 80"/>
                <a:gd name="T29" fmla="*/ 40 h 116"/>
                <a:gd name="T30" fmla="*/ 40 w 80"/>
                <a:gd name="T31" fmla="*/ 0 h 116"/>
                <a:gd name="T32" fmla="*/ 55 w 80"/>
                <a:gd name="T33" fmla="*/ 70 h 116"/>
                <a:gd name="T34" fmla="*/ 54 w 80"/>
                <a:gd name="T35" fmla="*/ 79 h 116"/>
                <a:gd name="T36" fmla="*/ 40 w 80"/>
                <a:gd name="T37" fmla="*/ 81 h 116"/>
                <a:gd name="T38" fmla="*/ 27 w 80"/>
                <a:gd name="T39" fmla="*/ 79 h 116"/>
                <a:gd name="T40" fmla="*/ 26 w 80"/>
                <a:gd name="T41" fmla="*/ 70 h 116"/>
                <a:gd name="T42" fmla="*/ 8 w 80"/>
                <a:gd name="T43" fmla="*/ 40 h 116"/>
                <a:gd name="T44" fmla="*/ 40 w 80"/>
                <a:gd name="T45" fmla="*/ 7 h 116"/>
                <a:gd name="T46" fmla="*/ 73 w 80"/>
                <a:gd name="T47" fmla="*/ 40 h 116"/>
                <a:gd name="T48" fmla="*/ 55 w 80"/>
                <a:gd name="T49" fmla="*/ 70 h 116"/>
                <a:gd name="T50" fmla="*/ 24 w 80"/>
                <a:gd name="T51" fmla="*/ 101 h 116"/>
                <a:gd name="T52" fmla="*/ 24 w 80"/>
                <a:gd name="T53" fmla="*/ 107 h 116"/>
                <a:gd name="T54" fmla="*/ 30 w 80"/>
                <a:gd name="T55" fmla="*/ 110 h 116"/>
                <a:gd name="T56" fmla="*/ 30 w 80"/>
                <a:gd name="T57" fmla="*/ 114 h 116"/>
                <a:gd name="T58" fmla="*/ 40 w 80"/>
                <a:gd name="T59" fmla="*/ 116 h 116"/>
                <a:gd name="T60" fmla="*/ 51 w 80"/>
                <a:gd name="T61" fmla="*/ 114 h 116"/>
                <a:gd name="T62" fmla="*/ 51 w 80"/>
                <a:gd name="T63" fmla="*/ 110 h 116"/>
                <a:gd name="T64" fmla="*/ 56 w 80"/>
                <a:gd name="T65" fmla="*/ 107 h 116"/>
                <a:gd name="T66" fmla="*/ 57 w 80"/>
                <a:gd name="T67" fmla="*/ 101 h 116"/>
                <a:gd name="T68" fmla="*/ 40 w 80"/>
                <a:gd name="T69" fmla="*/ 104 h 116"/>
                <a:gd name="T70" fmla="*/ 24 w 80"/>
                <a:gd name="T71" fmla="*/ 101 h 116"/>
                <a:gd name="T72" fmla="*/ 49 w 80"/>
                <a:gd name="T73" fmla="*/ 55 h 116"/>
                <a:gd name="T74" fmla="*/ 40 w 80"/>
                <a:gd name="T75" fmla="*/ 39 h 116"/>
                <a:gd name="T76" fmla="*/ 32 w 80"/>
                <a:gd name="T77" fmla="*/ 55 h 116"/>
                <a:gd name="T78" fmla="*/ 28 w 80"/>
                <a:gd name="T79" fmla="*/ 47 h 116"/>
                <a:gd name="T80" fmla="*/ 22 w 80"/>
                <a:gd name="T81" fmla="*/ 50 h 116"/>
                <a:gd name="T82" fmla="*/ 31 w 80"/>
                <a:gd name="T83" fmla="*/ 69 h 116"/>
                <a:gd name="T84" fmla="*/ 40 w 80"/>
                <a:gd name="T85" fmla="*/ 52 h 116"/>
                <a:gd name="T86" fmla="*/ 50 w 80"/>
                <a:gd name="T87" fmla="*/ 69 h 116"/>
                <a:gd name="T88" fmla="*/ 59 w 80"/>
                <a:gd name="T89" fmla="*/ 50 h 116"/>
                <a:gd name="T90" fmla="*/ 53 w 80"/>
                <a:gd name="T91" fmla="*/ 47 h 116"/>
                <a:gd name="T92" fmla="*/ 49 w 80"/>
                <a:gd name="T93" fmla="*/ 55 h 116"/>
                <a:gd name="T94" fmla="*/ 40 w 80"/>
                <a:gd name="T95" fmla="*/ 17 h 116"/>
                <a:gd name="T96" fmla="*/ 43 w 80"/>
                <a:gd name="T97" fmla="*/ 14 h 116"/>
                <a:gd name="T98" fmla="*/ 40 w 80"/>
                <a:gd name="T99" fmla="*/ 12 h 116"/>
                <a:gd name="T100" fmla="*/ 13 w 80"/>
                <a:gd name="T101" fmla="*/ 40 h 116"/>
                <a:gd name="T102" fmla="*/ 15 w 80"/>
                <a:gd name="T103" fmla="*/ 42 h 116"/>
                <a:gd name="T104" fmla="*/ 17 w 80"/>
                <a:gd name="T105" fmla="*/ 40 h 116"/>
                <a:gd name="T106" fmla="*/ 40 w 80"/>
                <a:gd name="T107" fmla="*/ 1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16">
                  <a:moveTo>
                    <a:pt x="22" y="90"/>
                  </a:moveTo>
                  <a:cubicBezTo>
                    <a:pt x="23" y="95"/>
                    <a:pt x="23" y="95"/>
                    <a:pt x="23" y="95"/>
                  </a:cubicBezTo>
                  <a:cubicBezTo>
                    <a:pt x="28" y="98"/>
                    <a:pt x="34" y="99"/>
                    <a:pt x="40" y="99"/>
                  </a:cubicBezTo>
                  <a:cubicBezTo>
                    <a:pt x="47" y="99"/>
                    <a:pt x="53" y="98"/>
                    <a:pt x="58" y="96"/>
                  </a:cubicBezTo>
                  <a:cubicBezTo>
                    <a:pt x="59" y="90"/>
                    <a:pt x="59" y="90"/>
                    <a:pt x="59" y="90"/>
                  </a:cubicBezTo>
                  <a:cubicBezTo>
                    <a:pt x="53" y="92"/>
                    <a:pt x="47" y="93"/>
                    <a:pt x="40" y="93"/>
                  </a:cubicBezTo>
                  <a:cubicBezTo>
                    <a:pt x="34" y="93"/>
                    <a:pt x="28" y="92"/>
                    <a:pt x="22" y="90"/>
                  </a:cubicBezTo>
                  <a:close/>
                  <a:moveTo>
                    <a:pt x="40" y="0"/>
                  </a:moveTo>
                  <a:cubicBezTo>
                    <a:pt x="18" y="0"/>
                    <a:pt x="0" y="18"/>
                    <a:pt x="0" y="40"/>
                  </a:cubicBezTo>
                  <a:cubicBezTo>
                    <a:pt x="0" y="55"/>
                    <a:pt x="8" y="67"/>
                    <a:pt x="20" y="74"/>
                  </a:cubicBezTo>
                  <a:cubicBezTo>
                    <a:pt x="21" y="84"/>
                    <a:pt x="21" y="84"/>
                    <a:pt x="21" y="84"/>
                  </a:cubicBezTo>
                  <a:cubicBezTo>
                    <a:pt x="27" y="87"/>
                    <a:pt x="33" y="88"/>
                    <a:pt x="40" y="88"/>
                  </a:cubicBezTo>
                  <a:cubicBezTo>
                    <a:pt x="47" y="88"/>
                    <a:pt x="54" y="87"/>
                    <a:pt x="60" y="84"/>
                  </a:cubicBezTo>
                  <a:cubicBezTo>
                    <a:pt x="61" y="74"/>
                    <a:pt x="61" y="74"/>
                    <a:pt x="61" y="74"/>
                  </a:cubicBezTo>
                  <a:cubicBezTo>
                    <a:pt x="73" y="67"/>
                    <a:pt x="80" y="55"/>
                    <a:pt x="80" y="40"/>
                  </a:cubicBezTo>
                  <a:cubicBezTo>
                    <a:pt x="80" y="18"/>
                    <a:pt x="63" y="0"/>
                    <a:pt x="40" y="0"/>
                  </a:cubicBezTo>
                  <a:close/>
                  <a:moveTo>
                    <a:pt x="55" y="70"/>
                  </a:moveTo>
                  <a:cubicBezTo>
                    <a:pt x="54" y="79"/>
                    <a:pt x="54" y="79"/>
                    <a:pt x="54" y="79"/>
                  </a:cubicBezTo>
                  <a:cubicBezTo>
                    <a:pt x="54" y="79"/>
                    <a:pt x="51" y="81"/>
                    <a:pt x="40" y="81"/>
                  </a:cubicBezTo>
                  <a:cubicBezTo>
                    <a:pt x="30" y="81"/>
                    <a:pt x="27" y="79"/>
                    <a:pt x="27" y="79"/>
                  </a:cubicBezTo>
                  <a:cubicBezTo>
                    <a:pt x="26" y="70"/>
                    <a:pt x="26" y="70"/>
                    <a:pt x="26" y="70"/>
                  </a:cubicBezTo>
                  <a:cubicBezTo>
                    <a:pt x="15" y="64"/>
                    <a:pt x="8" y="53"/>
                    <a:pt x="8" y="40"/>
                  </a:cubicBezTo>
                  <a:cubicBezTo>
                    <a:pt x="8" y="22"/>
                    <a:pt x="22" y="7"/>
                    <a:pt x="40" y="7"/>
                  </a:cubicBezTo>
                  <a:cubicBezTo>
                    <a:pt x="59" y="7"/>
                    <a:pt x="73" y="22"/>
                    <a:pt x="73" y="40"/>
                  </a:cubicBezTo>
                  <a:cubicBezTo>
                    <a:pt x="73" y="53"/>
                    <a:pt x="66" y="64"/>
                    <a:pt x="55" y="70"/>
                  </a:cubicBezTo>
                  <a:close/>
                  <a:moveTo>
                    <a:pt x="24" y="101"/>
                  </a:moveTo>
                  <a:cubicBezTo>
                    <a:pt x="24" y="107"/>
                    <a:pt x="24" y="107"/>
                    <a:pt x="24" y="107"/>
                  </a:cubicBezTo>
                  <a:cubicBezTo>
                    <a:pt x="24" y="107"/>
                    <a:pt x="26" y="109"/>
                    <a:pt x="30" y="110"/>
                  </a:cubicBezTo>
                  <a:cubicBezTo>
                    <a:pt x="30" y="114"/>
                    <a:pt x="30" y="114"/>
                    <a:pt x="30" y="114"/>
                  </a:cubicBezTo>
                  <a:cubicBezTo>
                    <a:pt x="30" y="114"/>
                    <a:pt x="33" y="116"/>
                    <a:pt x="40" y="116"/>
                  </a:cubicBezTo>
                  <a:cubicBezTo>
                    <a:pt x="48" y="116"/>
                    <a:pt x="51" y="114"/>
                    <a:pt x="51" y="114"/>
                  </a:cubicBezTo>
                  <a:cubicBezTo>
                    <a:pt x="51" y="110"/>
                    <a:pt x="51" y="110"/>
                    <a:pt x="51" y="110"/>
                  </a:cubicBezTo>
                  <a:cubicBezTo>
                    <a:pt x="55" y="109"/>
                    <a:pt x="56" y="107"/>
                    <a:pt x="56" y="107"/>
                  </a:cubicBezTo>
                  <a:cubicBezTo>
                    <a:pt x="57" y="101"/>
                    <a:pt x="57" y="101"/>
                    <a:pt x="57" y="101"/>
                  </a:cubicBezTo>
                  <a:cubicBezTo>
                    <a:pt x="52" y="103"/>
                    <a:pt x="46" y="104"/>
                    <a:pt x="40" y="104"/>
                  </a:cubicBezTo>
                  <a:cubicBezTo>
                    <a:pt x="34" y="104"/>
                    <a:pt x="29" y="103"/>
                    <a:pt x="24" y="101"/>
                  </a:cubicBezTo>
                  <a:close/>
                  <a:moveTo>
                    <a:pt x="49" y="55"/>
                  </a:moveTo>
                  <a:cubicBezTo>
                    <a:pt x="40" y="39"/>
                    <a:pt x="40" y="39"/>
                    <a:pt x="40" y="39"/>
                  </a:cubicBezTo>
                  <a:cubicBezTo>
                    <a:pt x="32" y="55"/>
                    <a:pt x="32" y="55"/>
                    <a:pt x="32" y="55"/>
                  </a:cubicBezTo>
                  <a:cubicBezTo>
                    <a:pt x="28" y="47"/>
                    <a:pt x="28" y="47"/>
                    <a:pt x="28" y="47"/>
                  </a:cubicBezTo>
                  <a:cubicBezTo>
                    <a:pt x="22" y="50"/>
                    <a:pt x="22" y="50"/>
                    <a:pt x="22" y="50"/>
                  </a:cubicBezTo>
                  <a:cubicBezTo>
                    <a:pt x="31" y="69"/>
                    <a:pt x="31" y="69"/>
                    <a:pt x="31" y="69"/>
                  </a:cubicBezTo>
                  <a:cubicBezTo>
                    <a:pt x="40" y="52"/>
                    <a:pt x="40" y="52"/>
                    <a:pt x="40" y="52"/>
                  </a:cubicBezTo>
                  <a:cubicBezTo>
                    <a:pt x="50" y="69"/>
                    <a:pt x="50" y="69"/>
                    <a:pt x="50" y="69"/>
                  </a:cubicBezTo>
                  <a:cubicBezTo>
                    <a:pt x="59" y="50"/>
                    <a:pt x="59" y="50"/>
                    <a:pt x="59" y="50"/>
                  </a:cubicBezTo>
                  <a:cubicBezTo>
                    <a:pt x="53" y="47"/>
                    <a:pt x="53" y="47"/>
                    <a:pt x="53" y="47"/>
                  </a:cubicBezTo>
                  <a:lnTo>
                    <a:pt x="49" y="55"/>
                  </a:lnTo>
                  <a:close/>
                  <a:moveTo>
                    <a:pt x="40" y="17"/>
                  </a:moveTo>
                  <a:cubicBezTo>
                    <a:pt x="42" y="17"/>
                    <a:pt x="43" y="16"/>
                    <a:pt x="43" y="14"/>
                  </a:cubicBezTo>
                  <a:cubicBezTo>
                    <a:pt x="43" y="13"/>
                    <a:pt x="42" y="12"/>
                    <a:pt x="40" y="12"/>
                  </a:cubicBezTo>
                  <a:cubicBezTo>
                    <a:pt x="25" y="12"/>
                    <a:pt x="13" y="25"/>
                    <a:pt x="13" y="40"/>
                  </a:cubicBezTo>
                  <a:cubicBezTo>
                    <a:pt x="13" y="41"/>
                    <a:pt x="14" y="42"/>
                    <a:pt x="15" y="42"/>
                  </a:cubicBezTo>
                  <a:cubicBezTo>
                    <a:pt x="16" y="42"/>
                    <a:pt x="17" y="41"/>
                    <a:pt x="17" y="40"/>
                  </a:cubicBezTo>
                  <a:cubicBezTo>
                    <a:pt x="17" y="27"/>
                    <a:pt x="27" y="17"/>
                    <a:pt x="40" y="1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grpSp>
      <p:grpSp>
        <p:nvGrpSpPr>
          <p:cNvPr id="31" name="Group 50">
            <a:extLst>
              <a:ext uri="{FF2B5EF4-FFF2-40B4-BE49-F238E27FC236}">
                <a16:creationId xmlns:a16="http://schemas.microsoft.com/office/drawing/2014/main" xmlns="" id="{EF89B013-A7DB-4B30-91EA-9A4B6E905709}"/>
              </a:ext>
            </a:extLst>
          </p:cNvPr>
          <p:cNvGrpSpPr/>
          <p:nvPr/>
        </p:nvGrpSpPr>
        <p:grpSpPr>
          <a:xfrm>
            <a:off x="4593232" y="1428750"/>
            <a:ext cx="1435446" cy="1208909"/>
            <a:chOff x="4645026" y="2073275"/>
            <a:chExt cx="2152650" cy="1812925"/>
          </a:xfrm>
        </p:grpSpPr>
        <p:sp>
          <p:nvSpPr>
            <p:cNvPr id="32" name="TextBox 32">
              <a:extLst>
                <a:ext uri="{FF2B5EF4-FFF2-40B4-BE49-F238E27FC236}">
                  <a16:creationId xmlns:a16="http://schemas.microsoft.com/office/drawing/2014/main" xmlns="" id="{B885B2DC-1119-421D-9B7D-3DC052DC682A}"/>
                </a:ext>
              </a:extLst>
            </p:cNvPr>
            <p:cNvSpPr txBox="1">
              <a:spLocks/>
            </p:cNvSpPr>
            <p:nvPr/>
          </p:nvSpPr>
          <p:spPr>
            <a:xfrm>
              <a:off x="4716463" y="3343979"/>
              <a:ext cx="535878" cy="346164"/>
            </a:xfrm>
            <a:prstGeom prst="rect">
              <a:avLst/>
            </a:prstGeom>
            <a:noFill/>
          </p:spPr>
          <p:txBody>
            <a:bodyPr wrap="square" lIns="0" tIns="0" rIns="0" bIns="0" rtlCol="0">
              <a:spAutoFit/>
            </a:bodyPr>
            <a:lstStyle/>
            <a:p>
              <a:pPr algn="ctr"/>
              <a:r>
                <a:rPr lang="en-US" sz="1500" b="1"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2</a:t>
              </a:r>
            </a:p>
          </p:txBody>
        </p:sp>
        <p:sp>
          <p:nvSpPr>
            <p:cNvPr id="33" name="Freeform 206">
              <a:extLst>
                <a:ext uri="{FF2B5EF4-FFF2-40B4-BE49-F238E27FC236}">
                  <a16:creationId xmlns:a16="http://schemas.microsoft.com/office/drawing/2014/main" xmlns="" id="{4644C25A-7B7C-4953-970F-DEB7D19DC3B6}"/>
                </a:ext>
              </a:extLst>
            </p:cNvPr>
            <p:cNvSpPr>
              <a:spLocks noEditPoints="1"/>
            </p:cNvSpPr>
            <p:nvPr/>
          </p:nvSpPr>
          <p:spPr bwMode="auto">
            <a:xfrm>
              <a:off x="4645026" y="2073275"/>
              <a:ext cx="2152650" cy="1812925"/>
            </a:xfrm>
            <a:custGeom>
              <a:avLst/>
              <a:gdLst>
                <a:gd name="T0" fmla="*/ 653 w 678"/>
                <a:gd name="T1" fmla="*/ 106 h 571"/>
                <a:gd name="T2" fmla="*/ 484 w 678"/>
                <a:gd name="T3" fmla="*/ 9 h 571"/>
                <a:gd name="T4" fmla="*/ 434 w 678"/>
                <a:gd name="T5" fmla="*/ 9 h 571"/>
                <a:gd name="T6" fmla="*/ 264 w 678"/>
                <a:gd name="T7" fmla="*/ 106 h 571"/>
                <a:gd name="T8" fmla="*/ 239 w 678"/>
                <a:gd name="T9" fmla="*/ 150 h 571"/>
                <a:gd name="T10" fmla="*/ 239 w 678"/>
                <a:gd name="T11" fmla="*/ 326 h 571"/>
                <a:gd name="T12" fmla="*/ 224 w 678"/>
                <a:gd name="T13" fmla="*/ 352 h 571"/>
                <a:gd name="T14" fmla="*/ 204 w 678"/>
                <a:gd name="T15" fmla="*/ 364 h 571"/>
                <a:gd name="T16" fmla="*/ 174 w 678"/>
                <a:gd name="T17" fmla="*/ 364 h 571"/>
                <a:gd name="T18" fmla="*/ 122 w 678"/>
                <a:gd name="T19" fmla="*/ 334 h 571"/>
                <a:gd name="T20" fmla="*/ 92 w 678"/>
                <a:gd name="T21" fmla="*/ 334 h 571"/>
                <a:gd name="T22" fmla="*/ 15 w 678"/>
                <a:gd name="T23" fmla="*/ 379 h 571"/>
                <a:gd name="T24" fmla="*/ 0 w 678"/>
                <a:gd name="T25" fmla="*/ 405 h 571"/>
                <a:gd name="T26" fmla="*/ 0 w 678"/>
                <a:gd name="T27" fmla="*/ 495 h 571"/>
                <a:gd name="T28" fmla="*/ 15 w 678"/>
                <a:gd name="T29" fmla="*/ 521 h 571"/>
                <a:gd name="T30" fmla="*/ 92 w 678"/>
                <a:gd name="T31" fmla="*/ 566 h 571"/>
                <a:gd name="T32" fmla="*/ 122 w 678"/>
                <a:gd name="T33" fmla="*/ 566 h 571"/>
                <a:gd name="T34" fmla="*/ 200 w 678"/>
                <a:gd name="T35" fmla="*/ 521 h 571"/>
                <a:gd name="T36" fmla="*/ 215 w 678"/>
                <a:gd name="T37" fmla="*/ 495 h 571"/>
                <a:gd name="T38" fmla="*/ 215 w 678"/>
                <a:gd name="T39" fmla="*/ 436 h 571"/>
                <a:gd name="T40" fmla="*/ 230 w 678"/>
                <a:gd name="T41" fmla="*/ 410 h 571"/>
                <a:gd name="T42" fmla="*/ 251 w 678"/>
                <a:gd name="T43" fmla="*/ 398 h 571"/>
                <a:gd name="T44" fmla="*/ 281 w 678"/>
                <a:gd name="T45" fmla="*/ 398 h 571"/>
                <a:gd name="T46" fmla="*/ 434 w 678"/>
                <a:gd name="T47" fmla="*/ 486 h 571"/>
                <a:gd name="T48" fmla="*/ 484 w 678"/>
                <a:gd name="T49" fmla="*/ 486 h 571"/>
                <a:gd name="T50" fmla="*/ 653 w 678"/>
                <a:gd name="T51" fmla="*/ 388 h 571"/>
                <a:gd name="T52" fmla="*/ 678 w 678"/>
                <a:gd name="T53" fmla="*/ 345 h 571"/>
                <a:gd name="T54" fmla="*/ 678 w 678"/>
                <a:gd name="T55" fmla="*/ 150 h 571"/>
                <a:gd name="T56" fmla="*/ 653 w 678"/>
                <a:gd name="T57" fmla="*/ 106 h 571"/>
                <a:gd name="T58" fmla="*/ 107 w 678"/>
                <a:gd name="T59" fmla="*/ 514 h 571"/>
                <a:gd name="T60" fmla="*/ 43 w 678"/>
                <a:gd name="T61" fmla="*/ 450 h 571"/>
                <a:gd name="T62" fmla="*/ 107 w 678"/>
                <a:gd name="T63" fmla="*/ 386 h 571"/>
                <a:gd name="T64" fmla="*/ 172 w 678"/>
                <a:gd name="T65" fmla="*/ 450 h 571"/>
                <a:gd name="T66" fmla="*/ 107 w 678"/>
                <a:gd name="T67" fmla="*/ 514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8" h="571">
                  <a:moveTo>
                    <a:pt x="653" y="106"/>
                  </a:moveTo>
                  <a:cubicBezTo>
                    <a:pt x="484" y="9"/>
                    <a:pt x="484" y="9"/>
                    <a:pt x="484" y="9"/>
                  </a:cubicBezTo>
                  <a:cubicBezTo>
                    <a:pt x="468" y="0"/>
                    <a:pt x="449" y="0"/>
                    <a:pt x="434" y="9"/>
                  </a:cubicBezTo>
                  <a:cubicBezTo>
                    <a:pt x="264" y="106"/>
                    <a:pt x="264" y="106"/>
                    <a:pt x="264" y="106"/>
                  </a:cubicBezTo>
                  <a:cubicBezTo>
                    <a:pt x="249" y="115"/>
                    <a:pt x="239" y="132"/>
                    <a:pt x="239" y="150"/>
                  </a:cubicBezTo>
                  <a:cubicBezTo>
                    <a:pt x="239" y="326"/>
                    <a:pt x="239" y="326"/>
                    <a:pt x="239" y="326"/>
                  </a:cubicBezTo>
                  <a:cubicBezTo>
                    <a:pt x="239" y="337"/>
                    <a:pt x="234" y="346"/>
                    <a:pt x="224" y="352"/>
                  </a:cubicBezTo>
                  <a:cubicBezTo>
                    <a:pt x="204" y="364"/>
                    <a:pt x="204" y="364"/>
                    <a:pt x="204" y="364"/>
                  </a:cubicBezTo>
                  <a:cubicBezTo>
                    <a:pt x="195" y="369"/>
                    <a:pt x="183" y="369"/>
                    <a:pt x="174" y="364"/>
                  </a:cubicBezTo>
                  <a:cubicBezTo>
                    <a:pt x="122" y="334"/>
                    <a:pt x="122" y="334"/>
                    <a:pt x="122" y="334"/>
                  </a:cubicBezTo>
                  <a:cubicBezTo>
                    <a:pt x="113" y="329"/>
                    <a:pt x="102" y="329"/>
                    <a:pt x="92" y="334"/>
                  </a:cubicBezTo>
                  <a:cubicBezTo>
                    <a:pt x="15" y="379"/>
                    <a:pt x="15" y="379"/>
                    <a:pt x="15" y="379"/>
                  </a:cubicBezTo>
                  <a:cubicBezTo>
                    <a:pt x="5" y="384"/>
                    <a:pt x="0" y="394"/>
                    <a:pt x="0" y="405"/>
                  </a:cubicBezTo>
                  <a:cubicBezTo>
                    <a:pt x="0" y="495"/>
                    <a:pt x="0" y="495"/>
                    <a:pt x="0" y="495"/>
                  </a:cubicBezTo>
                  <a:cubicBezTo>
                    <a:pt x="0" y="506"/>
                    <a:pt x="5" y="516"/>
                    <a:pt x="15" y="521"/>
                  </a:cubicBezTo>
                  <a:cubicBezTo>
                    <a:pt x="92" y="566"/>
                    <a:pt x="92" y="566"/>
                    <a:pt x="92" y="566"/>
                  </a:cubicBezTo>
                  <a:cubicBezTo>
                    <a:pt x="102" y="571"/>
                    <a:pt x="113" y="571"/>
                    <a:pt x="122" y="566"/>
                  </a:cubicBezTo>
                  <a:cubicBezTo>
                    <a:pt x="200" y="521"/>
                    <a:pt x="200" y="521"/>
                    <a:pt x="200" y="521"/>
                  </a:cubicBezTo>
                  <a:cubicBezTo>
                    <a:pt x="210" y="516"/>
                    <a:pt x="215" y="506"/>
                    <a:pt x="215" y="495"/>
                  </a:cubicBezTo>
                  <a:cubicBezTo>
                    <a:pt x="215" y="436"/>
                    <a:pt x="215" y="436"/>
                    <a:pt x="215" y="436"/>
                  </a:cubicBezTo>
                  <a:cubicBezTo>
                    <a:pt x="215" y="425"/>
                    <a:pt x="221" y="415"/>
                    <a:pt x="230" y="410"/>
                  </a:cubicBezTo>
                  <a:cubicBezTo>
                    <a:pt x="251" y="398"/>
                    <a:pt x="251" y="398"/>
                    <a:pt x="251" y="398"/>
                  </a:cubicBezTo>
                  <a:cubicBezTo>
                    <a:pt x="260" y="392"/>
                    <a:pt x="272" y="392"/>
                    <a:pt x="281" y="398"/>
                  </a:cubicBezTo>
                  <a:cubicBezTo>
                    <a:pt x="434" y="486"/>
                    <a:pt x="434" y="486"/>
                    <a:pt x="434" y="486"/>
                  </a:cubicBezTo>
                  <a:cubicBezTo>
                    <a:pt x="449" y="495"/>
                    <a:pt x="468" y="495"/>
                    <a:pt x="484" y="486"/>
                  </a:cubicBezTo>
                  <a:cubicBezTo>
                    <a:pt x="653" y="388"/>
                    <a:pt x="653" y="388"/>
                    <a:pt x="653" y="388"/>
                  </a:cubicBezTo>
                  <a:cubicBezTo>
                    <a:pt x="668" y="379"/>
                    <a:pt x="678" y="363"/>
                    <a:pt x="678" y="345"/>
                  </a:cubicBezTo>
                  <a:cubicBezTo>
                    <a:pt x="678" y="150"/>
                    <a:pt x="678" y="150"/>
                    <a:pt x="678" y="150"/>
                  </a:cubicBezTo>
                  <a:cubicBezTo>
                    <a:pt x="678" y="132"/>
                    <a:pt x="668" y="115"/>
                    <a:pt x="653" y="106"/>
                  </a:cubicBezTo>
                  <a:close/>
                  <a:moveTo>
                    <a:pt x="107" y="514"/>
                  </a:moveTo>
                  <a:cubicBezTo>
                    <a:pt x="72" y="514"/>
                    <a:pt x="43" y="485"/>
                    <a:pt x="43" y="450"/>
                  </a:cubicBezTo>
                  <a:cubicBezTo>
                    <a:pt x="43" y="414"/>
                    <a:pt x="72" y="386"/>
                    <a:pt x="107" y="386"/>
                  </a:cubicBezTo>
                  <a:cubicBezTo>
                    <a:pt x="143" y="386"/>
                    <a:pt x="172" y="414"/>
                    <a:pt x="172" y="450"/>
                  </a:cubicBezTo>
                  <a:cubicBezTo>
                    <a:pt x="172" y="485"/>
                    <a:pt x="143" y="514"/>
                    <a:pt x="107" y="51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sp>
          <p:nvSpPr>
            <p:cNvPr id="34" name="Oval 215">
              <a:extLst>
                <a:ext uri="{FF2B5EF4-FFF2-40B4-BE49-F238E27FC236}">
                  <a16:creationId xmlns:a16="http://schemas.microsoft.com/office/drawing/2014/main" xmlns="" id="{21A60B9B-BDB7-4EB6-876F-32AA990AC21E}"/>
                </a:ext>
              </a:extLst>
            </p:cNvPr>
            <p:cNvSpPr>
              <a:spLocks noChangeArrowheads="1"/>
            </p:cNvSpPr>
            <p:nvPr/>
          </p:nvSpPr>
          <p:spPr bwMode="auto">
            <a:xfrm>
              <a:off x="5813426" y="2588270"/>
              <a:ext cx="574675" cy="577850"/>
            </a:xfrm>
            <a:prstGeom prst="ellipse">
              <a:avLst/>
            </a:pr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sp>
          <p:nvSpPr>
            <p:cNvPr id="35" name="Freeform 216">
              <a:extLst>
                <a:ext uri="{FF2B5EF4-FFF2-40B4-BE49-F238E27FC236}">
                  <a16:creationId xmlns:a16="http://schemas.microsoft.com/office/drawing/2014/main" xmlns="" id="{C5735141-565A-4D3E-B5BC-A4B8F0D65A22}"/>
                </a:ext>
              </a:extLst>
            </p:cNvPr>
            <p:cNvSpPr>
              <a:spLocks noEditPoints="1"/>
            </p:cNvSpPr>
            <p:nvPr/>
          </p:nvSpPr>
          <p:spPr bwMode="auto">
            <a:xfrm>
              <a:off x="5943601" y="2696220"/>
              <a:ext cx="314325" cy="323850"/>
            </a:xfrm>
            <a:custGeom>
              <a:avLst/>
              <a:gdLst>
                <a:gd name="T0" fmla="*/ 69 w 99"/>
                <a:gd name="T1" fmla="*/ 85 h 102"/>
                <a:gd name="T2" fmla="*/ 72 w 99"/>
                <a:gd name="T3" fmla="*/ 87 h 102"/>
                <a:gd name="T4" fmla="*/ 99 w 99"/>
                <a:gd name="T5" fmla="*/ 102 h 102"/>
                <a:gd name="T6" fmla="*/ 98 w 99"/>
                <a:gd name="T7" fmla="*/ 71 h 102"/>
                <a:gd name="T8" fmla="*/ 97 w 99"/>
                <a:gd name="T9" fmla="*/ 68 h 102"/>
                <a:gd name="T10" fmla="*/ 94 w 99"/>
                <a:gd name="T11" fmla="*/ 63 h 102"/>
                <a:gd name="T12" fmla="*/ 66 w 99"/>
                <a:gd name="T13" fmla="*/ 80 h 102"/>
                <a:gd name="T14" fmla="*/ 69 w 99"/>
                <a:gd name="T15" fmla="*/ 85 h 102"/>
                <a:gd name="T16" fmla="*/ 85 w 99"/>
                <a:gd name="T17" fmla="*/ 64 h 102"/>
                <a:gd name="T18" fmla="*/ 92 w 99"/>
                <a:gd name="T19" fmla="*/ 59 h 102"/>
                <a:gd name="T20" fmla="*/ 63 w 99"/>
                <a:gd name="T21" fmla="*/ 12 h 102"/>
                <a:gd name="T22" fmla="*/ 56 w 99"/>
                <a:gd name="T23" fmla="*/ 16 h 102"/>
                <a:gd name="T24" fmla="*/ 85 w 99"/>
                <a:gd name="T25" fmla="*/ 64 h 102"/>
                <a:gd name="T26" fmla="*/ 82 w 99"/>
                <a:gd name="T27" fmla="*/ 65 h 102"/>
                <a:gd name="T28" fmla="*/ 53 w 99"/>
                <a:gd name="T29" fmla="*/ 18 h 102"/>
                <a:gd name="T30" fmla="*/ 45 w 99"/>
                <a:gd name="T31" fmla="*/ 23 h 102"/>
                <a:gd name="T32" fmla="*/ 74 w 99"/>
                <a:gd name="T33" fmla="*/ 70 h 102"/>
                <a:gd name="T34" fmla="*/ 82 w 99"/>
                <a:gd name="T35" fmla="*/ 65 h 102"/>
                <a:gd name="T36" fmla="*/ 35 w 99"/>
                <a:gd name="T37" fmla="*/ 29 h 102"/>
                <a:gd name="T38" fmla="*/ 64 w 99"/>
                <a:gd name="T39" fmla="*/ 76 h 102"/>
                <a:gd name="T40" fmla="*/ 71 w 99"/>
                <a:gd name="T41" fmla="*/ 72 h 102"/>
                <a:gd name="T42" fmla="*/ 42 w 99"/>
                <a:gd name="T43" fmla="*/ 24 h 102"/>
                <a:gd name="T44" fmla="*/ 35 w 99"/>
                <a:gd name="T45" fmla="*/ 29 h 102"/>
                <a:gd name="T46" fmla="*/ 33 w 99"/>
                <a:gd name="T47" fmla="*/ 25 h 102"/>
                <a:gd name="T48" fmla="*/ 61 w 99"/>
                <a:gd name="T49" fmla="*/ 8 h 102"/>
                <a:gd name="T50" fmla="*/ 59 w 99"/>
                <a:gd name="T51" fmla="*/ 4 h 102"/>
                <a:gd name="T52" fmla="*/ 50 w 99"/>
                <a:gd name="T53" fmla="*/ 2 h 102"/>
                <a:gd name="T54" fmla="*/ 33 w 99"/>
                <a:gd name="T55" fmla="*/ 12 h 102"/>
                <a:gd name="T56" fmla="*/ 31 w 99"/>
                <a:gd name="T57" fmla="*/ 21 h 102"/>
                <a:gd name="T58" fmla="*/ 33 w 99"/>
                <a:gd name="T59" fmla="*/ 25 h 102"/>
                <a:gd name="T60" fmla="*/ 0 w 99"/>
                <a:gd name="T61" fmla="*/ 102 h 102"/>
                <a:gd name="T62" fmla="*/ 76 w 99"/>
                <a:gd name="T63" fmla="*/ 102 h 102"/>
                <a:gd name="T64" fmla="*/ 76 w 99"/>
                <a:gd name="T65" fmla="*/ 96 h 102"/>
                <a:gd name="T66" fmla="*/ 0 w 99"/>
                <a:gd name="T67" fmla="*/ 96 h 102"/>
                <a:gd name="T68" fmla="*/ 0 w 99"/>
                <a:gd name="T69"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9" h="102">
                  <a:moveTo>
                    <a:pt x="69" y="85"/>
                  </a:moveTo>
                  <a:cubicBezTo>
                    <a:pt x="70" y="86"/>
                    <a:pt x="71" y="87"/>
                    <a:pt x="72" y="87"/>
                  </a:cubicBezTo>
                  <a:cubicBezTo>
                    <a:pt x="99" y="102"/>
                    <a:pt x="99" y="102"/>
                    <a:pt x="99" y="102"/>
                  </a:cubicBezTo>
                  <a:cubicBezTo>
                    <a:pt x="98" y="71"/>
                    <a:pt x="98" y="71"/>
                    <a:pt x="98" y="71"/>
                  </a:cubicBezTo>
                  <a:cubicBezTo>
                    <a:pt x="98" y="70"/>
                    <a:pt x="98" y="69"/>
                    <a:pt x="97" y="68"/>
                  </a:cubicBezTo>
                  <a:cubicBezTo>
                    <a:pt x="94" y="63"/>
                    <a:pt x="94" y="63"/>
                    <a:pt x="94" y="63"/>
                  </a:cubicBezTo>
                  <a:cubicBezTo>
                    <a:pt x="66" y="80"/>
                    <a:pt x="66" y="80"/>
                    <a:pt x="66" y="80"/>
                  </a:cubicBezTo>
                  <a:lnTo>
                    <a:pt x="69" y="85"/>
                  </a:lnTo>
                  <a:close/>
                  <a:moveTo>
                    <a:pt x="85" y="64"/>
                  </a:moveTo>
                  <a:cubicBezTo>
                    <a:pt x="92" y="59"/>
                    <a:pt x="92" y="59"/>
                    <a:pt x="92" y="59"/>
                  </a:cubicBezTo>
                  <a:cubicBezTo>
                    <a:pt x="63" y="12"/>
                    <a:pt x="63" y="12"/>
                    <a:pt x="63" y="12"/>
                  </a:cubicBezTo>
                  <a:cubicBezTo>
                    <a:pt x="56" y="16"/>
                    <a:pt x="56" y="16"/>
                    <a:pt x="56" y="16"/>
                  </a:cubicBezTo>
                  <a:lnTo>
                    <a:pt x="85" y="64"/>
                  </a:lnTo>
                  <a:close/>
                  <a:moveTo>
                    <a:pt x="82" y="65"/>
                  </a:moveTo>
                  <a:cubicBezTo>
                    <a:pt x="53" y="18"/>
                    <a:pt x="53" y="18"/>
                    <a:pt x="53" y="18"/>
                  </a:cubicBezTo>
                  <a:cubicBezTo>
                    <a:pt x="45" y="23"/>
                    <a:pt x="45" y="23"/>
                    <a:pt x="45" y="23"/>
                  </a:cubicBezTo>
                  <a:cubicBezTo>
                    <a:pt x="74" y="70"/>
                    <a:pt x="74" y="70"/>
                    <a:pt x="74" y="70"/>
                  </a:cubicBezTo>
                  <a:lnTo>
                    <a:pt x="82" y="65"/>
                  </a:lnTo>
                  <a:close/>
                  <a:moveTo>
                    <a:pt x="35" y="29"/>
                  </a:moveTo>
                  <a:cubicBezTo>
                    <a:pt x="64" y="76"/>
                    <a:pt x="64" y="76"/>
                    <a:pt x="64" y="76"/>
                  </a:cubicBezTo>
                  <a:cubicBezTo>
                    <a:pt x="71" y="72"/>
                    <a:pt x="71" y="72"/>
                    <a:pt x="71" y="72"/>
                  </a:cubicBezTo>
                  <a:cubicBezTo>
                    <a:pt x="42" y="24"/>
                    <a:pt x="42" y="24"/>
                    <a:pt x="42" y="24"/>
                  </a:cubicBezTo>
                  <a:lnTo>
                    <a:pt x="35" y="29"/>
                  </a:lnTo>
                  <a:close/>
                  <a:moveTo>
                    <a:pt x="33" y="25"/>
                  </a:moveTo>
                  <a:cubicBezTo>
                    <a:pt x="61" y="8"/>
                    <a:pt x="61" y="8"/>
                    <a:pt x="61" y="8"/>
                  </a:cubicBezTo>
                  <a:cubicBezTo>
                    <a:pt x="59" y="4"/>
                    <a:pt x="59" y="4"/>
                    <a:pt x="59" y="4"/>
                  </a:cubicBezTo>
                  <a:cubicBezTo>
                    <a:pt x="57" y="1"/>
                    <a:pt x="53" y="0"/>
                    <a:pt x="50" y="2"/>
                  </a:cubicBezTo>
                  <a:cubicBezTo>
                    <a:pt x="33" y="12"/>
                    <a:pt x="33" y="12"/>
                    <a:pt x="33" y="12"/>
                  </a:cubicBezTo>
                  <a:cubicBezTo>
                    <a:pt x="30" y="14"/>
                    <a:pt x="29" y="18"/>
                    <a:pt x="31" y="21"/>
                  </a:cubicBezTo>
                  <a:lnTo>
                    <a:pt x="33" y="25"/>
                  </a:lnTo>
                  <a:close/>
                  <a:moveTo>
                    <a:pt x="0" y="102"/>
                  </a:moveTo>
                  <a:cubicBezTo>
                    <a:pt x="76" y="102"/>
                    <a:pt x="76" y="102"/>
                    <a:pt x="76" y="102"/>
                  </a:cubicBezTo>
                  <a:cubicBezTo>
                    <a:pt x="76" y="96"/>
                    <a:pt x="76" y="96"/>
                    <a:pt x="76" y="96"/>
                  </a:cubicBezTo>
                  <a:cubicBezTo>
                    <a:pt x="0" y="96"/>
                    <a:pt x="0" y="96"/>
                    <a:pt x="0" y="96"/>
                  </a:cubicBezTo>
                  <a:lnTo>
                    <a:pt x="0" y="102"/>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grpSp>
      <p:grpSp>
        <p:nvGrpSpPr>
          <p:cNvPr id="36" name="Group 51">
            <a:extLst>
              <a:ext uri="{FF2B5EF4-FFF2-40B4-BE49-F238E27FC236}">
                <a16:creationId xmlns:a16="http://schemas.microsoft.com/office/drawing/2014/main" xmlns="" id="{8EA36203-2C69-4458-9814-71F60C68FA3A}"/>
              </a:ext>
            </a:extLst>
          </p:cNvPr>
          <p:cNvGrpSpPr/>
          <p:nvPr/>
        </p:nvGrpSpPr>
        <p:grpSpPr>
          <a:xfrm>
            <a:off x="3060395" y="2713090"/>
            <a:ext cx="1435446" cy="1211026"/>
            <a:chOff x="2346326" y="4051300"/>
            <a:chExt cx="2152650" cy="1816100"/>
          </a:xfrm>
        </p:grpSpPr>
        <p:sp>
          <p:nvSpPr>
            <p:cNvPr id="37" name="TextBox 38">
              <a:extLst>
                <a:ext uri="{FF2B5EF4-FFF2-40B4-BE49-F238E27FC236}">
                  <a16:creationId xmlns:a16="http://schemas.microsoft.com/office/drawing/2014/main" xmlns="" id="{50A48605-4A6C-4134-8040-11DC9BB73428}"/>
                </a:ext>
              </a:extLst>
            </p:cNvPr>
            <p:cNvSpPr txBox="1">
              <a:spLocks/>
            </p:cNvSpPr>
            <p:nvPr/>
          </p:nvSpPr>
          <p:spPr>
            <a:xfrm>
              <a:off x="3892105" y="4281529"/>
              <a:ext cx="535878" cy="346164"/>
            </a:xfrm>
            <a:prstGeom prst="rect">
              <a:avLst/>
            </a:prstGeom>
            <a:noFill/>
          </p:spPr>
          <p:txBody>
            <a:bodyPr wrap="square" lIns="0" tIns="0" rIns="0" bIns="0" rtlCol="0">
              <a:spAutoFit/>
            </a:bodyPr>
            <a:lstStyle/>
            <a:p>
              <a:pPr algn="ctr"/>
              <a:r>
                <a:rPr lang="en-US" sz="1500" b="1"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3</a:t>
              </a:r>
            </a:p>
          </p:txBody>
        </p:sp>
        <p:sp>
          <p:nvSpPr>
            <p:cNvPr id="38" name="Freeform 207">
              <a:extLst>
                <a:ext uri="{FF2B5EF4-FFF2-40B4-BE49-F238E27FC236}">
                  <a16:creationId xmlns:a16="http://schemas.microsoft.com/office/drawing/2014/main" xmlns="" id="{4B9AAE9B-0C30-42CE-8AA4-EE54D8F670C5}"/>
                </a:ext>
              </a:extLst>
            </p:cNvPr>
            <p:cNvSpPr>
              <a:spLocks noEditPoints="1"/>
            </p:cNvSpPr>
            <p:nvPr/>
          </p:nvSpPr>
          <p:spPr bwMode="auto">
            <a:xfrm>
              <a:off x="2346326" y="4051300"/>
              <a:ext cx="2152650" cy="1816100"/>
            </a:xfrm>
            <a:custGeom>
              <a:avLst/>
              <a:gdLst>
                <a:gd name="T0" fmla="*/ 663 w 678"/>
                <a:gd name="T1" fmla="*/ 50 h 572"/>
                <a:gd name="T2" fmla="*/ 586 w 678"/>
                <a:gd name="T3" fmla="*/ 5 h 572"/>
                <a:gd name="T4" fmla="*/ 556 w 678"/>
                <a:gd name="T5" fmla="*/ 5 h 572"/>
                <a:gd name="T6" fmla="*/ 478 w 678"/>
                <a:gd name="T7" fmla="*/ 50 h 572"/>
                <a:gd name="T8" fmla="*/ 463 w 678"/>
                <a:gd name="T9" fmla="*/ 76 h 572"/>
                <a:gd name="T10" fmla="*/ 463 w 678"/>
                <a:gd name="T11" fmla="*/ 136 h 572"/>
                <a:gd name="T12" fmla="*/ 448 w 678"/>
                <a:gd name="T13" fmla="*/ 162 h 572"/>
                <a:gd name="T14" fmla="*/ 427 w 678"/>
                <a:gd name="T15" fmla="*/ 173 h 572"/>
                <a:gd name="T16" fmla="*/ 397 w 678"/>
                <a:gd name="T17" fmla="*/ 173 h 572"/>
                <a:gd name="T18" fmla="*/ 244 w 678"/>
                <a:gd name="T19" fmla="*/ 85 h 572"/>
                <a:gd name="T20" fmla="*/ 194 w 678"/>
                <a:gd name="T21" fmla="*/ 85 h 572"/>
                <a:gd name="T22" fmla="*/ 25 w 678"/>
                <a:gd name="T23" fmla="*/ 183 h 572"/>
                <a:gd name="T24" fmla="*/ 0 w 678"/>
                <a:gd name="T25" fmla="*/ 226 h 572"/>
                <a:gd name="T26" fmla="*/ 0 w 678"/>
                <a:gd name="T27" fmla="*/ 422 h 572"/>
                <a:gd name="T28" fmla="*/ 25 w 678"/>
                <a:gd name="T29" fmla="*/ 465 h 572"/>
                <a:gd name="T30" fmla="*/ 194 w 678"/>
                <a:gd name="T31" fmla="*/ 563 h 572"/>
                <a:gd name="T32" fmla="*/ 244 w 678"/>
                <a:gd name="T33" fmla="*/ 563 h 572"/>
                <a:gd name="T34" fmla="*/ 414 w 678"/>
                <a:gd name="T35" fmla="*/ 465 h 572"/>
                <a:gd name="T36" fmla="*/ 439 w 678"/>
                <a:gd name="T37" fmla="*/ 422 h 572"/>
                <a:gd name="T38" fmla="*/ 439 w 678"/>
                <a:gd name="T39" fmla="*/ 245 h 572"/>
                <a:gd name="T40" fmla="*/ 454 w 678"/>
                <a:gd name="T41" fmla="*/ 219 h 572"/>
                <a:gd name="T42" fmla="*/ 474 w 678"/>
                <a:gd name="T43" fmla="*/ 208 h 572"/>
                <a:gd name="T44" fmla="*/ 504 w 678"/>
                <a:gd name="T45" fmla="*/ 208 h 572"/>
                <a:gd name="T46" fmla="*/ 556 w 678"/>
                <a:gd name="T47" fmla="*/ 237 h 572"/>
                <a:gd name="T48" fmla="*/ 586 w 678"/>
                <a:gd name="T49" fmla="*/ 237 h 572"/>
                <a:gd name="T50" fmla="*/ 663 w 678"/>
                <a:gd name="T51" fmla="*/ 192 h 572"/>
                <a:gd name="T52" fmla="*/ 678 w 678"/>
                <a:gd name="T53" fmla="*/ 166 h 572"/>
                <a:gd name="T54" fmla="*/ 678 w 678"/>
                <a:gd name="T55" fmla="*/ 76 h 572"/>
                <a:gd name="T56" fmla="*/ 663 w 678"/>
                <a:gd name="T57" fmla="*/ 50 h 572"/>
                <a:gd name="T58" fmla="*/ 571 w 678"/>
                <a:gd name="T59" fmla="*/ 185 h 572"/>
                <a:gd name="T60" fmla="*/ 506 w 678"/>
                <a:gd name="T61" fmla="*/ 121 h 572"/>
                <a:gd name="T62" fmla="*/ 571 w 678"/>
                <a:gd name="T63" fmla="*/ 57 h 572"/>
                <a:gd name="T64" fmla="*/ 635 w 678"/>
                <a:gd name="T65" fmla="*/ 121 h 572"/>
                <a:gd name="T66" fmla="*/ 571 w 678"/>
                <a:gd name="T67" fmla="*/ 185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8" h="572">
                  <a:moveTo>
                    <a:pt x="663" y="50"/>
                  </a:moveTo>
                  <a:cubicBezTo>
                    <a:pt x="586" y="5"/>
                    <a:pt x="586" y="5"/>
                    <a:pt x="586" y="5"/>
                  </a:cubicBezTo>
                  <a:cubicBezTo>
                    <a:pt x="576" y="0"/>
                    <a:pt x="565" y="0"/>
                    <a:pt x="556" y="5"/>
                  </a:cubicBezTo>
                  <a:cubicBezTo>
                    <a:pt x="478" y="50"/>
                    <a:pt x="478" y="50"/>
                    <a:pt x="478" y="50"/>
                  </a:cubicBezTo>
                  <a:cubicBezTo>
                    <a:pt x="468" y="56"/>
                    <a:pt x="463" y="66"/>
                    <a:pt x="463" y="76"/>
                  </a:cubicBezTo>
                  <a:cubicBezTo>
                    <a:pt x="463" y="136"/>
                    <a:pt x="463" y="136"/>
                    <a:pt x="463" y="136"/>
                  </a:cubicBezTo>
                  <a:cubicBezTo>
                    <a:pt x="463" y="146"/>
                    <a:pt x="457" y="156"/>
                    <a:pt x="448" y="162"/>
                  </a:cubicBezTo>
                  <a:cubicBezTo>
                    <a:pt x="427" y="173"/>
                    <a:pt x="427" y="173"/>
                    <a:pt x="427" y="173"/>
                  </a:cubicBezTo>
                  <a:cubicBezTo>
                    <a:pt x="418" y="179"/>
                    <a:pt x="406" y="179"/>
                    <a:pt x="397" y="173"/>
                  </a:cubicBezTo>
                  <a:cubicBezTo>
                    <a:pt x="244" y="85"/>
                    <a:pt x="244" y="85"/>
                    <a:pt x="244" y="85"/>
                  </a:cubicBezTo>
                  <a:cubicBezTo>
                    <a:pt x="229" y="76"/>
                    <a:pt x="210" y="76"/>
                    <a:pt x="194" y="85"/>
                  </a:cubicBezTo>
                  <a:cubicBezTo>
                    <a:pt x="25" y="183"/>
                    <a:pt x="25" y="183"/>
                    <a:pt x="25" y="183"/>
                  </a:cubicBezTo>
                  <a:cubicBezTo>
                    <a:pt x="10" y="192"/>
                    <a:pt x="0" y="208"/>
                    <a:pt x="0" y="226"/>
                  </a:cubicBezTo>
                  <a:cubicBezTo>
                    <a:pt x="0" y="422"/>
                    <a:pt x="0" y="422"/>
                    <a:pt x="0" y="422"/>
                  </a:cubicBezTo>
                  <a:cubicBezTo>
                    <a:pt x="0" y="439"/>
                    <a:pt x="10" y="456"/>
                    <a:pt x="25" y="465"/>
                  </a:cubicBezTo>
                  <a:cubicBezTo>
                    <a:pt x="194" y="563"/>
                    <a:pt x="194" y="563"/>
                    <a:pt x="194" y="563"/>
                  </a:cubicBezTo>
                  <a:cubicBezTo>
                    <a:pt x="210" y="572"/>
                    <a:pt x="229" y="572"/>
                    <a:pt x="244" y="563"/>
                  </a:cubicBezTo>
                  <a:cubicBezTo>
                    <a:pt x="414" y="465"/>
                    <a:pt x="414" y="465"/>
                    <a:pt x="414" y="465"/>
                  </a:cubicBezTo>
                  <a:cubicBezTo>
                    <a:pt x="429" y="456"/>
                    <a:pt x="439" y="439"/>
                    <a:pt x="439" y="422"/>
                  </a:cubicBezTo>
                  <a:cubicBezTo>
                    <a:pt x="439" y="245"/>
                    <a:pt x="439" y="245"/>
                    <a:pt x="439" y="245"/>
                  </a:cubicBezTo>
                  <a:cubicBezTo>
                    <a:pt x="439" y="235"/>
                    <a:pt x="444" y="225"/>
                    <a:pt x="454" y="219"/>
                  </a:cubicBezTo>
                  <a:cubicBezTo>
                    <a:pt x="474" y="208"/>
                    <a:pt x="474" y="208"/>
                    <a:pt x="474" y="208"/>
                  </a:cubicBezTo>
                  <a:cubicBezTo>
                    <a:pt x="483" y="202"/>
                    <a:pt x="495" y="202"/>
                    <a:pt x="504" y="208"/>
                  </a:cubicBezTo>
                  <a:cubicBezTo>
                    <a:pt x="556" y="237"/>
                    <a:pt x="556" y="237"/>
                    <a:pt x="556" y="237"/>
                  </a:cubicBezTo>
                  <a:cubicBezTo>
                    <a:pt x="565" y="243"/>
                    <a:pt x="576" y="243"/>
                    <a:pt x="586" y="237"/>
                  </a:cubicBezTo>
                  <a:cubicBezTo>
                    <a:pt x="663" y="192"/>
                    <a:pt x="663" y="192"/>
                    <a:pt x="663" y="192"/>
                  </a:cubicBezTo>
                  <a:cubicBezTo>
                    <a:pt x="673" y="187"/>
                    <a:pt x="678" y="177"/>
                    <a:pt x="678" y="166"/>
                  </a:cubicBezTo>
                  <a:cubicBezTo>
                    <a:pt x="678" y="76"/>
                    <a:pt x="678" y="76"/>
                    <a:pt x="678" y="76"/>
                  </a:cubicBezTo>
                  <a:cubicBezTo>
                    <a:pt x="678" y="66"/>
                    <a:pt x="673" y="56"/>
                    <a:pt x="663" y="50"/>
                  </a:cubicBezTo>
                  <a:close/>
                  <a:moveTo>
                    <a:pt x="571" y="185"/>
                  </a:moveTo>
                  <a:cubicBezTo>
                    <a:pt x="535" y="185"/>
                    <a:pt x="506" y="157"/>
                    <a:pt x="506" y="121"/>
                  </a:cubicBezTo>
                  <a:cubicBezTo>
                    <a:pt x="506" y="86"/>
                    <a:pt x="535" y="57"/>
                    <a:pt x="571" y="57"/>
                  </a:cubicBezTo>
                  <a:cubicBezTo>
                    <a:pt x="606" y="57"/>
                    <a:pt x="635" y="86"/>
                    <a:pt x="635" y="121"/>
                  </a:cubicBezTo>
                  <a:cubicBezTo>
                    <a:pt x="635" y="157"/>
                    <a:pt x="606" y="185"/>
                    <a:pt x="571" y="18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sp>
          <p:nvSpPr>
            <p:cNvPr id="39" name="Oval 209">
              <a:extLst>
                <a:ext uri="{FF2B5EF4-FFF2-40B4-BE49-F238E27FC236}">
                  <a16:creationId xmlns:a16="http://schemas.microsoft.com/office/drawing/2014/main" xmlns="" id="{D357CE73-68E9-4A01-A2AB-47F8C4D855B4}"/>
                </a:ext>
              </a:extLst>
            </p:cNvPr>
            <p:cNvSpPr>
              <a:spLocks noChangeArrowheads="1"/>
            </p:cNvSpPr>
            <p:nvPr/>
          </p:nvSpPr>
          <p:spPr bwMode="auto">
            <a:xfrm>
              <a:off x="2755901" y="4817120"/>
              <a:ext cx="574675" cy="577850"/>
            </a:xfrm>
            <a:prstGeom prst="ellipse">
              <a:avLst/>
            </a:pr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sp>
          <p:nvSpPr>
            <p:cNvPr id="40" name="Freeform 210">
              <a:extLst>
                <a:ext uri="{FF2B5EF4-FFF2-40B4-BE49-F238E27FC236}">
                  <a16:creationId xmlns:a16="http://schemas.microsoft.com/office/drawing/2014/main" xmlns="" id="{0A4960D4-85DA-4980-B3C3-C3CBA710D00A}"/>
                </a:ext>
              </a:extLst>
            </p:cNvPr>
            <p:cNvSpPr>
              <a:spLocks noEditPoints="1"/>
            </p:cNvSpPr>
            <p:nvPr/>
          </p:nvSpPr>
          <p:spPr bwMode="auto">
            <a:xfrm>
              <a:off x="2905126" y="4950470"/>
              <a:ext cx="276225" cy="349250"/>
            </a:xfrm>
            <a:custGeom>
              <a:avLst/>
              <a:gdLst>
                <a:gd name="T0" fmla="*/ 87 w 87"/>
                <a:gd name="T1" fmla="*/ 17 h 110"/>
                <a:gd name="T2" fmla="*/ 82 w 87"/>
                <a:gd name="T3" fmla="*/ 11 h 110"/>
                <a:gd name="T4" fmla="*/ 61 w 87"/>
                <a:gd name="T5" fmla="*/ 53 h 110"/>
                <a:gd name="T6" fmla="*/ 55 w 87"/>
                <a:gd name="T7" fmla="*/ 49 h 110"/>
                <a:gd name="T8" fmla="*/ 76 w 87"/>
                <a:gd name="T9" fmla="*/ 6 h 110"/>
                <a:gd name="T10" fmla="*/ 70 w 87"/>
                <a:gd name="T11" fmla="*/ 0 h 110"/>
                <a:gd name="T12" fmla="*/ 17 w 87"/>
                <a:gd name="T13" fmla="*/ 0 h 110"/>
                <a:gd name="T14" fmla="*/ 11 w 87"/>
                <a:gd name="T15" fmla="*/ 6 h 110"/>
                <a:gd name="T16" fmla="*/ 32 w 87"/>
                <a:gd name="T17" fmla="*/ 49 h 110"/>
                <a:gd name="T18" fmla="*/ 26 w 87"/>
                <a:gd name="T19" fmla="*/ 53 h 110"/>
                <a:gd name="T20" fmla="*/ 5 w 87"/>
                <a:gd name="T21" fmla="*/ 11 h 110"/>
                <a:gd name="T22" fmla="*/ 0 w 87"/>
                <a:gd name="T23" fmla="*/ 17 h 110"/>
                <a:gd name="T24" fmla="*/ 20 w 87"/>
                <a:gd name="T25" fmla="*/ 58 h 110"/>
                <a:gd name="T26" fmla="*/ 12 w 87"/>
                <a:gd name="T27" fmla="*/ 79 h 110"/>
                <a:gd name="T28" fmla="*/ 43 w 87"/>
                <a:gd name="T29" fmla="*/ 110 h 110"/>
                <a:gd name="T30" fmla="*/ 75 w 87"/>
                <a:gd name="T31" fmla="*/ 79 h 110"/>
                <a:gd name="T32" fmla="*/ 67 w 87"/>
                <a:gd name="T33" fmla="*/ 58 h 110"/>
                <a:gd name="T34" fmla="*/ 87 w 87"/>
                <a:gd name="T35" fmla="*/ 17 h 110"/>
                <a:gd name="T36" fmla="*/ 21 w 87"/>
                <a:gd name="T37" fmla="*/ 8 h 110"/>
                <a:gd name="T38" fmla="*/ 66 w 87"/>
                <a:gd name="T39" fmla="*/ 8 h 110"/>
                <a:gd name="T40" fmla="*/ 62 w 87"/>
                <a:gd name="T41" fmla="*/ 16 h 110"/>
                <a:gd name="T42" fmla="*/ 24 w 87"/>
                <a:gd name="T43" fmla="*/ 16 h 110"/>
                <a:gd name="T44" fmla="*/ 21 w 87"/>
                <a:gd name="T45" fmla="*/ 8 h 110"/>
                <a:gd name="T46" fmla="*/ 28 w 87"/>
                <a:gd name="T47" fmla="*/ 24 h 110"/>
                <a:gd name="T48" fmla="*/ 59 w 87"/>
                <a:gd name="T49" fmla="*/ 24 h 110"/>
                <a:gd name="T50" fmla="*/ 47 w 87"/>
                <a:gd name="T51" fmla="*/ 48 h 110"/>
                <a:gd name="T52" fmla="*/ 43 w 87"/>
                <a:gd name="T53" fmla="*/ 47 h 110"/>
                <a:gd name="T54" fmla="*/ 40 w 87"/>
                <a:gd name="T55" fmla="*/ 48 h 110"/>
                <a:gd name="T56" fmla="*/ 28 w 87"/>
                <a:gd name="T57" fmla="*/ 24 h 110"/>
                <a:gd name="T58" fmla="*/ 68 w 87"/>
                <a:gd name="T59" fmla="*/ 79 h 110"/>
                <a:gd name="T60" fmla="*/ 43 w 87"/>
                <a:gd name="T61" fmla="*/ 103 h 110"/>
                <a:gd name="T62" fmla="*/ 19 w 87"/>
                <a:gd name="T63" fmla="*/ 79 h 110"/>
                <a:gd name="T64" fmla="*/ 43 w 87"/>
                <a:gd name="T65" fmla="*/ 54 h 110"/>
                <a:gd name="T66" fmla="*/ 68 w 87"/>
                <a:gd name="T67" fmla="*/ 79 h 110"/>
                <a:gd name="T68" fmla="*/ 43 w 87"/>
                <a:gd name="T69" fmla="*/ 56 h 110"/>
                <a:gd name="T70" fmla="*/ 21 w 87"/>
                <a:gd name="T71" fmla="*/ 79 h 110"/>
                <a:gd name="T72" fmla="*/ 43 w 87"/>
                <a:gd name="T73" fmla="*/ 101 h 110"/>
                <a:gd name="T74" fmla="*/ 66 w 87"/>
                <a:gd name="T75" fmla="*/ 79 h 110"/>
                <a:gd name="T76" fmla="*/ 43 w 87"/>
                <a:gd name="T77" fmla="*/ 56 h 110"/>
                <a:gd name="T78" fmla="*/ 43 w 87"/>
                <a:gd name="T79" fmla="*/ 99 h 110"/>
                <a:gd name="T80" fmla="*/ 23 w 87"/>
                <a:gd name="T81" fmla="*/ 79 h 110"/>
                <a:gd name="T82" fmla="*/ 43 w 87"/>
                <a:gd name="T83" fmla="*/ 59 h 110"/>
                <a:gd name="T84" fmla="*/ 64 w 87"/>
                <a:gd name="T85" fmla="*/ 79 h 110"/>
                <a:gd name="T86" fmla="*/ 43 w 87"/>
                <a:gd name="T87" fmla="*/ 99 h 110"/>
                <a:gd name="T88" fmla="*/ 47 w 87"/>
                <a:gd name="T89" fmla="*/ 65 h 110"/>
                <a:gd name="T90" fmla="*/ 44 w 87"/>
                <a:gd name="T91" fmla="*/ 65 h 110"/>
                <a:gd name="T92" fmla="*/ 36 w 87"/>
                <a:gd name="T93" fmla="*/ 69 h 110"/>
                <a:gd name="T94" fmla="*/ 36 w 87"/>
                <a:gd name="T95" fmla="*/ 73 h 110"/>
                <a:gd name="T96" fmla="*/ 42 w 87"/>
                <a:gd name="T97" fmla="*/ 73 h 110"/>
                <a:gd name="T98" fmla="*/ 42 w 87"/>
                <a:gd name="T99" fmla="*/ 89 h 110"/>
                <a:gd name="T100" fmla="*/ 39 w 87"/>
                <a:gd name="T101" fmla="*/ 89 h 110"/>
                <a:gd name="T102" fmla="*/ 39 w 87"/>
                <a:gd name="T103" fmla="*/ 92 h 110"/>
                <a:gd name="T104" fmla="*/ 50 w 87"/>
                <a:gd name="T105" fmla="*/ 92 h 110"/>
                <a:gd name="T106" fmla="*/ 50 w 87"/>
                <a:gd name="T107" fmla="*/ 89 h 110"/>
                <a:gd name="T108" fmla="*/ 47 w 87"/>
                <a:gd name="T109" fmla="*/ 89 h 110"/>
                <a:gd name="T110" fmla="*/ 47 w 87"/>
                <a:gd name="T111" fmla="*/ 6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7" h="110">
                  <a:moveTo>
                    <a:pt x="87" y="17"/>
                  </a:moveTo>
                  <a:cubicBezTo>
                    <a:pt x="82" y="11"/>
                    <a:pt x="82" y="11"/>
                    <a:pt x="82" y="11"/>
                  </a:cubicBezTo>
                  <a:cubicBezTo>
                    <a:pt x="61" y="53"/>
                    <a:pt x="61" y="53"/>
                    <a:pt x="61" y="53"/>
                  </a:cubicBezTo>
                  <a:cubicBezTo>
                    <a:pt x="59" y="51"/>
                    <a:pt x="57" y="50"/>
                    <a:pt x="55" y="49"/>
                  </a:cubicBezTo>
                  <a:cubicBezTo>
                    <a:pt x="76" y="6"/>
                    <a:pt x="76" y="6"/>
                    <a:pt x="76" y="6"/>
                  </a:cubicBezTo>
                  <a:cubicBezTo>
                    <a:pt x="70" y="0"/>
                    <a:pt x="70" y="0"/>
                    <a:pt x="70" y="0"/>
                  </a:cubicBezTo>
                  <a:cubicBezTo>
                    <a:pt x="17" y="0"/>
                    <a:pt x="17" y="0"/>
                    <a:pt x="17" y="0"/>
                  </a:cubicBezTo>
                  <a:cubicBezTo>
                    <a:pt x="11" y="6"/>
                    <a:pt x="11" y="6"/>
                    <a:pt x="11" y="6"/>
                  </a:cubicBezTo>
                  <a:cubicBezTo>
                    <a:pt x="32" y="49"/>
                    <a:pt x="32" y="49"/>
                    <a:pt x="32" y="49"/>
                  </a:cubicBezTo>
                  <a:cubicBezTo>
                    <a:pt x="30" y="50"/>
                    <a:pt x="28" y="51"/>
                    <a:pt x="26" y="53"/>
                  </a:cubicBezTo>
                  <a:cubicBezTo>
                    <a:pt x="5" y="11"/>
                    <a:pt x="5" y="11"/>
                    <a:pt x="5" y="11"/>
                  </a:cubicBezTo>
                  <a:cubicBezTo>
                    <a:pt x="0" y="17"/>
                    <a:pt x="0" y="17"/>
                    <a:pt x="0" y="17"/>
                  </a:cubicBezTo>
                  <a:cubicBezTo>
                    <a:pt x="20" y="58"/>
                    <a:pt x="20" y="58"/>
                    <a:pt x="20" y="58"/>
                  </a:cubicBezTo>
                  <a:cubicBezTo>
                    <a:pt x="15" y="64"/>
                    <a:pt x="12" y="71"/>
                    <a:pt x="12" y="79"/>
                  </a:cubicBezTo>
                  <a:cubicBezTo>
                    <a:pt x="12" y="96"/>
                    <a:pt x="26" y="110"/>
                    <a:pt x="43" y="110"/>
                  </a:cubicBezTo>
                  <a:cubicBezTo>
                    <a:pt x="61" y="110"/>
                    <a:pt x="75" y="96"/>
                    <a:pt x="75" y="79"/>
                  </a:cubicBezTo>
                  <a:cubicBezTo>
                    <a:pt x="75" y="71"/>
                    <a:pt x="72" y="64"/>
                    <a:pt x="67" y="58"/>
                  </a:cubicBezTo>
                  <a:lnTo>
                    <a:pt x="87" y="17"/>
                  </a:lnTo>
                  <a:close/>
                  <a:moveTo>
                    <a:pt x="21" y="8"/>
                  </a:moveTo>
                  <a:cubicBezTo>
                    <a:pt x="66" y="8"/>
                    <a:pt x="66" y="8"/>
                    <a:pt x="66" y="8"/>
                  </a:cubicBezTo>
                  <a:cubicBezTo>
                    <a:pt x="62" y="16"/>
                    <a:pt x="62" y="16"/>
                    <a:pt x="62" y="16"/>
                  </a:cubicBezTo>
                  <a:cubicBezTo>
                    <a:pt x="24" y="16"/>
                    <a:pt x="24" y="16"/>
                    <a:pt x="24" y="16"/>
                  </a:cubicBezTo>
                  <a:lnTo>
                    <a:pt x="21" y="8"/>
                  </a:lnTo>
                  <a:close/>
                  <a:moveTo>
                    <a:pt x="28" y="24"/>
                  </a:moveTo>
                  <a:cubicBezTo>
                    <a:pt x="59" y="24"/>
                    <a:pt x="59" y="24"/>
                    <a:pt x="59" y="24"/>
                  </a:cubicBezTo>
                  <a:cubicBezTo>
                    <a:pt x="47" y="48"/>
                    <a:pt x="47" y="48"/>
                    <a:pt x="47" y="48"/>
                  </a:cubicBezTo>
                  <a:cubicBezTo>
                    <a:pt x="46" y="47"/>
                    <a:pt x="45" y="47"/>
                    <a:pt x="43" y="47"/>
                  </a:cubicBezTo>
                  <a:cubicBezTo>
                    <a:pt x="42" y="47"/>
                    <a:pt x="41" y="47"/>
                    <a:pt x="40" y="48"/>
                  </a:cubicBezTo>
                  <a:lnTo>
                    <a:pt x="28" y="24"/>
                  </a:lnTo>
                  <a:close/>
                  <a:moveTo>
                    <a:pt x="68" y="79"/>
                  </a:moveTo>
                  <a:cubicBezTo>
                    <a:pt x="68" y="92"/>
                    <a:pt x="57" y="103"/>
                    <a:pt x="43" y="103"/>
                  </a:cubicBezTo>
                  <a:cubicBezTo>
                    <a:pt x="30" y="103"/>
                    <a:pt x="19" y="92"/>
                    <a:pt x="19" y="79"/>
                  </a:cubicBezTo>
                  <a:cubicBezTo>
                    <a:pt x="19" y="65"/>
                    <a:pt x="30" y="54"/>
                    <a:pt x="43" y="54"/>
                  </a:cubicBezTo>
                  <a:cubicBezTo>
                    <a:pt x="57" y="54"/>
                    <a:pt x="68" y="65"/>
                    <a:pt x="68" y="79"/>
                  </a:cubicBezTo>
                  <a:close/>
                  <a:moveTo>
                    <a:pt x="43" y="56"/>
                  </a:moveTo>
                  <a:cubicBezTo>
                    <a:pt x="31" y="56"/>
                    <a:pt x="21" y="66"/>
                    <a:pt x="21" y="79"/>
                  </a:cubicBezTo>
                  <a:cubicBezTo>
                    <a:pt x="21" y="91"/>
                    <a:pt x="31" y="101"/>
                    <a:pt x="43" y="101"/>
                  </a:cubicBezTo>
                  <a:cubicBezTo>
                    <a:pt x="56" y="101"/>
                    <a:pt x="66" y="91"/>
                    <a:pt x="66" y="79"/>
                  </a:cubicBezTo>
                  <a:cubicBezTo>
                    <a:pt x="66" y="66"/>
                    <a:pt x="56" y="56"/>
                    <a:pt x="43" y="56"/>
                  </a:cubicBezTo>
                  <a:close/>
                  <a:moveTo>
                    <a:pt x="43" y="99"/>
                  </a:moveTo>
                  <a:cubicBezTo>
                    <a:pt x="32" y="99"/>
                    <a:pt x="23" y="90"/>
                    <a:pt x="23" y="79"/>
                  </a:cubicBezTo>
                  <a:cubicBezTo>
                    <a:pt x="23" y="68"/>
                    <a:pt x="32" y="59"/>
                    <a:pt x="43" y="59"/>
                  </a:cubicBezTo>
                  <a:cubicBezTo>
                    <a:pt x="55" y="59"/>
                    <a:pt x="64" y="68"/>
                    <a:pt x="64" y="79"/>
                  </a:cubicBezTo>
                  <a:cubicBezTo>
                    <a:pt x="64" y="90"/>
                    <a:pt x="55" y="99"/>
                    <a:pt x="43" y="99"/>
                  </a:cubicBezTo>
                  <a:close/>
                  <a:moveTo>
                    <a:pt x="47" y="65"/>
                  </a:moveTo>
                  <a:cubicBezTo>
                    <a:pt x="44" y="65"/>
                    <a:pt x="44" y="65"/>
                    <a:pt x="44" y="65"/>
                  </a:cubicBezTo>
                  <a:cubicBezTo>
                    <a:pt x="44" y="65"/>
                    <a:pt x="42" y="69"/>
                    <a:pt x="36" y="69"/>
                  </a:cubicBezTo>
                  <a:cubicBezTo>
                    <a:pt x="36" y="73"/>
                    <a:pt x="36" y="73"/>
                    <a:pt x="36" y="73"/>
                  </a:cubicBezTo>
                  <a:cubicBezTo>
                    <a:pt x="42" y="73"/>
                    <a:pt x="42" y="73"/>
                    <a:pt x="42" y="73"/>
                  </a:cubicBezTo>
                  <a:cubicBezTo>
                    <a:pt x="42" y="89"/>
                    <a:pt x="42" y="89"/>
                    <a:pt x="42" y="89"/>
                  </a:cubicBezTo>
                  <a:cubicBezTo>
                    <a:pt x="39" y="89"/>
                    <a:pt x="39" y="89"/>
                    <a:pt x="39" y="89"/>
                  </a:cubicBezTo>
                  <a:cubicBezTo>
                    <a:pt x="39" y="92"/>
                    <a:pt x="39" y="92"/>
                    <a:pt x="39" y="92"/>
                  </a:cubicBezTo>
                  <a:cubicBezTo>
                    <a:pt x="50" y="92"/>
                    <a:pt x="50" y="92"/>
                    <a:pt x="50" y="92"/>
                  </a:cubicBezTo>
                  <a:cubicBezTo>
                    <a:pt x="50" y="89"/>
                    <a:pt x="50" y="89"/>
                    <a:pt x="50" y="89"/>
                  </a:cubicBezTo>
                  <a:cubicBezTo>
                    <a:pt x="47" y="89"/>
                    <a:pt x="47" y="89"/>
                    <a:pt x="47" y="89"/>
                  </a:cubicBezTo>
                  <a:lnTo>
                    <a:pt x="47" y="65"/>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grpSp>
      <p:grpSp>
        <p:nvGrpSpPr>
          <p:cNvPr id="41" name="Group 52">
            <a:extLst>
              <a:ext uri="{FF2B5EF4-FFF2-40B4-BE49-F238E27FC236}">
                <a16:creationId xmlns:a16="http://schemas.microsoft.com/office/drawing/2014/main" xmlns="" id="{254329DB-6252-40F0-B1D4-A536DD970E66}"/>
              </a:ext>
            </a:extLst>
          </p:cNvPr>
          <p:cNvGrpSpPr/>
          <p:nvPr/>
        </p:nvGrpSpPr>
        <p:grpSpPr>
          <a:xfrm>
            <a:off x="4593232" y="2713090"/>
            <a:ext cx="1435446" cy="1211026"/>
            <a:chOff x="4645026" y="4051300"/>
            <a:chExt cx="2152650" cy="1816100"/>
          </a:xfrm>
        </p:grpSpPr>
        <p:sp>
          <p:nvSpPr>
            <p:cNvPr id="42" name="TextBox 44">
              <a:extLst>
                <a:ext uri="{FF2B5EF4-FFF2-40B4-BE49-F238E27FC236}">
                  <a16:creationId xmlns:a16="http://schemas.microsoft.com/office/drawing/2014/main" xmlns="" id="{AA01B0EC-D658-4F0C-BE58-3C22B3BE3B19}"/>
                </a:ext>
              </a:extLst>
            </p:cNvPr>
            <p:cNvSpPr txBox="1">
              <a:spLocks/>
            </p:cNvSpPr>
            <p:nvPr/>
          </p:nvSpPr>
          <p:spPr>
            <a:xfrm>
              <a:off x="4716463" y="4281529"/>
              <a:ext cx="535878" cy="346164"/>
            </a:xfrm>
            <a:prstGeom prst="rect">
              <a:avLst/>
            </a:prstGeom>
            <a:noFill/>
          </p:spPr>
          <p:txBody>
            <a:bodyPr wrap="square" lIns="0" tIns="0" rIns="0" bIns="0" rtlCol="0">
              <a:spAutoFit/>
            </a:bodyPr>
            <a:lstStyle/>
            <a:p>
              <a:pPr algn="ctr"/>
              <a:r>
                <a:rPr lang="en-US" sz="1500" b="1"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4</a:t>
              </a:r>
            </a:p>
          </p:txBody>
        </p:sp>
        <p:sp>
          <p:nvSpPr>
            <p:cNvPr id="43" name="Freeform 208">
              <a:extLst>
                <a:ext uri="{FF2B5EF4-FFF2-40B4-BE49-F238E27FC236}">
                  <a16:creationId xmlns:a16="http://schemas.microsoft.com/office/drawing/2014/main" xmlns="" id="{1A5073F8-E7CC-47EF-8D9C-179838759379}"/>
                </a:ext>
              </a:extLst>
            </p:cNvPr>
            <p:cNvSpPr>
              <a:spLocks noEditPoints="1"/>
            </p:cNvSpPr>
            <p:nvPr/>
          </p:nvSpPr>
          <p:spPr bwMode="auto">
            <a:xfrm>
              <a:off x="4645026" y="4051300"/>
              <a:ext cx="2152650" cy="1816100"/>
            </a:xfrm>
            <a:custGeom>
              <a:avLst/>
              <a:gdLst>
                <a:gd name="T0" fmla="*/ 653 w 678"/>
                <a:gd name="T1" fmla="*/ 183 h 572"/>
                <a:gd name="T2" fmla="*/ 484 w 678"/>
                <a:gd name="T3" fmla="*/ 85 h 572"/>
                <a:gd name="T4" fmla="*/ 434 w 678"/>
                <a:gd name="T5" fmla="*/ 85 h 572"/>
                <a:gd name="T6" fmla="*/ 281 w 678"/>
                <a:gd name="T7" fmla="*/ 173 h 572"/>
                <a:gd name="T8" fmla="*/ 251 w 678"/>
                <a:gd name="T9" fmla="*/ 173 h 572"/>
                <a:gd name="T10" fmla="*/ 230 w 678"/>
                <a:gd name="T11" fmla="*/ 162 h 572"/>
                <a:gd name="T12" fmla="*/ 215 w 678"/>
                <a:gd name="T13" fmla="*/ 136 h 572"/>
                <a:gd name="T14" fmla="*/ 215 w 678"/>
                <a:gd name="T15" fmla="*/ 76 h 572"/>
                <a:gd name="T16" fmla="*/ 200 w 678"/>
                <a:gd name="T17" fmla="*/ 50 h 572"/>
                <a:gd name="T18" fmla="*/ 122 w 678"/>
                <a:gd name="T19" fmla="*/ 5 h 572"/>
                <a:gd name="T20" fmla="*/ 92 w 678"/>
                <a:gd name="T21" fmla="*/ 5 h 572"/>
                <a:gd name="T22" fmla="*/ 15 w 678"/>
                <a:gd name="T23" fmla="*/ 50 h 572"/>
                <a:gd name="T24" fmla="*/ 0 w 678"/>
                <a:gd name="T25" fmla="*/ 76 h 572"/>
                <a:gd name="T26" fmla="*/ 0 w 678"/>
                <a:gd name="T27" fmla="*/ 166 h 572"/>
                <a:gd name="T28" fmla="*/ 15 w 678"/>
                <a:gd name="T29" fmla="*/ 192 h 572"/>
                <a:gd name="T30" fmla="*/ 92 w 678"/>
                <a:gd name="T31" fmla="*/ 237 h 572"/>
                <a:gd name="T32" fmla="*/ 122 w 678"/>
                <a:gd name="T33" fmla="*/ 237 h 572"/>
                <a:gd name="T34" fmla="*/ 174 w 678"/>
                <a:gd name="T35" fmla="*/ 208 h 572"/>
                <a:gd name="T36" fmla="*/ 204 w 678"/>
                <a:gd name="T37" fmla="*/ 208 h 572"/>
                <a:gd name="T38" fmla="*/ 224 w 678"/>
                <a:gd name="T39" fmla="*/ 219 h 572"/>
                <a:gd name="T40" fmla="*/ 239 w 678"/>
                <a:gd name="T41" fmla="*/ 245 h 572"/>
                <a:gd name="T42" fmla="*/ 239 w 678"/>
                <a:gd name="T43" fmla="*/ 422 h 572"/>
                <a:gd name="T44" fmla="*/ 264 w 678"/>
                <a:gd name="T45" fmla="*/ 465 h 572"/>
                <a:gd name="T46" fmla="*/ 434 w 678"/>
                <a:gd name="T47" fmla="*/ 563 h 572"/>
                <a:gd name="T48" fmla="*/ 484 w 678"/>
                <a:gd name="T49" fmla="*/ 563 h 572"/>
                <a:gd name="T50" fmla="*/ 653 w 678"/>
                <a:gd name="T51" fmla="*/ 465 h 572"/>
                <a:gd name="T52" fmla="*/ 678 w 678"/>
                <a:gd name="T53" fmla="*/ 422 h 572"/>
                <a:gd name="T54" fmla="*/ 678 w 678"/>
                <a:gd name="T55" fmla="*/ 226 h 572"/>
                <a:gd name="T56" fmla="*/ 653 w 678"/>
                <a:gd name="T57" fmla="*/ 183 h 572"/>
                <a:gd name="T58" fmla="*/ 107 w 678"/>
                <a:gd name="T59" fmla="*/ 185 h 572"/>
                <a:gd name="T60" fmla="*/ 43 w 678"/>
                <a:gd name="T61" fmla="*/ 121 h 572"/>
                <a:gd name="T62" fmla="*/ 107 w 678"/>
                <a:gd name="T63" fmla="*/ 57 h 572"/>
                <a:gd name="T64" fmla="*/ 172 w 678"/>
                <a:gd name="T65" fmla="*/ 121 h 572"/>
                <a:gd name="T66" fmla="*/ 107 w 678"/>
                <a:gd name="T67" fmla="*/ 185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8" h="572">
                  <a:moveTo>
                    <a:pt x="653" y="183"/>
                  </a:moveTo>
                  <a:cubicBezTo>
                    <a:pt x="484" y="85"/>
                    <a:pt x="484" y="85"/>
                    <a:pt x="484" y="85"/>
                  </a:cubicBezTo>
                  <a:cubicBezTo>
                    <a:pt x="468" y="76"/>
                    <a:pt x="449" y="76"/>
                    <a:pt x="434" y="85"/>
                  </a:cubicBezTo>
                  <a:cubicBezTo>
                    <a:pt x="281" y="173"/>
                    <a:pt x="281" y="173"/>
                    <a:pt x="281" y="173"/>
                  </a:cubicBezTo>
                  <a:cubicBezTo>
                    <a:pt x="272" y="179"/>
                    <a:pt x="260" y="179"/>
                    <a:pt x="251" y="173"/>
                  </a:cubicBezTo>
                  <a:cubicBezTo>
                    <a:pt x="230" y="162"/>
                    <a:pt x="230" y="162"/>
                    <a:pt x="230" y="162"/>
                  </a:cubicBezTo>
                  <a:cubicBezTo>
                    <a:pt x="221" y="156"/>
                    <a:pt x="215" y="146"/>
                    <a:pt x="215" y="136"/>
                  </a:cubicBezTo>
                  <a:cubicBezTo>
                    <a:pt x="215" y="76"/>
                    <a:pt x="215" y="76"/>
                    <a:pt x="215" y="76"/>
                  </a:cubicBezTo>
                  <a:cubicBezTo>
                    <a:pt x="215" y="66"/>
                    <a:pt x="210" y="56"/>
                    <a:pt x="200" y="50"/>
                  </a:cubicBezTo>
                  <a:cubicBezTo>
                    <a:pt x="122" y="5"/>
                    <a:pt x="122" y="5"/>
                    <a:pt x="122" y="5"/>
                  </a:cubicBezTo>
                  <a:cubicBezTo>
                    <a:pt x="113" y="0"/>
                    <a:pt x="102" y="0"/>
                    <a:pt x="92" y="5"/>
                  </a:cubicBezTo>
                  <a:cubicBezTo>
                    <a:pt x="15" y="50"/>
                    <a:pt x="15" y="50"/>
                    <a:pt x="15" y="50"/>
                  </a:cubicBezTo>
                  <a:cubicBezTo>
                    <a:pt x="5" y="56"/>
                    <a:pt x="0" y="66"/>
                    <a:pt x="0" y="76"/>
                  </a:cubicBezTo>
                  <a:cubicBezTo>
                    <a:pt x="0" y="166"/>
                    <a:pt x="0" y="166"/>
                    <a:pt x="0" y="166"/>
                  </a:cubicBezTo>
                  <a:cubicBezTo>
                    <a:pt x="0" y="177"/>
                    <a:pt x="5" y="187"/>
                    <a:pt x="15" y="192"/>
                  </a:cubicBezTo>
                  <a:cubicBezTo>
                    <a:pt x="92" y="237"/>
                    <a:pt x="92" y="237"/>
                    <a:pt x="92" y="237"/>
                  </a:cubicBezTo>
                  <a:cubicBezTo>
                    <a:pt x="102" y="243"/>
                    <a:pt x="113" y="243"/>
                    <a:pt x="122" y="237"/>
                  </a:cubicBezTo>
                  <a:cubicBezTo>
                    <a:pt x="174" y="208"/>
                    <a:pt x="174" y="208"/>
                    <a:pt x="174" y="208"/>
                  </a:cubicBezTo>
                  <a:cubicBezTo>
                    <a:pt x="183" y="202"/>
                    <a:pt x="195" y="202"/>
                    <a:pt x="204" y="208"/>
                  </a:cubicBezTo>
                  <a:cubicBezTo>
                    <a:pt x="224" y="219"/>
                    <a:pt x="224" y="219"/>
                    <a:pt x="224" y="219"/>
                  </a:cubicBezTo>
                  <a:cubicBezTo>
                    <a:pt x="234" y="225"/>
                    <a:pt x="239" y="235"/>
                    <a:pt x="239" y="245"/>
                  </a:cubicBezTo>
                  <a:cubicBezTo>
                    <a:pt x="239" y="422"/>
                    <a:pt x="239" y="422"/>
                    <a:pt x="239" y="422"/>
                  </a:cubicBezTo>
                  <a:cubicBezTo>
                    <a:pt x="239" y="439"/>
                    <a:pt x="249" y="456"/>
                    <a:pt x="264" y="465"/>
                  </a:cubicBezTo>
                  <a:cubicBezTo>
                    <a:pt x="434" y="563"/>
                    <a:pt x="434" y="563"/>
                    <a:pt x="434" y="563"/>
                  </a:cubicBezTo>
                  <a:cubicBezTo>
                    <a:pt x="449" y="572"/>
                    <a:pt x="468" y="572"/>
                    <a:pt x="484" y="563"/>
                  </a:cubicBezTo>
                  <a:cubicBezTo>
                    <a:pt x="653" y="465"/>
                    <a:pt x="653" y="465"/>
                    <a:pt x="653" y="465"/>
                  </a:cubicBezTo>
                  <a:cubicBezTo>
                    <a:pt x="668" y="456"/>
                    <a:pt x="678" y="439"/>
                    <a:pt x="678" y="422"/>
                  </a:cubicBezTo>
                  <a:cubicBezTo>
                    <a:pt x="678" y="226"/>
                    <a:pt x="678" y="226"/>
                    <a:pt x="678" y="226"/>
                  </a:cubicBezTo>
                  <a:cubicBezTo>
                    <a:pt x="678" y="208"/>
                    <a:pt x="668" y="192"/>
                    <a:pt x="653" y="183"/>
                  </a:cubicBezTo>
                  <a:close/>
                  <a:moveTo>
                    <a:pt x="107" y="185"/>
                  </a:moveTo>
                  <a:cubicBezTo>
                    <a:pt x="72" y="185"/>
                    <a:pt x="43" y="157"/>
                    <a:pt x="43" y="121"/>
                  </a:cubicBezTo>
                  <a:cubicBezTo>
                    <a:pt x="43" y="86"/>
                    <a:pt x="72" y="57"/>
                    <a:pt x="107" y="57"/>
                  </a:cubicBezTo>
                  <a:cubicBezTo>
                    <a:pt x="143" y="57"/>
                    <a:pt x="172" y="86"/>
                    <a:pt x="172" y="121"/>
                  </a:cubicBezTo>
                  <a:cubicBezTo>
                    <a:pt x="172" y="157"/>
                    <a:pt x="143" y="185"/>
                    <a:pt x="107" y="18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sp>
          <p:nvSpPr>
            <p:cNvPr id="44" name="Oval 211">
              <a:extLst>
                <a:ext uri="{FF2B5EF4-FFF2-40B4-BE49-F238E27FC236}">
                  <a16:creationId xmlns:a16="http://schemas.microsoft.com/office/drawing/2014/main" xmlns="" id="{7E328D21-34F6-4B12-837E-074B2DD4B100}"/>
                </a:ext>
              </a:extLst>
            </p:cNvPr>
            <p:cNvSpPr>
              <a:spLocks noChangeArrowheads="1"/>
            </p:cNvSpPr>
            <p:nvPr/>
          </p:nvSpPr>
          <p:spPr bwMode="auto">
            <a:xfrm>
              <a:off x="5813426" y="4817120"/>
              <a:ext cx="574675" cy="577850"/>
            </a:xfrm>
            <a:prstGeom prst="ellipse">
              <a:avLst/>
            </a:pr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sp>
          <p:nvSpPr>
            <p:cNvPr id="45" name="Freeform 212">
              <a:extLst>
                <a:ext uri="{FF2B5EF4-FFF2-40B4-BE49-F238E27FC236}">
                  <a16:creationId xmlns:a16="http://schemas.microsoft.com/office/drawing/2014/main" xmlns="" id="{57ACCB83-FA8D-416D-B8A8-FB1B4AACD3D7}"/>
                </a:ext>
              </a:extLst>
            </p:cNvPr>
            <p:cNvSpPr>
              <a:spLocks noEditPoints="1"/>
            </p:cNvSpPr>
            <p:nvPr/>
          </p:nvSpPr>
          <p:spPr bwMode="auto">
            <a:xfrm>
              <a:off x="5934076" y="4972695"/>
              <a:ext cx="330200" cy="279400"/>
            </a:xfrm>
            <a:custGeom>
              <a:avLst/>
              <a:gdLst>
                <a:gd name="T0" fmla="*/ 37 w 104"/>
                <a:gd name="T1" fmla="*/ 57 h 88"/>
                <a:gd name="T2" fmla="*/ 37 w 104"/>
                <a:gd name="T3" fmla="*/ 88 h 88"/>
                <a:gd name="T4" fmla="*/ 60 w 104"/>
                <a:gd name="T5" fmla="*/ 88 h 88"/>
                <a:gd name="T6" fmla="*/ 60 w 104"/>
                <a:gd name="T7" fmla="*/ 60 h 88"/>
                <a:gd name="T8" fmla="*/ 50 w 104"/>
                <a:gd name="T9" fmla="*/ 70 h 88"/>
                <a:gd name="T10" fmla="*/ 37 w 104"/>
                <a:gd name="T11" fmla="*/ 57 h 88"/>
                <a:gd name="T12" fmla="*/ 5 w 104"/>
                <a:gd name="T13" fmla="*/ 84 h 88"/>
                <a:gd name="T14" fmla="*/ 9 w 104"/>
                <a:gd name="T15" fmla="*/ 88 h 88"/>
                <a:gd name="T16" fmla="*/ 28 w 104"/>
                <a:gd name="T17" fmla="*/ 88 h 88"/>
                <a:gd name="T18" fmla="*/ 28 w 104"/>
                <a:gd name="T19" fmla="*/ 48 h 88"/>
                <a:gd name="T20" fmla="*/ 5 w 104"/>
                <a:gd name="T21" fmla="*/ 71 h 88"/>
                <a:gd name="T22" fmla="*/ 5 w 104"/>
                <a:gd name="T23" fmla="*/ 84 h 88"/>
                <a:gd name="T24" fmla="*/ 84 w 104"/>
                <a:gd name="T25" fmla="*/ 1 h 88"/>
                <a:gd name="T26" fmla="*/ 80 w 104"/>
                <a:gd name="T27" fmla="*/ 6 h 88"/>
                <a:gd name="T28" fmla="*/ 84 w 104"/>
                <a:gd name="T29" fmla="*/ 10 h 88"/>
                <a:gd name="T30" fmla="*/ 89 w 104"/>
                <a:gd name="T31" fmla="*/ 9 h 88"/>
                <a:gd name="T32" fmla="*/ 50 w 104"/>
                <a:gd name="T33" fmla="*/ 48 h 88"/>
                <a:gd name="T34" fmla="*/ 28 w 104"/>
                <a:gd name="T35" fmla="*/ 25 h 88"/>
                <a:gd name="T36" fmla="*/ 2 w 104"/>
                <a:gd name="T37" fmla="*/ 51 h 88"/>
                <a:gd name="T38" fmla="*/ 2 w 104"/>
                <a:gd name="T39" fmla="*/ 57 h 88"/>
                <a:gd name="T40" fmla="*/ 8 w 104"/>
                <a:gd name="T41" fmla="*/ 57 h 88"/>
                <a:gd name="T42" fmla="*/ 28 w 104"/>
                <a:gd name="T43" fmla="*/ 37 h 88"/>
                <a:gd name="T44" fmla="*/ 50 w 104"/>
                <a:gd name="T45" fmla="*/ 59 h 88"/>
                <a:gd name="T46" fmla="*/ 95 w 104"/>
                <a:gd name="T47" fmla="*/ 15 h 88"/>
                <a:gd name="T48" fmla="*/ 94 w 104"/>
                <a:gd name="T49" fmla="*/ 20 h 88"/>
                <a:gd name="T50" fmla="*/ 98 w 104"/>
                <a:gd name="T51" fmla="*/ 24 h 88"/>
                <a:gd name="T52" fmla="*/ 98 w 104"/>
                <a:gd name="T53" fmla="*/ 24 h 88"/>
                <a:gd name="T54" fmla="*/ 102 w 104"/>
                <a:gd name="T55" fmla="*/ 20 h 88"/>
                <a:gd name="T56" fmla="*/ 104 w 104"/>
                <a:gd name="T57" fmla="*/ 0 h 88"/>
                <a:gd name="T58" fmla="*/ 84 w 104"/>
                <a:gd name="T59" fmla="*/ 1 h 88"/>
                <a:gd name="T60" fmla="*/ 70 w 104"/>
                <a:gd name="T61" fmla="*/ 51 h 88"/>
                <a:gd name="T62" fmla="*/ 70 w 104"/>
                <a:gd name="T63" fmla="*/ 88 h 88"/>
                <a:gd name="T64" fmla="*/ 89 w 104"/>
                <a:gd name="T65" fmla="*/ 88 h 88"/>
                <a:gd name="T66" fmla="*/ 93 w 104"/>
                <a:gd name="T67" fmla="*/ 84 h 88"/>
                <a:gd name="T68" fmla="*/ 93 w 104"/>
                <a:gd name="T69" fmla="*/ 28 h 88"/>
                <a:gd name="T70" fmla="*/ 73 w 104"/>
                <a:gd name="T71" fmla="*/ 48 h 88"/>
                <a:gd name="T72" fmla="*/ 70 w 104"/>
                <a:gd name="T73" fmla="*/ 5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88">
                  <a:moveTo>
                    <a:pt x="37" y="57"/>
                  </a:moveTo>
                  <a:cubicBezTo>
                    <a:pt x="37" y="88"/>
                    <a:pt x="37" y="88"/>
                    <a:pt x="37" y="88"/>
                  </a:cubicBezTo>
                  <a:cubicBezTo>
                    <a:pt x="60" y="88"/>
                    <a:pt x="60" y="88"/>
                    <a:pt x="60" y="88"/>
                  </a:cubicBezTo>
                  <a:cubicBezTo>
                    <a:pt x="60" y="60"/>
                    <a:pt x="60" y="60"/>
                    <a:pt x="60" y="60"/>
                  </a:cubicBezTo>
                  <a:cubicBezTo>
                    <a:pt x="50" y="70"/>
                    <a:pt x="50" y="70"/>
                    <a:pt x="50" y="70"/>
                  </a:cubicBezTo>
                  <a:lnTo>
                    <a:pt x="37" y="57"/>
                  </a:lnTo>
                  <a:close/>
                  <a:moveTo>
                    <a:pt x="5" y="84"/>
                  </a:moveTo>
                  <a:cubicBezTo>
                    <a:pt x="5" y="86"/>
                    <a:pt x="7" y="88"/>
                    <a:pt x="9" y="88"/>
                  </a:cubicBezTo>
                  <a:cubicBezTo>
                    <a:pt x="28" y="88"/>
                    <a:pt x="28" y="88"/>
                    <a:pt x="28" y="88"/>
                  </a:cubicBezTo>
                  <a:cubicBezTo>
                    <a:pt x="28" y="48"/>
                    <a:pt x="28" y="48"/>
                    <a:pt x="28" y="48"/>
                  </a:cubicBezTo>
                  <a:cubicBezTo>
                    <a:pt x="5" y="71"/>
                    <a:pt x="5" y="71"/>
                    <a:pt x="5" y="71"/>
                  </a:cubicBezTo>
                  <a:lnTo>
                    <a:pt x="5" y="84"/>
                  </a:lnTo>
                  <a:close/>
                  <a:moveTo>
                    <a:pt x="84" y="1"/>
                  </a:moveTo>
                  <a:cubicBezTo>
                    <a:pt x="81" y="2"/>
                    <a:pt x="80" y="4"/>
                    <a:pt x="80" y="6"/>
                  </a:cubicBezTo>
                  <a:cubicBezTo>
                    <a:pt x="80" y="8"/>
                    <a:pt x="82" y="10"/>
                    <a:pt x="84" y="10"/>
                  </a:cubicBezTo>
                  <a:cubicBezTo>
                    <a:pt x="89" y="9"/>
                    <a:pt x="89" y="9"/>
                    <a:pt x="89" y="9"/>
                  </a:cubicBezTo>
                  <a:cubicBezTo>
                    <a:pt x="50" y="48"/>
                    <a:pt x="50" y="48"/>
                    <a:pt x="50" y="48"/>
                  </a:cubicBezTo>
                  <a:cubicBezTo>
                    <a:pt x="28" y="25"/>
                    <a:pt x="28" y="25"/>
                    <a:pt x="28" y="25"/>
                  </a:cubicBezTo>
                  <a:cubicBezTo>
                    <a:pt x="2" y="51"/>
                    <a:pt x="2" y="51"/>
                    <a:pt x="2" y="51"/>
                  </a:cubicBezTo>
                  <a:cubicBezTo>
                    <a:pt x="0" y="53"/>
                    <a:pt x="0" y="55"/>
                    <a:pt x="2" y="57"/>
                  </a:cubicBezTo>
                  <a:cubicBezTo>
                    <a:pt x="4" y="59"/>
                    <a:pt x="6" y="59"/>
                    <a:pt x="8" y="57"/>
                  </a:cubicBezTo>
                  <a:cubicBezTo>
                    <a:pt x="28" y="37"/>
                    <a:pt x="28" y="37"/>
                    <a:pt x="28" y="37"/>
                  </a:cubicBezTo>
                  <a:cubicBezTo>
                    <a:pt x="50" y="59"/>
                    <a:pt x="50" y="59"/>
                    <a:pt x="50" y="59"/>
                  </a:cubicBezTo>
                  <a:cubicBezTo>
                    <a:pt x="95" y="15"/>
                    <a:pt x="95" y="15"/>
                    <a:pt x="95" y="15"/>
                  </a:cubicBezTo>
                  <a:cubicBezTo>
                    <a:pt x="94" y="20"/>
                    <a:pt x="94" y="20"/>
                    <a:pt x="94" y="20"/>
                  </a:cubicBezTo>
                  <a:cubicBezTo>
                    <a:pt x="94" y="22"/>
                    <a:pt x="96" y="24"/>
                    <a:pt x="98" y="24"/>
                  </a:cubicBezTo>
                  <a:cubicBezTo>
                    <a:pt x="98" y="24"/>
                    <a:pt x="98" y="24"/>
                    <a:pt x="98" y="24"/>
                  </a:cubicBezTo>
                  <a:cubicBezTo>
                    <a:pt x="100" y="24"/>
                    <a:pt x="102" y="22"/>
                    <a:pt x="102" y="20"/>
                  </a:cubicBezTo>
                  <a:cubicBezTo>
                    <a:pt x="104" y="0"/>
                    <a:pt x="104" y="0"/>
                    <a:pt x="104" y="0"/>
                  </a:cubicBezTo>
                  <a:lnTo>
                    <a:pt x="84" y="1"/>
                  </a:lnTo>
                  <a:close/>
                  <a:moveTo>
                    <a:pt x="70" y="51"/>
                  </a:moveTo>
                  <a:cubicBezTo>
                    <a:pt x="70" y="88"/>
                    <a:pt x="70" y="88"/>
                    <a:pt x="70" y="88"/>
                  </a:cubicBezTo>
                  <a:cubicBezTo>
                    <a:pt x="89" y="88"/>
                    <a:pt x="89" y="88"/>
                    <a:pt x="89" y="88"/>
                  </a:cubicBezTo>
                  <a:cubicBezTo>
                    <a:pt x="91" y="88"/>
                    <a:pt x="93" y="86"/>
                    <a:pt x="93" y="84"/>
                  </a:cubicBezTo>
                  <a:cubicBezTo>
                    <a:pt x="93" y="28"/>
                    <a:pt x="93" y="28"/>
                    <a:pt x="93" y="28"/>
                  </a:cubicBezTo>
                  <a:cubicBezTo>
                    <a:pt x="73" y="48"/>
                    <a:pt x="73" y="48"/>
                    <a:pt x="73" y="48"/>
                  </a:cubicBezTo>
                  <a:lnTo>
                    <a:pt x="70" y="51"/>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grpSp>
      <p:sp>
        <p:nvSpPr>
          <p:cNvPr id="46" name="文本框 80">
            <a:extLst>
              <a:ext uri="{FF2B5EF4-FFF2-40B4-BE49-F238E27FC236}">
                <a16:creationId xmlns:a16="http://schemas.microsoft.com/office/drawing/2014/main" xmlns="" id="{2551AB4B-5A45-4A4E-ABC3-D9263A2D87F4}"/>
              </a:ext>
            </a:extLst>
          </p:cNvPr>
          <p:cNvSpPr txBox="1"/>
          <p:nvPr/>
        </p:nvSpPr>
        <p:spPr>
          <a:xfrm>
            <a:off x="6140070" y="2952750"/>
            <a:ext cx="2089530" cy="867602"/>
          </a:xfrm>
          <a:prstGeom prst="rect">
            <a:avLst/>
          </a:prstGeom>
          <a:noFill/>
        </p:spPr>
        <p:txBody>
          <a:bodyPr wrap="square" lIns="68573" tIns="34286" rIns="68573" bIns="34286"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sym typeface="Noto Serif CJK SC" panose="02020400000000000000" pitchFamily="18" charset="-122"/>
              </a:rPr>
              <a:t>对洗钱突发事件或者反洗钱工作中存在的问题，不及时采取</a:t>
            </a:r>
            <a:r>
              <a:rPr lang="zh-CN" altLang="en-US" sz="1200" dirty="0" smtClean="0">
                <a:solidFill>
                  <a:schemeClr val="tx2"/>
                </a:solidFill>
                <a:latin typeface="微软雅黑" panose="020B0503020204020204" pitchFamily="34" charset="-122"/>
                <a:ea typeface="微软雅黑" panose="020B0503020204020204" pitchFamily="34" charset="-122"/>
                <a:sym typeface="Noto Serif CJK SC" panose="02020400000000000000" pitchFamily="18" charset="-122"/>
              </a:rPr>
              <a:t>措施</a:t>
            </a:r>
            <a:endParaRPr lang="zh-CN" altLang="en-US" sz="1200" dirty="0">
              <a:solidFill>
                <a:schemeClr val="tx2"/>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sp>
        <p:nvSpPr>
          <p:cNvPr id="47" name="文本框 80">
            <a:extLst>
              <a:ext uri="{FF2B5EF4-FFF2-40B4-BE49-F238E27FC236}">
                <a16:creationId xmlns:a16="http://schemas.microsoft.com/office/drawing/2014/main" xmlns="" id="{1D61A03D-47B9-41DF-B055-7F5A2CBA4B5C}"/>
              </a:ext>
            </a:extLst>
          </p:cNvPr>
          <p:cNvSpPr txBox="1"/>
          <p:nvPr/>
        </p:nvSpPr>
        <p:spPr>
          <a:xfrm>
            <a:off x="6133747" y="1471650"/>
            <a:ext cx="2019653" cy="867602"/>
          </a:xfrm>
          <a:prstGeom prst="rect">
            <a:avLst/>
          </a:prstGeom>
          <a:noFill/>
        </p:spPr>
        <p:txBody>
          <a:bodyPr wrap="square" lIns="68573" tIns="34286" rIns="68573" bIns="34286"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sym typeface="Noto Serif CJK SC" panose="02020400000000000000" pitchFamily="18" charset="-122"/>
              </a:rPr>
              <a:t>未按规定保存客户身份资料和交易记录</a:t>
            </a:r>
            <a:r>
              <a:rPr lang="zh-CN" altLang="en-US" sz="1200" dirty="0" smtClean="0">
                <a:solidFill>
                  <a:schemeClr val="tx2"/>
                </a:solidFill>
                <a:latin typeface="微软雅黑" panose="020B0503020204020204" pitchFamily="34" charset="-122"/>
                <a:ea typeface="微软雅黑" panose="020B0503020204020204" pitchFamily="34" charset="-122"/>
                <a:sym typeface="Noto Serif CJK SC" panose="02020400000000000000" pitchFamily="18" charset="-122"/>
              </a:rPr>
              <a:t>的</a:t>
            </a:r>
            <a:r>
              <a:rPr lang="en-US" altLang="zh-CN" sz="1200" dirty="0" smtClean="0">
                <a:solidFill>
                  <a:schemeClr val="tx2"/>
                </a:solidFill>
                <a:latin typeface="微软雅黑" panose="020B0503020204020204" pitchFamily="34" charset="-122"/>
                <a:ea typeface="微软雅黑" panose="020B0503020204020204" pitchFamily="34" charset="-122"/>
                <a:sym typeface="Noto Serif CJK SC" panose="02020400000000000000" pitchFamily="18" charset="-122"/>
              </a:rPr>
              <a:t>,</a:t>
            </a:r>
            <a:r>
              <a:rPr lang="zh-CN" altLang="en-US" sz="1200" dirty="0">
                <a:solidFill>
                  <a:schemeClr val="tx2"/>
                </a:solidFill>
                <a:latin typeface="微软雅黑" panose="020B0503020204020204" pitchFamily="34" charset="-122"/>
                <a:ea typeface="微软雅黑" panose="020B0503020204020204" pitchFamily="34" charset="-122"/>
                <a:sym typeface="Noto Serif CJK SC" panose="02020400000000000000" pitchFamily="18" charset="-122"/>
              </a:rPr>
              <a:t> ，或不及时向上级部门报告</a:t>
            </a:r>
            <a:r>
              <a:rPr lang="zh-CN" altLang="en-US" sz="1200" dirty="0" smtClean="0">
                <a:solidFill>
                  <a:schemeClr val="tx2"/>
                </a:solidFill>
                <a:latin typeface="微软雅黑" panose="020B0503020204020204" pitchFamily="34" charset="-122"/>
                <a:ea typeface="微软雅黑" panose="020B0503020204020204" pitchFamily="34" charset="-122"/>
                <a:sym typeface="Noto Serif CJK SC" panose="02020400000000000000" pitchFamily="18" charset="-122"/>
              </a:rPr>
              <a:t>的</a:t>
            </a:r>
            <a:endParaRPr lang="zh-CN" altLang="en-US" sz="1200" dirty="0">
              <a:solidFill>
                <a:schemeClr val="tx2"/>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sp>
        <p:nvSpPr>
          <p:cNvPr id="48" name="文本框 80">
            <a:extLst>
              <a:ext uri="{FF2B5EF4-FFF2-40B4-BE49-F238E27FC236}">
                <a16:creationId xmlns:a16="http://schemas.microsoft.com/office/drawing/2014/main" xmlns="" id="{8AFC206A-7548-439D-9EDB-E1DB15CD2E05}"/>
              </a:ext>
            </a:extLst>
          </p:cNvPr>
          <p:cNvSpPr txBox="1"/>
          <p:nvPr/>
        </p:nvSpPr>
        <p:spPr>
          <a:xfrm>
            <a:off x="814927" y="1471650"/>
            <a:ext cx="2233073" cy="900238"/>
          </a:xfrm>
          <a:prstGeom prst="rect">
            <a:avLst/>
          </a:prstGeom>
          <a:noFill/>
        </p:spPr>
        <p:txBody>
          <a:bodyPr wrap="square" lIns="68573" tIns="34286" rIns="68573" bIns="34286"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sym typeface="Noto Serif CJK SC" panose="02020400000000000000" pitchFamily="18" charset="-122"/>
              </a:rPr>
              <a:t>与身份不明的客户进行交易或者为客户开立匿名账户、假名账户的</a:t>
            </a:r>
          </a:p>
        </p:txBody>
      </p:sp>
      <p:sp>
        <p:nvSpPr>
          <p:cNvPr id="49" name="文本框 80">
            <a:extLst>
              <a:ext uri="{FF2B5EF4-FFF2-40B4-BE49-F238E27FC236}">
                <a16:creationId xmlns:a16="http://schemas.microsoft.com/office/drawing/2014/main" xmlns="" id="{6FCA062B-E4A2-4A92-A5E3-A870F2C035A8}"/>
              </a:ext>
            </a:extLst>
          </p:cNvPr>
          <p:cNvSpPr txBox="1"/>
          <p:nvPr/>
        </p:nvSpPr>
        <p:spPr>
          <a:xfrm>
            <a:off x="814927" y="3001681"/>
            <a:ext cx="2233073" cy="1144601"/>
          </a:xfrm>
          <a:prstGeom prst="rect">
            <a:avLst/>
          </a:prstGeom>
          <a:noFill/>
        </p:spPr>
        <p:txBody>
          <a:bodyPr wrap="square" lIns="68573" tIns="34286" rIns="68573" bIns="34286"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sym typeface="Noto Serif CJK SC" panose="02020400000000000000" pitchFamily="18" charset="-122"/>
              </a:rPr>
              <a:t>未按规定报送大额交易报告或者可疑交易报告</a:t>
            </a:r>
            <a:r>
              <a:rPr lang="zh-CN" altLang="en-US" sz="1200" dirty="0" smtClean="0">
                <a:solidFill>
                  <a:schemeClr val="tx2"/>
                </a:solidFill>
                <a:latin typeface="微软雅黑" panose="020B0503020204020204" pitchFamily="34" charset="-122"/>
                <a:ea typeface="微软雅黑" panose="020B0503020204020204" pitchFamily="34" charset="-122"/>
                <a:sym typeface="Noto Serif CJK SC" panose="02020400000000000000" pitchFamily="18" charset="-122"/>
              </a:rPr>
              <a:t>的</a:t>
            </a:r>
            <a:r>
              <a:rPr lang="en-US" altLang="zh-CN" sz="1200" dirty="0" smtClean="0">
                <a:solidFill>
                  <a:schemeClr val="tx2"/>
                </a:solidFill>
                <a:latin typeface="微软雅黑" panose="020B0503020204020204" pitchFamily="34" charset="-122"/>
                <a:ea typeface="微软雅黑" panose="020B0503020204020204" pitchFamily="34" charset="-122"/>
                <a:sym typeface="Noto Serif CJK SC" panose="02020400000000000000" pitchFamily="18" charset="-122"/>
              </a:rPr>
              <a:t>,</a:t>
            </a:r>
            <a:r>
              <a:rPr lang="zh-CN" altLang="en-US" sz="1200" dirty="0">
                <a:solidFill>
                  <a:schemeClr val="tx2"/>
                </a:solidFill>
                <a:latin typeface="微软雅黑" panose="020B0503020204020204" pitchFamily="34" charset="-122"/>
                <a:ea typeface="微软雅黑" panose="020B0503020204020204" pitchFamily="34" charset="-122"/>
                <a:sym typeface="Noto Serif CJK SC" panose="02020400000000000000" pitchFamily="18" charset="-122"/>
              </a:rPr>
              <a:t> ；客户经理未按照规定协助开展客户身份</a:t>
            </a:r>
            <a:r>
              <a:rPr lang="zh-CN" altLang="en-US" sz="1200" dirty="0" smtClean="0">
                <a:solidFill>
                  <a:schemeClr val="tx2"/>
                </a:solidFill>
                <a:latin typeface="微软雅黑" panose="020B0503020204020204" pitchFamily="34" charset="-122"/>
                <a:ea typeface="微软雅黑" panose="020B0503020204020204" pitchFamily="34" charset="-122"/>
                <a:sym typeface="Noto Serif CJK SC" panose="02020400000000000000" pitchFamily="18" charset="-122"/>
              </a:rPr>
              <a:t>识别</a:t>
            </a:r>
            <a:endParaRPr lang="zh-CN" altLang="en-US" sz="1200" dirty="0">
              <a:solidFill>
                <a:schemeClr val="tx2"/>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spTree>
    <p:extLst>
      <p:ext uri="{BB962C8B-B14F-4D97-AF65-F5344CB8AC3E}">
        <p14:creationId xmlns:p14="http://schemas.microsoft.com/office/powerpoint/2010/main" val="51698428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par>
                                <p:cTn id="20" presetID="53" presetClass="entr" presetSubtype="16"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500" fill="hold"/>
                                        <p:tgtEl>
                                          <p:spTgt spid="36"/>
                                        </p:tgtEl>
                                        <p:attrNameLst>
                                          <p:attrName>ppt_w</p:attrName>
                                        </p:attrNameLst>
                                      </p:cBhvr>
                                      <p:tavLst>
                                        <p:tav tm="0">
                                          <p:val>
                                            <p:fltVal val="0"/>
                                          </p:val>
                                        </p:tav>
                                        <p:tav tm="100000">
                                          <p:val>
                                            <p:strVal val="#ppt_w"/>
                                          </p:val>
                                        </p:tav>
                                      </p:tavLst>
                                    </p:anim>
                                    <p:anim calcmode="lin" valueType="num">
                                      <p:cBhvr>
                                        <p:cTn id="23" dur="500" fill="hold"/>
                                        <p:tgtEl>
                                          <p:spTgt spid="36"/>
                                        </p:tgtEl>
                                        <p:attrNameLst>
                                          <p:attrName>ppt_h</p:attrName>
                                        </p:attrNameLst>
                                      </p:cBhvr>
                                      <p:tavLst>
                                        <p:tav tm="0">
                                          <p:val>
                                            <p:fltVal val="0"/>
                                          </p:val>
                                        </p:tav>
                                        <p:tav tm="100000">
                                          <p:val>
                                            <p:strVal val="#ppt_h"/>
                                          </p:val>
                                        </p:tav>
                                      </p:tavLst>
                                    </p:anim>
                                    <p:animEffect transition="in" filter="fade">
                                      <p:cBhvr>
                                        <p:cTn id="24" dur="500"/>
                                        <p:tgtEl>
                                          <p:spTgt spid="36"/>
                                        </p:tgtEl>
                                      </p:cBhvr>
                                    </p:animEffect>
                                  </p:childTnLst>
                                </p:cTn>
                              </p:par>
                              <p:par>
                                <p:cTn id="25" presetID="53" presetClass="entr" presetSubtype="16" fill="hold" nodeType="with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animEffect transition="in" filter="fade">
                                      <p:cBhvr>
                                        <p:cTn id="29" dur="500"/>
                                        <p:tgtEl>
                                          <p:spTgt spid="41"/>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48"/>
                                        </p:tgtEl>
                                        <p:attrNameLst>
                                          <p:attrName>style.visibility</p:attrName>
                                        </p:attrNameLst>
                                      </p:cBhvr>
                                      <p:to>
                                        <p:strVal val="visible"/>
                                      </p:to>
                                    </p:set>
                                    <p:anim calcmode="lin" valueType="num">
                                      <p:cBhvr additive="base">
                                        <p:cTn id="34" dur="500" fill="hold"/>
                                        <p:tgtEl>
                                          <p:spTgt spid="48"/>
                                        </p:tgtEl>
                                        <p:attrNameLst>
                                          <p:attrName>ppt_x</p:attrName>
                                        </p:attrNameLst>
                                      </p:cBhvr>
                                      <p:tavLst>
                                        <p:tav tm="0">
                                          <p:val>
                                            <p:strVal val="0-#ppt_w/2"/>
                                          </p:val>
                                        </p:tav>
                                        <p:tav tm="100000">
                                          <p:val>
                                            <p:strVal val="#ppt_x"/>
                                          </p:val>
                                        </p:tav>
                                      </p:tavLst>
                                    </p:anim>
                                    <p:anim calcmode="lin" valueType="num">
                                      <p:cBhvr additive="base">
                                        <p:cTn id="35" dur="500" fill="hold"/>
                                        <p:tgtEl>
                                          <p:spTgt spid="48"/>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49"/>
                                        </p:tgtEl>
                                        <p:attrNameLst>
                                          <p:attrName>style.visibility</p:attrName>
                                        </p:attrNameLst>
                                      </p:cBhvr>
                                      <p:to>
                                        <p:strVal val="visible"/>
                                      </p:to>
                                    </p:set>
                                    <p:anim calcmode="lin" valueType="num">
                                      <p:cBhvr additive="base">
                                        <p:cTn id="38" dur="500" fill="hold"/>
                                        <p:tgtEl>
                                          <p:spTgt spid="49"/>
                                        </p:tgtEl>
                                        <p:attrNameLst>
                                          <p:attrName>ppt_x</p:attrName>
                                        </p:attrNameLst>
                                      </p:cBhvr>
                                      <p:tavLst>
                                        <p:tav tm="0">
                                          <p:val>
                                            <p:strVal val="0-#ppt_w/2"/>
                                          </p:val>
                                        </p:tav>
                                        <p:tav tm="100000">
                                          <p:val>
                                            <p:strVal val="#ppt_x"/>
                                          </p:val>
                                        </p:tav>
                                      </p:tavLst>
                                    </p:anim>
                                    <p:anim calcmode="lin" valueType="num">
                                      <p:cBhvr additive="base">
                                        <p:cTn id="39" dur="500" fill="hold"/>
                                        <p:tgtEl>
                                          <p:spTgt spid="49"/>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additive="base">
                                        <p:cTn id="42" dur="500" fill="hold"/>
                                        <p:tgtEl>
                                          <p:spTgt spid="47"/>
                                        </p:tgtEl>
                                        <p:attrNameLst>
                                          <p:attrName>ppt_x</p:attrName>
                                        </p:attrNameLst>
                                      </p:cBhvr>
                                      <p:tavLst>
                                        <p:tav tm="0">
                                          <p:val>
                                            <p:strVal val="1+#ppt_w/2"/>
                                          </p:val>
                                        </p:tav>
                                        <p:tav tm="100000">
                                          <p:val>
                                            <p:strVal val="#ppt_x"/>
                                          </p:val>
                                        </p:tav>
                                      </p:tavLst>
                                    </p:anim>
                                    <p:anim calcmode="lin" valueType="num">
                                      <p:cBhvr additive="base">
                                        <p:cTn id="43" dur="500" fill="hold"/>
                                        <p:tgtEl>
                                          <p:spTgt spid="4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additive="base">
                                        <p:cTn id="46" dur="500" fill="hold"/>
                                        <p:tgtEl>
                                          <p:spTgt spid="46"/>
                                        </p:tgtEl>
                                        <p:attrNameLst>
                                          <p:attrName>ppt_x</p:attrName>
                                        </p:attrNameLst>
                                      </p:cBhvr>
                                      <p:tavLst>
                                        <p:tav tm="0">
                                          <p:val>
                                            <p:strVal val="1+#ppt_w/2"/>
                                          </p:val>
                                        </p:tav>
                                        <p:tav tm="100000">
                                          <p:val>
                                            <p:strVal val="#ppt_x"/>
                                          </p:val>
                                        </p:tav>
                                      </p:tavLst>
                                    </p:anim>
                                    <p:anim calcmode="lin" valueType="num">
                                      <p:cBhvr additive="base">
                                        <p:cTn id="47"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文本框 39">
            <a:extLst>
              <a:ext uri="{FF2B5EF4-FFF2-40B4-BE49-F238E27FC236}">
                <a16:creationId xmlns="" xmlns:a16="http://schemas.microsoft.com/office/drawing/2014/main" id="{DB105B2A-FE6A-4A40-8987-3FEEDCF80615}"/>
              </a:ext>
            </a:extLst>
          </p:cNvPr>
          <p:cNvSpPr txBox="1"/>
          <p:nvPr/>
        </p:nvSpPr>
        <p:spPr>
          <a:xfrm>
            <a:off x="533399" y="514350"/>
            <a:ext cx="4469929" cy="415498"/>
          </a:xfrm>
          <a:prstGeom prst="rect">
            <a:avLst/>
          </a:prstGeom>
          <a:noFill/>
        </p:spPr>
        <p:txBody>
          <a:bodyPr wrap="square" rtlCol="0">
            <a:spAutoFit/>
          </a:bodyPr>
          <a:lstStyle/>
          <a:p>
            <a:r>
              <a:rPr lang="zh-CN" altLang="en-US" sz="2100" dirty="0">
                <a:solidFill>
                  <a:schemeClr val="accent1"/>
                </a:solidFill>
                <a:latin typeface="微软雅黑" panose="020B0503020204020204" pitchFamily="34" charset="-122"/>
                <a:ea typeface="微软雅黑" panose="020B0503020204020204" pitchFamily="34" charset="-122"/>
              </a:rPr>
              <a:t>行内小法处罚规定</a:t>
            </a:r>
          </a:p>
        </p:txBody>
      </p:sp>
      <p:sp>
        <p:nvSpPr>
          <p:cNvPr id="42" name="单圆角矩形 41"/>
          <p:cNvSpPr/>
          <p:nvPr/>
        </p:nvSpPr>
        <p:spPr>
          <a:xfrm>
            <a:off x="4278961" y="1619250"/>
            <a:ext cx="4516755" cy="502920"/>
          </a:xfrm>
          <a:prstGeom prst="round1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zh-CN" altLang="en-US" sz="1400">
              <a:solidFill>
                <a:prstClr val="white"/>
              </a:solidFill>
              <a:cs typeface="+mn-ea"/>
              <a:sym typeface="+mn-lt"/>
            </a:endParaRPr>
          </a:p>
        </p:txBody>
      </p:sp>
      <p:sp>
        <p:nvSpPr>
          <p:cNvPr id="43" name="TextBox 560"/>
          <p:cNvSpPr txBox="1"/>
          <p:nvPr/>
        </p:nvSpPr>
        <p:spPr>
          <a:xfrm>
            <a:off x="5029200" y="1676876"/>
            <a:ext cx="2843312" cy="391478"/>
          </a:xfrm>
          <a:prstGeom prst="rect">
            <a:avLst/>
          </a:prstGeom>
          <a:noFill/>
        </p:spPr>
        <p:txBody>
          <a:bodyPr vert="horz"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100" spc="225" noProof="1" smtClean="0">
                <a:solidFill>
                  <a:prstClr val="white"/>
                </a:solidFill>
                <a:cs typeface="+mn-ea"/>
                <a:sym typeface="+mn-lt"/>
              </a:rPr>
              <a:t>处罚规定</a:t>
            </a:r>
            <a:endParaRPr sz="2100" spc="225" noProof="1">
              <a:solidFill>
                <a:prstClr val="white"/>
              </a:solidFill>
              <a:cs typeface="+mn-ea"/>
              <a:sym typeface="+mn-lt"/>
            </a:endParaRPr>
          </a:p>
        </p:txBody>
      </p:sp>
      <p:sp>
        <p:nvSpPr>
          <p:cNvPr id="44" name="对角圆角矩形 43"/>
          <p:cNvSpPr/>
          <p:nvPr/>
        </p:nvSpPr>
        <p:spPr>
          <a:xfrm>
            <a:off x="637078" y="1581150"/>
            <a:ext cx="3516154" cy="2552224"/>
          </a:xfrm>
          <a:prstGeom prst="round2DiagRect">
            <a:avLst>
              <a:gd name="adj1" fmla="val 0"/>
              <a:gd name="adj2" fmla="val 0"/>
            </a:avLst>
          </a:prstGeom>
          <a:blipFill rotWithShape="1">
            <a:blip r:embed="rId2"/>
            <a:stretch>
              <a:fillRect/>
            </a:stretch>
          </a:blip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zh-CN" altLang="en-US" sz="1400">
              <a:solidFill>
                <a:prstClr val="white"/>
              </a:solidFill>
              <a:cs typeface="+mn-ea"/>
              <a:sym typeface="+mn-lt"/>
            </a:endParaRPr>
          </a:p>
        </p:txBody>
      </p:sp>
      <p:sp>
        <p:nvSpPr>
          <p:cNvPr id="45" name="矩形 3"/>
          <p:cNvSpPr>
            <a:spLocks noChangeArrowheads="1"/>
          </p:cNvSpPr>
          <p:nvPr/>
        </p:nvSpPr>
        <p:spPr bwMode="auto">
          <a:xfrm>
            <a:off x="4283248" y="2266950"/>
            <a:ext cx="4512945" cy="876202"/>
          </a:xfrm>
          <a:prstGeom prst="rect">
            <a:avLst/>
          </a:prstGeom>
          <a:noFill/>
          <a:ln w="9525">
            <a:noFill/>
            <a:prstDash val="dash"/>
            <a:miter lim="800000"/>
          </a:ln>
        </p:spPr>
        <p:txBody>
          <a:bodyPr wrap="square" lIns="68580" tIns="34290" rIns="68580" bIns="34290">
            <a:spAutoFit/>
          </a:bodyPr>
          <a:lstStyle/>
          <a:p>
            <a:pPr defTabSz="685800">
              <a:lnSpc>
                <a:spcPct val="129000"/>
              </a:lnSpc>
              <a:spcAft>
                <a:spcPts val="450"/>
              </a:spcAft>
              <a:defRPr/>
            </a:pPr>
            <a:r>
              <a:rPr lang="zh-CN" altLang="en-US" sz="1400" noProof="1">
                <a:solidFill>
                  <a:schemeClr val="tx2"/>
                </a:solidFill>
                <a:latin typeface="+mn-ea"/>
                <a:cs typeface="+mn-ea"/>
                <a:sym typeface="+mn-lt"/>
              </a:rPr>
              <a:t>有以上行为之一的，给予责任人通报批评；造成不良后果的，给予警告至记大过处分，可并处降低行员薪资等级；造成严重后果的，给予降级至开除处分。并处</a:t>
            </a:r>
            <a:r>
              <a:rPr lang="zh-CN" altLang="en-US" sz="1400" noProof="1" smtClean="0">
                <a:solidFill>
                  <a:schemeClr val="tx2"/>
                </a:solidFill>
                <a:latin typeface="+mn-ea"/>
                <a:cs typeface="+mn-ea"/>
                <a:sym typeface="+mn-lt"/>
              </a:rPr>
              <a:t>罚款</a:t>
            </a:r>
            <a:endParaRPr lang="zh-CN" altLang="en-US" sz="1400" noProof="1">
              <a:solidFill>
                <a:schemeClr val="tx2"/>
              </a:solidFill>
              <a:latin typeface="+mn-ea"/>
              <a:cs typeface="+mn-ea"/>
              <a:sym typeface="+mn-lt"/>
            </a:endParaRPr>
          </a:p>
        </p:txBody>
      </p:sp>
      <p:sp>
        <p:nvSpPr>
          <p:cNvPr id="47" name="Dark Gray"/>
          <p:cNvSpPr/>
          <p:nvPr/>
        </p:nvSpPr>
        <p:spPr bwMode="auto">
          <a:xfrm>
            <a:off x="4283248" y="3333750"/>
            <a:ext cx="4512469" cy="784860"/>
          </a:xfrm>
          <a:prstGeom prst="roundRect">
            <a:avLst>
              <a:gd name="adj" fmla="val 0"/>
            </a:avLst>
          </a:prstGeom>
          <a:noFill/>
          <a:ln w="9525" cap="flat" cmpd="sng" algn="ctr">
            <a:noFill/>
            <a:prstDash val="solid"/>
            <a:headEnd type="none" w="med" len="med"/>
            <a:tailEnd type="none" w="med" len="med"/>
          </a:ln>
          <a:effectLst/>
        </p:spPr>
        <p:txBody>
          <a:bodyPr vert="horz" wrap="square" lIns="162000" tIns="25719" rIns="162000" bIns="25719" numCol="1" rtlCol="0" anchor="ctr" anchorCtr="0" compatLnSpc="1"/>
          <a:lstStyle/>
          <a:p>
            <a:pPr defTabSz="513874" fontAlgn="base">
              <a:lnSpc>
                <a:spcPct val="120000"/>
              </a:lnSpc>
              <a:spcBef>
                <a:spcPct val="0"/>
              </a:spcBef>
              <a:spcAft>
                <a:spcPct val="0"/>
              </a:spcAft>
              <a:defRPr/>
            </a:pPr>
            <a:r>
              <a:rPr lang="zh-CN" altLang="en-US" b="1" kern="0" dirty="0">
                <a:solidFill>
                  <a:schemeClr val="accent1"/>
                </a:solidFill>
                <a:cs typeface="+mn-ea"/>
                <a:sym typeface="+mn-lt"/>
              </a:rPr>
              <a:t>造成不良后果的，给予警告至记大过</a:t>
            </a:r>
            <a:r>
              <a:rPr lang="zh-CN" altLang="en-US" b="1" kern="0" dirty="0" smtClean="0">
                <a:solidFill>
                  <a:schemeClr val="accent1"/>
                </a:solidFill>
                <a:cs typeface="+mn-ea"/>
                <a:sym typeface="+mn-lt"/>
              </a:rPr>
              <a:t>处分可</a:t>
            </a:r>
            <a:r>
              <a:rPr lang="zh-CN" altLang="en-US" b="1" kern="0" dirty="0">
                <a:solidFill>
                  <a:schemeClr val="accent1"/>
                </a:solidFill>
                <a:cs typeface="+mn-ea"/>
                <a:sym typeface="+mn-lt"/>
              </a:rPr>
              <a:t>并处降低行员薪资等级</a:t>
            </a:r>
          </a:p>
        </p:txBody>
      </p:sp>
    </p:spTree>
    <p:extLst>
      <p:ext uri="{BB962C8B-B14F-4D97-AF65-F5344CB8AC3E}">
        <p14:creationId xmlns:p14="http://schemas.microsoft.com/office/powerpoint/2010/main" val="105640703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barn(inVertical)">
                                      <p:cBhvr>
                                        <p:cTn id="13" dur="500"/>
                                        <p:tgtEl>
                                          <p:spTgt spid="42"/>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barn(inVertical)">
                                      <p:cBhvr>
                                        <p:cTn id="16" dur="500"/>
                                        <p:tgtEl>
                                          <p:spTgt spid="4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wipe(left)">
                                      <p:cBhvr>
                                        <p:cTn id="21" dur="500"/>
                                        <p:tgtEl>
                                          <p:spTgt spid="45"/>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47"/>
                                        </p:tgtEl>
                                        <p:attrNameLst>
                                          <p:attrName>style.visibility</p:attrName>
                                        </p:attrNameLst>
                                      </p:cBhvr>
                                      <p:to>
                                        <p:strVal val="visible"/>
                                      </p:to>
                                    </p:set>
                                    <p:anim calcmode="lin" valueType="num">
                                      <p:cBhvr additive="base">
                                        <p:cTn id="26" dur="500" fill="hold"/>
                                        <p:tgtEl>
                                          <p:spTgt spid="47"/>
                                        </p:tgtEl>
                                        <p:attrNameLst>
                                          <p:attrName>ppt_x</p:attrName>
                                        </p:attrNameLst>
                                      </p:cBhvr>
                                      <p:tavLst>
                                        <p:tav tm="0">
                                          <p:val>
                                            <p:strVal val="#ppt_x"/>
                                          </p:val>
                                        </p:tav>
                                        <p:tav tm="100000">
                                          <p:val>
                                            <p:strVal val="#ppt_x"/>
                                          </p:val>
                                        </p:tav>
                                      </p:tavLst>
                                    </p:anim>
                                    <p:anim calcmode="lin" valueType="num">
                                      <p:cBhvr additive="base">
                                        <p:cTn id="27"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p:bldP spid="44" grpId="0" animBg="1"/>
      <p:bldP spid="45"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a:extLst>
              <a:ext uri="{FF2B5EF4-FFF2-40B4-BE49-F238E27FC236}">
                <a16:creationId xmlns="" xmlns:a16="http://schemas.microsoft.com/office/drawing/2014/main" id="{DB105B2A-FE6A-4A40-8987-3FEEDCF80615}"/>
              </a:ext>
            </a:extLst>
          </p:cNvPr>
          <p:cNvSpPr txBox="1"/>
          <p:nvPr/>
        </p:nvSpPr>
        <p:spPr>
          <a:xfrm>
            <a:off x="533399" y="514350"/>
            <a:ext cx="4469929" cy="415498"/>
          </a:xfrm>
          <a:prstGeom prst="rect">
            <a:avLst/>
          </a:prstGeom>
          <a:noFill/>
        </p:spPr>
        <p:txBody>
          <a:bodyPr wrap="square" rtlCol="0">
            <a:spAutoFit/>
          </a:bodyPr>
          <a:lstStyle/>
          <a:p>
            <a:r>
              <a:rPr lang="zh-CN" altLang="en-US" sz="2100" dirty="0">
                <a:solidFill>
                  <a:schemeClr val="accent1"/>
                </a:solidFill>
                <a:latin typeface="微软雅黑" panose="020B0503020204020204" pitchFamily="34" charset="-122"/>
                <a:ea typeface="微软雅黑" panose="020B0503020204020204" pitchFamily="34" charset="-122"/>
              </a:rPr>
              <a:t>反洗钱培训和宣传义务</a:t>
            </a:r>
          </a:p>
        </p:txBody>
      </p:sp>
      <p:sp>
        <p:nvSpPr>
          <p:cNvPr id="18" name="文本框 17"/>
          <p:cNvSpPr txBox="1"/>
          <p:nvPr/>
        </p:nvSpPr>
        <p:spPr>
          <a:xfrm>
            <a:off x="609600" y="2266950"/>
            <a:ext cx="8015662" cy="2347694"/>
          </a:xfrm>
          <a:prstGeom prst="rect">
            <a:avLst/>
          </a:prstGeom>
          <a:noFill/>
        </p:spPr>
        <p:txBody>
          <a:bodyPr wrap="square" rtlCol="0">
            <a:spAutoFit/>
          </a:bodyPr>
          <a:lstStyle/>
          <a:p>
            <a:pPr>
              <a:lnSpc>
                <a:spcPct val="1500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sym typeface="+mn-ea"/>
              </a:rPr>
              <a:t>反洗钱培训方式遵循“不同对象、不同方式；不同层次、不同内容”的原则。培训方式可灵活多样，对我行各级管理人员，其中包括反洗钱工作小组及反洗钱工作稽核小组成员，可采取专题培训、晨会、自学、例会等多种方式。</a:t>
            </a:r>
          </a:p>
          <a:p>
            <a:pPr>
              <a:lnSpc>
                <a:spcPct val="1500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sym typeface="+mn-ea"/>
              </a:rPr>
              <a:t>反洗钱宣传的内容主要包括以下内容： </a:t>
            </a:r>
          </a:p>
          <a:p>
            <a:pPr>
              <a:lnSpc>
                <a:spcPct val="1500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sym typeface="+mn-ea"/>
              </a:rPr>
              <a:t>一、 洗钱活动的基本特征； </a:t>
            </a:r>
          </a:p>
          <a:p>
            <a:pPr>
              <a:lnSpc>
                <a:spcPct val="1500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sym typeface="+mn-ea"/>
              </a:rPr>
              <a:t>二、 金融机构的反洗钱义务； </a:t>
            </a:r>
          </a:p>
          <a:p>
            <a:pPr>
              <a:lnSpc>
                <a:spcPct val="1500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sym typeface="+mn-ea"/>
              </a:rPr>
              <a:t>三、 反洗钱的法律法规； </a:t>
            </a:r>
          </a:p>
          <a:p>
            <a:pPr>
              <a:lnSpc>
                <a:spcPct val="1500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sym typeface="+mn-ea"/>
              </a:rPr>
              <a:t>四、 反洗钱工作的“一法一规定三办法”； </a:t>
            </a:r>
          </a:p>
          <a:p>
            <a:pPr>
              <a:lnSpc>
                <a:spcPct val="1500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sym typeface="+mn-ea"/>
              </a:rPr>
              <a:t>五、 其它要宣传的内容。 </a:t>
            </a:r>
          </a:p>
          <a:p>
            <a:pPr>
              <a:lnSpc>
                <a:spcPct val="1500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sym typeface="+mn-ea"/>
              </a:rPr>
              <a:t>第十二条 反洗钱宣传形式可以多种多样。例如：条幅、反洗钱知识介绍、反洗钱工作简报、反洗钱专栏等等。</a:t>
            </a:r>
          </a:p>
        </p:txBody>
      </p:sp>
      <p:grpSp>
        <p:nvGrpSpPr>
          <p:cNvPr id="19" name="组合 18"/>
          <p:cNvGrpSpPr/>
          <p:nvPr/>
        </p:nvGrpSpPr>
        <p:grpSpPr>
          <a:xfrm>
            <a:off x="609600" y="1238264"/>
            <a:ext cx="8015662" cy="937260"/>
            <a:chOff x="496252" y="1830705"/>
            <a:chExt cx="8015662" cy="937260"/>
          </a:xfrm>
        </p:grpSpPr>
        <p:sp>
          <p:nvSpPr>
            <p:cNvPr id="20" name="矩形 19"/>
            <p:cNvSpPr/>
            <p:nvPr/>
          </p:nvSpPr>
          <p:spPr>
            <a:xfrm>
              <a:off x="496252" y="1830705"/>
              <a:ext cx="1942148" cy="9372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pitchFamily="34" charset="-122"/>
                <a:ea typeface="微软雅黑" panose="020B0503020204020204" pitchFamily="34" charset="-122"/>
                <a:sym typeface="Arial" panose="020B0604020202020204"/>
              </a:endParaRPr>
            </a:p>
          </p:txBody>
        </p:sp>
        <p:grpSp>
          <p:nvGrpSpPr>
            <p:cNvPr id="21" name="Group 4"/>
            <p:cNvGrpSpPr>
              <a:grpSpLocks noChangeAspect="1"/>
            </p:cNvGrpSpPr>
            <p:nvPr/>
          </p:nvGrpSpPr>
          <p:grpSpPr bwMode="auto">
            <a:xfrm>
              <a:off x="1349217" y="1970247"/>
              <a:ext cx="271939" cy="403384"/>
              <a:chOff x="1177" y="1818"/>
              <a:chExt cx="280" cy="348"/>
            </a:xfrm>
            <a:solidFill>
              <a:schemeClr val="bg1"/>
            </a:solidFill>
          </p:grpSpPr>
          <p:sp>
            <p:nvSpPr>
              <p:cNvPr id="34" name="Freeform 5"/>
              <p:cNvSpPr>
                <a:spLocks noEditPoints="1"/>
              </p:cNvSpPr>
              <p:nvPr/>
            </p:nvSpPr>
            <p:spPr bwMode="auto">
              <a:xfrm>
                <a:off x="1177" y="1818"/>
                <a:ext cx="47" cy="348"/>
              </a:xfrm>
              <a:custGeom>
                <a:avLst/>
                <a:gdLst>
                  <a:gd name="T0" fmla="*/ 12 w 24"/>
                  <a:gd name="T1" fmla="*/ 0 h 180"/>
                  <a:gd name="T2" fmla="*/ 0 w 24"/>
                  <a:gd name="T3" fmla="*/ 12 h 180"/>
                  <a:gd name="T4" fmla="*/ 0 w 24"/>
                  <a:gd name="T5" fmla="*/ 168 h 180"/>
                  <a:gd name="T6" fmla="*/ 12 w 24"/>
                  <a:gd name="T7" fmla="*/ 180 h 180"/>
                  <a:gd name="T8" fmla="*/ 24 w 24"/>
                  <a:gd name="T9" fmla="*/ 168 h 180"/>
                  <a:gd name="T10" fmla="*/ 24 w 24"/>
                  <a:gd name="T11" fmla="*/ 12 h 180"/>
                  <a:gd name="T12" fmla="*/ 12 w 24"/>
                  <a:gd name="T13" fmla="*/ 0 h 180"/>
                  <a:gd name="T14" fmla="*/ 16 w 24"/>
                  <a:gd name="T15" fmla="*/ 168 h 180"/>
                  <a:gd name="T16" fmla="*/ 12 w 24"/>
                  <a:gd name="T17" fmla="*/ 172 h 180"/>
                  <a:gd name="T18" fmla="*/ 8 w 24"/>
                  <a:gd name="T19" fmla="*/ 168 h 180"/>
                  <a:gd name="T20" fmla="*/ 8 w 24"/>
                  <a:gd name="T21" fmla="*/ 12 h 180"/>
                  <a:gd name="T22" fmla="*/ 12 w 24"/>
                  <a:gd name="T23" fmla="*/ 8 h 180"/>
                  <a:gd name="T24" fmla="*/ 16 w 24"/>
                  <a:gd name="T25" fmla="*/ 12 h 180"/>
                  <a:gd name="T26" fmla="*/ 16 w 24"/>
                  <a:gd name="T27" fmla="*/ 16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180">
                    <a:moveTo>
                      <a:pt x="12" y="0"/>
                    </a:moveTo>
                    <a:cubicBezTo>
                      <a:pt x="5" y="0"/>
                      <a:pt x="0" y="5"/>
                      <a:pt x="0" y="12"/>
                    </a:cubicBezTo>
                    <a:cubicBezTo>
                      <a:pt x="0" y="168"/>
                      <a:pt x="0" y="168"/>
                      <a:pt x="0" y="168"/>
                    </a:cubicBezTo>
                    <a:cubicBezTo>
                      <a:pt x="0" y="175"/>
                      <a:pt x="5" y="180"/>
                      <a:pt x="12" y="180"/>
                    </a:cubicBezTo>
                    <a:cubicBezTo>
                      <a:pt x="19" y="180"/>
                      <a:pt x="24" y="175"/>
                      <a:pt x="24" y="168"/>
                    </a:cubicBezTo>
                    <a:cubicBezTo>
                      <a:pt x="24" y="12"/>
                      <a:pt x="24" y="12"/>
                      <a:pt x="24" y="12"/>
                    </a:cubicBezTo>
                    <a:cubicBezTo>
                      <a:pt x="24" y="5"/>
                      <a:pt x="19" y="0"/>
                      <a:pt x="12" y="0"/>
                    </a:cubicBezTo>
                    <a:close/>
                    <a:moveTo>
                      <a:pt x="16" y="168"/>
                    </a:moveTo>
                    <a:cubicBezTo>
                      <a:pt x="16" y="170"/>
                      <a:pt x="14" y="172"/>
                      <a:pt x="12" y="172"/>
                    </a:cubicBezTo>
                    <a:cubicBezTo>
                      <a:pt x="10" y="172"/>
                      <a:pt x="8" y="170"/>
                      <a:pt x="8" y="168"/>
                    </a:cubicBezTo>
                    <a:cubicBezTo>
                      <a:pt x="8" y="12"/>
                      <a:pt x="8" y="12"/>
                      <a:pt x="8" y="12"/>
                    </a:cubicBezTo>
                    <a:cubicBezTo>
                      <a:pt x="8" y="10"/>
                      <a:pt x="10" y="8"/>
                      <a:pt x="12" y="8"/>
                    </a:cubicBezTo>
                    <a:cubicBezTo>
                      <a:pt x="14" y="8"/>
                      <a:pt x="16" y="10"/>
                      <a:pt x="16" y="12"/>
                    </a:cubicBezTo>
                    <a:lnTo>
                      <a:pt x="16" y="1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微软雅黑" panose="020B0503020204020204" pitchFamily="34" charset="-122"/>
                  <a:ea typeface="微软雅黑" panose="020B0503020204020204" pitchFamily="34" charset="-122"/>
                  <a:sym typeface="Arial" panose="020B0604020202020204"/>
                </a:endParaRPr>
              </a:p>
            </p:txBody>
          </p:sp>
          <p:sp>
            <p:nvSpPr>
              <p:cNvPr id="35" name="Freeform 6"/>
              <p:cNvSpPr>
                <a:spLocks noEditPoints="1"/>
              </p:cNvSpPr>
              <p:nvPr/>
            </p:nvSpPr>
            <p:spPr bwMode="auto">
              <a:xfrm>
                <a:off x="1239" y="1818"/>
                <a:ext cx="218" cy="186"/>
              </a:xfrm>
              <a:custGeom>
                <a:avLst/>
                <a:gdLst>
                  <a:gd name="T0" fmla="*/ 109 w 112"/>
                  <a:gd name="T1" fmla="*/ 6 h 96"/>
                  <a:gd name="T2" fmla="*/ 105 w 112"/>
                  <a:gd name="T3" fmla="*/ 7 h 96"/>
                  <a:gd name="T4" fmla="*/ 84 w 112"/>
                  <a:gd name="T5" fmla="*/ 16 h 96"/>
                  <a:gd name="T6" fmla="*/ 61 w 112"/>
                  <a:gd name="T7" fmla="*/ 10 h 96"/>
                  <a:gd name="T8" fmla="*/ 20 w 112"/>
                  <a:gd name="T9" fmla="*/ 0 h 96"/>
                  <a:gd name="T10" fmla="*/ 3 w 112"/>
                  <a:gd name="T11" fmla="*/ 3 h 96"/>
                  <a:gd name="T12" fmla="*/ 0 w 112"/>
                  <a:gd name="T13" fmla="*/ 7 h 96"/>
                  <a:gd name="T14" fmla="*/ 0 w 112"/>
                  <a:gd name="T15" fmla="*/ 79 h 96"/>
                  <a:gd name="T16" fmla="*/ 2 w 112"/>
                  <a:gd name="T17" fmla="*/ 82 h 96"/>
                  <a:gd name="T18" fmla="*/ 5 w 112"/>
                  <a:gd name="T19" fmla="*/ 83 h 96"/>
                  <a:gd name="T20" fmla="*/ 20 w 112"/>
                  <a:gd name="T21" fmla="*/ 80 h 96"/>
                  <a:gd name="T22" fmla="*/ 58 w 112"/>
                  <a:gd name="T23" fmla="*/ 90 h 96"/>
                  <a:gd name="T24" fmla="*/ 84 w 112"/>
                  <a:gd name="T25" fmla="*/ 96 h 96"/>
                  <a:gd name="T26" fmla="*/ 111 w 112"/>
                  <a:gd name="T27" fmla="*/ 85 h 96"/>
                  <a:gd name="T28" fmla="*/ 112 w 112"/>
                  <a:gd name="T29" fmla="*/ 82 h 96"/>
                  <a:gd name="T30" fmla="*/ 112 w 112"/>
                  <a:gd name="T31" fmla="*/ 10 h 96"/>
                  <a:gd name="T32" fmla="*/ 109 w 112"/>
                  <a:gd name="T33" fmla="*/ 6 h 96"/>
                  <a:gd name="T34" fmla="*/ 104 w 112"/>
                  <a:gd name="T35" fmla="*/ 80 h 96"/>
                  <a:gd name="T36" fmla="*/ 92 w 112"/>
                  <a:gd name="T37" fmla="*/ 87 h 96"/>
                  <a:gd name="T38" fmla="*/ 92 w 112"/>
                  <a:gd name="T39" fmla="*/ 80 h 96"/>
                  <a:gd name="T40" fmla="*/ 90 w 112"/>
                  <a:gd name="T41" fmla="*/ 78 h 96"/>
                  <a:gd name="T42" fmla="*/ 88 w 112"/>
                  <a:gd name="T43" fmla="*/ 80 h 96"/>
                  <a:gd name="T44" fmla="*/ 88 w 112"/>
                  <a:gd name="T45" fmla="*/ 87 h 96"/>
                  <a:gd name="T46" fmla="*/ 84 w 112"/>
                  <a:gd name="T47" fmla="*/ 88 h 96"/>
                  <a:gd name="T48" fmla="*/ 84 w 112"/>
                  <a:gd name="T49" fmla="*/ 36 h 96"/>
                  <a:gd name="T50" fmla="*/ 82 w 112"/>
                  <a:gd name="T51" fmla="*/ 34 h 96"/>
                  <a:gd name="T52" fmla="*/ 80 w 112"/>
                  <a:gd name="T53" fmla="*/ 36 h 96"/>
                  <a:gd name="T54" fmla="*/ 80 w 112"/>
                  <a:gd name="T55" fmla="*/ 87 h 96"/>
                  <a:gd name="T56" fmla="*/ 76 w 112"/>
                  <a:gd name="T57" fmla="*/ 87 h 96"/>
                  <a:gd name="T58" fmla="*/ 76 w 112"/>
                  <a:gd name="T59" fmla="*/ 68 h 96"/>
                  <a:gd name="T60" fmla="*/ 74 w 112"/>
                  <a:gd name="T61" fmla="*/ 66 h 96"/>
                  <a:gd name="T62" fmla="*/ 72 w 112"/>
                  <a:gd name="T63" fmla="*/ 68 h 96"/>
                  <a:gd name="T64" fmla="*/ 72 w 112"/>
                  <a:gd name="T65" fmla="*/ 86 h 96"/>
                  <a:gd name="T66" fmla="*/ 61 w 112"/>
                  <a:gd name="T67" fmla="*/ 82 h 96"/>
                  <a:gd name="T68" fmla="*/ 20 w 112"/>
                  <a:gd name="T69" fmla="*/ 72 h 96"/>
                  <a:gd name="T70" fmla="*/ 8 w 112"/>
                  <a:gd name="T71" fmla="*/ 74 h 96"/>
                  <a:gd name="T72" fmla="*/ 8 w 112"/>
                  <a:gd name="T73" fmla="*/ 10 h 96"/>
                  <a:gd name="T74" fmla="*/ 20 w 112"/>
                  <a:gd name="T75" fmla="*/ 8 h 96"/>
                  <a:gd name="T76" fmla="*/ 58 w 112"/>
                  <a:gd name="T77" fmla="*/ 18 h 96"/>
                  <a:gd name="T78" fmla="*/ 84 w 112"/>
                  <a:gd name="T79" fmla="*/ 24 h 96"/>
                  <a:gd name="T80" fmla="*/ 104 w 112"/>
                  <a:gd name="T81" fmla="*/ 18 h 96"/>
                  <a:gd name="T82" fmla="*/ 104 w 112"/>
                  <a:gd name="T83"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96">
                    <a:moveTo>
                      <a:pt x="109" y="6"/>
                    </a:moveTo>
                    <a:cubicBezTo>
                      <a:pt x="108" y="6"/>
                      <a:pt x="106" y="6"/>
                      <a:pt x="105" y="7"/>
                    </a:cubicBezTo>
                    <a:cubicBezTo>
                      <a:pt x="101" y="11"/>
                      <a:pt x="95" y="16"/>
                      <a:pt x="84" y="16"/>
                    </a:cubicBezTo>
                    <a:cubicBezTo>
                      <a:pt x="77" y="16"/>
                      <a:pt x="70" y="14"/>
                      <a:pt x="61" y="10"/>
                    </a:cubicBezTo>
                    <a:cubicBezTo>
                      <a:pt x="46" y="4"/>
                      <a:pt x="32" y="0"/>
                      <a:pt x="20" y="0"/>
                    </a:cubicBezTo>
                    <a:cubicBezTo>
                      <a:pt x="12" y="0"/>
                      <a:pt x="6" y="2"/>
                      <a:pt x="3" y="3"/>
                    </a:cubicBezTo>
                    <a:cubicBezTo>
                      <a:pt x="1" y="4"/>
                      <a:pt x="0" y="5"/>
                      <a:pt x="0" y="7"/>
                    </a:cubicBezTo>
                    <a:cubicBezTo>
                      <a:pt x="0" y="79"/>
                      <a:pt x="0" y="79"/>
                      <a:pt x="0" y="79"/>
                    </a:cubicBezTo>
                    <a:cubicBezTo>
                      <a:pt x="0" y="80"/>
                      <a:pt x="1" y="82"/>
                      <a:pt x="2" y="82"/>
                    </a:cubicBezTo>
                    <a:cubicBezTo>
                      <a:pt x="3" y="83"/>
                      <a:pt x="4" y="83"/>
                      <a:pt x="5" y="83"/>
                    </a:cubicBezTo>
                    <a:cubicBezTo>
                      <a:pt x="8" y="82"/>
                      <a:pt x="12" y="80"/>
                      <a:pt x="20" y="80"/>
                    </a:cubicBezTo>
                    <a:cubicBezTo>
                      <a:pt x="31" y="80"/>
                      <a:pt x="44" y="84"/>
                      <a:pt x="58" y="90"/>
                    </a:cubicBezTo>
                    <a:cubicBezTo>
                      <a:pt x="67" y="94"/>
                      <a:pt x="76" y="96"/>
                      <a:pt x="84" y="96"/>
                    </a:cubicBezTo>
                    <a:cubicBezTo>
                      <a:pt x="98" y="96"/>
                      <a:pt x="106" y="90"/>
                      <a:pt x="111" y="85"/>
                    </a:cubicBezTo>
                    <a:cubicBezTo>
                      <a:pt x="112" y="84"/>
                      <a:pt x="112" y="83"/>
                      <a:pt x="112" y="82"/>
                    </a:cubicBezTo>
                    <a:cubicBezTo>
                      <a:pt x="112" y="10"/>
                      <a:pt x="112" y="10"/>
                      <a:pt x="112" y="10"/>
                    </a:cubicBezTo>
                    <a:cubicBezTo>
                      <a:pt x="112" y="8"/>
                      <a:pt x="111" y="7"/>
                      <a:pt x="109" y="6"/>
                    </a:cubicBezTo>
                    <a:close/>
                    <a:moveTo>
                      <a:pt x="104" y="80"/>
                    </a:moveTo>
                    <a:cubicBezTo>
                      <a:pt x="101" y="83"/>
                      <a:pt x="97" y="85"/>
                      <a:pt x="92" y="87"/>
                    </a:cubicBezTo>
                    <a:cubicBezTo>
                      <a:pt x="92" y="80"/>
                      <a:pt x="92" y="80"/>
                      <a:pt x="92" y="80"/>
                    </a:cubicBezTo>
                    <a:cubicBezTo>
                      <a:pt x="92" y="79"/>
                      <a:pt x="91" y="78"/>
                      <a:pt x="90" y="78"/>
                    </a:cubicBezTo>
                    <a:cubicBezTo>
                      <a:pt x="89" y="78"/>
                      <a:pt x="88" y="79"/>
                      <a:pt x="88" y="80"/>
                    </a:cubicBezTo>
                    <a:cubicBezTo>
                      <a:pt x="88" y="87"/>
                      <a:pt x="88" y="87"/>
                      <a:pt x="88" y="87"/>
                    </a:cubicBezTo>
                    <a:cubicBezTo>
                      <a:pt x="87" y="88"/>
                      <a:pt x="85" y="88"/>
                      <a:pt x="84" y="88"/>
                    </a:cubicBezTo>
                    <a:cubicBezTo>
                      <a:pt x="84" y="36"/>
                      <a:pt x="84" y="36"/>
                      <a:pt x="84" y="36"/>
                    </a:cubicBezTo>
                    <a:cubicBezTo>
                      <a:pt x="84" y="35"/>
                      <a:pt x="83" y="34"/>
                      <a:pt x="82" y="34"/>
                    </a:cubicBezTo>
                    <a:cubicBezTo>
                      <a:pt x="81" y="34"/>
                      <a:pt x="80" y="35"/>
                      <a:pt x="80" y="36"/>
                    </a:cubicBezTo>
                    <a:cubicBezTo>
                      <a:pt x="80" y="87"/>
                      <a:pt x="80" y="87"/>
                      <a:pt x="80" y="87"/>
                    </a:cubicBezTo>
                    <a:cubicBezTo>
                      <a:pt x="79" y="87"/>
                      <a:pt x="77" y="87"/>
                      <a:pt x="76" y="87"/>
                    </a:cubicBezTo>
                    <a:cubicBezTo>
                      <a:pt x="76" y="68"/>
                      <a:pt x="76" y="68"/>
                      <a:pt x="76" y="68"/>
                    </a:cubicBezTo>
                    <a:cubicBezTo>
                      <a:pt x="76" y="67"/>
                      <a:pt x="75" y="66"/>
                      <a:pt x="74" y="66"/>
                    </a:cubicBezTo>
                    <a:cubicBezTo>
                      <a:pt x="73" y="66"/>
                      <a:pt x="72" y="67"/>
                      <a:pt x="72" y="68"/>
                    </a:cubicBezTo>
                    <a:cubicBezTo>
                      <a:pt x="72" y="86"/>
                      <a:pt x="72" y="86"/>
                      <a:pt x="72" y="86"/>
                    </a:cubicBezTo>
                    <a:cubicBezTo>
                      <a:pt x="69" y="85"/>
                      <a:pt x="65" y="84"/>
                      <a:pt x="61" y="82"/>
                    </a:cubicBezTo>
                    <a:cubicBezTo>
                      <a:pt x="46" y="76"/>
                      <a:pt x="32" y="72"/>
                      <a:pt x="20" y="72"/>
                    </a:cubicBezTo>
                    <a:cubicBezTo>
                      <a:pt x="15" y="72"/>
                      <a:pt x="11" y="73"/>
                      <a:pt x="8" y="74"/>
                    </a:cubicBezTo>
                    <a:cubicBezTo>
                      <a:pt x="8" y="10"/>
                      <a:pt x="8" y="10"/>
                      <a:pt x="8" y="10"/>
                    </a:cubicBezTo>
                    <a:cubicBezTo>
                      <a:pt x="11" y="9"/>
                      <a:pt x="15" y="8"/>
                      <a:pt x="20" y="8"/>
                    </a:cubicBezTo>
                    <a:cubicBezTo>
                      <a:pt x="31" y="8"/>
                      <a:pt x="44" y="12"/>
                      <a:pt x="58" y="18"/>
                    </a:cubicBezTo>
                    <a:cubicBezTo>
                      <a:pt x="67" y="22"/>
                      <a:pt x="76" y="24"/>
                      <a:pt x="84" y="24"/>
                    </a:cubicBezTo>
                    <a:cubicBezTo>
                      <a:pt x="93" y="24"/>
                      <a:pt x="99" y="21"/>
                      <a:pt x="104" y="18"/>
                    </a:cubicBezTo>
                    <a:lnTo>
                      <a:pt x="104"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微软雅黑" panose="020B0503020204020204" pitchFamily="34" charset="-122"/>
                  <a:ea typeface="微软雅黑" panose="020B0503020204020204" pitchFamily="34" charset="-122"/>
                  <a:sym typeface="Arial" panose="020B0604020202020204"/>
                </a:endParaRPr>
              </a:p>
            </p:txBody>
          </p:sp>
        </p:grpSp>
        <p:sp>
          <p:nvSpPr>
            <p:cNvPr id="22" name="矩形 21"/>
            <p:cNvSpPr/>
            <p:nvPr/>
          </p:nvSpPr>
          <p:spPr>
            <a:xfrm>
              <a:off x="2513171" y="1830705"/>
              <a:ext cx="1942148" cy="9372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pitchFamily="34" charset="-122"/>
                <a:ea typeface="微软雅黑" panose="020B0503020204020204" pitchFamily="34" charset="-122"/>
                <a:sym typeface="Arial" panose="020B0604020202020204"/>
              </a:endParaRPr>
            </a:p>
          </p:txBody>
        </p:sp>
        <p:sp>
          <p:nvSpPr>
            <p:cNvPr id="23" name="Freeform 10"/>
            <p:cNvSpPr>
              <a:spLocks noEditPoints="1"/>
            </p:cNvSpPr>
            <p:nvPr/>
          </p:nvSpPr>
          <p:spPr bwMode="auto">
            <a:xfrm>
              <a:off x="3362801" y="1970246"/>
              <a:ext cx="277178" cy="398145"/>
            </a:xfrm>
            <a:custGeom>
              <a:avLst/>
              <a:gdLst>
                <a:gd name="T0" fmla="*/ 142 w 142"/>
                <a:gd name="T1" fmla="*/ 1 h 172"/>
                <a:gd name="T2" fmla="*/ 141 w 142"/>
                <a:gd name="T3" fmla="*/ 0 h 172"/>
                <a:gd name="T4" fmla="*/ 141 w 142"/>
                <a:gd name="T5" fmla="*/ 0 h 172"/>
                <a:gd name="T6" fmla="*/ 140 w 142"/>
                <a:gd name="T7" fmla="*/ 0 h 172"/>
                <a:gd name="T8" fmla="*/ 139 w 142"/>
                <a:gd name="T9" fmla="*/ 0 h 172"/>
                <a:gd name="T10" fmla="*/ 138 w 142"/>
                <a:gd name="T11" fmla="*/ 0 h 172"/>
                <a:gd name="T12" fmla="*/ 137 w 142"/>
                <a:gd name="T13" fmla="*/ 0 h 172"/>
                <a:gd name="T14" fmla="*/ 1 w 142"/>
                <a:gd name="T15" fmla="*/ 104 h 172"/>
                <a:gd name="T16" fmla="*/ 2 w 142"/>
                <a:gd name="T17" fmla="*/ 105 h 172"/>
                <a:gd name="T18" fmla="*/ 4 w 142"/>
                <a:gd name="T19" fmla="*/ 106 h 172"/>
                <a:gd name="T20" fmla="*/ 54 w 142"/>
                <a:gd name="T21" fmla="*/ 136 h 172"/>
                <a:gd name="T22" fmla="*/ 54 w 142"/>
                <a:gd name="T23" fmla="*/ 137 h 172"/>
                <a:gd name="T24" fmla="*/ 55 w 142"/>
                <a:gd name="T25" fmla="*/ 137 h 172"/>
                <a:gd name="T26" fmla="*/ 55 w 142"/>
                <a:gd name="T27" fmla="*/ 138 h 172"/>
                <a:gd name="T28" fmla="*/ 55 w 142"/>
                <a:gd name="T29" fmla="*/ 138 h 172"/>
                <a:gd name="T30" fmla="*/ 57 w 142"/>
                <a:gd name="T31" fmla="*/ 139 h 172"/>
                <a:gd name="T32" fmla="*/ 57 w 142"/>
                <a:gd name="T33" fmla="*/ 139 h 172"/>
                <a:gd name="T34" fmla="*/ 58 w 142"/>
                <a:gd name="T35" fmla="*/ 139 h 172"/>
                <a:gd name="T36" fmla="*/ 108 w 142"/>
                <a:gd name="T37" fmla="*/ 170 h 172"/>
                <a:gd name="T38" fmla="*/ 109 w 142"/>
                <a:gd name="T39" fmla="*/ 171 h 172"/>
                <a:gd name="T40" fmla="*/ 110 w 142"/>
                <a:gd name="T41" fmla="*/ 172 h 172"/>
                <a:gd name="T42" fmla="*/ 142 w 142"/>
                <a:gd name="T43" fmla="*/ 3 h 172"/>
                <a:gd name="T44" fmla="*/ 142 w 142"/>
                <a:gd name="T45" fmla="*/ 2 h 172"/>
                <a:gd name="T46" fmla="*/ 16 w 142"/>
                <a:gd name="T47" fmla="*/ 97 h 172"/>
                <a:gd name="T48" fmla="*/ 50 w 142"/>
                <a:gd name="T49" fmla="*/ 91 h 172"/>
                <a:gd name="T50" fmla="*/ 16 w 142"/>
                <a:gd name="T51" fmla="*/ 97 h 172"/>
                <a:gd name="T52" fmla="*/ 123 w 142"/>
                <a:gd name="T53" fmla="*/ 23 h 172"/>
                <a:gd name="T54" fmla="*/ 53 w 142"/>
                <a:gd name="T55" fmla="*/ 94 h 172"/>
                <a:gd name="T56" fmla="*/ 128 w 142"/>
                <a:gd name="T57" fmla="*/ 27 h 172"/>
                <a:gd name="T58" fmla="*/ 97 w 142"/>
                <a:gd name="T59" fmla="*/ 121 h 172"/>
                <a:gd name="T60" fmla="*/ 110 w 142"/>
                <a:gd name="T61" fmla="*/ 154 h 172"/>
                <a:gd name="T62" fmla="*/ 131 w 142"/>
                <a:gd name="T63" fmla="*/ 3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172">
                  <a:moveTo>
                    <a:pt x="142" y="2"/>
                  </a:moveTo>
                  <a:cubicBezTo>
                    <a:pt x="142" y="1"/>
                    <a:pt x="142" y="1"/>
                    <a:pt x="142" y="1"/>
                  </a:cubicBezTo>
                  <a:cubicBezTo>
                    <a:pt x="142" y="1"/>
                    <a:pt x="141" y="1"/>
                    <a:pt x="141" y="1"/>
                  </a:cubicBezTo>
                  <a:cubicBezTo>
                    <a:pt x="141" y="1"/>
                    <a:pt x="141" y="0"/>
                    <a:pt x="141" y="0"/>
                  </a:cubicBezTo>
                  <a:cubicBezTo>
                    <a:pt x="141" y="0"/>
                    <a:pt x="141" y="0"/>
                    <a:pt x="141" y="0"/>
                  </a:cubicBezTo>
                  <a:cubicBezTo>
                    <a:pt x="141" y="0"/>
                    <a:pt x="141" y="0"/>
                    <a:pt x="141" y="0"/>
                  </a:cubicBezTo>
                  <a:cubicBezTo>
                    <a:pt x="140" y="0"/>
                    <a:pt x="140" y="0"/>
                    <a:pt x="140" y="0"/>
                  </a:cubicBezTo>
                  <a:cubicBezTo>
                    <a:pt x="140" y="0"/>
                    <a:pt x="140" y="0"/>
                    <a:pt x="140" y="0"/>
                  </a:cubicBezTo>
                  <a:cubicBezTo>
                    <a:pt x="140" y="0"/>
                    <a:pt x="140" y="0"/>
                    <a:pt x="140" y="0"/>
                  </a:cubicBezTo>
                  <a:cubicBezTo>
                    <a:pt x="139" y="0"/>
                    <a:pt x="139" y="0"/>
                    <a:pt x="139" y="0"/>
                  </a:cubicBezTo>
                  <a:cubicBezTo>
                    <a:pt x="139" y="0"/>
                    <a:pt x="139" y="0"/>
                    <a:pt x="138" y="0"/>
                  </a:cubicBezTo>
                  <a:cubicBezTo>
                    <a:pt x="138" y="0"/>
                    <a:pt x="138" y="0"/>
                    <a:pt x="138" y="0"/>
                  </a:cubicBezTo>
                  <a:cubicBezTo>
                    <a:pt x="138" y="0"/>
                    <a:pt x="138" y="0"/>
                    <a:pt x="137" y="0"/>
                  </a:cubicBezTo>
                  <a:cubicBezTo>
                    <a:pt x="137" y="0"/>
                    <a:pt x="137" y="0"/>
                    <a:pt x="137" y="0"/>
                  </a:cubicBezTo>
                  <a:cubicBezTo>
                    <a:pt x="2" y="99"/>
                    <a:pt x="2" y="99"/>
                    <a:pt x="2" y="99"/>
                  </a:cubicBezTo>
                  <a:cubicBezTo>
                    <a:pt x="0" y="100"/>
                    <a:pt x="0" y="103"/>
                    <a:pt x="1" y="104"/>
                  </a:cubicBezTo>
                  <a:cubicBezTo>
                    <a:pt x="1" y="105"/>
                    <a:pt x="1" y="105"/>
                    <a:pt x="2" y="105"/>
                  </a:cubicBezTo>
                  <a:cubicBezTo>
                    <a:pt x="2" y="105"/>
                    <a:pt x="2" y="105"/>
                    <a:pt x="2" y="105"/>
                  </a:cubicBezTo>
                  <a:cubicBezTo>
                    <a:pt x="2" y="105"/>
                    <a:pt x="2" y="105"/>
                    <a:pt x="2" y="105"/>
                  </a:cubicBezTo>
                  <a:cubicBezTo>
                    <a:pt x="2" y="106"/>
                    <a:pt x="3" y="106"/>
                    <a:pt x="4" y="106"/>
                  </a:cubicBezTo>
                  <a:cubicBezTo>
                    <a:pt x="47" y="99"/>
                    <a:pt x="47" y="99"/>
                    <a:pt x="47" y="99"/>
                  </a:cubicBezTo>
                  <a:cubicBezTo>
                    <a:pt x="54" y="136"/>
                    <a:pt x="54" y="136"/>
                    <a:pt x="54" y="136"/>
                  </a:cubicBezTo>
                  <a:cubicBezTo>
                    <a:pt x="54" y="136"/>
                    <a:pt x="54" y="137"/>
                    <a:pt x="54" y="137"/>
                  </a:cubicBezTo>
                  <a:cubicBezTo>
                    <a:pt x="54" y="137"/>
                    <a:pt x="54" y="137"/>
                    <a:pt x="54" y="137"/>
                  </a:cubicBezTo>
                  <a:cubicBezTo>
                    <a:pt x="54" y="137"/>
                    <a:pt x="54" y="137"/>
                    <a:pt x="54" y="137"/>
                  </a:cubicBezTo>
                  <a:cubicBezTo>
                    <a:pt x="54" y="137"/>
                    <a:pt x="55" y="137"/>
                    <a:pt x="55" y="137"/>
                  </a:cubicBezTo>
                  <a:cubicBezTo>
                    <a:pt x="55" y="138"/>
                    <a:pt x="55" y="138"/>
                    <a:pt x="55" y="138"/>
                  </a:cubicBezTo>
                  <a:cubicBezTo>
                    <a:pt x="55" y="138"/>
                    <a:pt x="55" y="138"/>
                    <a:pt x="55" y="138"/>
                  </a:cubicBezTo>
                  <a:cubicBezTo>
                    <a:pt x="55" y="138"/>
                    <a:pt x="55" y="138"/>
                    <a:pt x="55" y="138"/>
                  </a:cubicBezTo>
                  <a:cubicBezTo>
                    <a:pt x="55" y="138"/>
                    <a:pt x="55" y="138"/>
                    <a:pt x="55" y="138"/>
                  </a:cubicBezTo>
                  <a:cubicBezTo>
                    <a:pt x="56" y="138"/>
                    <a:pt x="56" y="138"/>
                    <a:pt x="56" y="138"/>
                  </a:cubicBezTo>
                  <a:cubicBezTo>
                    <a:pt x="56" y="139"/>
                    <a:pt x="56" y="139"/>
                    <a:pt x="57" y="139"/>
                  </a:cubicBezTo>
                  <a:cubicBezTo>
                    <a:pt x="57" y="139"/>
                    <a:pt x="57" y="139"/>
                    <a:pt x="57" y="139"/>
                  </a:cubicBezTo>
                  <a:cubicBezTo>
                    <a:pt x="57" y="139"/>
                    <a:pt x="57" y="139"/>
                    <a:pt x="57" y="139"/>
                  </a:cubicBezTo>
                  <a:cubicBezTo>
                    <a:pt x="57" y="139"/>
                    <a:pt x="57" y="139"/>
                    <a:pt x="57" y="139"/>
                  </a:cubicBezTo>
                  <a:cubicBezTo>
                    <a:pt x="57" y="139"/>
                    <a:pt x="58" y="139"/>
                    <a:pt x="58" y="139"/>
                  </a:cubicBezTo>
                  <a:cubicBezTo>
                    <a:pt x="95" y="128"/>
                    <a:pt x="95" y="128"/>
                    <a:pt x="95" y="128"/>
                  </a:cubicBezTo>
                  <a:cubicBezTo>
                    <a:pt x="108" y="170"/>
                    <a:pt x="108" y="170"/>
                    <a:pt x="108" y="170"/>
                  </a:cubicBezTo>
                  <a:cubicBezTo>
                    <a:pt x="108" y="170"/>
                    <a:pt x="108" y="171"/>
                    <a:pt x="109" y="171"/>
                  </a:cubicBezTo>
                  <a:cubicBezTo>
                    <a:pt x="109" y="171"/>
                    <a:pt x="109" y="171"/>
                    <a:pt x="109" y="171"/>
                  </a:cubicBezTo>
                  <a:cubicBezTo>
                    <a:pt x="109" y="171"/>
                    <a:pt x="109" y="171"/>
                    <a:pt x="109" y="171"/>
                  </a:cubicBezTo>
                  <a:cubicBezTo>
                    <a:pt x="109" y="172"/>
                    <a:pt x="110" y="172"/>
                    <a:pt x="110" y="172"/>
                  </a:cubicBezTo>
                  <a:cubicBezTo>
                    <a:pt x="112" y="172"/>
                    <a:pt x="114" y="170"/>
                    <a:pt x="114" y="168"/>
                  </a:cubicBezTo>
                  <a:cubicBezTo>
                    <a:pt x="142" y="3"/>
                    <a:pt x="142" y="3"/>
                    <a:pt x="142" y="3"/>
                  </a:cubicBezTo>
                  <a:cubicBezTo>
                    <a:pt x="142" y="3"/>
                    <a:pt x="142" y="3"/>
                    <a:pt x="142" y="3"/>
                  </a:cubicBezTo>
                  <a:cubicBezTo>
                    <a:pt x="142" y="3"/>
                    <a:pt x="142" y="2"/>
                    <a:pt x="142" y="2"/>
                  </a:cubicBezTo>
                  <a:cubicBezTo>
                    <a:pt x="142" y="2"/>
                    <a:pt x="142" y="2"/>
                    <a:pt x="142" y="2"/>
                  </a:cubicBezTo>
                  <a:close/>
                  <a:moveTo>
                    <a:pt x="16" y="97"/>
                  </a:moveTo>
                  <a:cubicBezTo>
                    <a:pt x="117" y="23"/>
                    <a:pt x="117" y="23"/>
                    <a:pt x="117" y="23"/>
                  </a:cubicBezTo>
                  <a:cubicBezTo>
                    <a:pt x="50" y="91"/>
                    <a:pt x="50" y="91"/>
                    <a:pt x="50" y="91"/>
                  </a:cubicBezTo>
                  <a:cubicBezTo>
                    <a:pt x="50" y="91"/>
                    <a:pt x="49" y="91"/>
                    <a:pt x="49" y="91"/>
                  </a:cubicBezTo>
                  <a:lnTo>
                    <a:pt x="16" y="97"/>
                  </a:lnTo>
                  <a:close/>
                  <a:moveTo>
                    <a:pt x="53" y="94"/>
                  </a:moveTo>
                  <a:cubicBezTo>
                    <a:pt x="123" y="23"/>
                    <a:pt x="123" y="23"/>
                    <a:pt x="123" y="23"/>
                  </a:cubicBezTo>
                  <a:cubicBezTo>
                    <a:pt x="59" y="126"/>
                    <a:pt x="59" y="126"/>
                    <a:pt x="59" y="126"/>
                  </a:cubicBezTo>
                  <a:lnTo>
                    <a:pt x="53" y="94"/>
                  </a:lnTo>
                  <a:close/>
                  <a:moveTo>
                    <a:pt x="64" y="130"/>
                  </a:moveTo>
                  <a:cubicBezTo>
                    <a:pt x="128" y="27"/>
                    <a:pt x="128" y="27"/>
                    <a:pt x="128" y="27"/>
                  </a:cubicBezTo>
                  <a:cubicBezTo>
                    <a:pt x="97" y="120"/>
                    <a:pt x="97" y="120"/>
                    <a:pt x="97" y="120"/>
                  </a:cubicBezTo>
                  <a:cubicBezTo>
                    <a:pt x="97" y="121"/>
                    <a:pt x="97" y="120"/>
                    <a:pt x="97" y="121"/>
                  </a:cubicBezTo>
                  <a:lnTo>
                    <a:pt x="64" y="130"/>
                  </a:lnTo>
                  <a:close/>
                  <a:moveTo>
                    <a:pt x="110" y="154"/>
                  </a:moveTo>
                  <a:cubicBezTo>
                    <a:pt x="100" y="123"/>
                    <a:pt x="100" y="123"/>
                    <a:pt x="100" y="123"/>
                  </a:cubicBezTo>
                  <a:cubicBezTo>
                    <a:pt x="131" y="30"/>
                    <a:pt x="131" y="30"/>
                    <a:pt x="131" y="30"/>
                  </a:cubicBezTo>
                  <a:lnTo>
                    <a:pt x="110" y="154"/>
                  </a:lnTo>
                  <a:close/>
                </a:path>
              </a:pathLst>
            </a:custGeom>
            <a:solidFill>
              <a:schemeClr val="bg1"/>
            </a:solidFill>
            <a:ln>
              <a:noFill/>
            </a:ln>
          </p:spPr>
          <p:txBody>
            <a:bodyPr vert="horz" wrap="square" lIns="68580" tIns="34290" rIns="68580" bIns="34290" numCol="1" anchor="t" anchorCtr="0" compatLnSpc="1"/>
            <a:lstStyle/>
            <a:p>
              <a:endParaRPr lang="zh-CN" altLang="en-US" sz="1350">
                <a:latin typeface="微软雅黑" panose="020B0503020204020204" pitchFamily="34" charset="-122"/>
                <a:ea typeface="微软雅黑" panose="020B0503020204020204" pitchFamily="34" charset="-122"/>
                <a:sym typeface="Arial" panose="020B0604020202020204"/>
              </a:endParaRPr>
            </a:p>
          </p:txBody>
        </p:sp>
        <p:sp>
          <p:nvSpPr>
            <p:cNvPr id="24" name="矩形 23"/>
            <p:cNvSpPr/>
            <p:nvPr/>
          </p:nvSpPr>
          <p:spPr>
            <a:xfrm>
              <a:off x="4532244" y="1830705"/>
              <a:ext cx="1942148" cy="9372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pitchFamily="34" charset="-122"/>
                <a:ea typeface="微软雅黑" panose="020B0503020204020204" pitchFamily="34" charset="-122"/>
                <a:sym typeface="Arial" panose="020B0604020202020204"/>
              </a:endParaRPr>
            </a:p>
          </p:txBody>
        </p:sp>
        <p:grpSp>
          <p:nvGrpSpPr>
            <p:cNvPr id="25" name="Group 13"/>
            <p:cNvGrpSpPr>
              <a:grpSpLocks noChangeAspect="1"/>
            </p:cNvGrpSpPr>
            <p:nvPr/>
          </p:nvGrpSpPr>
          <p:grpSpPr bwMode="auto">
            <a:xfrm>
              <a:off x="5355204" y="1964531"/>
              <a:ext cx="365760" cy="421958"/>
              <a:chOff x="3683" y="2009"/>
              <a:chExt cx="312" cy="302"/>
            </a:xfrm>
            <a:solidFill>
              <a:schemeClr val="bg1"/>
            </a:solidFill>
          </p:grpSpPr>
          <p:sp>
            <p:nvSpPr>
              <p:cNvPr id="32" name="Freeform 14"/>
              <p:cNvSpPr>
                <a:spLocks noEditPoints="1"/>
              </p:cNvSpPr>
              <p:nvPr/>
            </p:nvSpPr>
            <p:spPr bwMode="auto">
              <a:xfrm>
                <a:off x="3791" y="2108"/>
                <a:ext cx="105" cy="104"/>
              </a:xfrm>
              <a:custGeom>
                <a:avLst/>
                <a:gdLst>
                  <a:gd name="T0" fmla="*/ 27 w 54"/>
                  <a:gd name="T1" fmla="*/ 0 h 54"/>
                  <a:gd name="T2" fmla="*/ 0 w 54"/>
                  <a:gd name="T3" fmla="*/ 27 h 54"/>
                  <a:gd name="T4" fmla="*/ 27 w 54"/>
                  <a:gd name="T5" fmla="*/ 54 h 54"/>
                  <a:gd name="T6" fmla="*/ 54 w 54"/>
                  <a:gd name="T7" fmla="*/ 27 h 54"/>
                  <a:gd name="T8" fmla="*/ 27 w 54"/>
                  <a:gd name="T9" fmla="*/ 0 h 54"/>
                  <a:gd name="T10" fmla="*/ 27 w 54"/>
                  <a:gd name="T11" fmla="*/ 50 h 54"/>
                  <a:gd name="T12" fmla="*/ 4 w 54"/>
                  <a:gd name="T13" fmla="*/ 27 h 54"/>
                  <a:gd name="T14" fmla="*/ 27 w 54"/>
                  <a:gd name="T15" fmla="*/ 4 h 54"/>
                  <a:gd name="T16" fmla="*/ 50 w 54"/>
                  <a:gd name="T17" fmla="*/ 27 h 54"/>
                  <a:gd name="T18" fmla="*/ 27 w 54"/>
                  <a:gd name="T19" fmla="*/ 5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4">
                    <a:moveTo>
                      <a:pt x="27" y="0"/>
                    </a:moveTo>
                    <a:cubicBezTo>
                      <a:pt x="12" y="0"/>
                      <a:pt x="0" y="12"/>
                      <a:pt x="0" y="27"/>
                    </a:cubicBezTo>
                    <a:cubicBezTo>
                      <a:pt x="0" y="42"/>
                      <a:pt x="12" y="54"/>
                      <a:pt x="27" y="54"/>
                    </a:cubicBezTo>
                    <a:cubicBezTo>
                      <a:pt x="42" y="54"/>
                      <a:pt x="54" y="42"/>
                      <a:pt x="54" y="27"/>
                    </a:cubicBezTo>
                    <a:cubicBezTo>
                      <a:pt x="54" y="12"/>
                      <a:pt x="42" y="0"/>
                      <a:pt x="27" y="0"/>
                    </a:cubicBezTo>
                    <a:close/>
                    <a:moveTo>
                      <a:pt x="27" y="50"/>
                    </a:moveTo>
                    <a:cubicBezTo>
                      <a:pt x="14" y="50"/>
                      <a:pt x="4" y="40"/>
                      <a:pt x="4" y="27"/>
                    </a:cubicBezTo>
                    <a:cubicBezTo>
                      <a:pt x="4" y="14"/>
                      <a:pt x="14" y="4"/>
                      <a:pt x="27" y="4"/>
                    </a:cubicBezTo>
                    <a:cubicBezTo>
                      <a:pt x="40" y="4"/>
                      <a:pt x="50" y="14"/>
                      <a:pt x="50" y="27"/>
                    </a:cubicBezTo>
                    <a:cubicBezTo>
                      <a:pt x="50" y="40"/>
                      <a:pt x="40" y="50"/>
                      <a:pt x="27"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微软雅黑" panose="020B0503020204020204" pitchFamily="34" charset="-122"/>
                  <a:ea typeface="微软雅黑" panose="020B0503020204020204" pitchFamily="34" charset="-122"/>
                  <a:sym typeface="Arial" panose="020B0604020202020204"/>
                </a:endParaRPr>
              </a:p>
            </p:txBody>
          </p:sp>
          <p:sp>
            <p:nvSpPr>
              <p:cNvPr id="33" name="Freeform 15"/>
              <p:cNvSpPr>
                <a:spLocks noEditPoints="1"/>
              </p:cNvSpPr>
              <p:nvPr/>
            </p:nvSpPr>
            <p:spPr bwMode="auto">
              <a:xfrm>
                <a:off x="3683" y="2009"/>
                <a:ext cx="312" cy="302"/>
              </a:xfrm>
              <a:custGeom>
                <a:avLst/>
                <a:gdLst>
                  <a:gd name="T0" fmla="*/ 154 w 161"/>
                  <a:gd name="T1" fmla="*/ 62 h 156"/>
                  <a:gd name="T2" fmla="*/ 145 w 161"/>
                  <a:gd name="T3" fmla="*/ 37 h 156"/>
                  <a:gd name="T4" fmla="*/ 122 w 161"/>
                  <a:gd name="T5" fmla="*/ 16 h 156"/>
                  <a:gd name="T6" fmla="*/ 98 w 161"/>
                  <a:gd name="T7" fmla="*/ 6 h 156"/>
                  <a:gd name="T8" fmla="*/ 66 w 161"/>
                  <a:gd name="T9" fmla="*/ 5 h 156"/>
                  <a:gd name="T10" fmla="*/ 52 w 161"/>
                  <a:gd name="T11" fmla="*/ 25 h 156"/>
                  <a:gd name="T12" fmla="*/ 17 w 161"/>
                  <a:gd name="T13" fmla="*/ 30 h 156"/>
                  <a:gd name="T14" fmla="*/ 29 w 161"/>
                  <a:gd name="T15" fmla="*/ 48 h 156"/>
                  <a:gd name="T16" fmla="*/ 6 w 161"/>
                  <a:gd name="T17" fmla="*/ 62 h 156"/>
                  <a:gd name="T18" fmla="*/ 5 w 161"/>
                  <a:gd name="T19" fmla="*/ 94 h 156"/>
                  <a:gd name="T20" fmla="*/ 29 w 161"/>
                  <a:gd name="T21" fmla="*/ 108 h 156"/>
                  <a:gd name="T22" fmla="*/ 17 w 161"/>
                  <a:gd name="T23" fmla="*/ 125 h 156"/>
                  <a:gd name="T24" fmla="*/ 41 w 161"/>
                  <a:gd name="T25" fmla="*/ 141 h 156"/>
                  <a:gd name="T26" fmla="*/ 66 w 161"/>
                  <a:gd name="T27" fmla="*/ 150 h 156"/>
                  <a:gd name="T28" fmla="*/ 95 w 161"/>
                  <a:gd name="T29" fmla="*/ 154 h 156"/>
                  <a:gd name="T30" fmla="*/ 111 w 161"/>
                  <a:gd name="T31" fmla="*/ 130 h 156"/>
                  <a:gd name="T32" fmla="*/ 127 w 161"/>
                  <a:gd name="T33" fmla="*/ 141 h 156"/>
                  <a:gd name="T34" fmla="*/ 144 w 161"/>
                  <a:gd name="T35" fmla="*/ 117 h 156"/>
                  <a:gd name="T36" fmla="*/ 155 w 161"/>
                  <a:gd name="T37" fmla="*/ 94 h 156"/>
                  <a:gd name="T38" fmla="*/ 161 w 161"/>
                  <a:gd name="T39" fmla="*/ 78 h 156"/>
                  <a:gd name="T40" fmla="*/ 114 w 161"/>
                  <a:gd name="T41" fmla="*/ 122 h 156"/>
                  <a:gd name="T42" fmla="*/ 111 w 161"/>
                  <a:gd name="T43" fmla="*/ 121 h 156"/>
                  <a:gd name="T44" fmla="*/ 93 w 161"/>
                  <a:gd name="T45" fmla="*/ 129 h 156"/>
                  <a:gd name="T46" fmla="*/ 90 w 161"/>
                  <a:gd name="T47" fmla="*/ 147 h 156"/>
                  <a:gd name="T48" fmla="*/ 71 w 161"/>
                  <a:gd name="T49" fmla="*/ 129 h 156"/>
                  <a:gd name="T50" fmla="*/ 52 w 161"/>
                  <a:gd name="T51" fmla="*/ 122 h 156"/>
                  <a:gd name="T52" fmla="*/ 49 w 161"/>
                  <a:gd name="T53" fmla="*/ 122 h 156"/>
                  <a:gd name="T54" fmla="*/ 37 w 161"/>
                  <a:gd name="T55" fmla="*/ 112 h 156"/>
                  <a:gd name="T56" fmla="*/ 38 w 161"/>
                  <a:gd name="T57" fmla="*/ 109 h 156"/>
                  <a:gd name="T58" fmla="*/ 38 w 161"/>
                  <a:gd name="T59" fmla="*/ 107 h 156"/>
                  <a:gd name="T60" fmla="*/ 9 w 161"/>
                  <a:gd name="T61" fmla="*/ 86 h 156"/>
                  <a:gd name="T62" fmla="*/ 26 w 161"/>
                  <a:gd name="T63" fmla="*/ 70 h 156"/>
                  <a:gd name="T64" fmla="*/ 38 w 161"/>
                  <a:gd name="T65" fmla="*/ 49 h 156"/>
                  <a:gd name="T66" fmla="*/ 38 w 161"/>
                  <a:gd name="T67" fmla="*/ 46 h 156"/>
                  <a:gd name="T68" fmla="*/ 25 w 161"/>
                  <a:gd name="T69" fmla="*/ 33 h 156"/>
                  <a:gd name="T70" fmla="*/ 50 w 161"/>
                  <a:gd name="T71" fmla="*/ 34 h 156"/>
                  <a:gd name="T72" fmla="*/ 50 w 161"/>
                  <a:gd name="T73" fmla="*/ 34 h 156"/>
                  <a:gd name="T74" fmla="*/ 53 w 161"/>
                  <a:gd name="T75" fmla="*/ 34 h 156"/>
                  <a:gd name="T76" fmla="*/ 74 w 161"/>
                  <a:gd name="T77" fmla="*/ 8 h 156"/>
                  <a:gd name="T78" fmla="*/ 90 w 161"/>
                  <a:gd name="T79" fmla="*/ 23 h 156"/>
                  <a:gd name="T80" fmla="*/ 110 w 161"/>
                  <a:gd name="T81" fmla="*/ 35 h 156"/>
                  <a:gd name="T82" fmla="*/ 112 w 161"/>
                  <a:gd name="T83" fmla="*/ 34 h 156"/>
                  <a:gd name="T84" fmla="*/ 115 w 161"/>
                  <a:gd name="T85" fmla="*/ 34 h 156"/>
                  <a:gd name="T86" fmla="*/ 126 w 161"/>
                  <a:gd name="T87" fmla="*/ 46 h 156"/>
                  <a:gd name="T88" fmla="*/ 125 w 161"/>
                  <a:gd name="T89" fmla="*/ 49 h 156"/>
                  <a:gd name="T90" fmla="*/ 132 w 161"/>
                  <a:gd name="T91" fmla="*/ 67 h 156"/>
                  <a:gd name="T92" fmla="*/ 138 w 161"/>
                  <a:gd name="T93" fmla="*/ 70 h 156"/>
                  <a:gd name="T94" fmla="*/ 138 w 161"/>
                  <a:gd name="T95" fmla="*/ 86 h 156"/>
                  <a:gd name="T96" fmla="*/ 125 w 161"/>
                  <a:gd name="T97" fmla="*/ 105 h 156"/>
                  <a:gd name="T98" fmla="*/ 125 w 161"/>
                  <a:gd name="T99" fmla="*/ 108 h 156"/>
                  <a:gd name="T100" fmla="*/ 126 w 161"/>
                  <a:gd name="T101" fmla="*/ 11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1" h="156">
                    <a:moveTo>
                      <a:pt x="160" y="65"/>
                    </a:moveTo>
                    <a:cubicBezTo>
                      <a:pt x="160" y="63"/>
                      <a:pt x="158" y="62"/>
                      <a:pt x="155" y="62"/>
                    </a:cubicBezTo>
                    <a:cubicBezTo>
                      <a:pt x="155" y="62"/>
                      <a:pt x="155" y="62"/>
                      <a:pt x="155" y="62"/>
                    </a:cubicBezTo>
                    <a:cubicBezTo>
                      <a:pt x="155" y="62"/>
                      <a:pt x="154" y="62"/>
                      <a:pt x="154" y="62"/>
                    </a:cubicBezTo>
                    <a:cubicBezTo>
                      <a:pt x="139" y="62"/>
                      <a:pt x="139" y="62"/>
                      <a:pt x="139" y="62"/>
                    </a:cubicBezTo>
                    <a:cubicBezTo>
                      <a:pt x="138" y="57"/>
                      <a:pt x="136" y="53"/>
                      <a:pt x="134" y="49"/>
                    </a:cubicBezTo>
                    <a:cubicBezTo>
                      <a:pt x="144" y="39"/>
                      <a:pt x="144" y="39"/>
                      <a:pt x="144" y="39"/>
                    </a:cubicBezTo>
                    <a:cubicBezTo>
                      <a:pt x="144" y="38"/>
                      <a:pt x="145" y="38"/>
                      <a:pt x="145" y="37"/>
                    </a:cubicBezTo>
                    <a:cubicBezTo>
                      <a:pt x="146" y="36"/>
                      <a:pt x="147" y="33"/>
                      <a:pt x="145" y="32"/>
                    </a:cubicBezTo>
                    <a:cubicBezTo>
                      <a:pt x="140" y="25"/>
                      <a:pt x="134" y="19"/>
                      <a:pt x="127" y="15"/>
                    </a:cubicBezTo>
                    <a:cubicBezTo>
                      <a:pt x="126" y="13"/>
                      <a:pt x="122" y="14"/>
                      <a:pt x="122" y="16"/>
                    </a:cubicBezTo>
                    <a:cubicBezTo>
                      <a:pt x="122" y="16"/>
                      <a:pt x="122" y="16"/>
                      <a:pt x="122" y="16"/>
                    </a:cubicBezTo>
                    <a:cubicBezTo>
                      <a:pt x="122" y="16"/>
                      <a:pt x="122" y="16"/>
                      <a:pt x="122" y="16"/>
                    </a:cubicBezTo>
                    <a:cubicBezTo>
                      <a:pt x="111" y="26"/>
                      <a:pt x="111" y="26"/>
                      <a:pt x="111" y="26"/>
                    </a:cubicBezTo>
                    <a:cubicBezTo>
                      <a:pt x="107" y="24"/>
                      <a:pt x="103" y="22"/>
                      <a:pt x="98" y="21"/>
                    </a:cubicBezTo>
                    <a:cubicBezTo>
                      <a:pt x="98" y="6"/>
                      <a:pt x="98" y="6"/>
                      <a:pt x="98" y="6"/>
                    </a:cubicBezTo>
                    <a:cubicBezTo>
                      <a:pt x="98" y="6"/>
                      <a:pt x="98" y="6"/>
                      <a:pt x="98" y="6"/>
                    </a:cubicBezTo>
                    <a:cubicBezTo>
                      <a:pt x="98" y="4"/>
                      <a:pt x="97" y="2"/>
                      <a:pt x="95" y="1"/>
                    </a:cubicBezTo>
                    <a:cubicBezTo>
                      <a:pt x="86" y="0"/>
                      <a:pt x="78" y="0"/>
                      <a:pt x="69" y="1"/>
                    </a:cubicBezTo>
                    <a:cubicBezTo>
                      <a:pt x="67" y="1"/>
                      <a:pt x="66" y="3"/>
                      <a:pt x="66" y="5"/>
                    </a:cubicBezTo>
                    <a:cubicBezTo>
                      <a:pt x="66" y="5"/>
                      <a:pt x="66" y="5"/>
                      <a:pt x="66" y="5"/>
                    </a:cubicBezTo>
                    <a:cubicBezTo>
                      <a:pt x="66" y="6"/>
                      <a:pt x="66" y="6"/>
                      <a:pt x="66" y="6"/>
                    </a:cubicBezTo>
                    <a:cubicBezTo>
                      <a:pt x="66" y="20"/>
                      <a:pt x="66" y="20"/>
                      <a:pt x="66" y="20"/>
                    </a:cubicBezTo>
                    <a:cubicBezTo>
                      <a:pt x="61" y="21"/>
                      <a:pt x="57" y="23"/>
                      <a:pt x="52" y="25"/>
                    </a:cubicBezTo>
                    <a:cubicBezTo>
                      <a:pt x="41" y="14"/>
                      <a:pt x="41" y="14"/>
                      <a:pt x="41" y="14"/>
                    </a:cubicBezTo>
                    <a:cubicBezTo>
                      <a:pt x="41" y="14"/>
                      <a:pt x="41" y="14"/>
                      <a:pt x="41" y="14"/>
                    </a:cubicBezTo>
                    <a:cubicBezTo>
                      <a:pt x="39" y="13"/>
                      <a:pt x="37" y="12"/>
                      <a:pt x="35" y="13"/>
                    </a:cubicBezTo>
                    <a:cubicBezTo>
                      <a:pt x="28" y="18"/>
                      <a:pt x="22" y="24"/>
                      <a:pt x="17" y="30"/>
                    </a:cubicBezTo>
                    <a:cubicBezTo>
                      <a:pt x="15" y="32"/>
                      <a:pt x="16" y="35"/>
                      <a:pt x="17" y="36"/>
                    </a:cubicBezTo>
                    <a:cubicBezTo>
                      <a:pt x="18" y="36"/>
                      <a:pt x="18" y="36"/>
                      <a:pt x="18" y="36"/>
                    </a:cubicBezTo>
                    <a:cubicBezTo>
                      <a:pt x="18" y="36"/>
                      <a:pt x="18" y="37"/>
                      <a:pt x="18" y="37"/>
                    </a:cubicBezTo>
                    <a:cubicBezTo>
                      <a:pt x="29" y="48"/>
                      <a:pt x="29" y="48"/>
                      <a:pt x="29" y="48"/>
                    </a:cubicBezTo>
                    <a:cubicBezTo>
                      <a:pt x="27" y="52"/>
                      <a:pt x="25" y="57"/>
                      <a:pt x="23" y="62"/>
                    </a:cubicBezTo>
                    <a:cubicBezTo>
                      <a:pt x="6" y="62"/>
                      <a:pt x="6" y="62"/>
                      <a:pt x="6" y="62"/>
                    </a:cubicBezTo>
                    <a:cubicBezTo>
                      <a:pt x="6" y="62"/>
                      <a:pt x="6" y="62"/>
                      <a:pt x="6" y="62"/>
                    </a:cubicBezTo>
                    <a:cubicBezTo>
                      <a:pt x="6" y="62"/>
                      <a:pt x="6" y="62"/>
                      <a:pt x="6" y="62"/>
                    </a:cubicBezTo>
                    <a:cubicBezTo>
                      <a:pt x="3" y="62"/>
                      <a:pt x="1" y="63"/>
                      <a:pt x="1" y="65"/>
                    </a:cubicBezTo>
                    <a:cubicBezTo>
                      <a:pt x="0" y="69"/>
                      <a:pt x="0" y="74"/>
                      <a:pt x="0" y="78"/>
                    </a:cubicBezTo>
                    <a:cubicBezTo>
                      <a:pt x="0" y="82"/>
                      <a:pt x="0" y="86"/>
                      <a:pt x="1" y="91"/>
                    </a:cubicBezTo>
                    <a:cubicBezTo>
                      <a:pt x="1" y="93"/>
                      <a:pt x="3" y="94"/>
                      <a:pt x="5" y="94"/>
                    </a:cubicBezTo>
                    <a:cubicBezTo>
                      <a:pt x="5" y="94"/>
                      <a:pt x="6" y="94"/>
                      <a:pt x="6" y="94"/>
                    </a:cubicBezTo>
                    <a:cubicBezTo>
                      <a:pt x="6" y="94"/>
                      <a:pt x="6" y="94"/>
                      <a:pt x="6" y="94"/>
                    </a:cubicBezTo>
                    <a:cubicBezTo>
                      <a:pt x="23" y="94"/>
                      <a:pt x="23" y="94"/>
                      <a:pt x="23" y="94"/>
                    </a:cubicBezTo>
                    <a:cubicBezTo>
                      <a:pt x="25" y="99"/>
                      <a:pt x="27" y="104"/>
                      <a:pt x="29" y="108"/>
                    </a:cubicBezTo>
                    <a:cubicBezTo>
                      <a:pt x="18" y="119"/>
                      <a:pt x="18" y="119"/>
                      <a:pt x="18" y="119"/>
                    </a:cubicBezTo>
                    <a:cubicBezTo>
                      <a:pt x="18" y="119"/>
                      <a:pt x="18" y="119"/>
                      <a:pt x="18" y="120"/>
                    </a:cubicBezTo>
                    <a:cubicBezTo>
                      <a:pt x="18" y="120"/>
                      <a:pt x="18" y="120"/>
                      <a:pt x="18" y="120"/>
                    </a:cubicBezTo>
                    <a:cubicBezTo>
                      <a:pt x="16" y="121"/>
                      <a:pt x="16" y="124"/>
                      <a:pt x="17" y="125"/>
                    </a:cubicBezTo>
                    <a:cubicBezTo>
                      <a:pt x="22" y="132"/>
                      <a:pt x="29" y="138"/>
                      <a:pt x="36" y="142"/>
                    </a:cubicBezTo>
                    <a:cubicBezTo>
                      <a:pt x="36" y="143"/>
                      <a:pt x="37" y="143"/>
                      <a:pt x="38" y="143"/>
                    </a:cubicBezTo>
                    <a:cubicBezTo>
                      <a:pt x="39" y="143"/>
                      <a:pt x="40" y="142"/>
                      <a:pt x="41" y="142"/>
                    </a:cubicBezTo>
                    <a:cubicBezTo>
                      <a:pt x="41" y="141"/>
                      <a:pt x="41" y="141"/>
                      <a:pt x="41" y="141"/>
                    </a:cubicBezTo>
                    <a:cubicBezTo>
                      <a:pt x="52" y="131"/>
                      <a:pt x="52" y="131"/>
                      <a:pt x="52" y="131"/>
                    </a:cubicBezTo>
                    <a:cubicBezTo>
                      <a:pt x="57" y="133"/>
                      <a:pt x="61" y="135"/>
                      <a:pt x="66" y="136"/>
                    </a:cubicBezTo>
                    <a:cubicBezTo>
                      <a:pt x="66" y="150"/>
                      <a:pt x="66" y="150"/>
                      <a:pt x="66" y="150"/>
                    </a:cubicBezTo>
                    <a:cubicBezTo>
                      <a:pt x="66" y="150"/>
                      <a:pt x="66" y="150"/>
                      <a:pt x="66" y="150"/>
                    </a:cubicBezTo>
                    <a:cubicBezTo>
                      <a:pt x="66" y="150"/>
                      <a:pt x="66" y="150"/>
                      <a:pt x="66" y="150"/>
                    </a:cubicBezTo>
                    <a:cubicBezTo>
                      <a:pt x="66" y="152"/>
                      <a:pt x="67" y="154"/>
                      <a:pt x="69" y="155"/>
                    </a:cubicBezTo>
                    <a:cubicBezTo>
                      <a:pt x="73" y="155"/>
                      <a:pt x="77" y="156"/>
                      <a:pt x="80" y="156"/>
                    </a:cubicBezTo>
                    <a:cubicBezTo>
                      <a:pt x="85" y="156"/>
                      <a:pt x="90" y="155"/>
                      <a:pt x="95" y="154"/>
                    </a:cubicBezTo>
                    <a:cubicBezTo>
                      <a:pt x="97" y="154"/>
                      <a:pt x="98" y="152"/>
                      <a:pt x="98" y="150"/>
                    </a:cubicBezTo>
                    <a:cubicBezTo>
                      <a:pt x="98" y="150"/>
                      <a:pt x="98" y="150"/>
                      <a:pt x="98" y="150"/>
                    </a:cubicBezTo>
                    <a:cubicBezTo>
                      <a:pt x="98" y="136"/>
                      <a:pt x="98" y="136"/>
                      <a:pt x="98" y="136"/>
                    </a:cubicBezTo>
                    <a:cubicBezTo>
                      <a:pt x="103" y="134"/>
                      <a:pt x="107" y="132"/>
                      <a:pt x="111" y="130"/>
                    </a:cubicBezTo>
                    <a:cubicBezTo>
                      <a:pt x="121" y="140"/>
                      <a:pt x="121" y="140"/>
                      <a:pt x="121" y="140"/>
                    </a:cubicBezTo>
                    <a:cubicBezTo>
                      <a:pt x="121" y="140"/>
                      <a:pt x="122" y="140"/>
                      <a:pt x="122" y="140"/>
                    </a:cubicBezTo>
                    <a:cubicBezTo>
                      <a:pt x="122" y="141"/>
                      <a:pt x="124" y="142"/>
                      <a:pt x="125" y="142"/>
                    </a:cubicBezTo>
                    <a:cubicBezTo>
                      <a:pt x="126" y="142"/>
                      <a:pt x="126" y="142"/>
                      <a:pt x="127" y="141"/>
                    </a:cubicBezTo>
                    <a:cubicBezTo>
                      <a:pt x="134" y="136"/>
                      <a:pt x="140" y="130"/>
                      <a:pt x="145" y="124"/>
                    </a:cubicBezTo>
                    <a:cubicBezTo>
                      <a:pt x="147" y="122"/>
                      <a:pt x="146" y="119"/>
                      <a:pt x="145" y="118"/>
                    </a:cubicBezTo>
                    <a:cubicBezTo>
                      <a:pt x="145" y="118"/>
                      <a:pt x="144" y="118"/>
                      <a:pt x="144" y="118"/>
                    </a:cubicBezTo>
                    <a:cubicBezTo>
                      <a:pt x="144" y="118"/>
                      <a:pt x="144" y="117"/>
                      <a:pt x="144" y="117"/>
                    </a:cubicBezTo>
                    <a:cubicBezTo>
                      <a:pt x="134" y="107"/>
                      <a:pt x="134" y="107"/>
                      <a:pt x="134" y="107"/>
                    </a:cubicBezTo>
                    <a:cubicBezTo>
                      <a:pt x="136" y="103"/>
                      <a:pt x="138" y="99"/>
                      <a:pt x="139" y="94"/>
                    </a:cubicBezTo>
                    <a:cubicBezTo>
                      <a:pt x="154" y="94"/>
                      <a:pt x="154" y="94"/>
                      <a:pt x="154" y="94"/>
                    </a:cubicBezTo>
                    <a:cubicBezTo>
                      <a:pt x="154" y="94"/>
                      <a:pt x="155" y="94"/>
                      <a:pt x="155" y="94"/>
                    </a:cubicBezTo>
                    <a:cubicBezTo>
                      <a:pt x="155" y="94"/>
                      <a:pt x="155" y="94"/>
                      <a:pt x="155" y="94"/>
                    </a:cubicBezTo>
                    <a:cubicBezTo>
                      <a:pt x="155" y="94"/>
                      <a:pt x="156" y="94"/>
                      <a:pt x="156" y="94"/>
                    </a:cubicBezTo>
                    <a:cubicBezTo>
                      <a:pt x="158" y="94"/>
                      <a:pt x="160" y="93"/>
                      <a:pt x="160" y="91"/>
                    </a:cubicBezTo>
                    <a:cubicBezTo>
                      <a:pt x="161" y="86"/>
                      <a:pt x="161" y="82"/>
                      <a:pt x="161" y="78"/>
                    </a:cubicBezTo>
                    <a:cubicBezTo>
                      <a:pt x="161" y="74"/>
                      <a:pt x="161" y="69"/>
                      <a:pt x="160" y="65"/>
                    </a:cubicBezTo>
                    <a:close/>
                    <a:moveTo>
                      <a:pt x="125" y="133"/>
                    </a:moveTo>
                    <a:cubicBezTo>
                      <a:pt x="115" y="122"/>
                      <a:pt x="115" y="122"/>
                      <a:pt x="115" y="122"/>
                    </a:cubicBezTo>
                    <a:cubicBezTo>
                      <a:pt x="115" y="122"/>
                      <a:pt x="114" y="122"/>
                      <a:pt x="114" y="122"/>
                    </a:cubicBezTo>
                    <a:cubicBezTo>
                      <a:pt x="114" y="122"/>
                      <a:pt x="114" y="121"/>
                      <a:pt x="114" y="121"/>
                    </a:cubicBezTo>
                    <a:cubicBezTo>
                      <a:pt x="113" y="121"/>
                      <a:pt x="113" y="121"/>
                      <a:pt x="113" y="121"/>
                    </a:cubicBezTo>
                    <a:cubicBezTo>
                      <a:pt x="113" y="121"/>
                      <a:pt x="112" y="121"/>
                      <a:pt x="112" y="121"/>
                    </a:cubicBezTo>
                    <a:cubicBezTo>
                      <a:pt x="112" y="121"/>
                      <a:pt x="112" y="121"/>
                      <a:pt x="111" y="121"/>
                    </a:cubicBezTo>
                    <a:cubicBezTo>
                      <a:pt x="111" y="121"/>
                      <a:pt x="111" y="121"/>
                      <a:pt x="111" y="121"/>
                    </a:cubicBezTo>
                    <a:cubicBezTo>
                      <a:pt x="110" y="121"/>
                      <a:pt x="110" y="121"/>
                      <a:pt x="110" y="121"/>
                    </a:cubicBezTo>
                    <a:cubicBezTo>
                      <a:pt x="110" y="121"/>
                      <a:pt x="110" y="121"/>
                      <a:pt x="110" y="121"/>
                    </a:cubicBezTo>
                    <a:cubicBezTo>
                      <a:pt x="105" y="125"/>
                      <a:pt x="99" y="127"/>
                      <a:pt x="93" y="129"/>
                    </a:cubicBezTo>
                    <a:cubicBezTo>
                      <a:pt x="91" y="129"/>
                      <a:pt x="90" y="131"/>
                      <a:pt x="90" y="133"/>
                    </a:cubicBezTo>
                    <a:cubicBezTo>
                      <a:pt x="90" y="133"/>
                      <a:pt x="90" y="133"/>
                      <a:pt x="90" y="133"/>
                    </a:cubicBezTo>
                    <a:cubicBezTo>
                      <a:pt x="90" y="134"/>
                      <a:pt x="90" y="134"/>
                      <a:pt x="90" y="134"/>
                    </a:cubicBezTo>
                    <a:cubicBezTo>
                      <a:pt x="90" y="147"/>
                      <a:pt x="90" y="147"/>
                      <a:pt x="90" y="147"/>
                    </a:cubicBezTo>
                    <a:cubicBezTo>
                      <a:pt x="85" y="148"/>
                      <a:pt x="79" y="148"/>
                      <a:pt x="74" y="147"/>
                    </a:cubicBezTo>
                    <a:cubicBezTo>
                      <a:pt x="74" y="134"/>
                      <a:pt x="74" y="134"/>
                      <a:pt x="74" y="134"/>
                    </a:cubicBezTo>
                    <a:cubicBezTo>
                      <a:pt x="74" y="134"/>
                      <a:pt x="74" y="134"/>
                      <a:pt x="74" y="134"/>
                    </a:cubicBezTo>
                    <a:cubicBezTo>
                      <a:pt x="74" y="131"/>
                      <a:pt x="73" y="129"/>
                      <a:pt x="71" y="129"/>
                    </a:cubicBezTo>
                    <a:cubicBezTo>
                      <a:pt x="65" y="128"/>
                      <a:pt x="59" y="125"/>
                      <a:pt x="54" y="122"/>
                    </a:cubicBezTo>
                    <a:cubicBezTo>
                      <a:pt x="53" y="122"/>
                      <a:pt x="53" y="122"/>
                      <a:pt x="53" y="122"/>
                    </a:cubicBezTo>
                    <a:cubicBezTo>
                      <a:pt x="53" y="122"/>
                      <a:pt x="53" y="122"/>
                      <a:pt x="52" y="122"/>
                    </a:cubicBezTo>
                    <a:cubicBezTo>
                      <a:pt x="52" y="122"/>
                      <a:pt x="52" y="122"/>
                      <a:pt x="52" y="122"/>
                    </a:cubicBezTo>
                    <a:cubicBezTo>
                      <a:pt x="52" y="122"/>
                      <a:pt x="51" y="122"/>
                      <a:pt x="51" y="122"/>
                    </a:cubicBezTo>
                    <a:cubicBezTo>
                      <a:pt x="51" y="122"/>
                      <a:pt x="51" y="122"/>
                      <a:pt x="50" y="122"/>
                    </a:cubicBezTo>
                    <a:cubicBezTo>
                      <a:pt x="50" y="122"/>
                      <a:pt x="50" y="122"/>
                      <a:pt x="50" y="122"/>
                    </a:cubicBezTo>
                    <a:cubicBezTo>
                      <a:pt x="49" y="122"/>
                      <a:pt x="49" y="122"/>
                      <a:pt x="49" y="122"/>
                    </a:cubicBezTo>
                    <a:cubicBezTo>
                      <a:pt x="49" y="123"/>
                      <a:pt x="49" y="123"/>
                      <a:pt x="49" y="123"/>
                    </a:cubicBezTo>
                    <a:cubicBezTo>
                      <a:pt x="37" y="134"/>
                      <a:pt x="37" y="134"/>
                      <a:pt x="37" y="134"/>
                    </a:cubicBezTo>
                    <a:cubicBezTo>
                      <a:pt x="33" y="131"/>
                      <a:pt x="29" y="127"/>
                      <a:pt x="26" y="123"/>
                    </a:cubicBezTo>
                    <a:cubicBezTo>
                      <a:pt x="37" y="112"/>
                      <a:pt x="37" y="112"/>
                      <a:pt x="37" y="112"/>
                    </a:cubicBezTo>
                    <a:cubicBezTo>
                      <a:pt x="37" y="112"/>
                      <a:pt x="37" y="111"/>
                      <a:pt x="37" y="111"/>
                    </a:cubicBezTo>
                    <a:cubicBezTo>
                      <a:pt x="37" y="111"/>
                      <a:pt x="38" y="111"/>
                      <a:pt x="38" y="111"/>
                    </a:cubicBezTo>
                    <a:cubicBezTo>
                      <a:pt x="38" y="110"/>
                      <a:pt x="38" y="110"/>
                      <a:pt x="38" y="110"/>
                    </a:cubicBezTo>
                    <a:cubicBezTo>
                      <a:pt x="38" y="110"/>
                      <a:pt x="38" y="109"/>
                      <a:pt x="38" y="109"/>
                    </a:cubicBezTo>
                    <a:cubicBezTo>
                      <a:pt x="38" y="109"/>
                      <a:pt x="38" y="109"/>
                      <a:pt x="38" y="108"/>
                    </a:cubicBezTo>
                    <a:cubicBezTo>
                      <a:pt x="38" y="108"/>
                      <a:pt x="38" y="108"/>
                      <a:pt x="38" y="108"/>
                    </a:cubicBezTo>
                    <a:cubicBezTo>
                      <a:pt x="38" y="107"/>
                      <a:pt x="38" y="107"/>
                      <a:pt x="38" y="107"/>
                    </a:cubicBezTo>
                    <a:cubicBezTo>
                      <a:pt x="38" y="107"/>
                      <a:pt x="38" y="107"/>
                      <a:pt x="38" y="107"/>
                    </a:cubicBezTo>
                    <a:cubicBezTo>
                      <a:pt x="34" y="101"/>
                      <a:pt x="32" y="95"/>
                      <a:pt x="30" y="89"/>
                    </a:cubicBezTo>
                    <a:cubicBezTo>
                      <a:pt x="30" y="87"/>
                      <a:pt x="28" y="86"/>
                      <a:pt x="26" y="86"/>
                    </a:cubicBezTo>
                    <a:cubicBezTo>
                      <a:pt x="26" y="86"/>
                      <a:pt x="26" y="86"/>
                      <a:pt x="26" y="86"/>
                    </a:cubicBezTo>
                    <a:cubicBezTo>
                      <a:pt x="9" y="86"/>
                      <a:pt x="9" y="86"/>
                      <a:pt x="9" y="86"/>
                    </a:cubicBezTo>
                    <a:cubicBezTo>
                      <a:pt x="8" y="83"/>
                      <a:pt x="8" y="81"/>
                      <a:pt x="8" y="78"/>
                    </a:cubicBezTo>
                    <a:cubicBezTo>
                      <a:pt x="8" y="75"/>
                      <a:pt x="8" y="73"/>
                      <a:pt x="8" y="70"/>
                    </a:cubicBezTo>
                    <a:cubicBezTo>
                      <a:pt x="26" y="70"/>
                      <a:pt x="26" y="70"/>
                      <a:pt x="26" y="70"/>
                    </a:cubicBezTo>
                    <a:cubicBezTo>
                      <a:pt x="26" y="70"/>
                      <a:pt x="26" y="70"/>
                      <a:pt x="26" y="70"/>
                    </a:cubicBezTo>
                    <a:cubicBezTo>
                      <a:pt x="26" y="70"/>
                      <a:pt x="26" y="70"/>
                      <a:pt x="26" y="70"/>
                    </a:cubicBezTo>
                    <a:cubicBezTo>
                      <a:pt x="28" y="70"/>
                      <a:pt x="30" y="69"/>
                      <a:pt x="30" y="67"/>
                    </a:cubicBezTo>
                    <a:cubicBezTo>
                      <a:pt x="32" y="61"/>
                      <a:pt x="34" y="55"/>
                      <a:pt x="38" y="49"/>
                    </a:cubicBezTo>
                    <a:cubicBezTo>
                      <a:pt x="38" y="49"/>
                      <a:pt x="38" y="49"/>
                      <a:pt x="38" y="49"/>
                    </a:cubicBezTo>
                    <a:cubicBezTo>
                      <a:pt x="38" y="49"/>
                      <a:pt x="38" y="49"/>
                      <a:pt x="38" y="48"/>
                    </a:cubicBezTo>
                    <a:cubicBezTo>
                      <a:pt x="38" y="48"/>
                      <a:pt x="38" y="48"/>
                      <a:pt x="38" y="48"/>
                    </a:cubicBezTo>
                    <a:cubicBezTo>
                      <a:pt x="38" y="47"/>
                      <a:pt x="38" y="47"/>
                      <a:pt x="38" y="47"/>
                    </a:cubicBezTo>
                    <a:cubicBezTo>
                      <a:pt x="38" y="47"/>
                      <a:pt x="38" y="46"/>
                      <a:pt x="38" y="46"/>
                    </a:cubicBezTo>
                    <a:cubicBezTo>
                      <a:pt x="38" y="46"/>
                      <a:pt x="38" y="46"/>
                      <a:pt x="38" y="45"/>
                    </a:cubicBezTo>
                    <a:cubicBezTo>
                      <a:pt x="38" y="45"/>
                      <a:pt x="37" y="45"/>
                      <a:pt x="37" y="45"/>
                    </a:cubicBezTo>
                    <a:cubicBezTo>
                      <a:pt x="37" y="45"/>
                      <a:pt x="37" y="44"/>
                      <a:pt x="37" y="44"/>
                    </a:cubicBezTo>
                    <a:cubicBezTo>
                      <a:pt x="25" y="33"/>
                      <a:pt x="25" y="33"/>
                      <a:pt x="25" y="33"/>
                    </a:cubicBezTo>
                    <a:cubicBezTo>
                      <a:pt x="29" y="29"/>
                      <a:pt x="33" y="25"/>
                      <a:pt x="37" y="22"/>
                    </a:cubicBezTo>
                    <a:cubicBezTo>
                      <a:pt x="49" y="33"/>
                      <a:pt x="49" y="33"/>
                      <a:pt x="49" y="33"/>
                    </a:cubicBezTo>
                    <a:cubicBezTo>
                      <a:pt x="49" y="33"/>
                      <a:pt x="49" y="33"/>
                      <a:pt x="49" y="33"/>
                    </a:cubicBezTo>
                    <a:cubicBezTo>
                      <a:pt x="49" y="34"/>
                      <a:pt x="49" y="34"/>
                      <a:pt x="50" y="34"/>
                    </a:cubicBezTo>
                    <a:cubicBezTo>
                      <a:pt x="50" y="34"/>
                      <a:pt x="50" y="34"/>
                      <a:pt x="50" y="34"/>
                    </a:cubicBezTo>
                    <a:cubicBezTo>
                      <a:pt x="51" y="34"/>
                      <a:pt x="51" y="34"/>
                      <a:pt x="51" y="34"/>
                    </a:cubicBezTo>
                    <a:cubicBezTo>
                      <a:pt x="51" y="34"/>
                      <a:pt x="50" y="34"/>
                      <a:pt x="50" y="34"/>
                    </a:cubicBezTo>
                    <a:cubicBezTo>
                      <a:pt x="50" y="34"/>
                      <a:pt x="50" y="34"/>
                      <a:pt x="50" y="34"/>
                    </a:cubicBezTo>
                    <a:cubicBezTo>
                      <a:pt x="50" y="34"/>
                      <a:pt x="50" y="34"/>
                      <a:pt x="50" y="34"/>
                    </a:cubicBezTo>
                    <a:cubicBezTo>
                      <a:pt x="50" y="34"/>
                      <a:pt x="52" y="34"/>
                      <a:pt x="52" y="34"/>
                    </a:cubicBezTo>
                    <a:cubicBezTo>
                      <a:pt x="52" y="34"/>
                      <a:pt x="53" y="34"/>
                      <a:pt x="53" y="34"/>
                    </a:cubicBezTo>
                    <a:cubicBezTo>
                      <a:pt x="53" y="34"/>
                      <a:pt x="53" y="34"/>
                      <a:pt x="53" y="34"/>
                    </a:cubicBezTo>
                    <a:cubicBezTo>
                      <a:pt x="59" y="30"/>
                      <a:pt x="65" y="28"/>
                      <a:pt x="71" y="27"/>
                    </a:cubicBezTo>
                    <a:cubicBezTo>
                      <a:pt x="73" y="27"/>
                      <a:pt x="74" y="25"/>
                      <a:pt x="74" y="22"/>
                    </a:cubicBezTo>
                    <a:cubicBezTo>
                      <a:pt x="74" y="22"/>
                      <a:pt x="74" y="22"/>
                      <a:pt x="74" y="22"/>
                    </a:cubicBezTo>
                    <a:cubicBezTo>
                      <a:pt x="74" y="8"/>
                      <a:pt x="74" y="8"/>
                      <a:pt x="74" y="8"/>
                    </a:cubicBezTo>
                    <a:cubicBezTo>
                      <a:pt x="79" y="8"/>
                      <a:pt x="85" y="8"/>
                      <a:pt x="90" y="9"/>
                    </a:cubicBezTo>
                    <a:cubicBezTo>
                      <a:pt x="90" y="22"/>
                      <a:pt x="90" y="22"/>
                      <a:pt x="90" y="22"/>
                    </a:cubicBezTo>
                    <a:cubicBezTo>
                      <a:pt x="90" y="22"/>
                      <a:pt x="90" y="22"/>
                      <a:pt x="90" y="23"/>
                    </a:cubicBezTo>
                    <a:cubicBezTo>
                      <a:pt x="90" y="23"/>
                      <a:pt x="90" y="23"/>
                      <a:pt x="90" y="23"/>
                    </a:cubicBezTo>
                    <a:cubicBezTo>
                      <a:pt x="90" y="25"/>
                      <a:pt x="91" y="27"/>
                      <a:pt x="93" y="27"/>
                    </a:cubicBezTo>
                    <a:cubicBezTo>
                      <a:pt x="99" y="29"/>
                      <a:pt x="105" y="31"/>
                      <a:pt x="110" y="35"/>
                    </a:cubicBezTo>
                    <a:cubicBezTo>
                      <a:pt x="110" y="35"/>
                      <a:pt x="110" y="35"/>
                      <a:pt x="110" y="35"/>
                    </a:cubicBezTo>
                    <a:cubicBezTo>
                      <a:pt x="110" y="35"/>
                      <a:pt x="109" y="35"/>
                      <a:pt x="110" y="35"/>
                    </a:cubicBezTo>
                    <a:cubicBezTo>
                      <a:pt x="110" y="35"/>
                      <a:pt x="110" y="35"/>
                      <a:pt x="110" y="35"/>
                    </a:cubicBezTo>
                    <a:cubicBezTo>
                      <a:pt x="110" y="34"/>
                      <a:pt x="110" y="34"/>
                      <a:pt x="110" y="34"/>
                    </a:cubicBezTo>
                    <a:cubicBezTo>
                      <a:pt x="110" y="34"/>
                      <a:pt x="110" y="34"/>
                      <a:pt x="110" y="34"/>
                    </a:cubicBezTo>
                    <a:cubicBezTo>
                      <a:pt x="112" y="34"/>
                      <a:pt x="112" y="34"/>
                      <a:pt x="112" y="34"/>
                    </a:cubicBezTo>
                    <a:cubicBezTo>
                      <a:pt x="112" y="34"/>
                      <a:pt x="113" y="35"/>
                      <a:pt x="113" y="34"/>
                    </a:cubicBezTo>
                    <a:cubicBezTo>
                      <a:pt x="113" y="34"/>
                      <a:pt x="113" y="35"/>
                      <a:pt x="113" y="35"/>
                    </a:cubicBezTo>
                    <a:cubicBezTo>
                      <a:pt x="114" y="34"/>
                      <a:pt x="114" y="34"/>
                      <a:pt x="115" y="34"/>
                    </a:cubicBezTo>
                    <a:cubicBezTo>
                      <a:pt x="115" y="34"/>
                      <a:pt x="115" y="34"/>
                      <a:pt x="115" y="34"/>
                    </a:cubicBezTo>
                    <a:cubicBezTo>
                      <a:pt x="126" y="23"/>
                      <a:pt x="126" y="23"/>
                      <a:pt x="126" y="23"/>
                    </a:cubicBezTo>
                    <a:cubicBezTo>
                      <a:pt x="130" y="26"/>
                      <a:pt x="134" y="30"/>
                      <a:pt x="137" y="34"/>
                    </a:cubicBezTo>
                    <a:cubicBezTo>
                      <a:pt x="126" y="46"/>
                      <a:pt x="126" y="46"/>
                      <a:pt x="126" y="46"/>
                    </a:cubicBezTo>
                    <a:cubicBezTo>
                      <a:pt x="126" y="46"/>
                      <a:pt x="126" y="46"/>
                      <a:pt x="126" y="46"/>
                    </a:cubicBezTo>
                    <a:cubicBezTo>
                      <a:pt x="125" y="46"/>
                      <a:pt x="125" y="46"/>
                      <a:pt x="125" y="47"/>
                    </a:cubicBezTo>
                    <a:cubicBezTo>
                      <a:pt x="125" y="47"/>
                      <a:pt x="125" y="47"/>
                      <a:pt x="125" y="47"/>
                    </a:cubicBezTo>
                    <a:cubicBezTo>
                      <a:pt x="125" y="48"/>
                      <a:pt x="125" y="48"/>
                      <a:pt x="125" y="48"/>
                    </a:cubicBezTo>
                    <a:cubicBezTo>
                      <a:pt x="125" y="48"/>
                      <a:pt x="125" y="49"/>
                      <a:pt x="125" y="49"/>
                    </a:cubicBezTo>
                    <a:cubicBezTo>
                      <a:pt x="125" y="49"/>
                      <a:pt x="125" y="49"/>
                      <a:pt x="125" y="49"/>
                    </a:cubicBezTo>
                    <a:cubicBezTo>
                      <a:pt x="125" y="50"/>
                      <a:pt x="125" y="50"/>
                      <a:pt x="125" y="50"/>
                    </a:cubicBezTo>
                    <a:cubicBezTo>
                      <a:pt x="125" y="50"/>
                      <a:pt x="125" y="50"/>
                      <a:pt x="125" y="51"/>
                    </a:cubicBezTo>
                    <a:cubicBezTo>
                      <a:pt x="128" y="56"/>
                      <a:pt x="131" y="61"/>
                      <a:pt x="132" y="67"/>
                    </a:cubicBezTo>
                    <a:cubicBezTo>
                      <a:pt x="132" y="69"/>
                      <a:pt x="134" y="70"/>
                      <a:pt x="136" y="70"/>
                    </a:cubicBezTo>
                    <a:cubicBezTo>
                      <a:pt x="136" y="70"/>
                      <a:pt x="136" y="70"/>
                      <a:pt x="137" y="70"/>
                    </a:cubicBezTo>
                    <a:cubicBezTo>
                      <a:pt x="137" y="70"/>
                      <a:pt x="137" y="70"/>
                      <a:pt x="137" y="70"/>
                    </a:cubicBezTo>
                    <a:cubicBezTo>
                      <a:pt x="137" y="70"/>
                      <a:pt x="138" y="70"/>
                      <a:pt x="138" y="70"/>
                    </a:cubicBezTo>
                    <a:cubicBezTo>
                      <a:pt x="153" y="70"/>
                      <a:pt x="153" y="70"/>
                      <a:pt x="153" y="70"/>
                    </a:cubicBezTo>
                    <a:cubicBezTo>
                      <a:pt x="153" y="73"/>
                      <a:pt x="153" y="75"/>
                      <a:pt x="153" y="78"/>
                    </a:cubicBezTo>
                    <a:cubicBezTo>
                      <a:pt x="153" y="81"/>
                      <a:pt x="153" y="83"/>
                      <a:pt x="152" y="86"/>
                    </a:cubicBezTo>
                    <a:cubicBezTo>
                      <a:pt x="138" y="86"/>
                      <a:pt x="138" y="86"/>
                      <a:pt x="138" y="86"/>
                    </a:cubicBezTo>
                    <a:cubicBezTo>
                      <a:pt x="138" y="86"/>
                      <a:pt x="137" y="86"/>
                      <a:pt x="137" y="86"/>
                    </a:cubicBezTo>
                    <a:cubicBezTo>
                      <a:pt x="137" y="86"/>
                      <a:pt x="137" y="86"/>
                      <a:pt x="137" y="86"/>
                    </a:cubicBezTo>
                    <a:cubicBezTo>
                      <a:pt x="134" y="86"/>
                      <a:pt x="132" y="87"/>
                      <a:pt x="132" y="89"/>
                    </a:cubicBezTo>
                    <a:cubicBezTo>
                      <a:pt x="131" y="95"/>
                      <a:pt x="128" y="100"/>
                      <a:pt x="125" y="105"/>
                    </a:cubicBezTo>
                    <a:cubicBezTo>
                      <a:pt x="125" y="106"/>
                      <a:pt x="125" y="106"/>
                      <a:pt x="125" y="106"/>
                    </a:cubicBezTo>
                    <a:cubicBezTo>
                      <a:pt x="125" y="106"/>
                      <a:pt x="125" y="106"/>
                      <a:pt x="125" y="107"/>
                    </a:cubicBezTo>
                    <a:cubicBezTo>
                      <a:pt x="125" y="107"/>
                      <a:pt x="125" y="107"/>
                      <a:pt x="125" y="107"/>
                    </a:cubicBezTo>
                    <a:cubicBezTo>
                      <a:pt x="125" y="107"/>
                      <a:pt x="125" y="108"/>
                      <a:pt x="125" y="108"/>
                    </a:cubicBezTo>
                    <a:cubicBezTo>
                      <a:pt x="125" y="108"/>
                      <a:pt x="125" y="108"/>
                      <a:pt x="125" y="109"/>
                    </a:cubicBezTo>
                    <a:cubicBezTo>
                      <a:pt x="125" y="109"/>
                      <a:pt x="125" y="109"/>
                      <a:pt x="125" y="109"/>
                    </a:cubicBezTo>
                    <a:cubicBezTo>
                      <a:pt x="125" y="110"/>
                      <a:pt x="125" y="110"/>
                      <a:pt x="126" y="110"/>
                    </a:cubicBezTo>
                    <a:cubicBezTo>
                      <a:pt x="126" y="110"/>
                      <a:pt x="126" y="110"/>
                      <a:pt x="126" y="110"/>
                    </a:cubicBezTo>
                    <a:cubicBezTo>
                      <a:pt x="137" y="122"/>
                      <a:pt x="137" y="122"/>
                      <a:pt x="137" y="122"/>
                    </a:cubicBezTo>
                    <a:cubicBezTo>
                      <a:pt x="133" y="126"/>
                      <a:pt x="130" y="129"/>
                      <a:pt x="125"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微软雅黑" panose="020B0503020204020204" pitchFamily="34" charset="-122"/>
                  <a:ea typeface="微软雅黑" panose="020B0503020204020204" pitchFamily="34" charset="-122"/>
                  <a:sym typeface="Arial" panose="020B0604020202020204"/>
                </a:endParaRPr>
              </a:p>
            </p:txBody>
          </p:sp>
        </p:grpSp>
        <p:sp>
          <p:nvSpPr>
            <p:cNvPr id="26" name="矩形 25"/>
            <p:cNvSpPr/>
            <p:nvPr/>
          </p:nvSpPr>
          <p:spPr>
            <a:xfrm>
              <a:off x="6569766" y="1830705"/>
              <a:ext cx="1942148" cy="9372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pitchFamily="34" charset="-122"/>
                <a:ea typeface="微软雅黑" panose="020B0503020204020204" pitchFamily="34" charset="-122"/>
                <a:sym typeface="Arial" panose="020B0604020202020204"/>
              </a:endParaRPr>
            </a:p>
          </p:txBody>
        </p:sp>
        <p:sp>
          <p:nvSpPr>
            <p:cNvPr id="27" name="Freeform 19"/>
            <p:cNvSpPr>
              <a:spLocks noEditPoints="1"/>
            </p:cNvSpPr>
            <p:nvPr/>
          </p:nvSpPr>
          <p:spPr bwMode="auto">
            <a:xfrm>
              <a:off x="7367485" y="1964532"/>
              <a:ext cx="381953" cy="403384"/>
            </a:xfrm>
            <a:custGeom>
              <a:avLst/>
              <a:gdLst>
                <a:gd name="T0" fmla="*/ 132 w 176"/>
                <a:gd name="T1" fmla="*/ 28 h 156"/>
                <a:gd name="T2" fmla="*/ 108 w 176"/>
                <a:gd name="T3" fmla="*/ 0 h 156"/>
                <a:gd name="T4" fmla="*/ 48 w 176"/>
                <a:gd name="T5" fmla="*/ 18 h 156"/>
                <a:gd name="T6" fmla="*/ 28 w 176"/>
                <a:gd name="T7" fmla="*/ 28 h 156"/>
                <a:gd name="T8" fmla="*/ 24 w 176"/>
                <a:gd name="T9" fmla="*/ 28 h 156"/>
                <a:gd name="T10" fmla="*/ 0 w 176"/>
                <a:gd name="T11" fmla="*/ 56 h 156"/>
                <a:gd name="T12" fmla="*/ 22 w 176"/>
                <a:gd name="T13" fmla="*/ 155 h 156"/>
                <a:gd name="T14" fmla="*/ 25 w 176"/>
                <a:gd name="T15" fmla="*/ 156 h 156"/>
                <a:gd name="T16" fmla="*/ 148 w 176"/>
                <a:gd name="T17" fmla="*/ 156 h 156"/>
                <a:gd name="T18" fmla="*/ 176 w 176"/>
                <a:gd name="T19" fmla="*/ 56 h 156"/>
                <a:gd name="T20" fmla="*/ 168 w 176"/>
                <a:gd name="T21" fmla="*/ 56 h 156"/>
                <a:gd name="T22" fmla="*/ 104 w 176"/>
                <a:gd name="T23" fmla="*/ 72 h 156"/>
                <a:gd name="T24" fmla="*/ 102 w 176"/>
                <a:gd name="T25" fmla="*/ 60 h 156"/>
                <a:gd name="T26" fmla="*/ 76 w 176"/>
                <a:gd name="T27" fmla="*/ 62 h 156"/>
                <a:gd name="T28" fmla="*/ 40 w 176"/>
                <a:gd name="T29" fmla="*/ 72 h 156"/>
                <a:gd name="T30" fmla="*/ 148 w 176"/>
                <a:gd name="T31" fmla="*/ 36 h 156"/>
                <a:gd name="T32" fmla="*/ 94 w 176"/>
                <a:gd name="T33" fmla="*/ 76 h 156"/>
                <a:gd name="T34" fmla="*/ 84 w 176"/>
                <a:gd name="T35" fmla="*/ 78 h 156"/>
                <a:gd name="T36" fmla="*/ 80 w 176"/>
                <a:gd name="T37" fmla="*/ 84 h 156"/>
                <a:gd name="T38" fmla="*/ 100 w 176"/>
                <a:gd name="T39" fmla="*/ 64 h 156"/>
                <a:gd name="T40" fmla="*/ 96 w 176"/>
                <a:gd name="T41" fmla="*/ 84 h 156"/>
                <a:gd name="T42" fmla="*/ 94 w 176"/>
                <a:gd name="T43" fmla="*/ 76 h 156"/>
                <a:gd name="T44" fmla="*/ 92 w 176"/>
                <a:gd name="T45" fmla="*/ 88 h 156"/>
                <a:gd name="T46" fmla="*/ 88 w 176"/>
                <a:gd name="T47" fmla="*/ 80 h 156"/>
                <a:gd name="T48" fmla="*/ 56 w 176"/>
                <a:gd name="T49" fmla="*/ 18 h 156"/>
                <a:gd name="T50" fmla="*/ 108 w 176"/>
                <a:gd name="T51" fmla="*/ 8 h 156"/>
                <a:gd name="T52" fmla="*/ 124 w 176"/>
                <a:gd name="T53" fmla="*/ 28 h 156"/>
                <a:gd name="T54" fmla="*/ 56 w 176"/>
                <a:gd name="T55" fmla="*/ 18 h 156"/>
                <a:gd name="T56" fmla="*/ 36 w 176"/>
                <a:gd name="T57" fmla="*/ 72 h 156"/>
                <a:gd name="T58" fmla="*/ 28 w 176"/>
                <a:gd name="T59" fmla="*/ 36 h 156"/>
                <a:gd name="T60" fmla="*/ 20 w 176"/>
                <a:gd name="T61" fmla="*/ 38 h 156"/>
                <a:gd name="T62" fmla="*/ 8 w 176"/>
                <a:gd name="T63" fmla="*/ 72 h 156"/>
                <a:gd name="T64" fmla="*/ 20 w 176"/>
                <a:gd name="T65" fmla="*/ 38 h 156"/>
                <a:gd name="T66" fmla="*/ 8 w 176"/>
                <a:gd name="T67" fmla="*/ 76 h 156"/>
                <a:gd name="T68" fmla="*/ 20 w 176"/>
                <a:gd name="T69" fmla="*/ 146 h 156"/>
                <a:gd name="T70" fmla="*/ 28 w 176"/>
                <a:gd name="T71" fmla="*/ 76 h 156"/>
                <a:gd name="T72" fmla="*/ 36 w 176"/>
                <a:gd name="T73" fmla="*/ 148 h 156"/>
                <a:gd name="T74" fmla="*/ 28 w 176"/>
                <a:gd name="T75" fmla="*/ 76 h 156"/>
                <a:gd name="T76" fmla="*/ 40 w 176"/>
                <a:gd name="T77" fmla="*/ 148 h 156"/>
                <a:gd name="T78" fmla="*/ 76 w 176"/>
                <a:gd name="T79" fmla="*/ 76 h 156"/>
                <a:gd name="T80" fmla="*/ 78 w 176"/>
                <a:gd name="T81" fmla="*/ 88 h 156"/>
                <a:gd name="T82" fmla="*/ 84 w 176"/>
                <a:gd name="T83" fmla="*/ 90 h 156"/>
                <a:gd name="T84" fmla="*/ 94 w 176"/>
                <a:gd name="T85" fmla="*/ 92 h 156"/>
                <a:gd name="T86" fmla="*/ 96 w 176"/>
                <a:gd name="T87" fmla="*/ 88 h 156"/>
                <a:gd name="T88" fmla="*/ 104 w 176"/>
                <a:gd name="T89" fmla="*/ 86 h 156"/>
                <a:gd name="T90" fmla="*/ 168 w 176"/>
                <a:gd name="T91" fmla="*/ 76 h 156"/>
                <a:gd name="T92" fmla="*/ 148 w 176"/>
                <a:gd name="T93" fmla="*/ 14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56">
                  <a:moveTo>
                    <a:pt x="148" y="28"/>
                  </a:moveTo>
                  <a:cubicBezTo>
                    <a:pt x="132" y="28"/>
                    <a:pt x="132" y="28"/>
                    <a:pt x="132" y="28"/>
                  </a:cubicBezTo>
                  <a:cubicBezTo>
                    <a:pt x="132" y="18"/>
                    <a:pt x="132" y="18"/>
                    <a:pt x="132" y="18"/>
                  </a:cubicBezTo>
                  <a:cubicBezTo>
                    <a:pt x="132" y="8"/>
                    <a:pt x="121" y="0"/>
                    <a:pt x="108" y="0"/>
                  </a:cubicBezTo>
                  <a:cubicBezTo>
                    <a:pt x="72" y="0"/>
                    <a:pt x="72" y="0"/>
                    <a:pt x="72" y="0"/>
                  </a:cubicBezTo>
                  <a:cubicBezTo>
                    <a:pt x="59" y="0"/>
                    <a:pt x="48" y="8"/>
                    <a:pt x="48" y="18"/>
                  </a:cubicBezTo>
                  <a:cubicBezTo>
                    <a:pt x="48" y="28"/>
                    <a:pt x="48" y="28"/>
                    <a:pt x="48" y="28"/>
                  </a:cubicBezTo>
                  <a:cubicBezTo>
                    <a:pt x="28" y="28"/>
                    <a:pt x="28" y="28"/>
                    <a:pt x="28" y="28"/>
                  </a:cubicBezTo>
                  <a:cubicBezTo>
                    <a:pt x="27" y="28"/>
                    <a:pt x="26" y="28"/>
                    <a:pt x="25" y="28"/>
                  </a:cubicBezTo>
                  <a:cubicBezTo>
                    <a:pt x="25" y="28"/>
                    <a:pt x="24" y="28"/>
                    <a:pt x="24" y="28"/>
                  </a:cubicBezTo>
                  <a:cubicBezTo>
                    <a:pt x="23" y="28"/>
                    <a:pt x="23" y="28"/>
                    <a:pt x="22" y="29"/>
                  </a:cubicBezTo>
                  <a:cubicBezTo>
                    <a:pt x="9" y="31"/>
                    <a:pt x="0" y="43"/>
                    <a:pt x="0" y="56"/>
                  </a:cubicBezTo>
                  <a:cubicBezTo>
                    <a:pt x="0" y="128"/>
                    <a:pt x="0" y="128"/>
                    <a:pt x="0" y="128"/>
                  </a:cubicBezTo>
                  <a:cubicBezTo>
                    <a:pt x="0" y="141"/>
                    <a:pt x="9" y="153"/>
                    <a:pt x="22" y="155"/>
                  </a:cubicBezTo>
                  <a:cubicBezTo>
                    <a:pt x="23" y="156"/>
                    <a:pt x="23" y="156"/>
                    <a:pt x="24" y="156"/>
                  </a:cubicBezTo>
                  <a:cubicBezTo>
                    <a:pt x="24" y="156"/>
                    <a:pt x="25" y="156"/>
                    <a:pt x="25" y="156"/>
                  </a:cubicBezTo>
                  <a:cubicBezTo>
                    <a:pt x="26" y="156"/>
                    <a:pt x="27" y="156"/>
                    <a:pt x="28" y="156"/>
                  </a:cubicBezTo>
                  <a:cubicBezTo>
                    <a:pt x="148" y="156"/>
                    <a:pt x="148" y="156"/>
                    <a:pt x="148" y="156"/>
                  </a:cubicBezTo>
                  <a:cubicBezTo>
                    <a:pt x="163" y="156"/>
                    <a:pt x="176" y="143"/>
                    <a:pt x="176" y="128"/>
                  </a:cubicBezTo>
                  <a:cubicBezTo>
                    <a:pt x="176" y="56"/>
                    <a:pt x="176" y="56"/>
                    <a:pt x="176" y="56"/>
                  </a:cubicBezTo>
                  <a:cubicBezTo>
                    <a:pt x="176" y="41"/>
                    <a:pt x="163" y="28"/>
                    <a:pt x="148" y="28"/>
                  </a:cubicBezTo>
                  <a:close/>
                  <a:moveTo>
                    <a:pt x="168" y="56"/>
                  </a:moveTo>
                  <a:cubicBezTo>
                    <a:pt x="168" y="72"/>
                    <a:pt x="168" y="72"/>
                    <a:pt x="168" y="72"/>
                  </a:cubicBezTo>
                  <a:cubicBezTo>
                    <a:pt x="104" y="72"/>
                    <a:pt x="104" y="72"/>
                    <a:pt x="104" y="72"/>
                  </a:cubicBezTo>
                  <a:cubicBezTo>
                    <a:pt x="104" y="62"/>
                    <a:pt x="104" y="62"/>
                    <a:pt x="104" y="62"/>
                  </a:cubicBezTo>
                  <a:cubicBezTo>
                    <a:pt x="104" y="61"/>
                    <a:pt x="103" y="60"/>
                    <a:pt x="102" y="60"/>
                  </a:cubicBezTo>
                  <a:cubicBezTo>
                    <a:pt x="78" y="60"/>
                    <a:pt x="78" y="60"/>
                    <a:pt x="78" y="60"/>
                  </a:cubicBezTo>
                  <a:cubicBezTo>
                    <a:pt x="77" y="60"/>
                    <a:pt x="76" y="61"/>
                    <a:pt x="76" y="62"/>
                  </a:cubicBezTo>
                  <a:cubicBezTo>
                    <a:pt x="76" y="72"/>
                    <a:pt x="76" y="72"/>
                    <a:pt x="76" y="72"/>
                  </a:cubicBezTo>
                  <a:cubicBezTo>
                    <a:pt x="40" y="72"/>
                    <a:pt x="40" y="72"/>
                    <a:pt x="40" y="72"/>
                  </a:cubicBezTo>
                  <a:cubicBezTo>
                    <a:pt x="40" y="36"/>
                    <a:pt x="40" y="36"/>
                    <a:pt x="40" y="36"/>
                  </a:cubicBezTo>
                  <a:cubicBezTo>
                    <a:pt x="148" y="36"/>
                    <a:pt x="148" y="36"/>
                    <a:pt x="148" y="36"/>
                  </a:cubicBezTo>
                  <a:cubicBezTo>
                    <a:pt x="159" y="36"/>
                    <a:pt x="168" y="45"/>
                    <a:pt x="168" y="56"/>
                  </a:cubicBezTo>
                  <a:close/>
                  <a:moveTo>
                    <a:pt x="94" y="76"/>
                  </a:moveTo>
                  <a:cubicBezTo>
                    <a:pt x="86" y="76"/>
                    <a:pt x="86" y="76"/>
                    <a:pt x="86" y="76"/>
                  </a:cubicBezTo>
                  <a:cubicBezTo>
                    <a:pt x="85" y="76"/>
                    <a:pt x="84" y="77"/>
                    <a:pt x="84" y="78"/>
                  </a:cubicBezTo>
                  <a:cubicBezTo>
                    <a:pt x="84" y="84"/>
                    <a:pt x="84" y="84"/>
                    <a:pt x="84" y="84"/>
                  </a:cubicBezTo>
                  <a:cubicBezTo>
                    <a:pt x="80" y="84"/>
                    <a:pt x="80" y="84"/>
                    <a:pt x="80" y="84"/>
                  </a:cubicBezTo>
                  <a:cubicBezTo>
                    <a:pt x="80" y="64"/>
                    <a:pt x="80" y="64"/>
                    <a:pt x="80" y="64"/>
                  </a:cubicBezTo>
                  <a:cubicBezTo>
                    <a:pt x="100" y="64"/>
                    <a:pt x="100" y="64"/>
                    <a:pt x="100" y="64"/>
                  </a:cubicBezTo>
                  <a:cubicBezTo>
                    <a:pt x="100" y="84"/>
                    <a:pt x="100" y="84"/>
                    <a:pt x="100" y="84"/>
                  </a:cubicBezTo>
                  <a:cubicBezTo>
                    <a:pt x="96" y="84"/>
                    <a:pt x="96" y="84"/>
                    <a:pt x="96" y="84"/>
                  </a:cubicBezTo>
                  <a:cubicBezTo>
                    <a:pt x="96" y="78"/>
                    <a:pt x="96" y="78"/>
                    <a:pt x="96" y="78"/>
                  </a:cubicBezTo>
                  <a:cubicBezTo>
                    <a:pt x="96" y="77"/>
                    <a:pt x="95" y="76"/>
                    <a:pt x="94" y="76"/>
                  </a:cubicBezTo>
                  <a:close/>
                  <a:moveTo>
                    <a:pt x="92" y="80"/>
                  </a:moveTo>
                  <a:cubicBezTo>
                    <a:pt x="92" y="88"/>
                    <a:pt x="92" y="88"/>
                    <a:pt x="92" y="88"/>
                  </a:cubicBezTo>
                  <a:cubicBezTo>
                    <a:pt x="88" y="88"/>
                    <a:pt x="88" y="88"/>
                    <a:pt x="88" y="88"/>
                  </a:cubicBezTo>
                  <a:cubicBezTo>
                    <a:pt x="88" y="80"/>
                    <a:pt x="88" y="80"/>
                    <a:pt x="88" y="80"/>
                  </a:cubicBezTo>
                  <a:lnTo>
                    <a:pt x="92" y="80"/>
                  </a:lnTo>
                  <a:close/>
                  <a:moveTo>
                    <a:pt x="56" y="18"/>
                  </a:moveTo>
                  <a:cubicBezTo>
                    <a:pt x="56" y="13"/>
                    <a:pt x="63" y="8"/>
                    <a:pt x="72" y="8"/>
                  </a:cubicBezTo>
                  <a:cubicBezTo>
                    <a:pt x="108" y="8"/>
                    <a:pt x="108" y="8"/>
                    <a:pt x="108" y="8"/>
                  </a:cubicBezTo>
                  <a:cubicBezTo>
                    <a:pt x="117" y="8"/>
                    <a:pt x="124" y="13"/>
                    <a:pt x="124" y="18"/>
                  </a:cubicBezTo>
                  <a:cubicBezTo>
                    <a:pt x="124" y="28"/>
                    <a:pt x="124" y="28"/>
                    <a:pt x="124" y="28"/>
                  </a:cubicBezTo>
                  <a:cubicBezTo>
                    <a:pt x="56" y="28"/>
                    <a:pt x="56" y="28"/>
                    <a:pt x="56" y="28"/>
                  </a:cubicBezTo>
                  <a:lnTo>
                    <a:pt x="56" y="18"/>
                  </a:lnTo>
                  <a:close/>
                  <a:moveTo>
                    <a:pt x="36" y="36"/>
                  </a:moveTo>
                  <a:cubicBezTo>
                    <a:pt x="36" y="72"/>
                    <a:pt x="36" y="72"/>
                    <a:pt x="36" y="72"/>
                  </a:cubicBezTo>
                  <a:cubicBezTo>
                    <a:pt x="28" y="72"/>
                    <a:pt x="28" y="72"/>
                    <a:pt x="28" y="72"/>
                  </a:cubicBezTo>
                  <a:cubicBezTo>
                    <a:pt x="28" y="36"/>
                    <a:pt x="28" y="36"/>
                    <a:pt x="28" y="36"/>
                  </a:cubicBezTo>
                  <a:lnTo>
                    <a:pt x="36" y="36"/>
                  </a:lnTo>
                  <a:close/>
                  <a:moveTo>
                    <a:pt x="20" y="38"/>
                  </a:moveTo>
                  <a:cubicBezTo>
                    <a:pt x="20" y="72"/>
                    <a:pt x="20" y="72"/>
                    <a:pt x="20" y="72"/>
                  </a:cubicBezTo>
                  <a:cubicBezTo>
                    <a:pt x="8" y="72"/>
                    <a:pt x="8" y="72"/>
                    <a:pt x="8" y="72"/>
                  </a:cubicBezTo>
                  <a:cubicBezTo>
                    <a:pt x="8" y="56"/>
                    <a:pt x="8" y="56"/>
                    <a:pt x="8" y="56"/>
                  </a:cubicBezTo>
                  <a:cubicBezTo>
                    <a:pt x="8" y="48"/>
                    <a:pt x="13" y="41"/>
                    <a:pt x="20" y="38"/>
                  </a:cubicBezTo>
                  <a:close/>
                  <a:moveTo>
                    <a:pt x="8" y="128"/>
                  </a:moveTo>
                  <a:cubicBezTo>
                    <a:pt x="8" y="76"/>
                    <a:pt x="8" y="76"/>
                    <a:pt x="8" y="76"/>
                  </a:cubicBezTo>
                  <a:cubicBezTo>
                    <a:pt x="20" y="76"/>
                    <a:pt x="20" y="76"/>
                    <a:pt x="20" y="76"/>
                  </a:cubicBezTo>
                  <a:cubicBezTo>
                    <a:pt x="20" y="146"/>
                    <a:pt x="20" y="146"/>
                    <a:pt x="20" y="146"/>
                  </a:cubicBezTo>
                  <a:cubicBezTo>
                    <a:pt x="13" y="143"/>
                    <a:pt x="8" y="136"/>
                    <a:pt x="8" y="128"/>
                  </a:cubicBezTo>
                  <a:close/>
                  <a:moveTo>
                    <a:pt x="28" y="76"/>
                  </a:moveTo>
                  <a:cubicBezTo>
                    <a:pt x="36" y="76"/>
                    <a:pt x="36" y="76"/>
                    <a:pt x="36" y="76"/>
                  </a:cubicBezTo>
                  <a:cubicBezTo>
                    <a:pt x="36" y="148"/>
                    <a:pt x="36" y="148"/>
                    <a:pt x="36" y="148"/>
                  </a:cubicBezTo>
                  <a:cubicBezTo>
                    <a:pt x="28" y="148"/>
                    <a:pt x="28" y="148"/>
                    <a:pt x="28" y="148"/>
                  </a:cubicBezTo>
                  <a:lnTo>
                    <a:pt x="28" y="76"/>
                  </a:lnTo>
                  <a:close/>
                  <a:moveTo>
                    <a:pt x="148" y="148"/>
                  </a:moveTo>
                  <a:cubicBezTo>
                    <a:pt x="40" y="148"/>
                    <a:pt x="40" y="148"/>
                    <a:pt x="40" y="148"/>
                  </a:cubicBezTo>
                  <a:cubicBezTo>
                    <a:pt x="40" y="76"/>
                    <a:pt x="40" y="76"/>
                    <a:pt x="40" y="76"/>
                  </a:cubicBezTo>
                  <a:cubicBezTo>
                    <a:pt x="76" y="76"/>
                    <a:pt x="76" y="76"/>
                    <a:pt x="76" y="76"/>
                  </a:cubicBezTo>
                  <a:cubicBezTo>
                    <a:pt x="76" y="86"/>
                    <a:pt x="76" y="86"/>
                    <a:pt x="76" y="86"/>
                  </a:cubicBezTo>
                  <a:cubicBezTo>
                    <a:pt x="76" y="87"/>
                    <a:pt x="77" y="88"/>
                    <a:pt x="78" y="88"/>
                  </a:cubicBezTo>
                  <a:cubicBezTo>
                    <a:pt x="84" y="88"/>
                    <a:pt x="84" y="88"/>
                    <a:pt x="84" y="88"/>
                  </a:cubicBezTo>
                  <a:cubicBezTo>
                    <a:pt x="84" y="90"/>
                    <a:pt x="84" y="90"/>
                    <a:pt x="84" y="90"/>
                  </a:cubicBezTo>
                  <a:cubicBezTo>
                    <a:pt x="84" y="91"/>
                    <a:pt x="85" y="92"/>
                    <a:pt x="86" y="92"/>
                  </a:cubicBezTo>
                  <a:cubicBezTo>
                    <a:pt x="94" y="92"/>
                    <a:pt x="94" y="92"/>
                    <a:pt x="94" y="92"/>
                  </a:cubicBezTo>
                  <a:cubicBezTo>
                    <a:pt x="95" y="92"/>
                    <a:pt x="96" y="91"/>
                    <a:pt x="96" y="90"/>
                  </a:cubicBezTo>
                  <a:cubicBezTo>
                    <a:pt x="96" y="88"/>
                    <a:pt x="96" y="88"/>
                    <a:pt x="96" y="88"/>
                  </a:cubicBezTo>
                  <a:cubicBezTo>
                    <a:pt x="102" y="88"/>
                    <a:pt x="102" y="88"/>
                    <a:pt x="102" y="88"/>
                  </a:cubicBezTo>
                  <a:cubicBezTo>
                    <a:pt x="103" y="88"/>
                    <a:pt x="104" y="87"/>
                    <a:pt x="104" y="86"/>
                  </a:cubicBezTo>
                  <a:cubicBezTo>
                    <a:pt x="104" y="76"/>
                    <a:pt x="104" y="76"/>
                    <a:pt x="104" y="76"/>
                  </a:cubicBezTo>
                  <a:cubicBezTo>
                    <a:pt x="168" y="76"/>
                    <a:pt x="168" y="76"/>
                    <a:pt x="168" y="76"/>
                  </a:cubicBezTo>
                  <a:cubicBezTo>
                    <a:pt x="168" y="128"/>
                    <a:pt x="168" y="128"/>
                    <a:pt x="168" y="128"/>
                  </a:cubicBezTo>
                  <a:cubicBezTo>
                    <a:pt x="168" y="139"/>
                    <a:pt x="159" y="148"/>
                    <a:pt x="148" y="148"/>
                  </a:cubicBezTo>
                  <a:close/>
                </a:path>
              </a:pathLst>
            </a:custGeom>
            <a:solidFill>
              <a:schemeClr val="bg1"/>
            </a:solidFill>
            <a:ln>
              <a:noFill/>
            </a:ln>
          </p:spPr>
          <p:txBody>
            <a:bodyPr vert="horz" wrap="square" lIns="68580" tIns="34290" rIns="68580" bIns="34290" numCol="1" anchor="t" anchorCtr="0" compatLnSpc="1"/>
            <a:lstStyle/>
            <a:p>
              <a:endParaRPr lang="zh-CN" altLang="en-US" sz="1350">
                <a:latin typeface="微软雅黑" panose="020B0503020204020204" pitchFamily="34" charset="-122"/>
                <a:ea typeface="微软雅黑" panose="020B0503020204020204" pitchFamily="34" charset="-122"/>
                <a:sym typeface="Arial" panose="020B0604020202020204"/>
              </a:endParaRPr>
            </a:p>
          </p:txBody>
        </p:sp>
        <p:sp>
          <p:nvSpPr>
            <p:cNvPr id="28" name="TextBox 76"/>
            <p:cNvSpPr txBox="1"/>
            <p:nvPr/>
          </p:nvSpPr>
          <p:spPr>
            <a:xfrm>
              <a:off x="914400" y="2386489"/>
              <a:ext cx="915829" cy="300082"/>
            </a:xfrm>
            <a:prstGeom prst="rect">
              <a:avLst/>
            </a:prstGeom>
            <a:noFill/>
          </p:spPr>
          <p:txBody>
            <a:bodyPr wrap="square" rtlCol="0">
              <a:spAutoFit/>
            </a:bodyPr>
            <a:lstStyle/>
            <a:p>
              <a:pPr algn="ctr"/>
              <a:r>
                <a:rPr lang="zh-CN" altLang="en-US" sz="1350" dirty="0">
                  <a:solidFill>
                    <a:schemeClr val="bg1"/>
                  </a:solidFill>
                  <a:latin typeface="微软雅黑" panose="020B0503020204020204" pitchFamily="34" charset="-122"/>
                  <a:ea typeface="微软雅黑" panose="020B0503020204020204" pitchFamily="34" charset="-122"/>
                </a:rPr>
                <a:t>基本特征</a:t>
              </a:r>
            </a:p>
          </p:txBody>
        </p:sp>
        <p:sp>
          <p:nvSpPr>
            <p:cNvPr id="29" name="TextBox 76"/>
            <p:cNvSpPr txBox="1"/>
            <p:nvPr/>
          </p:nvSpPr>
          <p:spPr>
            <a:xfrm>
              <a:off x="2840108" y="2386489"/>
              <a:ext cx="1411624" cy="300082"/>
            </a:xfrm>
            <a:prstGeom prst="rect">
              <a:avLst/>
            </a:prstGeom>
            <a:noFill/>
          </p:spPr>
          <p:txBody>
            <a:bodyPr wrap="square" rtlCol="0">
              <a:spAutoFit/>
            </a:bodyPr>
            <a:lstStyle/>
            <a:p>
              <a:pPr algn="ctr"/>
              <a:r>
                <a:rPr lang="zh-CN" altLang="en-US" sz="1350" dirty="0">
                  <a:solidFill>
                    <a:schemeClr val="bg1"/>
                  </a:solidFill>
                  <a:latin typeface="微软雅黑" panose="020B0503020204020204" pitchFamily="34" charset="-122"/>
                  <a:ea typeface="微软雅黑" panose="020B0503020204020204" pitchFamily="34" charset="-122"/>
                </a:rPr>
                <a:t>反洗钱义务</a:t>
              </a:r>
            </a:p>
          </p:txBody>
        </p:sp>
        <p:sp>
          <p:nvSpPr>
            <p:cNvPr id="30" name="TextBox 76"/>
            <p:cNvSpPr txBox="1"/>
            <p:nvPr/>
          </p:nvSpPr>
          <p:spPr>
            <a:xfrm>
              <a:off x="5085647" y="2386489"/>
              <a:ext cx="915829" cy="300082"/>
            </a:xfrm>
            <a:prstGeom prst="rect">
              <a:avLst/>
            </a:prstGeom>
            <a:noFill/>
          </p:spPr>
          <p:txBody>
            <a:bodyPr wrap="square" rtlCol="0">
              <a:spAutoFit/>
            </a:bodyPr>
            <a:lstStyle/>
            <a:p>
              <a:pPr algn="ctr"/>
              <a:r>
                <a:rPr lang="zh-CN" altLang="en-US" sz="1350" dirty="0">
                  <a:solidFill>
                    <a:schemeClr val="bg1"/>
                  </a:solidFill>
                  <a:latin typeface="微软雅黑" panose="020B0503020204020204" pitchFamily="34" charset="-122"/>
                  <a:ea typeface="微软雅黑" panose="020B0503020204020204" pitchFamily="34" charset="-122"/>
                </a:rPr>
                <a:t>法律法规</a:t>
              </a:r>
            </a:p>
          </p:txBody>
        </p:sp>
        <p:sp>
          <p:nvSpPr>
            <p:cNvPr id="31" name="TextBox 76"/>
            <p:cNvSpPr txBox="1"/>
            <p:nvPr/>
          </p:nvSpPr>
          <p:spPr>
            <a:xfrm>
              <a:off x="6924947" y="2386489"/>
              <a:ext cx="1267506" cy="300082"/>
            </a:xfrm>
            <a:prstGeom prst="rect">
              <a:avLst/>
            </a:prstGeom>
            <a:noFill/>
          </p:spPr>
          <p:txBody>
            <a:bodyPr wrap="square" rtlCol="0">
              <a:spAutoFit/>
            </a:bodyPr>
            <a:lstStyle/>
            <a:p>
              <a:pPr algn="ctr"/>
              <a:r>
                <a:rPr lang="zh-CN" altLang="en-US" sz="1350" dirty="0">
                  <a:solidFill>
                    <a:schemeClr val="bg1"/>
                  </a:solidFill>
                  <a:latin typeface="微软雅黑" panose="020B0503020204020204" pitchFamily="34" charset="-122"/>
                  <a:ea typeface="微软雅黑" panose="020B0503020204020204" pitchFamily="34" charset="-122"/>
                </a:rPr>
                <a:t>反洗钱工作</a:t>
              </a:r>
            </a:p>
          </p:txBody>
        </p:sp>
      </p:gr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78739" y="2970462"/>
            <a:ext cx="1459332" cy="972888"/>
          </a:xfrm>
          <a:prstGeom prst="rect">
            <a:avLst/>
          </a:prstGeom>
        </p:spPr>
      </p:pic>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3460" y="2970462"/>
            <a:ext cx="1459332" cy="972888"/>
          </a:xfrm>
          <a:prstGeom prst="rect">
            <a:avLst/>
          </a:prstGeom>
        </p:spPr>
      </p:pic>
      <p:pic>
        <p:nvPicPr>
          <p:cNvPr id="36" name="图片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8182" y="2968243"/>
            <a:ext cx="1442418" cy="961612"/>
          </a:xfrm>
          <a:prstGeom prst="rect">
            <a:avLst/>
          </a:prstGeom>
        </p:spPr>
      </p:pic>
    </p:spTree>
    <p:extLst>
      <p:ext uri="{BB962C8B-B14F-4D97-AF65-F5344CB8AC3E}">
        <p14:creationId xmlns:p14="http://schemas.microsoft.com/office/powerpoint/2010/main" val="136421124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up)">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par>
                                <p:cTn id="25" presetID="53" presetClass="entr" presetSubtype="16"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76200" y="827961"/>
            <a:ext cx="9067800" cy="3375881"/>
            <a:chOff x="665019" y="980362"/>
            <a:chExt cx="8478981" cy="3058116"/>
          </a:xfrm>
        </p:grpSpPr>
        <p:sp>
          <p:nvSpPr>
            <p:cNvPr id="34" name="任意多边形 33"/>
            <p:cNvSpPr/>
            <p:nvPr/>
          </p:nvSpPr>
          <p:spPr>
            <a:xfrm flipH="1" flipV="1">
              <a:off x="4495800" y="1115077"/>
              <a:ext cx="4648200" cy="2923401"/>
            </a:xfrm>
            <a:custGeom>
              <a:avLst/>
              <a:gdLst>
                <a:gd name="connsiteX0" fmla="*/ 0 w 4648200"/>
                <a:gd name="connsiteY0" fmla="*/ 2923401 h 2923401"/>
                <a:gd name="connsiteX1" fmla="*/ 0 w 4648200"/>
                <a:gd name="connsiteY1" fmla="*/ 6474 h 2923401"/>
                <a:gd name="connsiteX2" fmla="*/ 4648200 w 4648200"/>
                <a:gd name="connsiteY2" fmla="*/ 0 h 2923401"/>
                <a:gd name="connsiteX3" fmla="*/ 2297655 w 4648200"/>
                <a:gd name="connsiteY3" fmla="*/ 2918023 h 2923401"/>
              </a:gdLst>
              <a:ahLst/>
              <a:cxnLst>
                <a:cxn ang="0">
                  <a:pos x="connsiteX0" y="connsiteY0"/>
                </a:cxn>
                <a:cxn ang="0">
                  <a:pos x="connsiteX1" y="connsiteY1"/>
                </a:cxn>
                <a:cxn ang="0">
                  <a:pos x="connsiteX2" y="connsiteY2"/>
                </a:cxn>
                <a:cxn ang="0">
                  <a:pos x="connsiteX3" y="connsiteY3"/>
                </a:cxn>
              </a:cxnLst>
              <a:rect l="l" t="t" r="r" b="b"/>
              <a:pathLst>
                <a:path w="4648200" h="2923401">
                  <a:moveTo>
                    <a:pt x="0" y="2923401"/>
                  </a:moveTo>
                  <a:lnTo>
                    <a:pt x="0" y="6474"/>
                  </a:lnTo>
                  <a:lnTo>
                    <a:pt x="4648200" y="0"/>
                  </a:lnTo>
                  <a:lnTo>
                    <a:pt x="2297655" y="2918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FFFFFF"/>
                </a:solidFill>
              </a:endParaRPr>
            </a:p>
          </p:txBody>
        </p:sp>
        <p:sp>
          <p:nvSpPr>
            <p:cNvPr id="32" name="任意多边形 31"/>
            <p:cNvSpPr/>
            <p:nvPr/>
          </p:nvSpPr>
          <p:spPr>
            <a:xfrm flipH="1" flipV="1">
              <a:off x="665019" y="980362"/>
              <a:ext cx="8478981" cy="2916096"/>
            </a:xfrm>
            <a:custGeom>
              <a:avLst/>
              <a:gdLst>
                <a:gd name="connsiteX0" fmla="*/ 0 w 8478981"/>
                <a:gd name="connsiteY0" fmla="*/ 2916096 h 2916096"/>
                <a:gd name="connsiteX1" fmla="*/ 0 w 8478981"/>
                <a:gd name="connsiteY1" fmla="*/ 6898 h 2916096"/>
                <a:gd name="connsiteX2" fmla="*/ 8478981 w 8478981"/>
                <a:gd name="connsiteY2" fmla="*/ 0 h 2916096"/>
                <a:gd name="connsiteX3" fmla="*/ 5173821 w 8478981"/>
                <a:gd name="connsiteY3" fmla="*/ 2909780 h 2916096"/>
              </a:gdLst>
              <a:ahLst/>
              <a:cxnLst>
                <a:cxn ang="0">
                  <a:pos x="connsiteX0" y="connsiteY0"/>
                </a:cxn>
                <a:cxn ang="0">
                  <a:pos x="connsiteX1" y="connsiteY1"/>
                </a:cxn>
                <a:cxn ang="0">
                  <a:pos x="connsiteX2" y="connsiteY2"/>
                </a:cxn>
                <a:cxn ang="0">
                  <a:pos x="connsiteX3" y="connsiteY3"/>
                </a:cxn>
              </a:cxnLst>
              <a:rect l="l" t="t" r="r" b="b"/>
              <a:pathLst>
                <a:path w="8478981" h="2916096">
                  <a:moveTo>
                    <a:pt x="0" y="2916096"/>
                  </a:moveTo>
                  <a:lnTo>
                    <a:pt x="0" y="6898"/>
                  </a:lnTo>
                  <a:lnTo>
                    <a:pt x="8478981" y="0"/>
                  </a:lnTo>
                  <a:lnTo>
                    <a:pt x="5173821" y="29097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FFFFFF"/>
                </a:solidFill>
              </a:endParaRPr>
            </a:p>
          </p:txBody>
        </p:sp>
      </p:grpSp>
      <p:sp>
        <p:nvSpPr>
          <p:cNvPr id="28" name="任意多边形 27"/>
          <p:cNvSpPr/>
          <p:nvPr/>
        </p:nvSpPr>
        <p:spPr>
          <a:xfrm flipH="1" flipV="1">
            <a:off x="1561812" y="4315031"/>
            <a:ext cx="7582188" cy="161719"/>
          </a:xfrm>
          <a:custGeom>
            <a:avLst/>
            <a:gdLst>
              <a:gd name="connsiteX0" fmla="*/ 0 w 7582188"/>
              <a:gd name="connsiteY0" fmla="*/ 161719 h 161719"/>
              <a:gd name="connsiteX1" fmla="*/ 0 w 7582188"/>
              <a:gd name="connsiteY1" fmla="*/ 6169 h 161719"/>
              <a:gd name="connsiteX2" fmla="*/ 7582188 w 7582188"/>
              <a:gd name="connsiteY2" fmla="*/ 0 h 161719"/>
              <a:gd name="connsiteX3" fmla="*/ 7405338 w 7582188"/>
              <a:gd name="connsiteY3" fmla="*/ 155695 h 161719"/>
            </a:gdLst>
            <a:ahLst/>
            <a:cxnLst>
              <a:cxn ang="0">
                <a:pos x="connsiteX0" y="connsiteY0"/>
              </a:cxn>
              <a:cxn ang="0">
                <a:pos x="connsiteX1" y="connsiteY1"/>
              </a:cxn>
              <a:cxn ang="0">
                <a:pos x="connsiteX2" y="connsiteY2"/>
              </a:cxn>
              <a:cxn ang="0">
                <a:pos x="connsiteX3" y="connsiteY3"/>
              </a:cxn>
            </a:cxnLst>
            <a:rect l="l" t="t" r="r" b="b"/>
            <a:pathLst>
              <a:path w="7582188" h="161719">
                <a:moveTo>
                  <a:pt x="0" y="161719"/>
                </a:moveTo>
                <a:lnTo>
                  <a:pt x="0" y="6169"/>
                </a:lnTo>
                <a:lnTo>
                  <a:pt x="7582188" y="0"/>
                </a:lnTo>
                <a:lnTo>
                  <a:pt x="7405338" y="15569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FFFFFF"/>
              </a:solidFill>
            </a:endParaRPr>
          </a:p>
        </p:txBody>
      </p:sp>
      <p:sp>
        <p:nvSpPr>
          <p:cNvPr id="4" name="文本框 3">
            <a:extLst>
              <a:ext uri="{FF2B5EF4-FFF2-40B4-BE49-F238E27FC236}">
                <a16:creationId xmlns:a16="http://schemas.microsoft.com/office/drawing/2014/main" xmlns="" id="{433A7169-2972-4B8F-BC74-FE5085D1DD91}"/>
              </a:ext>
            </a:extLst>
          </p:cNvPr>
          <p:cNvSpPr txBox="1"/>
          <p:nvPr/>
        </p:nvSpPr>
        <p:spPr>
          <a:xfrm>
            <a:off x="3638853" y="2704398"/>
            <a:ext cx="5105400" cy="443198"/>
          </a:xfrm>
          <a:prstGeom prst="rect">
            <a:avLst/>
          </a:prstGeom>
          <a:noFill/>
        </p:spPr>
        <p:txBody>
          <a:bodyPr wrap="square" rtlCol="0">
            <a:spAutoFit/>
          </a:bodyPr>
          <a:lstStyle/>
          <a:p>
            <a:r>
              <a:rPr lang="en-US" altLang="zh-CN" sz="1140" dirty="0" smtClean="0">
                <a:solidFill>
                  <a:schemeClr val="bg1"/>
                </a:solidFill>
                <a:latin typeface="+mn-ea"/>
                <a:sym typeface="+mn-ea"/>
              </a:rPr>
              <a:t>the user can demonstrate on a computer, or print the presentation and </a:t>
            </a:r>
          </a:p>
          <a:p>
            <a:r>
              <a:rPr lang="en-US" altLang="zh-CN" sz="1140" dirty="0" smtClean="0">
                <a:solidFill>
                  <a:schemeClr val="bg1"/>
                </a:solidFill>
                <a:latin typeface="+mn-ea"/>
                <a:sym typeface="+mn-ea"/>
              </a:rPr>
              <a:t>make it into a film to be used in a wider field</a:t>
            </a:r>
            <a:endParaRPr lang="en-US" altLang="zh-CN" sz="1140" dirty="0">
              <a:solidFill>
                <a:schemeClr val="bg1"/>
              </a:solidFill>
              <a:latin typeface="+mn-ea"/>
            </a:endParaRPr>
          </a:p>
        </p:txBody>
      </p:sp>
      <p:sp>
        <p:nvSpPr>
          <p:cNvPr id="6" name="文本框 5">
            <a:extLst>
              <a:ext uri="{FF2B5EF4-FFF2-40B4-BE49-F238E27FC236}">
                <a16:creationId xmlns:a16="http://schemas.microsoft.com/office/drawing/2014/main" xmlns="" id="{4711FD5C-5F2D-4C21-9C6B-9C07F41C856D}"/>
              </a:ext>
            </a:extLst>
          </p:cNvPr>
          <p:cNvSpPr txBox="1"/>
          <p:nvPr/>
        </p:nvSpPr>
        <p:spPr>
          <a:xfrm>
            <a:off x="3609165" y="3147596"/>
            <a:ext cx="3306288" cy="338554"/>
          </a:xfrm>
          <a:prstGeom prst="rect">
            <a:avLst/>
          </a:prstGeom>
          <a:noFill/>
        </p:spPr>
        <p:txBody>
          <a:bodyPr wrap="square" rtlCol="0">
            <a:spAutoFit/>
          </a:bodyPr>
          <a:lstStyle/>
          <a:p>
            <a:r>
              <a:rPr lang="zh-CN" altLang="en-US" sz="1600" spc="600" dirty="0" smtClean="0">
                <a:solidFill>
                  <a:schemeClr val="bg1"/>
                </a:solidFill>
                <a:latin typeface="+mn-ea"/>
                <a:sym typeface="字魂59号-创粗黑" panose="00000500000000000000" pitchFamily="2" charset="-122"/>
              </a:rPr>
              <a:t>演示完毕感谢您的观看</a:t>
            </a:r>
            <a:endParaRPr lang="en-US" altLang="zh-CN" sz="1600" spc="600" dirty="0">
              <a:solidFill>
                <a:schemeClr val="bg1"/>
              </a:solidFill>
              <a:latin typeface="+mn-ea"/>
              <a:sym typeface="字魂59号-创粗黑" panose="00000500000000000000" pitchFamily="2" charset="-122"/>
            </a:endParaRPr>
          </a:p>
        </p:txBody>
      </p:sp>
      <p:sp>
        <p:nvSpPr>
          <p:cNvPr id="36" name="矩形 35">
            <a:extLst>
              <a:ext uri="{FF2B5EF4-FFF2-40B4-BE49-F238E27FC236}">
                <a16:creationId xmlns:a16="http://schemas.microsoft.com/office/drawing/2014/main" xmlns="" id="{0AAEB70C-087A-4956-A4C1-D24C01AE1879}"/>
              </a:ext>
            </a:extLst>
          </p:cNvPr>
          <p:cNvSpPr/>
          <p:nvPr/>
        </p:nvSpPr>
        <p:spPr>
          <a:xfrm>
            <a:off x="3668940" y="1394996"/>
            <a:ext cx="5227713" cy="830997"/>
          </a:xfrm>
          <a:prstGeom prst="rect">
            <a:avLst/>
          </a:prstGeom>
        </p:spPr>
        <p:txBody>
          <a:bodyPr wrap="none">
            <a:spAutoFit/>
          </a:bodyPr>
          <a:lstStyle/>
          <a:p>
            <a:r>
              <a:rPr lang="zh-CN" altLang="en-US" sz="4800" noProof="1" smtClean="0">
                <a:solidFill>
                  <a:schemeClr val="bg1"/>
                </a:solidFill>
                <a:latin typeface="汉仪铸字超然体W" panose="00020600040101010101" pitchFamily="18" charset="-122"/>
                <a:ea typeface="汉仪铸字超然体W" panose="00020600040101010101" pitchFamily="18" charset="-122"/>
              </a:rPr>
              <a:t>反洗</a:t>
            </a:r>
            <a:r>
              <a:rPr lang="zh-CN" altLang="en-US" sz="4800" spc="600" noProof="1" smtClean="0">
                <a:solidFill>
                  <a:schemeClr val="bg1"/>
                </a:solidFill>
                <a:latin typeface="汉仪铸字超然体W" panose="00020600040101010101" pitchFamily="18" charset="-122"/>
                <a:ea typeface="汉仪铸字超然体W" panose="00020600040101010101" pitchFamily="18" charset="-122"/>
              </a:rPr>
              <a:t>钱</a:t>
            </a:r>
            <a:r>
              <a:rPr lang="en-US" altLang="zh-CN" sz="2500" noProof="1" smtClean="0">
                <a:solidFill>
                  <a:schemeClr val="accent2"/>
                </a:solidFill>
                <a:latin typeface="Impact" panose="020B0806030902050204" pitchFamily="34" charset="0"/>
                <a:ea typeface="汉仪铸字超然体W" panose="00020600040101010101" pitchFamily="18" charset="-122"/>
              </a:rPr>
              <a:t>ANTI MONEY LAUNDERING</a:t>
            </a:r>
            <a:endParaRPr lang="zh-CN" altLang="en-US" sz="2500" dirty="0">
              <a:solidFill>
                <a:schemeClr val="accent2"/>
              </a:solidFill>
              <a:latin typeface="Impact" panose="020B0806030902050204" pitchFamily="34" charset="0"/>
              <a:ea typeface="汉仪铸字超然体W" panose="00020600040101010101" pitchFamily="18" charset="-122"/>
            </a:endParaRPr>
          </a:p>
        </p:txBody>
      </p:sp>
      <p:grpSp>
        <p:nvGrpSpPr>
          <p:cNvPr id="41" name="组合 40"/>
          <p:cNvGrpSpPr/>
          <p:nvPr/>
        </p:nvGrpSpPr>
        <p:grpSpPr>
          <a:xfrm>
            <a:off x="3638853" y="2156996"/>
            <a:ext cx="5352747" cy="477054"/>
            <a:chOff x="3332749" y="2266950"/>
            <a:chExt cx="5352747" cy="477054"/>
          </a:xfrm>
        </p:grpSpPr>
        <p:sp>
          <p:nvSpPr>
            <p:cNvPr id="3" name="矩形 2">
              <a:extLst>
                <a:ext uri="{FF2B5EF4-FFF2-40B4-BE49-F238E27FC236}">
                  <a16:creationId xmlns:a16="http://schemas.microsoft.com/office/drawing/2014/main" xmlns="" id="{0AAEB70C-087A-4956-A4C1-D24C01AE1879}"/>
                </a:ext>
              </a:extLst>
            </p:cNvPr>
            <p:cNvSpPr/>
            <p:nvPr/>
          </p:nvSpPr>
          <p:spPr>
            <a:xfrm>
              <a:off x="3332749" y="2266950"/>
              <a:ext cx="5352747" cy="477054"/>
            </a:xfrm>
            <a:prstGeom prst="rect">
              <a:avLst/>
            </a:prstGeom>
          </p:spPr>
          <p:txBody>
            <a:bodyPr wrap="none">
              <a:spAutoFit/>
            </a:bodyPr>
            <a:lstStyle/>
            <a:p>
              <a:r>
                <a:rPr lang="zh-CN" altLang="en-US" sz="2500" spc="600" noProof="1" smtClean="0">
                  <a:solidFill>
                    <a:schemeClr val="bg1"/>
                  </a:solidFill>
                  <a:latin typeface="+mn-ea"/>
                </a:rPr>
                <a:t>金融机构反洗</a:t>
              </a:r>
              <a:r>
                <a:rPr lang="zh-CN" altLang="en-US" sz="2500" spc="600" noProof="1">
                  <a:solidFill>
                    <a:schemeClr val="bg1"/>
                  </a:solidFill>
                  <a:latin typeface="+mn-ea"/>
                </a:rPr>
                <a:t>钱基础知识培训</a:t>
              </a:r>
              <a:endParaRPr lang="zh-CN" altLang="en-US" sz="2500" spc="600" dirty="0">
                <a:solidFill>
                  <a:schemeClr val="bg1"/>
                </a:solidFill>
                <a:latin typeface="+mn-ea"/>
              </a:endParaRPr>
            </a:p>
          </p:txBody>
        </p:sp>
        <p:cxnSp>
          <p:nvCxnSpPr>
            <p:cNvPr id="39" name="直接连接符 38"/>
            <p:cNvCxnSpPr/>
            <p:nvPr/>
          </p:nvCxnSpPr>
          <p:spPr>
            <a:xfrm>
              <a:off x="3390472" y="2702103"/>
              <a:ext cx="50857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8950" y="2026771"/>
            <a:ext cx="2238650" cy="1953028"/>
          </a:xfrm>
          <a:prstGeom prst="rect">
            <a:avLst/>
          </a:prstGeom>
        </p:spPr>
      </p:pic>
      <p:grpSp>
        <p:nvGrpSpPr>
          <p:cNvPr id="66" name="组合 65"/>
          <p:cNvGrpSpPr/>
          <p:nvPr/>
        </p:nvGrpSpPr>
        <p:grpSpPr>
          <a:xfrm>
            <a:off x="0" y="807571"/>
            <a:ext cx="3419146" cy="3135779"/>
            <a:chOff x="0" y="807571"/>
            <a:chExt cx="3419146" cy="3135779"/>
          </a:xfrm>
        </p:grpSpPr>
        <p:grpSp>
          <p:nvGrpSpPr>
            <p:cNvPr id="47" name="组合 46"/>
            <p:cNvGrpSpPr/>
            <p:nvPr/>
          </p:nvGrpSpPr>
          <p:grpSpPr>
            <a:xfrm>
              <a:off x="1" y="807571"/>
              <a:ext cx="3419145" cy="3135779"/>
              <a:chOff x="1" y="742950"/>
              <a:chExt cx="3419145" cy="3135779"/>
            </a:xfrm>
          </p:grpSpPr>
          <p:sp>
            <p:nvSpPr>
              <p:cNvPr id="30" name="任意多边形 29"/>
              <p:cNvSpPr/>
              <p:nvPr/>
            </p:nvSpPr>
            <p:spPr>
              <a:xfrm flipV="1">
                <a:off x="1" y="742952"/>
                <a:ext cx="3419145" cy="3135777"/>
              </a:xfrm>
              <a:custGeom>
                <a:avLst/>
                <a:gdLst>
                  <a:gd name="connsiteX0" fmla="*/ 0 w 3419145"/>
                  <a:gd name="connsiteY0" fmla="*/ 3135777 h 3135777"/>
                  <a:gd name="connsiteX1" fmla="*/ 3419145 w 3419145"/>
                  <a:gd name="connsiteY1" fmla="*/ 3135777 h 3135777"/>
                  <a:gd name="connsiteX2" fmla="*/ 0 w 3419145"/>
                  <a:gd name="connsiteY2" fmla="*/ 0 h 3135777"/>
                </a:gdLst>
                <a:ahLst/>
                <a:cxnLst>
                  <a:cxn ang="0">
                    <a:pos x="connsiteX0" y="connsiteY0"/>
                  </a:cxn>
                  <a:cxn ang="0">
                    <a:pos x="connsiteX1" y="connsiteY1"/>
                  </a:cxn>
                  <a:cxn ang="0">
                    <a:pos x="connsiteX2" y="connsiteY2"/>
                  </a:cxn>
                </a:cxnLst>
                <a:rect l="l" t="t" r="r" b="b"/>
                <a:pathLst>
                  <a:path w="3419145" h="3135777">
                    <a:moveTo>
                      <a:pt x="0" y="3135777"/>
                    </a:moveTo>
                    <a:lnTo>
                      <a:pt x="3419145" y="3135777"/>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FFFFFF"/>
                  </a:solidFill>
                </a:endParaRPr>
              </a:p>
            </p:txBody>
          </p:sp>
          <p:sp>
            <p:nvSpPr>
              <p:cNvPr id="15" name="直角三角形 14"/>
              <p:cNvSpPr/>
              <p:nvPr/>
            </p:nvSpPr>
            <p:spPr>
              <a:xfrm flipV="1">
                <a:off x="1654" y="742950"/>
                <a:ext cx="3187684" cy="2923498"/>
              </a:xfrm>
              <a:prstGeom prst="rtTriangle">
                <a:avLst/>
              </a:prstGeom>
              <a:blipFill dpi="0" rotWithShape="0">
                <a:blip r:embed="rId4">
                  <a:extLst>
                    <a:ext uri="{BEBA8EAE-BF5A-486C-A8C5-ECC9F3942E4B}">
                      <a14:imgProps xmlns:a14="http://schemas.microsoft.com/office/drawing/2010/main">
                        <a14:imgLayer>
                          <a14:imgEffect>
                            <a14:saturation sat="200000"/>
                          </a14:imgEffect>
                          <a14:imgEffect>
                            <a14:brightnessContrast contrast="20000"/>
                          </a14:imgEffect>
                        </a14:imgLayer>
                      </a14:imgProps>
                    </a:ext>
                  </a:extLst>
                </a:blip>
                <a:srcRect/>
                <a:stretch>
                  <a:fillRect l="-26000" t="-22000" r="-1000" b="-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endParaRPr>
              </a:p>
            </p:txBody>
          </p:sp>
        </p:grpSp>
        <p:cxnSp>
          <p:nvCxnSpPr>
            <p:cNvPr id="49" name="直接连接符 48"/>
            <p:cNvCxnSpPr/>
            <p:nvPr/>
          </p:nvCxnSpPr>
          <p:spPr>
            <a:xfrm>
              <a:off x="609600" y="807571"/>
              <a:ext cx="0" cy="23400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219200" y="807571"/>
              <a:ext cx="0" cy="1784578"/>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905000" y="807571"/>
              <a:ext cx="0" cy="115457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514600" y="807571"/>
              <a:ext cx="0" cy="5874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1394996"/>
              <a:ext cx="2514600"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1962150"/>
              <a:ext cx="1905000"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2613502"/>
              <a:ext cx="1219200"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0" y="3161736"/>
              <a:ext cx="609600"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a:off x="0" y="807571"/>
              <a:ext cx="3189338" cy="2923498"/>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060689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1000" fill="hold"/>
                                        <p:tgtEl>
                                          <p:spTgt spid="66"/>
                                        </p:tgtEl>
                                        <p:attrNameLst>
                                          <p:attrName>ppt_x</p:attrName>
                                        </p:attrNameLst>
                                      </p:cBhvr>
                                      <p:tavLst>
                                        <p:tav tm="0">
                                          <p:val>
                                            <p:strVal val="0-#ppt_w/2"/>
                                          </p:val>
                                        </p:tav>
                                        <p:tav tm="100000">
                                          <p:val>
                                            <p:strVal val="#ppt_x"/>
                                          </p:val>
                                        </p:tav>
                                      </p:tavLst>
                                    </p:anim>
                                    <p:anim calcmode="lin" valueType="num">
                                      <p:cBhvr additive="base">
                                        <p:cTn id="8" dur="1000" fill="hold"/>
                                        <p:tgtEl>
                                          <p:spTgt spid="66"/>
                                        </p:tgtEl>
                                        <p:attrNameLst>
                                          <p:attrName>ppt_y</p:attrName>
                                        </p:attrNameLst>
                                      </p:cBhvr>
                                      <p:tavLst>
                                        <p:tav tm="0">
                                          <p:val>
                                            <p:strVal val="#ppt_y"/>
                                          </p:val>
                                        </p:tav>
                                        <p:tav tm="100000">
                                          <p:val>
                                            <p:strVal val="#ppt_y"/>
                                          </p:val>
                                        </p:tav>
                                      </p:tavLst>
                                    </p:anim>
                                  </p:childTnLst>
                                </p:cTn>
                              </p:par>
                              <p:par>
                                <p:cTn id="9" presetID="2" presetClass="entr" presetSubtype="2" decel="60000"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1000" fill="hold"/>
                                        <p:tgtEl>
                                          <p:spTgt spid="35"/>
                                        </p:tgtEl>
                                        <p:attrNameLst>
                                          <p:attrName>ppt_x</p:attrName>
                                        </p:attrNameLst>
                                      </p:cBhvr>
                                      <p:tavLst>
                                        <p:tav tm="0">
                                          <p:val>
                                            <p:strVal val="1+#ppt_w/2"/>
                                          </p:val>
                                        </p:tav>
                                        <p:tav tm="100000">
                                          <p:val>
                                            <p:strVal val="#ppt_x"/>
                                          </p:val>
                                        </p:tav>
                                      </p:tavLst>
                                    </p:anim>
                                    <p:anim calcmode="lin" valueType="num">
                                      <p:cBhvr additive="base">
                                        <p:cTn id="12" dur="10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4" decel="6000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1000" fill="hold"/>
                                        <p:tgtEl>
                                          <p:spTgt spid="28"/>
                                        </p:tgtEl>
                                        <p:attrNameLst>
                                          <p:attrName>ppt_x</p:attrName>
                                        </p:attrNameLst>
                                      </p:cBhvr>
                                      <p:tavLst>
                                        <p:tav tm="0">
                                          <p:val>
                                            <p:strVal val="#ppt_x"/>
                                          </p:val>
                                        </p:tav>
                                        <p:tav tm="100000">
                                          <p:val>
                                            <p:strVal val="#ppt_x"/>
                                          </p:val>
                                        </p:tav>
                                      </p:tavLst>
                                    </p:anim>
                                    <p:anim calcmode="lin" valueType="num">
                                      <p:cBhvr additive="base">
                                        <p:cTn id="16"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2" fill="hold" nodeType="click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additive="base">
                                        <p:cTn id="21" dur="500" fill="hold"/>
                                        <p:tgtEl>
                                          <p:spTgt spid="43"/>
                                        </p:tgtEl>
                                        <p:attrNameLst>
                                          <p:attrName>ppt_x</p:attrName>
                                        </p:attrNameLst>
                                      </p:cBhvr>
                                      <p:tavLst>
                                        <p:tav tm="0">
                                          <p:val>
                                            <p:strVal val="0-#ppt_w/2"/>
                                          </p:val>
                                        </p:tav>
                                        <p:tav tm="100000">
                                          <p:val>
                                            <p:strVal val="#ppt_x"/>
                                          </p:val>
                                        </p:tav>
                                      </p:tavLst>
                                    </p:anim>
                                    <p:anim calcmode="lin" valueType="num">
                                      <p:cBhvr additive="base">
                                        <p:cTn id="22"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1+#ppt_w/2"/>
                                          </p:val>
                                        </p:tav>
                                        <p:tav tm="100000">
                                          <p:val>
                                            <p:strVal val="#ppt_x"/>
                                          </p:val>
                                        </p:tav>
                                      </p:tavLst>
                                    </p:anim>
                                    <p:anim calcmode="lin" valueType="num">
                                      <p:cBhvr additive="base">
                                        <p:cTn id="28"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wipe(left)">
                                      <p:cBhvr>
                                        <p:cTn id="33" dur="500"/>
                                        <p:tgtEl>
                                          <p:spTgt spid="41"/>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ppt_w</p:attrName>
                                        </p:attrNameLst>
                                      </p:cBhvr>
                                      <p:tavLst>
                                        <p:tav tm="0">
                                          <p:val>
                                            <p:fltVal val="0"/>
                                          </p:val>
                                        </p:tav>
                                        <p:tav tm="100000">
                                          <p:val>
                                            <p:strVal val="#ppt_w"/>
                                          </p:val>
                                        </p:tav>
                                      </p:tavLst>
                                    </p:anim>
                                    <p:anim calcmode="lin" valueType="num">
                                      <p:cBhvr>
                                        <p:cTn id="39" dur="500" fill="hold"/>
                                        <p:tgtEl>
                                          <p:spTgt spid="4"/>
                                        </p:tgtEl>
                                        <p:attrNameLst>
                                          <p:attrName>ppt_h</p:attrName>
                                        </p:attrNameLst>
                                      </p:cBhvr>
                                      <p:tavLst>
                                        <p:tav tm="0">
                                          <p:val>
                                            <p:fltVal val="0"/>
                                          </p:val>
                                        </p:tav>
                                        <p:tav tm="100000">
                                          <p:val>
                                            <p:strVal val="#ppt_h"/>
                                          </p:val>
                                        </p:tav>
                                      </p:tavLst>
                                    </p:anim>
                                    <p:animEffect transition="in" filter="fade">
                                      <p:cBhvr>
                                        <p:cTn id="40" dur="500"/>
                                        <p:tgtEl>
                                          <p:spTgt spid="4"/>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barn(inVertical)">
                                      <p:cBhvr>
                                        <p:cTn id="4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4" grpId="0"/>
      <p:bldP spid="6" grpId="0"/>
      <p:bldP spid="3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1" y="807571"/>
            <a:ext cx="3419145" cy="3135779"/>
            <a:chOff x="1" y="742950"/>
            <a:chExt cx="3419145" cy="3135779"/>
          </a:xfrm>
        </p:grpSpPr>
        <p:sp>
          <p:nvSpPr>
            <p:cNvPr id="30" name="任意多边形 29"/>
            <p:cNvSpPr/>
            <p:nvPr/>
          </p:nvSpPr>
          <p:spPr>
            <a:xfrm flipV="1">
              <a:off x="1" y="742952"/>
              <a:ext cx="3419145" cy="3135777"/>
            </a:xfrm>
            <a:custGeom>
              <a:avLst/>
              <a:gdLst>
                <a:gd name="connsiteX0" fmla="*/ 0 w 3419145"/>
                <a:gd name="connsiteY0" fmla="*/ 3135777 h 3135777"/>
                <a:gd name="connsiteX1" fmla="*/ 3419145 w 3419145"/>
                <a:gd name="connsiteY1" fmla="*/ 3135777 h 3135777"/>
                <a:gd name="connsiteX2" fmla="*/ 0 w 3419145"/>
                <a:gd name="connsiteY2" fmla="*/ 0 h 3135777"/>
              </a:gdLst>
              <a:ahLst/>
              <a:cxnLst>
                <a:cxn ang="0">
                  <a:pos x="connsiteX0" y="connsiteY0"/>
                </a:cxn>
                <a:cxn ang="0">
                  <a:pos x="connsiteX1" y="connsiteY1"/>
                </a:cxn>
                <a:cxn ang="0">
                  <a:pos x="connsiteX2" y="connsiteY2"/>
                </a:cxn>
              </a:cxnLst>
              <a:rect l="l" t="t" r="r" b="b"/>
              <a:pathLst>
                <a:path w="3419145" h="3135777">
                  <a:moveTo>
                    <a:pt x="0" y="3135777"/>
                  </a:moveTo>
                  <a:lnTo>
                    <a:pt x="3419145" y="3135777"/>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FFFFFF"/>
                </a:solidFill>
                <a:latin typeface="+mn-ea"/>
              </a:endParaRPr>
            </a:p>
          </p:txBody>
        </p:sp>
        <p:sp>
          <p:nvSpPr>
            <p:cNvPr id="15" name="直角三角形 14"/>
            <p:cNvSpPr/>
            <p:nvPr/>
          </p:nvSpPr>
          <p:spPr>
            <a:xfrm flipV="1">
              <a:off x="1654" y="742950"/>
              <a:ext cx="3187684" cy="2923498"/>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latin typeface="+mn-ea"/>
              </a:endParaRPr>
            </a:p>
          </p:txBody>
        </p:sp>
      </p:grpSp>
      <p:grpSp>
        <p:nvGrpSpPr>
          <p:cNvPr id="35" name="组合 34"/>
          <p:cNvGrpSpPr/>
          <p:nvPr/>
        </p:nvGrpSpPr>
        <p:grpSpPr>
          <a:xfrm>
            <a:off x="76200" y="827961"/>
            <a:ext cx="9067800" cy="3375881"/>
            <a:chOff x="665019" y="980362"/>
            <a:chExt cx="8478981" cy="3058116"/>
          </a:xfrm>
        </p:grpSpPr>
        <p:sp>
          <p:nvSpPr>
            <p:cNvPr id="34" name="任意多边形 33"/>
            <p:cNvSpPr/>
            <p:nvPr/>
          </p:nvSpPr>
          <p:spPr>
            <a:xfrm flipH="1" flipV="1">
              <a:off x="4495800" y="1115077"/>
              <a:ext cx="4648200" cy="2923401"/>
            </a:xfrm>
            <a:custGeom>
              <a:avLst/>
              <a:gdLst>
                <a:gd name="connsiteX0" fmla="*/ 0 w 4648200"/>
                <a:gd name="connsiteY0" fmla="*/ 2923401 h 2923401"/>
                <a:gd name="connsiteX1" fmla="*/ 0 w 4648200"/>
                <a:gd name="connsiteY1" fmla="*/ 6474 h 2923401"/>
                <a:gd name="connsiteX2" fmla="*/ 4648200 w 4648200"/>
                <a:gd name="connsiteY2" fmla="*/ 0 h 2923401"/>
                <a:gd name="connsiteX3" fmla="*/ 2297655 w 4648200"/>
                <a:gd name="connsiteY3" fmla="*/ 2918023 h 2923401"/>
              </a:gdLst>
              <a:ahLst/>
              <a:cxnLst>
                <a:cxn ang="0">
                  <a:pos x="connsiteX0" y="connsiteY0"/>
                </a:cxn>
                <a:cxn ang="0">
                  <a:pos x="connsiteX1" y="connsiteY1"/>
                </a:cxn>
                <a:cxn ang="0">
                  <a:pos x="connsiteX2" y="connsiteY2"/>
                </a:cxn>
                <a:cxn ang="0">
                  <a:pos x="connsiteX3" y="connsiteY3"/>
                </a:cxn>
              </a:cxnLst>
              <a:rect l="l" t="t" r="r" b="b"/>
              <a:pathLst>
                <a:path w="4648200" h="2923401">
                  <a:moveTo>
                    <a:pt x="0" y="2923401"/>
                  </a:moveTo>
                  <a:lnTo>
                    <a:pt x="0" y="6474"/>
                  </a:lnTo>
                  <a:lnTo>
                    <a:pt x="4648200" y="0"/>
                  </a:lnTo>
                  <a:lnTo>
                    <a:pt x="2297655" y="2918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FFFFFF"/>
                </a:solidFill>
              </a:endParaRPr>
            </a:p>
          </p:txBody>
        </p:sp>
        <p:sp>
          <p:nvSpPr>
            <p:cNvPr id="32" name="任意多边形 31"/>
            <p:cNvSpPr/>
            <p:nvPr/>
          </p:nvSpPr>
          <p:spPr>
            <a:xfrm flipH="1" flipV="1">
              <a:off x="665019" y="980362"/>
              <a:ext cx="8478981" cy="2916096"/>
            </a:xfrm>
            <a:custGeom>
              <a:avLst/>
              <a:gdLst>
                <a:gd name="connsiteX0" fmla="*/ 0 w 8478981"/>
                <a:gd name="connsiteY0" fmla="*/ 2916096 h 2916096"/>
                <a:gd name="connsiteX1" fmla="*/ 0 w 8478981"/>
                <a:gd name="connsiteY1" fmla="*/ 6898 h 2916096"/>
                <a:gd name="connsiteX2" fmla="*/ 8478981 w 8478981"/>
                <a:gd name="connsiteY2" fmla="*/ 0 h 2916096"/>
                <a:gd name="connsiteX3" fmla="*/ 5173821 w 8478981"/>
                <a:gd name="connsiteY3" fmla="*/ 2909780 h 2916096"/>
              </a:gdLst>
              <a:ahLst/>
              <a:cxnLst>
                <a:cxn ang="0">
                  <a:pos x="connsiteX0" y="connsiteY0"/>
                </a:cxn>
                <a:cxn ang="0">
                  <a:pos x="connsiteX1" y="connsiteY1"/>
                </a:cxn>
                <a:cxn ang="0">
                  <a:pos x="connsiteX2" y="connsiteY2"/>
                </a:cxn>
                <a:cxn ang="0">
                  <a:pos x="connsiteX3" y="connsiteY3"/>
                </a:cxn>
              </a:cxnLst>
              <a:rect l="l" t="t" r="r" b="b"/>
              <a:pathLst>
                <a:path w="8478981" h="2916096">
                  <a:moveTo>
                    <a:pt x="0" y="2916096"/>
                  </a:moveTo>
                  <a:lnTo>
                    <a:pt x="0" y="6898"/>
                  </a:lnTo>
                  <a:lnTo>
                    <a:pt x="8478981" y="0"/>
                  </a:lnTo>
                  <a:lnTo>
                    <a:pt x="5173821" y="29097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FFFFFF"/>
                </a:solidFill>
              </a:endParaRPr>
            </a:p>
          </p:txBody>
        </p:sp>
      </p:grpSp>
      <p:sp>
        <p:nvSpPr>
          <p:cNvPr id="28" name="任意多边形 27"/>
          <p:cNvSpPr/>
          <p:nvPr/>
        </p:nvSpPr>
        <p:spPr>
          <a:xfrm flipH="1" flipV="1">
            <a:off x="1561812" y="4315031"/>
            <a:ext cx="7582188" cy="161719"/>
          </a:xfrm>
          <a:custGeom>
            <a:avLst/>
            <a:gdLst>
              <a:gd name="connsiteX0" fmla="*/ 0 w 7582188"/>
              <a:gd name="connsiteY0" fmla="*/ 161719 h 161719"/>
              <a:gd name="connsiteX1" fmla="*/ 0 w 7582188"/>
              <a:gd name="connsiteY1" fmla="*/ 6169 h 161719"/>
              <a:gd name="connsiteX2" fmla="*/ 7582188 w 7582188"/>
              <a:gd name="connsiteY2" fmla="*/ 0 h 161719"/>
              <a:gd name="connsiteX3" fmla="*/ 7405338 w 7582188"/>
              <a:gd name="connsiteY3" fmla="*/ 155695 h 161719"/>
            </a:gdLst>
            <a:ahLst/>
            <a:cxnLst>
              <a:cxn ang="0">
                <a:pos x="connsiteX0" y="connsiteY0"/>
              </a:cxn>
              <a:cxn ang="0">
                <a:pos x="connsiteX1" y="connsiteY1"/>
              </a:cxn>
              <a:cxn ang="0">
                <a:pos x="connsiteX2" y="connsiteY2"/>
              </a:cxn>
              <a:cxn ang="0">
                <a:pos x="connsiteX3" y="connsiteY3"/>
              </a:cxn>
            </a:cxnLst>
            <a:rect l="l" t="t" r="r" b="b"/>
            <a:pathLst>
              <a:path w="7582188" h="161719">
                <a:moveTo>
                  <a:pt x="0" y="161719"/>
                </a:moveTo>
                <a:lnTo>
                  <a:pt x="0" y="6169"/>
                </a:lnTo>
                <a:lnTo>
                  <a:pt x="7582188" y="0"/>
                </a:lnTo>
                <a:lnTo>
                  <a:pt x="7405338" y="15569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FFFFFF"/>
              </a:solidFill>
            </a:endParaRPr>
          </a:p>
        </p:txBody>
      </p:sp>
      <p:sp>
        <p:nvSpPr>
          <p:cNvPr id="16" name="文本框 15">
            <a:extLst>
              <a:ext uri="{FF2B5EF4-FFF2-40B4-BE49-F238E27FC236}">
                <a16:creationId xmlns:a16="http://schemas.microsoft.com/office/drawing/2014/main" xmlns="" id="{FA8E8E23-A818-4B1D-AE38-BCD3A3317AB6}"/>
              </a:ext>
            </a:extLst>
          </p:cNvPr>
          <p:cNvSpPr txBox="1"/>
          <p:nvPr/>
        </p:nvSpPr>
        <p:spPr>
          <a:xfrm>
            <a:off x="3124200" y="1428750"/>
            <a:ext cx="5715000" cy="2062103"/>
          </a:xfrm>
          <a:prstGeom prst="rect">
            <a:avLst/>
          </a:prstGeom>
          <a:noFill/>
        </p:spPr>
        <p:txBody>
          <a:bodyPr wrap="square" rtlCol="0">
            <a:spAutoFit/>
          </a:bodyPr>
          <a:lstStyle/>
          <a:p>
            <a:pPr>
              <a:lnSpc>
                <a:spcPct val="200000"/>
              </a:lnSpc>
            </a:pPr>
            <a:r>
              <a:rPr lang="zh-CN" altLang="en-US" sz="1600" noProof="1" smtClean="0">
                <a:solidFill>
                  <a:schemeClr val="bg1"/>
                </a:solidFill>
                <a:latin typeface="+mn-ea"/>
                <a:sym typeface="Arial" panose="020B0604020202020204" pitchFamily="34" charset="0"/>
              </a:rPr>
              <a:t>是</a:t>
            </a:r>
            <a:r>
              <a:rPr lang="zh-CN" altLang="en-US" sz="1600" noProof="1">
                <a:solidFill>
                  <a:schemeClr val="bg1"/>
                </a:solidFill>
                <a:latin typeface="+mn-ea"/>
                <a:sym typeface="Arial" panose="020B0604020202020204" pitchFamily="34" charset="0"/>
              </a:rPr>
              <a:t>指通过各种手段掩饰隐瞒毒品犯罪、黑社会性质的组织</a:t>
            </a:r>
            <a:r>
              <a:rPr lang="zh-CN" altLang="en-US" sz="1600" noProof="1" smtClean="0">
                <a:solidFill>
                  <a:schemeClr val="bg1"/>
                </a:solidFill>
                <a:latin typeface="+mn-ea"/>
                <a:sym typeface="Arial" panose="020B0604020202020204" pitchFamily="34" charset="0"/>
              </a:rPr>
              <a:t>犯罪恐怖活动</a:t>
            </a:r>
            <a:r>
              <a:rPr lang="zh-CN" altLang="en-US" sz="1600" noProof="1">
                <a:solidFill>
                  <a:schemeClr val="bg1"/>
                </a:solidFill>
                <a:latin typeface="+mn-ea"/>
                <a:sym typeface="Arial" panose="020B0604020202020204" pitchFamily="34" charset="0"/>
              </a:rPr>
              <a:t>犯罪、走私犯罪、贪污贿赂犯罪、破坏金融管理秩序犯罪、金融诈骗犯罪等犯罪所得及其产生的收益的来源和</a:t>
            </a:r>
            <a:r>
              <a:rPr lang="zh-CN" altLang="en-US" sz="1600" noProof="1" smtClean="0">
                <a:solidFill>
                  <a:schemeClr val="bg1"/>
                </a:solidFill>
                <a:latin typeface="+mn-ea"/>
                <a:sym typeface="Arial" panose="020B0604020202020204" pitchFamily="34" charset="0"/>
              </a:rPr>
              <a:t>性质使</a:t>
            </a:r>
            <a:r>
              <a:rPr lang="zh-CN" altLang="en-US" sz="1600" noProof="1">
                <a:solidFill>
                  <a:schemeClr val="bg1"/>
                </a:solidFill>
                <a:latin typeface="+mn-ea"/>
                <a:sym typeface="Arial" panose="020B0604020202020204" pitchFamily="34" charset="0"/>
              </a:rPr>
              <a:t>之在形式上合法化的行为。</a:t>
            </a:r>
            <a:endParaRPr lang="zh-CN" altLang="en-US" sz="1600" dirty="0">
              <a:solidFill>
                <a:schemeClr val="bg1"/>
              </a:solidFill>
              <a:latin typeface="+mn-ea"/>
            </a:endParaRPr>
          </a:p>
        </p:txBody>
      </p:sp>
      <p:pic>
        <p:nvPicPr>
          <p:cNvPr id="5" name="图片 4"/>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rot="21061821" flipH="1">
            <a:off x="1130468" y="2494753"/>
            <a:ext cx="2052034" cy="1368022"/>
          </a:xfrm>
          <a:prstGeom prst="rect">
            <a:avLst/>
          </a:prstGeom>
        </p:spPr>
      </p:pic>
      <p:grpSp>
        <p:nvGrpSpPr>
          <p:cNvPr id="8" name="组合 7"/>
          <p:cNvGrpSpPr/>
          <p:nvPr/>
        </p:nvGrpSpPr>
        <p:grpSpPr>
          <a:xfrm>
            <a:off x="228600" y="1200150"/>
            <a:ext cx="1291232" cy="1096591"/>
            <a:chOff x="278146" y="1276350"/>
            <a:chExt cx="1291232" cy="1096591"/>
          </a:xfrm>
        </p:grpSpPr>
        <p:sp>
          <p:nvSpPr>
            <p:cNvPr id="2" name="矩形 1"/>
            <p:cNvSpPr/>
            <p:nvPr/>
          </p:nvSpPr>
          <p:spPr>
            <a:xfrm>
              <a:off x="278146" y="1276350"/>
              <a:ext cx="1245854" cy="646331"/>
            </a:xfrm>
            <a:prstGeom prst="rect">
              <a:avLst/>
            </a:prstGeom>
          </p:spPr>
          <p:txBody>
            <a:bodyPr wrap="none">
              <a:spAutoFit/>
            </a:bodyPr>
            <a:lstStyle/>
            <a:p>
              <a:r>
                <a:rPr lang="en-US" altLang="en-US" sz="3600" b="1" noProof="1">
                  <a:solidFill>
                    <a:schemeClr val="accent1"/>
                  </a:solidFill>
                  <a:latin typeface="+mn-ea"/>
                  <a:sym typeface="Arial" panose="020B0604020202020204" pitchFamily="34" charset="0"/>
                </a:rPr>
                <a:t> </a:t>
              </a:r>
              <a:r>
                <a:rPr lang="en-US" altLang="en-US" sz="3600" b="1" noProof="1" smtClean="0">
                  <a:solidFill>
                    <a:schemeClr val="accent1"/>
                  </a:solidFill>
                  <a:latin typeface="+mn-ea"/>
                  <a:sym typeface="Arial" panose="020B0604020202020204" pitchFamily="34" charset="0"/>
                </a:rPr>
                <a:t>洗钱</a:t>
              </a:r>
              <a:endParaRPr lang="zh-CN" altLang="en-US" sz="3600" dirty="0">
                <a:solidFill>
                  <a:schemeClr val="accent1"/>
                </a:solidFill>
                <a:latin typeface="+mn-ea"/>
              </a:endParaRPr>
            </a:p>
          </p:txBody>
        </p:sp>
        <p:sp>
          <p:nvSpPr>
            <p:cNvPr id="7" name="矩形 6"/>
            <p:cNvSpPr/>
            <p:nvPr/>
          </p:nvSpPr>
          <p:spPr>
            <a:xfrm>
              <a:off x="423493" y="1793667"/>
              <a:ext cx="1145885" cy="579274"/>
            </a:xfrm>
            <a:prstGeom prst="rect">
              <a:avLst/>
            </a:prstGeom>
          </p:spPr>
          <p:txBody>
            <a:bodyPr wrap="square">
              <a:spAutoFit/>
            </a:bodyPr>
            <a:lstStyle/>
            <a:p>
              <a:r>
                <a:rPr lang="zh-CN" altLang="en-US" sz="2000" dirty="0" smtClean="0">
                  <a:solidFill>
                    <a:schemeClr val="accent1"/>
                  </a:solidFill>
                </a:rPr>
                <a:t>MONEY</a:t>
              </a:r>
              <a:r>
                <a:rPr lang="zh-CN" altLang="en-US" sz="1200" dirty="0" smtClean="0">
                  <a:solidFill>
                    <a:schemeClr val="accent1"/>
                  </a:solidFill>
                </a:rPr>
                <a:t> </a:t>
              </a:r>
              <a:endParaRPr lang="en-US" altLang="zh-CN" sz="1200" dirty="0" smtClean="0">
                <a:solidFill>
                  <a:schemeClr val="accent1"/>
                </a:solidFill>
              </a:endParaRPr>
            </a:p>
            <a:p>
              <a:r>
                <a:rPr lang="zh-CN" altLang="en-US" sz="1050" dirty="0" smtClean="0">
                  <a:solidFill>
                    <a:schemeClr val="accent1"/>
                  </a:solidFill>
                </a:rPr>
                <a:t>LAUNDERING</a:t>
              </a:r>
              <a:endParaRPr lang="zh-CN" altLang="en-US" sz="1050" dirty="0">
                <a:solidFill>
                  <a:schemeClr val="accent1"/>
                </a:solidFill>
              </a:endParaRPr>
            </a:p>
          </p:txBody>
        </p:sp>
      </p:grpSp>
    </p:spTree>
    <p:extLst>
      <p:ext uri="{BB962C8B-B14F-4D97-AF65-F5344CB8AC3E}">
        <p14:creationId xmlns:p14="http://schemas.microsoft.com/office/powerpoint/2010/main" val="63600114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6000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1+#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decel="60000" fill="hold"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tgtEl>
                                          <p:spTgt spid="47"/>
                                        </p:tgtEl>
                                        <p:attrNameLst>
                                          <p:attrName>ppt_x</p:attrName>
                                        </p:attrNameLst>
                                      </p:cBhvr>
                                      <p:tavLst>
                                        <p:tav tm="0">
                                          <p:val>
                                            <p:strVal val="0-#ppt_w/2"/>
                                          </p:val>
                                        </p:tav>
                                        <p:tav tm="100000">
                                          <p:val>
                                            <p:strVal val="#ppt_x"/>
                                          </p:val>
                                        </p:tav>
                                      </p:tavLst>
                                    </p:anim>
                                    <p:anim calcmode="lin" valueType="num">
                                      <p:cBhvr additive="base">
                                        <p:cTn id="12" dur="10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4" decel="6000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1000" fill="hold"/>
                                        <p:tgtEl>
                                          <p:spTgt spid="28"/>
                                        </p:tgtEl>
                                        <p:attrNameLst>
                                          <p:attrName>ppt_x</p:attrName>
                                        </p:attrNameLst>
                                      </p:cBhvr>
                                      <p:tavLst>
                                        <p:tav tm="0">
                                          <p:val>
                                            <p:strVal val="#ppt_x"/>
                                          </p:val>
                                        </p:tav>
                                        <p:tav tm="100000">
                                          <p:val>
                                            <p:strVal val="#ppt_x"/>
                                          </p:val>
                                        </p:tav>
                                      </p:tavLst>
                                    </p:anim>
                                    <p:anim calcmode="lin" valueType="num">
                                      <p:cBhvr additive="base">
                                        <p:cTn id="16"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2"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072576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1" y="807571"/>
            <a:ext cx="3419145" cy="3135779"/>
            <a:chOff x="1" y="742950"/>
            <a:chExt cx="3419145" cy="3135779"/>
          </a:xfrm>
        </p:grpSpPr>
        <p:sp>
          <p:nvSpPr>
            <p:cNvPr id="30" name="任意多边形 29"/>
            <p:cNvSpPr/>
            <p:nvPr/>
          </p:nvSpPr>
          <p:spPr>
            <a:xfrm flipV="1">
              <a:off x="1" y="742952"/>
              <a:ext cx="3419145" cy="3135777"/>
            </a:xfrm>
            <a:custGeom>
              <a:avLst/>
              <a:gdLst>
                <a:gd name="connsiteX0" fmla="*/ 0 w 3419145"/>
                <a:gd name="connsiteY0" fmla="*/ 3135777 h 3135777"/>
                <a:gd name="connsiteX1" fmla="*/ 3419145 w 3419145"/>
                <a:gd name="connsiteY1" fmla="*/ 3135777 h 3135777"/>
                <a:gd name="connsiteX2" fmla="*/ 0 w 3419145"/>
                <a:gd name="connsiteY2" fmla="*/ 0 h 3135777"/>
              </a:gdLst>
              <a:ahLst/>
              <a:cxnLst>
                <a:cxn ang="0">
                  <a:pos x="connsiteX0" y="connsiteY0"/>
                </a:cxn>
                <a:cxn ang="0">
                  <a:pos x="connsiteX1" y="connsiteY1"/>
                </a:cxn>
                <a:cxn ang="0">
                  <a:pos x="connsiteX2" y="connsiteY2"/>
                </a:cxn>
              </a:cxnLst>
              <a:rect l="l" t="t" r="r" b="b"/>
              <a:pathLst>
                <a:path w="3419145" h="3135777">
                  <a:moveTo>
                    <a:pt x="0" y="3135777"/>
                  </a:moveTo>
                  <a:lnTo>
                    <a:pt x="3419145" y="3135777"/>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FFFFFF"/>
                </a:solidFill>
                <a:latin typeface="+mn-ea"/>
              </a:endParaRPr>
            </a:p>
          </p:txBody>
        </p:sp>
        <p:sp>
          <p:nvSpPr>
            <p:cNvPr id="15" name="直角三角形 14"/>
            <p:cNvSpPr/>
            <p:nvPr/>
          </p:nvSpPr>
          <p:spPr>
            <a:xfrm flipV="1">
              <a:off x="1654" y="742950"/>
              <a:ext cx="3187684" cy="2923498"/>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latin typeface="+mn-ea"/>
              </a:endParaRPr>
            </a:p>
          </p:txBody>
        </p:sp>
      </p:grpSp>
      <p:grpSp>
        <p:nvGrpSpPr>
          <p:cNvPr id="35" name="组合 34"/>
          <p:cNvGrpSpPr/>
          <p:nvPr/>
        </p:nvGrpSpPr>
        <p:grpSpPr>
          <a:xfrm>
            <a:off x="76200" y="827961"/>
            <a:ext cx="9067800" cy="3375881"/>
            <a:chOff x="665019" y="980362"/>
            <a:chExt cx="8478981" cy="3058116"/>
          </a:xfrm>
          <a:solidFill>
            <a:schemeClr val="accent1"/>
          </a:solidFill>
        </p:grpSpPr>
        <p:sp>
          <p:nvSpPr>
            <p:cNvPr id="34" name="任意多边形 33"/>
            <p:cNvSpPr/>
            <p:nvPr/>
          </p:nvSpPr>
          <p:spPr>
            <a:xfrm flipH="1" flipV="1">
              <a:off x="4495800" y="1115077"/>
              <a:ext cx="4648200" cy="2923401"/>
            </a:xfrm>
            <a:custGeom>
              <a:avLst/>
              <a:gdLst>
                <a:gd name="connsiteX0" fmla="*/ 0 w 4648200"/>
                <a:gd name="connsiteY0" fmla="*/ 2923401 h 2923401"/>
                <a:gd name="connsiteX1" fmla="*/ 0 w 4648200"/>
                <a:gd name="connsiteY1" fmla="*/ 6474 h 2923401"/>
                <a:gd name="connsiteX2" fmla="*/ 4648200 w 4648200"/>
                <a:gd name="connsiteY2" fmla="*/ 0 h 2923401"/>
                <a:gd name="connsiteX3" fmla="*/ 2297655 w 4648200"/>
                <a:gd name="connsiteY3" fmla="*/ 2918023 h 2923401"/>
              </a:gdLst>
              <a:ahLst/>
              <a:cxnLst>
                <a:cxn ang="0">
                  <a:pos x="connsiteX0" y="connsiteY0"/>
                </a:cxn>
                <a:cxn ang="0">
                  <a:pos x="connsiteX1" y="connsiteY1"/>
                </a:cxn>
                <a:cxn ang="0">
                  <a:pos x="connsiteX2" y="connsiteY2"/>
                </a:cxn>
                <a:cxn ang="0">
                  <a:pos x="connsiteX3" y="connsiteY3"/>
                </a:cxn>
              </a:cxnLst>
              <a:rect l="l" t="t" r="r" b="b"/>
              <a:pathLst>
                <a:path w="4648200" h="2923401">
                  <a:moveTo>
                    <a:pt x="0" y="2923401"/>
                  </a:moveTo>
                  <a:lnTo>
                    <a:pt x="0" y="6474"/>
                  </a:lnTo>
                  <a:lnTo>
                    <a:pt x="4648200" y="0"/>
                  </a:lnTo>
                  <a:lnTo>
                    <a:pt x="2297655" y="2918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FFFFFF"/>
                </a:solidFill>
              </a:endParaRPr>
            </a:p>
          </p:txBody>
        </p:sp>
        <p:sp>
          <p:nvSpPr>
            <p:cNvPr id="32" name="任意多边形 31"/>
            <p:cNvSpPr/>
            <p:nvPr/>
          </p:nvSpPr>
          <p:spPr>
            <a:xfrm flipH="1" flipV="1">
              <a:off x="665019" y="980362"/>
              <a:ext cx="8478981" cy="2916096"/>
            </a:xfrm>
            <a:custGeom>
              <a:avLst/>
              <a:gdLst>
                <a:gd name="connsiteX0" fmla="*/ 0 w 8478981"/>
                <a:gd name="connsiteY0" fmla="*/ 2916096 h 2916096"/>
                <a:gd name="connsiteX1" fmla="*/ 0 w 8478981"/>
                <a:gd name="connsiteY1" fmla="*/ 6898 h 2916096"/>
                <a:gd name="connsiteX2" fmla="*/ 8478981 w 8478981"/>
                <a:gd name="connsiteY2" fmla="*/ 0 h 2916096"/>
                <a:gd name="connsiteX3" fmla="*/ 5173821 w 8478981"/>
                <a:gd name="connsiteY3" fmla="*/ 2909780 h 2916096"/>
              </a:gdLst>
              <a:ahLst/>
              <a:cxnLst>
                <a:cxn ang="0">
                  <a:pos x="connsiteX0" y="connsiteY0"/>
                </a:cxn>
                <a:cxn ang="0">
                  <a:pos x="connsiteX1" y="connsiteY1"/>
                </a:cxn>
                <a:cxn ang="0">
                  <a:pos x="connsiteX2" y="connsiteY2"/>
                </a:cxn>
                <a:cxn ang="0">
                  <a:pos x="connsiteX3" y="connsiteY3"/>
                </a:cxn>
              </a:cxnLst>
              <a:rect l="l" t="t" r="r" b="b"/>
              <a:pathLst>
                <a:path w="8478981" h="2916096">
                  <a:moveTo>
                    <a:pt x="0" y="2916096"/>
                  </a:moveTo>
                  <a:lnTo>
                    <a:pt x="0" y="6898"/>
                  </a:lnTo>
                  <a:lnTo>
                    <a:pt x="8478981" y="0"/>
                  </a:lnTo>
                  <a:lnTo>
                    <a:pt x="5173821" y="29097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FFFFFF"/>
                </a:solidFill>
              </a:endParaRPr>
            </a:p>
          </p:txBody>
        </p:sp>
      </p:grpSp>
      <p:sp>
        <p:nvSpPr>
          <p:cNvPr id="28" name="任意多边形 27"/>
          <p:cNvSpPr/>
          <p:nvPr/>
        </p:nvSpPr>
        <p:spPr>
          <a:xfrm flipH="1" flipV="1">
            <a:off x="1561812" y="4315031"/>
            <a:ext cx="7582188" cy="161719"/>
          </a:xfrm>
          <a:custGeom>
            <a:avLst/>
            <a:gdLst>
              <a:gd name="connsiteX0" fmla="*/ 0 w 7582188"/>
              <a:gd name="connsiteY0" fmla="*/ 161719 h 161719"/>
              <a:gd name="connsiteX1" fmla="*/ 0 w 7582188"/>
              <a:gd name="connsiteY1" fmla="*/ 6169 h 161719"/>
              <a:gd name="connsiteX2" fmla="*/ 7582188 w 7582188"/>
              <a:gd name="connsiteY2" fmla="*/ 0 h 161719"/>
              <a:gd name="connsiteX3" fmla="*/ 7405338 w 7582188"/>
              <a:gd name="connsiteY3" fmla="*/ 155695 h 161719"/>
            </a:gdLst>
            <a:ahLst/>
            <a:cxnLst>
              <a:cxn ang="0">
                <a:pos x="connsiteX0" y="connsiteY0"/>
              </a:cxn>
              <a:cxn ang="0">
                <a:pos x="connsiteX1" y="connsiteY1"/>
              </a:cxn>
              <a:cxn ang="0">
                <a:pos x="connsiteX2" y="connsiteY2"/>
              </a:cxn>
              <a:cxn ang="0">
                <a:pos x="connsiteX3" y="connsiteY3"/>
              </a:cxn>
            </a:cxnLst>
            <a:rect l="l" t="t" r="r" b="b"/>
            <a:pathLst>
              <a:path w="7582188" h="161719">
                <a:moveTo>
                  <a:pt x="0" y="161719"/>
                </a:moveTo>
                <a:lnTo>
                  <a:pt x="0" y="6169"/>
                </a:lnTo>
                <a:lnTo>
                  <a:pt x="7582188" y="0"/>
                </a:lnTo>
                <a:lnTo>
                  <a:pt x="7405338" y="15569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rgbClr val="FFFFFF"/>
              </a:solidFill>
            </a:endParaRPr>
          </a:p>
        </p:txBody>
      </p:sp>
      <p:sp>
        <p:nvSpPr>
          <p:cNvPr id="16" name="文本框 15">
            <a:extLst>
              <a:ext uri="{FF2B5EF4-FFF2-40B4-BE49-F238E27FC236}">
                <a16:creationId xmlns:a16="http://schemas.microsoft.com/office/drawing/2014/main" xmlns="" id="{FA8E8E23-A818-4B1D-AE38-BCD3A3317AB6}"/>
              </a:ext>
            </a:extLst>
          </p:cNvPr>
          <p:cNvSpPr txBox="1"/>
          <p:nvPr/>
        </p:nvSpPr>
        <p:spPr>
          <a:xfrm>
            <a:off x="4343400" y="1315581"/>
            <a:ext cx="3886200" cy="2246769"/>
          </a:xfrm>
          <a:prstGeom prst="rect">
            <a:avLst/>
          </a:prstGeom>
          <a:noFill/>
        </p:spPr>
        <p:txBody>
          <a:bodyPr wrap="square" rtlCol="0">
            <a:spAutoFit/>
          </a:bodyPr>
          <a:lstStyle/>
          <a:p>
            <a:r>
              <a:rPr lang="zh-CN" altLang="en-US" sz="2000" noProof="1">
                <a:solidFill>
                  <a:schemeClr val="bg1"/>
                </a:solidFill>
                <a:latin typeface="+mn-ea"/>
                <a:sym typeface="Arial" panose="020B0604020202020204" pitchFamily="34" charset="0"/>
              </a:rPr>
              <a:t>（一）洗钱危害社会安定</a:t>
            </a:r>
          </a:p>
          <a:p>
            <a:endParaRPr lang="zh-CN" altLang="en-US" sz="2000" noProof="1">
              <a:solidFill>
                <a:schemeClr val="bg1"/>
              </a:solidFill>
              <a:latin typeface="+mn-ea"/>
              <a:sym typeface="Arial" panose="020B0604020202020204" pitchFamily="34" charset="0"/>
            </a:endParaRPr>
          </a:p>
          <a:p>
            <a:r>
              <a:rPr lang="zh-CN" altLang="en-US" sz="2000" noProof="1">
                <a:solidFill>
                  <a:schemeClr val="bg1"/>
                </a:solidFill>
                <a:latin typeface="+mn-ea"/>
                <a:sym typeface="Arial" panose="020B0604020202020204" pitchFamily="34" charset="0"/>
              </a:rPr>
              <a:t>（二）洗钱危害经济安全</a:t>
            </a:r>
          </a:p>
          <a:p>
            <a:endParaRPr lang="zh-CN" altLang="en-US" sz="2000" noProof="1">
              <a:solidFill>
                <a:schemeClr val="bg1"/>
              </a:solidFill>
              <a:latin typeface="+mn-ea"/>
              <a:sym typeface="Arial" panose="020B0604020202020204" pitchFamily="34" charset="0"/>
            </a:endParaRPr>
          </a:p>
          <a:p>
            <a:r>
              <a:rPr lang="zh-CN" altLang="en-US" sz="2000" noProof="1">
                <a:solidFill>
                  <a:schemeClr val="bg1"/>
                </a:solidFill>
                <a:latin typeface="+mn-ea"/>
                <a:sym typeface="Arial" panose="020B0604020202020204" pitchFamily="34" charset="0"/>
              </a:rPr>
              <a:t>（三）洗钱危害金融机构运转</a:t>
            </a:r>
          </a:p>
          <a:p>
            <a:endParaRPr lang="zh-CN" altLang="en-US" sz="2000" noProof="1">
              <a:solidFill>
                <a:schemeClr val="bg1"/>
              </a:solidFill>
              <a:latin typeface="+mn-ea"/>
              <a:sym typeface="Arial" panose="020B0604020202020204" pitchFamily="34" charset="0"/>
            </a:endParaRPr>
          </a:p>
          <a:p>
            <a:r>
              <a:rPr lang="zh-CN" altLang="en-US" sz="2000" noProof="1">
                <a:solidFill>
                  <a:schemeClr val="bg1"/>
                </a:solidFill>
                <a:latin typeface="+mn-ea"/>
                <a:sym typeface="Arial" panose="020B0604020202020204" pitchFamily="34" charset="0"/>
              </a:rPr>
              <a:t>（四）洗钱危害每个人的</a:t>
            </a:r>
            <a:r>
              <a:rPr lang="zh-CN" altLang="en-US" sz="2000" noProof="1" smtClean="0">
                <a:solidFill>
                  <a:schemeClr val="bg1"/>
                </a:solidFill>
                <a:latin typeface="+mn-ea"/>
                <a:sym typeface="Arial" panose="020B0604020202020204" pitchFamily="34" charset="0"/>
              </a:rPr>
              <a:t>生活</a:t>
            </a:r>
            <a:endParaRPr lang="zh-CN" altLang="en-US" sz="2000" noProof="1">
              <a:solidFill>
                <a:schemeClr val="bg1"/>
              </a:solidFill>
              <a:latin typeface="+mn-ea"/>
              <a:sym typeface="Arial" panose="020B0604020202020204" pitchFamily="34" charset="0"/>
            </a:endParaRPr>
          </a:p>
        </p:txBody>
      </p:sp>
      <p:pic>
        <p:nvPicPr>
          <p:cNvPr id="5" name="图片 4"/>
          <p:cNvPicPr>
            <a:picLocks noChangeAspect="1"/>
          </p:cNvPicPr>
          <p:nvPr/>
        </p:nvPicPr>
        <p:blipFill rotWithShape="1">
          <a:blip r:embed="rId3"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rcRect t="26007" r="2384"/>
          <a:stretch/>
        </p:blipFill>
        <p:spPr>
          <a:xfrm flipH="1">
            <a:off x="1523713" y="2282266"/>
            <a:ext cx="2611196" cy="1979273"/>
          </a:xfrm>
          <a:prstGeom prst="rect">
            <a:avLst/>
          </a:prstGeom>
        </p:spPr>
      </p:pic>
      <p:grpSp>
        <p:nvGrpSpPr>
          <p:cNvPr id="8" name="组合 7"/>
          <p:cNvGrpSpPr/>
          <p:nvPr/>
        </p:nvGrpSpPr>
        <p:grpSpPr>
          <a:xfrm>
            <a:off x="259305" y="1276350"/>
            <a:ext cx="1798095" cy="795702"/>
            <a:chOff x="406282" y="1428852"/>
            <a:chExt cx="1798095" cy="795702"/>
          </a:xfrm>
        </p:grpSpPr>
        <p:sp>
          <p:nvSpPr>
            <p:cNvPr id="2" name="矩形 1"/>
            <p:cNvSpPr/>
            <p:nvPr/>
          </p:nvSpPr>
          <p:spPr>
            <a:xfrm>
              <a:off x="406282" y="1428852"/>
              <a:ext cx="1723549" cy="461665"/>
            </a:xfrm>
            <a:prstGeom prst="rect">
              <a:avLst/>
            </a:prstGeom>
          </p:spPr>
          <p:txBody>
            <a:bodyPr wrap="none">
              <a:spAutoFit/>
            </a:bodyPr>
            <a:lstStyle/>
            <a:p>
              <a:r>
                <a:rPr lang="zh-CN" altLang="en-US" sz="2400" b="1" noProof="1">
                  <a:solidFill>
                    <a:schemeClr val="accent1"/>
                  </a:solidFill>
                  <a:latin typeface="+mn-ea"/>
                  <a:sym typeface="Arial" panose="020B0604020202020204" pitchFamily="34" charset="0"/>
                </a:rPr>
                <a:t>洗钱的危害</a:t>
              </a:r>
            </a:p>
          </p:txBody>
        </p:sp>
        <p:sp>
          <p:nvSpPr>
            <p:cNvPr id="7" name="矩形 6"/>
            <p:cNvSpPr/>
            <p:nvPr/>
          </p:nvSpPr>
          <p:spPr>
            <a:xfrm>
              <a:off x="423493" y="1793667"/>
              <a:ext cx="1780884" cy="430887"/>
            </a:xfrm>
            <a:prstGeom prst="rect">
              <a:avLst/>
            </a:prstGeom>
          </p:spPr>
          <p:txBody>
            <a:bodyPr wrap="square">
              <a:spAutoFit/>
            </a:bodyPr>
            <a:lstStyle/>
            <a:p>
              <a:r>
                <a:rPr lang="en-US" altLang="zh-CN" sz="1050" dirty="0" smtClean="0">
                  <a:solidFill>
                    <a:schemeClr val="accent1"/>
                  </a:solidFill>
                </a:rPr>
                <a:t>THE HARM OF MONEY LAUNDERING</a:t>
              </a:r>
              <a:endParaRPr lang="zh-CN" altLang="en-US" sz="500" dirty="0">
                <a:solidFill>
                  <a:schemeClr val="accent1"/>
                </a:solidFill>
              </a:endParaRPr>
            </a:p>
          </p:txBody>
        </p:sp>
      </p:grpSp>
    </p:spTree>
    <p:extLst>
      <p:ext uri="{BB962C8B-B14F-4D97-AF65-F5344CB8AC3E}">
        <p14:creationId xmlns:p14="http://schemas.microsoft.com/office/powerpoint/2010/main" val="411440451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6000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1+#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decel="60000" fill="hold"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tgtEl>
                                          <p:spTgt spid="47"/>
                                        </p:tgtEl>
                                        <p:attrNameLst>
                                          <p:attrName>ppt_x</p:attrName>
                                        </p:attrNameLst>
                                      </p:cBhvr>
                                      <p:tavLst>
                                        <p:tav tm="0">
                                          <p:val>
                                            <p:strVal val="0-#ppt_w/2"/>
                                          </p:val>
                                        </p:tav>
                                        <p:tav tm="100000">
                                          <p:val>
                                            <p:strVal val="#ppt_x"/>
                                          </p:val>
                                        </p:tav>
                                      </p:tavLst>
                                    </p:anim>
                                    <p:anim calcmode="lin" valueType="num">
                                      <p:cBhvr additive="base">
                                        <p:cTn id="12" dur="10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4" decel="6000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1000" fill="hold"/>
                                        <p:tgtEl>
                                          <p:spTgt spid="28"/>
                                        </p:tgtEl>
                                        <p:attrNameLst>
                                          <p:attrName>ppt_x</p:attrName>
                                        </p:attrNameLst>
                                      </p:cBhvr>
                                      <p:tavLst>
                                        <p:tav tm="0">
                                          <p:val>
                                            <p:strVal val="#ppt_x"/>
                                          </p:val>
                                        </p:tav>
                                        <p:tav tm="100000">
                                          <p:val>
                                            <p:strVal val="#ppt_x"/>
                                          </p:val>
                                        </p:tav>
                                      </p:tavLst>
                                    </p:anim>
                                    <p:anim calcmode="lin" valueType="num">
                                      <p:cBhvr additive="base">
                                        <p:cTn id="16"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2"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DB105B2A-FE6A-4A40-8987-3FEEDCF80615}"/>
              </a:ext>
            </a:extLst>
          </p:cNvPr>
          <p:cNvSpPr txBox="1"/>
          <p:nvPr/>
        </p:nvSpPr>
        <p:spPr>
          <a:xfrm>
            <a:off x="609600" y="514350"/>
            <a:ext cx="2286782" cy="415498"/>
          </a:xfrm>
          <a:prstGeom prst="rect">
            <a:avLst/>
          </a:prstGeom>
          <a:noFill/>
        </p:spPr>
        <p:txBody>
          <a:bodyPr wrap="square" rtlCol="0">
            <a:spAutoFit/>
          </a:bodyPr>
          <a:lstStyle/>
          <a:p>
            <a:r>
              <a:rPr lang="zh-CN" altLang="en-US" sz="2100" dirty="0">
                <a:solidFill>
                  <a:schemeClr val="accent1"/>
                </a:solidFill>
                <a:latin typeface="微软雅黑" panose="020B0503020204020204" pitchFamily="34" charset="-122"/>
                <a:ea typeface="微软雅黑" panose="020B0503020204020204" pitchFamily="34" charset="-122"/>
              </a:rPr>
              <a:t>洗钱罪的定义？</a:t>
            </a:r>
          </a:p>
        </p:txBody>
      </p:sp>
      <p:grpSp>
        <p:nvGrpSpPr>
          <p:cNvPr id="26" name="组合 25"/>
          <p:cNvGrpSpPr/>
          <p:nvPr/>
        </p:nvGrpSpPr>
        <p:grpSpPr>
          <a:xfrm>
            <a:off x="914400" y="1123950"/>
            <a:ext cx="7239000" cy="502920"/>
            <a:chOff x="1066800" y="1230630"/>
            <a:chExt cx="7239000" cy="502920"/>
          </a:xfrm>
        </p:grpSpPr>
        <p:sp>
          <p:nvSpPr>
            <p:cNvPr id="27" name="单圆角矩形 26"/>
            <p:cNvSpPr/>
            <p:nvPr/>
          </p:nvSpPr>
          <p:spPr>
            <a:xfrm>
              <a:off x="1066800" y="1230630"/>
              <a:ext cx="7239000" cy="502920"/>
            </a:xfrm>
            <a:prstGeom prst="round1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zh-CN" altLang="en-US" sz="1400">
                <a:solidFill>
                  <a:prstClr val="white"/>
                </a:solidFill>
                <a:cs typeface="+mn-ea"/>
                <a:sym typeface="+mn-lt"/>
              </a:endParaRPr>
            </a:p>
          </p:txBody>
        </p:sp>
        <p:sp>
          <p:nvSpPr>
            <p:cNvPr id="28" name="TextBox 560"/>
            <p:cNvSpPr txBox="1"/>
            <p:nvPr/>
          </p:nvSpPr>
          <p:spPr>
            <a:xfrm>
              <a:off x="2971800" y="1290554"/>
              <a:ext cx="3555206" cy="391478"/>
            </a:xfrm>
            <a:prstGeom prst="rect">
              <a:avLst/>
            </a:prstGeom>
            <a:noFill/>
          </p:spPr>
          <p:txBody>
            <a:bodyPr vert="horz"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100" spc="225" noProof="1">
                  <a:solidFill>
                    <a:prstClr val="white"/>
                  </a:solidFill>
                  <a:cs typeface="+mn-ea"/>
                  <a:sym typeface="+mn-lt"/>
                </a:rPr>
                <a:t>洗钱罪</a:t>
              </a:r>
            </a:p>
          </p:txBody>
        </p:sp>
      </p:grpSp>
      <p:sp>
        <p:nvSpPr>
          <p:cNvPr id="29" name="矩形 3"/>
          <p:cNvSpPr/>
          <p:nvPr/>
        </p:nvSpPr>
        <p:spPr>
          <a:xfrm>
            <a:off x="2819401" y="1809750"/>
            <a:ext cx="5334000" cy="2158668"/>
          </a:xfrm>
          <a:prstGeom prst="rect">
            <a:avLst/>
          </a:prstGeom>
          <a:noFill/>
          <a:ln w="9525">
            <a:noFill/>
          </a:ln>
        </p:spPr>
        <p:txBody>
          <a:bodyPr wrap="square" lIns="68580" tIns="34290" rIns="68580" bIns="34290" anchor="t">
            <a:spAutoFit/>
          </a:bodyPr>
          <a:lstStyle/>
          <a:p>
            <a:pPr defTabSz="685800">
              <a:lnSpc>
                <a:spcPct val="200000"/>
              </a:lnSpc>
              <a:spcAft>
                <a:spcPts val="450"/>
              </a:spcAft>
            </a:pPr>
            <a:r>
              <a:rPr lang="zh-CN" altLang="en-US" sz="1400" dirty="0">
                <a:solidFill>
                  <a:schemeClr val="tx2"/>
                </a:solidFill>
                <a:latin typeface="+mn-ea"/>
                <a:cs typeface="+mn-ea"/>
                <a:sym typeface="+mn-lt"/>
              </a:rPr>
              <a:t>狭义洗钱罪</a:t>
            </a:r>
            <a:r>
              <a:rPr lang="en-US" altLang="zh-CN" sz="1400" dirty="0">
                <a:solidFill>
                  <a:schemeClr val="tx2"/>
                </a:solidFill>
                <a:latin typeface="+mn-ea"/>
                <a:cs typeface="+mn-ea"/>
                <a:sym typeface="+mn-lt"/>
              </a:rPr>
              <a:t>——“</a:t>
            </a:r>
            <a:r>
              <a:rPr lang="zh-CN" altLang="en-US" sz="1400" dirty="0">
                <a:solidFill>
                  <a:schemeClr val="tx2"/>
                </a:solidFill>
                <a:latin typeface="+mn-ea"/>
                <a:cs typeface="+mn-ea"/>
                <a:sym typeface="+mn-lt"/>
              </a:rPr>
              <a:t>洗钱罪”（毒品犯罪、黑社会性质的组织犯罪、恐怖活动犯罪、走私犯罪、贪污贿赂犯罪、破坏金融管理秩序犯罪、金融诈骗犯罪）广义洗钱罪</a:t>
            </a:r>
            <a:r>
              <a:rPr lang="en-US" altLang="zh-CN" sz="1400" dirty="0">
                <a:solidFill>
                  <a:schemeClr val="tx2"/>
                </a:solidFill>
                <a:latin typeface="+mn-ea"/>
                <a:cs typeface="+mn-ea"/>
                <a:sym typeface="+mn-lt"/>
              </a:rPr>
              <a:t>——“</a:t>
            </a:r>
            <a:r>
              <a:rPr lang="zh-CN" altLang="en-US" sz="1400" dirty="0">
                <a:solidFill>
                  <a:schemeClr val="tx2"/>
                </a:solidFill>
                <a:latin typeface="+mn-ea"/>
                <a:cs typeface="+mn-ea"/>
                <a:sym typeface="+mn-lt"/>
              </a:rPr>
              <a:t>掩饰、隐瞒犯罪所得、犯罪所得收益罪 特别洗钱罪</a:t>
            </a:r>
            <a:r>
              <a:rPr lang="en-US" altLang="zh-CN" sz="1400" dirty="0">
                <a:solidFill>
                  <a:schemeClr val="tx2"/>
                </a:solidFill>
                <a:latin typeface="+mn-ea"/>
                <a:cs typeface="+mn-ea"/>
                <a:sym typeface="+mn-lt"/>
              </a:rPr>
              <a:t>——“</a:t>
            </a:r>
            <a:r>
              <a:rPr lang="zh-CN" altLang="en-US" sz="1400" dirty="0">
                <a:solidFill>
                  <a:schemeClr val="tx2"/>
                </a:solidFill>
                <a:latin typeface="+mn-ea"/>
                <a:cs typeface="+mn-ea"/>
                <a:sym typeface="+mn-lt"/>
              </a:rPr>
              <a:t>窝藏、转移、隐瞒毒品、毒赃罪” 非法从事资金结算业务 “非法经营罪”（地下钱庄）</a:t>
            </a:r>
          </a:p>
        </p:txBody>
      </p:sp>
      <p:sp>
        <p:nvSpPr>
          <p:cNvPr id="30" name="Dark Gray"/>
          <p:cNvSpPr/>
          <p:nvPr/>
        </p:nvSpPr>
        <p:spPr bwMode="auto">
          <a:xfrm>
            <a:off x="914400" y="1809750"/>
            <a:ext cx="1633538" cy="1447800"/>
          </a:xfrm>
          <a:prstGeom prst="round2DiagRect">
            <a:avLst>
              <a:gd name="adj1" fmla="val 0"/>
              <a:gd name="adj2" fmla="val 0"/>
            </a:avLst>
          </a:prstGeom>
          <a:solidFill>
            <a:schemeClr val="accent2"/>
          </a:solidFill>
          <a:ln w="9525" cap="flat" cmpd="sng" algn="ctr">
            <a:noFill/>
            <a:prstDash val="solid"/>
            <a:headEnd type="none" w="med" len="med"/>
            <a:tailEnd type="none" w="med" len="med"/>
          </a:ln>
          <a:effectLst/>
        </p:spPr>
        <p:txBody>
          <a:bodyPr vert="horz" wrap="square" lIns="162000" tIns="25719" rIns="162000" bIns="25719" numCol="1" rtlCol="0" anchor="ctr" anchorCtr="0" compatLnSpc="1"/>
          <a:lstStyle/>
          <a:p>
            <a:pPr indent="342900" defTabSz="513874" fontAlgn="base">
              <a:lnSpc>
                <a:spcPct val="120000"/>
              </a:lnSpc>
              <a:spcBef>
                <a:spcPct val="0"/>
              </a:spcBef>
              <a:spcAft>
                <a:spcPct val="0"/>
              </a:spcAft>
              <a:defRPr/>
            </a:pPr>
            <a:r>
              <a:rPr lang="zh-CN" altLang="en-US" sz="1400" b="1" noProof="1">
                <a:solidFill>
                  <a:schemeClr val="bg1"/>
                </a:solidFill>
                <a:latin typeface="+mn-ea"/>
                <a:cs typeface="+mn-ea"/>
                <a:sym typeface="+mn-lt"/>
              </a:rPr>
              <a:t>组织</a:t>
            </a:r>
            <a:r>
              <a:rPr lang="zh-CN" altLang="en-US" sz="1400" b="1" noProof="1" smtClean="0">
                <a:solidFill>
                  <a:schemeClr val="bg1"/>
                </a:solidFill>
                <a:latin typeface="+mn-ea"/>
                <a:cs typeface="+mn-ea"/>
                <a:sym typeface="+mn-lt"/>
              </a:rPr>
              <a:t>犯罪</a:t>
            </a:r>
            <a:endParaRPr lang="en-US" altLang="zh-CN" sz="1400" b="1" noProof="1" smtClean="0">
              <a:solidFill>
                <a:schemeClr val="bg1"/>
              </a:solidFill>
              <a:latin typeface="+mn-ea"/>
              <a:cs typeface="+mn-ea"/>
              <a:sym typeface="+mn-lt"/>
            </a:endParaRPr>
          </a:p>
          <a:p>
            <a:pPr indent="342900" defTabSz="513874" fontAlgn="base">
              <a:lnSpc>
                <a:spcPct val="120000"/>
              </a:lnSpc>
              <a:spcBef>
                <a:spcPct val="0"/>
              </a:spcBef>
              <a:spcAft>
                <a:spcPct val="0"/>
              </a:spcAft>
              <a:defRPr/>
            </a:pPr>
            <a:r>
              <a:rPr lang="zh-CN" altLang="en-US" sz="1400" b="1" noProof="1" smtClean="0">
                <a:solidFill>
                  <a:schemeClr val="bg1"/>
                </a:solidFill>
                <a:latin typeface="+mn-ea"/>
                <a:cs typeface="+mn-ea"/>
                <a:sym typeface="+mn-lt"/>
              </a:rPr>
              <a:t>恐怖活动</a:t>
            </a:r>
            <a:endParaRPr lang="en-US" altLang="zh-CN" sz="1400" b="1" noProof="1" smtClean="0">
              <a:solidFill>
                <a:schemeClr val="bg1"/>
              </a:solidFill>
              <a:latin typeface="+mn-ea"/>
              <a:cs typeface="+mn-ea"/>
              <a:sym typeface="+mn-lt"/>
            </a:endParaRPr>
          </a:p>
          <a:p>
            <a:pPr indent="342900" defTabSz="513874" fontAlgn="base">
              <a:lnSpc>
                <a:spcPct val="120000"/>
              </a:lnSpc>
              <a:spcBef>
                <a:spcPct val="0"/>
              </a:spcBef>
              <a:spcAft>
                <a:spcPct val="0"/>
              </a:spcAft>
              <a:defRPr/>
            </a:pPr>
            <a:r>
              <a:rPr lang="zh-CN" altLang="en-US" sz="1400" b="1" noProof="1">
                <a:solidFill>
                  <a:schemeClr val="bg1"/>
                </a:solidFill>
                <a:latin typeface="+mn-ea"/>
                <a:cs typeface="+mn-ea"/>
                <a:sym typeface="+mn-lt"/>
              </a:rPr>
              <a:t>走私</a:t>
            </a:r>
            <a:r>
              <a:rPr lang="zh-CN" altLang="en-US" sz="1400" b="1" noProof="1" smtClean="0">
                <a:solidFill>
                  <a:schemeClr val="bg1"/>
                </a:solidFill>
                <a:latin typeface="+mn-ea"/>
                <a:cs typeface="+mn-ea"/>
                <a:sym typeface="+mn-lt"/>
              </a:rPr>
              <a:t>犯罪</a:t>
            </a:r>
            <a:endParaRPr lang="en-US" altLang="zh-CN" sz="1400" b="1" noProof="1" smtClean="0">
              <a:solidFill>
                <a:schemeClr val="bg1"/>
              </a:solidFill>
              <a:latin typeface="+mn-ea"/>
              <a:cs typeface="+mn-ea"/>
              <a:sym typeface="+mn-lt"/>
            </a:endParaRPr>
          </a:p>
          <a:p>
            <a:pPr indent="342900" defTabSz="513874" fontAlgn="base">
              <a:lnSpc>
                <a:spcPct val="120000"/>
              </a:lnSpc>
              <a:spcBef>
                <a:spcPct val="0"/>
              </a:spcBef>
              <a:spcAft>
                <a:spcPct val="0"/>
              </a:spcAft>
              <a:defRPr/>
            </a:pPr>
            <a:r>
              <a:rPr lang="zh-CN" altLang="en-US" sz="1400" b="1" noProof="1">
                <a:solidFill>
                  <a:schemeClr val="bg1"/>
                </a:solidFill>
                <a:latin typeface="+mn-ea"/>
                <a:cs typeface="+mn-ea"/>
                <a:sym typeface="+mn-lt"/>
              </a:rPr>
              <a:t>贪污</a:t>
            </a:r>
            <a:r>
              <a:rPr lang="zh-CN" altLang="en-US" sz="1400" b="1" noProof="1" smtClean="0">
                <a:solidFill>
                  <a:schemeClr val="bg1"/>
                </a:solidFill>
                <a:latin typeface="+mn-ea"/>
                <a:cs typeface="+mn-ea"/>
                <a:sym typeface="+mn-lt"/>
              </a:rPr>
              <a:t>贿赂</a:t>
            </a:r>
            <a:endParaRPr lang="en-US" altLang="zh-CN" sz="1400" b="1" noProof="1" smtClean="0">
              <a:solidFill>
                <a:schemeClr val="bg1"/>
              </a:solidFill>
              <a:latin typeface="+mn-ea"/>
              <a:cs typeface="+mn-ea"/>
              <a:sym typeface="+mn-lt"/>
            </a:endParaRPr>
          </a:p>
          <a:p>
            <a:pPr indent="342900" defTabSz="513874" fontAlgn="base">
              <a:lnSpc>
                <a:spcPct val="120000"/>
              </a:lnSpc>
              <a:spcBef>
                <a:spcPct val="0"/>
              </a:spcBef>
              <a:spcAft>
                <a:spcPct val="0"/>
              </a:spcAft>
              <a:defRPr/>
            </a:pPr>
            <a:r>
              <a:rPr lang="zh-CN" altLang="en-US" sz="1400" b="1" noProof="1">
                <a:solidFill>
                  <a:schemeClr val="bg1"/>
                </a:solidFill>
                <a:latin typeface="+mn-ea"/>
                <a:cs typeface="+mn-ea"/>
                <a:sym typeface="+mn-lt"/>
              </a:rPr>
              <a:t>金融</a:t>
            </a:r>
            <a:r>
              <a:rPr lang="zh-CN" altLang="en-US" sz="1400" b="1" noProof="1" smtClean="0">
                <a:solidFill>
                  <a:schemeClr val="bg1"/>
                </a:solidFill>
                <a:latin typeface="+mn-ea"/>
                <a:cs typeface="+mn-ea"/>
                <a:sym typeface="+mn-lt"/>
              </a:rPr>
              <a:t>诈骗</a:t>
            </a:r>
            <a:endParaRPr lang="zh-CN" altLang="en-US" sz="1400" b="1" noProof="1">
              <a:solidFill>
                <a:schemeClr val="bg1"/>
              </a:solidFill>
              <a:latin typeface="+mn-ea"/>
              <a:cs typeface="+mn-ea"/>
              <a:sym typeface="+mn-lt"/>
            </a:endParaRPr>
          </a:p>
        </p:txBody>
      </p:sp>
      <p:sp>
        <p:nvSpPr>
          <p:cNvPr id="31" name="对角圆角矩形 30"/>
          <p:cNvSpPr/>
          <p:nvPr/>
        </p:nvSpPr>
        <p:spPr>
          <a:xfrm>
            <a:off x="914400" y="3333750"/>
            <a:ext cx="1633538" cy="1021556"/>
          </a:xfrm>
          <a:prstGeom prst="round2DiagRect">
            <a:avLst>
              <a:gd name="adj1" fmla="val 0"/>
              <a:gd name="adj2" fmla="val 0"/>
            </a:avLst>
          </a:prstGeom>
          <a:blipFill rotWithShape="1">
            <a:blip r:embed="rId2"/>
            <a:stretch>
              <a:fillRect/>
            </a:stretch>
          </a:blip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zh-CN" altLang="en-US" sz="1400">
              <a:solidFill>
                <a:prstClr val="white"/>
              </a:solidFill>
              <a:cs typeface="+mn-ea"/>
              <a:sym typeface="+mn-lt"/>
            </a:endParaRPr>
          </a:p>
        </p:txBody>
      </p:sp>
    </p:spTree>
    <p:extLst>
      <p:ext uri="{BB962C8B-B14F-4D97-AF65-F5344CB8AC3E}">
        <p14:creationId xmlns:p14="http://schemas.microsoft.com/office/powerpoint/2010/main" val="37629118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Effect transition="in" filter="fade">
                                      <p:cBhvr>
                                        <p:cTn id="20" dur="500"/>
                                        <p:tgtEl>
                                          <p:spTgt spid="3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animBg="1"/>
      <p:bldP spid="3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a:extLst>
              <a:ext uri="{FF2B5EF4-FFF2-40B4-BE49-F238E27FC236}">
                <a16:creationId xmlns="" xmlns:a16="http://schemas.microsoft.com/office/drawing/2014/main" id="{DB105B2A-FE6A-4A40-8987-3FEEDCF80615}"/>
              </a:ext>
            </a:extLst>
          </p:cNvPr>
          <p:cNvSpPr txBox="1"/>
          <p:nvPr/>
        </p:nvSpPr>
        <p:spPr>
          <a:xfrm>
            <a:off x="533400" y="514350"/>
            <a:ext cx="2286782" cy="415498"/>
          </a:xfrm>
          <a:prstGeom prst="rect">
            <a:avLst/>
          </a:prstGeom>
          <a:noFill/>
        </p:spPr>
        <p:txBody>
          <a:bodyPr wrap="square" rtlCol="0">
            <a:spAutoFit/>
          </a:bodyPr>
          <a:lstStyle/>
          <a:p>
            <a:r>
              <a:rPr lang="zh-CN" altLang="en-US" sz="2100" dirty="0">
                <a:solidFill>
                  <a:schemeClr val="accent1"/>
                </a:solidFill>
                <a:latin typeface="微软雅黑" panose="020B0503020204020204" pitchFamily="34" charset="-122"/>
                <a:ea typeface="微软雅黑" panose="020B0503020204020204" pitchFamily="34" charset="-122"/>
              </a:rPr>
              <a:t>常见洗钱方法</a:t>
            </a:r>
          </a:p>
        </p:txBody>
      </p:sp>
      <p:sp>
        <p:nvSpPr>
          <p:cNvPr id="46" name="文本框 45"/>
          <p:cNvSpPr txBox="1"/>
          <p:nvPr/>
        </p:nvSpPr>
        <p:spPr>
          <a:xfrm>
            <a:off x="770096" y="2952750"/>
            <a:ext cx="7370921" cy="1569660"/>
          </a:xfrm>
          <a:prstGeom prst="rect">
            <a:avLst/>
          </a:prstGeom>
          <a:noFill/>
          <a:effectLst/>
        </p:spPr>
        <p:txBody>
          <a:bodyPr wrap="square" rtlCol="0">
            <a:spAutoFit/>
          </a:bodyPr>
          <a:lstStyle/>
          <a:p>
            <a:pPr>
              <a:lnSpc>
                <a:spcPct val="200000"/>
              </a:lnSpc>
            </a:pPr>
            <a:r>
              <a:rPr lang="zh-CN" altLang="en-US" sz="1200" dirty="0">
                <a:solidFill>
                  <a:schemeClr val="tx1">
                    <a:lumMod val="75000"/>
                    <a:lumOff val="25000"/>
                  </a:schemeClr>
                </a:solidFill>
                <a:latin typeface="+mn-ea"/>
                <a:sym typeface="+mn-ea"/>
              </a:rPr>
              <a:t>通过地下钱庄，实现犯罪所得的跨境转移（厦门远华案、福建泉州蔡建立洗钱案）</a:t>
            </a:r>
          </a:p>
          <a:p>
            <a:pPr>
              <a:lnSpc>
                <a:spcPct val="200000"/>
              </a:lnSpc>
            </a:pPr>
            <a:r>
              <a:rPr lang="en-US" altLang="zh-CN" sz="1200" dirty="0">
                <a:solidFill>
                  <a:schemeClr val="tx1">
                    <a:lumMod val="75000"/>
                    <a:lumOff val="25000"/>
                  </a:schemeClr>
                </a:solidFill>
                <a:latin typeface="+mn-ea"/>
                <a:sym typeface="+mn-ea"/>
              </a:rPr>
              <a:t>3</a:t>
            </a:r>
            <a:r>
              <a:rPr lang="zh-CN" altLang="en-US" sz="1200" dirty="0">
                <a:solidFill>
                  <a:schemeClr val="tx1">
                    <a:lumMod val="75000"/>
                    <a:lumOff val="25000"/>
                  </a:schemeClr>
                </a:solidFill>
                <a:latin typeface="+mn-ea"/>
                <a:sym typeface="+mn-ea"/>
              </a:rPr>
              <a:t>、利用现金交易和发达的经济环境，掩盖洗钱行为（广西北海黄光锐洗钱案）</a:t>
            </a:r>
          </a:p>
          <a:p>
            <a:pPr>
              <a:lnSpc>
                <a:spcPct val="200000"/>
              </a:lnSpc>
            </a:pPr>
            <a:r>
              <a:rPr lang="en-US" altLang="zh-CN" sz="1200" dirty="0">
                <a:solidFill>
                  <a:schemeClr val="tx1">
                    <a:lumMod val="75000"/>
                    <a:lumOff val="25000"/>
                  </a:schemeClr>
                </a:solidFill>
                <a:latin typeface="+mn-ea"/>
                <a:sym typeface="+mn-ea"/>
              </a:rPr>
              <a:t>4</a:t>
            </a:r>
            <a:r>
              <a:rPr lang="zh-CN" altLang="en-US" sz="1200" dirty="0">
                <a:solidFill>
                  <a:schemeClr val="tx1">
                    <a:lumMod val="75000"/>
                    <a:lumOff val="25000"/>
                  </a:schemeClr>
                </a:solidFill>
                <a:latin typeface="+mn-ea"/>
                <a:sym typeface="+mn-ea"/>
              </a:rPr>
              <a:t>、灵活使用各种金融业务，避免引起银行关注（上海罗怀韬特大地下钱庄、福建泉州蔡建立洗钱案）</a:t>
            </a:r>
          </a:p>
          <a:p>
            <a:pPr>
              <a:lnSpc>
                <a:spcPct val="200000"/>
              </a:lnSpc>
            </a:pPr>
            <a:r>
              <a:rPr lang="en-US" altLang="zh-CN" sz="1200" dirty="0">
                <a:solidFill>
                  <a:schemeClr val="tx1">
                    <a:lumMod val="75000"/>
                    <a:lumOff val="25000"/>
                  </a:schemeClr>
                </a:solidFill>
                <a:latin typeface="+mn-ea"/>
                <a:sym typeface="+mn-ea"/>
              </a:rPr>
              <a:t>5</a:t>
            </a:r>
            <a:r>
              <a:rPr lang="zh-CN" altLang="en-US" sz="1200" dirty="0">
                <a:solidFill>
                  <a:schemeClr val="tx1">
                    <a:lumMod val="75000"/>
                    <a:lumOff val="25000"/>
                  </a:schemeClr>
                </a:solidFill>
                <a:latin typeface="+mn-ea"/>
                <a:sym typeface="+mn-ea"/>
              </a:rPr>
              <a:t>、通过设立企业作为非法资金的“中转站”。（开平中行许超凡洗钱案）</a:t>
            </a:r>
          </a:p>
        </p:txBody>
      </p:sp>
      <p:grpSp>
        <p:nvGrpSpPr>
          <p:cNvPr id="2" name="组合 1"/>
          <p:cNvGrpSpPr/>
          <p:nvPr/>
        </p:nvGrpSpPr>
        <p:grpSpPr>
          <a:xfrm>
            <a:off x="814864" y="1123950"/>
            <a:ext cx="7414736" cy="1747363"/>
            <a:chOff x="827247" y="1352550"/>
            <a:chExt cx="7414736" cy="1747363"/>
          </a:xfrm>
        </p:grpSpPr>
        <p:sp>
          <p:nvSpPr>
            <p:cNvPr id="20" name="矩形 19"/>
            <p:cNvSpPr/>
            <p:nvPr/>
          </p:nvSpPr>
          <p:spPr>
            <a:xfrm>
              <a:off x="827247" y="2003585"/>
              <a:ext cx="2265521" cy="109632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1" dirty="0">
                <a:solidFill>
                  <a:schemeClr val="bg1">
                    <a:lumMod val="95000"/>
                  </a:schemeClr>
                </a:solidFill>
                <a:latin typeface="Arial" panose="020B0604020202020204"/>
                <a:ea typeface="微软雅黑" panose="020B0503020204020204" charset="-122"/>
                <a:sym typeface="Arial" panose="020B0604020202020204"/>
              </a:endParaRPr>
            </a:p>
          </p:txBody>
        </p:sp>
        <p:sp>
          <p:nvSpPr>
            <p:cNvPr id="21" name="圆角矩形 20"/>
            <p:cNvSpPr/>
            <p:nvPr/>
          </p:nvSpPr>
          <p:spPr>
            <a:xfrm>
              <a:off x="1483995" y="1352550"/>
              <a:ext cx="952024" cy="95202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1" dirty="0">
                <a:solidFill>
                  <a:schemeClr val="bg1">
                    <a:lumMod val="95000"/>
                  </a:schemeClr>
                </a:solidFill>
                <a:latin typeface="Arial" panose="020B0604020202020204"/>
                <a:ea typeface="微软雅黑" panose="020B0503020204020204" charset="-122"/>
                <a:sym typeface="Arial" panose="020B0604020202020204"/>
              </a:endParaRPr>
            </a:p>
          </p:txBody>
        </p:sp>
        <p:sp>
          <p:nvSpPr>
            <p:cNvPr id="22" name="Freeform 394"/>
            <p:cNvSpPr>
              <a:spLocks noEditPoints="1"/>
            </p:cNvSpPr>
            <p:nvPr/>
          </p:nvSpPr>
          <p:spPr bwMode="auto">
            <a:xfrm>
              <a:off x="1772126" y="1665447"/>
              <a:ext cx="376238" cy="326231"/>
            </a:xfrm>
            <a:custGeom>
              <a:avLst/>
              <a:gdLst>
                <a:gd name="T0" fmla="*/ 39 w 183"/>
                <a:gd name="T1" fmla="*/ 1 h 159"/>
                <a:gd name="T2" fmla="*/ 57 w 183"/>
                <a:gd name="T3" fmla="*/ 16 h 159"/>
                <a:gd name="T4" fmla="*/ 22 w 183"/>
                <a:gd name="T5" fmla="*/ 16 h 159"/>
                <a:gd name="T6" fmla="*/ 39 w 183"/>
                <a:gd name="T7" fmla="*/ 1 h 159"/>
                <a:gd name="T8" fmla="*/ 106 w 183"/>
                <a:gd name="T9" fmla="*/ 32 h 159"/>
                <a:gd name="T10" fmla="*/ 147 w 183"/>
                <a:gd name="T11" fmla="*/ 49 h 159"/>
                <a:gd name="T12" fmla="*/ 163 w 183"/>
                <a:gd name="T13" fmla="*/ 90 h 159"/>
                <a:gd name="T14" fmla="*/ 147 w 183"/>
                <a:gd name="T15" fmla="*/ 130 h 159"/>
                <a:gd name="T16" fmla="*/ 106 w 183"/>
                <a:gd name="T17" fmla="*/ 147 h 159"/>
                <a:gd name="T18" fmla="*/ 66 w 183"/>
                <a:gd name="T19" fmla="*/ 130 h 159"/>
                <a:gd name="T20" fmla="*/ 49 w 183"/>
                <a:gd name="T21" fmla="*/ 90 h 159"/>
                <a:gd name="T22" fmla="*/ 66 w 183"/>
                <a:gd name="T23" fmla="*/ 49 h 159"/>
                <a:gd name="T24" fmla="*/ 106 w 183"/>
                <a:gd name="T25" fmla="*/ 32 h 159"/>
                <a:gd name="T26" fmla="*/ 99 w 183"/>
                <a:gd name="T27" fmla="*/ 62 h 159"/>
                <a:gd name="T28" fmla="*/ 76 w 183"/>
                <a:gd name="T29" fmla="*/ 71 h 159"/>
                <a:gd name="T30" fmla="*/ 79 w 183"/>
                <a:gd name="T31" fmla="*/ 96 h 159"/>
                <a:gd name="T32" fmla="*/ 95 w 183"/>
                <a:gd name="T33" fmla="*/ 82 h 159"/>
                <a:gd name="T34" fmla="*/ 99 w 183"/>
                <a:gd name="T35" fmla="*/ 62 h 159"/>
                <a:gd name="T36" fmla="*/ 134 w 183"/>
                <a:gd name="T37" fmla="*/ 62 h 159"/>
                <a:gd name="T38" fmla="*/ 106 w 183"/>
                <a:gd name="T39" fmla="*/ 50 h 159"/>
                <a:gd name="T40" fmla="*/ 79 w 183"/>
                <a:gd name="T41" fmla="*/ 62 h 159"/>
                <a:gd name="T42" fmla="*/ 67 w 183"/>
                <a:gd name="T43" fmla="*/ 90 h 159"/>
                <a:gd name="T44" fmla="*/ 79 w 183"/>
                <a:gd name="T45" fmla="*/ 117 h 159"/>
                <a:gd name="T46" fmla="*/ 106 w 183"/>
                <a:gd name="T47" fmla="*/ 129 h 159"/>
                <a:gd name="T48" fmla="*/ 134 w 183"/>
                <a:gd name="T49" fmla="*/ 117 h 159"/>
                <a:gd name="T50" fmla="*/ 145 w 183"/>
                <a:gd name="T51" fmla="*/ 90 h 159"/>
                <a:gd name="T52" fmla="*/ 134 w 183"/>
                <a:gd name="T53" fmla="*/ 62 h 159"/>
                <a:gd name="T54" fmla="*/ 77 w 183"/>
                <a:gd name="T55" fmla="*/ 0 h 159"/>
                <a:gd name="T56" fmla="*/ 64 w 183"/>
                <a:gd name="T57" fmla="*/ 24 h 159"/>
                <a:gd name="T58" fmla="*/ 21 w 183"/>
                <a:gd name="T59" fmla="*/ 24 h 159"/>
                <a:gd name="T60" fmla="*/ 0 w 183"/>
                <a:gd name="T61" fmla="*/ 45 h 159"/>
                <a:gd name="T62" fmla="*/ 0 w 183"/>
                <a:gd name="T63" fmla="*/ 137 h 159"/>
                <a:gd name="T64" fmla="*/ 21 w 183"/>
                <a:gd name="T65" fmla="*/ 159 h 159"/>
                <a:gd name="T66" fmla="*/ 161 w 183"/>
                <a:gd name="T67" fmla="*/ 159 h 159"/>
                <a:gd name="T68" fmla="*/ 183 w 183"/>
                <a:gd name="T69" fmla="*/ 137 h 159"/>
                <a:gd name="T70" fmla="*/ 183 w 183"/>
                <a:gd name="T71" fmla="*/ 45 h 159"/>
                <a:gd name="T72" fmla="*/ 161 w 183"/>
                <a:gd name="T73" fmla="*/ 24 h 159"/>
                <a:gd name="T74" fmla="*/ 154 w 183"/>
                <a:gd name="T75" fmla="*/ 24 h 159"/>
                <a:gd name="T76" fmla="*/ 140 w 183"/>
                <a:gd name="T77" fmla="*/ 0 h 159"/>
                <a:gd name="T78" fmla="*/ 77 w 183"/>
                <a:gd name="T7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3" h="159">
                  <a:moveTo>
                    <a:pt x="39" y="1"/>
                  </a:moveTo>
                  <a:cubicBezTo>
                    <a:pt x="48" y="1"/>
                    <a:pt x="55" y="8"/>
                    <a:pt x="57" y="16"/>
                  </a:cubicBezTo>
                  <a:cubicBezTo>
                    <a:pt x="22" y="16"/>
                    <a:pt x="22" y="16"/>
                    <a:pt x="22" y="16"/>
                  </a:cubicBezTo>
                  <a:cubicBezTo>
                    <a:pt x="23" y="8"/>
                    <a:pt x="30" y="1"/>
                    <a:pt x="39" y="1"/>
                  </a:cubicBezTo>
                  <a:close/>
                  <a:moveTo>
                    <a:pt x="106" y="32"/>
                  </a:moveTo>
                  <a:cubicBezTo>
                    <a:pt x="122" y="32"/>
                    <a:pt x="136" y="39"/>
                    <a:pt x="147" y="49"/>
                  </a:cubicBezTo>
                  <a:cubicBezTo>
                    <a:pt x="157" y="59"/>
                    <a:pt x="163" y="74"/>
                    <a:pt x="163" y="90"/>
                  </a:cubicBezTo>
                  <a:cubicBezTo>
                    <a:pt x="163" y="105"/>
                    <a:pt x="157" y="120"/>
                    <a:pt x="147" y="130"/>
                  </a:cubicBezTo>
                  <a:cubicBezTo>
                    <a:pt x="136" y="140"/>
                    <a:pt x="122" y="147"/>
                    <a:pt x="106" y="147"/>
                  </a:cubicBezTo>
                  <a:cubicBezTo>
                    <a:pt x="90" y="147"/>
                    <a:pt x="76" y="140"/>
                    <a:pt x="66" y="130"/>
                  </a:cubicBezTo>
                  <a:cubicBezTo>
                    <a:pt x="55" y="120"/>
                    <a:pt x="49" y="105"/>
                    <a:pt x="49" y="90"/>
                  </a:cubicBezTo>
                  <a:cubicBezTo>
                    <a:pt x="49" y="74"/>
                    <a:pt x="55" y="59"/>
                    <a:pt x="66" y="49"/>
                  </a:cubicBezTo>
                  <a:cubicBezTo>
                    <a:pt x="76" y="39"/>
                    <a:pt x="90" y="32"/>
                    <a:pt x="106" y="32"/>
                  </a:cubicBezTo>
                  <a:close/>
                  <a:moveTo>
                    <a:pt x="99" y="62"/>
                  </a:moveTo>
                  <a:cubicBezTo>
                    <a:pt x="92" y="57"/>
                    <a:pt x="81" y="62"/>
                    <a:pt x="76" y="71"/>
                  </a:cubicBezTo>
                  <a:cubicBezTo>
                    <a:pt x="70" y="81"/>
                    <a:pt x="72" y="92"/>
                    <a:pt x="79" y="96"/>
                  </a:cubicBezTo>
                  <a:cubicBezTo>
                    <a:pt x="86" y="100"/>
                    <a:pt x="90" y="92"/>
                    <a:pt x="95" y="82"/>
                  </a:cubicBezTo>
                  <a:cubicBezTo>
                    <a:pt x="101" y="73"/>
                    <a:pt x="106" y="66"/>
                    <a:pt x="99" y="62"/>
                  </a:cubicBezTo>
                  <a:close/>
                  <a:moveTo>
                    <a:pt x="134" y="62"/>
                  </a:moveTo>
                  <a:cubicBezTo>
                    <a:pt x="127" y="55"/>
                    <a:pt x="117" y="50"/>
                    <a:pt x="106" y="50"/>
                  </a:cubicBezTo>
                  <a:cubicBezTo>
                    <a:pt x="95" y="50"/>
                    <a:pt x="86" y="55"/>
                    <a:pt x="79" y="62"/>
                  </a:cubicBezTo>
                  <a:cubicBezTo>
                    <a:pt x="72" y="69"/>
                    <a:pt x="67" y="79"/>
                    <a:pt x="67" y="90"/>
                  </a:cubicBezTo>
                  <a:cubicBezTo>
                    <a:pt x="67" y="100"/>
                    <a:pt x="72" y="110"/>
                    <a:pt x="79" y="117"/>
                  </a:cubicBezTo>
                  <a:cubicBezTo>
                    <a:pt x="86" y="124"/>
                    <a:pt x="95" y="129"/>
                    <a:pt x="106" y="129"/>
                  </a:cubicBezTo>
                  <a:cubicBezTo>
                    <a:pt x="117" y="129"/>
                    <a:pt x="127" y="124"/>
                    <a:pt x="134" y="117"/>
                  </a:cubicBezTo>
                  <a:cubicBezTo>
                    <a:pt x="141" y="110"/>
                    <a:pt x="145" y="100"/>
                    <a:pt x="145" y="90"/>
                  </a:cubicBezTo>
                  <a:cubicBezTo>
                    <a:pt x="145" y="79"/>
                    <a:pt x="141" y="69"/>
                    <a:pt x="134" y="62"/>
                  </a:cubicBezTo>
                  <a:close/>
                  <a:moveTo>
                    <a:pt x="77" y="0"/>
                  </a:moveTo>
                  <a:cubicBezTo>
                    <a:pt x="64" y="24"/>
                    <a:pt x="64" y="24"/>
                    <a:pt x="64" y="24"/>
                  </a:cubicBezTo>
                  <a:cubicBezTo>
                    <a:pt x="21" y="24"/>
                    <a:pt x="21" y="24"/>
                    <a:pt x="21" y="24"/>
                  </a:cubicBezTo>
                  <a:cubicBezTo>
                    <a:pt x="9" y="24"/>
                    <a:pt x="0" y="34"/>
                    <a:pt x="0" y="45"/>
                  </a:cubicBezTo>
                  <a:cubicBezTo>
                    <a:pt x="0" y="137"/>
                    <a:pt x="0" y="137"/>
                    <a:pt x="0" y="137"/>
                  </a:cubicBezTo>
                  <a:cubicBezTo>
                    <a:pt x="0" y="149"/>
                    <a:pt x="9" y="159"/>
                    <a:pt x="21" y="159"/>
                  </a:cubicBezTo>
                  <a:cubicBezTo>
                    <a:pt x="161" y="159"/>
                    <a:pt x="161" y="159"/>
                    <a:pt x="161" y="159"/>
                  </a:cubicBezTo>
                  <a:cubicBezTo>
                    <a:pt x="173" y="159"/>
                    <a:pt x="183" y="149"/>
                    <a:pt x="183" y="137"/>
                  </a:cubicBezTo>
                  <a:cubicBezTo>
                    <a:pt x="183" y="45"/>
                    <a:pt x="183" y="45"/>
                    <a:pt x="183" y="45"/>
                  </a:cubicBezTo>
                  <a:cubicBezTo>
                    <a:pt x="183" y="34"/>
                    <a:pt x="173" y="24"/>
                    <a:pt x="161" y="24"/>
                  </a:cubicBezTo>
                  <a:cubicBezTo>
                    <a:pt x="154" y="24"/>
                    <a:pt x="154" y="24"/>
                    <a:pt x="154" y="24"/>
                  </a:cubicBezTo>
                  <a:cubicBezTo>
                    <a:pt x="140" y="0"/>
                    <a:pt x="140" y="0"/>
                    <a:pt x="140" y="0"/>
                  </a:cubicBezTo>
                  <a:lnTo>
                    <a:pt x="77" y="0"/>
                  </a:lnTo>
                  <a:close/>
                </a:path>
              </a:pathLst>
            </a:custGeom>
            <a:solidFill>
              <a:schemeClr val="bg1"/>
            </a:solidFill>
            <a:ln>
              <a:noFill/>
            </a:ln>
          </p:spPr>
          <p:txBody>
            <a:bodyPr lIns="60203" tIns="30102" rIns="60203" bIns="30102"/>
            <a:lstStyle/>
            <a:p>
              <a:pPr>
                <a:defRPr/>
              </a:pPr>
              <a:endParaRPr lang="zh-CN" altLang="en-US" sz="1200" dirty="0">
                <a:solidFill>
                  <a:schemeClr val="bg1">
                    <a:lumMod val="95000"/>
                  </a:schemeClr>
                </a:solidFill>
                <a:latin typeface="Arial" panose="020B0604020202020204"/>
                <a:ea typeface="微软雅黑" panose="020B0503020204020204" charset="-122"/>
                <a:sym typeface="Arial" panose="020B0604020202020204"/>
              </a:endParaRPr>
            </a:p>
          </p:txBody>
        </p:sp>
        <p:sp>
          <p:nvSpPr>
            <p:cNvPr id="23" name="矩形 22"/>
            <p:cNvSpPr/>
            <p:nvPr/>
          </p:nvSpPr>
          <p:spPr>
            <a:xfrm>
              <a:off x="3385662" y="2003585"/>
              <a:ext cx="2265521" cy="1096328"/>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1" dirty="0">
                <a:solidFill>
                  <a:schemeClr val="bg1">
                    <a:lumMod val="95000"/>
                  </a:schemeClr>
                </a:solidFill>
                <a:latin typeface="Arial" panose="020B0604020202020204"/>
                <a:ea typeface="微软雅黑" panose="020B0503020204020204" charset="-122"/>
                <a:sym typeface="Arial" panose="020B0604020202020204"/>
              </a:endParaRPr>
            </a:p>
          </p:txBody>
        </p:sp>
        <p:sp>
          <p:nvSpPr>
            <p:cNvPr id="36" name="圆角矩形 35"/>
            <p:cNvSpPr/>
            <p:nvPr/>
          </p:nvSpPr>
          <p:spPr>
            <a:xfrm>
              <a:off x="4042410" y="1352550"/>
              <a:ext cx="952024" cy="95202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1" dirty="0">
                <a:solidFill>
                  <a:schemeClr val="bg1">
                    <a:lumMod val="95000"/>
                  </a:schemeClr>
                </a:solidFill>
                <a:latin typeface="Arial" panose="020B0604020202020204"/>
                <a:ea typeface="微软雅黑" panose="020B0503020204020204" charset="-122"/>
                <a:sym typeface="Arial" panose="020B0604020202020204"/>
              </a:endParaRPr>
            </a:p>
          </p:txBody>
        </p:sp>
        <p:sp>
          <p:nvSpPr>
            <p:cNvPr id="37" name="Freeform 15"/>
            <p:cNvSpPr>
              <a:spLocks noEditPoints="1"/>
            </p:cNvSpPr>
            <p:nvPr/>
          </p:nvSpPr>
          <p:spPr bwMode="auto">
            <a:xfrm>
              <a:off x="4371499" y="1665447"/>
              <a:ext cx="293846" cy="350044"/>
            </a:xfrm>
            <a:custGeom>
              <a:avLst/>
              <a:gdLst>
                <a:gd name="T0" fmla="*/ 323 w 671"/>
                <a:gd name="T1" fmla="*/ 326 h 798"/>
                <a:gd name="T2" fmla="*/ 323 w 671"/>
                <a:gd name="T3" fmla="*/ 798 h 798"/>
                <a:gd name="T4" fmla="*/ 671 w 671"/>
                <a:gd name="T5" fmla="*/ 675 h 798"/>
                <a:gd name="T6" fmla="*/ 671 w 671"/>
                <a:gd name="T7" fmla="*/ 203 h 798"/>
                <a:gd name="T8" fmla="*/ 323 w 671"/>
                <a:gd name="T9" fmla="*/ 326 h 798"/>
                <a:gd name="T10" fmla="*/ 292 w 671"/>
                <a:gd name="T11" fmla="*/ 356 h 798"/>
                <a:gd name="T12" fmla="*/ 292 w 671"/>
                <a:gd name="T13" fmla="*/ 422 h 798"/>
                <a:gd name="T14" fmla="*/ 228 w 671"/>
                <a:gd name="T15" fmla="*/ 391 h 798"/>
                <a:gd name="T16" fmla="*/ 228 w 671"/>
                <a:gd name="T17" fmla="*/ 320 h 798"/>
                <a:gd name="T18" fmla="*/ 292 w 671"/>
                <a:gd name="T19" fmla="*/ 356 h 798"/>
                <a:gd name="T20" fmla="*/ 577 w 671"/>
                <a:gd name="T21" fmla="*/ 152 h 798"/>
                <a:gd name="T22" fmla="*/ 559 w 671"/>
                <a:gd name="T23" fmla="*/ 143 h 798"/>
                <a:gd name="T24" fmla="*/ 224 w 671"/>
                <a:gd name="T25" fmla="*/ 260 h 798"/>
                <a:gd name="T26" fmla="*/ 214 w 671"/>
                <a:gd name="T27" fmla="*/ 269 h 798"/>
                <a:gd name="T28" fmla="*/ 214 w 671"/>
                <a:gd name="T29" fmla="*/ 748 h 798"/>
                <a:gd name="T30" fmla="*/ 305 w 671"/>
                <a:gd name="T31" fmla="*/ 797 h 798"/>
                <a:gd name="T32" fmla="*/ 305 w 671"/>
                <a:gd name="T33" fmla="*/ 326 h 798"/>
                <a:gd name="T34" fmla="*/ 231 w 671"/>
                <a:gd name="T35" fmla="*/ 287 h 798"/>
                <a:gd name="T36" fmla="*/ 232 w 671"/>
                <a:gd name="T37" fmla="*/ 286 h 798"/>
                <a:gd name="T38" fmla="*/ 568 w 671"/>
                <a:gd name="T39" fmla="*/ 170 h 798"/>
                <a:gd name="T40" fmla="*/ 577 w 671"/>
                <a:gd name="T41" fmla="*/ 152 h 798"/>
                <a:gd name="T42" fmla="*/ 78 w 671"/>
                <a:gd name="T43" fmla="*/ 216 h 798"/>
                <a:gd name="T44" fmla="*/ 78 w 671"/>
                <a:gd name="T45" fmla="*/ 281 h 798"/>
                <a:gd name="T46" fmla="*/ 14 w 671"/>
                <a:gd name="T47" fmla="*/ 250 h 798"/>
                <a:gd name="T48" fmla="*/ 14 w 671"/>
                <a:gd name="T49" fmla="*/ 180 h 798"/>
                <a:gd name="T50" fmla="*/ 78 w 671"/>
                <a:gd name="T51" fmla="*/ 216 h 798"/>
                <a:gd name="T52" fmla="*/ 363 w 671"/>
                <a:gd name="T53" fmla="*/ 11 h 798"/>
                <a:gd name="T54" fmla="*/ 346 w 671"/>
                <a:gd name="T55" fmla="*/ 2 h 798"/>
                <a:gd name="T56" fmla="*/ 10 w 671"/>
                <a:gd name="T57" fmla="*/ 119 h 798"/>
                <a:gd name="T58" fmla="*/ 0 w 671"/>
                <a:gd name="T59" fmla="*/ 128 h 798"/>
                <a:gd name="T60" fmla="*/ 0 w 671"/>
                <a:gd name="T61" fmla="*/ 608 h 798"/>
                <a:gd name="T62" fmla="*/ 92 w 671"/>
                <a:gd name="T63" fmla="*/ 656 h 798"/>
                <a:gd name="T64" fmla="*/ 92 w 671"/>
                <a:gd name="T65" fmla="*/ 186 h 798"/>
                <a:gd name="T66" fmla="*/ 17 w 671"/>
                <a:gd name="T67" fmla="*/ 146 h 798"/>
                <a:gd name="T68" fmla="*/ 18 w 671"/>
                <a:gd name="T69" fmla="*/ 146 h 798"/>
                <a:gd name="T70" fmla="*/ 354 w 671"/>
                <a:gd name="T71" fmla="*/ 29 h 798"/>
                <a:gd name="T72" fmla="*/ 363 w 671"/>
                <a:gd name="T73" fmla="*/ 11 h 798"/>
                <a:gd name="T74" fmla="*/ 185 w 671"/>
                <a:gd name="T75" fmla="*/ 290 h 798"/>
                <a:gd name="T76" fmla="*/ 185 w 671"/>
                <a:gd name="T77" fmla="*/ 355 h 798"/>
                <a:gd name="T78" fmla="*/ 121 w 671"/>
                <a:gd name="T79" fmla="*/ 324 h 798"/>
                <a:gd name="T80" fmla="*/ 121 w 671"/>
                <a:gd name="T81" fmla="*/ 254 h 798"/>
                <a:gd name="T82" fmla="*/ 185 w 671"/>
                <a:gd name="T83" fmla="*/ 290 h 798"/>
                <a:gd name="T84" fmla="*/ 470 w 671"/>
                <a:gd name="T85" fmla="*/ 85 h 798"/>
                <a:gd name="T86" fmla="*/ 453 w 671"/>
                <a:gd name="T87" fmla="*/ 76 h 798"/>
                <a:gd name="T88" fmla="*/ 117 w 671"/>
                <a:gd name="T89" fmla="*/ 193 h 798"/>
                <a:gd name="T90" fmla="*/ 107 w 671"/>
                <a:gd name="T91" fmla="*/ 202 h 798"/>
                <a:gd name="T92" fmla="*/ 107 w 671"/>
                <a:gd name="T93" fmla="*/ 682 h 798"/>
                <a:gd name="T94" fmla="*/ 199 w 671"/>
                <a:gd name="T95" fmla="*/ 730 h 798"/>
                <a:gd name="T96" fmla="*/ 199 w 671"/>
                <a:gd name="T97" fmla="*/ 260 h 798"/>
                <a:gd name="T98" fmla="*/ 124 w 671"/>
                <a:gd name="T99" fmla="*/ 220 h 798"/>
                <a:gd name="T100" fmla="*/ 125 w 671"/>
                <a:gd name="T101" fmla="*/ 219 h 798"/>
                <a:gd name="T102" fmla="*/ 461 w 671"/>
                <a:gd name="T103" fmla="*/ 103 h 798"/>
                <a:gd name="T104" fmla="*/ 470 w 671"/>
                <a:gd name="T105" fmla="*/ 85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1" h="798">
                  <a:moveTo>
                    <a:pt x="323" y="326"/>
                  </a:moveTo>
                  <a:lnTo>
                    <a:pt x="323" y="798"/>
                  </a:lnTo>
                  <a:lnTo>
                    <a:pt x="671" y="675"/>
                  </a:lnTo>
                  <a:lnTo>
                    <a:pt x="671" y="203"/>
                  </a:lnTo>
                  <a:lnTo>
                    <a:pt x="323" y="326"/>
                  </a:lnTo>
                  <a:close/>
                  <a:moveTo>
                    <a:pt x="292" y="356"/>
                  </a:moveTo>
                  <a:lnTo>
                    <a:pt x="292" y="422"/>
                  </a:lnTo>
                  <a:cubicBezTo>
                    <a:pt x="260" y="416"/>
                    <a:pt x="228" y="391"/>
                    <a:pt x="228" y="391"/>
                  </a:cubicBezTo>
                  <a:lnTo>
                    <a:pt x="228" y="320"/>
                  </a:lnTo>
                  <a:cubicBezTo>
                    <a:pt x="267" y="352"/>
                    <a:pt x="292" y="356"/>
                    <a:pt x="292" y="356"/>
                  </a:cubicBezTo>
                  <a:close/>
                  <a:moveTo>
                    <a:pt x="577" y="152"/>
                  </a:moveTo>
                  <a:cubicBezTo>
                    <a:pt x="575" y="145"/>
                    <a:pt x="567" y="141"/>
                    <a:pt x="559" y="143"/>
                  </a:cubicBezTo>
                  <a:lnTo>
                    <a:pt x="224" y="260"/>
                  </a:lnTo>
                  <a:cubicBezTo>
                    <a:pt x="219" y="261"/>
                    <a:pt x="215" y="265"/>
                    <a:pt x="214" y="269"/>
                  </a:cubicBezTo>
                  <a:lnTo>
                    <a:pt x="214" y="748"/>
                  </a:lnTo>
                  <a:cubicBezTo>
                    <a:pt x="226" y="772"/>
                    <a:pt x="275" y="797"/>
                    <a:pt x="305" y="797"/>
                  </a:cubicBezTo>
                  <a:lnTo>
                    <a:pt x="305" y="326"/>
                  </a:lnTo>
                  <a:cubicBezTo>
                    <a:pt x="289" y="324"/>
                    <a:pt x="253" y="305"/>
                    <a:pt x="231" y="287"/>
                  </a:cubicBezTo>
                  <a:cubicBezTo>
                    <a:pt x="231" y="286"/>
                    <a:pt x="232" y="286"/>
                    <a:pt x="232" y="286"/>
                  </a:cubicBezTo>
                  <a:lnTo>
                    <a:pt x="568" y="170"/>
                  </a:lnTo>
                  <a:cubicBezTo>
                    <a:pt x="575" y="167"/>
                    <a:pt x="579" y="159"/>
                    <a:pt x="577" y="152"/>
                  </a:cubicBezTo>
                  <a:close/>
                  <a:moveTo>
                    <a:pt x="78" y="216"/>
                  </a:moveTo>
                  <a:lnTo>
                    <a:pt x="78" y="281"/>
                  </a:lnTo>
                  <a:cubicBezTo>
                    <a:pt x="46" y="275"/>
                    <a:pt x="14" y="250"/>
                    <a:pt x="14" y="250"/>
                  </a:cubicBezTo>
                  <a:lnTo>
                    <a:pt x="14" y="180"/>
                  </a:lnTo>
                  <a:cubicBezTo>
                    <a:pt x="53" y="212"/>
                    <a:pt x="78" y="216"/>
                    <a:pt x="78" y="216"/>
                  </a:cubicBezTo>
                  <a:close/>
                  <a:moveTo>
                    <a:pt x="363" y="11"/>
                  </a:moveTo>
                  <a:cubicBezTo>
                    <a:pt x="361" y="4"/>
                    <a:pt x="353" y="0"/>
                    <a:pt x="346" y="2"/>
                  </a:cubicBezTo>
                  <a:lnTo>
                    <a:pt x="10" y="119"/>
                  </a:lnTo>
                  <a:cubicBezTo>
                    <a:pt x="5" y="121"/>
                    <a:pt x="2" y="124"/>
                    <a:pt x="0" y="128"/>
                  </a:cubicBezTo>
                  <a:lnTo>
                    <a:pt x="0" y="608"/>
                  </a:lnTo>
                  <a:cubicBezTo>
                    <a:pt x="12" y="631"/>
                    <a:pt x="61" y="656"/>
                    <a:pt x="92" y="656"/>
                  </a:cubicBezTo>
                  <a:lnTo>
                    <a:pt x="92" y="186"/>
                  </a:lnTo>
                  <a:cubicBezTo>
                    <a:pt x="76" y="183"/>
                    <a:pt x="40" y="164"/>
                    <a:pt x="17" y="146"/>
                  </a:cubicBezTo>
                  <a:cubicBezTo>
                    <a:pt x="18" y="146"/>
                    <a:pt x="18" y="146"/>
                    <a:pt x="18" y="146"/>
                  </a:cubicBezTo>
                  <a:lnTo>
                    <a:pt x="354" y="29"/>
                  </a:lnTo>
                  <a:cubicBezTo>
                    <a:pt x="362" y="26"/>
                    <a:pt x="366" y="19"/>
                    <a:pt x="363" y="11"/>
                  </a:cubicBezTo>
                  <a:close/>
                  <a:moveTo>
                    <a:pt x="185" y="290"/>
                  </a:moveTo>
                  <a:lnTo>
                    <a:pt x="185" y="355"/>
                  </a:lnTo>
                  <a:cubicBezTo>
                    <a:pt x="153" y="349"/>
                    <a:pt x="121" y="324"/>
                    <a:pt x="121" y="324"/>
                  </a:cubicBezTo>
                  <a:lnTo>
                    <a:pt x="121" y="254"/>
                  </a:lnTo>
                  <a:cubicBezTo>
                    <a:pt x="160" y="286"/>
                    <a:pt x="185" y="290"/>
                    <a:pt x="185" y="290"/>
                  </a:cubicBezTo>
                  <a:close/>
                  <a:moveTo>
                    <a:pt x="470" y="85"/>
                  </a:moveTo>
                  <a:cubicBezTo>
                    <a:pt x="468" y="78"/>
                    <a:pt x="460" y="74"/>
                    <a:pt x="453" y="76"/>
                  </a:cubicBezTo>
                  <a:lnTo>
                    <a:pt x="117" y="193"/>
                  </a:lnTo>
                  <a:cubicBezTo>
                    <a:pt x="112" y="195"/>
                    <a:pt x="108" y="198"/>
                    <a:pt x="107" y="202"/>
                  </a:cubicBezTo>
                  <a:lnTo>
                    <a:pt x="107" y="682"/>
                  </a:lnTo>
                  <a:cubicBezTo>
                    <a:pt x="119" y="705"/>
                    <a:pt x="168" y="730"/>
                    <a:pt x="199" y="730"/>
                  </a:cubicBezTo>
                  <a:lnTo>
                    <a:pt x="199" y="260"/>
                  </a:lnTo>
                  <a:cubicBezTo>
                    <a:pt x="183" y="257"/>
                    <a:pt x="146" y="238"/>
                    <a:pt x="124" y="220"/>
                  </a:cubicBezTo>
                  <a:cubicBezTo>
                    <a:pt x="125" y="220"/>
                    <a:pt x="125" y="220"/>
                    <a:pt x="125" y="219"/>
                  </a:cubicBezTo>
                  <a:lnTo>
                    <a:pt x="461" y="103"/>
                  </a:lnTo>
                  <a:cubicBezTo>
                    <a:pt x="469" y="100"/>
                    <a:pt x="473" y="93"/>
                    <a:pt x="470" y="85"/>
                  </a:cubicBezTo>
                  <a:close/>
                </a:path>
              </a:pathLst>
            </a:custGeom>
            <a:solidFill>
              <a:schemeClr val="bg1"/>
            </a:solidFill>
            <a:ln>
              <a:noFill/>
            </a:ln>
          </p:spPr>
          <p:txBody>
            <a:bodyPr/>
            <a:lstStyle/>
            <a:p>
              <a:endParaRPr lang="zh-CN" altLang="en-US" sz="1001" dirty="0">
                <a:solidFill>
                  <a:schemeClr val="bg1">
                    <a:lumMod val="95000"/>
                  </a:schemeClr>
                </a:solidFill>
                <a:latin typeface="Arial" panose="020B0604020202020204"/>
                <a:ea typeface="微软雅黑" panose="020B0503020204020204" charset="-122"/>
                <a:sym typeface="Arial" panose="020B0604020202020204"/>
              </a:endParaRPr>
            </a:p>
          </p:txBody>
        </p:sp>
        <p:sp>
          <p:nvSpPr>
            <p:cNvPr id="38" name="矩形 37"/>
            <p:cNvSpPr/>
            <p:nvPr/>
          </p:nvSpPr>
          <p:spPr>
            <a:xfrm>
              <a:off x="5976462" y="2003585"/>
              <a:ext cx="2265521" cy="109632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1" dirty="0">
                <a:solidFill>
                  <a:schemeClr val="bg1">
                    <a:lumMod val="95000"/>
                  </a:schemeClr>
                </a:solidFill>
                <a:latin typeface="Arial" panose="020B0604020202020204"/>
                <a:ea typeface="微软雅黑" panose="020B0503020204020204" charset="-122"/>
                <a:sym typeface="Arial" panose="020B0604020202020204"/>
              </a:endParaRPr>
            </a:p>
          </p:txBody>
        </p:sp>
        <p:sp>
          <p:nvSpPr>
            <p:cNvPr id="39" name="圆角矩形 38"/>
            <p:cNvSpPr/>
            <p:nvPr/>
          </p:nvSpPr>
          <p:spPr>
            <a:xfrm>
              <a:off x="6633210" y="1352550"/>
              <a:ext cx="952024" cy="95202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1" dirty="0">
                <a:solidFill>
                  <a:schemeClr val="bg1">
                    <a:lumMod val="95000"/>
                  </a:schemeClr>
                </a:solidFill>
                <a:latin typeface="Arial" panose="020B0604020202020204"/>
                <a:ea typeface="微软雅黑" panose="020B0503020204020204" charset="-122"/>
                <a:sym typeface="Arial" panose="020B0604020202020204"/>
              </a:endParaRPr>
            </a:p>
          </p:txBody>
        </p:sp>
        <p:grpSp>
          <p:nvGrpSpPr>
            <p:cNvPr id="40" name="组合 19"/>
            <p:cNvGrpSpPr>
              <a:grpSpLocks noChangeAspect="1"/>
            </p:cNvGrpSpPr>
            <p:nvPr/>
          </p:nvGrpSpPr>
          <p:grpSpPr bwMode="auto">
            <a:xfrm>
              <a:off x="6908006" y="1637348"/>
              <a:ext cx="381953" cy="382429"/>
              <a:chOff x="1437735" y="704204"/>
              <a:chExt cx="492531" cy="493274"/>
            </a:xfrm>
            <a:solidFill>
              <a:schemeClr val="bg1"/>
            </a:solidFill>
          </p:grpSpPr>
          <p:sp>
            <p:nvSpPr>
              <p:cNvPr id="44" name="饼形 43"/>
              <p:cNvSpPr/>
              <p:nvPr/>
            </p:nvSpPr>
            <p:spPr>
              <a:xfrm flipH="1">
                <a:off x="1483162" y="752095"/>
                <a:ext cx="447104" cy="445383"/>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1" dirty="0">
                  <a:solidFill>
                    <a:schemeClr val="bg1">
                      <a:lumMod val="95000"/>
                    </a:schemeClr>
                  </a:solidFill>
                  <a:latin typeface="Arial" panose="020B0604020202020204"/>
                  <a:ea typeface="微软雅黑" panose="020B0503020204020204" charset="-122"/>
                  <a:sym typeface="Arial" panose="020B0604020202020204"/>
                </a:endParaRPr>
              </a:p>
            </p:txBody>
          </p:sp>
          <p:sp>
            <p:nvSpPr>
              <p:cNvPr id="45" name="椭圆 34"/>
              <p:cNvSpPr>
                <a:spLocks noChangeAspect="1"/>
              </p:cNvSpPr>
              <p:nvPr/>
            </p:nvSpPr>
            <p:spPr>
              <a:xfrm>
                <a:off x="1437735" y="704204"/>
                <a:ext cx="222355" cy="222692"/>
              </a:xfrm>
              <a:custGeom>
                <a:avLst/>
                <a:gdLst/>
                <a:ahLst/>
                <a:cxnLst/>
                <a:rect l="l" t="t" r="r" b="b"/>
                <a:pathLst>
                  <a:path w="223200" h="223200">
                    <a:moveTo>
                      <a:pt x="223200" y="0"/>
                    </a:moveTo>
                    <a:lnTo>
                      <a:pt x="223200" y="223200"/>
                    </a:lnTo>
                    <a:lnTo>
                      <a:pt x="0" y="223200"/>
                    </a:lnTo>
                    <a:cubicBezTo>
                      <a:pt x="0" y="99930"/>
                      <a:pt x="99930" y="0"/>
                      <a:pt x="2232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1" dirty="0">
                  <a:solidFill>
                    <a:schemeClr val="bg1">
                      <a:lumMod val="95000"/>
                    </a:schemeClr>
                  </a:solidFill>
                  <a:latin typeface="Arial" panose="020B0604020202020204"/>
                  <a:ea typeface="微软雅黑" panose="020B0503020204020204" charset="-122"/>
                  <a:sym typeface="Arial" panose="020B0604020202020204"/>
                </a:endParaRPr>
              </a:p>
            </p:txBody>
          </p:sp>
        </p:grpSp>
        <p:sp>
          <p:nvSpPr>
            <p:cNvPr id="41" name="TextBox 76"/>
            <p:cNvSpPr txBox="1"/>
            <p:nvPr/>
          </p:nvSpPr>
          <p:spPr>
            <a:xfrm>
              <a:off x="1086048" y="2386011"/>
              <a:ext cx="1809552" cy="646331"/>
            </a:xfrm>
            <a:prstGeom prst="rect">
              <a:avLst/>
            </a:prstGeom>
            <a:noFill/>
            <a:effectLst/>
          </p:spPr>
          <p:txBody>
            <a:bodyPr wrap="square" rtlCol="0">
              <a:spAutoFit/>
            </a:bodyPr>
            <a:lstStyle/>
            <a:p>
              <a:pPr algn="ctr"/>
              <a:r>
                <a:rPr lang="zh-CN" altLang="en-US" sz="1200" dirty="0">
                  <a:solidFill>
                    <a:schemeClr val="tx1">
                      <a:lumMod val="75000"/>
                      <a:lumOff val="25000"/>
                    </a:schemeClr>
                  </a:solidFill>
                  <a:latin typeface="+mn-ea"/>
                </a:rPr>
                <a:t>通过</a:t>
              </a:r>
              <a:r>
                <a:rPr lang="zh-CN" altLang="en-US" sz="1200" dirty="0" smtClean="0">
                  <a:solidFill>
                    <a:schemeClr val="tx1">
                      <a:lumMod val="75000"/>
                      <a:lumOff val="25000"/>
                    </a:schemeClr>
                  </a:solidFill>
                  <a:latin typeface="+mn-ea"/>
                </a:rPr>
                <a:t>进出口贸易</a:t>
              </a:r>
              <a:r>
                <a:rPr lang="zh-CN" altLang="en-US" sz="1200" dirty="0">
                  <a:solidFill>
                    <a:schemeClr val="tx1">
                      <a:lumMod val="75000"/>
                      <a:lumOff val="25000"/>
                    </a:schemeClr>
                  </a:solidFill>
                  <a:latin typeface="+mn-ea"/>
                </a:rPr>
                <a:t>掩盖非</a:t>
              </a:r>
            </a:p>
            <a:p>
              <a:pPr algn="ctr"/>
              <a:r>
                <a:rPr lang="zh-CN" altLang="en-US" sz="1200" dirty="0">
                  <a:solidFill>
                    <a:schemeClr val="tx1">
                      <a:lumMod val="75000"/>
                      <a:lumOff val="25000"/>
                    </a:schemeClr>
                  </a:solidFill>
                  <a:latin typeface="+mn-ea"/>
                </a:rPr>
                <a:t>法利润（</a:t>
              </a:r>
              <a:r>
                <a:rPr lang="zh-CN" altLang="en-US" sz="1200" dirty="0" smtClean="0">
                  <a:solidFill>
                    <a:schemeClr val="tx1">
                      <a:lumMod val="75000"/>
                      <a:lumOff val="25000"/>
                    </a:schemeClr>
                  </a:solidFill>
                  <a:latin typeface="+mn-ea"/>
                </a:rPr>
                <a:t>江苏无锡段</a:t>
              </a:r>
              <a:r>
                <a:rPr lang="zh-CN" altLang="en-US" sz="1200" dirty="0">
                  <a:solidFill>
                    <a:schemeClr val="tx1">
                      <a:lumMod val="75000"/>
                      <a:lumOff val="25000"/>
                    </a:schemeClr>
                  </a:solidFill>
                  <a:latin typeface="+mn-ea"/>
                </a:rPr>
                <a:t>某</a:t>
              </a:r>
            </a:p>
            <a:p>
              <a:pPr algn="ctr"/>
              <a:r>
                <a:rPr lang="zh-CN" altLang="en-US" sz="1200" dirty="0">
                  <a:solidFill>
                    <a:schemeClr val="tx1">
                      <a:lumMod val="75000"/>
                      <a:lumOff val="25000"/>
                    </a:schemeClr>
                  </a:solidFill>
                  <a:latin typeface="+mn-ea"/>
                </a:rPr>
                <a:t>洗钱案）</a:t>
              </a:r>
            </a:p>
          </p:txBody>
        </p:sp>
        <p:sp>
          <p:nvSpPr>
            <p:cNvPr id="47" name="TextBox 76"/>
            <p:cNvSpPr txBox="1"/>
            <p:nvPr/>
          </p:nvSpPr>
          <p:spPr>
            <a:xfrm>
              <a:off x="3613646" y="2419350"/>
              <a:ext cx="1809552" cy="461665"/>
            </a:xfrm>
            <a:prstGeom prst="rect">
              <a:avLst/>
            </a:prstGeom>
            <a:noFill/>
            <a:effectLst/>
          </p:spPr>
          <p:txBody>
            <a:bodyPr wrap="square" rtlCol="0">
              <a:spAutoFit/>
            </a:bodyPr>
            <a:lstStyle/>
            <a:p>
              <a:pPr algn="ctr"/>
              <a:r>
                <a:rPr lang="zh-CN" altLang="en-US" sz="1200" dirty="0">
                  <a:solidFill>
                    <a:schemeClr val="tx1">
                      <a:lumMod val="75000"/>
                      <a:lumOff val="25000"/>
                    </a:schemeClr>
                  </a:solidFill>
                  <a:latin typeface="+mn-ea"/>
                </a:rPr>
                <a:t>通过赌博</a:t>
              </a:r>
              <a:r>
                <a:rPr lang="zh-CN" altLang="en-US" sz="1200" dirty="0" smtClean="0">
                  <a:solidFill>
                    <a:schemeClr val="tx1">
                      <a:lumMod val="75000"/>
                      <a:lumOff val="25000"/>
                    </a:schemeClr>
                  </a:solidFill>
                  <a:latin typeface="+mn-ea"/>
                </a:rPr>
                <a:t>等博</a:t>
              </a:r>
              <a:r>
                <a:rPr lang="zh-CN" altLang="en-US" sz="1200" dirty="0">
                  <a:solidFill>
                    <a:schemeClr val="tx1">
                      <a:lumMod val="75000"/>
                      <a:lumOff val="25000"/>
                    </a:schemeClr>
                  </a:solidFill>
                  <a:latin typeface="+mn-ea"/>
                </a:rPr>
                <a:t>彩活动清</a:t>
              </a:r>
            </a:p>
            <a:p>
              <a:pPr algn="ctr"/>
              <a:r>
                <a:rPr lang="zh-CN" altLang="en-US" sz="1200" dirty="0">
                  <a:solidFill>
                    <a:schemeClr val="tx1">
                      <a:lumMod val="75000"/>
                      <a:lumOff val="25000"/>
                    </a:schemeClr>
                  </a:solidFill>
                  <a:latin typeface="+mn-ea"/>
                </a:rPr>
                <a:t>洗犯罪所得</a:t>
              </a:r>
            </a:p>
          </p:txBody>
        </p:sp>
        <p:sp>
          <p:nvSpPr>
            <p:cNvPr id="48" name="TextBox 76"/>
            <p:cNvSpPr txBox="1"/>
            <p:nvPr/>
          </p:nvSpPr>
          <p:spPr>
            <a:xfrm>
              <a:off x="6204446" y="2386011"/>
              <a:ext cx="1809552" cy="646331"/>
            </a:xfrm>
            <a:prstGeom prst="rect">
              <a:avLst/>
            </a:prstGeom>
            <a:noFill/>
            <a:effectLst/>
          </p:spPr>
          <p:txBody>
            <a:bodyPr wrap="square" rtlCol="0">
              <a:spAutoFit/>
            </a:bodyPr>
            <a:lstStyle/>
            <a:p>
              <a:pPr algn="ctr"/>
              <a:r>
                <a:rPr lang="zh-CN" altLang="en-US" sz="1200" dirty="0">
                  <a:solidFill>
                    <a:schemeClr val="tx1">
                      <a:lumMod val="75000"/>
                      <a:lumOff val="25000"/>
                    </a:schemeClr>
                  </a:solidFill>
                  <a:latin typeface="+mn-ea"/>
                </a:rPr>
                <a:t>通过境内外银行账户过渡，使非法资金进入金融</a:t>
              </a:r>
              <a:r>
                <a:rPr lang="zh-CN" altLang="en-US" sz="1200" dirty="0" smtClean="0">
                  <a:solidFill>
                    <a:schemeClr val="tx1">
                      <a:lumMod val="75000"/>
                      <a:lumOff val="25000"/>
                    </a:schemeClr>
                  </a:solidFill>
                  <a:latin typeface="+mn-ea"/>
                </a:rPr>
                <a:t>体系</a:t>
              </a:r>
              <a:endParaRPr lang="zh-CN" altLang="en-US" sz="1200" dirty="0">
                <a:solidFill>
                  <a:schemeClr val="tx1">
                    <a:lumMod val="75000"/>
                    <a:lumOff val="25000"/>
                  </a:schemeClr>
                </a:solidFill>
                <a:latin typeface="+mn-ea"/>
              </a:endParaRPr>
            </a:p>
          </p:txBody>
        </p:sp>
      </p:grpSp>
    </p:spTree>
    <p:extLst>
      <p:ext uri="{BB962C8B-B14F-4D97-AF65-F5344CB8AC3E}">
        <p14:creationId xmlns:p14="http://schemas.microsoft.com/office/powerpoint/2010/main" val="168717590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wipe(left)">
                                      <p:cBhvr>
                                        <p:cTn id="1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36">
            <a:extLst>
              <a:ext uri="{FF2B5EF4-FFF2-40B4-BE49-F238E27FC236}">
                <a16:creationId xmlns="" xmlns:a16="http://schemas.microsoft.com/office/drawing/2014/main" id="{DB105B2A-FE6A-4A40-8987-3FEEDCF80615}"/>
              </a:ext>
            </a:extLst>
          </p:cNvPr>
          <p:cNvSpPr txBox="1"/>
          <p:nvPr/>
        </p:nvSpPr>
        <p:spPr>
          <a:xfrm>
            <a:off x="609600" y="514350"/>
            <a:ext cx="2286782" cy="415498"/>
          </a:xfrm>
          <a:prstGeom prst="rect">
            <a:avLst/>
          </a:prstGeom>
          <a:noFill/>
        </p:spPr>
        <p:txBody>
          <a:bodyPr wrap="square" rtlCol="0">
            <a:spAutoFit/>
          </a:bodyPr>
          <a:lstStyle/>
          <a:p>
            <a:r>
              <a:rPr lang="zh-CN" altLang="en-US" sz="2100" dirty="0">
                <a:solidFill>
                  <a:schemeClr val="accent1"/>
                </a:solidFill>
                <a:latin typeface="微软雅黑" panose="020B0503020204020204" pitchFamily="34" charset="-122"/>
                <a:ea typeface="微软雅黑" panose="020B0503020204020204" pitchFamily="34" charset="-122"/>
              </a:rPr>
              <a:t>处 置 阶 段</a:t>
            </a:r>
          </a:p>
        </p:txBody>
      </p:sp>
      <p:sp>
        <p:nvSpPr>
          <p:cNvPr id="39" name="矩形 3"/>
          <p:cNvSpPr>
            <a:spLocks noChangeArrowheads="1"/>
          </p:cNvSpPr>
          <p:nvPr/>
        </p:nvSpPr>
        <p:spPr bwMode="auto">
          <a:xfrm>
            <a:off x="966501" y="3573645"/>
            <a:ext cx="7239000" cy="598305"/>
          </a:xfrm>
          <a:prstGeom prst="rect">
            <a:avLst/>
          </a:prstGeom>
          <a:noFill/>
          <a:ln w="9525">
            <a:noFill/>
            <a:prstDash val="dash"/>
            <a:miter lim="800000"/>
          </a:ln>
        </p:spPr>
        <p:txBody>
          <a:bodyPr wrap="square" lIns="68580" tIns="34290" rIns="68580" bIns="34290">
            <a:spAutoFit/>
          </a:bodyPr>
          <a:lstStyle/>
          <a:p>
            <a:pPr defTabSz="685800">
              <a:lnSpc>
                <a:spcPct val="129000"/>
              </a:lnSpc>
              <a:spcAft>
                <a:spcPts val="450"/>
              </a:spcAft>
              <a:defRPr/>
            </a:pPr>
            <a:r>
              <a:rPr lang="zh-CN" altLang="en-US" sz="1400" noProof="1">
                <a:solidFill>
                  <a:schemeClr val="tx2"/>
                </a:solidFill>
                <a:latin typeface="+mn-ea"/>
                <a:cs typeface="+mn-ea"/>
                <a:sym typeface="+mn-lt"/>
              </a:rPr>
              <a:t>洗钱者</a:t>
            </a:r>
            <a:r>
              <a:rPr lang="zh-CN" altLang="en-US" sz="1400" noProof="1" smtClean="0">
                <a:solidFill>
                  <a:schemeClr val="tx2"/>
                </a:solidFill>
                <a:latin typeface="+mn-ea"/>
                <a:cs typeface="+mn-ea"/>
                <a:sym typeface="+mn-lt"/>
              </a:rPr>
              <a:t>通过以下</a:t>
            </a:r>
            <a:r>
              <a:rPr lang="zh-CN" altLang="en-US" sz="1400" noProof="1">
                <a:solidFill>
                  <a:schemeClr val="tx2"/>
                </a:solidFill>
                <a:latin typeface="+mn-ea"/>
                <a:cs typeface="+mn-ea"/>
                <a:sym typeface="+mn-lt"/>
              </a:rPr>
              <a:t>手段</a:t>
            </a:r>
            <a:r>
              <a:rPr lang="zh-CN" altLang="en-US" sz="1400" noProof="1" smtClean="0">
                <a:solidFill>
                  <a:schemeClr val="tx2"/>
                </a:solidFill>
                <a:latin typeface="+mn-ea"/>
                <a:cs typeface="+mn-ea"/>
                <a:sym typeface="+mn-lt"/>
              </a:rPr>
              <a:t>处理</a:t>
            </a:r>
            <a:r>
              <a:rPr lang="zh-CN" altLang="en-US" sz="1400" noProof="1">
                <a:solidFill>
                  <a:schemeClr val="tx2"/>
                </a:solidFill>
                <a:latin typeface="+mn-ea"/>
                <a:cs typeface="+mn-ea"/>
                <a:sym typeface="+mn-lt"/>
              </a:rPr>
              <a:t>巨额</a:t>
            </a:r>
            <a:r>
              <a:rPr lang="zh-CN" altLang="en-US" sz="1400" noProof="1" smtClean="0">
                <a:solidFill>
                  <a:schemeClr val="tx2"/>
                </a:solidFill>
                <a:latin typeface="+mn-ea"/>
                <a:cs typeface="+mn-ea"/>
                <a:sym typeface="+mn-lt"/>
              </a:rPr>
              <a:t>现金走私货币</a:t>
            </a:r>
            <a:r>
              <a:rPr lang="en-US" altLang="zh-CN" sz="1400" noProof="1" smtClean="0">
                <a:solidFill>
                  <a:schemeClr val="tx2"/>
                </a:solidFill>
                <a:latin typeface="+mn-ea"/>
                <a:cs typeface="+mn-ea"/>
                <a:sym typeface="+mn-lt"/>
              </a:rPr>
              <a:t>,</a:t>
            </a:r>
            <a:r>
              <a:rPr lang="zh-CN" altLang="en-US" sz="1400" noProof="1">
                <a:solidFill>
                  <a:schemeClr val="tx2"/>
                </a:solidFill>
                <a:latin typeface="+mn-ea"/>
                <a:cs typeface="+mn-ea"/>
                <a:sym typeface="+mn-lt"/>
              </a:rPr>
              <a:t>利用</a:t>
            </a:r>
            <a:r>
              <a:rPr lang="zh-CN" altLang="en-US" sz="1400" noProof="1" smtClean="0">
                <a:solidFill>
                  <a:schemeClr val="tx2"/>
                </a:solidFill>
                <a:latin typeface="+mn-ea"/>
                <a:cs typeface="+mn-ea"/>
                <a:sym typeface="+mn-lt"/>
              </a:rPr>
              <a:t>赌博等娱乐场所</a:t>
            </a:r>
            <a:r>
              <a:rPr lang="zh-CN" altLang="en-US" sz="1400" noProof="1">
                <a:solidFill>
                  <a:schemeClr val="tx2"/>
                </a:solidFill>
                <a:latin typeface="+mn-ea"/>
                <a:cs typeface="+mn-ea"/>
                <a:sym typeface="+mn-lt"/>
              </a:rPr>
              <a:t>利用</a:t>
            </a:r>
            <a:r>
              <a:rPr lang="zh-CN" altLang="en-US" sz="1400" noProof="1" smtClean="0">
                <a:solidFill>
                  <a:schemeClr val="tx2"/>
                </a:solidFill>
                <a:latin typeface="+mn-ea"/>
                <a:cs typeface="+mn-ea"/>
                <a:sym typeface="+mn-lt"/>
              </a:rPr>
              <a:t>各种奖券</a:t>
            </a:r>
            <a:r>
              <a:rPr lang="en-US" altLang="zh-CN" sz="1400" noProof="1" smtClean="0">
                <a:solidFill>
                  <a:schemeClr val="tx2"/>
                </a:solidFill>
                <a:latin typeface="+mn-ea"/>
                <a:cs typeface="+mn-ea"/>
                <a:sym typeface="+mn-lt"/>
              </a:rPr>
              <a:t>,</a:t>
            </a:r>
            <a:r>
              <a:rPr lang="zh-CN" altLang="en-US" sz="1400" noProof="1">
                <a:solidFill>
                  <a:schemeClr val="tx2"/>
                </a:solidFill>
                <a:latin typeface="+mn-ea"/>
                <a:cs typeface="+mn-ea"/>
                <a:sym typeface="+mn-lt"/>
              </a:rPr>
              <a:t>利用金融</a:t>
            </a:r>
            <a:r>
              <a:rPr lang="zh-CN" altLang="en-US" sz="1400" noProof="1" smtClean="0">
                <a:solidFill>
                  <a:schemeClr val="tx2"/>
                </a:solidFill>
                <a:latin typeface="+mn-ea"/>
                <a:cs typeface="+mn-ea"/>
                <a:sym typeface="+mn-lt"/>
              </a:rPr>
              <a:t>系统</a:t>
            </a:r>
            <a:r>
              <a:rPr lang="zh-CN" altLang="en-US" sz="1400" noProof="1">
                <a:solidFill>
                  <a:schemeClr val="tx2"/>
                </a:solidFill>
                <a:latin typeface="+mn-ea"/>
                <a:cs typeface="+mn-ea"/>
                <a:sym typeface="+mn-lt"/>
              </a:rPr>
              <a:t>（这是</a:t>
            </a:r>
            <a:r>
              <a:rPr lang="zh-CN" altLang="en-US" sz="1400" noProof="1" smtClean="0">
                <a:solidFill>
                  <a:schemeClr val="tx2"/>
                </a:solidFill>
                <a:latin typeface="+mn-ea"/>
                <a:cs typeface="+mn-ea"/>
                <a:sym typeface="+mn-lt"/>
              </a:rPr>
              <a:t>一种</a:t>
            </a:r>
            <a:r>
              <a:rPr lang="zh-CN" altLang="en-US" sz="1400" noProof="1">
                <a:solidFill>
                  <a:schemeClr val="tx2"/>
                </a:solidFill>
                <a:latin typeface="+mn-ea"/>
                <a:cs typeface="+mn-ea"/>
                <a:sym typeface="+mn-lt"/>
              </a:rPr>
              <a:t>最</a:t>
            </a:r>
            <a:r>
              <a:rPr lang="zh-CN" altLang="en-US" sz="1400" noProof="1" smtClean="0">
                <a:solidFill>
                  <a:schemeClr val="tx2"/>
                </a:solidFill>
                <a:latin typeface="+mn-ea"/>
                <a:cs typeface="+mn-ea"/>
                <a:sym typeface="+mn-lt"/>
              </a:rPr>
              <a:t>普遍的</a:t>
            </a:r>
            <a:r>
              <a:rPr lang="zh-CN" altLang="en-US" sz="1400" noProof="1">
                <a:solidFill>
                  <a:schemeClr val="tx2"/>
                </a:solidFill>
                <a:latin typeface="+mn-ea"/>
                <a:cs typeface="+mn-ea"/>
                <a:sym typeface="+mn-lt"/>
              </a:rPr>
              <a:t>处置方式</a:t>
            </a:r>
            <a:r>
              <a:rPr lang="zh-CN" altLang="en-US" sz="1400" noProof="1" smtClean="0">
                <a:solidFill>
                  <a:schemeClr val="tx2"/>
                </a:solidFill>
                <a:latin typeface="+mn-ea"/>
                <a:cs typeface="+mn-ea"/>
                <a:sym typeface="+mn-lt"/>
              </a:rPr>
              <a:t>）</a:t>
            </a:r>
            <a:r>
              <a:rPr lang="en-US" altLang="zh-CN" sz="1400" noProof="1" smtClean="0">
                <a:solidFill>
                  <a:schemeClr val="tx2"/>
                </a:solidFill>
                <a:latin typeface="+mn-ea"/>
                <a:cs typeface="+mn-ea"/>
                <a:sym typeface="+mn-lt"/>
              </a:rPr>
              <a:t>,</a:t>
            </a:r>
            <a:r>
              <a:rPr lang="zh-CN" altLang="en-US" sz="1400" noProof="1">
                <a:solidFill>
                  <a:schemeClr val="tx2"/>
                </a:solidFill>
                <a:latin typeface="+mn-ea"/>
                <a:cs typeface="+mn-ea"/>
                <a:sym typeface="+mn-lt"/>
              </a:rPr>
              <a:t>利用</a:t>
            </a:r>
            <a:r>
              <a:rPr lang="zh-CN" altLang="en-US" sz="1400" noProof="1" smtClean="0">
                <a:solidFill>
                  <a:schemeClr val="tx2"/>
                </a:solidFill>
                <a:latin typeface="+mn-ea"/>
                <a:cs typeface="+mn-ea"/>
                <a:sym typeface="+mn-lt"/>
              </a:rPr>
              <a:t>非正式</a:t>
            </a:r>
            <a:r>
              <a:rPr lang="zh-CN" altLang="en-US" sz="1400" noProof="1">
                <a:solidFill>
                  <a:schemeClr val="tx2"/>
                </a:solidFill>
                <a:latin typeface="+mn-ea"/>
                <a:cs typeface="+mn-ea"/>
                <a:sym typeface="+mn-lt"/>
              </a:rPr>
              <a:t>金融</a:t>
            </a:r>
            <a:r>
              <a:rPr lang="zh-CN" altLang="en-US" sz="1400" noProof="1" smtClean="0">
                <a:solidFill>
                  <a:schemeClr val="tx2"/>
                </a:solidFill>
                <a:latin typeface="+mn-ea"/>
                <a:cs typeface="+mn-ea"/>
                <a:sym typeface="+mn-lt"/>
              </a:rPr>
              <a:t>机构</a:t>
            </a:r>
            <a:r>
              <a:rPr lang="zh-CN" altLang="en-US" sz="1400" noProof="1">
                <a:solidFill>
                  <a:schemeClr val="tx2"/>
                </a:solidFill>
                <a:latin typeface="+mn-ea"/>
                <a:cs typeface="+mn-ea"/>
                <a:sym typeface="+mn-lt"/>
              </a:rPr>
              <a:t>利用</a:t>
            </a:r>
            <a:r>
              <a:rPr lang="zh-CN" altLang="en-US" sz="1400" noProof="1" smtClean="0">
                <a:solidFill>
                  <a:schemeClr val="tx2"/>
                </a:solidFill>
                <a:latin typeface="+mn-ea"/>
                <a:cs typeface="+mn-ea"/>
                <a:sym typeface="+mn-lt"/>
              </a:rPr>
              <a:t>地下钱庄</a:t>
            </a:r>
            <a:endParaRPr lang="zh-CN" altLang="en-US" sz="1400" noProof="1">
              <a:solidFill>
                <a:schemeClr val="tx2"/>
              </a:solidFill>
              <a:latin typeface="+mn-ea"/>
              <a:cs typeface="+mn-ea"/>
              <a:sym typeface="+mn-lt"/>
            </a:endParaRPr>
          </a:p>
        </p:txBody>
      </p:sp>
      <p:sp>
        <p:nvSpPr>
          <p:cNvPr id="40" name="Freeform 5"/>
          <p:cNvSpPr/>
          <p:nvPr/>
        </p:nvSpPr>
        <p:spPr bwMode="auto">
          <a:xfrm>
            <a:off x="890301" y="1287645"/>
            <a:ext cx="1548099" cy="139578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ln>
        </p:spPr>
        <p:txBody>
          <a:bodyPr vert="horz" wrap="square" lIns="96430" tIns="48215" rIns="96430" bIns="48215" numCol="1" anchor="t" anchorCtr="0" compatLnSpc="1"/>
          <a:lstStyle/>
          <a:p>
            <a:pPr>
              <a:lnSpc>
                <a:spcPct val="120000"/>
              </a:lnSpc>
            </a:pPr>
            <a:endParaRPr lang="zh-CN" altLang="en-US" sz="1050">
              <a:solidFill>
                <a:schemeClr val="bg1"/>
              </a:solidFill>
              <a:latin typeface="Arial" panose="020B0604020202020204"/>
              <a:ea typeface="微软雅黑" panose="020B0503020204020204" pitchFamily="34" charset="-122"/>
              <a:cs typeface="+mn-ea"/>
              <a:sym typeface="Arial" panose="020B0604020202020204"/>
            </a:endParaRPr>
          </a:p>
        </p:txBody>
      </p:sp>
      <p:sp>
        <p:nvSpPr>
          <p:cNvPr id="41" name="Freeform 5"/>
          <p:cNvSpPr/>
          <p:nvPr/>
        </p:nvSpPr>
        <p:spPr bwMode="auto">
          <a:xfrm>
            <a:off x="2871501" y="1287645"/>
            <a:ext cx="1548099" cy="139578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ln>
        </p:spPr>
        <p:txBody>
          <a:bodyPr vert="horz" wrap="square" lIns="96430" tIns="48215" rIns="96430" bIns="48215" numCol="1" anchor="t" anchorCtr="0" compatLnSpc="1"/>
          <a:lstStyle/>
          <a:p>
            <a:pPr>
              <a:lnSpc>
                <a:spcPct val="120000"/>
              </a:lnSpc>
            </a:pPr>
            <a:endParaRPr lang="zh-CN" altLang="en-US" sz="1050">
              <a:solidFill>
                <a:schemeClr val="bg1"/>
              </a:solidFill>
              <a:latin typeface="Arial" panose="020B0604020202020204"/>
              <a:ea typeface="微软雅黑" panose="020B0503020204020204" pitchFamily="34" charset="-122"/>
              <a:cs typeface="+mn-ea"/>
              <a:sym typeface="Arial" panose="020B0604020202020204"/>
            </a:endParaRPr>
          </a:p>
        </p:txBody>
      </p:sp>
      <p:sp>
        <p:nvSpPr>
          <p:cNvPr id="42" name="Freeform 5"/>
          <p:cNvSpPr/>
          <p:nvPr/>
        </p:nvSpPr>
        <p:spPr bwMode="auto">
          <a:xfrm>
            <a:off x="4828602" y="1287645"/>
            <a:ext cx="1548099" cy="139578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ln>
        </p:spPr>
        <p:txBody>
          <a:bodyPr vert="horz" wrap="square" lIns="96430" tIns="48215" rIns="96430" bIns="48215" numCol="1" anchor="t" anchorCtr="0" compatLnSpc="1"/>
          <a:lstStyle/>
          <a:p>
            <a:pPr>
              <a:lnSpc>
                <a:spcPct val="120000"/>
              </a:lnSpc>
            </a:pPr>
            <a:endParaRPr lang="zh-CN" altLang="en-US" sz="1050">
              <a:solidFill>
                <a:schemeClr val="bg1"/>
              </a:solidFill>
              <a:latin typeface="Arial" panose="020B0604020202020204"/>
              <a:ea typeface="微软雅黑" panose="020B0503020204020204" pitchFamily="34" charset="-122"/>
              <a:cs typeface="+mn-ea"/>
              <a:sym typeface="Arial" panose="020B0604020202020204"/>
            </a:endParaRPr>
          </a:p>
        </p:txBody>
      </p:sp>
      <p:sp>
        <p:nvSpPr>
          <p:cNvPr id="43" name="Freeform 5"/>
          <p:cNvSpPr/>
          <p:nvPr/>
        </p:nvSpPr>
        <p:spPr bwMode="auto">
          <a:xfrm>
            <a:off x="6681501" y="1287645"/>
            <a:ext cx="1548099" cy="139578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ln>
        </p:spPr>
        <p:txBody>
          <a:bodyPr vert="horz" wrap="square" lIns="96430" tIns="48215" rIns="96430" bIns="48215" numCol="1" anchor="t" anchorCtr="0" compatLnSpc="1"/>
          <a:lstStyle/>
          <a:p>
            <a:pPr>
              <a:lnSpc>
                <a:spcPct val="120000"/>
              </a:lnSpc>
            </a:pPr>
            <a:endParaRPr lang="zh-CN" altLang="en-US" sz="1050">
              <a:solidFill>
                <a:schemeClr val="bg1"/>
              </a:solidFill>
              <a:latin typeface="Arial" panose="020B0604020202020204"/>
              <a:ea typeface="微软雅黑" panose="020B0503020204020204" pitchFamily="34" charset="-122"/>
              <a:cs typeface="+mn-ea"/>
              <a:sym typeface="Arial" panose="020B0604020202020204"/>
            </a:endParaRPr>
          </a:p>
        </p:txBody>
      </p:sp>
      <p:grpSp>
        <p:nvGrpSpPr>
          <p:cNvPr id="44" name="组合 43"/>
          <p:cNvGrpSpPr/>
          <p:nvPr/>
        </p:nvGrpSpPr>
        <p:grpSpPr>
          <a:xfrm>
            <a:off x="1009247" y="2906083"/>
            <a:ext cx="7120054" cy="506725"/>
            <a:chOff x="1033346" y="1171894"/>
            <a:chExt cx="7120054" cy="506725"/>
          </a:xfrm>
        </p:grpSpPr>
        <p:sp>
          <p:nvSpPr>
            <p:cNvPr id="45" name="圆角矩形 44"/>
            <p:cNvSpPr/>
            <p:nvPr/>
          </p:nvSpPr>
          <p:spPr>
            <a:xfrm>
              <a:off x="1033346" y="1189255"/>
              <a:ext cx="7120054" cy="489364"/>
            </a:xfrm>
            <a:prstGeom prst="roundRect">
              <a:avLst>
                <a:gd name="adj" fmla="val 0"/>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latin typeface="Arial" panose="020B0604020202020204"/>
                <a:ea typeface="微软雅黑" panose="020B0503020204020204" pitchFamily="34" charset="-122"/>
                <a:cs typeface="+mn-ea"/>
                <a:sym typeface="Arial" panose="020B0604020202020204"/>
              </a:endParaRPr>
            </a:p>
          </p:txBody>
        </p:sp>
        <p:sp>
          <p:nvSpPr>
            <p:cNvPr id="48" name="文本框 47"/>
            <p:cNvSpPr txBox="1"/>
            <p:nvPr/>
          </p:nvSpPr>
          <p:spPr>
            <a:xfrm>
              <a:off x="3538414" y="1171894"/>
              <a:ext cx="2286000" cy="458908"/>
            </a:xfrm>
            <a:prstGeom prst="rect">
              <a:avLst/>
            </a:prstGeom>
            <a:noFill/>
          </p:spPr>
          <p:txBody>
            <a:bodyPr wrap="square" rtlCol="0">
              <a:spAutoFit/>
            </a:bodyPr>
            <a:lstStyle/>
            <a:p>
              <a:pPr algn="ctr">
                <a:lnSpc>
                  <a:spcPct val="150000"/>
                </a:lnSpc>
              </a:pPr>
              <a:r>
                <a:rPr lang="zh-CN" altLang="en-US" dirty="0">
                  <a:solidFill>
                    <a:schemeClr val="tx1">
                      <a:lumMod val="85000"/>
                      <a:lumOff val="15000"/>
                    </a:schemeClr>
                  </a:solidFill>
                  <a:latin typeface="+mn-ea"/>
                  <a:sym typeface="+mn-ea"/>
                </a:rPr>
                <a:t>利用金融</a:t>
              </a:r>
              <a:r>
                <a:rPr lang="zh-CN" altLang="en-US" dirty="0" smtClean="0">
                  <a:solidFill>
                    <a:schemeClr val="tx1">
                      <a:lumMod val="85000"/>
                      <a:lumOff val="15000"/>
                    </a:schemeClr>
                  </a:solidFill>
                  <a:latin typeface="+mn-ea"/>
                  <a:sym typeface="+mn-ea"/>
                </a:rPr>
                <a:t>系统</a:t>
              </a:r>
              <a:r>
                <a:rPr lang="zh-CN" altLang="en-US" dirty="0">
                  <a:solidFill>
                    <a:schemeClr val="tx1">
                      <a:lumMod val="85000"/>
                      <a:lumOff val="15000"/>
                    </a:schemeClr>
                  </a:solidFill>
                  <a:latin typeface="+mn-ea"/>
                  <a:sym typeface="+mn-ea"/>
                </a:rPr>
                <a:t>（</a:t>
              </a:r>
            </a:p>
          </p:txBody>
        </p:sp>
      </p:grpSp>
      <p:sp>
        <p:nvSpPr>
          <p:cNvPr id="49" name="TextBox 76"/>
          <p:cNvSpPr txBox="1"/>
          <p:nvPr/>
        </p:nvSpPr>
        <p:spPr>
          <a:xfrm>
            <a:off x="1124363" y="1836484"/>
            <a:ext cx="1086326" cy="323165"/>
          </a:xfrm>
          <a:prstGeom prst="rect">
            <a:avLst/>
          </a:prstGeom>
          <a:noFill/>
        </p:spPr>
        <p:txBody>
          <a:bodyPr wrap="square" rtlCol="0">
            <a:spAutoFit/>
          </a:bodyPr>
          <a:lstStyle/>
          <a:p>
            <a:pPr algn="ctr"/>
            <a:r>
              <a:rPr lang="zh-CN" altLang="en-US" sz="1500" dirty="0">
                <a:solidFill>
                  <a:schemeClr val="bg1"/>
                </a:solidFill>
                <a:latin typeface="Noto Sans S Chinese Black" panose="020B0A00000000000000" charset="-122"/>
                <a:ea typeface="Noto Sans S Chinese Black" panose="020B0A00000000000000" charset="-122"/>
              </a:rPr>
              <a:t>巨额现金</a:t>
            </a:r>
          </a:p>
        </p:txBody>
      </p:sp>
      <p:sp>
        <p:nvSpPr>
          <p:cNvPr id="50" name="TextBox 76"/>
          <p:cNvSpPr txBox="1"/>
          <p:nvPr/>
        </p:nvSpPr>
        <p:spPr>
          <a:xfrm>
            <a:off x="3023948" y="1836484"/>
            <a:ext cx="1243252" cy="323165"/>
          </a:xfrm>
          <a:prstGeom prst="rect">
            <a:avLst/>
          </a:prstGeom>
          <a:noFill/>
        </p:spPr>
        <p:txBody>
          <a:bodyPr wrap="square" rtlCol="0">
            <a:spAutoFit/>
          </a:bodyPr>
          <a:lstStyle/>
          <a:p>
            <a:pPr algn="ctr"/>
            <a:r>
              <a:rPr lang="zh-CN" altLang="en-US" sz="1500" dirty="0" smtClean="0">
                <a:solidFill>
                  <a:schemeClr val="bg1"/>
                </a:solidFill>
                <a:latin typeface="Noto Sans S Chinese Black" panose="020B0A00000000000000" charset="-122"/>
                <a:ea typeface="Noto Sans S Chinese Black" panose="020B0A00000000000000" charset="-122"/>
              </a:rPr>
              <a:t>娱乐场所</a:t>
            </a:r>
            <a:endParaRPr lang="zh-CN" altLang="en-US" sz="1500" dirty="0">
              <a:solidFill>
                <a:schemeClr val="bg1"/>
              </a:solidFill>
              <a:latin typeface="Noto Sans S Chinese Black" panose="020B0A00000000000000" charset="-122"/>
              <a:ea typeface="Noto Sans S Chinese Black" panose="020B0A00000000000000" charset="-122"/>
            </a:endParaRPr>
          </a:p>
        </p:txBody>
      </p:sp>
      <p:sp>
        <p:nvSpPr>
          <p:cNvPr id="51" name="TextBox 76"/>
          <p:cNvSpPr txBox="1"/>
          <p:nvPr/>
        </p:nvSpPr>
        <p:spPr>
          <a:xfrm>
            <a:off x="5059610" y="1836484"/>
            <a:ext cx="1086326" cy="323165"/>
          </a:xfrm>
          <a:prstGeom prst="rect">
            <a:avLst/>
          </a:prstGeom>
          <a:noFill/>
        </p:spPr>
        <p:txBody>
          <a:bodyPr wrap="square" rtlCol="0">
            <a:spAutoFit/>
          </a:bodyPr>
          <a:lstStyle/>
          <a:p>
            <a:pPr algn="ctr"/>
            <a:r>
              <a:rPr lang="zh-CN" altLang="en-US" sz="1500" dirty="0">
                <a:solidFill>
                  <a:schemeClr val="bg1"/>
                </a:solidFill>
                <a:latin typeface="Noto Sans S Chinese Black" panose="020B0A00000000000000" charset="-122"/>
                <a:ea typeface="Noto Sans S Chinese Black" panose="020B0A00000000000000" charset="-122"/>
              </a:rPr>
              <a:t>金融</a:t>
            </a:r>
            <a:r>
              <a:rPr lang="zh-CN" altLang="en-US" sz="1500" dirty="0" smtClean="0">
                <a:solidFill>
                  <a:schemeClr val="bg1"/>
                </a:solidFill>
                <a:latin typeface="Noto Sans S Chinese Black" panose="020B0A00000000000000" charset="-122"/>
                <a:ea typeface="Noto Sans S Chinese Black" panose="020B0A00000000000000" charset="-122"/>
              </a:rPr>
              <a:t>系统</a:t>
            </a:r>
            <a:endParaRPr lang="zh-CN" altLang="en-US" sz="1500" dirty="0">
              <a:solidFill>
                <a:schemeClr val="bg1"/>
              </a:solidFill>
              <a:latin typeface="Noto Sans S Chinese Black" panose="020B0A00000000000000" charset="-122"/>
              <a:ea typeface="Noto Sans S Chinese Black" panose="020B0A00000000000000" charset="-122"/>
            </a:endParaRPr>
          </a:p>
        </p:txBody>
      </p:sp>
      <p:sp>
        <p:nvSpPr>
          <p:cNvPr id="52" name="TextBox 76"/>
          <p:cNvSpPr txBox="1"/>
          <p:nvPr/>
        </p:nvSpPr>
        <p:spPr>
          <a:xfrm>
            <a:off x="6912608" y="1836484"/>
            <a:ext cx="1086326" cy="323165"/>
          </a:xfrm>
          <a:prstGeom prst="rect">
            <a:avLst/>
          </a:prstGeom>
          <a:noFill/>
        </p:spPr>
        <p:txBody>
          <a:bodyPr wrap="square" rtlCol="0">
            <a:spAutoFit/>
          </a:bodyPr>
          <a:lstStyle/>
          <a:p>
            <a:pPr algn="ctr"/>
            <a:r>
              <a:rPr lang="zh-CN" altLang="en-US" sz="1500" dirty="0">
                <a:solidFill>
                  <a:schemeClr val="bg1"/>
                </a:solidFill>
                <a:latin typeface="Noto Sans S Chinese Black" panose="020B0A00000000000000" charset="-122"/>
                <a:ea typeface="Noto Sans S Chinese Black" panose="020B0A00000000000000" charset="-122"/>
              </a:rPr>
              <a:t>金融</a:t>
            </a:r>
            <a:r>
              <a:rPr lang="zh-CN" altLang="en-US" sz="1500" dirty="0" smtClean="0">
                <a:solidFill>
                  <a:schemeClr val="bg1"/>
                </a:solidFill>
                <a:latin typeface="Noto Sans S Chinese Black" panose="020B0A00000000000000" charset="-122"/>
                <a:ea typeface="Noto Sans S Chinese Black" panose="020B0A00000000000000" charset="-122"/>
              </a:rPr>
              <a:t>机构</a:t>
            </a:r>
            <a:endParaRPr lang="zh-CN" altLang="en-US" sz="1500" dirty="0">
              <a:solidFill>
                <a:schemeClr val="bg1"/>
              </a:solidFill>
              <a:latin typeface="Noto Sans S Chinese Black" panose="020B0A00000000000000" charset="-122"/>
              <a:ea typeface="Noto Sans S Chinese Black" panose="020B0A00000000000000" charset="-122"/>
            </a:endParaRPr>
          </a:p>
        </p:txBody>
      </p:sp>
    </p:spTree>
    <p:extLst>
      <p:ext uri="{BB962C8B-B14F-4D97-AF65-F5344CB8AC3E}">
        <p14:creationId xmlns:p14="http://schemas.microsoft.com/office/powerpoint/2010/main" val="73233167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p:cTn id="12" dur="500" fill="hold"/>
                                        <p:tgtEl>
                                          <p:spTgt spid="41"/>
                                        </p:tgtEl>
                                        <p:attrNameLst>
                                          <p:attrName>ppt_w</p:attrName>
                                        </p:attrNameLst>
                                      </p:cBhvr>
                                      <p:tavLst>
                                        <p:tav tm="0">
                                          <p:val>
                                            <p:fltVal val="0"/>
                                          </p:val>
                                        </p:tav>
                                        <p:tav tm="100000">
                                          <p:val>
                                            <p:strVal val="#ppt_w"/>
                                          </p:val>
                                        </p:tav>
                                      </p:tavLst>
                                    </p:anim>
                                    <p:anim calcmode="lin" valueType="num">
                                      <p:cBhvr>
                                        <p:cTn id="13" dur="500" fill="hold"/>
                                        <p:tgtEl>
                                          <p:spTgt spid="41"/>
                                        </p:tgtEl>
                                        <p:attrNameLst>
                                          <p:attrName>ppt_h</p:attrName>
                                        </p:attrNameLst>
                                      </p:cBhvr>
                                      <p:tavLst>
                                        <p:tav tm="0">
                                          <p:val>
                                            <p:fltVal val="0"/>
                                          </p:val>
                                        </p:tav>
                                        <p:tav tm="100000">
                                          <p:val>
                                            <p:strVal val="#ppt_h"/>
                                          </p:val>
                                        </p:tav>
                                      </p:tavLst>
                                    </p:anim>
                                    <p:animEffect transition="in" filter="fade">
                                      <p:cBhvr>
                                        <p:cTn id="14" dur="500"/>
                                        <p:tgtEl>
                                          <p:spTgt spid="4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p:cTn id="17" dur="500" fill="hold"/>
                                        <p:tgtEl>
                                          <p:spTgt spid="42"/>
                                        </p:tgtEl>
                                        <p:attrNameLst>
                                          <p:attrName>ppt_w</p:attrName>
                                        </p:attrNameLst>
                                      </p:cBhvr>
                                      <p:tavLst>
                                        <p:tav tm="0">
                                          <p:val>
                                            <p:fltVal val="0"/>
                                          </p:val>
                                        </p:tav>
                                        <p:tav tm="100000">
                                          <p:val>
                                            <p:strVal val="#ppt_w"/>
                                          </p:val>
                                        </p:tav>
                                      </p:tavLst>
                                    </p:anim>
                                    <p:anim calcmode="lin" valueType="num">
                                      <p:cBhvr>
                                        <p:cTn id="18" dur="500" fill="hold"/>
                                        <p:tgtEl>
                                          <p:spTgt spid="42"/>
                                        </p:tgtEl>
                                        <p:attrNameLst>
                                          <p:attrName>ppt_h</p:attrName>
                                        </p:attrNameLst>
                                      </p:cBhvr>
                                      <p:tavLst>
                                        <p:tav tm="0">
                                          <p:val>
                                            <p:fltVal val="0"/>
                                          </p:val>
                                        </p:tav>
                                        <p:tav tm="100000">
                                          <p:val>
                                            <p:strVal val="#ppt_h"/>
                                          </p:val>
                                        </p:tav>
                                      </p:tavLst>
                                    </p:anim>
                                    <p:animEffect transition="in" filter="fade">
                                      <p:cBhvr>
                                        <p:cTn id="19" dur="500"/>
                                        <p:tgtEl>
                                          <p:spTgt spid="4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p:cTn id="22" dur="500" fill="hold"/>
                                        <p:tgtEl>
                                          <p:spTgt spid="43"/>
                                        </p:tgtEl>
                                        <p:attrNameLst>
                                          <p:attrName>ppt_w</p:attrName>
                                        </p:attrNameLst>
                                      </p:cBhvr>
                                      <p:tavLst>
                                        <p:tav tm="0">
                                          <p:val>
                                            <p:fltVal val="0"/>
                                          </p:val>
                                        </p:tav>
                                        <p:tav tm="100000">
                                          <p:val>
                                            <p:strVal val="#ppt_w"/>
                                          </p:val>
                                        </p:tav>
                                      </p:tavLst>
                                    </p:anim>
                                    <p:anim calcmode="lin" valueType="num">
                                      <p:cBhvr>
                                        <p:cTn id="23" dur="500" fill="hold"/>
                                        <p:tgtEl>
                                          <p:spTgt spid="43"/>
                                        </p:tgtEl>
                                        <p:attrNameLst>
                                          <p:attrName>ppt_h</p:attrName>
                                        </p:attrNameLst>
                                      </p:cBhvr>
                                      <p:tavLst>
                                        <p:tav tm="0">
                                          <p:val>
                                            <p:fltVal val="0"/>
                                          </p:val>
                                        </p:tav>
                                        <p:tav tm="100000">
                                          <p:val>
                                            <p:strVal val="#ppt_h"/>
                                          </p:val>
                                        </p:tav>
                                      </p:tavLst>
                                    </p:anim>
                                    <p:animEffect transition="in" filter="fade">
                                      <p:cBhvr>
                                        <p:cTn id="24" dur="500"/>
                                        <p:tgtEl>
                                          <p:spTgt spid="4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Effect transition="in" filter="fade">
                                      <p:cBhvr>
                                        <p:cTn id="29" dur="500"/>
                                        <p:tgtEl>
                                          <p:spTgt spid="4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p:cTn id="32" dur="500" fill="hold"/>
                                        <p:tgtEl>
                                          <p:spTgt spid="50"/>
                                        </p:tgtEl>
                                        <p:attrNameLst>
                                          <p:attrName>ppt_w</p:attrName>
                                        </p:attrNameLst>
                                      </p:cBhvr>
                                      <p:tavLst>
                                        <p:tav tm="0">
                                          <p:val>
                                            <p:fltVal val="0"/>
                                          </p:val>
                                        </p:tav>
                                        <p:tav tm="100000">
                                          <p:val>
                                            <p:strVal val="#ppt_w"/>
                                          </p:val>
                                        </p:tav>
                                      </p:tavLst>
                                    </p:anim>
                                    <p:anim calcmode="lin" valueType="num">
                                      <p:cBhvr>
                                        <p:cTn id="33" dur="500" fill="hold"/>
                                        <p:tgtEl>
                                          <p:spTgt spid="50"/>
                                        </p:tgtEl>
                                        <p:attrNameLst>
                                          <p:attrName>ppt_h</p:attrName>
                                        </p:attrNameLst>
                                      </p:cBhvr>
                                      <p:tavLst>
                                        <p:tav tm="0">
                                          <p:val>
                                            <p:fltVal val="0"/>
                                          </p:val>
                                        </p:tav>
                                        <p:tav tm="100000">
                                          <p:val>
                                            <p:strVal val="#ppt_h"/>
                                          </p:val>
                                        </p:tav>
                                      </p:tavLst>
                                    </p:anim>
                                    <p:animEffect transition="in" filter="fade">
                                      <p:cBhvr>
                                        <p:cTn id="34" dur="500"/>
                                        <p:tgtEl>
                                          <p:spTgt spid="5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p:cTn id="37" dur="500" fill="hold"/>
                                        <p:tgtEl>
                                          <p:spTgt spid="51"/>
                                        </p:tgtEl>
                                        <p:attrNameLst>
                                          <p:attrName>ppt_w</p:attrName>
                                        </p:attrNameLst>
                                      </p:cBhvr>
                                      <p:tavLst>
                                        <p:tav tm="0">
                                          <p:val>
                                            <p:fltVal val="0"/>
                                          </p:val>
                                        </p:tav>
                                        <p:tav tm="100000">
                                          <p:val>
                                            <p:strVal val="#ppt_w"/>
                                          </p:val>
                                        </p:tav>
                                      </p:tavLst>
                                    </p:anim>
                                    <p:anim calcmode="lin" valueType="num">
                                      <p:cBhvr>
                                        <p:cTn id="38" dur="500" fill="hold"/>
                                        <p:tgtEl>
                                          <p:spTgt spid="51"/>
                                        </p:tgtEl>
                                        <p:attrNameLst>
                                          <p:attrName>ppt_h</p:attrName>
                                        </p:attrNameLst>
                                      </p:cBhvr>
                                      <p:tavLst>
                                        <p:tav tm="0">
                                          <p:val>
                                            <p:fltVal val="0"/>
                                          </p:val>
                                        </p:tav>
                                        <p:tav tm="100000">
                                          <p:val>
                                            <p:strVal val="#ppt_h"/>
                                          </p:val>
                                        </p:tav>
                                      </p:tavLst>
                                    </p:anim>
                                    <p:animEffect transition="in" filter="fade">
                                      <p:cBhvr>
                                        <p:cTn id="39" dur="500"/>
                                        <p:tgtEl>
                                          <p:spTgt spid="5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2"/>
                                        </p:tgtEl>
                                        <p:attrNameLst>
                                          <p:attrName>style.visibility</p:attrName>
                                        </p:attrNameLst>
                                      </p:cBhvr>
                                      <p:to>
                                        <p:strVal val="visible"/>
                                      </p:to>
                                    </p:set>
                                    <p:anim calcmode="lin" valueType="num">
                                      <p:cBhvr>
                                        <p:cTn id="42" dur="500" fill="hold"/>
                                        <p:tgtEl>
                                          <p:spTgt spid="52"/>
                                        </p:tgtEl>
                                        <p:attrNameLst>
                                          <p:attrName>ppt_w</p:attrName>
                                        </p:attrNameLst>
                                      </p:cBhvr>
                                      <p:tavLst>
                                        <p:tav tm="0">
                                          <p:val>
                                            <p:fltVal val="0"/>
                                          </p:val>
                                        </p:tav>
                                        <p:tav tm="100000">
                                          <p:val>
                                            <p:strVal val="#ppt_w"/>
                                          </p:val>
                                        </p:tav>
                                      </p:tavLst>
                                    </p:anim>
                                    <p:anim calcmode="lin" valueType="num">
                                      <p:cBhvr>
                                        <p:cTn id="43" dur="500" fill="hold"/>
                                        <p:tgtEl>
                                          <p:spTgt spid="52"/>
                                        </p:tgtEl>
                                        <p:attrNameLst>
                                          <p:attrName>ppt_h</p:attrName>
                                        </p:attrNameLst>
                                      </p:cBhvr>
                                      <p:tavLst>
                                        <p:tav tm="0">
                                          <p:val>
                                            <p:fltVal val="0"/>
                                          </p:val>
                                        </p:tav>
                                        <p:tav tm="100000">
                                          <p:val>
                                            <p:strVal val="#ppt_h"/>
                                          </p:val>
                                        </p:tav>
                                      </p:tavLst>
                                    </p:anim>
                                    <p:animEffect transition="in" filter="fade">
                                      <p:cBhvr>
                                        <p:cTn id="44" dur="500"/>
                                        <p:tgtEl>
                                          <p:spTgt spid="52"/>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barn(inVertical)">
                                      <p:cBhvr>
                                        <p:cTn id="49" dur="500"/>
                                        <p:tgtEl>
                                          <p:spTgt spid="44"/>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grpId="0" nodeType="click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up)">
                                      <p:cBhvr>
                                        <p:cTn id="5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animBg="1"/>
      <p:bldP spid="41" grpId="0" animBg="1"/>
      <p:bldP spid="42" grpId="0" animBg="1"/>
      <p:bldP spid="43" grpId="0" animBg="1"/>
      <p:bldP spid="49" grpId="0"/>
      <p:bldP spid="50" grpId="0"/>
      <p:bldP spid="51" grpId="0"/>
      <p:bldP spid="5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DF691218-51FA-4B19-86ED-58295FC340F2}"/>
              </a:ext>
            </a:extLst>
          </p:cNvPr>
          <p:cNvSpPr txBox="1"/>
          <p:nvPr/>
        </p:nvSpPr>
        <p:spPr>
          <a:xfrm>
            <a:off x="1828800" y="-2152650"/>
            <a:ext cx="7935924" cy="1200329"/>
          </a:xfrm>
          <a:prstGeom prst="rect">
            <a:avLst/>
          </a:prstGeom>
          <a:noFill/>
        </p:spPr>
        <p:txBody>
          <a:bodyPr wrap="square" rtlCol="0">
            <a:spAutoFit/>
          </a:bodyPr>
          <a:lstStyle/>
          <a:p>
            <a:endParaRPr lang="zh-CN" altLang="en-US" sz="2000" dirty="0">
              <a:gradFill>
                <a:gsLst>
                  <a:gs pos="0">
                    <a:schemeClr val="bg1"/>
                  </a:gs>
                  <a:gs pos="95000">
                    <a:srgbClr val="FCF0B5"/>
                  </a:gs>
                </a:gsLst>
                <a:lin ang="5400000" scaled="1"/>
              </a:gradFill>
              <a:latin typeface="微软雅黑" panose="020B0503020204020204" pitchFamily="34" charset="-122"/>
              <a:ea typeface="微软雅黑" panose="020B0503020204020204" pitchFamily="34" charset="-122"/>
            </a:endParaRPr>
          </a:p>
          <a:p>
            <a:endParaRPr lang="zh-CN" altLang="en-US" sz="2000" dirty="0">
              <a:gradFill>
                <a:gsLst>
                  <a:gs pos="0">
                    <a:schemeClr val="bg1"/>
                  </a:gs>
                  <a:gs pos="95000">
                    <a:srgbClr val="FCF0B5"/>
                  </a:gs>
                </a:gsLst>
                <a:lin ang="5400000" scaled="1"/>
              </a:gradFill>
              <a:latin typeface="微软雅黑" panose="020B0503020204020204" pitchFamily="34" charset="-122"/>
              <a:ea typeface="微软雅黑" panose="020B0503020204020204" pitchFamily="34" charset="-122"/>
            </a:endParaRPr>
          </a:p>
          <a:p>
            <a:endParaRPr lang="zh-CN" altLang="en-US" sz="2000" dirty="0">
              <a:gradFill>
                <a:gsLst>
                  <a:gs pos="0">
                    <a:schemeClr val="bg1"/>
                  </a:gs>
                  <a:gs pos="95000">
                    <a:srgbClr val="FCF0B5"/>
                  </a:gs>
                </a:gsLst>
                <a:lin ang="5400000" scaled="1"/>
              </a:gradFill>
              <a:latin typeface="微软雅黑" panose="020B0503020204020204" pitchFamily="34" charset="-122"/>
              <a:ea typeface="微软雅黑" panose="020B0503020204020204" pitchFamily="34" charset="-122"/>
            </a:endParaRPr>
          </a:p>
          <a:p>
            <a:endParaRPr lang="zh-CN" altLang="en-US" sz="1200" dirty="0"/>
          </a:p>
        </p:txBody>
      </p:sp>
      <p:sp>
        <p:nvSpPr>
          <p:cNvPr id="31" name="文本框 30">
            <a:extLst>
              <a:ext uri="{FF2B5EF4-FFF2-40B4-BE49-F238E27FC236}">
                <a16:creationId xmlns="" xmlns:a16="http://schemas.microsoft.com/office/drawing/2014/main" id="{DB105B2A-FE6A-4A40-8987-3FEEDCF80615}"/>
              </a:ext>
            </a:extLst>
          </p:cNvPr>
          <p:cNvSpPr txBox="1"/>
          <p:nvPr/>
        </p:nvSpPr>
        <p:spPr>
          <a:xfrm>
            <a:off x="609600" y="514350"/>
            <a:ext cx="2286782" cy="415498"/>
          </a:xfrm>
          <a:prstGeom prst="rect">
            <a:avLst/>
          </a:prstGeom>
          <a:noFill/>
        </p:spPr>
        <p:txBody>
          <a:bodyPr wrap="square" rtlCol="0">
            <a:spAutoFit/>
          </a:bodyPr>
          <a:lstStyle/>
          <a:p>
            <a:r>
              <a:rPr lang="zh-CN" altLang="en-US" sz="2100" dirty="0">
                <a:solidFill>
                  <a:schemeClr val="accent1"/>
                </a:solidFill>
                <a:latin typeface="微软雅黑" panose="020B0503020204020204" pitchFamily="34" charset="-122"/>
                <a:ea typeface="微软雅黑" panose="020B0503020204020204" pitchFamily="34" charset="-122"/>
              </a:rPr>
              <a:t>离 析 阶 段</a:t>
            </a:r>
          </a:p>
        </p:txBody>
      </p:sp>
      <p:grpSp>
        <p:nvGrpSpPr>
          <p:cNvPr id="32" name="组合 31"/>
          <p:cNvGrpSpPr/>
          <p:nvPr/>
        </p:nvGrpSpPr>
        <p:grpSpPr>
          <a:xfrm>
            <a:off x="684738" y="1274371"/>
            <a:ext cx="3123779" cy="3070864"/>
            <a:chOff x="684738" y="1274371"/>
            <a:chExt cx="3123779" cy="3070864"/>
          </a:xfrm>
        </p:grpSpPr>
        <p:sp>
          <p:nvSpPr>
            <p:cNvPr id="33" name="空心弧 40"/>
            <p:cNvSpPr>
              <a:spLocks/>
            </p:cNvSpPr>
            <p:nvPr/>
          </p:nvSpPr>
          <p:spPr bwMode="auto">
            <a:xfrm rot="5400000">
              <a:off x="683418" y="1275691"/>
              <a:ext cx="3070864" cy="3068223"/>
            </a:xfrm>
            <a:custGeom>
              <a:avLst/>
              <a:gdLst>
                <a:gd name="T0" fmla="*/ 25472 w 4091171"/>
                <a:gd name="T1" fmla="*/ 2044111 h 4091173"/>
                <a:gd name="T2" fmla="*/ 4062764 w 4091171"/>
                <a:gd name="T3" fmla="*/ 2048186 h 4091173"/>
                <a:gd name="T4" fmla="*/ 2044130 w 4091171"/>
                <a:gd name="T5" fmla="*/ 2044114 h 4091173"/>
                <a:gd name="T6" fmla="*/ 5898240 60000 65536"/>
                <a:gd name="T7" fmla="*/ 5898240 60000 65536"/>
                <a:gd name="T8" fmla="*/ 5898240 60000 65536"/>
                <a:gd name="T9" fmla="*/ 0 w 4091171"/>
                <a:gd name="T10" fmla="*/ 0 h 4091173"/>
                <a:gd name="T11" fmla="*/ 4091171 w 4091171"/>
                <a:gd name="T12" fmla="*/ 2049727 h 4091173"/>
              </a:gdLst>
              <a:ahLst/>
              <a:cxnLst>
                <a:cxn ang="T6">
                  <a:pos x="T0" y="T1"/>
                </a:cxn>
                <a:cxn ang="T7">
                  <a:pos x="T2" y="T3"/>
                </a:cxn>
                <a:cxn ang="T8">
                  <a:pos x="T4" y="T5"/>
                </a:cxn>
              </a:cxnLst>
              <a:rect l="T9" t="T10" r="T11" b="T12"/>
              <a:pathLst>
                <a:path w="4091171" h="4091173">
                  <a:moveTo>
                    <a:pt x="0" y="2045584"/>
                  </a:moveTo>
                  <a:lnTo>
                    <a:pt x="0" y="2045584"/>
                  </a:lnTo>
                  <a:cubicBezTo>
                    <a:pt x="1" y="915838"/>
                    <a:pt x="915840" y="-2"/>
                    <a:pt x="2045586" y="-1"/>
                  </a:cubicBezTo>
                  <a:cubicBezTo>
                    <a:pt x="3175331" y="-1"/>
                    <a:pt x="4091172" y="915839"/>
                    <a:pt x="4091172" y="2045586"/>
                  </a:cubicBezTo>
                  <a:cubicBezTo>
                    <a:pt x="4091172" y="2046966"/>
                    <a:pt x="4091170" y="2048347"/>
                    <a:pt x="4091167" y="2049727"/>
                  </a:cubicBezTo>
                  <a:lnTo>
                    <a:pt x="4040191" y="2049621"/>
                  </a:lnTo>
                  <a:lnTo>
                    <a:pt x="4040190" y="2049620"/>
                  </a:lnTo>
                  <a:cubicBezTo>
                    <a:pt x="4040193" y="2048276"/>
                    <a:pt x="4040195" y="2046931"/>
                    <a:pt x="4040195" y="2045587"/>
                  </a:cubicBezTo>
                  <a:cubicBezTo>
                    <a:pt x="4040195" y="943993"/>
                    <a:pt x="3147177" y="50976"/>
                    <a:pt x="2045585" y="50976"/>
                  </a:cubicBezTo>
                  <a:cubicBezTo>
                    <a:pt x="943992" y="50976"/>
                    <a:pt x="50975" y="943993"/>
                    <a:pt x="50975" y="2045587"/>
                  </a:cubicBezTo>
                  <a:cubicBezTo>
                    <a:pt x="50974" y="2045587"/>
                    <a:pt x="50975" y="2045588"/>
                    <a:pt x="50975" y="2045589"/>
                  </a:cubicBezTo>
                  <a:close/>
                </a:path>
              </a:pathLst>
            </a:custGeom>
            <a:solidFill>
              <a:schemeClr val="accent2"/>
            </a:solidFill>
            <a:ln w="25400" cap="flat" cmpd="sng" algn="ctr">
              <a:noFill/>
              <a:prstDash val="solid"/>
              <a:miter lim="800000"/>
              <a:headEnd/>
              <a:tailEnd/>
            </a:ln>
          </p:spPr>
          <p:txBody>
            <a:bodyPr lIns="91403" tIns="45702" rIns="91403" bIns="45702" anchor="ctr"/>
            <a:lstStyle/>
            <a:p>
              <a:pPr>
                <a:defRPr/>
              </a:pPr>
              <a:endParaRPr lang="zh-CN" altLang="en-US" sz="1799"/>
            </a:p>
          </p:txBody>
        </p:sp>
        <p:sp>
          <p:nvSpPr>
            <p:cNvPr id="34" name="椭圆 41"/>
            <p:cNvSpPr>
              <a:spLocks noChangeArrowheads="1"/>
            </p:cNvSpPr>
            <p:nvPr/>
          </p:nvSpPr>
          <p:spPr bwMode="auto">
            <a:xfrm>
              <a:off x="2767257" y="1304524"/>
              <a:ext cx="385710" cy="384056"/>
            </a:xfrm>
            <a:prstGeom prst="ellipse">
              <a:avLst/>
            </a:prstGeom>
            <a:solidFill>
              <a:schemeClr val="accent1"/>
            </a:solidFill>
            <a:ln w="25400" algn="ctr">
              <a:noFill/>
              <a:miter lim="800000"/>
              <a:headEnd/>
              <a:tailEnd/>
            </a:ln>
          </p:spPr>
          <p:txBody>
            <a:bodyPr lIns="68561" tIns="34281" rIns="68561" bIns="34281" anchor="ctr"/>
            <a:lstStyle/>
            <a:p>
              <a:pPr algn="ctr" defTabSz="683991"/>
              <a:endParaRPr lang="zh-CN" altLang="en-US" sz="1799">
                <a:solidFill>
                  <a:srgbClr val="FFFFFF"/>
                </a:solidFill>
                <a:latin typeface="Calibri" pitchFamily="34" charset="0"/>
                <a:ea typeface="微软雅黑" pitchFamily="34" charset="-122"/>
              </a:endParaRPr>
            </a:p>
          </p:txBody>
        </p:sp>
        <p:sp>
          <p:nvSpPr>
            <p:cNvPr id="35" name="椭圆 42"/>
            <p:cNvSpPr>
              <a:spLocks noChangeArrowheads="1"/>
            </p:cNvSpPr>
            <p:nvPr/>
          </p:nvSpPr>
          <p:spPr bwMode="auto">
            <a:xfrm>
              <a:off x="3414870" y="2118661"/>
              <a:ext cx="385710" cy="384056"/>
            </a:xfrm>
            <a:prstGeom prst="ellipse">
              <a:avLst/>
            </a:prstGeom>
            <a:solidFill>
              <a:schemeClr val="accent2"/>
            </a:solidFill>
            <a:ln w="25400" algn="ctr">
              <a:noFill/>
              <a:miter lim="800000"/>
              <a:headEnd/>
              <a:tailEnd/>
            </a:ln>
          </p:spPr>
          <p:txBody>
            <a:bodyPr lIns="68561" tIns="34281" rIns="68561" bIns="34281" anchor="ctr"/>
            <a:lstStyle/>
            <a:p>
              <a:pPr algn="ctr" defTabSz="683991"/>
              <a:endParaRPr lang="zh-CN" altLang="en-US" sz="1799">
                <a:solidFill>
                  <a:srgbClr val="FFFFFF"/>
                </a:solidFill>
                <a:latin typeface="Calibri" pitchFamily="34" charset="0"/>
                <a:ea typeface="微软雅黑" pitchFamily="34" charset="-122"/>
              </a:endParaRPr>
            </a:p>
          </p:txBody>
        </p:sp>
        <p:sp>
          <p:nvSpPr>
            <p:cNvPr id="36" name="椭圆 43"/>
            <p:cNvSpPr>
              <a:spLocks noChangeArrowheads="1"/>
            </p:cNvSpPr>
            <p:nvPr/>
          </p:nvSpPr>
          <p:spPr bwMode="auto">
            <a:xfrm>
              <a:off x="3424394" y="3070867"/>
              <a:ext cx="384123" cy="384056"/>
            </a:xfrm>
            <a:prstGeom prst="ellipse">
              <a:avLst/>
            </a:prstGeom>
            <a:solidFill>
              <a:schemeClr val="accent1"/>
            </a:solidFill>
            <a:ln w="25400" algn="ctr">
              <a:noFill/>
              <a:miter lim="800000"/>
              <a:headEnd/>
              <a:tailEnd/>
            </a:ln>
          </p:spPr>
          <p:txBody>
            <a:bodyPr lIns="68561" tIns="34281" rIns="68561" bIns="34281" anchor="ctr"/>
            <a:lstStyle/>
            <a:p>
              <a:pPr algn="ctr" defTabSz="683991"/>
              <a:endParaRPr lang="zh-CN" altLang="en-US" sz="1799">
                <a:solidFill>
                  <a:srgbClr val="FFFFFF"/>
                </a:solidFill>
                <a:latin typeface="Calibri" pitchFamily="34" charset="0"/>
                <a:ea typeface="微软雅黑" pitchFamily="34" charset="-122"/>
              </a:endParaRPr>
            </a:p>
          </p:txBody>
        </p:sp>
        <p:sp>
          <p:nvSpPr>
            <p:cNvPr id="37" name="椭圆 44"/>
            <p:cNvSpPr>
              <a:spLocks noChangeArrowheads="1"/>
            </p:cNvSpPr>
            <p:nvPr/>
          </p:nvSpPr>
          <p:spPr bwMode="auto">
            <a:xfrm>
              <a:off x="2772020" y="3908809"/>
              <a:ext cx="384123" cy="384056"/>
            </a:xfrm>
            <a:prstGeom prst="ellipse">
              <a:avLst/>
            </a:prstGeom>
            <a:solidFill>
              <a:schemeClr val="accent2"/>
            </a:solidFill>
            <a:ln w="25400" algn="ctr">
              <a:noFill/>
              <a:miter lim="800000"/>
              <a:headEnd/>
              <a:tailEnd/>
            </a:ln>
          </p:spPr>
          <p:txBody>
            <a:bodyPr lIns="68561" tIns="34281" rIns="68561" bIns="34281" anchor="ctr"/>
            <a:lstStyle/>
            <a:p>
              <a:pPr algn="ctr" defTabSz="683991"/>
              <a:endParaRPr lang="zh-CN" altLang="en-US" sz="1799">
                <a:solidFill>
                  <a:srgbClr val="FFFFFF"/>
                </a:solidFill>
                <a:latin typeface="Calibri" pitchFamily="34" charset="0"/>
                <a:ea typeface="微软雅黑" pitchFamily="34" charset="-122"/>
              </a:endParaRPr>
            </a:p>
          </p:txBody>
        </p:sp>
      </p:grpSp>
      <p:sp>
        <p:nvSpPr>
          <p:cNvPr id="38" name="矩形 47"/>
          <p:cNvSpPr>
            <a:spLocks noChangeArrowheads="1"/>
          </p:cNvSpPr>
          <p:nvPr/>
        </p:nvSpPr>
        <p:spPr bwMode="auto">
          <a:xfrm>
            <a:off x="5029945" y="1101395"/>
            <a:ext cx="2282517" cy="412339"/>
          </a:xfrm>
          <a:prstGeom prst="rect">
            <a:avLst/>
          </a:prstGeom>
          <a:noFill/>
          <a:ln w="9525">
            <a:noFill/>
            <a:miter lim="800000"/>
            <a:headEnd/>
            <a:tailEnd/>
          </a:ln>
        </p:spPr>
        <p:txBody>
          <a:bodyPr lIns="68561" tIns="34281" rIns="68561" bIns="34281">
            <a:spAutoFit/>
          </a:bodyPr>
          <a:lstStyle/>
          <a:p>
            <a:pPr defTabSz="683991">
              <a:lnSpc>
                <a:spcPct val="110000"/>
              </a:lnSpc>
              <a:defRPr/>
            </a:pPr>
            <a:r>
              <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rPr>
              <a:t>在此阶段洗钱者将非法所得与源头进一步分离</a:t>
            </a:r>
          </a:p>
        </p:txBody>
      </p:sp>
      <p:grpSp>
        <p:nvGrpSpPr>
          <p:cNvPr id="39" name="组合 38"/>
          <p:cNvGrpSpPr/>
          <p:nvPr/>
        </p:nvGrpSpPr>
        <p:grpSpPr>
          <a:xfrm>
            <a:off x="941880" y="1613992"/>
            <a:ext cx="2369818" cy="2370993"/>
            <a:chOff x="941880" y="1613992"/>
            <a:chExt cx="2369818" cy="2370993"/>
          </a:xfrm>
        </p:grpSpPr>
        <p:sp>
          <p:nvSpPr>
            <p:cNvPr id="40" name="椭圆 80"/>
            <p:cNvSpPr>
              <a:spLocks noChangeArrowheads="1"/>
            </p:cNvSpPr>
            <p:nvPr/>
          </p:nvSpPr>
          <p:spPr bwMode="auto">
            <a:xfrm>
              <a:off x="941880" y="1613992"/>
              <a:ext cx="2369818" cy="2370993"/>
            </a:xfrm>
            <a:prstGeom prst="ellipse">
              <a:avLst/>
            </a:prstGeom>
            <a:solidFill>
              <a:schemeClr val="accent1"/>
            </a:solidFill>
            <a:ln w="12700" algn="ctr">
              <a:solidFill>
                <a:schemeClr val="bg1"/>
              </a:solidFill>
              <a:miter lim="800000"/>
              <a:headEnd/>
              <a:tailEnd/>
            </a:ln>
          </p:spPr>
          <p:txBody>
            <a:bodyPr lIns="68568" tIns="34284" rIns="68568" bIns="34284" anchor="ctr"/>
            <a:lstStyle/>
            <a:p>
              <a:pPr algn="ctr" defTabSz="683991"/>
              <a:endParaRPr lang="zh-CN" altLang="en-US" sz="1400">
                <a:solidFill>
                  <a:srgbClr val="FFFFFF"/>
                </a:solidFill>
                <a:latin typeface="Calibri" pitchFamily="34" charset="0"/>
                <a:ea typeface="微软雅黑" pitchFamily="34" charset="-122"/>
              </a:endParaRPr>
            </a:p>
          </p:txBody>
        </p:sp>
        <p:sp>
          <p:nvSpPr>
            <p:cNvPr id="44" name="矩形 71"/>
            <p:cNvSpPr>
              <a:spLocks noChangeArrowheads="1"/>
            </p:cNvSpPr>
            <p:nvPr/>
          </p:nvSpPr>
          <p:spPr bwMode="auto">
            <a:xfrm>
              <a:off x="1459716" y="2234150"/>
              <a:ext cx="1318271" cy="1130676"/>
            </a:xfrm>
            <a:prstGeom prst="rect">
              <a:avLst/>
            </a:prstGeom>
            <a:noFill/>
            <a:ln w="9525">
              <a:noFill/>
              <a:miter lim="800000"/>
              <a:headEnd/>
              <a:tailEnd/>
            </a:ln>
          </p:spPr>
          <p:txBody>
            <a:bodyPr wrap="none" lIns="68561" tIns="34281" rIns="68561" bIns="34281">
              <a:spAutoFit/>
            </a:bodyPr>
            <a:lstStyle/>
            <a:p>
              <a:pPr algn="ctr" defTabSz="683991"/>
              <a:r>
                <a:rPr lang="zh-CN" altLang="en-US" sz="2299" b="1" dirty="0">
                  <a:solidFill>
                    <a:schemeClr val="bg1"/>
                  </a:solidFill>
                  <a:latin typeface="微软雅黑" pitchFamily="34" charset="-122"/>
                  <a:ea typeface="微软雅黑" pitchFamily="34" charset="-122"/>
                </a:rPr>
                <a:t>洗钱</a:t>
              </a:r>
              <a:r>
                <a:rPr lang="zh-CN" altLang="en-US" sz="2299" b="1" dirty="0" smtClean="0">
                  <a:solidFill>
                    <a:schemeClr val="bg1"/>
                  </a:solidFill>
                  <a:latin typeface="微软雅黑" pitchFamily="34" charset="-122"/>
                  <a:ea typeface="微软雅黑" pitchFamily="34" charset="-122"/>
                </a:rPr>
                <a:t>者非</a:t>
              </a:r>
              <a:endParaRPr lang="en-US" altLang="zh-CN" sz="2299" b="1" dirty="0" smtClean="0">
                <a:solidFill>
                  <a:schemeClr val="bg1"/>
                </a:solidFill>
                <a:latin typeface="微软雅黑" pitchFamily="34" charset="-122"/>
                <a:ea typeface="微软雅黑" pitchFamily="34" charset="-122"/>
              </a:endParaRPr>
            </a:p>
            <a:p>
              <a:pPr algn="ctr" defTabSz="683991"/>
              <a:r>
                <a:rPr lang="zh-CN" altLang="en-US" sz="2299" b="1" dirty="0" smtClean="0">
                  <a:solidFill>
                    <a:schemeClr val="bg1"/>
                  </a:solidFill>
                  <a:latin typeface="微软雅黑" pitchFamily="34" charset="-122"/>
                  <a:ea typeface="微软雅黑" pitchFamily="34" charset="-122"/>
                </a:rPr>
                <a:t>法所得与</a:t>
              </a:r>
              <a:endParaRPr lang="en-US" altLang="zh-CN" sz="2299" b="1" dirty="0" smtClean="0">
                <a:solidFill>
                  <a:schemeClr val="bg1"/>
                </a:solidFill>
                <a:latin typeface="微软雅黑" pitchFamily="34" charset="-122"/>
                <a:ea typeface="微软雅黑" pitchFamily="34" charset="-122"/>
              </a:endParaRPr>
            </a:p>
            <a:p>
              <a:pPr algn="ctr" defTabSz="683991"/>
              <a:r>
                <a:rPr lang="zh-CN" altLang="en-US" sz="2299" b="1" dirty="0" smtClean="0">
                  <a:solidFill>
                    <a:schemeClr val="bg1"/>
                  </a:solidFill>
                  <a:latin typeface="微软雅黑" pitchFamily="34" charset="-122"/>
                  <a:ea typeface="微软雅黑" pitchFamily="34" charset="-122"/>
                </a:rPr>
                <a:t>源头</a:t>
              </a:r>
              <a:endParaRPr lang="zh-CN" altLang="en-US" sz="2299" b="1" dirty="0">
                <a:solidFill>
                  <a:schemeClr val="bg1"/>
                </a:solidFill>
                <a:latin typeface="微软雅黑" pitchFamily="34" charset="-122"/>
                <a:ea typeface="微软雅黑" pitchFamily="34" charset="-122"/>
              </a:endParaRPr>
            </a:p>
          </p:txBody>
        </p:sp>
      </p:grpSp>
      <p:grpSp>
        <p:nvGrpSpPr>
          <p:cNvPr id="45" name="Group 41"/>
          <p:cNvGrpSpPr>
            <a:grpSpLocks/>
          </p:cNvGrpSpPr>
          <p:nvPr/>
        </p:nvGrpSpPr>
        <p:grpSpPr bwMode="auto">
          <a:xfrm>
            <a:off x="3168840" y="1136302"/>
            <a:ext cx="1776174" cy="715742"/>
            <a:chOff x="2661" y="954"/>
            <a:chExt cx="1491" cy="602"/>
          </a:xfrm>
        </p:grpSpPr>
        <p:cxnSp>
          <p:nvCxnSpPr>
            <p:cNvPr id="46" name="直接连接符 52"/>
            <p:cNvCxnSpPr>
              <a:cxnSpLocks noChangeShapeType="1"/>
            </p:cNvCxnSpPr>
            <p:nvPr/>
          </p:nvCxnSpPr>
          <p:spPr bwMode="auto">
            <a:xfrm>
              <a:off x="2661" y="1253"/>
              <a:ext cx="908" cy="0"/>
            </a:xfrm>
            <a:prstGeom prst="line">
              <a:avLst/>
            </a:prstGeom>
            <a:noFill/>
            <a:ln w="25400" algn="ctr">
              <a:solidFill>
                <a:schemeClr val="tx1"/>
              </a:solidFill>
              <a:miter lim="800000"/>
              <a:headEnd/>
              <a:tailEnd/>
            </a:ln>
          </p:spPr>
        </p:cxnSp>
        <p:grpSp>
          <p:nvGrpSpPr>
            <p:cNvPr id="47" name="Group 85"/>
            <p:cNvGrpSpPr>
              <a:grpSpLocks/>
            </p:cNvGrpSpPr>
            <p:nvPr/>
          </p:nvGrpSpPr>
          <p:grpSpPr bwMode="auto">
            <a:xfrm>
              <a:off x="3549" y="954"/>
              <a:ext cx="603" cy="602"/>
              <a:chOff x="3549" y="954"/>
              <a:chExt cx="603" cy="602"/>
            </a:xfrm>
          </p:grpSpPr>
          <p:sp>
            <p:nvSpPr>
              <p:cNvPr id="48" name="椭圆 53"/>
              <p:cNvSpPr>
                <a:spLocks noChangeArrowheads="1"/>
              </p:cNvSpPr>
              <p:nvPr/>
            </p:nvSpPr>
            <p:spPr bwMode="auto">
              <a:xfrm>
                <a:off x="3549" y="954"/>
                <a:ext cx="603" cy="602"/>
              </a:xfrm>
              <a:prstGeom prst="ellipse">
                <a:avLst/>
              </a:prstGeom>
              <a:solidFill>
                <a:schemeClr val="accent1"/>
              </a:solidFill>
              <a:ln w="25400" algn="ctr">
                <a:noFill/>
                <a:miter lim="800000"/>
                <a:headEnd/>
                <a:tailEnd/>
              </a:ln>
            </p:spPr>
            <p:txBody>
              <a:bodyPr lIns="68568" tIns="34284" rIns="68568" bIns="34284" anchor="ctr"/>
              <a:lstStyle/>
              <a:p>
                <a:pPr algn="ctr" defTabSz="683991"/>
                <a:endParaRPr lang="zh-CN" altLang="en-US" sz="1799">
                  <a:solidFill>
                    <a:srgbClr val="FFFFFF"/>
                  </a:solidFill>
                  <a:latin typeface="Calibri" pitchFamily="34" charset="0"/>
                  <a:ea typeface="微软雅黑" pitchFamily="34" charset="-122"/>
                </a:endParaRPr>
              </a:p>
            </p:txBody>
          </p:sp>
          <p:sp>
            <p:nvSpPr>
              <p:cNvPr id="49" name="矩形 71"/>
              <p:cNvSpPr>
                <a:spLocks noChangeArrowheads="1"/>
              </p:cNvSpPr>
              <p:nvPr/>
            </p:nvSpPr>
            <p:spPr bwMode="auto">
              <a:xfrm>
                <a:off x="3711" y="1071"/>
                <a:ext cx="268" cy="356"/>
              </a:xfrm>
              <a:prstGeom prst="rect">
                <a:avLst/>
              </a:prstGeom>
              <a:noFill/>
              <a:ln w="9525">
                <a:noFill/>
                <a:miter lim="800000"/>
                <a:headEnd/>
                <a:tailEnd/>
              </a:ln>
            </p:spPr>
            <p:txBody>
              <a:bodyPr wrap="none" lIns="68561" tIns="34281" rIns="68561" bIns="34281">
                <a:spAutoFit/>
              </a:bodyPr>
              <a:lstStyle/>
              <a:p>
                <a:pPr defTabSz="683991"/>
                <a:r>
                  <a:rPr lang="en-US" altLang="zh-CN" sz="2299" b="1">
                    <a:solidFill>
                      <a:schemeClr val="bg1"/>
                    </a:solidFill>
                    <a:latin typeface="微软雅黑" pitchFamily="34" charset="-122"/>
                    <a:ea typeface="微软雅黑" pitchFamily="34" charset="-122"/>
                  </a:rPr>
                  <a:t>1</a:t>
                </a:r>
              </a:p>
            </p:txBody>
          </p:sp>
        </p:grpSp>
      </p:grpSp>
      <p:grpSp>
        <p:nvGrpSpPr>
          <p:cNvPr id="50" name="Group 42"/>
          <p:cNvGrpSpPr>
            <a:grpSpLocks/>
          </p:cNvGrpSpPr>
          <p:nvPr/>
        </p:nvGrpSpPr>
        <p:grpSpPr bwMode="auto">
          <a:xfrm>
            <a:off x="3816452" y="1952023"/>
            <a:ext cx="2496801" cy="718916"/>
            <a:chOff x="3205" y="1640"/>
            <a:chExt cx="2097" cy="602"/>
          </a:xfrm>
        </p:grpSpPr>
        <p:cxnSp>
          <p:nvCxnSpPr>
            <p:cNvPr id="51" name="直接连接符 62"/>
            <p:cNvCxnSpPr>
              <a:cxnSpLocks noChangeShapeType="1"/>
            </p:cNvCxnSpPr>
            <p:nvPr/>
          </p:nvCxnSpPr>
          <p:spPr bwMode="auto">
            <a:xfrm>
              <a:off x="3205" y="1941"/>
              <a:ext cx="1501" cy="0"/>
            </a:xfrm>
            <a:prstGeom prst="line">
              <a:avLst/>
            </a:prstGeom>
            <a:noFill/>
            <a:ln w="25400" algn="ctr">
              <a:solidFill>
                <a:schemeClr val="tx1"/>
              </a:solidFill>
              <a:miter lim="800000"/>
              <a:headEnd/>
              <a:tailEnd/>
            </a:ln>
          </p:spPr>
        </p:cxnSp>
        <p:grpSp>
          <p:nvGrpSpPr>
            <p:cNvPr id="52" name="Group 86"/>
            <p:cNvGrpSpPr>
              <a:grpSpLocks/>
            </p:cNvGrpSpPr>
            <p:nvPr/>
          </p:nvGrpSpPr>
          <p:grpSpPr bwMode="auto">
            <a:xfrm>
              <a:off x="4700" y="1640"/>
              <a:ext cx="602" cy="602"/>
              <a:chOff x="4700" y="1640"/>
              <a:chExt cx="602" cy="602"/>
            </a:xfrm>
          </p:grpSpPr>
          <p:sp>
            <p:nvSpPr>
              <p:cNvPr id="53" name="椭圆 63"/>
              <p:cNvSpPr>
                <a:spLocks noChangeArrowheads="1"/>
              </p:cNvSpPr>
              <p:nvPr/>
            </p:nvSpPr>
            <p:spPr bwMode="auto">
              <a:xfrm>
                <a:off x="4700" y="1640"/>
                <a:ext cx="602" cy="602"/>
              </a:xfrm>
              <a:prstGeom prst="ellipse">
                <a:avLst/>
              </a:prstGeom>
              <a:solidFill>
                <a:schemeClr val="accent2"/>
              </a:solidFill>
              <a:ln w="25400" algn="ctr">
                <a:noFill/>
                <a:miter lim="800000"/>
                <a:headEnd/>
                <a:tailEnd/>
              </a:ln>
            </p:spPr>
            <p:txBody>
              <a:bodyPr lIns="68568" tIns="34284" rIns="68568" bIns="34284" anchor="ctr"/>
              <a:lstStyle/>
              <a:p>
                <a:pPr algn="ctr" defTabSz="683991"/>
                <a:endParaRPr lang="zh-CN" altLang="en-US" sz="1799">
                  <a:solidFill>
                    <a:srgbClr val="FFFFFF"/>
                  </a:solidFill>
                  <a:latin typeface="Calibri" pitchFamily="34" charset="0"/>
                  <a:ea typeface="微软雅黑" pitchFamily="34" charset="-122"/>
                </a:endParaRPr>
              </a:p>
            </p:txBody>
          </p:sp>
          <p:sp>
            <p:nvSpPr>
              <p:cNvPr id="54" name="矩形 71"/>
              <p:cNvSpPr>
                <a:spLocks noChangeArrowheads="1"/>
              </p:cNvSpPr>
              <p:nvPr/>
            </p:nvSpPr>
            <p:spPr bwMode="auto">
              <a:xfrm>
                <a:off x="4874" y="1769"/>
                <a:ext cx="268" cy="354"/>
              </a:xfrm>
              <a:prstGeom prst="rect">
                <a:avLst/>
              </a:prstGeom>
              <a:noFill/>
              <a:ln w="9525">
                <a:noFill/>
                <a:miter lim="800000"/>
                <a:headEnd/>
                <a:tailEnd/>
              </a:ln>
            </p:spPr>
            <p:txBody>
              <a:bodyPr wrap="none" lIns="68561" tIns="34281" rIns="68561" bIns="34281">
                <a:spAutoFit/>
              </a:bodyPr>
              <a:lstStyle/>
              <a:p>
                <a:pPr defTabSz="683991"/>
                <a:r>
                  <a:rPr lang="en-US" altLang="zh-CN" sz="2299" b="1">
                    <a:solidFill>
                      <a:schemeClr val="bg1"/>
                    </a:solidFill>
                    <a:latin typeface="微软雅黑" pitchFamily="34" charset="-122"/>
                    <a:ea typeface="微软雅黑" pitchFamily="34" charset="-122"/>
                  </a:rPr>
                  <a:t>2</a:t>
                </a:r>
              </a:p>
            </p:txBody>
          </p:sp>
        </p:grpSp>
      </p:grpSp>
      <p:grpSp>
        <p:nvGrpSpPr>
          <p:cNvPr id="55" name="Group 43"/>
          <p:cNvGrpSpPr>
            <a:grpSpLocks/>
          </p:cNvGrpSpPr>
          <p:nvPr/>
        </p:nvGrpSpPr>
        <p:grpSpPr bwMode="auto">
          <a:xfrm>
            <a:off x="3824390" y="2904229"/>
            <a:ext cx="2488864" cy="717329"/>
            <a:chOff x="3211" y="2438"/>
            <a:chExt cx="2091" cy="602"/>
          </a:xfrm>
        </p:grpSpPr>
        <p:cxnSp>
          <p:nvCxnSpPr>
            <p:cNvPr id="56" name="直接连接符 66"/>
            <p:cNvCxnSpPr>
              <a:cxnSpLocks noChangeShapeType="1"/>
            </p:cNvCxnSpPr>
            <p:nvPr/>
          </p:nvCxnSpPr>
          <p:spPr bwMode="auto">
            <a:xfrm>
              <a:off x="3211" y="2750"/>
              <a:ext cx="1494" cy="0"/>
            </a:xfrm>
            <a:prstGeom prst="line">
              <a:avLst/>
            </a:prstGeom>
            <a:noFill/>
            <a:ln w="25400" algn="ctr">
              <a:solidFill>
                <a:schemeClr val="tx1"/>
              </a:solidFill>
              <a:miter lim="800000"/>
              <a:headEnd/>
              <a:tailEnd/>
            </a:ln>
          </p:spPr>
        </p:cxnSp>
        <p:grpSp>
          <p:nvGrpSpPr>
            <p:cNvPr id="57" name="Group 87"/>
            <p:cNvGrpSpPr>
              <a:grpSpLocks/>
            </p:cNvGrpSpPr>
            <p:nvPr/>
          </p:nvGrpSpPr>
          <p:grpSpPr bwMode="auto">
            <a:xfrm>
              <a:off x="4701" y="2438"/>
              <a:ext cx="601" cy="602"/>
              <a:chOff x="4701" y="2438"/>
              <a:chExt cx="601" cy="602"/>
            </a:xfrm>
          </p:grpSpPr>
          <p:sp>
            <p:nvSpPr>
              <p:cNvPr id="58" name="椭圆 67"/>
              <p:cNvSpPr>
                <a:spLocks noChangeArrowheads="1"/>
              </p:cNvSpPr>
              <p:nvPr/>
            </p:nvSpPr>
            <p:spPr bwMode="auto">
              <a:xfrm>
                <a:off x="4701" y="2438"/>
                <a:ext cx="601" cy="602"/>
              </a:xfrm>
              <a:prstGeom prst="ellipse">
                <a:avLst/>
              </a:prstGeom>
              <a:solidFill>
                <a:schemeClr val="accent3"/>
              </a:solidFill>
              <a:ln w="25400" algn="ctr">
                <a:noFill/>
                <a:miter lim="800000"/>
                <a:headEnd/>
                <a:tailEnd/>
              </a:ln>
            </p:spPr>
            <p:txBody>
              <a:bodyPr lIns="68568" tIns="34284" rIns="68568" bIns="34284" anchor="ctr"/>
              <a:lstStyle/>
              <a:p>
                <a:pPr algn="ctr" defTabSz="683991">
                  <a:defRPr/>
                </a:pPr>
                <a:endParaRPr lang="zh-CN" altLang="en-US" sz="1799">
                  <a:solidFill>
                    <a:srgbClr val="FFFFFF"/>
                  </a:solidFill>
                  <a:ea typeface="微软雅黑" pitchFamily="34" charset="-122"/>
                </a:endParaRPr>
              </a:p>
            </p:txBody>
          </p:sp>
          <p:sp>
            <p:nvSpPr>
              <p:cNvPr id="59" name="矩形 71"/>
              <p:cNvSpPr>
                <a:spLocks noChangeArrowheads="1"/>
              </p:cNvSpPr>
              <p:nvPr/>
            </p:nvSpPr>
            <p:spPr bwMode="auto">
              <a:xfrm>
                <a:off x="4883" y="2569"/>
                <a:ext cx="269" cy="355"/>
              </a:xfrm>
              <a:prstGeom prst="rect">
                <a:avLst/>
              </a:prstGeom>
              <a:noFill/>
              <a:ln w="9525">
                <a:noFill/>
                <a:miter lim="800000"/>
                <a:headEnd/>
                <a:tailEnd/>
              </a:ln>
            </p:spPr>
            <p:txBody>
              <a:bodyPr wrap="none" lIns="68561" tIns="34281" rIns="68561" bIns="34281">
                <a:spAutoFit/>
              </a:bodyPr>
              <a:lstStyle/>
              <a:p>
                <a:pPr defTabSz="683991"/>
                <a:r>
                  <a:rPr lang="en-US" altLang="zh-CN" sz="2299" b="1">
                    <a:solidFill>
                      <a:schemeClr val="bg1"/>
                    </a:solidFill>
                    <a:latin typeface="微软雅黑" pitchFamily="34" charset="-122"/>
                    <a:ea typeface="微软雅黑" pitchFamily="34" charset="-122"/>
                  </a:rPr>
                  <a:t>3</a:t>
                </a:r>
              </a:p>
            </p:txBody>
          </p:sp>
        </p:grpSp>
      </p:grpSp>
      <p:grpSp>
        <p:nvGrpSpPr>
          <p:cNvPr id="60" name="Group 44"/>
          <p:cNvGrpSpPr>
            <a:grpSpLocks/>
          </p:cNvGrpSpPr>
          <p:nvPr/>
        </p:nvGrpSpPr>
        <p:grpSpPr bwMode="auto">
          <a:xfrm>
            <a:off x="3168840" y="3740584"/>
            <a:ext cx="1776174" cy="717329"/>
            <a:chOff x="2661" y="3141"/>
            <a:chExt cx="1491" cy="602"/>
          </a:xfrm>
        </p:grpSpPr>
        <p:cxnSp>
          <p:nvCxnSpPr>
            <p:cNvPr id="61" name="直接连接符 58"/>
            <p:cNvCxnSpPr>
              <a:cxnSpLocks noChangeShapeType="1"/>
            </p:cNvCxnSpPr>
            <p:nvPr/>
          </p:nvCxnSpPr>
          <p:spPr bwMode="auto">
            <a:xfrm>
              <a:off x="2661" y="3442"/>
              <a:ext cx="907" cy="0"/>
            </a:xfrm>
            <a:prstGeom prst="line">
              <a:avLst/>
            </a:prstGeom>
            <a:noFill/>
            <a:ln w="25400" algn="ctr">
              <a:solidFill>
                <a:schemeClr val="tx1"/>
              </a:solidFill>
              <a:miter lim="800000"/>
              <a:headEnd/>
              <a:tailEnd/>
            </a:ln>
          </p:spPr>
        </p:cxnSp>
        <p:grpSp>
          <p:nvGrpSpPr>
            <p:cNvPr id="62" name="Group 88"/>
            <p:cNvGrpSpPr>
              <a:grpSpLocks/>
            </p:cNvGrpSpPr>
            <p:nvPr/>
          </p:nvGrpSpPr>
          <p:grpSpPr bwMode="auto">
            <a:xfrm>
              <a:off x="3550" y="3141"/>
              <a:ext cx="602" cy="602"/>
              <a:chOff x="3550" y="3141"/>
              <a:chExt cx="602" cy="602"/>
            </a:xfrm>
          </p:grpSpPr>
          <p:sp>
            <p:nvSpPr>
              <p:cNvPr id="63" name="椭圆 59"/>
              <p:cNvSpPr>
                <a:spLocks noChangeArrowheads="1"/>
              </p:cNvSpPr>
              <p:nvPr/>
            </p:nvSpPr>
            <p:spPr bwMode="auto">
              <a:xfrm>
                <a:off x="3550" y="3141"/>
                <a:ext cx="602" cy="602"/>
              </a:xfrm>
              <a:prstGeom prst="ellipse">
                <a:avLst/>
              </a:prstGeom>
              <a:solidFill>
                <a:schemeClr val="accent4"/>
              </a:solidFill>
              <a:ln w="25400" algn="ctr">
                <a:noFill/>
                <a:miter lim="800000"/>
                <a:headEnd/>
                <a:tailEnd/>
              </a:ln>
            </p:spPr>
            <p:txBody>
              <a:bodyPr lIns="68568" tIns="34284" rIns="68568" bIns="34284" anchor="ctr"/>
              <a:lstStyle/>
              <a:p>
                <a:pPr algn="ctr" defTabSz="683991">
                  <a:defRPr/>
                </a:pPr>
                <a:endParaRPr lang="zh-CN" altLang="en-US" sz="1799">
                  <a:solidFill>
                    <a:srgbClr val="FFFFFF"/>
                  </a:solidFill>
                  <a:ea typeface="微软雅黑" pitchFamily="34" charset="-122"/>
                </a:endParaRPr>
              </a:p>
            </p:txBody>
          </p:sp>
          <p:sp>
            <p:nvSpPr>
              <p:cNvPr id="64" name="矩形 71"/>
              <p:cNvSpPr>
                <a:spLocks noChangeArrowheads="1"/>
              </p:cNvSpPr>
              <p:nvPr/>
            </p:nvSpPr>
            <p:spPr bwMode="auto">
              <a:xfrm>
                <a:off x="3731" y="3274"/>
                <a:ext cx="268" cy="355"/>
              </a:xfrm>
              <a:prstGeom prst="rect">
                <a:avLst/>
              </a:prstGeom>
              <a:noFill/>
              <a:ln w="9525">
                <a:noFill/>
                <a:miter lim="800000"/>
                <a:headEnd/>
                <a:tailEnd/>
              </a:ln>
            </p:spPr>
            <p:txBody>
              <a:bodyPr wrap="none" lIns="68561" tIns="34281" rIns="68561" bIns="34281">
                <a:spAutoFit/>
              </a:bodyPr>
              <a:lstStyle/>
              <a:p>
                <a:pPr defTabSz="683991"/>
                <a:r>
                  <a:rPr lang="en-US" altLang="zh-CN" sz="2299" b="1">
                    <a:solidFill>
                      <a:schemeClr val="bg1"/>
                    </a:solidFill>
                    <a:latin typeface="微软雅黑" pitchFamily="34" charset="-122"/>
                    <a:ea typeface="微软雅黑" pitchFamily="34" charset="-122"/>
                  </a:rPr>
                  <a:t>4</a:t>
                </a:r>
              </a:p>
            </p:txBody>
          </p:sp>
        </p:grpSp>
      </p:grpSp>
      <p:sp>
        <p:nvSpPr>
          <p:cNvPr id="65" name="矩形 47"/>
          <p:cNvSpPr>
            <a:spLocks noChangeArrowheads="1"/>
          </p:cNvSpPr>
          <p:nvPr/>
        </p:nvSpPr>
        <p:spPr bwMode="auto">
          <a:xfrm>
            <a:off x="6339861" y="2144194"/>
            <a:ext cx="2282517" cy="424713"/>
          </a:xfrm>
          <a:prstGeom prst="rect">
            <a:avLst/>
          </a:prstGeom>
          <a:noFill/>
          <a:ln w="9525">
            <a:noFill/>
            <a:miter lim="800000"/>
            <a:headEnd/>
            <a:tailEnd/>
          </a:ln>
        </p:spPr>
        <p:txBody>
          <a:bodyPr lIns="68561" tIns="34281" rIns="68561" bIns="34281">
            <a:spAutoFit/>
          </a:bodyPr>
          <a:lstStyle/>
          <a:p>
            <a:pPr defTabSz="683991">
              <a:lnSpc>
                <a:spcPct val="110000"/>
              </a:lnSpc>
              <a:defRPr/>
            </a:pPr>
            <a:r>
              <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rPr>
              <a:t>进行一系列的资金交易其频率、金额和复杂程度均与合法交易类似</a:t>
            </a:r>
          </a:p>
        </p:txBody>
      </p:sp>
      <p:sp>
        <p:nvSpPr>
          <p:cNvPr id="66" name="矩形 47"/>
          <p:cNvSpPr>
            <a:spLocks noChangeArrowheads="1"/>
          </p:cNvSpPr>
          <p:nvPr/>
        </p:nvSpPr>
        <p:spPr bwMode="auto">
          <a:xfrm>
            <a:off x="6339861" y="3052013"/>
            <a:ext cx="2282517" cy="590080"/>
          </a:xfrm>
          <a:prstGeom prst="rect">
            <a:avLst/>
          </a:prstGeom>
          <a:noFill/>
          <a:ln w="9525">
            <a:noFill/>
            <a:miter lim="800000"/>
            <a:headEnd/>
            <a:tailEnd/>
          </a:ln>
        </p:spPr>
        <p:txBody>
          <a:bodyPr lIns="68561" tIns="34281" rIns="68561" bIns="34281">
            <a:spAutoFit/>
          </a:bodyPr>
          <a:lstStyle/>
          <a:p>
            <a:pPr defTabSz="683991">
              <a:lnSpc>
                <a:spcPct val="110000"/>
              </a:lnSpc>
              <a:defRPr/>
            </a:pPr>
            <a:r>
              <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rPr>
              <a:t>企业亦是如此，一个优秀的企业做同样的事情，但是却比别人做得更好，落实更到位</a:t>
            </a:r>
          </a:p>
        </p:txBody>
      </p:sp>
      <p:sp>
        <p:nvSpPr>
          <p:cNvPr id="67" name="矩形 47"/>
          <p:cNvSpPr>
            <a:spLocks noChangeArrowheads="1"/>
          </p:cNvSpPr>
          <p:nvPr/>
        </p:nvSpPr>
        <p:spPr bwMode="auto">
          <a:xfrm>
            <a:off x="5029945" y="4019550"/>
            <a:ext cx="2282517" cy="234598"/>
          </a:xfrm>
          <a:prstGeom prst="rect">
            <a:avLst/>
          </a:prstGeom>
          <a:noFill/>
          <a:ln w="9525">
            <a:noFill/>
            <a:miter lim="800000"/>
            <a:headEnd/>
            <a:tailEnd/>
          </a:ln>
        </p:spPr>
        <p:txBody>
          <a:bodyPr lIns="68561" tIns="34281" rIns="68561" bIns="34281">
            <a:spAutoFit/>
          </a:bodyPr>
          <a:lstStyle/>
          <a:p>
            <a:pPr defTabSz="683991">
              <a:lnSpc>
                <a:spcPct val="110000"/>
              </a:lnSpc>
              <a:defRPr/>
            </a:pPr>
            <a:r>
              <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rPr>
              <a:t>经常与放置阶段</a:t>
            </a:r>
            <a:r>
              <a:rPr lang="zh-CN" altLang="en-US" sz="1050" dirty="0" smtClean="0">
                <a:solidFill>
                  <a:schemeClr val="tx1">
                    <a:lumMod val="65000"/>
                    <a:lumOff val="35000"/>
                  </a:schemeClr>
                </a:solidFill>
                <a:latin typeface="微软雅黑" pitchFamily="34" charset="-122"/>
                <a:ea typeface="微软雅黑" pitchFamily="34" charset="-122"/>
                <a:sym typeface="微软雅黑" pitchFamily="34" charset="-122"/>
              </a:rPr>
              <a:t>互相重叠</a:t>
            </a:r>
            <a:endPar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103983304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6"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barn(inHorizontal)">
                                      <p:cBhvr>
                                        <p:cTn id="19" dur="500"/>
                                        <p:tgtEl>
                                          <p:spTgt spid="3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wipe(left)">
                                      <p:cBhvr>
                                        <p:cTn id="24" dur="500"/>
                                        <p:tgtEl>
                                          <p:spTgt spid="45"/>
                                        </p:tgtEl>
                                      </p:cBhvr>
                                    </p:animEffect>
                                  </p:childTnLst>
                                </p:cTn>
                              </p:par>
                              <p:par>
                                <p:cTn id="25" presetID="22" presetClass="entr" presetSubtype="8" fill="hold" nodeType="with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left)">
                                      <p:cBhvr>
                                        <p:cTn id="27" dur="500"/>
                                        <p:tgtEl>
                                          <p:spTgt spid="50"/>
                                        </p:tgtEl>
                                      </p:cBhvr>
                                    </p:animEffect>
                                  </p:childTnLst>
                                </p:cTn>
                              </p:par>
                              <p:par>
                                <p:cTn id="28" presetID="22" presetClass="entr" presetSubtype="8" fill="hold" nodeType="with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left)">
                                      <p:cBhvr>
                                        <p:cTn id="30" dur="500"/>
                                        <p:tgtEl>
                                          <p:spTgt spid="55"/>
                                        </p:tgtEl>
                                      </p:cBhvr>
                                    </p:animEffect>
                                  </p:childTnLst>
                                </p:cTn>
                              </p:par>
                              <p:par>
                                <p:cTn id="31" presetID="22" presetClass="entr" presetSubtype="8" fill="hold"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p:cTn id="38" dur="500" fill="hold"/>
                                        <p:tgtEl>
                                          <p:spTgt spid="38"/>
                                        </p:tgtEl>
                                        <p:attrNameLst>
                                          <p:attrName>ppt_w</p:attrName>
                                        </p:attrNameLst>
                                      </p:cBhvr>
                                      <p:tavLst>
                                        <p:tav tm="0">
                                          <p:val>
                                            <p:fltVal val="0"/>
                                          </p:val>
                                        </p:tav>
                                        <p:tav tm="100000">
                                          <p:val>
                                            <p:strVal val="#ppt_w"/>
                                          </p:val>
                                        </p:tav>
                                      </p:tavLst>
                                    </p:anim>
                                    <p:anim calcmode="lin" valueType="num">
                                      <p:cBhvr>
                                        <p:cTn id="39" dur="500" fill="hold"/>
                                        <p:tgtEl>
                                          <p:spTgt spid="38"/>
                                        </p:tgtEl>
                                        <p:attrNameLst>
                                          <p:attrName>ppt_h</p:attrName>
                                        </p:attrNameLst>
                                      </p:cBhvr>
                                      <p:tavLst>
                                        <p:tav tm="0">
                                          <p:val>
                                            <p:fltVal val="0"/>
                                          </p:val>
                                        </p:tav>
                                        <p:tav tm="100000">
                                          <p:val>
                                            <p:strVal val="#ppt_h"/>
                                          </p:val>
                                        </p:tav>
                                      </p:tavLst>
                                    </p:anim>
                                    <p:animEffect transition="in" filter="fade">
                                      <p:cBhvr>
                                        <p:cTn id="40" dur="500"/>
                                        <p:tgtEl>
                                          <p:spTgt spid="3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65"/>
                                        </p:tgtEl>
                                        <p:attrNameLst>
                                          <p:attrName>style.visibility</p:attrName>
                                        </p:attrNameLst>
                                      </p:cBhvr>
                                      <p:to>
                                        <p:strVal val="visible"/>
                                      </p:to>
                                    </p:set>
                                    <p:anim calcmode="lin" valueType="num">
                                      <p:cBhvr>
                                        <p:cTn id="43" dur="500" fill="hold"/>
                                        <p:tgtEl>
                                          <p:spTgt spid="65"/>
                                        </p:tgtEl>
                                        <p:attrNameLst>
                                          <p:attrName>ppt_w</p:attrName>
                                        </p:attrNameLst>
                                      </p:cBhvr>
                                      <p:tavLst>
                                        <p:tav tm="0">
                                          <p:val>
                                            <p:fltVal val="0"/>
                                          </p:val>
                                        </p:tav>
                                        <p:tav tm="100000">
                                          <p:val>
                                            <p:strVal val="#ppt_w"/>
                                          </p:val>
                                        </p:tav>
                                      </p:tavLst>
                                    </p:anim>
                                    <p:anim calcmode="lin" valueType="num">
                                      <p:cBhvr>
                                        <p:cTn id="44" dur="500" fill="hold"/>
                                        <p:tgtEl>
                                          <p:spTgt spid="65"/>
                                        </p:tgtEl>
                                        <p:attrNameLst>
                                          <p:attrName>ppt_h</p:attrName>
                                        </p:attrNameLst>
                                      </p:cBhvr>
                                      <p:tavLst>
                                        <p:tav tm="0">
                                          <p:val>
                                            <p:fltVal val="0"/>
                                          </p:val>
                                        </p:tav>
                                        <p:tav tm="100000">
                                          <p:val>
                                            <p:strVal val="#ppt_h"/>
                                          </p:val>
                                        </p:tav>
                                      </p:tavLst>
                                    </p:anim>
                                    <p:animEffect transition="in" filter="fade">
                                      <p:cBhvr>
                                        <p:cTn id="45" dur="500"/>
                                        <p:tgtEl>
                                          <p:spTgt spid="65"/>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66"/>
                                        </p:tgtEl>
                                        <p:attrNameLst>
                                          <p:attrName>style.visibility</p:attrName>
                                        </p:attrNameLst>
                                      </p:cBhvr>
                                      <p:to>
                                        <p:strVal val="visible"/>
                                      </p:to>
                                    </p:set>
                                    <p:anim calcmode="lin" valueType="num">
                                      <p:cBhvr>
                                        <p:cTn id="48" dur="500" fill="hold"/>
                                        <p:tgtEl>
                                          <p:spTgt spid="66"/>
                                        </p:tgtEl>
                                        <p:attrNameLst>
                                          <p:attrName>ppt_w</p:attrName>
                                        </p:attrNameLst>
                                      </p:cBhvr>
                                      <p:tavLst>
                                        <p:tav tm="0">
                                          <p:val>
                                            <p:fltVal val="0"/>
                                          </p:val>
                                        </p:tav>
                                        <p:tav tm="100000">
                                          <p:val>
                                            <p:strVal val="#ppt_w"/>
                                          </p:val>
                                        </p:tav>
                                      </p:tavLst>
                                    </p:anim>
                                    <p:anim calcmode="lin" valueType="num">
                                      <p:cBhvr>
                                        <p:cTn id="49" dur="500" fill="hold"/>
                                        <p:tgtEl>
                                          <p:spTgt spid="66"/>
                                        </p:tgtEl>
                                        <p:attrNameLst>
                                          <p:attrName>ppt_h</p:attrName>
                                        </p:attrNameLst>
                                      </p:cBhvr>
                                      <p:tavLst>
                                        <p:tav tm="0">
                                          <p:val>
                                            <p:fltVal val="0"/>
                                          </p:val>
                                        </p:tav>
                                        <p:tav tm="100000">
                                          <p:val>
                                            <p:strVal val="#ppt_h"/>
                                          </p:val>
                                        </p:tav>
                                      </p:tavLst>
                                    </p:anim>
                                    <p:animEffect transition="in" filter="fade">
                                      <p:cBhvr>
                                        <p:cTn id="50" dur="500"/>
                                        <p:tgtEl>
                                          <p:spTgt spid="66"/>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500" fill="hold"/>
                                        <p:tgtEl>
                                          <p:spTgt spid="67"/>
                                        </p:tgtEl>
                                        <p:attrNameLst>
                                          <p:attrName>ppt_w</p:attrName>
                                        </p:attrNameLst>
                                      </p:cBhvr>
                                      <p:tavLst>
                                        <p:tav tm="0">
                                          <p:val>
                                            <p:fltVal val="0"/>
                                          </p:val>
                                        </p:tav>
                                        <p:tav tm="100000">
                                          <p:val>
                                            <p:strVal val="#ppt_w"/>
                                          </p:val>
                                        </p:tav>
                                      </p:tavLst>
                                    </p:anim>
                                    <p:anim calcmode="lin" valueType="num">
                                      <p:cBhvr>
                                        <p:cTn id="54" dur="500" fill="hold"/>
                                        <p:tgtEl>
                                          <p:spTgt spid="67"/>
                                        </p:tgtEl>
                                        <p:attrNameLst>
                                          <p:attrName>ppt_h</p:attrName>
                                        </p:attrNameLst>
                                      </p:cBhvr>
                                      <p:tavLst>
                                        <p:tav tm="0">
                                          <p:val>
                                            <p:fltVal val="0"/>
                                          </p:val>
                                        </p:tav>
                                        <p:tav tm="100000">
                                          <p:val>
                                            <p:strVal val="#ppt_h"/>
                                          </p:val>
                                        </p:tav>
                                      </p:tavLst>
                                    </p:anim>
                                    <p:animEffect transition="in" filter="fade">
                                      <p:cBhvr>
                                        <p:cTn id="55"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8" grpId="0"/>
      <p:bldP spid="65" grpId="0"/>
      <p:bldP spid="66" grpId="0"/>
      <p:bldP spid="6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a:extLst>
              <a:ext uri="{FF2B5EF4-FFF2-40B4-BE49-F238E27FC236}">
                <a16:creationId xmlns="" xmlns:a16="http://schemas.microsoft.com/office/drawing/2014/main" id="{DB105B2A-FE6A-4A40-8987-3FEEDCF80615}"/>
              </a:ext>
            </a:extLst>
          </p:cNvPr>
          <p:cNvSpPr txBox="1"/>
          <p:nvPr/>
        </p:nvSpPr>
        <p:spPr>
          <a:xfrm>
            <a:off x="533400" y="514350"/>
            <a:ext cx="2286782" cy="415498"/>
          </a:xfrm>
          <a:prstGeom prst="rect">
            <a:avLst/>
          </a:prstGeom>
          <a:noFill/>
        </p:spPr>
        <p:txBody>
          <a:bodyPr wrap="square" rtlCol="0">
            <a:spAutoFit/>
          </a:bodyPr>
          <a:lstStyle/>
          <a:p>
            <a:r>
              <a:rPr lang="zh-CN" altLang="en-US" sz="2100" dirty="0">
                <a:solidFill>
                  <a:schemeClr val="accent1"/>
                </a:solidFill>
                <a:latin typeface="微软雅黑" panose="020B0503020204020204" pitchFamily="34" charset="-122"/>
                <a:ea typeface="微软雅黑" panose="020B0503020204020204" pitchFamily="34" charset="-122"/>
              </a:rPr>
              <a:t>融 合 阶 段</a:t>
            </a:r>
          </a:p>
        </p:txBody>
      </p:sp>
      <p:grpSp>
        <p:nvGrpSpPr>
          <p:cNvPr id="19" name="组合 18"/>
          <p:cNvGrpSpPr/>
          <p:nvPr/>
        </p:nvGrpSpPr>
        <p:grpSpPr>
          <a:xfrm>
            <a:off x="2799878" y="1028538"/>
            <a:ext cx="3322472" cy="3219612"/>
            <a:chOff x="3195743" y="1478947"/>
            <a:chExt cx="2663808" cy="2581340"/>
          </a:xfrm>
        </p:grpSpPr>
        <p:sp>
          <p:nvSpPr>
            <p:cNvPr id="20" name="TextBox 560"/>
            <p:cNvSpPr txBox="1"/>
            <p:nvPr/>
          </p:nvSpPr>
          <p:spPr>
            <a:xfrm>
              <a:off x="3817220" y="2248957"/>
              <a:ext cx="1507108" cy="943862"/>
            </a:xfrm>
            <a:prstGeom prst="rect">
              <a:avLst/>
            </a:prstGeom>
            <a:noFill/>
          </p:spPr>
          <p:txBody>
            <a:bodyPr vert="horz"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600" b="1" spc="225" noProof="1">
                  <a:solidFill>
                    <a:schemeClr val="tx2"/>
                  </a:solidFill>
                  <a:latin typeface="+mn-ea"/>
                  <a:cs typeface="+mn-ea"/>
                  <a:sym typeface="+mn-lt"/>
                </a:rPr>
                <a:t>表面</a:t>
              </a:r>
            </a:p>
            <a:p>
              <a:pPr algn="ctr"/>
              <a:r>
                <a:rPr lang="zh-CN" altLang="en-US" sz="3600" b="1" spc="225" noProof="1">
                  <a:solidFill>
                    <a:schemeClr val="tx2"/>
                  </a:solidFill>
                  <a:latin typeface="+mn-ea"/>
                  <a:cs typeface="+mn-ea"/>
                  <a:sym typeface="+mn-lt"/>
                </a:rPr>
                <a:t>合法</a:t>
              </a:r>
            </a:p>
          </p:txBody>
        </p:sp>
        <p:grpSp>
          <p:nvGrpSpPr>
            <p:cNvPr id="21" name="Group 1"/>
            <p:cNvGrpSpPr/>
            <p:nvPr/>
          </p:nvGrpSpPr>
          <p:grpSpPr>
            <a:xfrm rot="900000">
              <a:off x="3195743" y="1478947"/>
              <a:ext cx="2663808" cy="2581340"/>
              <a:chOff x="2991473" y="2010204"/>
              <a:chExt cx="4011985" cy="3887779"/>
            </a:xfrm>
          </p:grpSpPr>
          <p:sp>
            <p:nvSpPr>
              <p:cNvPr id="22" name="5 Elipse"/>
              <p:cNvSpPr>
                <a:spLocks noChangeAspect="1"/>
              </p:cNvSpPr>
              <p:nvPr/>
            </p:nvSpPr>
            <p:spPr>
              <a:xfrm>
                <a:off x="3358792" y="2227106"/>
                <a:ext cx="3349938" cy="3349938"/>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sz="825">
                  <a:latin typeface="微软雅黑" panose="020B0503020204020204" pitchFamily="34" charset="-122"/>
                  <a:ea typeface="微软雅黑" panose="020B0503020204020204" pitchFamily="34" charset="-122"/>
                  <a:cs typeface="Arial"/>
                  <a:sym typeface="FZHei-B01S" panose="02010601030101010101" pitchFamily="2" charset="-122"/>
                </a:endParaRPr>
              </a:p>
            </p:txBody>
          </p:sp>
          <p:sp>
            <p:nvSpPr>
              <p:cNvPr id="36" name="37 Elipse"/>
              <p:cNvSpPr>
                <a:spLocks noChangeAspect="1"/>
              </p:cNvSpPr>
              <p:nvPr/>
            </p:nvSpPr>
            <p:spPr>
              <a:xfrm>
                <a:off x="2991473" y="2880420"/>
                <a:ext cx="1091131" cy="109113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sz="825" baseline="30000" dirty="0">
                  <a:solidFill>
                    <a:schemeClr val="accent1">
                      <a:lumMod val="50000"/>
                    </a:schemeClr>
                  </a:solidFill>
                  <a:latin typeface="微软雅黑" panose="020B0503020204020204" pitchFamily="34" charset="-122"/>
                  <a:ea typeface="微软雅黑" panose="020B0503020204020204" pitchFamily="34" charset="-122"/>
                  <a:cs typeface="Arial"/>
                  <a:sym typeface="FZHei-B01S" panose="02010601030101010101" pitchFamily="2" charset="-122"/>
                </a:endParaRPr>
              </a:p>
            </p:txBody>
          </p:sp>
          <p:sp>
            <p:nvSpPr>
              <p:cNvPr id="33" name="41 Elipse"/>
              <p:cNvSpPr>
                <a:spLocks noChangeAspect="1"/>
              </p:cNvSpPr>
              <p:nvPr/>
            </p:nvSpPr>
            <p:spPr>
              <a:xfrm flipH="1">
                <a:off x="5613209" y="2010204"/>
                <a:ext cx="1037405" cy="1037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sz="825" baseline="30000" dirty="0">
                  <a:solidFill>
                    <a:schemeClr val="accent2">
                      <a:lumMod val="50000"/>
                    </a:schemeClr>
                  </a:solidFill>
                  <a:latin typeface="微软雅黑" panose="020B0503020204020204" pitchFamily="34" charset="-122"/>
                  <a:ea typeface="微软雅黑" panose="020B0503020204020204" pitchFamily="34" charset="-122"/>
                  <a:cs typeface="Arial"/>
                  <a:sym typeface="FZHei-B01S" panose="02010601030101010101" pitchFamily="2" charset="-122"/>
                </a:endParaRPr>
              </a:p>
            </p:txBody>
          </p:sp>
          <p:sp>
            <p:nvSpPr>
              <p:cNvPr id="30" name="45 Elipse"/>
              <p:cNvSpPr>
                <a:spLocks noChangeAspect="1"/>
              </p:cNvSpPr>
              <p:nvPr/>
            </p:nvSpPr>
            <p:spPr>
              <a:xfrm>
                <a:off x="3687412" y="4843204"/>
                <a:ext cx="1054779" cy="105477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sz="825" baseline="30000" dirty="0">
                  <a:solidFill>
                    <a:schemeClr val="accent3">
                      <a:lumMod val="50000"/>
                    </a:schemeClr>
                  </a:solidFill>
                  <a:latin typeface="微软雅黑" panose="020B0503020204020204" pitchFamily="34" charset="-122"/>
                  <a:ea typeface="微软雅黑" panose="020B0503020204020204" pitchFamily="34" charset="-122"/>
                  <a:cs typeface="Arial"/>
                  <a:sym typeface="FZHei-B01S" panose="02010601030101010101" pitchFamily="2" charset="-122"/>
                </a:endParaRPr>
              </a:p>
            </p:txBody>
          </p:sp>
          <p:sp>
            <p:nvSpPr>
              <p:cNvPr id="27" name="55 Elipse"/>
              <p:cNvSpPr>
                <a:spLocks noChangeAspect="1"/>
              </p:cNvSpPr>
              <p:nvPr/>
            </p:nvSpPr>
            <p:spPr>
              <a:xfrm flipH="1">
                <a:off x="6040824" y="4271025"/>
                <a:ext cx="962634" cy="96263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sz="825" baseline="30000" dirty="0">
                  <a:solidFill>
                    <a:schemeClr val="accent4">
                      <a:lumMod val="50000"/>
                    </a:schemeClr>
                  </a:solidFill>
                  <a:latin typeface="微软雅黑" panose="020B0503020204020204" pitchFamily="34" charset="-122"/>
                  <a:ea typeface="微软雅黑" panose="020B0503020204020204" pitchFamily="34" charset="-122"/>
                  <a:cs typeface="Arial"/>
                  <a:sym typeface="FZHei-B01S" panose="02010601030101010101" pitchFamily="2" charset="-122"/>
                </a:endParaRPr>
              </a:p>
            </p:txBody>
          </p:sp>
        </p:grpSp>
      </p:grpSp>
      <p:sp>
        <p:nvSpPr>
          <p:cNvPr id="39" name="Text Placeholder 11"/>
          <p:cNvSpPr txBox="1"/>
          <p:nvPr/>
        </p:nvSpPr>
        <p:spPr>
          <a:xfrm>
            <a:off x="1085592" y="1455543"/>
            <a:ext cx="1810008" cy="5709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将黑钱融入合法经济洗钱的最后阶段</a:t>
            </a:r>
            <a:endParaRPr lang="en-AU"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0" name="Text Placeholder 11"/>
          <p:cNvSpPr txBox="1"/>
          <p:nvPr/>
        </p:nvSpPr>
        <p:spPr>
          <a:xfrm>
            <a:off x="1024140" y="3134947"/>
            <a:ext cx="1810008" cy="8351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很难判别资金来源是否</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合法通过</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赌博等博彩活动</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清洗</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犯罪</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所得</a:t>
            </a:r>
            <a:endParaRPr lang="en-AU"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1" name="Text Placeholder 11"/>
          <p:cNvSpPr txBox="1"/>
          <p:nvPr/>
        </p:nvSpPr>
        <p:spPr>
          <a:xfrm>
            <a:off x="6309852" y="1488895"/>
            <a:ext cx="1810008" cy="8351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罪犯将黑钱投资于合法生意黑钱具有了表面合法的性质</a:t>
            </a:r>
            <a:endParaRPr lang="en-AU"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2" name="Text Placeholder 11"/>
          <p:cNvSpPr txBox="1"/>
          <p:nvPr/>
        </p:nvSpPr>
        <p:spPr>
          <a:xfrm>
            <a:off x="6343392" y="3134947"/>
            <a:ext cx="1810008" cy="8351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通过境内外银行账户</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过渡使</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非法资金进入金融</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体系</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43317381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p:cTn id="18" dur="500" fill="hold"/>
                                        <p:tgtEl>
                                          <p:spTgt spid="40"/>
                                        </p:tgtEl>
                                        <p:attrNameLst>
                                          <p:attrName>ppt_w</p:attrName>
                                        </p:attrNameLst>
                                      </p:cBhvr>
                                      <p:tavLst>
                                        <p:tav tm="0">
                                          <p:val>
                                            <p:fltVal val="0"/>
                                          </p:val>
                                        </p:tav>
                                        <p:tav tm="100000">
                                          <p:val>
                                            <p:strVal val="#ppt_w"/>
                                          </p:val>
                                        </p:tav>
                                      </p:tavLst>
                                    </p:anim>
                                    <p:anim calcmode="lin" valueType="num">
                                      <p:cBhvr>
                                        <p:cTn id="19" dur="500" fill="hold"/>
                                        <p:tgtEl>
                                          <p:spTgt spid="40"/>
                                        </p:tgtEl>
                                        <p:attrNameLst>
                                          <p:attrName>ppt_h</p:attrName>
                                        </p:attrNameLst>
                                      </p:cBhvr>
                                      <p:tavLst>
                                        <p:tav tm="0">
                                          <p:val>
                                            <p:fltVal val="0"/>
                                          </p:val>
                                        </p:tav>
                                        <p:tav tm="100000">
                                          <p:val>
                                            <p:strVal val="#ppt_h"/>
                                          </p:val>
                                        </p:tav>
                                      </p:tavLst>
                                    </p:anim>
                                    <p:animEffect transition="in" filter="fade">
                                      <p:cBhvr>
                                        <p:cTn id="20" dur="500"/>
                                        <p:tgtEl>
                                          <p:spTgt spid="40"/>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p:cTn id="23" dur="500" fill="hold"/>
                                        <p:tgtEl>
                                          <p:spTgt spid="41"/>
                                        </p:tgtEl>
                                        <p:attrNameLst>
                                          <p:attrName>ppt_w</p:attrName>
                                        </p:attrNameLst>
                                      </p:cBhvr>
                                      <p:tavLst>
                                        <p:tav tm="0">
                                          <p:val>
                                            <p:fltVal val="0"/>
                                          </p:val>
                                        </p:tav>
                                        <p:tav tm="100000">
                                          <p:val>
                                            <p:strVal val="#ppt_w"/>
                                          </p:val>
                                        </p:tav>
                                      </p:tavLst>
                                    </p:anim>
                                    <p:anim calcmode="lin" valueType="num">
                                      <p:cBhvr>
                                        <p:cTn id="24" dur="500" fill="hold"/>
                                        <p:tgtEl>
                                          <p:spTgt spid="41"/>
                                        </p:tgtEl>
                                        <p:attrNameLst>
                                          <p:attrName>ppt_h</p:attrName>
                                        </p:attrNameLst>
                                      </p:cBhvr>
                                      <p:tavLst>
                                        <p:tav tm="0">
                                          <p:val>
                                            <p:fltVal val="0"/>
                                          </p:val>
                                        </p:tav>
                                        <p:tav tm="100000">
                                          <p:val>
                                            <p:strVal val="#ppt_h"/>
                                          </p:val>
                                        </p:tav>
                                      </p:tavLst>
                                    </p:anim>
                                    <p:animEffect transition="in" filter="fade">
                                      <p:cBhvr>
                                        <p:cTn id="25" dur="500"/>
                                        <p:tgtEl>
                                          <p:spTgt spid="4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a:extLst>
              <a:ext uri="{FF2B5EF4-FFF2-40B4-BE49-F238E27FC236}">
                <a16:creationId xmlns="" xmlns:a16="http://schemas.microsoft.com/office/drawing/2014/main" id="{DB105B2A-FE6A-4A40-8987-3FEEDCF80615}"/>
              </a:ext>
            </a:extLst>
          </p:cNvPr>
          <p:cNvSpPr txBox="1"/>
          <p:nvPr/>
        </p:nvSpPr>
        <p:spPr>
          <a:xfrm>
            <a:off x="533399" y="514350"/>
            <a:ext cx="4469929" cy="415498"/>
          </a:xfrm>
          <a:prstGeom prst="rect">
            <a:avLst/>
          </a:prstGeom>
          <a:noFill/>
        </p:spPr>
        <p:txBody>
          <a:bodyPr wrap="square" rtlCol="0">
            <a:spAutoFit/>
          </a:bodyPr>
          <a:lstStyle/>
          <a:p>
            <a:r>
              <a:rPr lang="zh-CN" altLang="en-US" sz="2100" dirty="0">
                <a:solidFill>
                  <a:schemeClr val="accent1"/>
                </a:solidFill>
                <a:latin typeface="微软雅黑" panose="020B0503020204020204" pitchFamily="34" charset="-122"/>
                <a:ea typeface="微软雅黑" panose="020B0503020204020204" pitchFamily="34" charset="-122"/>
              </a:rPr>
              <a:t>中国反洗钱的监管概况</a:t>
            </a:r>
          </a:p>
        </p:txBody>
      </p:sp>
      <p:sp>
        <p:nvSpPr>
          <p:cNvPr id="25" name="TextBox 560"/>
          <p:cNvSpPr txBox="1"/>
          <p:nvPr/>
        </p:nvSpPr>
        <p:spPr>
          <a:xfrm>
            <a:off x="914400" y="1123950"/>
            <a:ext cx="7086600" cy="391478"/>
          </a:xfrm>
          <a:prstGeom prst="rect">
            <a:avLst/>
          </a:prstGeom>
          <a:solidFill>
            <a:schemeClr val="accent1"/>
          </a:solidFill>
        </p:spPr>
        <p:txBody>
          <a:bodyPr vert="horz"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100" b="1" spc="225" noProof="1">
                <a:solidFill>
                  <a:schemeClr val="bg1"/>
                </a:solidFill>
                <a:cs typeface="+mn-ea"/>
                <a:sym typeface="+mn-lt"/>
              </a:rPr>
              <a:t>金融机构反洗钱规定</a:t>
            </a:r>
          </a:p>
        </p:txBody>
      </p:sp>
      <p:grpSp>
        <p:nvGrpSpPr>
          <p:cNvPr id="26" name="组合 25"/>
          <p:cNvGrpSpPr/>
          <p:nvPr/>
        </p:nvGrpSpPr>
        <p:grpSpPr>
          <a:xfrm>
            <a:off x="3028209" y="1733550"/>
            <a:ext cx="2990592" cy="2717988"/>
            <a:chOff x="2953008" y="1428750"/>
            <a:chExt cx="3216193" cy="2923025"/>
          </a:xfrm>
        </p:grpSpPr>
        <p:sp>
          <p:nvSpPr>
            <p:cNvPr id="28" name="Shape 726"/>
            <p:cNvSpPr/>
            <p:nvPr/>
          </p:nvSpPr>
          <p:spPr>
            <a:xfrm>
              <a:off x="5147067" y="2703658"/>
              <a:ext cx="1022134" cy="1022138"/>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500"/>
                    <a:pt x="10800" y="5500"/>
                  </a:cubicBezTo>
                  <a:cubicBezTo>
                    <a:pt x="13728" y="5500"/>
                    <a:pt x="16101" y="7872"/>
                    <a:pt x="16101" y="10800"/>
                  </a:cubicBezTo>
                  <a:cubicBezTo>
                    <a:pt x="16101" y="13728"/>
                    <a:pt x="13728" y="16101"/>
                    <a:pt x="10800" y="16101"/>
                  </a:cubicBezTo>
                  <a:cubicBezTo>
                    <a:pt x="7872" y="16101"/>
                    <a:pt x="5499" y="13728"/>
                    <a:pt x="5499" y="10800"/>
                  </a:cubicBezTo>
                  <a:close/>
                  <a:moveTo>
                    <a:pt x="0" y="9882"/>
                  </a:moveTo>
                  <a:lnTo>
                    <a:pt x="0" y="11719"/>
                  </a:lnTo>
                  <a:cubicBezTo>
                    <a:pt x="0" y="12204"/>
                    <a:pt x="397" y="12601"/>
                    <a:pt x="882" y="12601"/>
                  </a:cubicBezTo>
                  <a:lnTo>
                    <a:pt x="1963" y="12601"/>
                  </a:lnTo>
                  <a:cubicBezTo>
                    <a:pt x="2448" y="12601"/>
                    <a:pt x="2965" y="12978"/>
                    <a:pt x="3113" y="13439"/>
                  </a:cubicBezTo>
                  <a:lnTo>
                    <a:pt x="3495" y="14371"/>
                  </a:lnTo>
                  <a:cubicBezTo>
                    <a:pt x="3719" y="14800"/>
                    <a:pt x="3621" y="15433"/>
                    <a:pt x="3279" y="15776"/>
                  </a:cubicBezTo>
                  <a:lnTo>
                    <a:pt x="2514" y="16541"/>
                  </a:lnTo>
                  <a:cubicBezTo>
                    <a:pt x="2170" y="16884"/>
                    <a:pt x="2170" y="17444"/>
                    <a:pt x="2514" y="17787"/>
                  </a:cubicBezTo>
                  <a:lnTo>
                    <a:pt x="3812" y="19087"/>
                  </a:lnTo>
                  <a:cubicBezTo>
                    <a:pt x="4156" y="19430"/>
                    <a:pt x="4716" y="19430"/>
                    <a:pt x="5059" y="19087"/>
                  </a:cubicBezTo>
                  <a:lnTo>
                    <a:pt x="5824" y="18321"/>
                  </a:lnTo>
                  <a:cubicBezTo>
                    <a:pt x="6167" y="17979"/>
                    <a:pt x="6800" y="17882"/>
                    <a:pt x="7230" y="18105"/>
                  </a:cubicBezTo>
                  <a:lnTo>
                    <a:pt x="8160" y="18487"/>
                  </a:lnTo>
                  <a:cubicBezTo>
                    <a:pt x="8622" y="18635"/>
                    <a:pt x="9001" y="19152"/>
                    <a:pt x="9001" y="19637"/>
                  </a:cubicBezTo>
                  <a:lnTo>
                    <a:pt x="9001" y="20718"/>
                  </a:lnTo>
                  <a:cubicBezTo>
                    <a:pt x="9001" y="21203"/>
                    <a:pt x="9398" y="21600"/>
                    <a:pt x="9882" y="21600"/>
                  </a:cubicBezTo>
                  <a:lnTo>
                    <a:pt x="11718" y="21600"/>
                  </a:lnTo>
                  <a:cubicBezTo>
                    <a:pt x="12204" y="21600"/>
                    <a:pt x="12601" y="21203"/>
                    <a:pt x="12601" y="20718"/>
                  </a:cubicBezTo>
                  <a:lnTo>
                    <a:pt x="12601" y="19637"/>
                  </a:lnTo>
                  <a:cubicBezTo>
                    <a:pt x="12601" y="19152"/>
                    <a:pt x="12978" y="18635"/>
                    <a:pt x="13440" y="18487"/>
                  </a:cubicBezTo>
                  <a:lnTo>
                    <a:pt x="14370" y="18105"/>
                  </a:lnTo>
                  <a:cubicBezTo>
                    <a:pt x="14800" y="17882"/>
                    <a:pt x="15433" y="17979"/>
                    <a:pt x="15775" y="18321"/>
                  </a:cubicBezTo>
                  <a:lnTo>
                    <a:pt x="16541" y="19087"/>
                  </a:lnTo>
                  <a:cubicBezTo>
                    <a:pt x="16884" y="19430"/>
                    <a:pt x="17444" y="19430"/>
                    <a:pt x="17788" y="19087"/>
                  </a:cubicBezTo>
                  <a:lnTo>
                    <a:pt x="19087" y="17787"/>
                  </a:lnTo>
                  <a:cubicBezTo>
                    <a:pt x="19430" y="17444"/>
                    <a:pt x="19430" y="16884"/>
                    <a:pt x="19087" y="16541"/>
                  </a:cubicBezTo>
                  <a:lnTo>
                    <a:pt x="18321" y="15776"/>
                  </a:lnTo>
                  <a:cubicBezTo>
                    <a:pt x="17979" y="15433"/>
                    <a:pt x="17882" y="14801"/>
                    <a:pt x="18105" y="14371"/>
                  </a:cubicBezTo>
                  <a:lnTo>
                    <a:pt x="18487" y="13439"/>
                  </a:lnTo>
                  <a:cubicBezTo>
                    <a:pt x="18635" y="12978"/>
                    <a:pt x="19152" y="12601"/>
                    <a:pt x="19637" y="12601"/>
                  </a:cubicBezTo>
                  <a:lnTo>
                    <a:pt x="20718" y="12601"/>
                  </a:lnTo>
                  <a:cubicBezTo>
                    <a:pt x="21203" y="12601"/>
                    <a:pt x="21600" y="12204"/>
                    <a:pt x="21600" y="11719"/>
                  </a:cubicBezTo>
                  <a:lnTo>
                    <a:pt x="21600" y="9882"/>
                  </a:lnTo>
                  <a:cubicBezTo>
                    <a:pt x="21600" y="9396"/>
                    <a:pt x="21203" y="8999"/>
                    <a:pt x="20718" y="8999"/>
                  </a:cubicBezTo>
                  <a:lnTo>
                    <a:pt x="19637" y="8999"/>
                  </a:lnTo>
                  <a:cubicBezTo>
                    <a:pt x="19152" y="8999"/>
                    <a:pt x="18635" y="8623"/>
                    <a:pt x="18487" y="8161"/>
                  </a:cubicBezTo>
                  <a:lnTo>
                    <a:pt x="18105" y="7229"/>
                  </a:lnTo>
                  <a:cubicBezTo>
                    <a:pt x="17882" y="6800"/>
                    <a:pt x="17979" y="6167"/>
                    <a:pt x="18321" y="5825"/>
                  </a:cubicBezTo>
                  <a:lnTo>
                    <a:pt x="19087" y="5060"/>
                  </a:lnTo>
                  <a:cubicBezTo>
                    <a:pt x="19430" y="4718"/>
                    <a:pt x="19430" y="4156"/>
                    <a:pt x="19087" y="3813"/>
                  </a:cubicBezTo>
                  <a:lnTo>
                    <a:pt x="17788" y="2514"/>
                  </a:lnTo>
                  <a:cubicBezTo>
                    <a:pt x="17444" y="2171"/>
                    <a:pt x="16884" y="2171"/>
                    <a:pt x="16541" y="2514"/>
                  </a:cubicBezTo>
                  <a:lnTo>
                    <a:pt x="15775" y="3279"/>
                  </a:lnTo>
                  <a:cubicBezTo>
                    <a:pt x="15433" y="3621"/>
                    <a:pt x="14800" y="3718"/>
                    <a:pt x="14370" y="3495"/>
                  </a:cubicBezTo>
                  <a:lnTo>
                    <a:pt x="13440" y="3114"/>
                  </a:lnTo>
                  <a:cubicBezTo>
                    <a:pt x="12978" y="2965"/>
                    <a:pt x="12601" y="2448"/>
                    <a:pt x="12601" y="1963"/>
                  </a:cubicBezTo>
                  <a:lnTo>
                    <a:pt x="12601" y="882"/>
                  </a:lnTo>
                  <a:cubicBezTo>
                    <a:pt x="12601" y="397"/>
                    <a:pt x="12204" y="0"/>
                    <a:pt x="11718" y="0"/>
                  </a:cubicBezTo>
                  <a:lnTo>
                    <a:pt x="9882" y="0"/>
                  </a:lnTo>
                  <a:cubicBezTo>
                    <a:pt x="9398" y="0"/>
                    <a:pt x="9001" y="397"/>
                    <a:pt x="9001" y="882"/>
                  </a:cubicBezTo>
                  <a:lnTo>
                    <a:pt x="9001" y="1963"/>
                  </a:lnTo>
                  <a:cubicBezTo>
                    <a:pt x="9001" y="2448"/>
                    <a:pt x="8622" y="2965"/>
                    <a:pt x="8160" y="3114"/>
                  </a:cubicBezTo>
                  <a:lnTo>
                    <a:pt x="7230" y="3495"/>
                  </a:lnTo>
                  <a:cubicBezTo>
                    <a:pt x="6800" y="3718"/>
                    <a:pt x="6167" y="3621"/>
                    <a:pt x="5824" y="3279"/>
                  </a:cubicBezTo>
                  <a:lnTo>
                    <a:pt x="5059" y="2514"/>
                  </a:lnTo>
                  <a:cubicBezTo>
                    <a:pt x="4716" y="2171"/>
                    <a:pt x="4156" y="2171"/>
                    <a:pt x="3812" y="2514"/>
                  </a:cubicBezTo>
                  <a:lnTo>
                    <a:pt x="2514" y="3813"/>
                  </a:lnTo>
                  <a:cubicBezTo>
                    <a:pt x="2170" y="4156"/>
                    <a:pt x="2170" y="4718"/>
                    <a:pt x="2514" y="5060"/>
                  </a:cubicBezTo>
                  <a:lnTo>
                    <a:pt x="3279" y="5825"/>
                  </a:lnTo>
                  <a:cubicBezTo>
                    <a:pt x="3621" y="6167"/>
                    <a:pt x="3719" y="6800"/>
                    <a:pt x="3495" y="7229"/>
                  </a:cubicBezTo>
                  <a:lnTo>
                    <a:pt x="3113" y="8161"/>
                  </a:lnTo>
                  <a:cubicBezTo>
                    <a:pt x="2965" y="8623"/>
                    <a:pt x="2448" y="8999"/>
                    <a:pt x="1963" y="8999"/>
                  </a:cubicBezTo>
                  <a:lnTo>
                    <a:pt x="882" y="8999"/>
                  </a:lnTo>
                  <a:cubicBezTo>
                    <a:pt x="397" y="8999"/>
                    <a:pt x="0" y="9396"/>
                    <a:pt x="0" y="9882"/>
                  </a:cubicBezTo>
                  <a:close/>
                </a:path>
              </a:pathLst>
            </a:custGeom>
            <a:solidFill>
              <a:schemeClr val="accent1"/>
            </a:solidFill>
            <a:ln w="12700">
              <a:miter lim="400000"/>
            </a:ln>
          </p:spPr>
          <p:txBody>
            <a:bodyPr lIns="30136" tIns="30136" rIns="30136" bIns="30136" anchor="ctr"/>
            <a:lstStyle/>
            <a:p>
              <a:pPr algn="just">
                <a:lnSpc>
                  <a:spcPct val="120000"/>
                </a:lnSpc>
                <a:defRPr sz="3200">
                  <a:solidFill>
                    <a:srgbClr val="FFFFFF"/>
                  </a:solidFill>
                  <a:latin typeface="+mn-lt"/>
                  <a:ea typeface="+mn-ea"/>
                  <a:cs typeface="+mn-cs"/>
                  <a:sym typeface="Helvetica Light"/>
                </a:defRPr>
              </a:pPr>
              <a:endParaRPr sz="675">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9" name="Shape 727"/>
            <p:cNvSpPr/>
            <p:nvPr/>
          </p:nvSpPr>
          <p:spPr>
            <a:xfrm>
              <a:off x="4424430" y="1428750"/>
              <a:ext cx="1311471" cy="1311418"/>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3"/>
                    <a:pt x="7872" y="5499"/>
                    <a:pt x="10800" y="5499"/>
                  </a:cubicBezTo>
                  <a:cubicBezTo>
                    <a:pt x="13728" y="5499"/>
                    <a:pt x="16100" y="7873"/>
                    <a:pt x="16100" y="10800"/>
                  </a:cubicBezTo>
                  <a:cubicBezTo>
                    <a:pt x="16100" y="13728"/>
                    <a:pt x="13728" y="16102"/>
                    <a:pt x="10800" y="16102"/>
                  </a:cubicBezTo>
                  <a:cubicBezTo>
                    <a:pt x="7872" y="16102"/>
                    <a:pt x="5499" y="13728"/>
                    <a:pt x="5499" y="10800"/>
                  </a:cubicBezTo>
                  <a:close/>
                  <a:moveTo>
                    <a:pt x="0" y="9882"/>
                  </a:moveTo>
                  <a:lnTo>
                    <a:pt x="0" y="11719"/>
                  </a:lnTo>
                  <a:cubicBezTo>
                    <a:pt x="0" y="12204"/>
                    <a:pt x="397" y="12601"/>
                    <a:pt x="881" y="12601"/>
                  </a:cubicBezTo>
                  <a:lnTo>
                    <a:pt x="1963" y="12601"/>
                  </a:lnTo>
                  <a:cubicBezTo>
                    <a:pt x="2448" y="12601"/>
                    <a:pt x="2966" y="12979"/>
                    <a:pt x="3113" y="13440"/>
                  </a:cubicBezTo>
                  <a:lnTo>
                    <a:pt x="3495" y="14370"/>
                  </a:lnTo>
                  <a:cubicBezTo>
                    <a:pt x="3719" y="14800"/>
                    <a:pt x="3622" y="15433"/>
                    <a:pt x="3279" y="15776"/>
                  </a:cubicBezTo>
                  <a:lnTo>
                    <a:pt x="2514" y="16541"/>
                  </a:lnTo>
                  <a:cubicBezTo>
                    <a:pt x="2171" y="16883"/>
                    <a:pt x="2171" y="17445"/>
                    <a:pt x="2514" y="17788"/>
                  </a:cubicBezTo>
                  <a:lnTo>
                    <a:pt x="3813" y="19087"/>
                  </a:lnTo>
                  <a:cubicBezTo>
                    <a:pt x="4155" y="19429"/>
                    <a:pt x="4717" y="19429"/>
                    <a:pt x="5060" y="19087"/>
                  </a:cubicBezTo>
                  <a:lnTo>
                    <a:pt x="5825" y="18321"/>
                  </a:lnTo>
                  <a:cubicBezTo>
                    <a:pt x="6167" y="17979"/>
                    <a:pt x="6800" y="17881"/>
                    <a:pt x="7230" y="18105"/>
                  </a:cubicBezTo>
                  <a:lnTo>
                    <a:pt x="8160" y="18487"/>
                  </a:lnTo>
                  <a:cubicBezTo>
                    <a:pt x="8622" y="18635"/>
                    <a:pt x="9000" y="19153"/>
                    <a:pt x="9000" y="19638"/>
                  </a:cubicBezTo>
                  <a:lnTo>
                    <a:pt x="9000" y="20720"/>
                  </a:lnTo>
                  <a:cubicBezTo>
                    <a:pt x="9000" y="21204"/>
                    <a:pt x="9397" y="21600"/>
                    <a:pt x="9881" y="21600"/>
                  </a:cubicBezTo>
                  <a:lnTo>
                    <a:pt x="11719" y="21600"/>
                  </a:lnTo>
                  <a:cubicBezTo>
                    <a:pt x="12203" y="21600"/>
                    <a:pt x="12600" y="21204"/>
                    <a:pt x="12600" y="20720"/>
                  </a:cubicBezTo>
                  <a:lnTo>
                    <a:pt x="12600" y="19638"/>
                  </a:lnTo>
                  <a:cubicBezTo>
                    <a:pt x="12600" y="19153"/>
                    <a:pt x="12978" y="18635"/>
                    <a:pt x="13439" y="18487"/>
                  </a:cubicBezTo>
                  <a:lnTo>
                    <a:pt x="14370" y="18105"/>
                  </a:lnTo>
                  <a:cubicBezTo>
                    <a:pt x="14801" y="17881"/>
                    <a:pt x="15432" y="17979"/>
                    <a:pt x="15775" y="18321"/>
                  </a:cubicBezTo>
                  <a:lnTo>
                    <a:pt x="16540" y="19087"/>
                  </a:lnTo>
                  <a:cubicBezTo>
                    <a:pt x="16883" y="19429"/>
                    <a:pt x="17444" y="19429"/>
                    <a:pt x="17787" y="19087"/>
                  </a:cubicBezTo>
                  <a:lnTo>
                    <a:pt x="19086" y="17788"/>
                  </a:lnTo>
                  <a:cubicBezTo>
                    <a:pt x="19429" y="17445"/>
                    <a:pt x="19429" y="16883"/>
                    <a:pt x="19086" y="16541"/>
                  </a:cubicBezTo>
                  <a:lnTo>
                    <a:pt x="18321" y="15776"/>
                  </a:lnTo>
                  <a:cubicBezTo>
                    <a:pt x="17978" y="15433"/>
                    <a:pt x="17880" y="14800"/>
                    <a:pt x="18104" y="14370"/>
                  </a:cubicBezTo>
                  <a:lnTo>
                    <a:pt x="18487" y="13440"/>
                  </a:lnTo>
                  <a:cubicBezTo>
                    <a:pt x="18634" y="12979"/>
                    <a:pt x="19152" y="12601"/>
                    <a:pt x="19637" y="12601"/>
                  </a:cubicBezTo>
                  <a:lnTo>
                    <a:pt x="20718" y="12601"/>
                  </a:lnTo>
                  <a:cubicBezTo>
                    <a:pt x="21203" y="12601"/>
                    <a:pt x="21600" y="12204"/>
                    <a:pt x="21600" y="11719"/>
                  </a:cubicBezTo>
                  <a:lnTo>
                    <a:pt x="21600" y="9882"/>
                  </a:lnTo>
                  <a:cubicBezTo>
                    <a:pt x="21600" y="9397"/>
                    <a:pt x="21203" y="9000"/>
                    <a:pt x="20718" y="9000"/>
                  </a:cubicBezTo>
                  <a:lnTo>
                    <a:pt x="19637" y="9000"/>
                  </a:lnTo>
                  <a:cubicBezTo>
                    <a:pt x="19152" y="9000"/>
                    <a:pt x="18634" y="8622"/>
                    <a:pt x="18487" y="8160"/>
                  </a:cubicBezTo>
                  <a:lnTo>
                    <a:pt x="18104" y="7230"/>
                  </a:lnTo>
                  <a:cubicBezTo>
                    <a:pt x="17880" y="6800"/>
                    <a:pt x="17978" y="6168"/>
                    <a:pt x="18321" y="5824"/>
                  </a:cubicBezTo>
                  <a:lnTo>
                    <a:pt x="19086" y="5060"/>
                  </a:lnTo>
                  <a:cubicBezTo>
                    <a:pt x="19429" y="4717"/>
                    <a:pt x="19429" y="4156"/>
                    <a:pt x="19086" y="3813"/>
                  </a:cubicBezTo>
                  <a:lnTo>
                    <a:pt x="17787" y="2514"/>
                  </a:lnTo>
                  <a:cubicBezTo>
                    <a:pt x="17444" y="2171"/>
                    <a:pt x="16883" y="2171"/>
                    <a:pt x="16540" y="2514"/>
                  </a:cubicBezTo>
                  <a:lnTo>
                    <a:pt x="15775" y="3279"/>
                  </a:lnTo>
                  <a:cubicBezTo>
                    <a:pt x="15432" y="3622"/>
                    <a:pt x="14801" y="3719"/>
                    <a:pt x="14370" y="3495"/>
                  </a:cubicBezTo>
                  <a:lnTo>
                    <a:pt x="13439" y="3113"/>
                  </a:lnTo>
                  <a:cubicBezTo>
                    <a:pt x="12978" y="2966"/>
                    <a:pt x="12600" y="2448"/>
                    <a:pt x="12600" y="1963"/>
                  </a:cubicBezTo>
                  <a:lnTo>
                    <a:pt x="12600" y="882"/>
                  </a:lnTo>
                  <a:cubicBezTo>
                    <a:pt x="12600" y="397"/>
                    <a:pt x="12203" y="0"/>
                    <a:pt x="11719" y="0"/>
                  </a:cubicBezTo>
                  <a:lnTo>
                    <a:pt x="9881" y="0"/>
                  </a:lnTo>
                  <a:cubicBezTo>
                    <a:pt x="9397" y="0"/>
                    <a:pt x="9000" y="397"/>
                    <a:pt x="9000" y="882"/>
                  </a:cubicBezTo>
                  <a:lnTo>
                    <a:pt x="9000" y="1963"/>
                  </a:lnTo>
                  <a:cubicBezTo>
                    <a:pt x="9000" y="2448"/>
                    <a:pt x="8622" y="2966"/>
                    <a:pt x="8160" y="3113"/>
                  </a:cubicBezTo>
                  <a:lnTo>
                    <a:pt x="7230" y="3495"/>
                  </a:lnTo>
                  <a:cubicBezTo>
                    <a:pt x="6800" y="3719"/>
                    <a:pt x="6167" y="3622"/>
                    <a:pt x="5825" y="3279"/>
                  </a:cubicBezTo>
                  <a:lnTo>
                    <a:pt x="5060" y="2514"/>
                  </a:lnTo>
                  <a:cubicBezTo>
                    <a:pt x="4717" y="2171"/>
                    <a:pt x="4155" y="2171"/>
                    <a:pt x="3813" y="2514"/>
                  </a:cubicBezTo>
                  <a:lnTo>
                    <a:pt x="2514" y="3813"/>
                  </a:lnTo>
                  <a:cubicBezTo>
                    <a:pt x="2171" y="4156"/>
                    <a:pt x="2171" y="4717"/>
                    <a:pt x="2514" y="5060"/>
                  </a:cubicBezTo>
                  <a:lnTo>
                    <a:pt x="3279" y="5824"/>
                  </a:lnTo>
                  <a:cubicBezTo>
                    <a:pt x="3622" y="6168"/>
                    <a:pt x="3719" y="6800"/>
                    <a:pt x="3495" y="7230"/>
                  </a:cubicBezTo>
                  <a:lnTo>
                    <a:pt x="3113" y="8160"/>
                  </a:lnTo>
                  <a:cubicBezTo>
                    <a:pt x="2966" y="8622"/>
                    <a:pt x="2448" y="9000"/>
                    <a:pt x="1963" y="9000"/>
                  </a:cubicBezTo>
                  <a:lnTo>
                    <a:pt x="881" y="9000"/>
                  </a:lnTo>
                  <a:cubicBezTo>
                    <a:pt x="397" y="9000"/>
                    <a:pt x="0" y="9397"/>
                    <a:pt x="0" y="9882"/>
                  </a:cubicBezTo>
                  <a:close/>
                </a:path>
              </a:pathLst>
            </a:custGeom>
            <a:solidFill>
              <a:schemeClr val="accent2"/>
            </a:solidFill>
            <a:ln w="12700">
              <a:miter lim="400000"/>
            </a:ln>
          </p:spPr>
          <p:txBody>
            <a:bodyPr lIns="30136" tIns="30136" rIns="30136" bIns="30136" anchor="ctr"/>
            <a:lstStyle/>
            <a:p>
              <a:pPr algn="just">
                <a:lnSpc>
                  <a:spcPct val="120000"/>
                </a:lnSpc>
                <a:defRPr sz="3200">
                  <a:solidFill>
                    <a:srgbClr val="FFFFFF"/>
                  </a:solidFill>
                  <a:latin typeface="+mn-lt"/>
                  <a:ea typeface="+mn-ea"/>
                  <a:cs typeface="+mn-cs"/>
                  <a:sym typeface="Helvetica Light"/>
                </a:defRPr>
              </a:pPr>
              <a:endParaRPr sz="675">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2" name="Shape 728"/>
            <p:cNvSpPr/>
            <p:nvPr/>
          </p:nvSpPr>
          <p:spPr>
            <a:xfrm>
              <a:off x="3510993" y="2712506"/>
              <a:ext cx="1639282" cy="1639269"/>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499"/>
                    <a:pt x="10800" y="5499"/>
                  </a:cubicBezTo>
                  <a:cubicBezTo>
                    <a:pt x="13727" y="5499"/>
                    <a:pt x="16101" y="7872"/>
                    <a:pt x="16101" y="10800"/>
                  </a:cubicBezTo>
                  <a:cubicBezTo>
                    <a:pt x="16101" y="13727"/>
                    <a:pt x="13727" y="16101"/>
                    <a:pt x="10800" y="16101"/>
                  </a:cubicBezTo>
                  <a:cubicBezTo>
                    <a:pt x="7872" y="16101"/>
                    <a:pt x="5499" y="13727"/>
                    <a:pt x="5499" y="10800"/>
                  </a:cubicBezTo>
                  <a:close/>
                  <a:moveTo>
                    <a:pt x="0" y="9882"/>
                  </a:moveTo>
                  <a:lnTo>
                    <a:pt x="0" y="11719"/>
                  </a:lnTo>
                  <a:cubicBezTo>
                    <a:pt x="0" y="12203"/>
                    <a:pt x="397" y="12600"/>
                    <a:pt x="882" y="12600"/>
                  </a:cubicBezTo>
                  <a:lnTo>
                    <a:pt x="1963" y="12600"/>
                  </a:lnTo>
                  <a:cubicBezTo>
                    <a:pt x="2448" y="12600"/>
                    <a:pt x="2965" y="12978"/>
                    <a:pt x="3113" y="13440"/>
                  </a:cubicBezTo>
                  <a:lnTo>
                    <a:pt x="3495" y="14369"/>
                  </a:lnTo>
                  <a:cubicBezTo>
                    <a:pt x="3719" y="14800"/>
                    <a:pt x="3622" y="15433"/>
                    <a:pt x="3279" y="15776"/>
                  </a:cubicBezTo>
                  <a:lnTo>
                    <a:pt x="2514" y="16541"/>
                  </a:lnTo>
                  <a:cubicBezTo>
                    <a:pt x="2171" y="16884"/>
                    <a:pt x="2171" y="17444"/>
                    <a:pt x="2514" y="17788"/>
                  </a:cubicBezTo>
                  <a:lnTo>
                    <a:pt x="3812" y="19086"/>
                  </a:lnTo>
                  <a:cubicBezTo>
                    <a:pt x="4155" y="19429"/>
                    <a:pt x="4717" y="19429"/>
                    <a:pt x="5060" y="19086"/>
                  </a:cubicBezTo>
                  <a:lnTo>
                    <a:pt x="5825" y="18321"/>
                  </a:lnTo>
                  <a:cubicBezTo>
                    <a:pt x="6168" y="17978"/>
                    <a:pt x="6800" y="17880"/>
                    <a:pt x="7230" y="18105"/>
                  </a:cubicBezTo>
                  <a:lnTo>
                    <a:pt x="8160" y="18487"/>
                  </a:lnTo>
                  <a:cubicBezTo>
                    <a:pt x="8622" y="18634"/>
                    <a:pt x="9000" y="19152"/>
                    <a:pt x="9000" y="19637"/>
                  </a:cubicBezTo>
                  <a:lnTo>
                    <a:pt x="9000" y="20719"/>
                  </a:lnTo>
                  <a:cubicBezTo>
                    <a:pt x="9000" y="21203"/>
                    <a:pt x="9396" y="21600"/>
                    <a:pt x="9881" y="21600"/>
                  </a:cubicBezTo>
                  <a:lnTo>
                    <a:pt x="11718" y="21600"/>
                  </a:lnTo>
                  <a:cubicBezTo>
                    <a:pt x="12203" y="21600"/>
                    <a:pt x="12600" y="21203"/>
                    <a:pt x="12600" y="20719"/>
                  </a:cubicBezTo>
                  <a:lnTo>
                    <a:pt x="12600" y="19637"/>
                  </a:lnTo>
                  <a:cubicBezTo>
                    <a:pt x="12600" y="19152"/>
                    <a:pt x="12978" y="18634"/>
                    <a:pt x="13439" y="18487"/>
                  </a:cubicBezTo>
                  <a:lnTo>
                    <a:pt x="14370" y="18105"/>
                  </a:lnTo>
                  <a:cubicBezTo>
                    <a:pt x="14800" y="17880"/>
                    <a:pt x="15432" y="17978"/>
                    <a:pt x="15775" y="18321"/>
                  </a:cubicBezTo>
                  <a:lnTo>
                    <a:pt x="16540" y="19086"/>
                  </a:lnTo>
                  <a:cubicBezTo>
                    <a:pt x="16883" y="19429"/>
                    <a:pt x="17444" y="19429"/>
                    <a:pt x="17787" y="19086"/>
                  </a:cubicBezTo>
                  <a:lnTo>
                    <a:pt x="19086" y="17788"/>
                  </a:lnTo>
                  <a:cubicBezTo>
                    <a:pt x="19429" y="17444"/>
                    <a:pt x="19429" y="16884"/>
                    <a:pt x="19086" y="16541"/>
                  </a:cubicBezTo>
                  <a:lnTo>
                    <a:pt x="18321" y="15776"/>
                  </a:lnTo>
                  <a:cubicBezTo>
                    <a:pt x="17978" y="15433"/>
                    <a:pt x="17881" y="14800"/>
                    <a:pt x="18105" y="14369"/>
                  </a:cubicBezTo>
                  <a:lnTo>
                    <a:pt x="18486" y="13440"/>
                  </a:lnTo>
                  <a:cubicBezTo>
                    <a:pt x="18634" y="12978"/>
                    <a:pt x="19152" y="12600"/>
                    <a:pt x="19637" y="12600"/>
                  </a:cubicBezTo>
                  <a:lnTo>
                    <a:pt x="20718" y="12600"/>
                  </a:lnTo>
                  <a:cubicBezTo>
                    <a:pt x="21203" y="12600"/>
                    <a:pt x="21600" y="12203"/>
                    <a:pt x="21600" y="11719"/>
                  </a:cubicBezTo>
                  <a:lnTo>
                    <a:pt x="21600" y="9882"/>
                  </a:lnTo>
                  <a:cubicBezTo>
                    <a:pt x="21600" y="9397"/>
                    <a:pt x="21203" y="9000"/>
                    <a:pt x="20718" y="9000"/>
                  </a:cubicBezTo>
                  <a:lnTo>
                    <a:pt x="19637" y="9000"/>
                  </a:lnTo>
                  <a:cubicBezTo>
                    <a:pt x="19152" y="9000"/>
                    <a:pt x="18634" y="8622"/>
                    <a:pt x="18486" y="8161"/>
                  </a:cubicBezTo>
                  <a:lnTo>
                    <a:pt x="18105" y="7230"/>
                  </a:lnTo>
                  <a:cubicBezTo>
                    <a:pt x="17881" y="6800"/>
                    <a:pt x="17978" y="6168"/>
                    <a:pt x="18321" y="5825"/>
                  </a:cubicBezTo>
                  <a:lnTo>
                    <a:pt x="19086" y="5059"/>
                  </a:lnTo>
                  <a:cubicBezTo>
                    <a:pt x="19429" y="4717"/>
                    <a:pt x="19429" y="4156"/>
                    <a:pt x="19086" y="3812"/>
                  </a:cubicBezTo>
                  <a:lnTo>
                    <a:pt x="17787" y="2514"/>
                  </a:lnTo>
                  <a:cubicBezTo>
                    <a:pt x="17444" y="2171"/>
                    <a:pt x="16883" y="2171"/>
                    <a:pt x="16540" y="2514"/>
                  </a:cubicBezTo>
                  <a:lnTo>
                    <a:pt x="15775" y="3279"/>
                  </a:lnTo>
                  <a:cubicBezTo>
                    <a:pt x="15432" y="3622"/>
                    <a:pt x="14800" y="3719"/>
                    <a:pt x="14370" y="3495"/>
                  </a:cubicBezTo>
                  <a:lnTo>
                    <a:pt x="13439" y="3113"/>
                  </a:lnTo>
                  <a:cubicBezTo>
                    <a:pt x="12978" y="2965"/>
                    <a:pt x="12600" y="2448"/>
                    <a:pt x="12600" y="1963"/>
                  </a:cubicBezTo>
                  <a:lnTo>
                    <a:pt x="12600" y="882"/>
                  </a:lnTo>
                  <a:cubicBezTo>
                    <a:pt x="12600" y="396"/>
                    <a:pt x="12203" y="0"/>
                    <a:pt x="11718" y="0"/>
                  </a:cubicBezTo>
                  <a:lnTo>
                    <a:pt x="9881" y="0"/>
                  </a:lnTo>
                  <a:cubicBezTo>
                    <a:pt x="9396" y="0"/>
                    <a:pt x="9000" y="396"/>
                    <a:pt x="9000" y="882"/>
                  </a:cubicBezTo>
                  <a:lnTo>
                    <a:pt x="9000" y="1963"/>
                  </a:lnTo>
                  <a:cubicBezTo>
                    <a:pt x="9000" y="2448"/>
                    <a:pt x="8622" y="2965"/>
                    <a:pt x="8160" y="3113"/>
                  </a:cubicBezTo>
                  <a:lnTo>
                    <a:pt x="7230" y="3495"/>
                  </a:lnTo>
                  <a:cubicBezTo>
                    <a:pt x="6800" y="3719"/>
                    <a:pt x="6168" y="3622"/>
                    <a:pt x="5825" y="3279"/>
                  </a:cubicBezTo>
                  <a:lnTo>
                    <a:pt x="5060" y="2514"/>
                  </a:lnTo>
                  <a:cubicBezTo>
                    <a:pt x="4717" y="2171"/>
                    <a:pt x="4155" y="2171"/>
                    <a:pt x="3812" y="2514"/>
                  </a:cubicBezTo>
                  <a:lnTo>
                    <a:pt x="2514" y="3812"/>
                  </a:lnTo>
                  <a:cubicBezTo>
                    <a:pt x="2171" y="4156"/>
                    <a:pt x="2171" y="4717"/>
                    <a:pt x="2514" y="5059"/>
                  </a:cubicBezTo>
                  <a:lnTo>
                    <a:pt x="3279" y="5825"/>
                  </a:lnTo>
                  <a:cubicBezTo>
                    <a:pt x="3622" y="6168"/>
                    <a:pt x="3719" y="6800"/>
                    <a:pt x="3495" y="7230"/>
                  </a:cubicBezTo>
                  <a:lnTo>
                    <a:pt x="3113" y="8161"/>
                  </a:lnTo>
                  <a:cubicBezTo>
                    <a:pt x="2965" y="8622"/>
                    <a:pt x="2448" y="9000"/>
                    <a:pt x="1963" y="9000"/>
                  </a:cubicBezTo>
                  <a:lnTo>
                    <a:pt x="882" y="9000"/>
                  </a:lnTo>
                  <a:cubicBezTo>
                    <a:pt x="397" y="9000"/>
                    <a:pt x="0" y="9397"/>
                    <a:pt x="0" y="9882"/>
                  </a:cubicBezTo>
                  <a:close/>
                </a:path>
              </a:pathLst>
            </a:custGeom>
            <a:solidFill>
              <a:schemeClr val="accent2"/>
            </a:solidFill>
            <a:ln w="12700">
              <a:miter lim="400000"/>
            </a:ln>
          </p:spPr>
          <p:txBody>
            <a:bodyPr lIns="30136" tIns="30136" rIns="30136" bIns="30136" anchor="ctr"/>
            <a:lstStyle/>
            <a:p>
              <a:pPr algn="just">
                <a:lnSpc>
                  <a:spcPct val="120000"/>
                </a:lnSpc>
                <a:defRPr sz="3200">
                  <a:solidFill>
                    <a:srgbClr val="FFFFFF"/>
                  </a:solidFill>
                  <a:latin typeface="+mn-lt"/>
                  <a:ea typeface="+mn-ea"/>
                  <a:cs typeface="+mn-cs"/>
                  <a:sym typeface="Helvetica Light"/>
                </a:defRPr>
              </a:pPr>
              <a:endParaRPr sz="675">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4" name="Shape 726"/>
            <p:cNvSpPr/>
            <p:nvPr/>
          </p:nvSpPr>
          <p:spPr>
            <a:xfrm>
              <a:off x="2953008" y="1658220"/>
              <a:ext cx="1193214" cy="1193219"/>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500"/>
                    <a:pt x="10800" y="5500"/>
                  </a:cubicBezTo>
                  <a:cubicBezTo>
                    <a:pt x="13728" y="5500"/>
                    <a:pt x="16101" y="7872"/>
                    <a:pt x="16101" y="10800"/>
                  </a:cubicBezTo>
                  <a:cubicBezTo>
                    <a:pt x="16101" y="13728"/>
                    <a:pt x="13728" y="16101"/>
                    <a:pt x="10800" y="16101"/>
                  </a:cubicBezTo>
                  <a:cubicBezTo>
                    <a:pt x="7872" y="16101"/>
                    <a:pt x="5499" y="13728"/>
                    <a:pt x="5499" y="10800"/>
                  </a:cubicBezTo>
                  <a:close/>
                  <a:moveTo>
                    <a:pt x="0" y="9882"/>
                  </a:moveTo>
                  <a:lnTo>
                    <a:pt x="0" y="11719"/>
                  </a:lnTo>
                  <a:cubicBezTo>
                    <a:pt x="0" y="12204"/>
                    <a:pt x="397" y="12601"/>
                    <a:pt x="882" y="12601"/>
                  </a:cubicBezTo>
                  <a:lnTo>
                    <a:pt x="1963" y="12601"/>
                  </a:lnTo>
                  <a:cubicBezTo>
                    <a:pt x="2448" y="12601"/>
                    <a:pt x="2965" y="12978"/>
                    <a:pt x="3113" y="13439"/>
                  </a:cubicBezTo>
                  <a:lnTo>
                    <a:pt x="3495" y="14371"/>
                  </a:lnTo>
                  <a:cubicBezTo>
                    <a:pt x="3719" y="14800"/>
                    <a:pt x="3621" y="15433"/>
                    <a:pt x="3279" y="15776"/>
                  </a:cubicBezTo>
                  <a:lnTo>
                    <a:pt x="2514" y="16541"/>
                  </a:lnTo>
                  <a:cubicBezTo>
                    <a:pt x="2170" y="16884"/>
                    <a:pt x="2170" y="17444"/>
                    <a:pt x="2514" y="17787"/>
                  </a:cubicBezTo>
                  <a:lnTo>
                    <a:pt x="3812" y="19087"/>
                  </a:lnTo>
                  <a:cubicBezTo>
                    <a:pt x="4156" y="19430"/>
                    <a:pt x="4716" y="19430"/>
                    <a:pt x="5059" y="19087"/>
                  </a:cubicBezTo>
                  <a:lnTo>
                    <a:pt x="5824" y="18321"/>
                  </a:lnTo>
                  <a:cubicBezTo>
                    <a:pt x="6167" y="17979"/>
                    <a:pt x="6800" y="17882"/>
                    <a:pt x="7230" y="18105"/>
                  </a:cubicBezTo>
                  <a:lnTo>
                    <a:pt x="8160" y="18487"/>
                  </a:lnTo>
                  <a:cubicBezTo>
                    <a:pt x="8622" y="18635"/>
                    <a:pt x="9001" y="19152"/>
                    <a:pt x="9001" y="19637"/>
                  </a:cubicBezTo>
                  <a:lnTo>
                    <a:pt x="9001" y="20718"/>
                  </a:lnTo>
                  <a:cubicBezTo>
                    <a:pt x="9001" y="21203"/>
                    <a:pt x="9398" y="21600"/>
                    <a:pt x="9882" y="21600"/>
                  </a:cubicBezTo>
                  <a:lnTo>
                    <a:pt x="11718" y="21600"/>
                  </a:lnTo>
                  <a:cubicBezTo>
                    <a:pt x="12204" y="21600"/>
                    <a:pt x="12601" y="21203"/>
                    <a:pt x="12601" y="20718"/>
                  </a:cubicBezTo>
                  <a:lnTo>
                    <a:pt x="12601" y="19637"/>
                  </a:lnTo>
                  <a:cubicBezTo>
                    <a:pt x="12601" y="19152"/>
                    <a:pt x="12978" y="18635"/>
                    <a:pt x="13440" y="18487"/>
                  </a:cubicBezTo>
                  <a:lnTo>
                    <a:pt x="14370" y="18105"/>
                  </a:lnTo>
                  <a:cubicBezTo>
                    <a:pt x="14800" y="17882"/>
                    <a:pt x="15433" y="17979"/>
                    <a:pt x="15775" y="18321"/>
                  </a:cubicBezTo>
                  <a:lnTo>
                    <a:pt x="16541" y="19087"/>
                  </a:lnTo>
                  <a:cubicBezTo>
                    <a:pt x="16884" y="19430"/>
                    <a:pt x="17444" y="19430"/>
                    <a:pt x="17788" y="19087"/>
                  </a:cubicBezTo>
                  <a:lnTo>
                    <a:pt x="19087" y="17787"/>
                  </a:lnTo>
                  <a:cubicBezTo>
                    <a:pt x="19430" y="17444"/>
                    <a:pt x="19430" y="16884"/>
                    <a:pt x="19087" y="16541"/>
                  </a:cubicBezTo>
                  <a:lnTo>
                    <a:pt x="18321" y="15776"/>
                  </a:lnTo>
                  <a:cubicBezTo>
                    <a:pt x="17979" y="15433"/>
                    <a:pt x="17882" y="14801"/>
                    <a:pt x="18105" y="14371"/>
                  </a:cubicBezTo>
                  <a:lnTo>
                    <a:pt x="18487" y="13439"/>
                  </a:lnTo>
                  <a:cubicBezTo>
                    <a:pt x="18635" y="12978"/>
                    <a:pt x="19152" y="12601"/>
                    <a:pt x="19637" y="12601"/>
                  </a:cubicBezTo>
                  <a:lnTo>
                    <a:pt x="20718" y="12601"/>
                  </a:lnTo>
                  <a:cubicBezTo>
                    <a:pt x="21203" y="12601"/>
                    <a:pt x="21600" y="12204"/>
                    <a:pt x="21600" y="11719"/>
                  </a:cubicBezTo>
                  <a:lnTo>
                    <a:pt x="21600" y="9882"/>
                  </a:lnTo>
                  <a:cubicBezTo>
                    <a:pt x="21600" y="9396"/>
                    <a:pt x="21203" y="8999"/>
                    <a:pt x="20718" y="8999"/>
                  </a:cubicBezTo>
                  <a:lnTo>
                    <a:pt x="19637" y="8999"/>
                  </a:lnTo>
                  <a:cubicBezTo>
                    <a:pt x="19152" y="8999"/>
                    <a:pt x="18635" y="8623"/>
                    <a:pt x="18487" y="8161"/>
                  </a:cubicBezTo>
                  <a:lnTo>
                    <a:pt x="18105" y="7229"/>
                  </a:lnTo>
                  <a:cubicBezTo>
                    <a:pt x="17882" y="6800"/>
                    <a:pt x="17979" y="6167"/>
                    <a:pt x="18321" y="5825"/>
                  </a:cubicBezTo>
                  <a:lnTo>
                    <a:pt x="19087" y="5060"/>
                  </a:lnTo>
                  <a:cubicBezTo>
                    <a:pt x="19430" y="4718"/>
                    <a:pt x="19430" y="4156"/>
                    <a:pt x="19087" y="3813"/>
                  </a:cubicBezTo>
                  <a:lnTo>
                    <a:pt x="17788" y="2514"/>
                  </a:lnTo>
                  <a:cubicBezTo>
                    <a:pt x="17444" y="2171"/>
                    <a:pt x="16884" y="2171"/>
                    <a:pt x="16541" y="2514"/>
                  </a:cubicBezTo>
                  <a:lnTo>
                    <a:pt x="15775" y="3279"/>
                  </a:lnTo>
                  <a:cubicBezTo>
                    <a:pt x="15433" y="3621"/>
                    <a:pt x="14800" y="3718"/>
                    <a:pt x="14370" y="3495"/>
                  </a:cubicBezTo>
                  <a:lnTo>
                    <a:pt x="13440" y="3114"/>
                  </a:lnTo>
                  <a:cubicBezTo>
                    <a:pt x="12978" y="2965"/>
                    <a:pt x="12601" y="2448"/>
                    <a:pt x="12601" y="1963"/>
                  </a:cubicBezTo>
                  <a:lnTo>
                    <a:pt x="12601" y="882"/>
                  </a:lnTo>
                  <a:cubicBezTo>
                    <a:pt x="12601" y="397"/>
                    <a:pt x="12204" y="0"/>
                    <a:pt x="11718" y="0"/>
                  </a:cubicBezTo>
                  <a:lnTo>
                    <a:pt x="9882" y="0"/>
                  </a:lnTo>
                  <a:cubicBezTo>
                    <a:pt x="9398" y="0"/>
                    <a:pt x="9001" y="397"/>
                    <a:pt x="9001" y="882"/>
                  </a:cubicBezTo>
                  <a:lnTo>
                    <a:pt x="9001" y="1963"/>
                  </a:lnTo>
                  <a:cubicBezTo>
                    <a:pt x="9001" y="2448"/>
                    <a:pt x="8622" y="2965"/>
                    <a:pt x="8160" y="3114"/>
                  </a:cubicBezTo>
                  <a:lnTo>
                    <a:pt x="7230" y="3495"/>
                  </a:lnTo>
                  <a:cubicBezTo>
                    <a:pt x="6800" y="3718"/>
                    <a:pt x="6167" y="3621"/>
                    <a:pt x="5824" y="3279"/>
                  </a:cubicBezTo>
                  <a:lnTo>
                    <a:pt x="5059" y="2514"/>
                  </a:lnTo>
                  <a:cubicBezTo>
                    <a:pt x="4716" y="2171"/>
                    <a:pt x="4156" y="2171"/>
                    <a:pt x="3812" y="2514"/>
                  </a:cubicBezTo>
                  <a:lnTo>
                    <a:pt x="2514" y="3813"/>
                  </a:lnTo>
                  <a:cubicBezTo>
                    <a:pt x="2170" y="4156"/>
                    <a:pt x="2170" y="4718"/>
                    <a:pt x="2514" y="5060"/>
                  </a:cubicBezTo>
                  <a:lnTo>
                    <a:pt x="3279" y="5825"/>
                  </a:lnTo>
                  <a:cubicBezTo>
                    <a:pt x="3621" y="6167"/>
                    <a:pt x="3719" y="6800"/>
                    <a:pt x="3495" y="7229"/>
                  </a:cubicBezTo>
                  <a:lnTo>
                    <a:pt x="3113" y="8161"/>
                  </a:lnTo>
                  <a:cubicBezTo>
                    <a:pt x="2965" y="8623"/>
                    <a:pt x="2448" y="8999"/>
                    <a:pt x="1963" y="8999"/>
                  </a:cubicBezTo>
                  <a:lnTo>
                    <a:pt x="882" y="8999"/>
                  </a:lnTo>
                  <a:cubicBezTo>
                    <a:pt x="397" y="8999"/>
                    <a:pt x="0" y="9396"/>
                    <a:pt x="0" y="9882"/>
                  </a:cubicBezTo>
                  <a:close/>
                </a:path>
              </a:pathLst>
            </a:custGeom>
            <a:solidFill>
              <a:schemeClr val="accent1"/>
            </a:solidFill>
            <a:ln w="12700">
              <a:miter lim="400000"/>
            </a:ln>
          </p:spPr>
          <p:txBody>
            <a:bodyPr lIns="30136" tIns="30136" rIns="30136" bIns="30136" anchor="ctr"/>
            <a:lstStyle/>
            <a:p>
              <a:pPr algn="just">
                <a:lnSpc>
                  <a:spcPct val="120000"/>
                </a:lnSpc>
                <a:defRPr sz="3200">
                  <a:solidFill>
                    <a:srgbClr val="FFFFFF"/>
                  </a:solidFill>
                  <a:latin typeface="+mn-lt"/>
                  <a:ea typeface="+mn-ea"/>
                  <a:cs typeface="+mn-cs"/>
                  <a:sym typeface="Helvetica Light"/>
                </a:defRPr>
              </a:pPr>
              <a:endParaRPr sz="675">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35" name="Text Placeholder 11"/>
          <p:cNvSpPr txBox="1"/>
          <p:nvPr/>
        </p:nvSpPr>
        <p:spPr>
          <a:xfrm>
            <a:off x="1187599" y="1885950"/>
            <a:ext cx="1810008" cy="8351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行政规章及规范性文件</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金融机构反洗钱规定</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人民银行</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2006</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年</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1</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号令</a:t>
            </a:r>
          </a:p>
        </p:txBody>
      </p:sp>
      <p:sp>
        <p:nvSpPr>
          <p:cNvPr id="38" name="Text Placeholder 11"/>
          <p:cNvSpPr txBox="1"/>
          <p:nvPr/>
        </p:nvSpPr>
        <p:spPr>
          <a:xfrm>
            <a:off x="1146744" y="3361536"/>
            <a:ext cx="2012801" cy="8351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pP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2016</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年号令（</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2016</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年</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12</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月</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9</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日）</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金融机构报告涉嫌恐怖融资和可疑交易管理办法</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p>
        </p:txBody>
      </p:sp>
      <p:sp>
        <p:nvSpPr>
          <p:cNvPr id="40" name="Text Placeholder 11"/>
          <p:cNvSpPr txBox="1"/>
          <p:nvPr/>
        </p:nvSpPr>
        <p:spPr>
          <a:xfrm>
            <a:off x="6019800" y="1851303"/>
            <a:ext cx="2002560" cy="8351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2006</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年</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11</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月</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14</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金融机构大额交易和可疑交易报告管理办法</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p>
        </p:txBody>
      </p:sp>
      <p:sp>
        <p:nvSpPr>
          <p:cNvPr id="41" name="Text Placeholder 11"/>
          <p:cNvSpPr txBox="1"/>
          <p:nvPr/>
        </p:nvSpPr>
        <p:spPr>
          <a:xfrm>
            <a:off x="6167573" y="3248956"/>
            <a:ext cx="2012801" cy="8351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pP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2007</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年</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1</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号令</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2007</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年</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6</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月</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11</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金融机构客户身份识别和客户身份资料及交易记录保存管理办法</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p>
        </p:txBody>
      </p:sp>
    </p:spTree>
    <p:extLst>
      <p:ext uri="{BB962C8B-B14F-4D97-AF65-F5344CB8AC3E}">
        <p14:creationId xmlns:p14="http://schemas.microsoft.com/office/powerpoint/2010/main" val="115248442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fill="hold"/>
                                        <p:tgtEl>
                                          <p:spTgt spid="35"/>
                                        </p:tgtEl>
                                        <p:attrNameLst>
                                          <p:attrName>ppt_x</p:attrName>
                                        </p:attrNameLst>
                                      </p:cBhvr>
                                      <p:tavLst>
                                        <p:tav tm="0">
                                          <p:val>
                                            <p:strVal val="0-#ppt_w/2"/>
                                          </p:val>
                                        </p:tav>
                                        <p:tav tm="100000">
                                          <p:val>
                                            <p:strVal val="#ppt_x"/>
                                          </p:val>
                                        </p:tav>
                                      </p:tavLst>
                                    </p:anim>
                                    <p:anim calcmode="lin" valueType="num">
                                      <p:cBhvr additive="base">
                                        <p:cTn id="21" dur="500" fill="hold"/>
                                        <p:tgtEl>
                                          <p:spTgt spid="35"/>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additive="base">
                                        <p:cTn id="24" dur="500" fill="hold"/>
                                        <p:tgtEl>
                                          <p:spTgt spid="38"/>
                                        </p:tgtEl>
                                        <p:attrNameLst>
                                          <p:attrName>ppt_x</p:attrName>
                                        </p:attrNameLst>
                                      </p:cBhvr>
                                      <p:tavLst>
                                        <p:tav tm="0">
                                          <p:val>
                                            <p:strVal val="0-#ppt_w/2"/>
                                          </p:val>
                                        </p:tav>
                                        <p:tav tm="100000">
                                          <p:val>
                                            <p:strVal val="#ppt_x"/>
                                          </p:val>
                                        </p:tav>
                                      </p:tavLst>
                                    </p:anim>
                                    <p:anim calcmode="lin" valueType="num">
                                      <p:cBhvr additive="base">
                                        <p:cTn id="25" dur="500" fill="hold"/>
                                        <p:tgtEl>
                                          <p:spTgt spid="38"/>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1+#ppt_w/2"/>
                                          </p:val>
                                        </p:tav>
                                        <p:tav tm="100000">
                                          <p:val>
                                            <p:strVal val="#ppt_x"/>
                                          </p:val>
                                        </p:tav>
                                      </p:tavLst>
                                    </p:anim>
                                    <p:anim calcmode="lin" valueType="num">
                                      <p:cBhvr additive="base">
                                        <p:cTn id="29" dur="500" fill="hold"/>
                                        <p:tgtEl>
                                          <p:spTgt spid="40"/>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additive="base">
                                        <p:cTn id="32" dur="500" fill="hold"/>
                                        <p:tgtEl>
                                          <p:spTgt spid="41"/>
                                        </p:tgtEl>
                                        <p:attrNameLst>
                                          <p:attrName>ppt_x</p:attrName>
                                        </p:attrNameLst>
                                      </p:cBhvr>
                                      <p:tavLst>
                                        <p:tav tm="0">
                                          <p:val>
                                            <p:strVal val="1+#ppt_w/2"/>
                                          </p:val>
                                        </p:tav>
                                        <p:tav tm="100000">
                                          <p:val>
                                            <p:strVal val="#ppt_x"/>
                                          </p:val>
                                        </p:tav>
                                      </p:tavLst>
                                    </p:anim>
                                    <p:anim calcmode="lin" valueType="num">
                                      <p:cBhvr additive="base">
                                        <p:cTn id="33"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5" grpId="0"/>
      <p:bldP spid="38" grpId="0"/>
      <p:bldP spid="40" grpId="0"/>
      <p:bldP spid="4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RATE_QUIZZES" val="0"/>
  <p:tag name="ISPRING_SCORM_PASSING_SCORE" val="100.00000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345"/>
  <p:tag name="ISPRING_FIRST_PUBLISH" val="1"/>
</p:tagLst>
</file>

<file path=ppt/theme/theme1.xml><?xml version="1.0" encoding="utf-8"?>
<a:theme xmlns:a="http://schemas.openxmlformats.org/drawingml/2006/main" name="Office 主题">
  <a:themeElements>
    <a:clrScheme name="自定义 106">
      <a:dk1>
        <a:srgbClr val="000000"/>
      </a:dk1>
      <a:lt1>
        <a:srgbClr val="FFFFFF"/>
      </a:lt1>
      <a:dk2>
        <a:srgbClr val="000000"/>
      </a:dk2>
      <a:lt2>
        <a:srgbClr val="FFFFFF"/>
      </a:lt2>
      <a:accent1>
        <a:srgbClr val="0045AC"/>
      </a:accent1>
      <a:accent2>
        <a:srgbClr val="FF9933"/>
      </a:accent2>
      <a:accent3>
        <a:srgbClr val="0045AC"/>
      </a:accent3>
      <a:accent4>
        <a:srgbClr val="FF9933"/>
      </a:accent4>
      <a:accent5>
        <a:srgbClr val="0045AC"/>
      </a:accent5>
      <a:accent6>
        <a:srgbClr val="FF9933"/>
      </a:accent6>
      <a:hlink>
        <a:srgbClr val="0045AC"/>
      </a:hlink>
      <a:folHlink>
        <a:srgbClr val="FF9933"/>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1541</Words>
  <Application>Microsoft Office PowerPoint</Application>
  <PresentationFormat>全屏显示(16:9)</PresentationFormat>
  <Paragraphs>156</Paragraphs>
  <Slides>20</Slides>
  <Notes>5</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20</vt:i4>
      </vt:variant>
    </vt:vector>
  </HeadingPairs>
  <TitlesOfParts>
    <vt:vector size="35" baseType="lpstr">
      <vt:lpstr>FZHei-B01S</vt:lpstr>
      <vt:lpstr>Meiryo</vt:lpstr>
      <vt:lpstr>Noto Sans S Chinese Black</vt:lpstr>
      <vt:lpstr>Noto Serif CJK SC</vt:lpstr>
      <vt:lpstr>汉仪铸字超然体W</vt:lpstr>
      <vt:lpstr>宋体</vt:lpstr>
      <vt:lpstr>微软雅黑</vt:lpstr>
      <vt:lpstr>字魂59号-创粗黑</vt:lpstr>
      <vt:lpstr>Arial</vt:lpstr>
      <vt:lpstr>Arial Black</vt:lpstr>
      <vt:lpstr>Calibri</vt:lpstr>
      <vt:lpstr>Calibri Light</vt:lpstr>
      <vt:lpstr>Impact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2019-05-08T01:29:30Z</dcterms:created>
  <dcterms:modified xsi:type="dcterms:W3CDTF">2020-12-04T12:27:37Z</dcterms:modified>
</cp:coreProperties>
</file>