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22" r:id="rId2"/>
  </p:sldMasterIdLst>
  <p:notesMasterIdLst>
    <p:notesMasterId r:id="rId25"/>
  </p:notesMasterIdLst>
  <p:sldIdLst>
    <p:sldId id="455" r:id="rId3"/>
    <p:sldId id="482" r:id="rId4"/>
    <p:sldId id="483" r:id="rId5"/>
    <p:sldId id="484" r:id="rId6"/>
    <p:sldId id="459" r:id="rId7"/>
    <p:sldId id="460" r:id="rId8"/>
    <p:sldId id="461" r:id="rId9"/>
    <p:sldId id="485" r:id="rId10"/>
    <p:sldId id="463" r:id="rId11"/>
    <p:sldId id="464" r:id="rId12"/>
    <p:sldId id="466" r:id="rId13"/>
    <p:sldId id="486" r:id="rId14"/>
    <p:sldId id="469" r:id="rId15"/>
    <p:sldId id="471" r:id="rId16"/>
    <p:sldId id="487" r:id="rId17"/>
    <p:sldId id="473" r:id="rId18"/>
    <p:sldId id="488" r:id="rId19"/>
    <p:sldId id="477" r:id="rId20"/>
    <p:sldId id="479" r:id="rId21"/>
    <p:sldId id="505" r:id="rId22"/>
    <p:sldId id="506" r:id="rId23"/>
    <p:sldId id="507" r:id="rId24"/>
  </p:sldIdLst>
  <p:sldSz cx="9144000" cy="5143500" type="screen16x9"/>
  <p:notesSz cx="6858000" cy="9144000"/>
  <p:custDataLst>
    <p:tags r:id="rId2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D41A"/>
    <a:srgbClr val="E95E33"/>
    <a:srgbClr val="E37A39"/>
    <a:srgbClr val="D4631E"/>
    <a:srgbClr val="D3470F"/>
    <a:srgbClr val="0399AD"/>
    <a:srgbClr val="D6710C"/>
    <a:srgbClr val="DD5205"/>
    <a:srgbClr val="E11501"/>
    <a:srgbClr val="60E9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9" autoAdjust="0"/>
    <p:restoredTop sz="95957" autoAdjust="0"/>
  </p:normalViewPr>
  <p:slideViewPr>
    <p:cSldViewPr>
      <p:cViewPr varScale="1">
        <p:scale>
          <a:sx n="143" d="100"/>
          <a:sy n="143" d="100"/>
        </p:scale>
        <p:origin x="696" y="10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5" d="100"/>
        <a:sy n="12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11/25/2020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dirty="0"/>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701244-4634-42BA-A7C4-4E6E248CFBA5}" type="slidenum">
              <a:rPr lang="zh-CN" altLang="en-US" smtClean="0"/>
              <a:t>1</a:t>
            </a:fld>
            <a:endParaRPr lang="zh-CN" altLang="en-US"/>
          </a:p>
        </p:txBody>
      </p:sp>
    </p:spTree>
    <p:extLst>
      <p:ext uri="{BB962C8B-B14F-4D97-AF65-F5344CB8AC3E}">
        <p14:creationId xmlns:p14="http://schemas.microsoft.com/office/powerpoint/2010/main" val="31109041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849771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701244-4634-42BA-A7C4-4E6E248CFBA5}" type="slidenum">
              <a:rPr lang="zh-CN" altLang="en-US" smtClean="0"/>
              <a:t>2</a:t>
            </a:fld>
            <a:endParaRPr lang="zh-CN" altLang="en-US"/>
          </a:p>
        </p:txBody>
      </p:sp>
    </p:spTree>
    <p:extLst>
      <p:ext uri="{BB962C8B-B14F-4D97-AF65-F5344CB8AC3E}">
        <p14:creationId xmlns:p14="http://schemas.microsoft.com/office/powerpoint/2010/main" val="4200131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701244-4634-42BA-A7C4-4E6E248CFBA5}" type="slidenum">
              <a:rPr lang="zh-CN" altLang="en-US" smtClean="0"/>
              <a:t>3</a:t>
            </a:fld>
            <a:endParaRPr lang="zh-CN" altLang="en-US"/>
          </a:p>
        </p:txBody>
      </p:sp>
    </p:spTree>
    <p:extLst>
      <p:ext uri="{BB962C8B-B14F-4D97-AF65-F5344CB8AC3E}">
        <p14:creationId xmlns:p14="http://schemas.microsoft.com/office/powerpoint/2010/main" val="475258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701244-4634-42BA-A7C4-4E6E248CFBA5}" type="slidenum">
              <a:rPr lang="zh-CN" altLang="en-US" smtClean="0"/>
              <a:t>4</a:t>
            </a:fld>
            <a:endParaRPr lang="zh-CN" altLang="en-US"/>
          </a:p>
        </p:txBody>
      </p:sp>
    </p:spTree>
    <p:extLst>
      <p:ext uri="{BB962C8B-B14F-4D97-AF65-F5344CB8AC3E}">
        <p14:creationId xmlns:p14="http://schemas.microsoft.com/office/powerpoint/2010/main" val="3430322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701244-4634-42BA-A7C4-4E6E248CFBA5}" type="slidenum">
              <a:rPr lang="zh-CN" altLang="en-US" smtClean="0"/>
              <a:t>8</a:t>
            </a:fld>
            <a:endParaRPr lang="zh-CN" altLang="en-US"/>
          </a:p>
        </p:txBody>
      </p:sp>
    </p:spTree>
    <p:extLst>
      <p:ext uri="{BB962C8B-B14F-4D97-AF65-F5344CB8AC3E}">
        <p14:creationId xmlns:p14="http://schemas.microsoft.com/office/powerpoint/2010/main" val="887403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701244-4634-42BA-A7C4-4E6E248CFBA5}" type="slidenum">
              <a:rPr lang="zh-CN" altLang="en-US" smtClean="0"/>
              <a:t>12</a:t>
            </a:fld>
            <a:endParaRPr lang="zh-CN" altLang="en-US"/>
          </a:p>
        </p:txBody>
      </p:sp>
    </p:spTree>
    <p:extLst>
      <p:ext uri="{BB962C8B-B14F-4D97-AF65-F5344CB8AC3E}">
        <p14:creationId xmlns:p14="http://schemas.microsoft.com/office/powerpoint/2010/main" val="1782507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701244-4634-42BA-A7C4-4E6E248CFBA5}" type="slidenum">
              <a:rPr lang="zh-CN" altLang="en-US" smtClean="0"/>
              <a:t>15</a:t>
            </a:fld>
            <a:endParaRPr lang="zh-CN" altLang="en-US"/>
          </a:p>
        </p:txBody>
      </p:sp>
    </p:spTree>
    <p:extLst>
      <p:ext uri="{BB962C8B-B14F-4D97-AF65-F5344CB8AC3E}">
        <p14:creationId xmlns:p14="http://schemas.microsoft.com/office/powerpoint/2010/main" val="4237990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701244-4634-42BA-A7C4-4E6E248CFBA5}" type="slidenum">
              <a:rPr lang="zh-CN" altLang="en-US" smtClean="0"/>
              <a:t>17</a:t>
            </a:fld>
            <a:endParaRPr lang="zh-CN" altLang="en-US"/>
          </a:p>
        </p:txBody>
      </p:sp>
    </p:spTree>
    <p:extLst>
      <p:ext uri="{BB962C8B-B14F-4D97-AF65-F5344CB8AC3E}">
        <p14:creationId xmlns:p14="http://schemas.microsoft.com/office/powerpoint/2010/main" val="32923988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701244-4634-42BA-A7C4-4E6E248CFBA5}" type="slidenum">
              <a:rPr lang="zh-CN" altLang="en-US" smtClean="0"/>
              <a:t>21</a:t>
            </a:fld>
            <a:endParaRPr lang="zh-CN" altLang="en-US"/>
          </a:p>
        </p:txBody>
      </p:sp>
    </p:spTree>
    <p:extLst>
      <p:ext uri="{BB962C8B-B14F-4D97-AF65-F5344CB8AC3E}">
        <p14:creationId xmlns:p14="http://schemas.microsoft.com/office/powerpoint/2010/main" val="27877153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Tree>
    <p:extLst>
      <p:ext uri="{BB962C8B-B14F-4D97-AF65-F5344CB8AC3E}">
        <p14:creationId xmlns:p14="http://schemas.microsoft.com/office/powerpoint/2010/main" val="39249624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3745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7643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05608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68166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74318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64086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71321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87476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621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节标题">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620044" y="342717"/>
            <a:ext cx="1569660" cy="369332"/>
          </a:xfrm>
          <a:prstGeom prst="rect">
            <a:avLst/>
          </a:prstGeom>
          <a:noFill/>
        </p:spPr>
        <p:txBody>
          <a:bodyPr wrap="none" rtlCol="0">
            <a:spAutoFit/>
          </a:bodyPr>
          <a:lstStyle/>
          <a:p>
            <a:r>
              <a:rPr lang="zh-CN" altLang="en-US" sz="1800" dirty="0" smtClean="0">
                <a:solidFill>
                  <a:schemeClr val="accent1"/>
                </a:solidFill>
              </a:rPr>
              <a:t>产妇身体恢复</a:t>
            </a:r>
          </a:p>
        </p:txBody>
      </p:sp>
      <p:sp>
        <p:nvSpPr>
          <p:cNvPr id="6" name="心形 5"/>
          <p:cNvSpPr/>
          <p:nvPr userDrawn="1"/>
        </p:nvSpPr>
        <p:spPr>
          <a:xfrm>
            <a:off x="256628" y="361950"/>
            <a:ext cx="383512" cy="358527"/>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userDrawn="1"/>
        </p:nvSpPr>
        <p:spPr>
          <a:xfrm>
            <a:off x="0" y="4933950"/>
            <a:ext cx="9144000" cy="2095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098153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节标题">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620044" y="342717"/>
            <a:ext cx="1569660" cy="369332"/>
          </a:xfrm>
          <a:prstGeom prst="rect">
            <a:avLst/>
          </a:prstGeom>
          <a:noFill/>
        </p:spPr>
        <p:txBody>
          <a:bodyPr wrap="none" rtlCol="0">
            <a:spAutoFit/>
          </a:bodyPr>
          <a:lstStyle/>
          <a:p>
            <a:r>
              <a:rPr lang="zh-CN" altLang="en-US" sz="1800" dirty="0" smtClean="0">
                <a:solidFill>
                  <a:schemeClr val="accent1"/>
                </a:solidFill>
              </a:rPr>
              <a:t>产后恢复运动</a:t>
            </a:r>
          </a:p>
        </p:txBody>
      </p:sp>
      <p:sp>
        <p:nvSpPr>
          <p:cNvPr id="6" name="心形 5"/>
          <p:cNvSpPr/>
          <p:nvPr userDrawn="1"/>
        </p:nvSpPr>
        <p:spPr>
          <a:xfrm>
            <a:off x="256628" y="361950"/>
            <a:ext cx="383512" cy="358527"/>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userDrawn="1"/>
        </p:nvSpPr>
        <p:spPr>
          <a:xfrm>
            <a:off x="0" y="4933950"/>
            <a:ext cx="9144000" cy="2095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946538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节标题">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620044" y="342717"/>
            <a:ext cx="1569660" cy="369332"/>
          </a:xfrm>
          <a:prstGeom prst="rect">
            <a:avLst/>
          </a:prstGeom>
          <a:noFill/>
        </p:spPr>
        <p:txBody>
          <a:bodyPr wrap="none" rtlCol="0">
            <a:spAutoFit/>
          </a:bodyPr>
          <a:lstStyle/>
          <a:p>
            <a:r>
              <a:rPr lang="zh-CN" altLang="en-US" sz="1800" dirty="0" smtClean="0">
                <a:solidFill>
                  <a:schemeClr val="accent1"/>
                </a:solidFill>
              </a:rPr>
              <a:t>产后恢复瑜伽</a:t>
            </a:r>
          </a:p>
        </p:txBody>
      </p:sp>
      <p:sp>
        <p:nvSpPr>
          <p:cNvPr id="6" name="心形 5"/>
          <p:cNvSpPr/>
          <p:nvPr userDrawn="1"/>
        </p:nvSpPr>
        <p:spPr>
          <a:xfrm>
            <a:off x="256628" y="361950"/>
            <a:ext cx="383512" cy="358527"/>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userDrawn="1"/>
        </p:nvSpPr>
        <p:spPr>
          <a:xfrm>
            <a:off x="0" y="4933950"/>
            <a:ext cx="9144000" cy="2095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696290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节标题">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620044" y="342717"/>
            <a:ext cx="1569660" cy="369332"/>
          </a:xfrm>
          <a:prstGeom prst="rect">
            <a:avLst/>
          </a:prstGeom>
          <a:noFill/>
        </p:spPr>
        <p:txBody>
          <a:bodyPr wrap="none" rtlCol="0">
            <a:spAutoFit/>
          </a:bodyPr>
          <a:lstStyle/>
          <a:p>
            <a:r>
              <a:rPr lang="zh-CN" altLang="en-US" sz="1800" dirty="0" smtClean="0">
                <a:solidFill>
                  <a:schemeClr val="accent1"/>
                </a:solidFill>
              </a:rPr>
              <a:t>产妇健康饮食</a:t>
            </a:r>
          </a:p>
        </p:txBody>
      </p:sp>
      <p:sp>
        <p:nvSpPr>
          <p:cNvPr id="6" name="心形 5"/>
          <p:cNvSpPr/>
          <p:nvPr userDrawn="1"/>
        </p:nvSpPr>
        <p:spPr>
          <a:xfrm>
            <a:off x="256628" y="361950"/>
            <a:ext cx="383512" cy="358527"/>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userDrawn="1"/>
        </p:nvSpPr>
        <p:spPr>
          <a:xfrm>
            <a:off x="0" y="4933950"/>
            <a:ext cx="9144000" cy="2095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574791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节标题">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620044" y="342717"/>
            <a:ext cx="1569660" cy="369332"/>
          </a:xfrm>
          <a:prstGeom prst="rect">
            <a:avLst/>
          </a:prstGeom>
          <a:noFill/>
        </p:spPr>
        <p:txBody>
          <a:bodyPr wrap="none" rtlCol="0">
            <a:spAutoFit/>
          </a:bodyPr>
          <a:lstStyle/>
          <a:p>
            <a:r>
              <a:rPr lang="zh-CN" altLang="en-US" sz="1800" dirty="0" smtClean="0">
                <a:solidFill>
                  <a:schemeClr val="accent1"/>
                </a:solidFill>
              </a:rPr>
              <a:t>产妇心理恢复</a:t>
            </a:r>
          </a:p>
        </p:txBody>
      </p:sp>
      <p:sp>
        <p:nvSpPr>
          <p:cNvPr id="6" name="心形 5"/>
          <p:cNvSpPr/>
          <p:nvPr userDrawn="1"/>
        </p:nvSpPr>
        <p:spPr>
          <a:xfrm>
            <a:off x="256628" y="361950"/>
            <a:ext cx="383512" cy="358527"/>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userDrawn="1"/>
        </p:nvSpPr>
        <p:spPr>
          <a:xfrm>
            <a:off x="0" y="4933950"/>
            <a:ext cx="9144000" cy="2095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682581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节标题">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0" y="4933950"/>
            <a:ext cx="9144000" cy="2095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312363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1082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46559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2020/11/25</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14" r:id="rId1"/>
    <p:sldLayoutId id="2147483713" r:id="rId2"/>
    <p:sldLayoutId id="2147483717" r:id="rId3"/>
    <p:sldLayoutId id="2147483718" r:id="rId4"/>
    <p:sldLayoutId id="2147483719" r:id="rId5"/>
    <p:sldLayoutId id="2147483720" r:id="rId6"/>
    <p:sldLayoutId id="2147483721" r:id="rId7"/>
  </p:sldLayoutIdLst>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9526755"/>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23081" y="895350"/>
            <a:ext cx="7543800" cy="35016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07999" y="584396"/>
            <a:ext cx="1782801" cy="300082"/>
          </a:xfrm>
          <a:prstGeom prst="rect">
            <a:avLst/>
          </a:prstGeom>
          <a:noFill/>
        </p:spPr>
        <p:txBody>
          <a:bodyPr wrap="square" rtlCol="0">
            <a:spAutoFit/>
          </a:bodyPr>
          <a:lstStyle/>
          <a:p>
            <a:r>
              <a:rPr lang="zh-CN" altLang="en-US" sz="1350" dirty="0">
                <a:solidFill>
                  <a:schemeClr val="accent1"/>
                </a:solidFill>
                <a:cs typeface="+mn-ea"/>
                <a:sym typeface="+mn-lt"/>
              </a:rPr>
              <a:t>关爱</a:t>
            </a:r>
            <a:r>
              <a:rPr lang="zh-CN" altLang="en-US" sz="1350" dirty="0" smtClean="0">
                <a:solidFill>
                  <a:schemeClr val="accent1"/>
                </a:solidFill>
                <a:cs typeface="+mn-ea"/>
                <a:sym typeface="+mn-lt"/>
              </a:rPr>
              <a:t>孕妇 </a:t>
            </a:r>
            <a:r>
              <a:rPr lang="en-US" altLang="zh-CN" sz="1350" dirty="0" smtClean="0">
                <a:solidFill>
                  <a:schemeClr val="accent1"/>
                </a:solidFill>
                <a:cs typeface="+mn-ea"/>
                <a:sym typeface="+mn-lt"/>
              </a:rPr>
              <a:t>· </a:t>
            </a:r>
            <a:r>
              <a:rPr lang="zh-CN" altLang="en-US" sz="1350" dirty="0" smtClean="0">
                <a:solidFill>
                  <a:schemeClr val="accent1"/>
                </a:solidFill>
                <a:cs typeface="+mn-ea"/>
                <a:sym typeface="+mn-lt"/>
              </a:rPr>
              <a:t>关爱</a:t>
            </a:r>
            <a:r>
              <a:rPr lang="zh-CN" altLang="en-US" sz="1350" dirty="0">
                <a:solidFill>
                  <a:schemeClr val="accent1"/>
                </a:solidFill>
                <a:cs typeface="+mn-ea"/>
                <a:sym typeface="+mn-lt"/>
              </a:rPr>
              <a:t>女性</a:t>
            </a:r>
          </a:p>
        </p:txBody>
      </p:sp>
      <p:sp>
        <p:nvSpPr>
          <p:cNvPr id="10" name="文本框 9"/>
          <p:cNvSpPr txBox="1"/>
          <p:nvPr/>
        </p:nvSpPr>
        <p:spPr>
          <a:xfrm>
            <a:off x="2438400" y="614668"/>
            <a:ext cx="3679318" cy="253916"/>
          </a:xfrm>
          <a:prstGeom prst="rect">
            <a:avLst/>
          </a:prstGeom>
          <a:noFill/>
        </p:spPr>
        <p:txBody>
          <a:bodyPr wrap="square" rtlCol="0">
            <a:spAutoFit/>
          </a:bodyPr>
          <a:lstStyle/>
          <a:p>
            <a:r>
              <a:rPr lang="zh-CN" altLang="en-US" sz="1050" dirty="0" smtClean="0">
                <a:solidFill>
                  <a:schemeClr val="accent1"/>
                </a:solidFill>
                <a:cs typeface="+mn-ea"/>
                <a:sym typeface="+mn-lt"/>
              </a:rPr>
              <a:t>CARING FOR PREGNANT WOMEN AND WOMEN</a:t>
            </a:r>
            <a:endParaRPr lang="zh-CN" altLang="en-US" sz="1050" dirty="0">
              <a:solidFill>
                <a:schemeClr val="accent1"/>
              </a:solidFill>
              <a:cs typeface="+mn-ea"/>
              <a:sym typeface="+mn-lt"/>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8681" y="584396"/>
            <a:ext cx="1462919" cy="1688452"/>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7" y="3050329"/>
            <a:ext cx="7116456" cy="2096589"/>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02738" y="3650345"/>
            <a:ext cx="1938368" cy="1493396"/>
          </a:xfrm>
          <a:prstGeom prst="rect">
            <a:avLst/>
          </a:prstGeom>
        </p:spPr>
      </p:pic>
      <p:sp>
        <p:nvSpPr>
          <p:cNvPr id="6" name="心形 5"/>
          <p:cNvSpPr/>
          <p:nvPr/>
        </p:nvSpPr>
        <p:spPr>
          <a:xfrm>
            <a:off x="4953000" y="4351931"/>
            <a:ext cx="511953" cy="478600"/>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心形 12"/>
          <p:cNvSpPr/>
          <p:nvPr/>
        </p:nvSpPr>
        <p:spPr>
          <a:xfrm>
            <a:off x="3581400" y="4065642"/>
            <a:ext cx="251840" cy="235433"/>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心形 14"/>
          <p:cNvSpPr/>
          <p:nvPr/>
        </p:nvSpPr>
        <p:spPr>
          <a:xfrm>
            <a:off x="193907" y="1557874"/>
            <a:ext cx="595469" cy="556675"/>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心形 15"/>
          <p:cNvSpPr/>
          <p:nvPr/>
        </p:nvSpPr>
        <p:spPr>
          <a:xfrm>
            <a:off x="8492924" y="3588400"/>
            <a:ext cx="420030" cy="448546"/>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6"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6781800" y="2123515"/>
            <a:ext cx="1463959" cy="3012018"/>
          </a:xfrm>
          <a:prstGeom prst="rect">
            <a:avLst/>
          </a:prstGeom>
        </p:spPr>
      </p:pic>
      <p:sp>
        <p:nvSpPr>
          <p:cNvPr id="9" name="文本框 8"/>
          <p:cNvSpPr txBox="1"/>
          <p:nvPr/>
        </p:nvSpPr>
        <p:spPr>
          <a:xfrm>
            <a:off x="2389366" y="1170502"/>
            <a:ext cx="4544834" cy="1308050"/>
          </a:xfrm>
          <a:prstGeom prst="rect">
            <a:avLst/>
          </a:prstGeom>
          <a:noFill/>
        </p:spPr>
        <p:txBody>
          <a:bodyPr wrap="none" rtlCol="0">
            <a:spAutoFit/>
          </a:bodyPr>
          <a:lstStyle/>
          <a:p>
            <a:r>
              <a:rPr lang="zh-CN" altLang="en-US" sz="7900" spc="600" dirty="0" smtClean="0">
                <a:ln w="10160">
                  <a:solidFill>
                    <a:schemeClr val="accent5"/>
                  </a:solidFill>
                  <a:prstDash val="solid"/>
                </a:ln>
                <a:solidFill>
                  <a:schemeClr val="accent1"/>
                </a:solidFill>
                <a:latin typeface="汉仪粗圆简" panose="02010600000101010101" pitchFamily="2" charset="-122"/>
                <a:ea typeface="汉仪粗圆简" panose="02010600000101010101" pitchFamily="2" charset="-122"/>
              </a:rPr>
              <a:t>产后康复</a:t>
            </a:r>
            <a:endParaRPr lang="zh-CN" altLang="en-US" sz="7900" spc="600" dirty="0">
              <a:ln w="10160">
                <a:solidFill>
                  <a:schemeClr val="accent5"/>
                </a:solidFill>
                <a:prstDash val="solid"/>
              </a:ln>
              <a:solidFill>
                <a:schemeClr val="accent1"/>
              </a:solidFill>
              <a:latin typeface="汉仪粗圆简" panose="02010600000101010101" pitchFamily="2" charset="-122"/>
              <a:ea typeface="汉仪粗圆简" panose="02010600000101010101" pitchFamily="2" charset="-122"/>
            </a:endParaRPr>
          </a:p>
        </p:txBody>
      </p:sp>
      <p:grpSp>
        <p:nvGrpSpPr>
          <p:cNvPr id="20" name="组合 19"/>
          <p:cNvGrpSpPr/>
          <p:nvPr/>
        </p:nvGrpSpPr>
        <p:grpSpPr>
          <a:xfrm>
            <a:off x="2404935" y="2497396"/>
            <a:ext cx="4416594" cy="461665"/>
            <a:chOff x="2517606" y="2419350"/>
            <a:chExt cx="4416594" cy="461665"/>
          </a:xfrm>
        </p:grpSpPr>
        <p:sp>
          <p:nvSpPr>
            <p:cNvPr id="19" name="文本框 18"/>
            <p:cNvSpPr txBox="1"/>
            <p:nvPr/>
          </p:nvSpPr>
          <p:spPr>
            <a:xfrm>
              <a:off x="2517606" y="2419350"/>
              <a:ext cx="4416594" cy="461665"/>
            </a:xfrm>
            <a:prstGeom prst="rect">
              <a:avLst/>
            </a:prstGeom>
            <a:noFill/>
          </p:spPr>
          <p:txBody>
            <a:bodyPr wrap="none" rtlCol="0">
              <a:spAutoFit/>
            </a:bodyPr>
            <a:lstStyle/>
            <a:p>
              <a:r>
                <a:rPr lang="zh-CN" altLang="en-US" sz="2400" spc="600" dirty="0" smtClean="0">
                  <a:solidFill>
                    <a:schemeClr val="accent1"/>
                  </a:solidFill>
                  <a:latin typeface="汉仪劲楷简" panose="00020600040101010101" pitchFamily="18" charset="-122"/>
                  <a:ea typeface="汉仪劲楷简" panose="00020600040101010101" pitchFamily="18" charset="-122"/>
                </a:rPr>
                <a:t>产妇保健关注孕产妇健康</a:t>
              </a:r>
              <a:endParaRPr lang="zh-CN" altLang="en-US" sz="2400" spc="600" dirty="0">
                <a:solidFill>
                  <a:schemeClr val="accent1"/>
                </a:solidFill>
                <a:latin typeface="汉仪劲楷简" panose="00020600040101010101" pitchFamily="18" charset="-122"/>
                <a:ea typeface="汉仪劲楷简" panose="00020600040101010101" pitchFamily="18" charset="-122"/>
              </a:endParaRPr>
            </a:p>
          </p:txBody>
        </p:sp>
        <p:cxnSp>
          <p:nvCxnSpPr>
            <p:cNvPr id="12" name="直接连接符 11"/>
            <p:cNvCxnSpPr/>
            <p:nvPr/>
          </p:nvCxnSpPr>
          <p:spPr>
            <a:xfrm>
              <a:off x="2572870" y="2836190"/>
              <a:ext cx="4177553"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矩形 22"/>
          <p:cNvSpPr/>
          <p:nvPr/>
        </p:nvSpPr>
        <p:spPr>
          <a:xfrm>
            <a:off x="2263861" y="2981372"/>
            <a:ext cx="4572000" cy="430887"/>
          </a:xfrm>
          <a:prstGeom prst="rect">
            <a:avLst/>
          </a:prstGeom>
        </p:spPr>
        <p:txBody>
          <a:bodyPr>
            <a:spAutoFit/>
          </a:bodyPr>
          <a:lstStyle/>
          <a:p>
            <a:pPr algn="ctr"/>
            <a:r>
              <a:rPr lang="zh-CN" altLang="en-US" sz="1100" dirty="0" smtClean="0">
                <a:solidFill>
                  <a:schemeClr val="accent1"/>
                </a:solidFill>
              </a:rPr>
              <a:t>maternal health care concerns maternal health </a:t>
            </a:r>
            <a:r>
              <a:rPr lang="zh-CN" altLang="en-US" sz="1100" dirty="0">
                <a:solidFill>
                  <a:schemeClr val="accent1"/>
                </a:solidFill>
              </a:rPr>
              <a:t>maternal health care concerns maternal </a:t>
            </a:r>
            <a:r>
              <a:rPr lang="zh-CN" altLang="en-US" sz="1100" dirty="0" smtClean="0">
                <a:solidFill>
                  <a:schemeClr val="accent1"/>
                </a:solidFill>
              </a:rPr>
              <a:t>health </a:t>
            </a:r>
            <a:r>
              <a:rPr lang="zh-CN" altLang="en-US" sz="1100" dirty="0">
                <a:solidFill>
                  <a:schemeClr val="accent1"/>
                </a:solidFill>
              </a:rPr>
              <a:t>maternal </a:t>
            </a:r>
            <a:r>
              <a:rPr lang="zh-CN" altLang="en-US" sz="1100" dirty="0" smtClean="0">
                <a:solidFill>
                  <a:schemeClr val="accent1"/>
                </a:solidFill>
              </a:rPr>
              <a:t>health</a:t>
            </a:r>
            <a:endParaRPr lang="zh-CN" altLang="en-US" sz="1100" dirty="0">
              <a:solidFill>
                <a:schemeClr val="accent1"/>
              </a:solidFill>
            </a:endParaRPr>
          </a:p>
        </p:txBody>
      </p:sp>
      <p:sp>
        <p:nvSpPr>
          <p:cNvPr id="24" name="矩形 23"/>
          <p:cNvSpPr/>
          <p:nvPr/>
        </p:nvSpPr>
        <p:spPr>
          <a:xfrm>
            <a:off x="2868826" y="3406973"/>
            <a:ext cx="3285260" cy="307777"/>
          </a:xfrm>
          <a:prstGeom prst="rect">
            <a:avLst/>
          </a:prstGeom>
        </p:spPr>
        <p:txBody>
          <a:bodyPr wrap="square">
            <a:spAutoFit/>
          </a:bodyPr>
          <a:lstStyle/>
          <a:p>
            <a:pPr algn="ctr"/>
            <a:r>
              <a:rPr lang="zh-CN" altLang="en-US" sz="1400" dirty="0" smtClean="0">
                <a:solidFill>
                  <a:schemeClr val="accent1"/>
                </a:solidFill>
                <a:latin typeface="+mn-ea"/>
              </a:rPr>
              <a:t>宣讲人：</a:t>
            </a:r>
            <a:r>
              <a:rPr lang="zh-CN" altLang="en-US" sz="1400" dirty="0">
                <a:solidFill>
                  <a:schemeClr val="accent1"/>
                </a:solidFill>
                <a:latin typeface="+mn-ea"/>
              </a:rPr>
              <a:t>优</a:t>
            </a:r>
            <a:r>
              <a:rPr lang="zh-CN" altLang="en-US" sz="1400" dirty="0" smtClean="0">
                <a:solidFill>
                  <a:schemeClr val="accent1"/>
                </a:solidFill>
                <a:latin typeface="+mn-ea"/>
              </a:rPr>
              <a:t>品</a:t>
            </a:r>
            <a:r>
              <a:rPr lang="en-US" altLang="zh-CN" sz="1400" dirty="0" smtClean="0">
                <a:solidFill>
                  <a:schemeClr val="accent1"/>
                </a:solidFill>
                <a:latin typeface="+mn-ea"/>
              </a:rPr>
              <a:t>PPT</a:t>
            </a:r>
            <a:r>
              <a:rPr lang="zh-CN" altLang="en-US" sz="1400" dirty="0" smtClean="0">
                <a:solidFill>
                  <a:schemeClr val="accent1"/>
                </a:solidFill>
                <a:latin typeface="+mn-ea"/>
              </a:rPr>
              <a:t>    时间：</a:t>
            </a:r>
            <a:r>
              <a:rPr lang="en-US" altLang="zh-CN" sz="1400" dirty="0" smtClean="0">
                <a:solidFill>
                  <a:schemeClr val="accent1"/>
                </a:solidFill>
                <a:latin typeface="+mn-ea"/>
              </a:rPr>
              <a:t>20XX.XX</a:t>
            </a:r>
            <a:endParaRPr lang="zh-CN" altLang="en-US" sz="1400" dirty="0">
              <a:solidFill>
                <a:schemeClr val="accent1"/>
              </a:solidFill>
              <a:latin typeface="+mn-ea"/>
            </a:endParaRPr>
          </a:p>
        </p:txBody>
      </p:sp>
    </p:spTree>
    <p:extLst>
      <p:ext uri="{BB962C8B-B14F-4D97-AF65-F5344CB8AC3E}">
        <p14:creationId xmlns:p14="http://schemas.microsoft.com/office/powerpoint/2010/main" val="204403689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decel="6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6" decel="6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1000"/>
                                        <p:tgtEl>
                                          <p:spTgt spid="7"/>
                                        </p:tgtEl>
                                      </p:cBhvr>
                                    </p:animEffect>
                                    <p:anim calcmode="lin" valueType="num">
                                      <p:cBhvr>
                                        <p:cTn id="45" dur="1000" fill="hold"/>
                                        <p:tgtEl>
                                          <p:spTgt spid="7"/>
                                        </p:tgtEl>
                                        <p:attrNameLst>
                                          <p:attrName>ppt_x</p:attrName>
                                        </p:attrNameLst>
                                      </p:cBhvr>
                                      <p:tavLst>
                                        <p:tav tm="0">
                                          <p:val>
                                            <p:strVal val="#ppt_x"/>
                                          </p:val>
                                        </p:tav>
                                        <p:tav tm="100000">
                                          <p:val>
                                            <p:strVal val="#ppt_x"/>
                                          </p:val>
                                        </p:tav>
                                      </p:tavLst>
                                    </p:anim>
                                    <p:anim calcmode="lin" valueType="num">
                                      <p:cBhvr>
                                        <p:cTn id="4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nodeType="click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wipe(right)">
                                      <p:cBhvr>
                                        <p:cTn id="51" dur="500"/>
                                        <p:tgtEl>
                                          <p:spTgt spid="2"/>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childTnLst>
                          </p:cTn>
                        </p:par>
                      </p:childTnLst>
                    </p:cTn>
                  </p:par>
                  <p:par>
                    <p:cTn id="64" fill="hold">
                      <p:stCondLst>
                        <p:cond delay="indefinite"/>
                      </p:stCondLst>
                      <p:childTnLst>
                        <p:par>
                          <p:cTn id="65" fill="hold">
                            <p:stCondLst>
                              <p:cond delay="0"/>
                            </p:stCondLst>
                            <p:childTnLst>
                              <p:par>
                                <p:cTn id="66" presetID="56" presetClass="entr" presetSubtype="0" fill="hold" grpId="0" nodeType="clickEffect">
                                  <p:stCondLst>
                                    <p:cond delay="0"/>
                                  </p:stCondLst>
                                  <p:iterate type="lt">
                                    <p:tmPct val="10000"/>
                                  </p:iterate>
                                  <p:childTnLst>
                                    <p:set>
                                      <p:cBhvr>
                                        <p:cTn id="67" dur="1" fill="hold">
                                          <p:stCondLst>
                                            <p:cond delay="0"/>
                                          </p:stCondLst>
                                        </p:cTn>
                                        <p:tgtEl>
                                          <p:spTgt spid="9"/>
                                        </p:tgtEl>
                                        <p:attrNameLst>
                                          <p:attrName>style.visibility</p:attrName>
                                        </p:attrNameLst>
                                      </p:cBhvr>
                                      <p:to>
                                        <p:strVal val="visible"/>
                                      </p:to>
                                    </p:set>
                                    <p:anim by="(-#ppt_w*2)" calcmode="lin" valueType="num">
                                      <p:cBhvr rctx="PPT">
                                        <p:cTn id="68" dur="500" autoRev="1" fill="hold">
                                          <p:stCondLst>
                                            <p:cond delay="0"/>
                                          </p:stCondLst>
                                        </p:cTn>
                                        <p:tgtEl>
                                          <p:spTgt spid="9"/>
                                        </p:tgtEl>
                                        <p:attrNameLst>
                                          <p:attrName>ppt_w</p:attrName>
                                        </p:attrNameLst>
                                      </p:cBhvr>
                                    </p:anim>
                                    <p:anim by="(#ppt_w*0.50)" calcmode="lin" valueType="num">
                                      <p:cBhvr>
                                        <p:cTn id="69" dur="500" decel="50000" autoRev="1" fill="hold">
                                          <p:stCondLst>
                                            <p:cond delay="0"/>
                                          </p:stCondLst>
                                        </p:cTn>
                                        <p:tgtEl>
                                          <p:spTgt spid="9"/>
                                        </p:tgtEl>
                                        <p:attrNameLst>
                                          <p:attrName>ppt_x</p:attrName>
                                        </p:attrNameLst>
                                      </p:cBhvr>
                                    </p:anim>
                                    <p:anim from="(-#ppt_h/2)" to="(#ppt_y)" calcmode="lin" valueType="num">
                                      <p:cBhvr>
                                        <p:cTn id="70" dur="1000" fill="hold">
                                          <p:stCondLst>
                                            <p:cond delay="0"/>
                                          </p:stCondLst>
                                        </p:cTn>
                                        <p:tgtEl>
                                          <p:spTgt spid="9"/>
                                        </p:tgtEl>
                                        <p:attrNameLst>
                                          <p:attrName>ppt_y</p:attrName>
                                        </p:attrNameLst>
                                      </p:cBhvr>
                                    </p:anim>
                                    <p:animRot by="21600000">
                                      <p:cBhvr>
                                        <p:cTn id="71" dur="1000" fill="hold">
                                          <p:stCondLst>
                                            <p:cond delay="0"/>
                                          </p:stCondLst>
                                        </p:cTn>
                                        <p:tgtEl>
                                          <p:spTgt spid="9"/>
                                        </p:tgtEl>
                                        <p:attrNameLst>
                                          <p:attrName>r</p:attrName>
                                        </p:attrNameLst>
                                      </p:cBhvr>
                                    </p:animRot>
                                  </p:childTnLst>
                                </p:cTn>
                              </p:par>
                            </p:childTnLst>
                          </p:cTn>
                        </p:par>
                      </p:childTnLst>
                    </p:cTn>
                  </p:par>
                  <p:par>
                    <p:cTn id="72" fill="hold">
                      <p:stCondLst>
                        <p:cond delay="indefinite"/>
                      </p:stCondLst>
                      <p:childTnLst>
                        <p:par>
                          <p:cTn id="73" fill="hold">
                            <p:stCondLst>
                              <p:cond delay="0"/>
                            </p:stCondLst>
                            <p:childTnLst>
                              <p:par>
                                <p:cTn id="74" presetID="16" presetClass="entr" presetSubtype="21" fill="hold" nodeType="click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barn(inVertical)">
                                      <p:cBhvr>
                                        <p:cTn id="76" dur="500"/>
                                        <p:tgtEl>
                                          <p:spTgt spid="20"/>
                                        </p:tgtEl>
                                      </p:cBhvr>
                                    </p:animEffect>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23"/>
                                        </p:tgtEl>
                                        <p:attrNameLst>
                                          <p:attrName>style.visibility</p:attrName>
                                        </p:attrNameLst>
                                      </p:cBhvr>
                                      <p:to>
                                        <p:strVal val="visible"/>
                                      </p:to>
                                    </p:set>
                                    <p:anim calcmode="lin" valueType="num">
                                      <p:cBhvr additive="base">
                                        <p:cTn id="81" dur="500" fill="hold"/>
                                        <p:tgtEl>
                                          <p:spTgt spid="23"/>
                                        </p:tgtEl>
                                        <p:attrNameLst>
                                          <p:attrName>ppt_x</p:attrName>
                                        </p:attrNameLst>
                                      </p:cBhvr>
                                      <p:tavLst>
                                        <p:tav tm="0">
                                          <p:val>
                                            <p:strVal val="#ppt_x"/>
                                          </p:val>
                                        </p:tav>
                                        <p:tav tm="100000">
                                          <p:val>
                                            <p:strVal val="#ppt_x"/>
                                          </p:val>
                                        </p:tav>
                                      </p:tavLst>
                                    </p:anim>
                                    <p:anim calcmode="lin" valueType="num">
                                      <p:cBhvr additive="base">
                                        <p:cTn id="8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53" presetClass="entr" presetSubtype="16" fill="hold" grpId="0" nodeType="click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p:cTn id="87" dur="500" fill="hold"/>
                                        <p:tgtEl>
                                          <p:spTgt spid="24"/>
                                        </p:tgtEl>
                                        <p:attrNameLst>
                                          <p:attrName>ppt_w</p:attrName>
                                        </p:attrNameLst>
                                      </p:cBhvr>
                                      <p:tavLst>
                                        <p:tav tm="0">
                                          <p:val>
                                            <p:fltVal val="0"/>
                                          </p:val>
                                        </p:tav>
                                        <p:tav tm="100000">
                                          <p:val>
                                            <p:strVal val="#ppt_w"/>
                                          </p:val>
                                        </p:tav>
                                      </p:tavLst>
                                    </p:anim>
                                    <p:anim calcmode="lin" valueType="num">
                                      <p:cBhvr>
                                        <p:cTn id="88" dur="500" fill="hold"/>
                                        <p:tgtEl>
                                          <p:spTgt spid="24"/>
                                        </p:tgtEl>
                                        <p:attrNameLst>
                                          <p:attrName>ppt_h</p:attrName>
                                        </p:attrNameLst>
                                      </p:cBhvr>
                                      <p:tavLst>
                                        <p:tav tm="0">
                                          <p:val>
                                            <p:fltVal val="0"/>
                                          </p:val>
                                        </p:tav>
                                        <p:tav tm="100000">
                                          <p:val>
                                            <p:strVal val="#ppt_h"/>
                                          </p:val>
                                        </p:tav>
                                      </p:tavLst>
                                    </p:anim>
                                    <p:animEffect transition="in" filter="fade">
                                      <p:cBhvr>
                                        <p:cTn id="8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0" grpId="0"/>
      <p:bldP spid="6" grpId="0" animBg="1"/>
      <p:bldP spid="13" grpId="0" animBg="1"/>
      <p:bldP spid="15" grpId="0" animBg="1"/>
      <p:bldP spid="16" grpId="0" animBg="1"/>
      <p:bldP spid="9" grpId="0"/>
      <p:bldP spid="23" grpId="0"/>
      <p:bldP spid="2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207965" y="1935838"/>
            <a:ext cx="5159864" cy="516117"/>
          </a:xfrm>
          <a:prstGeom prst="rect">
            <a:avLst/>
          </a:prstGeom>
          <a:no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marL="285750" lvl="0" indent="-285750">
              <a:spcBef>
                <a:spcPct val="20000"/>
              </a:spcBef>
              <a:buFont typeface="Wingdings" panose="05000000000000000000" pitchFamily="2" charset="2"/>
              <a:buChar char="l"/>
            </a:pPr>
            <a:r>
              <a:rPr lang="zh-CN" altLang="en-US" sz="1400" dirty="0">
                <a:latin typeface="微软雅黑" panose="020B0503020204020204" pitchFamily="34" charset="-122"/>
                <a:ea typeface="微软雅黑" panose="020B0503020204020204" pitchFamily="34" charset="-122"/>
              </a:rPr>
              <a:t>去枕平卧，双手放在腹部，吸气时腹部肌肉尽量收缩，呼气时尽量放松。</a:t>
            </a:r>
          </a:p>
        </p:txBody>
      </p:sp>
      <p:sp>
        <p:nvSpPr>
          <p:cNvPr id="6" name="文本框 5"/>
          <p:cNvSpPr txBox="1"/>
          <p:nvPr/>
        </p:nvSpPr>
        <p:spPr>
          <a:xfrm>
            <a:off x="3207965" y="3655833"/>
            <a:ext cx="4922750" cy="516117"/>
          </a:xfrm>
          <a:prstGeom prst="rect">
            <a:avLst/>
          </a:prstGeom>
          <a:no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marL="285750" lvl="0" indent="-285750">
              <a:buFont typeface="Wingdings" panose="05000000000000000000" pitchFamily="2" charset="2"/>
              <a:buChar char="l"/>
            </a:pPr>
            <a:r>
              <a:rPr lang="zh-CN" altLang="en-US" sz="1400" dirty="0">
                <a:latin typeface="微软雅黑" panose="020B0503020204020204" pitchFamily="34" charset="-122"/>
                <a:ea typeface="微软雅黑" panose="020B0503020204020204" pitchFamily="34" charset="-122"/>
              </a:rPr>
              <a:t>抬头运动。吸气时下巴尽量上抬，呼气时下巴尽量向胸部靠拢。</a:t>
            </a:r>
          </a:p>
        </p:txBody>
      </p:sp>
      <p:sp>
        <p:nvSpPr>
          <p:cNvPr id="8" name="文本框 7"/>
          <p:cNvSpPr txBox="1"/>
          <p:nvPr/>
        </p:nvSpPr>
        <p:spPr>
          <a:xfrm>
            <a:off x="3207965" y="2774038"/>
            <a:ext cx="5043405" cy="516117"/>
          </a:xfrm>
          <a:prstGeom prst="rect">
            <a:avLst/>
          </a:prstGeom>
          <a:no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marL="285750" lvl="0" indent="-285750">
              <a:spcBef>
                <a:spcPct val="20000"/>
              </a:spcBef>
              <a:buFont typeface="Wingdings" panose="05000000000000000000" pitchFamily="2" charset="2"/>
              <a:buChar char="l"/>
            </a:pPr>
            <a:r>
              <a:rPr lang="zh-CN" altLang="en-US" sz="1400" dirty="0">
                <a:latin typeface="微软雅黑" panose="020B0503020204020204" pitchFamily="34" charset="-122"/>
                <a:ea typeface="微软雅黑" panose="020B0503020204020204" pitchFamily="34" charset="-122"/>
              </a:rPr>
              <a:t>提肛运动。吸气时收缩肛门括约肌，呼气时尽量放松。臀部运动。吸气时臀部及骨盆底肌肉收缩，呼气时放松。</a:t>
            </a:r>
          </a:p>
        </p:txBody>
      </p:sp>
      <p:sp>
        <p:nvSpPr>
          <p:cNvPr id="9" name="文本框 8"/>
          <p:cNvSpPr txBox="1"/>
          <p:nvPr/>
        </p:nvSpPr>
        <p:spPr>
          <a:xfrm>
            <a:off x="993766" y="1281539"/>
            <a:ext cx="7297863" cy="362229"/>
          </a:xfrm>
          <a:prstGeom prst="rect">
            <a:avLst/>
          </a:prstGeom>
          <a:solidFill>
            <a:schemeClr val="accent1"/>
          </a:solidFill>
          <a:ln>
            <a:solidFill>
              <a:schemeClr val="accent1"/>
            </a:solid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gn="ctr">
              <a:spcBef>
                <a:spcPct val="50000"/>
              </a:spcBef>
            </a:pPr>
            <a:r>
              <a:rPr lang="zh-CN" altLang="en-US" dirty="0">
                <a:solidFill>
                  <a:schemeClr val="bg1"/>
                </a:solidFill>
                <a:latin typeface="微软雅黑" panose="020B0503020204020204" pitchFamily="34" charset="-122"/>
                <a:ea typeface="微软雅黑" panose="020B0503020204020204" pitchFamily="34" charset="-122"/>
              </a:rPr>
              <a:t>节呼吸运动</a:t>
            </a: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838200" y="1885950"/>
            <a:ext cx="2379443" cy="2362200"/>
          </a:xfrm>
          <a:prstGeom prst="rect">
            <a:avLst/>
          </a:prstGeom>
        </p:spPr>
      </p:pic>
    </p:spTree>
    <p:extLst>
      <p:ext uri="{BB962C8B-B14F-4D97-AF65-F5344CB8AC3E}">
        <p14:creationId xmlns:p14="http://schemas.microsoft.com/office/powerpoint/2010/main" val="42277249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60602" y="1796355"/>
            <a:ext cx="4687551" cy="1384995"/>
          </a:xfrm>
          <a:prstGeom prst="rect">
            <a:avLst/>
          </a:prstGeom>
          <a:noFill/>
        </p:spPr>
        <p:txBody>
          <a:bodyPr wrap="square" rtlCol="0">
            <a:spAutoFit/>
          </a:bodyPr>
          <a:lstStyle/>
          <a:p>
            <a:pPr>
              <a:lnSpc>
                <a:spcPct val="150000"/>
              </a:lnSpc>
            </a:pPr>
            <a:r>
              <a:rPr lang="zh-CN" altLang="en-US" sz="1400" dirty="0" smtClean="0">
                <a:latin typeface="微软雅黑" panose="020B0503020204020204" pitchFamily="34" charset="-122"/>
                <a:ea typeface="微软雅黑" panose="020B0503020204020204" pitchFamily="34" charset="-122"/>
              </a:rPr>
              <a:t>在</a:t>
            </a:r>
            <a:r>
              <a:rPr lang="zh-CN" altLang="en-US" sz="1400" dirty="0">
                <a:latin typeface="微软雅黑" panose="020B0503020204020204" pitchFamily="34" charset="-122"/>
                <a:ea typeface="微软雅黑" panose="020B0503020204020204" pitchFamily="34" charset="-122"/>
              </a:rPr>
              <a:t>练习仰卧起坐这个动作时，需注意腹部伤口，</a:t>
            </a:r>
            <a:r>
              <a:rPr lang="zh-CN" altLang="en-US" sz="1400" dirty="0" smtClean="0">
                <a:latin typeface="微软雅黑" panose="020B0503020204020204" pitchFamily="34" charset="-122"/>
                <a:ea typeface="微软雅黑" panose="020B0503020204020204" pitchFamily="34" charset="-122"/>
              </a:rPr>
              <a:t>量力而行锻炼</a:t>
            </a:r>
            <a:r>
              <a:rPr lang="zh-CN" altLang="en-US" sz="1400" dirty="0">
                <a:latin typeface="微软雅黑" panose="020B0503020204020204" pitchFamily="34" charset="-122"/>
                <a:ea typeface="微软雅黑" panose="020B0503020204020204" pitchFamily="34" charset="-122"/>
              </a:rPr>
              <a:t>中以不累及伤口为准。产妇（顺产者一天后，剖腹者三天后）可在床上进行产后恢复体操锻炼，每天</a:t>
            </a:r>
            <a:r>
              <a:rPr lang="en-US" altLang="zh-CN" sz="1400" dirty="0">
                <a:latin typeface="微软雅黑" panose="020B0503020204020204" pitchFamily="34" charset="-122"/>
                <a:ea typeface="微软雅黑" panose="020B0503020204020204" pitchFamily="34" charset="-122"/>
              </a:rPr>
              <a:t>2</a:t>
            </a:r>
            <a:r>
              <a:rPr lang="zh-CN" altLang="en-US" sz="1400" dirty="0">
                <a:latin typeface="微软雅黑" panose="020B0503020204020204" pitchFamily="34" charset="-122"/>
                <a:ea typeface="微软雅黑" panose="020B0503020204020204" pitchFamily="34" charset="-122"/>
              </a:rPr>
              <a:t>次，每节做</a:t>
            </a:r>
            <a:r>
              <a:rPr lang="en-US" altLang="zh-CN" sz="1400" dirty="0">
                <a:latin typeface="微软雅黑" panose="020B0503020204020204" pitchFamily="34" charset="-122"/>
                <a:ea typeface="微软雅黑" panose="020B0503020204020204" pitchFamily="34" charset="-122"/>
              </a:rPr>
              <a:t>8</a:t>
            </a:r>
            <a:r>
              <a:rPr lang="zh-CN" altLang="en-US" sz="1400" dirty="0">
                <a:latin typeface="微软雅黑" panose="020B0503020204020204" pitchFamily="34" charset="-122"/>
                <a:ea typeface="微软雅黑" panose="020B0503020204020204" pitchFamily="34" charset="-122"/>
              </a:rPr>
              <a:t>个</a:t>
            </a:r>
            <a:r>
              <a:rPr lang="en-US" altLang="zh-CN" sz="1400" dirty="0">
                <a:latin typeface="微软雅黑" panose="020B0503020204020204" pitchFamily="34" charset="-122"/>
                <a:ea typeface="微软雅黑" panose="020B0503020204020204" pitchFamily="34" charset="-122"/>
              </a:rPr>
              <a:t>8</a:t>
            </a:r>
            <a:r>
              <a:rPr lang="zh-CN" altLang="en-US" sz="1400" dirty="0">
                <a:latin typeface="微软雅黑" panose="020B0503020204020204" pitchFamily="34" charset="-122"/>
                <a:ea typeface="微软雅黑" panose="020B0503020204020204" pitchFamily="34" charset="-122"/>
              </a:rPr>
              <a:t>拍。</a:t>
            </a:r>
          </a:p>
        </p:txBody>
      </p:sp>
      <p:sp>
        <p:nvSpPr>
          <p:cNvPr id="6" name="矩形 5"/>
          <p:cNvSpPr/>
          <p:nvPr/>
        </p:nvSpPr>
        <p:spPr>
          <a:xfrm>
            <a:off x="1145206" y="1352550"/>
            <a:ext cx="4417394" cy="369277"/>
          </a:xfrm>
          <a:prstGeom prst="rect">
            <a:avLst/>
          </a:prstGeom>
          <a:solidFill>
            <a:schemeClr val="accent1"/>
          </a:solid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gn="ctr"/>
            <a:r>
              <a:rPr lang="zh-CN" altLang="en-US" sz="1847" dirty="0">
                <a:solidFill>
                  <a:schemeClr val="bg1"/>
                </a:solidFill>
                <a:latin typeface="微软雅黑" panose="020B0503020204020204" pitchFamily="34" charset="-122"/>
                <a:ea typeface="微软雅黑" panose="020B0503020204020204" pitchFamily="34" charset="-122"/>
              </a:rPr>
              <a:t>产妇当中如有剖腹者</a:t>
            </a:r>
          </a:p>
        </p:txBody>
      </p:sp>
      <p:sp>
        <p:nvSpPr>
          <p:cNvPr id="8" name="文本框 7"/>
          <p:cNvSpPr txBox="1"/>
          <p:nvPr/>
        </p:nvSpPr>
        <p:spPr>
          <a:xfrm>
            <a:off x="990600" y="3287223"/>
            <a:ext cx="7460734" cy="1061829"/>
          </a:xfrm>
          <a:prstGeom prst="rect">
            <a:avLst/>
          </a:prstGeom>
          <a:noFill/>
        </p:spPr>
        <p:txBody>
          <a:bodyPr wrap="square" rtlCol="0">
            <a:spAutoFit/>
          </a:bodyPr>
          <a:lstStyle/>
          <a:p>
            <a:pPr>
              <a:lnSpc>
                <a:spcPct val="150000"/>
              </a:lnSpc>
            </a:pPr>
            <a:r>
              <a:rPr lang="zh-CN" altLang="en-US" sz="1400" dirty="0" smtClean="0">
                <a:latin typeface="微软雅黑" panose="020B0503020204020204" pitchFamily="34" charset="-122"/>
                <a:ea typeface="微软雅黑" panose="020B0503020204020204" pitchFamily="34" charset="-122"/>
              </a:rPr>
              <a:t>仰卧起坐</a:t>
            </a:r>
            <a:r>
              <a:rPr lang="zh-CN" altLang="en-US" sz="1400" dirty="0">
                <a:latin typeface="微软雅黑" panose="020B0503020204020204" pitchFamily="34" charset="-122"/>
                <a:ea typeface="微软雅黑" panose="020B0503020204020204" pitchFamily="34" charset="-122"/>
              </a:rPr>
              <a:t>。两腿屈曲，双手平伸，吸气时尽量使头和上半身抬离床面，并尽量靠向双腿，呼气时身体缓缓平躺。腿部运动</a:t>
            </a:r>
            <a:r>
              <a:rPr lang="zh-CN" altLang="en-US" sz="1400" dirty="0" smtClean="0">
                <a:latin typeface="微软雅黑" panose="020B0503020204020204" pitchFamily="34" charset="-122"/>
                <a:ea typeface="微软雅黑" panose="020B0503020204020204" pitchFamily="34" charset="-122"/>
              </a:rPr>
              <a:t>。吸气时一脚底平贴床面曲腿，脚后跟尽量靠近臀部，呼气时缓缓将腿伸直。然后换腿，动作同前。</a:t>
            </a:r>
            <a:endParaRPr lang="zh-CN" altLang="en-US" sz="1400" dirty="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5867400" y="1307536"/>
            <a:ext cx="2133600" cy="2026214"/>
          </a:xfrm>
          <a:prstGeom prst="rect">
            <a:avLst/>
          </a:prstGeom>
        </p:spPr>
      </p:pic>
    </p:spTree>
    <p:extLst>
      <p:ext uri="{BB962C8B-B14F-4D97-AF65-F5344CB8AC3E}">
        <p14:creationId xmlns:p14="http://schemas.microsoft.com/office/powerpoint/2010/main" val="30783723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Effect transition="in" filter="fade">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23081" y="895350"/>
            <a:ext cx="7543800" cy="35016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07999" y="584396"/>
            <a:ext cx="1782801" cy="300082"/>
          </a:xfrm>
          <a:prstGeom prst="rect">
            <a:avLst/>
          </a:prstGeom>
          <a:noFill/>
        </p:spPr>
        <p:txBody>
          <a:bodyPr wrap="square" rtlCol="0">
            <a:spAutoFit/>
          </a:bodyPr>
          <a:lstStyle/>
          <a:p>
            <a:r>
              <a:rPr lang="zh-CN" altLang="en-US" sz="1350" dirty="0">
                <a:solidFill>
                  <a:schemeClr val="accent1"/>
                </a:solidFill>
                <a:cs typeface="+mn-ea"/>
                <a:sym typeface="+mn-lt"/>
              </a:rPr>
              <a:t>关爱</a:t>
            </a:r>
            <a:r>
              <a:rPr lang="zh-CN" altLang="en-US" sz="1350" dirty="0" smtClean="0">
                <a:solidFill>
                  <a:schemeClr val="accent1"/>
                </a:solidFill>
                <a:cs typeface="+mn-ea"/>
                <a:sym typeface="+mn-lt"/>
              </a:rPr>
              <a:t>孕妇 </a:t>
            </a:r>
            <a:r>
              <a:rPr lang="en-US" altLang="zh-CN" sz="1350" dirty="0" smtClean="0">
                <a:solidFill>
                  <a:schemeClr val="accent1"/>
                </a:solidFill>
                <a:cs typeface="+mn-ea"/>
                <a:sym typeface="+mn-lt"/>
              </a:rPr>
              <a:t>· </a:t>
            </a:r>
            <a:r>
              <a:rPr lang="zh-CN" altLang="en-US" sz="1350" dirty="0" smtClean="0">
                <a:solidFill>
                  <a:schemeClr val="accent1"/>
                </a:solidFill>
                <a:cs typeface="+mn-ea"/>
                <a:sym typeface="+mn-lt"/>
              </a:rPr>
              <a:t>关爱</a:t>
            </a:r>
            <a:r>
              <a:rPr lang="zh-CN" altLang="en-US" sz="1350" dirty="0">
                <a:solidFill>
                  <a:schemeClr val="accent1"/>
                </a:solidFill>
                <a:cs typeface="+mn-ea"/>
                <a:sym typeface="+mn-lt"/>
              </a:rPr>
              <a:t>女性</a:t>
            </a:r>
          </a:p>
        </p:txBody>
      </p:sp>
      <p:sp>
        <p:nvSpPr>
          <p:cNvPr id="10" name="文本框 9"/>
          <p:cNvSpPr txBox="1"/>
          <p:nvPr/>
        </p:nvSpPr>
        <p:spPr>
          <a:xfrm>
            <a:off x="2438400" y="614668"/>
            <a:ext cx="3679318" cy="253916"/>
          </a:xfrm>
          <a:prstGeom prst="rect">
            <a:avLst/>
          </a:prstGeom>
          <a:noFill/>
        </p:spPr>
        <p:txBody>
          <a:bodyPr wrap="square" rtlCol="0">
            <a:spAutoFit/>
          </a:bodyPr>
          <a:lstStyle/>
          <a:p>
            <a:r>
              <a:rPr lang="zh-CN" altLang="en-US" sz="1050" dirty="0" smtClean="0">
                <a:solidFill>
                  <a:schemeClr val="accent1"/>
                </a:solidFill>
                <a:cs typeface="+mn-ea"/>
                <a:sym typeface="+mn-lt"/>
              </a:rPr>
              <a:t>CARING FOR PREGNANT WOMEN AND WOMEN</a:t>
            </a:r>
            <a:endParaRPr lang="zh-CN" altLang="en-US" sz="1050" dirty="0">
              <a:solidFill>
                <a:schemeClr val="accent1"/>
              </a:solidFill>
              <a:cs typeface="+mn-ea"/>
              <a:sym typeface="+mn-lt"/>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8681" y="584396"/>
            <a:ext cx="1462919" cy="1688452"/>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7" y="3050329"/>
            <a:ext cx="7116456" cy="2096589"/>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02738" y="3650345"/>
            <a:ext cx="1938368" cy="1493396"/>
          </a:xfrm>
          <a:prstGeom prst="rect">
            <a:avLst/>
          </a:prstGeom>
        </p:spPr>
      </p:pic>
      <p:sp>
        <p:nvSpPr>
          <p:cNvPr id="6" name="心形 5"/>
          <p:cNvSpPr/>
          <p:nvPr/>
        </p:nvSpPr>
        <p:spPr>
          <a:xfrm>
            <a:off x="4953000" y="4351931"/>
            <a:ext cx="511953" cy="478600"/>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心形 12"/>
          <p:cNvSpPr/>
          <p:nvPr/>
        </p:nvSpPr>
        <p:spPr>
          <a:xfrm>
            <a:off x="2378310" y="4065642"/>
            <a:ext cx="251840" cy="235433"/>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心形 14"/>
          <p:cNvSpPr/>
          <p:nvPr/>
        </p:nvSpPr>
        <p:spPr>
          <a:xfrm>
            <a:off x="193907" y="1557874"/>
            <a:ext cx="595469" cy="556675"/>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心形 15"/>
          <p:cNvSpPr/>
          <p:nvPr/>
        </p:nvSpPr>
        <p:spPr>
          <a:xfrm>
            <a:off x="8492924" y="3588400"/>
            <a:ext cx="420030" cy="448546"/>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6"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5734772" y="2610682"/>
            <a:ext cx="2791683" cy="2791683"/>
          </a:xfrm>
          <a:prstGeom prst="rect">
            <a:avLst/>
          </a:prstGeom>
        </p:spPr>
      </p:pic>
      <p:sp>
        <p:nvSpPr>
          <p:cNvPr id="14" name="矩形 13"/>
          <p:cNvSpPr/>
          <p:nvPr/>
        </p:nvSpPr>
        <p:spPr>
          <a:xfrm>
            <a:off x="1765796" y="2038350"/>
            <a:ext cx="4493538" cy="861774"/>
          </a:xfrm>
          <a:prstGeom prst="rect">
            <a:avLst/>
          </a:prstGeom>
        </p:spPr>
        <p:txBody>
          <a:bodyPr wrap="none">
            <a:spAutoFit/>
          </a:bodyPr>
          <a:lstStyle/>
          <a:p>
            <a:pPr>
              <a:defRPr/>
            </a:pPr>
            <a:r>
              <a:rPr lang="zh-CN" altLang="en-US" sz="5000" b="1" spc="600" dirty="0">
                <a:solidFill>
                  <a:schemeClr val="accent1"/>
                </a:solidFill>
                <a:latin typeface="+mn-ea"/>
                <a:cs typeface="+mn-ea"/>
                <a:sym typeface="+mn-lt"/>
              </a:rPr>
              <a:t>产后恢复瑜伽</a:t>
            </a:r>
          </a:p>
        </p:txBody>
      </p:sp>
      <p:sp>
        <p:nvSpPr>
          <p:cNvPr id="40" name="矩形 39"/>
          <p:cNvSpPr/>
          <p:nvPr/>
        </p:nvSpPr>
        <p:spPr>
          <a:xfrm>
            <a:off x="1800602" y="1428750"/>
            <a:ext cx="2390398" cy="707886"/>
          </a:xfrm>
          <a:prstGeom prst="rect">
            <a:avLst/>
          </a:prstGeom>
        </p:spPr>
        <p:txBody>
          <a:bodyPr wrap="none">
            <a:spAutoFit/>
          </a:bodyPr>
          <a:lstStyle/>
          <a:p>
            <a:pPr>
              <a:defRPr/>
            </a:pPr>
            <a:r>
              <a:rPr lang="zh-CN" altLang="en-US" sz="4000" spc="300" dirty="0" smtClean="0">
                <a:solidFill>
                  <a:schemeClr val="accent1"/>
                </a:solidFill>
                <a:latin typeface="+mn-ea"/>
                <a:cs typeface="+mn-ea"/>
                <a:sym typeface="+mn-lt"/>
              </a:rPr>
              <a:t>第三部分</a:t>
            </a:r>
            <a:endParaRPr lang="zh-CN" altLang="en-US" sz="4000" spc="300" dirty="0">
              <a:solidFill>
                <a:schemeClr val="accent1"/>
              </a:solidFill>
              <a:latin typeface="+mn-ea"/>
              <a:cs typeface="+mn-ea"/>
              <a:sym typeface="+mn-lt"/>
            </a:endParaRPr>
          </a:p>
        </p:txBody>
      </p:sp>
      <p:sp>
        <p:nvSpPr>
          <p:cNvPr id="41" name="矩形 40"/>
          <p:cNvSpPr/>
          <p:nvPr/>
        </p:nvSpPr>
        <p:spPr>
          <a:xfrm>
            <a:off x="1752600" y="2896522"/>
            <a:ext cx="4572000" cy="430887"/>
          </a:xfrm>
          <a:prstGeom prst="rect">
            <a:avLst/>
          </a:prstGeom>
        </p:spPr>
        <p:txBody>
          <a:bodyPr>
            <a:spAutoFit/>
          </a:bodyPr>
          <a:lstStyle/>
          <a:p>
            <a:r>
              <a:rPr lang="zh-CN" altLang="en-US" sz="1100" dirty="0" smtClean="0">
                <a:solidFill>
                  <a:schemeClr val="accent1"/>
                </a:solidFill>
              </a:rPr>
              <a:t>maternal health care concerns maternal health </a:t>
            </a:r>
            <a:r>
              <a:rPr lang="zh-CN" altLang="en-US" sz="1100" dirty="0">
                <a:solidFill>
                  <a:schemeClr val="accent1"/>
                </a:solidFill>
              </a:rPr>
              <a:t>maternal health care concerns maternal </a:t>
            </a:r>
            <a:r>
              <a:rPr lang="zh-CN" altLang="en-US" sz="1100" dirty="0" smtClean="0">
                <a:solidFill>
                  <a:schemeClr val="accent1"/>
                </a:solidFill>
              </a:rPr>
              <a:t>health </a:t>
            </a:r>
            <a:r>
              <a:rPr lang="zh-CN" altLang="en-US" sz="1100" dirty="0">
                <a:solidFill>
                  <a:schemeClr val="accent1"/>
                </a:solidFill>
              </a:rPr>
              <a:t>maternal </a:t>
            </a:r>
            <a:r>
              <a:rPr lang="zh-CN" altLang="en-US" sz="1100" dirty="0" smtClean="0">
                <a:solidFill>
                  <a:schemeClr val="accent1"/>
                </a:solidFill>
              </a:rPr>
              <a:t>health</a:t>
            </a:r>
            <a:endParaRPr lang="zh-CN" altLang="en-US" sz="1100" dirty="0">
              <a:solidFill>
                <a:schemeClr val="accent1"/>
              </a:solidFill>
            </a:endParaRPr>
          </a:p>
        </p:txBody>
      </p:sp>
    </p:spTree>
    <p:extLst>
      <p:ext uri="{BB962C8B-B14F-4D97-AF65-F5344CB8AC3E}">
        <p14:creationId xmlns:p14="http://schemas.microsoft.com/office/powerpoint/2010/main" val="29926841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decel="6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6" decel="6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1000"/>
                                        <p:tgtEl>
                                          <p:spTgt spid="7"/>
                                        </p:tgtEl>
                                      </p:cBhvr>
                                    </p:animEffect>
                                    <p:anim calcmode="lin" valueType="num">
                                      <p:cBhvr>
                                        <p:cTn id="45" dur="1000" fill="hold"/>
                                        <p:tgtEl>
                                          <p:spTgt spid="7"/>
                                        </p:tgtEl>
                                        <p:attrNameLst>
                                          <p:attrName>ppt_x</p:attrName>
                                        </p:attrNameLst>
                                      </p:cBhvr>
                                      <p:tavLst>
                                        <p:tav tm="0">
                                          <p:val>
                                            <p:strVal val="#ppt_x"/>
                                          </p:val>
                                        </p:tav>
                                        <p:tav tm="100000">
                                          <p:val>
                                            <p:strVal val="#ppt_x"/>
                                          </p:val>
                                        </p:tav>
                                      </p:tavLst>
                                    </p:anim>
                                    <p:anim calcmode="lin" valueType="num">
                                      <p:cBhvr>
                                        <p:cTn id="4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nodeType="click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wipe(right)">
                                      <p:cBhvr>
                                        <p:cTn id="51" dur="500"/>
                                        <p:tgtEl>
                                          <p:spTgt spid="2"/>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40"/>
                                        </p:tgtEl>
                                        <p:attrNameLst>
                                          <p:attrName>style.visibility</p:attrName>
                                        </p:attrNameLst>
                                      </p:cBhvr>
                                      <p:to>
                                        <p:strVal val="visible"/>
                                      </p:to>
                                    </p:set>
                                    <p:anim calcmode="lin" valueType="num">
                                      <p:cBhvr additive="base">
                                        <p:cTn id="68" dur="500" fill="hold"/>
                                        <p:tgtEl>
                                          <p:spTgt spid="40"/>
                                        </p:tgtEl>
                                        <p:attrNameLst>
                                          <p:attrName>ppt_x</p:attrName>
                                        </p:attrNameLst>
                                      </p:cBhvr>
                                      <p:tavLst>
                                        <p:tav tm="0">
                                          <p:val>
                                            <p:strVal val="#ppt_x"/>
                                          </p:val>
                                        </p:tav>
                                        <p:tav tm="100000">
                                          <p:val>
                                            <p:strVal val="#ppt_x"/>
                                          </p:val>
                                        </p:tav>
                                      </p:tavLst>
                                    </p:anim>
                                    <p:anim calcmode="lin" valueType="num">
                                      <p:cBhvr additive="base">
                                        <p:cTn id="69"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wipe(left)">
                                      <p:cBhvr>
                                        <p:cTn id="74" dur="500"/>
                                        <p:tgtEl>
                                          <p:spTgt spid="14"/>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grpId="0" nodeType="click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Effect transition="in" filter="fade">
                                      <p:cBhvr>
                                        <p:cTn id="8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0" grpId="0"/>
      <p:bldP spid="6" grpId="0" animBg="1"/>
      <p:bldP spid="13" grpId="0" animBg="1"/>
      <p:bldP spid="15" grpId="0" animBg="1"/>
      <p:bldP spid="16" grpId="0" animBg="1"/>
      <p:bldP spid="14" grpId="0"/>
      <p:bldP spid="40"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26253" y="1276350"/>
            <a:ext cx="7086600" cy="369475"/>
          </a:xfrm>
          <a:prstGeom prst="rect">
            <a:avLst/>
          </a:prstGeom>
          <a:solidFill>
            <a:schemeClr val="accent1"/>
          </a:solid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gn="ctr"/>
            <a:r>
              <a:rPr lang="zh-CN" altLang="en-US" sz="1847" dirty="0">
                <a:solidFill>
                  <a:schemeClr val="bg1"/>
                </a:solidFill>
                <a:latin typeface="微软雅黑" panose="020B0503020204020204" pitchFamily="34" charset="-122"/>
                <a:ea typeface="微软雅黑" panose="020B0503020204020204" pitchFamily="34" charset="-122"/>
              </a:rPr>
              <a:t>婴儿卷曲</a:t>
            </a:r>
            <a:r>
              <a:rPr lang="zh-CN" altLang="en-US" sz="1847" dirty="0" smtClean="0">
                <a:solidFill>
                  <a:schemeClr val="bg1"/>
                </a:solidFill>
                <a:latin typeface="微软雅黑" panose="020B0503020204020204" pitchFamily="34" charset="-122"/>
                <a:ea typeface="微软雅黑" panose="020B0503020204020204" pitchFamily="34" charset="-122"/>
              </a:rPr>
              <a:t>式、竖式</a:t>
            </a:r>
            <a:endParaRPr lang="zh-CN" altLang="en-US" sz="1847"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092758" y="1725876"/>
            <a:ext cx="7120095" cy="693474"/>
          </a:xfrm>
          <a:prstGeom prst="rect">
            <a:avLst/>
          </a:prstGeom>
          <a:no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nSpc>
                <a:spcPct val="150000"/>
              </a:lnSpc>
            </a:pPr>
            <a:r>
              <a:rPr lang="zh-CN" altLang="en-US" sz="1400" dirty="0">
                <a:latin typeface="微软雅黑" panose="020B0503020204020204" pitchFamily="34" charset="-122"/>
                <a:ea typeface="微软雅黑" panose="020B0503020204020204" pitchFamily="34" charset="-122"/>
              </a:rPr>
              <a:t>卧姿，双腿弯曲，双手抱双腿，用额头接触膝盖，身体如婴儿般呈卷曲状。</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练腰腹，使身体有形</a:t>
            </a:r>
            <a:r>
              <a:rPr lang="en-US" altLang="zh-CN" sz="1400" dirty="0" smtClean="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，卧姿，双臂伸直放在体侧，双腿并拢抬升保持与身体呈</a:t>
            </a:r>
            <a:r>
              <a:rPr lang="en-US" altLang="zh-CN" sz="1400" dirty="0">
                <a:latin typeface="微软雅黑" panose="020B0503020204020204" pitchFamily="34" charset="-122"/>
                <a:ea typeface="微软雅黑" panose="020B0503020204020204" pitchFamily="34" charset="-122"/>
              </a:rPr>
              <a:t>90</a:t>
            </a:r>
            <a:r>
              <a:rPr lang="zh-CN" altLang="en-US" sz="1400" dirty="0">
                <a:latin typeface="微软雅黑" panose="020B0503020204020204" pitchFamily="34" charset="-122"/>
                <a:ea typeface="微软雅黑" panose="020B0503020204020204" pitchFamily="34" charset="-122"/>
              </a:rPr>
              <a:t>度。</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美腿练习</a:t>
            </a:r>
            <a:r>
              <a:rPr lang="en-US" altLang="zh-CN"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sp>
        <p:nvSpPr>
          <p:cNvPr id="7" name="矩形 6"/>
          <p:cNvSpPr/>
          <p:nvPr/>
        </p:nvSpPr>
        <p:spPr>
          <a:xfrm>
            <a:off x="1092758" y="2717310"/>
            <a:ext cx="7086600" cy="369475"/>
          </a:xfrm>
          <a:prstGeom prst="rect">
            <a:avLst/>
          </a:prstGeom>
          <a:solidFill>
            <a:schemeClr val="accent1"/>
          </a:solid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gn="ctr"/>
            <a:r>
              <a:rPr lang="en-US" altLang="zh-CN" sz="1847" dirty="0">
                <a:solidFill>
                  <a:schemeClr val="bg1"/>
                </a:solidFill>
                <a:latin typeface="微软雅黑" panose="020B0503020204020204" pitchFamily="34" charset="-122"/>
                <a:ea typeface="微软雅黑" panose="020B0503020204020204" pitchFamily="34" charset="-122"/>
              </a:rPr>
              <a:t>V</a:t>
            </a:r>
            <a:r>
              <a:rPr lang="zh-CN" altLang="en-US" sz="1847" dirty="0">
                <a:solidFill>
                  <a:schemeClr val="bg1"/>
                </a:solidFill>
                <a:latin typeface="微软雅黑" panose="020B0503020204020204" pitchFamily="34" charset="-122"/>
                <a:ea typeface="微软雅黑" panose="020B0503020204020204" pitchFamily="34" charset="-122"/>
              </a:rPr>
              <a:t>字形、坐势脊椎拧转</a:t>
            </a:r>
          </a:p>
        </p:txBody>
      </p:sp>
      <p:sp>
        <p:nvSpPr>
          <p:cNvPr id="14" name="矩形 13"/>
          <p:cNvSpPr/>
          <p:nvPr/>
        </p:nvSpPr>
        <p:spPr>
          <a:xfrm>
            <a:off x="1109505" y="3105150"/>
            <a:ext cx="7120095" cy="1016639"/>
          </a:xfrm>
          <a:prstGeom prst="rect">
            <a:avLst/>
          </a:prstGeom>
          <a:no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nSpc>
                <a:spcPct val="150000"/>
              </a:lnSpc>
            </a:pPr>
            <a:r>
              <a:rPr lang="zh-CN" altLang="en-US" sz="1400" dirty="0">
                <a:latin typeface="微软雅黑" panose="020B0503020204020204" pitchFamily="34" charset="-122"/>
                <a:ea typeface="微软雅黑" panose="020B0503020204020204" pitchFamily="34" charset="-122"/>
              </a:rPr>
              <a:t>坐姿，双臂与双腿尽量伸直，保持呈</a:t>
            </a:r>
            <a:r>
              <a:rPr lang="en-US" altLang="zh-CN" sz="1400" dirty="0">
                <a:latin typeface="微软雅黑" panose="020B0503020204020204" pitchFamily="34" charset="-122"/>
                <a:ea typeface="微软雅黑" panose="020B0503020204020204" pitchFamily="34" charset="-122"/>
              </a:rPr>
              <a:t>V</a:t>
            </a:r>
            <a:r>
              <a:rPr lang="zh-CN" altLang="en-US" sz="1400" dirty="0">
                <a:latin typeface="微软雅黑" panose="020B0503020204020204" pitchFamily="34" charset="-122"/>
                <a:ea typeface="微软雅黑" panose="020B0503020204020204" pitchFamily="34" charset="-122"/>
              </a:rPr>
              <a:t>字形状。</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美腿练习</a:t>
            </a:r>
            <a:r>
              <a:rPr lang="en-US" altLang="zh-CN" sz="1400" dirty="0" smtClean="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，坐姿，腿交叉收缩于臀下，对侧的一手抱腿，一手放在身体后侧。配合呼吸，头向后侧缓慢转向。</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按摩内脏、排毒，练细腰</a:t>
            </a:r>
            <a:r>
              <a:rPr lang="en-US" altLang="zh-CN"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476977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animBg="1"/>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33800" y="1200150"/>
            <a:ext cx="4495800" cy="1485614"/>
          </a:xfrm>
          <a:prstGeom prst="rect">
            <a:avLst/>
          </a:prstGeom>
          <a:no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nSpc>
                <a:spcPct val="130000"/>
              </a:lnSpc>
            </a:pPr>
            <a:r>
              <a:rPr lang="zh-CN" altLang="en-US" sz="1400" b="1" dirty="0">
                <a:solidFill>
                  <a:schemeClr val="accent1"/>
                </a:solidFill>
                <a:latin typeface="微软雅黑" panose="020B0503020204020204" pitchFamily="34" charset="-122"/>
                <a:ea typeface="微软雅黑" panose="020B0503020204020204" pitchFamily="34" charset="-122"/>
              </a:rPr>
              <a:t>牛面式</a:t>
            </a:r>
            <a:r>
              <a:rPr lang="zh-CN" altLang="en-US" sz="1400" b="1" dirty="0" smtClean="0">
                <a:solidFill>
                  <a:schemeClr val="accent1"/>
                </a:solidFill>
                <a:latin typeface="微软雅黑" panose="020B0503020204020204" pitchFamily="34" charset="-122"/>
                <a:ea typeface="微软雅黑" panose="020B0503020204020204" pitchFamily="34" charset="-122"/>
              </a:rPr>
              <a:t>变形</a:t>
            </a:r>
            <a:endParaRPr lang="en-US" altLang="zh-CN" sz="1400" b="1" dirty="0" smtClean="0">
              <a:solidFill>
                <a:schemeClr val="accent1"/>
              </a:solidFill>
              <a:latin typeface="微软雅黑" panose="020B0503020204020204" pitchFamily="34" charset="-122"/>
              <a:ea typeface="微软雅黑" panose="020B0503020204020204" pitchFamily="34" charset="-122"/>
            </a:endParaRPr>
          </a:p>
          <a:p>
            <a:pPr lvl="0">
              <a:lnSpc>
                <a:spcPct val="130000"/>
              </a:lnSpc>
            </a:pPr>
            <a:r>
              <a:rPr lang="zh-CN" altLang="en-US" sz="1400" dirty="0">
                <a:solidFill>
                  <a:srgbClr val="000000"/>
                </a:solidFill>
                <a:latin typeface="微软雅黑" panose="020B0503020204020204" pitchFamily="34" charset="-122"/>
                <a:ea typeface="微软雅黑" panose="020B0503020204020204" pitchFamily="34" charset="-122"/>
              </a:rPr>
              <a:t>跪式，手掌合拢置在背后，由外向内转向，指尖由下向上尽量抬升的同时，挺胸，头向后仰。同一姿势，背后手势变化，对侧的手在后背相拉。</a:t>
            </a:r>
            <a:r>
              <a:rPr lang="en-US" altLang="zh-CN" sz="1400" dirty="0">
                <a:solidFill>
                  <a:srgbClr val="000000"/>
                </a:solidFill>
                <a:latin typeface="微软雅黑" panose="020B0503020204020204" pitchFamily="34" charset="-122"/>
                <a:ea typeface="微软雅黑" panose="020B0503020204020204" pitchFamily="34" charset="-122"/>
              </a:rPr>
              <a:t>(</a:t>
            </a:r>
            <a:r>
              <a:rPr lang="zh-CN" altLang="en-US" sz="1400" dirty="0">
                <a:solidFill>
                  <a:srgbClr val="000000"/>
                </a:solidFill>
                <a:latin typeface="微软雅黑" panose="020B0503020204020204" pitchFamily="34" charset="-122"/>
                <a:ea typeface="微软雅黑" panose="020B0503020204020204" pitchFamily="34" charset="-122"/>
              </a:rPr>
              <a:t>挺胸，对产后乳房下垂有益</a:t>
            </a:r>
            <a:r>
              <a:rPr lang="en-US" altLang="zh-CN" sz="1400" dirty="0">
                <a:solidFill>
                  <a:srgbClr val="000000"/>
                </a:solidFill>
                <a:latin typeface="微软雅黑" panose="020B0503020204020204" pitchFamily="34" charset="-122"/>
                <a:ea typeface="微软雅黑" panose="020B0503020204020204" pitchFamily="34" charset="-122"/>
              </a:rPr>
              <a:t>)</a:t>
            </a:r>
            <a:r>
              <a:rPr lang="zh-CN" altLang="en-US" sz="1400" dirty="0">
                <a:solidFill>
                  <a:srgbClr val="000000"/>
                </a:solidFill>
                <a:latin typeface="微软雅黑" panose="020B0503020204020204" pitchFamily="34" charset="-122"/>
                <a:ea typeface="微软雅黑" panose="020B0503020204020204" pitchFamily="34" charset="-122"/>
              </a:rPr>
              <a:t>。</a:t>
            </a:r>
          </a:p>
        </p:txBody>
      </p:sp>
      <p:sp>
        <p:nvSpPr>
          <p:cNvPr id="7" name="矩形 6"/>
          <p:cNvSpPr/>
          <p:nvPr/>
        </p:nvSpPr>
        <p:spPr>
          <a:xfrm>
            <a:off x="3733800" y="2890213"/>
            <a:ext cx="4433627" cy="1205537"/>
          </a:xfrm>
          <a:prstGeom prst="rect">
            <a:avLst/>
          </a:prstGeom>
          <a:no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nSpc>
                <a:spcPct val="130000"/>
              </a:lnSpc>
            </a:pPr>
            <a:r>
              <a:rPr lang="zh-CN" altLang="en-US" sz="1400" b="1" dirty="0">
                <a:solidFill>
                  <a:schemeClr val="accent1"/>
                </a:solidFill>
                <a:latin typeface="微软雅黑" panose="020B0503020204020204" pitchFamily="34" charset="-122"/>
                <a:ea typeface="微软雅黑" panose="020B0503020204020204" pitchFamily="34" charset="-122"/>
              </a:rPr>
              <a:t>侧腰</a:t>
            </a:r>
            <a:r>
              <a:rPr lang="zh-CN" altLang="en-US" sz="1400" b="1" dirty="0" smtClean="0">
                <a:solidFill>
                  <a:schemeClr val="accent1"/>
                </a:solidFill>
                <a:latin typeface="微软雅黑" panose="020B0503020204020204" pitchFamily="34" charset="-122"/>
                <a:ea typeface="微软雅黑" panose="020B0503020204020204" pitchFamily="34" charset="-122"/>
              </a:rPr>
              <a:t>伸展</a:t>
            </a:r>
            <a:endParaRPr lang="en-US" altLang="zh-CN" sz="1400" b="1" dirty="0" smtClean="0">
              <a:solidFill>
                <a:schemeClr val="accent1"/>
              </a:solidFill>
              <a:latin typeface="微软雅黑" panose="020B0503020204020204" pitchFamily="34" charset="-122"/>
              <a:ea typeface="微软雅黑" panose="020B0503020204020204" pitchFamily="34" charset="-122"/>
            </a:endParaRPr>
          </a:p>
          <a:p>
            <a:pPr lvl="0">
              <a:lnSpc>
                <a:spcPct val="130000"/>
              </a:lnSpc>
            </a:pPr>
            <a:r>
              <a:rPr lang="zh-CN" altLang="en-US" sz="1400" dirty="0">
                <a:solidFill>
                  <a:srgbClr val="000000"/>
                </a:solidFill>
                <a:latin typeface="微软雅黑" panose="020B0503020204020204" pitchFamily="34" charset="-122"/>
                <a:ea typeface="微软雅黑" panose="020B0503020204020204" pitchFamily="34" charset="-122"/>
              </a:rPr>
              <a:t>单腿站立，一腿收缩于站立一腿一侧。对侧的手撑腰，另一手向前倾斜伸直，作侧腰运动。再换一个方向进行。</a:t>
            </a:r>
            <a:r>
              <a:rPr lang="en-US" altLang="zh-CN" sz="1400" dirty="0">
                <a:solidFill>
                  <a:srgbClr val="000000"/>
                </a:solidFill>
                <a:latin typeface="微软雅黑" panose="020B0503020204020204" pitchFamily="34" charset="-122"/>
                <a:ea typeface="微软雅黑" panose="020B0503020204020204" pitchFamily="34" charset="-122"/>
              </a:rPr>
              <a:t>(</a:t>
            </a:r>
            <a:r>
              <a:rPr lang="zh-CN" altLang="en-US" sz="1400" dirty="0">
                <a:solidFill>
                  <a:srgbClr val="000000"/>
                </a:solidFill>
                <a:latin typeface="微软雅黑" panose="020B0503020204020204" pitchFamily="34" charset="-122"/>
                <a:ea typeface="微软雅黑" panose="020B0503020204020204" pitchFamily="34" charset="-122"/>
              </a:rPr>
              <a:t>练平衡，练细腰</a:t>
            </a:r>
            <a:r>
              <a:rPr lang="en-US" altLang="zh-CN" sz="1400" dirty="0" smtClean="0">
                <a:solidFill>
                  <a:srgbClr val="000000"/>
                </a:solidFill>
                <a:latin typeface="微软雅黑" panose="020B0503020204020204" pitchFamily="34" charset="-122"/>
                <a:ea typeface="微软雅黑" panose="020B0503020204020204" pitchFamily="34" charset="-122"/>
              </a:rPr>
              <a:t>)</a:t>
            </a:r>
            <a:endParaRPr lang="en-US" altLang="zh-CN" sz="1400" dirty="0">
              <a:solidFill>
                <a:srgbClr val="000000"/>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838200" y="1123950"/>
            <a:ext cx="2743200" cy="3369262"/>
          </a:xfrm>
          <a:prstGeom prst="rect">
            <a:avLst/>
          </a:prstGeom>
        </p:spPr>
      </p:pic>
    </p:spTree>
    <p:extLst>
      <p:ext uri="{BB962C8B-B14F-4D97-AF65-F5344CB8AC3E}">
        <p14:creationId xmlns:p14="http://schemas.microsoft.com/office/powerpoint/2010/main" val="20727781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23081" y="895350"/>
            <a:ext cx="7543800" cy="35016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07999" y="584396"/>
            <a:ext cx="1782801" cy="300082"/>
          </a:xfrm>
          <a:prstGeom prst="rect">
            <a:avLst/>
          </a:prstGeom>
          <a:noFill/>
        </p:spPr>
        <p:txBody>
          <a:bodyPr wrap="square" rtlCol="0">
            <a:spAutoFit/>
          </a:bodyPr>
          <a:lstStyle/>
          <a:p>
            <a:r>
              <a:rPr lang="zh-CN" altLang="en-US" sz="1350" dirty="0">
                <a:solidFill>
                  <a:schemeClr val="accent1"/>
                </a:solidFill>
                <a:cs typeface="+mn-ea"/>
                <a:sym typeface="+mn-lt"/>
              </a:rPr>
              <a:t>关爱</a:t>
            </a:r>
            <a:r>
              <a:rPr lang="zh-CN" altLang="en-US" sz="1350" dirty="0" smtClean="0">
                <a:solidFill>
                  <a:schemeClr val="accent1"/>
                </a:solidFill>
                <a:cs typeface="+mn-ea"/>
                <a:sym typeface="+mn-lt"/>
              </a:rPr>
              <a:t>孕妇 </a:t>
            </a:r>
            <a:r>
              <a:rPr lang="en-US" altLang="zh-CN" sz="1350" dirty="0" smtClean="0">
                <a:solidFill>
                  <a:schemeClr val="accent1"/>
                </a:solidFill>
                <a:cs typeface="+mn-ea"/>
                <a:sym typeface="+mn-lt"/>
              </a:rPr>
              <a:t>· </a:t>
            </a:r>
            <a:r>
              <a:rPr lang="zh-CN" altLang="en-US" sz="1350" dirty="0" smtClean="0">
                <a:solidFill>
                  <a:schemeClr val="accent1"/>
                </a:solidFill>
                <a:cs typeface="+mn-ea"/>
                <a:sym typeface="+mn-lt"/>
              </a:rPr>
              <a:t>关爱</a:t>
            </a:r>
            <a:r>
              <a:rPr lang="zh-CN" altLang="en-US" sz="1350" dirty="0">
                <a:solidFill>
                  <a:schemeClr val="accent1"/>
                </a:solidFill>
                <a:cs typeface="+mn-ea"/>
                <a:sym typeface="+mn-lt"/>
              </a:rPr>
              <a:t>女性</a:t>
            </a:r>
          </a:p>
        </p:txBody>
      </p:sp>
      <p:sp>
        <p:nvSpPr>
          <p:cNvPr id="10" name="文本框 9"/>
          <p:cNvSpPr txBox="1"/>
          <p:nvPr/>
        </p:nvSpPr>
        <p:spPr>
          <a:xfrm>
            <a:off x="2438400" y="614668"/>
            <a:ext cx="3679318" cy="253916"/>
          </a:xfrm>
          <a:prstGeom prst="rect">
            <a:avLst/>
          </a:prstGeom>
          <a:noFill/>
        </p:spPr>
        <p:txBody>
          <a:bodyPr wrap="square" rtlCol="0">
            <a:spAutoFit/>
          </a:bodyPr>
          <a:lstStyle/>
          <a:p>
            <a:r>
              <a:rPr lang="zh-CN" altLang="en-US" sz="1050" dirty="0" smtClean="0">
                <a:solidFill>
                  <a:schemeClr val="accent1"/>
                </a:solidFill>
                <a:cs typeface="+mn-ea"/>
                <a:sym typeface="+mn-lt"/>
              </a:rPr>
              <a:t>CARING FOR PREGNANT WOMEN AND WOMEN</a:t>
            </a:r>
            <a:endParaRPr lang="zh-CN" altLang="en-US" sz="1050" dirty="0">
              <a:solidFill>
                <a:schemeClr val="accent1"/>
              </a:solidFill>
              <a:cs typeface="+mn-ea"/>
              <a:sym typeface="+mn-lt"/>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8681" y="584396"/>
            <a:ext cx="1462919" cy="1688452"/>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7" y="3050329"/>
            <a:ext cx="7116456" cy="2096589"/>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02738" y="3650345"/>
            <a:ext cx="1938368" cy="1493396"/>
          </a:xfrm>
          <a:prstGeom prst="rect">
            <a:avLst/>
          </a:prstGeom>
        </p:spPr>
      </p:pic>
      <p:sp>
        <p:nvSpPr>
          <p:cNvPr id="6" name="心形 5"/>
          <p:cNvSpPr/>
          <p:nvPr/>
        </p:nvSpPr>
        <p:spPr>
          <a:xfrm>
            <a:off x="4953000" y="4351931"/>
            <a:ext cx="511953" cy="478600"/>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心形 12"/>
          <p:cNvSpPr/>
          <p:nvPr/>
        </p:nvSpPr>
        <p:spPr>
          <a:xfrm>
            <a:off x="2378310" y="4065642"/>
            <a:ext cx="251840" cy="235433"/>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心形 14"/>
          <p:cNvSpPr/>
          <p:nvPr/>
        </p:nvSpPr>
        <p:spPr>
          <a:xfrm>
            <a:off x="193907" y="1557874"/>
            <a:ext cx="595469" cy="556675"/>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心形 15"/>
          <p:cNvSpPr/>
          <p:nvPr/>
        </p:nvSpPr>
        <p:spPr>
          <a:xfrm>
            <a:off x="8492924" y="3588400"/>
            <a:ext cx="420030" cy="448546"/>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6"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5734772" y="2610682"/>
            <a:ext cx="2791683" cy="2791683"/>
          </a:xfrm>
          <a:prstGeom prst="rect">
            <a:avLst/>
          </a:prstGeom>
        </p:spPr>
      </p:pic>
      <p:sp>
        <p:nvSpPr>
          <p:cNvPr id="14" name="矩形 13"/>
          <p:cNvSpPr/>
          <p:nvPr/>
        </p:nvSpPr>
        <p:spPr>
          <a:xfrm>
            <a:off x="1765796" y="2038350"/>
            <a:ext cx="4493538" cy="861774"/>
          </a:xfrm>
          <a:prstGeom prst="rect">
            <a:avLst/>
          </a:prstGeom>
        </p:spPr>
        <p:txBody>
          <a:bodyPr wrap="none">
            <a:spAutoFit/>
          </a:bodyPr>
          <a:lstStyle/>
          <a:p>
            <a:pPr>
              <a:defRPr/>
            </a:pPr>
            <a:r>
              <a:rPr lang="zh-CN" altLang="en-US" sz="5000" b="1" spc="600" dirty="0">
                <a:solidFill>
                  <a:schemeClr val="accent1"/>
                </a:solidFill>
                <a:latin typeface="+mn-ea"/>
                <a:cs typeface="+mn-ea"/>
                <a:sym typeface="+mn-lt"/>
              </a:rPr>
              <a:t>产妇健康饮食</a:t>
            </a:r>
          </a:p>
        </p:txBody>
      </p:sp>
      <p:sp>
        <p:nvSpPr>
          <p:cNvPr id="40" name="矩形 39"/>
          <p:cNvSpPr/>
          <p:nvPr/>
        </p:nvSpPr>
        <p:spPr>
          <a:xfrm>
            <a:off x="1800602" y="1428750"/>
            <a:ext cx="2390398" cy="707886"/>
          </a:xfrm>
          <a:prstGeom prst="rect">
            <a:avLst/>
          </a:prstGeom>
        </p:spPr>
        <p:txBody>
          <a:bodyPr wrap="none">
            <a:spAutoFit/>
          </a:bodyPr>
          <a:lstStyle/>
          <a:p>
            <a:pPr>
              <a:defRPr/>
            </a:pPr>
            <a:r>
              <a:rPr lang="zh-CN" altLang="en-US" sz="4000" spc="300" dirty="0" smtClean="0">
                <a:solidFill>
                  <a:schemeClr val="accent1"/>
                </a:solidFill>
                <a:latin typeface="+mn-ea"/>
                <a:cs typeface="+mn-ea"/>
                <a:sym typeface="+mn-lt"/>
              </a:rPr>
              <a:t>第四部分</a:t>
            </a:r>
            <a:endParaRPr lang="zh-CN" altLang="en-US" sz="4000" spc="300" dirty="0">
              <a:solidFill>
                <a:schemeClr val="accent1"/>
              </a:solidFill>
              <a:latin typeface="+mn-ea"/>
              <a:cs typeface="+mn-ea"/>
              <a:sym typeface="+mn-lt"/>
            </a:endParaRPr>
          </a:p>
        </p:txBody>
      </p:sp>
      <p:sp>
        <p:nvSpPr>
          <p:cNvPr id="41" name="矩形 40"/>
          <p:cNvSpPr/>
          <p:nvPr/>
        </p:nvSpPr>
        <p:spPr>
          <a:xfrm>
            <a:off x="1752600" y="2896522"/>
            <a:ext cx="4572000" cy="430887"/>
          </a:xfrm>
          <a:prstGeom prst="rect">
            <a:avLst/>
          </a:prstGeom>
        </p:spPr>
        <p:txBody>
          <a:bodyPr>
            <a:spAutoFit/>
          </a:bodyPr>
          <a:lstStyle/>
          <a:p>
            <a:r>
              <a:rPr lang="zh-CN" altLang="en-US" sz="1100" dirty="0" smtClean="0">
                <a:solidFill>
                  <a:schemeClr val="accent1"/>
                </a:solidFill>
              </a:rPr>
              <a:t>maternal health care concerns maternal health </a:t>
            </a:r>
            <a:r>
              <a:rPr lang="zh-CN" altLang="en-US" sz="1100" dirty="0">
                <a:solidFill>
                  <a:schemeClr val="accent1"/>
                </a:solidFill>
              </a:rPr>
              <a:t>maternal health care concerns maternal </a:t>
            </a:r>
            <a:r>
              <a:rPr lang="zh-CN" altLang="en-US" sz="1100" dirty="0" smtClean="0">
                <a:solidFill>
                  <a:schemeClr val="accent1"/>
                </a:solidFill>
              </a:rPr>
              <a:t>health </a:t>
            </a:r>
            <a:r>
              <a:rPr lang="zh-CN" altLang="en-US" sz="1100" dirty="0">
                <a:solidFill>
                  <a:schemeClr val="accent1"/>
                </a:solidFill>
              </a:rPr>
              <a:t>maternal </a:t>
            </a:r>
            <a:r>
              <a:rPr lang="zh-CN" altLang="en-US" sz="1100" dirty="0" smtClean="0">
                <a:solidFill>
                  <a:schemeClr val="accent1"/>
                </a:solidFill>
              </a:rPr>
              <a:t>health</a:t>
            </a:r>
            <a:endParaRPr lang="zh-CN" altLang="en-US" sz="1100" dirty="0">
              <a:solidFill>
                <a:schemeClr val="accent1"/>
              </a:solidFill>
            </a:endParaRPr>
          </a:p>
        </p:txBody>
      </p:sp>
    </p:spTree>
    <p:extLst>
      <p:ext uri="{BB962C8B-B14F-4D97-AF65-F5344CB8AC3E}">
        <p14:creationId xmlns:p14="http://schemas.microsoft.com/office/powerpoint/2010/main" val="4720572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decel="6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6" decel="6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1000"/>
                                        <p:tgtEl>
                                          <p:spTgt spid="7"/>
                                        </p:tgtEl>
                                      </p:cBhvr>
                                    </p:animEffect>
                                    <p:anim calcmode="lin" valueType="num">
                                      <p:cBhvr>
                                        <p:cTn id="45" dur="1000" fill="hold"/>
                                        <p:tgtEl>
                                          <p:spTgt spid="7"/>
                                        </p:tgtEl>
                                        <p:attrNameLst>
                                          <p:attrName>ppt_x</p:attrName>
                                        </p:attrNameLst>
                                      </p:cBhvr>
                                      <p:tavLst>
                                        <p:tav tm="0">
                                          <p:val>
                                            <p:strVal val="#ppt_x"/>
                                          </p:val>
                                        </p:tav>
                                        <p:tav tm="100000">
                                          <p:val>
                                            <p:strVal val="#ppt_x"/>
                                          </p:val>
                                        </p:tav>
                                      </p:tavLst>
                                    </p:anim>
                                    <p:anim calcmode="lin" valueType="num">
                                      <p:cBhvr>
                                        <p:cTn id="4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nodeType="click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wipe(right)">
                                      <p:cBhvr>
                                        <p:cTn id="51" dur="500"/>
                                        <p:tgtEl>
                                          <p:spTgt spid="2"/>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40"/>
                                        </p:tgtEl>
                                        <p:attrNameLst>
                                          <p:attrName>style.visibility</p:attrName>
                                        </p:attrNameLst>
                                      </p:cBhvr>
                                      <p:to>
                                        <p:strVal val="visible"/>
                                      </p:to>
                                    </p:set>
                                    <p:anim calcmode="lin" valueType="num">
                                      <p:cBhvr additive="base">
                                        <p:cTn id="68" dur="500" fill="hold"/>
                                        <p:tgtEl>
                                          <p:spTgt spid="40"/>
                                        </p:tgtEl>
                                        <p:attrNameLst>
                                          <p:attrName>ppt_x</p:attrName>
                                        </p:attrNameLst>
                                      </p:cBhvr>
                                      <p:tavLst>
                                        <p:tav tm="0">
                                          <p:val>
                                            <p:strVal val="#ppt_x"/>
                                          </p:val>
                                        </p:tav>
                                        <p:tav tm="100000">
                                          <p:val>
                                            <p:strVal val="#ppt_x"/>
                                          </p:val>
                                        </p:tav>
                                      </p:tavLst>
                                    </p:anim>
                                    <p:anim calcmode="lin" valueType="num">
                                      <p:cBhvr additive="base">
                                        <p:cTn id="69"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wipe(left)">
                                      <p:cBhvr>
                                        <p:cTn id="74" dur="500"/>
                                        <p:tgtEl>
                                          <p:spTgt spid="14"/>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grpId="0" nodeType="click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Effect transition="in" filter="fade">
                                      <p:cBhvr>
                                        <p:cTn id="8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0" grpId="0"/>
      <p:bldP spid="6" grpId="0" animBg="1"/>
      <p:bldP spid="13" grpId="0" animBg="1"/>
      <p:bldP spid="15" grpId="0" animBg="1"/>
      <p:bldP spid="16" grpId="0" animBg="1"/>
      <p:bldP spid="14" grpId="0"/>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45402" y="1352550"/>
            <a:ext cx="7460398" cy="362229"/>
          </a:xfrm>
          <a:prstGeom prst="rect">
            <a:avLst/>
          </a:prstGeom>
          <a:solidFill>
            <a:schemeClr val="accent1"/>
          </a:solid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gn="ctr"/>
            <a:r>
              <a:rPr lang="zh-CN" altLang="en-US" dirty="0">
                <a:solidFill>
                  <a:schemeClr val="bg1"/>
                </a:solidFill>
                <a:latin typeface="微软雅黑" panose="020B0503020204020204" pitchFamily="34" charset="-122"/>
                <a:ea typeface="微软雅黑" panose="020B0503020204020204" pitchFamily="34" charset="-122"/>
              </a:rPr>
              <a:t>“坐月子”是妇女的特殊生活阶段</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786849" y="1817145"/>
            <a:ext cx="7577503" cy="411089"/>
          </a:xfrm>
          <a:prstGeom prst="rect">
            <a:avLst/>
          </a:prstGeom>
          <a:no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nSpc>
                <a:spcPct val="150000"/>
              </a:lnSpc>
            </a:pPr>
            <a:r>
              <a:rPr lang="zh-CN" altLang="en-US" sz="1600" dirty="0">
                <a:latin typeface="微软雅黑" panose="020B0503020204020204" pitchFamily="34" charset="-122"/>
                <a:ea typeface="微软雅黑" panose="020B0503020204020204" pitchFamily="34" charset="-122"/>
              </a:rPr>
              <a:t>对饮食要求是富于营养且容易消化，逐步适应逐步增加，不可突击性增加。</a:t>
            </a:r>
          </a:p>
        </p:txBody>
      </p:sp>
      <p:grpSp>
        <p:nvGrpSpPr>
          <p:cNvPr id="9" name="组合 8"/>
          <p:cNvGrpSpPr/>
          <p:nvPr/>
        </p:nvGrpSpPr>
        <p:grpSpPr>
          <a:xfrm>
            <a:off x="854318" y="2343150"/>
            <a:ext cx="3641482" cy="1676401"/>
            <a:chOff x="854318" y="2800351"/>
            <a:chExt cx="3641482" cy="745067"/>
          </a:xfrm>
        </p:grpSpPr>
        <p:sp>
          <p:nvSpPr>
            <p:cNvPr id="10" name="矩形 9"/>
            <p:cNvSpPr/>
            <p:nvPr/>
          </p:nvSpPr>
          <p:spPr>
            <a:xfrm>
              <a:off x="1093188" y="2868084"/>
              <a:ext cx="3326412" cy="595468"/>
            </a:xfrm>
            <a:prstGeom prst="rect">
              <a:avLst/>
            </a:prstGeom>
            <a:no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nSpc>
                  <a:spcPct val="150000"/>
                </a:lnSpc>
              </a:pPr>
              <a:r>
                <a:rPr lang="zh-CN" altLang="en-US" sz="1400" dirty="0" smtClean="0">
                  <a:solidFill>
                    <a:srgbClr val="000000"/>
                  </a:solidFill>
                  <a:latin typeface="微软雅黑" panose="020B0503020204020204" pitchFamily="34" charset="-122"/>
                  <a:ea typeface="微软雅黑" panose="020B0503020204020204" pitchFamily="34" charset="-122"/>
                </a:rPr>
                <a:t>每日</a:t>
              </a:r>
              <a:r>
                <a:rPr lang="zh-CN" altLang="en-US" sz="1400" dirty="0">
                  <a:solidFill>
                    <a:srgbClr val="000000"/>
                  </a:solidFill>
                  <a:latin typeface="微软雅黑" panose="020B0503020204020204" pitchFamily="34" charset="-122"/>
                  <a:ea typeface="微软雅黑" panose="020B0503020204020204" pitchFamily="34" charset="-122"/>
                </a:rPr>
                <a:t>包括主食</a:t>
              </a:r>
              <a:r>
                <a:rPr lang="en-US" altLang="zh-CN" sz="1400" dirty="0">
                  <a:solidFill>
                    <a:srgbClr val="000000"/>
                  </a:solidFill>
                  <a:latin typeface="微软雅黑" panose="020B0503020204020204" pitchFamily="34" charset="-122"/>
                  <a:ea typeface="微软雅黑" panose="020B0503020204020204" pitchFamily="34" charset="-122"/>
                </a:rPr>
                <a:t>500</a:t>
              </a:r>
              <a:r>
                <a:rPr lang="zh-CN" altLang="en-US" sz="1400" dirty="0" smtClean="0">
                  <a:solidFill>
                    <a:srgbClr val="000000"/>
                  </a:solidFill>
                  <a:latin typeface="微软雅黑" panose="020B0503020204020204" pitchFamily="34" charset="-122"/>
                  <a:ea typeface="微软雅黑" panose="020B0503020204020204" pitchFamily="34" charset="-122"/>
                </a:rPr>
                <a:t>克</a:t>
              </a:r>
              <a:r>
                <a:rPr lang="en-US" altLang="zh-CN" sz="1400" dirty="0" smtClean="0">
                  <a:solidFill>
                    <a:srgbClr val="000000"/>
                  </a:solidFill>
                  <a:latin typeface="微软雅黑" panose="020B0503020204020204" pitchFamily="34" charset="-122"/>
                  <a:ea typeface="微软雅黑" panose="020B0503020204020204" pitchFamily="34" charset="-122"/>
                </a:rPr>
                <a:t>,</a:t>
              </a:r>
              <a:r>
                <a:rPr lang="zh-CN" altLang="en-US" sz="1400" dirty="0" smtClean="0">
                  <a:solidFill>
                    <a:srgbClr val="000000"/>
                  </a:solidFill>
                  <a:latin typeface="微软雅黑" panose="020B0503020204020204" pitchFamily="34" charset="-122"/>
                  <a:ea typeface="微软雅黑" panose="020B0503020204020204" pitchFamily="34" charset="-122"/>
                </a:rPr>
                <a:t>肉类</a:t>
              </a:r>
              <a:r>
                <a:rPr lang="zh-CN" altLang="en-US" sz="1400" dirty="0">
                  <a:solidFill>
                    <a:srgbClr val="000000"/>
                  </a:solidFill>
                  <a:latin typeface="微软雅黑" panose="020B0503020204020204" pitchFamily="34" charset="-122"/>
                  <a:ea typeface="微软雅黑" panose="020B0503020204020204" pitchFamily="34" charset="-122"/>
                </a:rPr>
                <a:t>或鱼类</a:t>
              </a:r>
              <a:r>
                <a:rPr lang="en-US" altLang="zh-CN" sz="1400" dirty="0">
                  <a:solidFill>
                    <a:srgbClr val="000000"/>
                  </a:solidFill>
                  <a:latin typeface="微软雅黑" panose="020B0503020204020204" pitchFamily="34" charset="-122"/>
                  <a:ea typeface="微软雅黑" panose="020B0503020204020204" pitchFamily="34" charset="-122"/>
                </a:rPr>
                <a:t>150</a:t>
              </a:r>
              <a:r>
                <a:rPr lang="zh-CN" altLang="en-US" sz="1400" dirty="0">
                  <a:solidFill>
                    <a:srgbClr val="000000"/>
                  </a:solidFill>
                  <a:latin typeface="微软雅黑" panose="020B0503020204020204" pitchFamily="34" charset="-122"/>
                  <a:ea typeface="微软雅黑" panose="020B0503020204020204" pitchFamily="34" charset="-122"/>
                </a:rPr>
                <a:t>－</a:t>
              </a:r>
              <a:r>
                <a:rPr lang="en-US" altLang="zh-CN" sz="1400" dirty="0">
                  <a:solidFill>
                    <a:srgbClr val="000000"/>
                  </a:solidFill>
                  <a:latin typeface="微软雅黑" panose="020B0503020204020204" pitchFamily="34" charset="-122"/>
                  <a:ea typeface="微软雅黑" panose="020B0503020204020204" pitchFamily="34" charset="-122"/>
                </a:rPr>
                <a:t>200</a:t>
              </a:r>
              <a:r>
                <a:rPr lang="zh-CN" altLang="en-US" sz="1400" dirty="0" smtClean="0">
                  <a:solidFill>
                    <a:srgbClr val="000000"/>
                  </a:solidFill>
                  <a:latin typeface="微软雅黑" panose="020B0503020204020204" pitchFamily="34" charset="-122"/>
                  <a:ea typeface="微软雅黑" panose="020B0503020204020204" pitchFamily="34" charset="-122"/>
                </a:rPr>
                <a:t>克</a:t>
              </a:r>
              <a:r>
                <a:rPr lang="en-US" altLang="zh-CN" sz="1400" dirty="0" smtClean="0">
                  <a:solidFill>
                    <a:srgbClr val="000000"/>
                  </a:solidFill>
                  <a:latin typeface="微软雅黑" panose="020B0503020204020204" pitchFamily="34" charset="-122"/>
                  <a:ea typeface="微软雅黑" panose="020B0503020204020204" pitchFamily="34" charset="-122"/>
                </a:rPr>
                <a:t>,</a:t>
              </a:r>
              <a:r>
                <a:rPr lang="zh-CN" altLang="en-US" sz="1400" dirty="0" smtClean="0">
                  <a:solidFill>
                    <a:srgbClr val="000000"/>
                  </a:solidFill>
                  <a:latin typeface="微软雅黑" panose="020B0503020204020204" pitchFamily="34" charset="-122"/>
                  <a:ea typeface="微软雅黑" panose="020B0503020204020204" pitchFamily="34" charset="-122"/>
                </a:rPr>
                <a:t>鸡蛋</a:t>
              </a:r>
              <a:r>
                <a:rPr lang="en-US" altLang="zh-CN" sz="1400" dirty="0">
                  <a:solidFill>
                    <a:srgbClr val="000000"/>
                  </a:solidFill>
                  <a:latin typeface="微软雅黑" panose="020B0503020204020204" pitchFamily="34" charset="-122"/>
                  <a:ea typeface="微软雅黑" panose="020B0503020204020204" pitchFamily="34" charset="-122"/>
                </a:rPr>
                <a:t>3</a:t>
              </a:r>
              <a:r>
                <a:rPr lang="zh-CN" altLang="en-US" sz="1400" dirty="0">
                  <a:solidFill>
                    <a:srgbClr val="000000"/>
                  </a:solidFill>
                  <a:latin typeface="微软雅黑" panose="020B0503020204020204" pitchFamily="34" charset="-122"/>
                  <a:ea typeface="微软雅黑" panose="020B0503020204020204" pitchFamily="34" charset="-122"/>
                </a:rPr>
                <a:t>－</a:t>
              </a:r>
              <a:r>
                <a:rPr lang="en-US" altLang="zh-CN" sz="1400" dirty="0">
                  <a:solidFill>
                    <a:srgbClr val="000000"/>
                  </a:solidFill>
                  <a:latin typeface="微软雅黑" panose="020B0503020204020204" pitchFamily="34" charset="-122"/>
                  <a:ea typeface="微软雅黑" panose="020B0503020204020204" pitchFamily="34" charset="-122"/>
                </a:rPr>
                <a:t>5</a:t>
              </a:r>
              <a:r>
                <a:rPr lang="zh-CN" altLang="en-US" sz="1400" dirty="0">
                  <a:solidFill>
                    <a:srgbClr val="000000"/>
                  </a:solidFill>
                  <a:latin typeface="微软雅黑" panose="020B0503020204020204" pitchFamily="34" charset="-122"/>
                  <a:ea typeface="微软雅黑" panose="020B0503020204020204" pitchFamily="34" charset="-122"/>
                </a:rPr>
                <a:t>个，豆制品</a:t>
              </a:r>
              <a:r>
                <a:rPr lang="en-US" altLang="zh-CN" sz="1400" dirty="0">
                  <a:solidFill>
                    <a:srgbClr val="000000"/>
                  </a:solidFill>
                  <a:latin typeface="微软雅黑" panose="020B0503020204020204" pitchFamily="34" charset="-122"/>
                  <a:ea typeface="微软雅黑" panose="020B0503020204020204" pitchFamily="34" charset="-122"/>
                </a:rPr>
                <a:t>100</a:t>
              </a:r>
              <a:r>
                <a:rPr lang="zh-CN" altLang="en-US" sz="1400" dirty="0" smtClean="0">
                  <a:solidFill>
                    <a:srgbClr val="000000"/>
                  </a:solidFill>
                  <a:latin typeface="微软雅黑" panose="020B0503020204020204" pitchFamily="34" charset="-122"/>
                  <a:ea typeface="微软雅黑" panose="020B0503020204020204" pitchFamily="34" charset="-122"/>
                </a:rPr>
                <a:t>克</a:t>
              </a:r>
              <a:r>
                <a:rPr lang="en-US" altLang="zh-CN" sz="1400" dirty="0" smtClean="0">
                  <a:solidFill>
                    <a:srgbClr val="000000"/>
                  </a:solidFill>
                  <a:latin typeface="微软雅黑" panose="020B0503020204020204" pitchFamily="34" charset="-122"/>
                  <a:ea typeface="微软雅黑" panose="020B0503020204020204" pitchFamily="34" charset="-122"/>
                </a:rPr>
                <a:t>,</a:t>
              </a:r>
              <a:r>
                <a:rPr lang="zh-CN" altLang="en-US" sz="1400" dirty="0" smtClean="0">
                  <a:solidFill>
                    <a:srgbClr val="000000"/>
                  </a:solidFill>
                  <a:latin typeface="微软雅黑" panose="020B0503020204020204" pitchFamily="34" charset="-122"/>
                  <a:ea typeface="微软雅黑" panose="020B0503020204020204" pitchFamily="34" charset="-122"/>
                </a:rPr>
                <a:t>豆浆</a:t>
              </a:r>
              <a:r>
                <a:rPr lang="zh-CN" altLang="en-US" sz="1400" dirty="0">
                  <a:solidFill>
                    <a:srgbClr val="000000"/>
                  </a:solidFill>
                  <a:latin typeface="微软雅黑" panose="020B0503020204020204" pitchFamily="34" charset="-122"/>
                  <a:ea typeface="微软雅黑" panose="020B0503020204020204" pitchFamily="34" charset="-122"/>
                </a:rPr>
                <a:t>或牛奶</a:t>
              </a:r>
              <a:r>
                <a:rPr lang="en-US" altLang="zh-CN" sz="1400" dirty="0">
                  <a:solidFill>
                    <a:srgbClr val="000000"/>
                  </a:solidFill>
                  <a:latin typeface="微软雅黑" panose="020B0503020204020204" pitchFamily="34" charset="-122"/>
                  <a:ea typeface="微软雅黑" panose="020B0503020204020204" pitchFamily="34" charset="-122"/>
                </a:rPr>
                <a:t>250</a:t>
              </a:r>
              <a:r>
                <a:rPr lang="zh-CN" altLang="en-US" sz="1400" dirty="0">
                  <a:solidFill>
                    <a:srgbClr val="000000"/>
                  </a:solidFill>
                  <a:latin typeface="微软雅黑" panose="020B0503020204020204" pitchFamily="34" charset="-122"/>
                  <a:ea typeface="微软雅黑" panose="020B0503020204020204" pitchFamily="34" charset="-122"/>
                </a:rPr>
                <a:t>－</a:t>
              </a:r>
              <a:r>
                <a:rPr lang="en-US" altLang="zh-CN" sz="1400" dirty="0">
                  <a:solidFill>
                    <a:srgbClr val="000000"/>
                  </a:solidFill>
                  <a:latin typeface="微软雅黑" panose="020B0503020204020204" pitchFamily="34" charset="-122"/>
                  <a:ea typeface="微软雅黑" panose="020B0503020204020204" pitchFamily="34" charset="-122"/>
                </a:rPr>
                <a:t>500</a:t>
              </a:r>
              <a:r>
                <a:rPr lang="zh-CN" altLang="en-US" sz="1400" dirty="0" smtClean="0">
                  <a:solidFill>
                    <a:srgbClr val="000000"/>
                  </a:solidFill>
                  <a:latin typeface="微软雅黑" panose="020B0503020204020204" pitchFamily="34" charset="-122"/>
                  <a:ea typeface="微软雅黑" panose="020B0503020204020204" pitchFamily="34" charset="-122"/>
                </a:rPr>
                <a:t>克</a:t>
              </a:r>
              <a:r>
                <a:rPr lang="en-US" altLang="zh-CN" sz="1400" dirty="0" smtClean="0">
                  <a:solidFill>
                    <a:srgbClr val="000000"/>
                  </a:solidFill>
                  <a:latin typeface="微软雅黑" panose="020B0503020204020204" pitchFamily="34" charset="-122"/>
                  <a:ea typeface="微软雅黑" panose="020B0503020204020204" pitchFamily="34" charset="-122"/>
                </a:rPr>
                <a:t>,</a:t>
              </a:r>
              <a:r>
                <a:rPr lang="zh-CN" altLang="en-US" sz="1400" dirty="0" smtClean="0">
                  <a:solidFill>
                    <a:srgbClr val="000000"/>
                  </a:solidFill>
                  <a:latin typeface="微软雅黑" panose="020B0503020204020204" pitchFamily="34" charset="-122"/>
                  <a:ea typeface="微软雅黑" panose="020B0503020204020204" pitchFamily="34" charset="-122"/>
                </a:rPr>
                <a:t>新鲜</a:t>
              </a:r>
              <a:r>
                <a:rPr lang="zh-CN" altLang="en-US" sz="1400" dirty="0">
                  <a:solidFill>
                    <a:srgbClr val="000000"/>
                  </a:solidFill>
                  <a:latin typeface="微软雅黑" panose="020B0503020204020204" pitchFamily="34" charset="-122"/>
                  <a:ea typeface="微软雅黑" panose="020B0503020204020204" pitchFamily="34" charset="-122"/>
                </a:rPr>
                <a:t>蔬菜</a:t>
              </a:r>
              <a:r>
                <a:rPr lang="en-US" altLang="zh-CN" sz="1400" dirty="0">
                  <a:solidFill>
                    <a:srgbClr val="000000"/>
                  </a:solidFill>
                  <a:latin typeface="微软雅黑" panose="020B0503020204020204" pitchFamily="34" charset="-122"/>
                  <a:ea typeface="微软雅黑" panose="020B0503020204020204" pitchFamily="34" charset="-122"/>
                </a:rPr>
                <a:t>500</a:t>
              </a:r>
              <a:r>
                <a:rPr lang="zh-CN" altLang="en-US" sz="1400" dirty="0" smtClean="0">
                  <a:solidFill>
                    <a:srgbClr val="000000"/>
                  </a:solidFill>
                  <a:latin typeface="微软雅黑" panose="020B0503020204020204" pitchFamily="34" charset="-122"/>
                  <a:ea typeface="微软雅黑" panose="020B0503020204020204" pitchFamily="34" charset="-122"/>
                </a:rPr>
                <a:t>克</a:t>
              </a:r>
              <a:r>
                <a:rPr lang="en-US" altLang="zh-CN" sz="1400" dirty="0" smtClean="0">
                  <a:solidFill>
                    <a:srgbClr val="000000"/>
                  </a:solidFill>
                  <a:latin typeface="微软雅黑" panose="020B0503020204020204" pitchFamily="34" charset="-122"/>
                  <a:ea typeface="微软雅黑" panose="020B0503020204020204" pitchFamily="34" charset="-122"/>
                </a:rPr>
                <a:t>,</a:t>
              </a:r>
              <a:r>
                <a:rPr lang="zh-CN" altLang="en-US" sz="1400" dirty="0" smtClean="0">
                  <a:solidFill>
                    <a:srgbClr val="000000"/>
                  </a:solidFill>
                  <a:latin typeface="微软雅黑" panose="020B0503020204020204" pitchFamily="34" charset="-122"/>
                  <a:ea typeface="微软雅黑" panose="020B0503020204020204" pitchFamily="34" charset="-122"/>
                </a:rPr>
                <a:t>每</a:t>
              </a:r>
              <a:r>
                <a:rPr lang="zh-CN" altLang="en-US" sz="1400" dirty="0">
                  <a:solidFill>
                    <a:srgbClr val="000000"/>
                  </a:solidFill>
                  <a:latin typeface="微软雅黑" panose="020B0503020204020204" pitchFamily="34" charset="-122"/>
                  <a:ea typeface="微软雅黑" panose="020B0503020204020204" pitchFamily="34" charset="-122"/>
                </a:rPr>
                <a:t>顿饭后吃水果</a:t>
              </a:r>
              <a:r>
                <a:rPr lang="en-US" altLang="zh-CN" sz="1400" dirty="0">
                  <a:solidFill>
                    <a:srgbClr val="000000"/>
                  </a:solidFill>
                  <a:latin typeface="微软雅黑" panose="020B0503020204020204" pitchFamily="34" charset="-122"/>
                  <a:ea typeface="微软雅黑" panose="020B0503020204020204" pitchFamily="34" charset="-122"/>
                </a:rPr>
                <a:t>1</a:t>
              </a:r>
              <a:r>
                <a:rPr lang="zh-CN" altLang="en-US" sz="1400" dirty="0">
                  <a:solidFill>
                    <a:srgbClr val="000000"/>
                  </a:solidFill>
                  <a:latin typeface="微软雅黑" panose="020B0503020204020204" pitchFamily="34" charset="-122"/>
                  <a:ea typeface="微软雅黑" panose="020B0503020204020204" pitchFamily="34" charset="-122"/>
                </a:rPr>
                <a:t>－</a:t>
              </a:r>
              <a:r>
                <a:rPr lang="en-US" altLang="zh-CN" sz="1400" dirty="0">
                  <a:solidFill>
                    <a:srgbClr val="000000"/>
                  </a:solidFill>
                  <a:latin typeface="微软雅黑" panose="020B0503020204020204" pitchFamily="34" charset="-122"/>
                  <a:ea typeface="微软雅黑" panose="020B0503020204020204" pitchFamily="34" charset="-122"/>
                </a:rPr>
                <a:t>2</a:t>
              </a:r>
              <a:r>
                <a:rPr lang="zh-CN" altLang="en-US" sz="1400" dirty="0">
                  <a:solidFill>
                    <a:srgbClr val="000000"/>
                  </a:solidFill>
                  <a:latin typeface="微软雅黑" panose="020B0503020204020204" pitchFamily="34" charset="-122"/>
                  <a:ea typeface="微软雅黑" panose="020B0503020204020204" pitchFamily="34" charset="-122"/>
                </a:rPr>
                <a:t>个</a:t>
              </a:r>
            </a:p>
          </p:txBody>
        </p:sp>
        <p:sp>
          <p:nvSpPr>
            <p:cNvPr id="11" name="矩形 10"/>
            <p:cNvSpPr/>
            <p:nvPr/>
          </p:nvSpPr>
          <p:spPr>
            <a:xfrm>
              <a:off x="854318" y="2800351"/>
              <a:ext cx="3641482" cy="74506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4664318" y="2343151"/>
            <a:ext cx="3641482" cy="1676401"/>
            <a:chOff x="854318" y="2800351"/>
            <a:chExt cx="3641482" cy="745067"/>
          </a:xfrm>
        </p:grpSpPr>
        <p:sp>
          <p:nvSpPr>
            <p:cNvPr id="23" name="矩形 22"/>
            <p:cNvSpPr/>
            <p:nvPr/>
          </p:nvSpPr>
          <p:spPr>
            <a:xfrm>
              <a:off x="1011853" y="2834217"/>
              <a:ext cx="3326412" cy="595468"/>
            </a:xfrm>
            <a:prstGeom prst="rect">
              <a:avLst/>
            </a:prstGeom>
            <a:no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nSpc>
                  <a:spcPct val="150000"/>
                </a:lnSpc>
              </a:pPr>
              <a:r>
                <a:rPr lang="zh-CN" altLang="en-US" sz="1400" dirty="0">
                  <a:solidFill>
                    <a:srgbClr val="000000"/>
                  </a:solidFill>
                  <a:latin typeface="微软雅黑" panose="020B0503020204020204" pitchFamily="34" charset="-122"/>
                  <a:ea typeface="微软雅黑" panose="020B0503020204020204" pitchFamily="34" charset="-122"/>
                </a:rPr>
                <a:t>注意食物烹调做到多样化。</a:t>
              </a:r>
              <a:r>
                <a:rPr lang="zh-CN" altLang="en-US" sz="1400" dirty="0" smtClean="0">
                  <a:solidFill>
                    <a:srgbClr val="000000"/>
                  </a:solidFill>
                  <a:latin typeface="微软雅黑" panose="020B0503020204020204" pitchFamily="34" charset="-122"/>
                  <a:ea typeface="微软雅黑" panose="020B0503020204020204" pitchFamily="34" charset="-122"/>
                </a:rPr>
                <a:t>为保证</a:t>
              </a:r>
              <a:r>
                <a:rPr lang="zh-CN" altLang="en-US" sz="1400" dirty="0">
                  <a:solidFill>
                    <a:srgbClr val="000000"/>
                  </a:solidFill>
                  <a:latin typeface="微软雅黑" panose="020B0503020204020204" pitchFamily="34" charset="-122"/>
                  <a:ea typeface="微软雅黑" panose="020B0503020204020204" pitchFamily="34" charset="-122"/>
                </a:rPr>
                <a:t>母乳喂养。应多补充带有汤水的食物，如鸡汤、鱼汤、排骨汤、猪蹄汤、</a:t>
              </a:r>
              <a:r>
                <a:rPr lang="zh-CN" altLang="en-US" sz="1400" dirty="0" smtClean="0">
                  <a:solidFill>
                    <a:srgbClr val="000000"/>
                  </a:solidFill>
                  <a:latin typeface="微软雅黑" panose="020B0503020204020204" pitchFamily="34" charset="-122"/>
                  <a:ea typeface="微软雅黑" panose="020B0503020204020204" pitchFamily="34" charset="-122"/>
                </a:rPr>
                <a:t>蛋花汤豆腐</a:t>
              </a:r>
              <a:r>
                <a:rPr lang="zh-CN" altLang="en-US" sz="1400" dirty="0">
                  <a:solidFill>
                    <a:srgbClr val="000000"/>
                  </a:solidFill>
                  <a:latin typeface="微软雅黑" panose="020B0503020204020204" pitchFamily="34" charset="-122"/>
                  <a:ea typeface="微软雅黑" panose="020B0503020204020204" pitchFamily="34" charset="-122"/>
                </a:rPr>
                <a:t>汤。餐间及晚上加点心或半流质食物。</a:t>
              </a:r>
            </a:p>
          </p:txBody>
        </p:sp>
        <p:sp>
          <p:nvSpPr>
            <p:cNvPr id="25" name="矩形 24"/>
            <p:cNvSpPr/>
            <p:nvPr/>
          </p:nvSpPr>
          <p:spPr>
            <a:xfrm>
              <a:off x="854318" y="2800351"/>
              <a:ext cx="3641482" cy="74506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8064525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23081" y="895350"/>
            <a:ext cx="7543800" cy="35016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07999" y="584396"/>
            <a:ext cx="1782801" cy="300082"/>
          </a:xfrm>
          <a:prstGeom prst="rect">
            <a:avLst/>
          </a:prstGeom>
          <a:noFill/>
        </p:spPr>
        <p:txBody>
          <a:bodyPr wrap="square" rtlCol="0">
            <a:spAutoFit/>
          </a:bodyPr>
          <a:lstStyle/>
          <a:p>
            <a:r>
              <a:rPr lang="zh-CN" altLang="en-US" sz="1350" dirty="0">
                <a:solidFill>
                  <a:schemeClr val="accent1"/>
                </a:solidFill>
                <a:cs typeface="+mn-ea"/>
                <a:sym typeface="+mn-lt"/>
              </a:rPr>
              <a:t>关爱</a:t>
            </a:r>
            <a:r>
              <a:rPr lang="zh-CN" altLang="en-US" sz="1350" dirty="0" smtClean="0">
                <a:solidFill>
                  <a:schemeClr val="accent1"/>
                </a:solidFill>
                <a:cs typeface="+mn-ea"/>
                <a:sym typeface="+mn-lt"/>
              </a:rPr>
              <a:t>孕妇 </a:t>
            </a:r>
            <a:r>
              <a:rPr lang="en-US" altLang="zh-CN" sz="1350" dirty="0" smtClean="0">
                <a:solidFill>
                  <a:schemeClr val="accent1"/>
                </a:solidFill>
                <a:cs typeface="+mn-ea"/>
                <a:sym typeface="+mn-lt"/>
              </a:rPr>
              <a:t>· </a:t>
            </a:r>
            <a:r>
              <a:rPr lang="zh-CN" altLang="en-US" sz="1350" dirty="0" smtClean="0">
                <a:solidFill>
                  <a:schemeClr val="accent1"/>
                </a:solidFill>
                <a:cs typeface="+mn-ea"/>
                <a:sym typeface="+mn-lt"/>
              </a:rPr>
              <a:t>关爱</a:t>
            </a:r>
            <a:r>
              <a:rPr lang="zh-CN" altLang="en-US" sz="1350" dirty="0">
                <a:solidFill>
                  <a:schemeClr val="accent1"/>
                </a:solidFill>
                <a:cs typeface="+mn-ea"/>
                <a:sym typeface="+mn-lt"/>
              </a:rPr>
              <a:t>女性</a:t>
            </a:r>
          </a:p>
        </p:txBody>
      </p:sp>
      <p:sp>
        <p:nvSpPr>
          <p:cNvPr id="10" name="文本框 9"/>
          <p:cNvSpPr txBox="1"/>
          <p:nvPr/>
        </p:nvSpPr>
        <p:spPr>
          <a:xfrm>
            <a:off x="2438400" y="614668"/>
            <a:ext cx="3679318" cy="253916"/>
          </a:xfrm>
          <a:prstGeom prst="rect">
            <a:avLst/>
          </a:prstGeom>
          <a:noFill/>
        </p:spPr>
        <p:txBody>
          <a:bodyPr wrap="square" rtlCol="0">
            <a:spAutoFit/>
          </a:bodyPr>
          <a:lstStyle/>
          <a:p>
            <a:r>
              <a:rPr lang="zh-CN" altLang="en-US" sz="1050" dirty="0" smtClean="0">
                <a:solidFill>
                  <a:schemeClr val="accent1"/>
                </a:solidFill>
                <a:cs typeface="+mn-ea"/>
                <a:sym typeface="+mn-lt"/>
              </a:rPr>
              <a:t>CARING FOR PREGNANT WOMEN AND WOMEN</a:t>
            </a:r>
            <a:endParaRPr lang="zh-CN" altLang="en-US" sz="1050" dirty="0">
              <a:solidFill>
                <a:schemeClr val="accent1"/>
              </a:solidFill>
              <a:cs typeface="+mn-ea"/>
              <a:sym typeface="+mn-lt"/>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8681" y="584396"/>
            <a:ext cx="1462919" cy="1688452"/>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7" y="3050329"/>
            <a:ext cx="7116456" cy="2096589"/>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02738" y="3650345"/>
            <a:ext cx="1938368" cy="1493396"/>
          </a:xfrm>
          <a:prstGeom prst="rect">
            <a:avLst/>
          </a:prstGeom>
        </p:spPr>
      </p:pic>
      <p:sp>
        <p:nvSpPr>
          <p:cNvPr id="6" name="心形 5"/>
          <p:cNvSpPr/>
          <p:nvPr/>
        </p:nvSpPr>
        <p:spPr>
          <a:xfrm>
            <a:off x="4953000" y="4351931"/>
            <a:ext cx="511953" cy="478600"/>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心形 12"/>
          <p:cNvSpPr/>
          <p:nvPr/>
        </p:nvSpPr>
        <p:spPr>
          <a:xfrm>
            <a:off x="2378310" y="4065642"/>
            <a:ext cx="251840" cy="235433"/>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心形 14"/>
          <p:cNvSpPr/>
          <p:nvPr/>
        </p:nvSpPr>
        <p:spPr>
          <a:xfrm>
            <a:off x="193907" y="1557874"/>
            <a:ext cx="595469" cy="556675"/>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心形 15"/>
          <p:cNvSpPr/>
          <p:nvPr/>
        </p:nvSpPr>
        <p:spPr>
          <a:xfrm>
            <a:off x="8492924" y="3588400"/>
            <a:ext cx="420030" cy="448546"/>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6"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5734772" y="2610682"/>
            <a:ext cx="2791683" cy="2791683"/>
          </a:xfrm>
          <a:prstGeom prst="rect">
            <a:avLst/>
          </a:prstGeom>
        </p:spPr>
      </p:pic>
      <p:sp>
        <p:nvSpPr>
          <p:cNvPr id="14" name="矩形 13"/>
          <p:cNvSpPr/>
          <p:nvPr/>
        </p:nvSpPr>
        <p:spPr>
          <a:xfrm>
            <a:off x="1765796" y="2038350"/>
            <a:ext cx="4493538" cy="861774"/>
          </a:xfrm>
          <a:prstGeom prst="rect">
            <a:avLst/>
          </a:prstGeom>
        </p:spPr>
        <p:txBody>
          <a:bodyPr wrap="none">
            <a:spAutoFit/>
          </a:bodyPr>
          <a:lstStyle/>
          <a:p>
            <a:pPr>
              <a:defRPr/>
            </a:pPr>
            <a:r>
              <a:rPr lang="zh-CN" altLang="en-US" sz="5000" b="1" spc="600" dirty="0">
                <a:solidFill>
                  <a:schemeClr val="accent1"/>
                </a:solidFill>
                <a:latin typeface="+mn-ea"/>
                <a:cs typeface="+mn-ea"/>
                <a:sym typeface="+mn-lt"/>
              </a:rPr>
              <a:t>产妇心理恢复</a:t>
            </a:r>
          </a:p>
        </p:txBody>
      </p:sp>
      <p:sp>
        <p:nvSpPr>
          <p:cNvPr id="40" name="矩形 39"/>
          <p:cNvSpPr/>
          <p:nvPr/>
        </p:nvSpPr>
        <p:spPr>
          <a:xfrm>
            <a:off x="1800602" y="1428750"/>
            <a:ext cx="2390398" cy="707886"/>
          </a:xfrm>
          <a:prstGeom prst="rect">
            <a:avLst/>
          </a:prstGeom>
        </p:spPr>
        <p:txBody>
          <a:bodyPr wrap="none">
            <a:spAutoFit/>
          </a:bodyPr>
          <a:lstStyle/>
          <a:p>
            <a:pPr>
              <a:defRPr/>
            </a:pPr>
            <a:r>
              <a:rPr lang="zh-CN" altLang="en-US" sz="4000" spc="300" dirty="0" smtClean="0">
                <a:solidFill>
                  <a:schemeClr val="accent1"/>
                </a:solidFill>
                <a:latin typeface="+mn-ea"/>
                <a:cs typeface="+mn-ea"/>
                <a:sym typeface="+mn-lt"/>
              </a:rPr>
              <a:t>第五部分</a:t>
            </a:r>
            <a:endParaRPr lang="zh-CN" altLang="en-US" sz="4000" spc="300" dirty="0">
              <a:solidFill>
                <a:schemeClr val="accent1"/>
              </a:solidFill>
              <a:latin typeface="+mn-ea"/>
              <a:cs typeface="+mn-ea"/>
              <a:sym typeface="+mn-lt"/>
            </a:endParaRPr>
          </a:p>
        </p:txBody>
      </p:sp>
      <p:sp>
        <p:nvSpPr>
          <p:cNvPr id="41" name="矩形 40"/>
          <p:cNvSpPr/>
          <p:nvPr/>
        </p:nvSpPr>
        <p:spPr>
          <a:xfrm>
            <a:off x="1752600" y="2896522"/>
            <a:ext cx="4572000" cy="430887"/>
          </a:xfrm>
          <a:prstGeom prst="rect">
            <a:avLst/>
          </a:prstGeom>
        </p:spPr>
        <p:txBody>
          <a:bodyPr>
            <a:spAutoFit/>
          </a:bodyPr>
          <a:lstStyle/>
          <a:p>
            <a:r>
              <a:rPr lang="zh-CN" altLang="en-US" sz="1100" dirty="0" smtClean="0">
                <a:solidFill>
                  <a:schemeClr val="accent1"/>
                </a:solidFill>
              </a:rPr>
              <a:t>maternal health care concerns maternal health </a:t>
            </a:r>
            <a:r>
              <a:rPr lang="zh-CN" altLang="en-US" sz="1100" dirty="0">
                <a:solidFill>
                  <a:schemeClr val="accent1"/>
                </a:solidFill>
              </a:rPr>
              <a:t>maternal health care concerns maternal </a:t>
            </a:r>
            <a:r>
              <a:rPr lang="zh-CN" altLang="en-US" sz="1100" dirty="0" smtClean="0">
                <a:solidFill>
                  <a:schemeClr val="accent1"/>
                </a:solidFill>
              </a:rPr>
              <a:t>health </a:t>
            </a:r>
            <a:r>
              <a:rPr lang="zh-CN" altLang="en-US" sz="1100" dirty="0">
                <a:solidFill>
                  <a:schemeClr val="accent1"/>
                </a:solidFill>
              </a:rPr>
              <a:t>maternal </a:t>
            </a:r>
            <a:r>
              <a:rPr lang="zh-CN" altLang="en-US" sz="1100" dirty="0" smtClean="0">
                <a:solidFill>
                  <a:schemeClr val="accent1"/>
                </a:solidFill>
              </a:rPr>
              <a:t>health</a:t>
            </a:r>
            <a:endParaRPr lang="zh-CN" altLang="en-US" sz="1100" dirty="0">
              <a:solidFill>
                <a:schemeClr val="accent1"/>
              </a:solidFill>
            </a:endParaRPr>
          </a:p>
        </p:txBody>
      </p:sp>
    </p:spTree>
    <p:extLst>
      <p:ext uri="{BB962C8B-B14F-4D97-AF65-F5344CB8AC3E}">
        <p14:creationId xmlns:p14="http://schemas.microsoft.com/office/powerpoint/2010/main" val="29776814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decel="6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6" decel="6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1000"/>
                                        <p:tgtEl>
                                          <p:spTgt spid="7"/>
                                        </p:tgtEl>
                                      </p:cBhvr>
                                    </p:animEffect>
                                    <p:anim calcmode="lin" valueType="num">
                                      <p:cBhvr>
                                        <p:cTn id="45" dur="1000" fill="hold"/>
                                        <p:tgtEl>
                                          <p:spTgt spid="7"/>
                                        </p:tgtEl>
                                        <p:attrNameLst>
                                          <p:attrName>ppt_x</p:attrName>
                                        </p:attrNameLst>
                                      </p:cBhvr>
                                      <p:tavLst>
                                        <p:tav tm="0">
                                          <p:val>
                                            <p:strVal val="#ppt_x"/>
                                          </p:val>
                                        </p:tav>
                                        <p:tav tm="100000">
                                          <p:val>
                                            <p:strVal val="#ppt_x"/>
                                          </p:val>
                                        </p:tav>
                                      </p:tavLst>
                                    </p:anim>
                                    <p:anim calcmode="lin" valueType="num">
                                      <p:cBhvr>
                                        <p:cTn id="4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nodeType="click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wipe(right)">
                                      <p:cBhvr>
                                        <p:cTn id="51" dur="500"/>
                                        <p:tgtEl>
                                          <p:spTgt spid="2"/>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40"/>
                                        </p:tgtEl>
                                        <p:attrNameLst>
                                          <p:attrName>style.visibility</p:attrName>
                                        </p:attrNameLst>
                                      </p:cBhvr>
                                      <p:to>
                                        <p:strVal val="visible"/>
                                      </p:to>
                                    </p:set>
                                    <p:anim calcmode="lin" valueType="num">
                                      <p:cBhvr additive="base">
                                        <p:cTn id="68" dur="500" fill="hold"/>
                                        <p:tgtEl>
                                          <p:spTgt spid="40"/>
                                        </p:tgtEl>
                                        <p:attrNameLst>
                                          <p:attrName>ppt_x</p:attrName>
                                        </p:attrNameLst>
                                      </p:cBhvr>
                                      <p:tavLst>
                                        <p:tav tm="0">
                                          <p:val>
                                            <p:strVal val="#ppt_x"/>
                                          </p:val>
                                        </p:tav>
                                        <p:tav tm="100000">
                                          <p:val>
                                            <p:strVal val="#ppt_x"/>
                                          </p:val>
                                        </p:tav>
                                      </p:tavLst>
                                    </p:anim>
                                    <p:anim calcmode="lin" valueType="num">
                                      <p:cBhvr additive="base">
                                        <p:cTn id="69"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wipe(left)">
                                      <p:cBhvr>
                                        <p:cTn id="74" dur="500"/>
                                        <p:tgtEl>
                                          <p:spTgt spid="14"/>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grpId="0" nodeType="click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Effect transition="in" filter="fade">
                                      <p:cBhvr>
                                        <p:cTn id="8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0" grpId="0"/>
      <p:bldP spid="6" grpId="0" animBg="1"/>
      <p:bldP spid="13" grpId="0" animBg="1"/>
      <p:bldP spid="15" grpId="0" animBg="1"/>
      <p:bldP spid="16" grpId="0" animBg="1"/>
      <p:bldP spid="14" grpId="0"/>
      <p:bldP spid="40" grpId="0"/>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14400" y="2724150"/>
            <a:ext cx="5334000" cy="1339804"/>
          </a:xfrm>
          <a:prstGeom prst="rect">
            <a:avLst/>
          </a:prstGeom>
          <a:no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nSpc>
                <a:spcPct val="150000"/>
              </a:lnSpc>
            </a:pPr>
            <a:r>
              <a:rPr lang="zh-CN" altLang="en-US" sz="1400" dirty="0">
                <a:solidFill>
                  <a:srgbClr val="000000"/>
                </a:solidFill>
                <a:latin typeface="微软雅黑" panose="020B0503020204020204" pitchFamily="34" charset="-122"/>
                <a:ea typeface="微软雅黑" panose="020B0503020204020204" pitchFamily="34" charset="-122"/>
              </a:rPr>
              <a:t>产妇产后应有一个安静、舒适、生活方便的环境休养。丈夫和家人要多给予饮食、情感上的支持，精神上的爱抚，尤其是丈夫在此期要多付出些，给妻子创造一个心情愉快、适应妻子机体恢复的环境，顺利地度过产褥期，也是全家人的幸福。</a:t>
            </a:r>
          </a:p>
        </p:txBody>
      </p:sp>
      <p:sp>
        <p:nvSpPr>
          <p:cNvPr id="6" name="文本框 5"/>
          <p:cNvSpPr txBox="1"/>
          <p:nvPr/>
        </p:nvSpPr>
        <p:spPr>
          <a:xfrm>
            <a:off x="991444" y="1123950"/>
            <a:ext cx="7161956" cy="1377892"/>
          </a:xfrm>
          <a:prstGeom prst="rect">
            <a:avLst/>
          </a:prstGeom>
          <a:no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nSpc>
                <a:spcPct val="150000"/>
              </a:lnSpc>
            </a:pPr>
            <a:r>
              <a:rPr lang="zh-CN" altLang="en-US" sz="1400" dirty="0">
                <a:latin typeface="微软雅黑" panose="020B0503020204020204" pitchFamily="34" charset="-122"/>
                <a:ea typeface="微软雅黑" panose="020B0503020204020204" pitchFamily="34" charset="-122"/>
              </a:rPr>
              <a:t>产后</a:t>
            </a:r>
            <a:r>
              <a:rPr lang="en-US" altLang="zh-CN" sz="1400" dirty="0">
                <a:latin typeface="微软雅黑" panose="020B0503020204020204" pitchFamily="34" charset="-122"/>
                <a:ea typeface="微软雅黑" panose="020B0503020204020204" pitchFamily="34" charset="-122"/>
              </a:rPr>
              <a:t>3</a:t>
            </a:r>
            <a:r>
              <a:rPr lang="zh-CN" altLang="en-US" sz="1400" dirty="0">
                <a:latin typeface="微软雅黑" panose="020B0503020204020204" pitchFamily="34" charset="-122"/>
                <a:ea typeface="微软雅黑" panose="020B0503020204020204" pitchFamily="34" charset="-122"/>
              </a:rPr>
              <a:t>个月内发生精神障碍和精神病的患者比正常人群发病率高很多。产后</a:t>
            </a:r>
            <a:r>
              <a:rPr lang="en-US" altLang="zh-CN" sz="1400" dirty="0">
                <a:latin typeface="微软雅黑" panose="020B0503020204020204" pitchFamily="34" charset="-122"/>
                <a:ea typeface="微软雅黑" panose="020B0503020204020204" pitchFamily="34" charset="-122"/>
              </a:rPr>
              <a:t>3</a:t>
            </a:r>
            <a:r>
              <a:rPr lang="zh-CN" altLang="en-US" sz="1400" dirty="0">
                <a:latin typeface="微软雅黑" panose="020B0503020204020204" pitchFamily="34" charset="-122"/>
                <a:ea typeface="微软雅黑" panose="020B0503020204020204" pitchFamily="34" charset="-122"/>
              </a:rPr>
              <a:t>～</a:t>
            </a:r>
            <a:r>
              <a:rPr lang="en-US" altLang="zh-CN" sz="1400" dirty="0">
                <a:latin typeface="微软雅黑" panose="020B0503020204020204" pitchFamily="34" charset="-122"/>
                <a:ea typeface="微软雅黑" panose="020B0503020204020204" pitchFamily="34" charset="-122"/>
              </a:rPr>
              <a:t>7</a:t>
            </a:r>
            <a:r>
              <a:rPr lang="zh-CN" altLang="en-US" sz="1400" dirty="0">
                <a:latin typeface="微软雅黑" panose="020B0503020204020204" pitchFamily="34" charset="-122"/>
                <a:ea typeface="微软雅黑" panose="020B0503020204020204" pitchFamily="34" charset="-122"/>
              </a:rPr>
              <a:t>天内是发生精神病的高峰期，产后</a:t>
            </a:r>
            <a:r>
              <a:rPr lang="en-US" altLang="zh-CN" sz="1400" dirty="0">
                <a:latin typeface="微软雅黑" panose="020B0503020204020204" pitchFamily="34" charset="-122"/>
                <a:ea typeface="微软雅黑" panose="020B0503020204020204" pitchFamily="34" charset="-122"/>
              </a:rPr>
              <a:t>2</a:t>
            </a:r>
            <a:r>
              <a:rPr lang="zh-CN" altLang="en-US" sz="1400" dirty="0">
                <a:latin typeface="微软雅黑" panose="020B0503020204020204" pitchFamily="34" charset="-122"/>
                <a:ea typeface="微软雅黑" panose="020B0503020204020204" pitchFamily="34" charset="-122"/>
              </a:rPr>
              <a:t>周内发病率约占产褥期精神病的</a:t>
            </a:r>
            <a:r>
              <a:rPr lang="en-US" altLang="zh-CN" sz="1400" dirty="0">
                <a:latin typeface="微软雅黑" panose="020B0503020204020204" pitchFamily="34" charset="-122"/>
                <a:ea typeface="微软雅黑" panose="020B0503020204020204" pitchFamily="34" charset="-122"/>
              </a:rPr>
              <a:t>50%</a:t>
            </a:r>
            <a:r>
              <a:rPr lang="zh-CN" altLang="en-US" sz="1400" dirty="0">
                <a:latin typeface="微软雅黑" panose="020B0503020204020204" pitchFamily="34" charset="-122"/>
                <a:ea typeface="微软雅黑" panose="020B0503020204020204" pitchFamily="34" charset="-122"/>
              </a:rPr>
              <a:t>以上，产后</a:t>
            </a:r>
            <a:r>
              <a:rPr lang="en-US" altLang="zh-CN" sz="1400" dirty="0">
                <a:latin typeface="微软雅黑" panose="020B0503020204020204" pitchFamily="34" charset="-122"/>
                <a:ea typeface="微软雅黑" panose="020B0503020204020204" pitchFamily="34" charset="-122"/>
              </a:rPr>
              <a:t>4</a:t>
            </a:r>
            <a:r>
              <a:rPr lang="zh-CN" altLang="en-US" sz="1400" dirty="0">
                <a:latin typeface="微软雅黑" panose="020B0503020204020204" pitchFamily="34" charset="-122"/>
                <a:ea typeface="微软雅黑" panose="020B0503020204020204" pitchFamily="34" charset="-122"/>
              </a:rPr>
              <a:t>周内发病者约占产褥期精神病的</a:t>
            </a:r>
            <a:r>
              <a:rPr lang="en-US" altLang="zh-CN" sz="1400" dirty="0">
                <a:latin typeface="微软雅黑" panose="020B0503020204020204" pitchFamily="34" charset="-122"/>
                <a:ea typeface="微软雅黑" panose="020B0503020204020204" pitchFamily="34" charset="-122"/>
              </a:rPr>
              <a:t>80%</a:t>
            </a:r>
            <a:r>
              <a:rPr lang="zh-CN" altLang="en-US" sz="1400" dirty="0">
                <a:latin typeface="微软雅黑" panose="020B0503020204020204" pitchFamily="34" charset="-122"/>
                <a:ea typeface="微软雅黑" panose="020B0503020204020204" pitchFamily="34" charset="-122"/>
              </a:rPr>
              <a:t>，因此产妇在产后</a:t>
            </a:r>
            <a:r>
              <a:rPr lang="en-US" altLang="zh-CN" sz="1400" dirty="0">
                <a:latin typeface="微软雅黑" panose="020B0503020204020204" pitchFamily="34" charset="-122"/>
                <a:ea typeface="微软雅黑" panose="020B0503020204020204" pitchFamily="34" charset="-122"/>
              </a:rPr>
              <a:t>1</a:t>
            </a:r>
            <a:r>
              <a:rPr lang="zh-CN" altLang="en-US" sz="1400" dirty="0">
                <a:latin typeface="微软雅黑" panose="020B0503020204020204" pitchFamily="34" charset="-122"/>
                <a:ea typeface="微软雅黑" panose="020B0503020204020204" pitchFamily="34" charset="-122"/>
              </a:rPr>
              <a:t>个月内需要外在环境多给予精神和体力上的照顾，协助恢复。</a:t>
            </a: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48400" y="2835439"/>
            <a:ext cx="2177143" cy="2214384"/>
          </a:xfrm>
          <a:prstGeom prst="rect">
            <a:avLst/>
          </a:prstGeom>
        </p:spPr>
      </p:pic>
      <p:cxnSp>
        <p:nvCxnSpPr>
          <p:cNvPr id="9" name="直接连接符 8"/>
          <p:cNvCxnSpPr/>
          <p:nvPr/>
        </p:nvCxnSpPr>
        <p:spPr>
          <a:xfrm>
            <a:off x="1047096" y="2571750"/>
            <a:ext cx="710630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9618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914400" y="1123950"/>
            <a:ext cx="7269560" cy="362229"/>
          </a:xfrm>
          <a:prstGeom prst="rect">
            <a:avLst/>
          </a:prstGeom>
          <a:solidFill>
            <a:schemeClr val="accent1"/>
          </a:solid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gn="ctr">
              <a:spcBef>
                <a:spcPct val="50000"/>
              </a:spcBef>
            </a:pPr>
            <a:r>
              <a:rPr lang="zh-CN" altLang="en-US" b="1" dirty="0" smtClean="0">
                <a:solidFill>
                  <a:schemeClr val="bg1"/>
                </a:solidFill>
                <a:latin typeface="微软雅黑" panose="020B0503020204020204" pitchFamily="34" charset="-122"/>
                <a:ea typeface="微软雅黑" panose="020B0503020204020204" pitchFamily="34" charset="-122"/>
              </a:rPr>
              <a:t>郁  闷</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914400" y="1657350"/>
            <a:ext cx="7269560" cy="1205537"/>
          </a:xfrm>
          <a:prstGeom prst="rect">
            <a:avLst/>
          </a:prstGeom>
          <a:noFill/>
          <a:ln>
            <a:solidFill>
              <a:schemeClr val="accent1"/>
            </a:solid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nSpc>
                <a:spcPct val="130000"/>
              </a:lnSpc>
              <a:spcBef>
                <a:spcPct val="20000"/>
              </a:spcBef>
            </a:pPr>
            <a:r>
              <a:rPr lang="zh-CN" altLang="en-US" sz="1400" dirty="0">
                <a:latin typeface="微软雅黑" panose="020B0503020204020204" pitchFamily="34" charset="-122"/>
                <a:ea typeface="微软雅黑" panose="020B0503020204020204" pitchFamily="34" charset="-122"/>
              </a:rPr>
              <a:t>由于雌激素突然下降、身体疲劳和一些心理障碍得不到及时的派遣等原因，新妈妈常常会为一点小事不称心而感到委屈、甚至伤心落泪。这些症状大多数妈妈在产后一周内发生，并能自行恢复，但有些则可能发展为产后抑郁。因此家人给予新妈妈足够的理解关心、体贴和照顾是非常重要的。</a:t>
            </a:r>
          </a:p>
        </p:txBody>
      </p:sp>
      <p:sp>
        <p:nvSpPr>
          <p:cNvPr id="24" name="文本框 23"/>
          <p:cNvSpPr txBox="1"/>
          <p:nvPr/>
        </p:nvSpPr>
        <p:spPr>
          <a:xfrm>
            <a:off x="942703" y="3096682"/>
            <a:ext cx="7269560" cy="362229"/>
          </a:xfrm>
          <a:prstGeom prst="rect">
            <a:avLst/>
          </a:prstGeom>
          <a:solidFill>
            <a:schemeClr val="accent1"/>
          </a:solid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gn="ctr">
              <a:spcBef>
                <a:spcPct val="50000"/>
              </a:spcBef>
            </a:pPr>
            <a:r>
              <a:rPr lang="zh-CN" altLang="en-US" b="1" dirty="0" smtClean="0">
                <a:solidFill>
                  <a:schemeClr val="bg1"/>
                </a:solidFill>
                <a:latin typeface="微软雅黑" panose="020B0503020204020204" pitchFamily="34" charset="-122"/>
                <a:ea typeface="微软雅黑" panose="020B0503020204020204" pitchFamily="34" charset="-122"/>
              </a:rPr>
              <a:t>社  交</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942703" y="3553882"/>
            <a:ext cx="7269560" cy="618068"/>
          </a:xfrm>
          <a:prstGeom prst="rect">
            <a:avLst/>
          </a:prstGeom>
          <a:noFill/>
          <a:ln>
            <a:solidFill>
              <a:schemeClr val="accent1"/>
            </a:solid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nSpc>
                <a:spcPct val="130000"/>
              </a:lnSpc>
              <a:spcBef>
                <a:spcPct val="20000"/>
              </a:spcBef>
            </a:pPr>
            <a:r>
              <a:rPr lang="zh-CN" altLang="en-US" sz="1400" dirty="0">
                <a:latin typeface="微软雅黑" panose="020B0503020204020204" pitchFamily="34" charset="-122"/>
                <a:ea typeface="微软雅黑" panose="020B0503020204020204" pitchFamily="34" charset="-122"/>
              </a:rPr>
              <a:t>做了妈妈后不要整天都围着宝宝转，参加一定范围的社交活动，能保持你的头脑灵活和增加信息量，这也是新妈妈育儿智慧的一个来源。</a:t>
            </a:r>
          </a:p>
        </p:txBody>
      </p:sp>
    </p:spTree>
    <p:extLst>
      <p:ext uri="{BB962C8B-B14F-4D97-AF65-F5344CB8AC3E}">
        <p14:creationId xmlns:p14="http://schemas.microsoft.com/office/powerpoint/2010/main" val="18234245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barn(inVertical)">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up)">
                                      <p:cBhvr>
                                        <p:cTn id="2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24" grpId="0" animBg="1"/>
      <p:bldP spid="2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23081" y="895350"/>
            <a:ext cx="7543800" cy="35016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07999" y="584396"/>
            <a:ext cx="1782801" cy="300082"/>
          </a:xfrm>
          <a:prstGeom prst="rect">
            <a:avLst/>
          </a:prstGeom>
          <a:noFill/>
        </p:spPr>
        <p:txBody>
          <a:bodyPr wrap="square" rtlCol="0">
            <a:spAutoFit/>
          </a:bodyPr>
          <a:lstStyle/>
          <a:p>
            <a:r>
              <a:rPr lang="zh-CN" altLang="en-US" sz="1350" dirty="0">
                <a:solidFill>
                  <a:schemeClr val="accent1"/>
                </a:solidFill>
                <a:cs typeface="+mn-ea"/>
                <a:sym typeface="+mn-lt"/>
              </a:rPr>
              <a:t>关爱</a:t>
            </a:r>
            <a:r>
              <a:rPr lang="zh-CN" altLang="en-US" sz="1350" dirty="0" smtClean="0">
                <a:solidFill>
                  <a:schemeClr val="accent1"/>
                </a:solidFill>
                <a:cs typeface="+mn-ea"/>
                <a:sym typeface="+mn-lt"/>
              </a:rPr>
              <a:t>孕妇 </a:t>
            </a:r>
            <a:r>
              <a:rPr lang="en-US" altLang="zh-CN" sz="1350" dirty="0" smtClean="0">
                <a:solidFill>
                  <a:schemeClr val="accent1"/>
                </a:solidFill>
                <a:cs typeface="+mn-ea"/>
                <a:sym typeface="+mn-lt"/>
              </a:rPr>
              <a:t>· </a:t>
            </a:r>
            <a:r>
              <a:rPr lang="zh-CN" altLang="en-US" sz="1350" dirty="0" smtClean="0">
                <a:solidFill>
                  <a:schemeClr val="accent1"/>
                </a:solidFill>
                <a:cs typeface="+mn-ea"/>
                <a:sym typeface="+mn-lt"/>
              </a:rPr>
              <a:t>关爱</a:t>
            </a:r>
            <a:r>
              <a:rPr lang="zh-CN" altLang="en-US" sz="1350" dirty="0">
                <a:solidFill>
                  <a:schemeClr val="accent1"/>
                </a:solidFill>
                <a:cs typeface="+mn-ea"/>
                <a:sym typeface="+mn-lt"/>
              </a:rPr>
              <a:t>女性</a:t>
            </a:r>
          </a:p>
        </p:txBody>
      </p:sp>
      <p:sp>
        <p:nvSpPr>
          <p:cNvPr id="10" name="文本框 9"/>
          <p:cNvSpPr txBox="1"/>
          <p:nvPr/>
        </p:nvSpPr>
        <p:spPr>
          <a:xfrm>
            <a:off x="2438400" y="614668"/>
            <a:ext cx="3679318" cy="253916"/>
          </a:xfrm>
          <a:prstGeom prst="rect">
            <a:avLst/>
          </a:prstGeom>
          <a:noFill/>
        </p:spPr>
        <p:txBody>
          <a:bodyPr wrap="square" rtlCol="0">
            <a:spAutoFit/>
          </a:bodyPr>
          <a:lstStyle/>
          <a:p>
            <a:r>
              <a:rPr lang="zh-CN" altLang="en-US" sz="1050" dirty="0" smtClean="0">
                <a:solidFill>
                  <a:schemeClr val="accent1"/>
                </a:solidFill>
                <a:cs typeface="+mn-ea"/>
                <a:sym typeface="+mn-lt"/>
              </a:rPr>
              <a:t>CARING FOR PREGNANT WOMEN AND WOMEN</a:t>
            </a:r>
            <a:endParaRPr lang="zh-CN" altLang="en-US" sz="1050" dirty="0">
              <a:solidFill>
                <a:schemeClr val="accent1"/>
              </a:solidFill>
              <a:cs typeface="+mn-ea"/>
              <a:sym typeface="+mn-lt"/>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8681" y="584396"/>
            <a:ext cx="1462919" cy="1688452"/>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7" y="3050329"/>
            <a:ext cx="7116456" cy="2096589"/>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02738" y="3650345"/>
            <a:ext cx="1938368" cy="1493396"/>
          </a:xfrm>
          <a:prstGeom prst="rect">
            <a:avLst/>
          </a:prstGeom>
        </p:spPr>
      </p:pic>
      <p:sp>
        <p:nvSpPr>
          <p:cNvPr id="6" name="心形 5"/>
          <p:cNvSpPr/>
          <p:nvPr/>
        </p:nvSpPr>
        <p:spPr>
          <a:xfrm>
            <a:off x="4953000" y="4351931"/>
            <a:ext cx="511953" cy="478600"/>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心形 12"/>
          <p:cNvSpPr/>
          <p:nvPr/>
        </p:nvSpPr>
        <p:spPr>
          <a:xfrm>
            <a:off x="3581400" y="4065642"/>
            <a:ext cx="251840" cy="235433"/>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心形 14"/>
          <p:cNvSpPr/>
          <p:nvPr/>
        </p:nvSpPr>
        <p:spPr>
          <a:xfrm>
            <a:off x="193907" y="1557874"/>
            <a:ext cx="595469" cy="556675"/>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心形 15"/>
          <p:cNvSpPr/>
          <p:nvPr/>
        </p:nvSpPr>
        <p:spPr>
          <a:xfrm>
            <a:off x="8492924" y="3588400"/>
            <a:ext cx="420030" cy="448546"/>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16669" y="3372479"/>
            <a:ext cx="1312931" cy="1771262"/>
          </a:xfrm>
          <a:prstGeom prst="rect">
            <a:avLst/>
          </a:prstGeom>
        </p:spPr>
      </p:pic>
      <p:sp>
        <p:nvSpPr>
          <p:cNvPr id="21" name="文本框 20"/>
          <p:cNvSpPr txBox="1"/>
          <p:nvPr/>
        </p:nvSpPr>
        <p:spPr>
          <a:xfrm>
            <a:off x="1756241" y="1285786"/>
            <a:ext cx="1291759" cy="600164"/>
          </a:xfrm>
          <a:prstGeom prst="rect">
            <a:avLst/>
          </a:prstGeom>
          <a:noFill/>
        </p:spPr>
        <p:txBody>
          <a:bodyPr wrap="square" rtlCol="0">
            <a:spAutoFit/>
          </a:bodyPr>
          <a:lstStyle/>
          <a:p>
            <a:pPr algn="ctr"/>
            <a:r>
              <a:rPr lang="zh-CN" altLang="en-US" sz="3300" b="1" dirty="0" smtClean="0">
                <a:solidFill>
                  <a:schemeClr val="accent1"/>
                </a:solidFill>
                <a:cs typeface="+mn-ea"/>
                <a:sym typeface="+mn-lt"/>
              </a:rPr>
              <a:t>前 言</a:t>
            </a:r>
            <a:endParaRPr lang="zh-CN" altLang="en-US" sz="3300" b="1" dirty="0">
              <a:solidFill>
                <a:schemeClr val="accent1"/>
              </a:solidFill>
              <a:cs typeface="+mn-ea"/>
              <a:sym typeface="+mn-lt"/>
            </a:endParaRPr>
          </a:p>
        </p:txBody>
      </p:sp>
      <p:sp>
        <p:nvSpPr>
          <p:cNvPr id="22" name="文本框 21"/>
          <p:cNvSpPr txBox="1"/>
          <p:nvPr/>
        </p:nvSpPr>
        <p:spPr>
          <a:xfrm>
            <a:off x="1801623" y="1872610"/>
            <a:ext cx="5513577" cy="1650452"/>
          </a:xfrm>
          <a:prstGeom prst="rect">
            <a:avLst/>
          </a:prstGeom>
          <a:noFill/>
        </p:spPr>
        <p:txBody>
          <a:bodyPr wrap="square" rtlCol="0">
            <a:spAutoFit/>
          </a:bodyPr>
          <a:lstStyle/>
          <a:p>
            <a:pPr>
              <a:lnSpc>
                <a:spcPct val="150000"/>
              </a:lnSpc>
            </a:pPr>
            <a:r>
              <a:rPr lang="zh-CN" altLang="en-US" sz="1350" dirty="0" smtClean="0">
                <a:solidFill>
                  <a:schemeClr val="accent1"/>
                </a:solidFill>
                <a:cs typeface="+mn-ea"/>
                <a:sym typeface="+mn-lt"/>
              </a:rPr>
              <a:t>产后</a:t>
            </a:r>
            <a:r>
              <a:rPr lang="zh-CN" altLang="en-US" sz="1350" dirty="0">
                <a:solidFill>
                  <a:schemeClr val="accent1"/>
                </a:solidFill>
                <a:cs typeface="+mn-ea"/>
                <a:sym typeface="+mn-lt"/>
              </a:rPr>
              <a:t>恢复，是指女性在生产完毕之后，常常会因为身体过于虚弱而需要一定的恢复和保养，而这种恢复和保养被称之为产后恢复。产后恢复包含的主要方面有产后会阴部位的私处细胞活力因子护理以及产后的体形恢复、产后的子宫恢复和产后的心理恢复，女性在恢复期间一定要注意营养饮食的均衡</a:t>
            </a:r>
            <a:r>
              <a:rPr lang="zh-CN" altLang="en-US" sz="1350" dirty="0" smtClean="0">
                <a:solidFill>
                  <a:schemeClr val="accent1"/>
                </a:solidFill>
                <a:cs typeface="+mn-ea"/>
                <a:sym typeface="+mn-lt"/>
              </a:rPr>
              <a:t>。</a:t>
            </a:r>
            <a:endParaRPr lang="zh-CN" altLang="en-US" sz="1350" dirty="0">
              <a:solidFill>
                <a:schemeClr val="accent1"/>
              </a:solidFill>
              <a:cs typeface="+mn-ea"/>
              <a:sym typeface="+mn-lt"/>
            </a:endParaRPr>
          </a:p>
        </p:txBody>
      </p:sp>
    </p:spTree>
    <p:extLst>
      <p:ext uri="{BB962C8B-B14F-4D97-AF65-F5344CB8AC3E}">
        <p14:creationId xmlns:p14="http://schemas.microsoft.com/office/powerpoint/2010/main" val="6470358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decel="6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6" decel="6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1000"/>
                                        <p:tgtEl>
                                          <p:spTgt spid="7"/>
                                        </p:tgtEl>
                                      </p:cBhvr>
                                    </p:animEffect>
                                    <p:anim calcmode="lin" valueType="num">
                                      <p:cBhvr>
                                        <p:cTn id="45" dur="1000" fill="hold"/>
                                        <p:tgtEl>
                                          <p:spTgt spid="7"/>
                                        </p:tgtEl>
                                        <p:attrNameLst>
                                          <p:attrName>ppt_x</p:attrName>
                                        </p:attrNameLst>
                                      </p:cBhvr>
                                      <p:tavLst>
                                        <p:tav tm="0">
                                          <p:val>
                                            <p:strVal val="#ppt_x"/>
                                          </p:val>
                                        </p:tav>
                                        <p:tav tm="100000">
                                          <p:val>
                                            <p:strVal val="#ppt_x"/>
                                          </p:val>
                                        </p:tav>
                                      </p:tavLst>
                                    </p:anim>
                                    <p:anim calcmode="lin" valueType="num">
                                      <p:cBhvr>
                                        <p:cTn id="4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nodeType="click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wipe(right)">
                                      <p:cBhvr>
                                        <p:cTn id="51" dur="500"/>
                                        <p:tgtEl>
                                          <p:spTgt spid="2"/>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21"/>
                                        </p:tgtEl>
                                        <p:attrNameLst>
                                          <p:attrName>style.visibility</p:attrName>
                                        </p:attrNameLst>
                                      </p:cBhvr>
                                      <p:to>
                                        <p:strVal val="visible"/>
                                      </p:to>
                                    </p:set>
                                    <p:anim calcmode="lin" valueType="num">
                                      <p:cBhvr additive="base">
                                        <p:cTn id="68" dur="500" fill="hold"/>
                                        <p:tgtEl>
                                          <p:spTgt spid="21"/>
                                        </p:tgtEl>
                                        <p:attrNameLst>
                                          <p:attrName>ppt_x</p:attrName>
                                        </p:attrNameLst>
                                      </p:cBhvr>
                                      <p:tavLst>
                                        <p:tav tm="0">
                                          <p:val>
                                            <p:strVal val="#ppt_x"/>
                                          </p:val>
                                        </p:tav>
                                        <p:tav tm="100000">
                                          <p:val>
                                            <p:strVal val="#ppt_x"/>
                                          </p:val>
                                        </p:tav>
                                      </p:tavLst>
                                    </p:anim>
                                    <p:anim calcmode="lin" valueType="num">
                                      <p:cBhvr additive="base">
                                        <p:cTn id="69"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2" presetClass="entr" presetSubtype="1" fill="hold" grpId="0" nodeType="click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wipe(up)">
                                      <p:cBhvr>
                                        <p:cTn id="7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0" grpId="0"/>
      <p:bldP spid="6" grpId="0" animBg="1"/>
      <p:bldP spid="13" grpId="0" animBg="1"/>
      <p:bldP spid="15" grpId="0" animBg="1"/>
      <p:bldP spid="16" grpId="0" animBg="1"/>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914400" y="1036641"/>
            <a:ext cx="7269560" cy="362229"/>
          </a:xfrm>
          <a:prstGeom prst="rect">
            <a:avLst/>
          </a:prstGeom>
          <a:solidFill>
            <a:schemeClr val="accent1"/>
          </a:solid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gn="ctr">
              <a:spcBef>
                <a:spcPct val="50000"/>
              </a:spcBef>
            </a:pPr>
            <a:r>
              <a:rPr lang="zh-CN" altLang="en-US" b="1" dirty="0" smtClean="0">
                <a:solidFill>
                  <a:schemeClr val="bg1"/>
                </a:solidFill>
                <a:latin typeface="微软雅黑" panose="020B0503020204020204" pitchFamily="34" charset="-122"/>
                <a:ea typeface="微软雅黑" panose="020B0503020204020204" pitchFamily="34" charset="-122"/>
              </a:rPr>
              <a:t>乐  观</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914400" y="1450833"/>
            <a:ext cx="7269560" cy="337992"/>
          </a:xfrm>
          <a:prstGeom prst="rect">
            <a:avLst/>
          </a:prstGeom>
          <a:noFill/>
          <a:ln>
            <a:solidFill>
              <a:schemeClr val="accent1"/>
            </a:solid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nSpc>
                <a:spcPct val="130000"/>
              </a:lnSpc>
              <a:spcBef>
                <a:spcPct val="20000"/>
              </a:spcBef>
            </a:pPr>
            <a:r>
              <a:rPr lang="zh-CN" altLang="en-US" sz="1400" dirty="0">
                <a:latin typeface="微软雅黑" panose="020B0503020204020204" pitchFamily="34" charset="-122"/>
                <a:ea typeface="微软雅黑" panose="020B0503020204020204" pitchFamily="34" charset="-122"/>
              </a:rPr>
              <a:t>不管是对育儿还是对于自我调整，新妈妈首先要抱有一个乐观的态度。</a:t>
            </a:r>
          </a:p>
        </p:txBody>
      </p:sp>
      <p:sp>
        <p:nvSpPr>
          <p:cNvPr id="24" name="文本框 23"/>
          <p:cNvSpPr txBox="1"/>
          <p:nvPr/>
        </p:nvSpPr>
        <p:spPr>
          <a:xfrm>
            <a:off x="942703" y="2136633"/>
            <a:ext cx="7269560" cy="362229"/>
          </a:xfrm>
          <a:prstGeom prst="rect">
            <a:avLst/>
          </a:prstGeom>
          <a:solidFill>
            <a:schemeClr val="accent1"/>
          </a:solid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gn="ctr">
              <a:spcBef>
                <a:spcPct val="50000"/>
              </a:spcBef>
            </a:pPr>
            <a:r>
              <a:rPr lang="zh-CN" altLang="en-US" b="1" dirty="0" smtClean="0">
                <a:solidFill>
                  <a:schemeClr val="bg1"/>
                </a:solidFill>
                <a:latin typeface="微软雅黑" panose="020B0503020204020204" pitchFamily="34" charset="-122"/>
                <a:ea typeface="微软雅黑" panose="020B0503020204020204" pitchFamily="34" charset="-122"/>
              </a:rPr>
              <a:t>幽  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942703" y="2585365"/>
            <a:ext cx="7269560" cy="618068"/>
          </a:xfrm>
          <a:prstGeom prst="rect">
            <a:avLst/>
          </a:prstGeom>
          <a:noFill/>
          <a:ln>
            <a:solidFill>
              <a:schemeClr val="accent1"/>
            </a:solid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nSpc>
                <a:spcPct val="130000"/>
              </a:lnSpc>
              <a:spcBef>
                <a:spcPct val="20000"/>
              </a:spcBef>
            </a:pPr>
            <a:r>
              <a:rPr lang="zh-CN" altLang="en-US" sz="1400" dirty="0">
                <a:latin typeface="微软雅黑" panose="020B0503020204020204" pitchFamily="34" charset="-122"/>
                <a:ea typeface="微软雅黑" panose="020B0503020204020204" pitchFamily="34" charset="-122"/>
              </a:rPr>
              <a:t>幽默感是调剂紧张情绪，使妈妈更快适应新角色、新环境的有力工具。幽默感能减低你的愤怒和不安，使情绪变得轻松。</a:t>
            </a:r>
          </a:p>
        </p:txBody>
      </p:sp>
      <p:sp>
        <p:nvSpPr>
          <p:cNvPr id="8" name="文本框 7"/>
          <p:cNvSpPr txBox="1"/>
          <p:nvPr/>
        </p:nvSpPr>
        <p:spPr>
          <a:xfrm>
            <a:off x="886097" y="3432033"/>
            <a:ext cx="7269560" cy="362229"/>
          </a:xfrm>
          <a:prstGeom prst="rect">
            <a:avLst/>
          </a:prstGeom>
          <a:solidFill>
            <a:schemeClr val="accent1"/>
          </a:solid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gn="ctr">
              <a:spcBef>
                <a:spcPct val="50000"/>
              </a:spcBef>
            </a:pPr>
            <a:r>
              <a:rPr lang="zh-CN" altLang="en-US" b="1" dirty="0" smtClean="0">
                <a:solidFill>
                  <a:schemeClr val="bg1"/>
                </a:solidFill>
                <a:latin typeface="微软雅黑" panose="020B0503020204020204" pitchFamily="34" charset="-122"/>
                <a:ea typeface="微软雅黑" panose="020B0503020204020204" pitchFamily="34" charset="-122"/>
              </a:rPr>
              <a:t>自  控</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886097" y="3858682"/>
            <a:ext cx="7269560" cy="618068"/>
          </a:xfrm>
          <a:prstGeom prst="rect">
            <a:avLst/>
          </a:prstGeom>
          <a:noFill/>
          <a:ln>
            <a:solidFill>
              <a:schemeClr val="accent1"/>
            </a:solid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nSpc>
                <a:spcPct val="130000"/>
              </a:lnSpc>
              <a:spcBef>
                <a:spcPct val="20000"/>
              </a:spcBef>
            </a:pPr>
            <a:r>
              <a:rPr lang="zh-CN" altLang="en-US" sz="1400" dirty="0">
                <a:latin typeface="微软雅黑" panose="020B0503020204020204" pitchFamily="34" charset="-122"/>
                <a:ea typeface="微软雅黑" panose="020B0503020204020204" pitchFamily="34" charset="-122"/>
              </a:rPr>
              <a:t>人的情绪是受人的意识和意志控制的，妈妈们应学习怎样驾驭自己的情绪。任意放纵消极情绪滋长，经常发怒，将导致情绪失调，引起疾病。</a:t>
            </a:r>
          </a:p>
        </p:txBody>
      </p:sp>
    </p:spTree>
    <p:extLst>
      <p:ext uri="{BB962C8B-B14F-4D97-AF65-F5344CB8AC3E}">
        <p14:creationId xmlns:p14="http://schemas.microsoft.com/office/powerpoint/2010/main" val="33347141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barn(inVertical)">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up)">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inVertic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24" grpId="0" animBg="1"/>
      <p:bldP spid="25" grpId="0" animBg="1"/>
      <p:bldP spid="8"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23081" y="895350"/>
            <a:ext cx="7543800" cy="35016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07999" y="584396"/>
            <a:ext cx="1782801" cy="300082"/>
          </a:xfrm>
          <a:prstGeom prst="rect">
            <a:avLst/>
          </a:prstGeom>
          <a:noFill/>
        </p:spPr>
        <p:txBody>
          <a:bodyPr wrap="square" rtlCol="0">
            <a:spAutoFit/>
          </a:bodyPr>
          <a:lstStyle/>
          <a:p>
            <a:r>
              <a:rPr lang="zh-CN" altLang="en-US" sz="1350" dirty="0">
                <a:solidFill>
                  <a:schemeClr val="accent1"/>
                </a:solidFill>
                <a:cs typeface="+mn-ea"/>
                <a:sym typeface="+mn-lt"/>
              </a:rPr>
              <a:t>关爱</a:t>
            </a:r>
            <a:r>
              <a:rPr lang="zh-CN" altLang="en-US" sz="1350" dirty="0" smtClean="0">
                <a:solidFill>
                  <a:schemeClr val="accent1"/>
                </a:solidFill>
                <a:cs typeface="+mn-ea"/>
                <a:sym typeface="+mn-lt"/>
              </a:rPr>
              <a:t>孕妇 </a:t>
            </a:r>
            <a:r>
              <a:rPr lang="en-US" altLang="zh-CN" sz="1350" dirty="0" smtClean="0">
                <a:solidFill>
                  <a:schemeClr val="accent1"/>
                </a:solidFill>
                <a:cs typeface="+mn-ea"/>
                <a:sym typeface="+mn-lt"/>
              </a:rPr>
              <a:t>· </a:t>
            </a:r>
            <a:r>
              <a:rPr lang="zh-CN" altLang="en-US" sz="1350" dirty="0" smtClean="0">
                <a:solidFill>
                  <a:schemeClr val="accent1"/>
                </a:solidFill>
                <a:cs typeface="+mn-ea"/>
                <a:sym typeface="+mn-lt"/>
              </a:rPr>
              <a:t>关爱</a:t>
            </a:r>
            <a:r>
              <a:rPr lang="zh-CN" altLang="en-US" sz="1350" dirty="0">
                <a:solidFill>
                  <a:schemeClr val="accent1"/>
                </a:solidFill>
                <a:cs typeface="+mn-ea"/>
                <a:sym typeface="+mn-lt"/>
              </a:rPr>
              <a:t>女性</a:t>
            </a:r>
          </a:p>
        </p:txBody>
      </p:sp>
      <p:sp>
        <p:nvSpPr>
          <p:cNvPr id="10" name="文本框 9"/>
          <p:cNvSpPr txBox="1"/>
          <p:nvPr/>
        </p:nvSpPr>
        <p:spPr>
          <a:xfrm>
            <a:off x="2438400" y="614668"/>
            <a:ext cx="3679318" cy="253916"/>
          </a:xfrm>
          <a:prstGeom prst="rect">
            <a:avLst/>
          </a:prstGeom>
          <a:noFill/>
        </p:spPr>
        <p:txBody>
          <a:bodyPr wrap="square" rtlCol="0">
            <a:spAutoFit/>
          </a:bodyPr>
          <a:lstStyle/>
          <a:p>
            <a:r>
              <a:rPr lang="zh-CN" altLang="en-US" sz="1050" dirty="0" smtClean="0">
                <a:solidFill>
                  <a:schemeClr val="accent1"/>
                </a:solidFill>
                <a:cs typeface="+mn-ea"/>
                <a:sym typeface="+mn-lt"/>
              </a:rPr>
              <a:t>CARING FOR PREGNANT WOMEN AND WOMEN</a:t>
            </a:r>
            <a:endParaRPr lang="zh-CN" altLang="en-US" sz="1050" dirty="0">
              <a:solidFill>
                <a:schemeClr val="accent1"/>
              </a:solidFill>
              <a:cs typeface="+mn-ea"/>
              <a:sym typeface="+mn-lt"/>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8681" y="584396"/>
            <a:ext cx="1462919" cy="1688452"/>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7" y="3050329"/>
            <a:ext cx="7116456" cy="2096589"/>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02738" y="3650345"/>
            <a:ext cx="1938368" cy="1493396"/>
          </a:xfrm>
          <a:prstGeom prst="rect">
            <a:avLst/>
          </a:prstGeom>
        </p:spPr>
      </p:pic>
      <p:sp>
        <p:nvSpPr>
          <p:cNvPr id="6" name="心形 5"/>
          <p:cNvSpPr/>
          <p:nvPr/>
        </p:nvSpPr>
        <p:spPr>
          <a:xfrm>
            <a:off x="4953000" y="4351931"/>
            <a:ext cx="511953" cy="478600"/>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心形 12"/>
          <p:cNvSpPr/>
          <p:nvPr/>
        </p:nvSpPr>
        <p:spPr>
          <a:xfrm>
            <a:off x="3581400" y="4065642"/>
            <a:ext cx="251840" cy="235433"/>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心形 14"/>
          <p:cNvSpPr/>
          <p:nvPr/>
        </p:nvSpPr>
        <p:spPr>
          <a:xfrm>
            <a:off x="193907" y="1557874"/>
            <a:ext cx="595469" cy="556675"/>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心形 15"/>
          <p:cNvSpPr/>
          <p:nvPr/>
        </p:nvSpPr>
        <p:spPr>
          <a:xfrm>
            <a:off x="8492924" y="3588400"/>
            <a:ext cx="420030" cy="448546"/>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6"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6781800" y="2123515"/>
            <a:ext cx="1463959" cy="3012018"/>
          </a:xfrm>
          <a:prstGeom prst="rect">
            <a:avLst/>
          </a:prstGeom>
        </p:spPr>
      </p:pic>
      <p:sp>
        <p:nvSpPr>
          <p:cNvPr id="9" name="文本框 8"/>
          <p:cNvSpPr txBox="1"/>
          <p:nvPr/>
        </p:nvSpPr>
        <p:spPr>
          <a:xfrm>
            <a:off x="2389366" y="1170502"/>
            <a:ext cx="4544834" cy="1308050"/>
          </a:xfrm>
          <a:prstGeom prst="rect">
            <a:avLst/>
          </a:prstGeom>
          <a:noFill/>
        </p:spPr>
        <p:txBody>
          <a:bodyPr wrap="none" rtlCol="0">
            <a:spAutoFit/>
          </a:bodyPr>
          <a:lstStyle/>
          <a:p>
            <a:r>
              <a:rPr lang="zh-CN" altLang="en-US" sz="7900" spc="600" dirty="0" smtClean="0">
                <a:ln w="10160">
                  <a:solidFill>
                    <a:schemeClr val="accent5"/>
                  </a:solidFill>
                  <a:prstDash val="solid"/>
                </a:ln>
                <a:solidFill>
                  <a:schemeClr val="accent1"/>
                </a:solidFill>
                <a:latin typeface="汉仪粗圆简" panose="02010600000101010101" pitchFamily="2" charset="-122"/>
                <a:ea typeface="汉仪粗圆简" panose="02010600000101010101" pitchFamily="2" charset="-122"/>
              </a:rPr>
              <a:t>产后康复</a:t>
            </a:r>
            <a:endParaRPr lang="zh-CN" altLang="en-US" sz="7900" spc="600" dirty="0">
              <a:ln w="10160">
                <a:solidFill>
                  <a:schemeClr val="accent5"/>
                </a:solidFill>
                <a:prstDash val="solid"/>
              </a:ln>
              <a:solidFill>
                <a:schemeClr val="accent1"/>
              </a:solidFill>
              <a:latin typeface="汉仪粗圆简" panose="02010600000101010101" pitchFamily="2" charset="-122"/>
              <a:ea typeface="汉仪粗圆简" panose="02010600000101010101" pitchFamily="2" charset="-122"/>
            </a:endParaRPr>
          </a:p>
        </p:txBody>
      </p:sp>
      <p:grpSp>
        <p:nvGrpSpPr>
          <p:cNvPr id="20" name="组合 19"/>
          <p:cNvGrpSpPr/>
          <p:nvPr/>
        </p:nvGrpSpPr>
        <p:grpSpPr>
          <a:xfrm>
            <a:off x="2404935" y="2497396"/>
            <a:ext cx="4416594" cy="461665"/>
            <a:chOff x="2517606" y="2419350"/>
            <a:chExt cx="4416594" cy="461665"/>
          </a:xfrm>
        </p:grpSpPr>
        <p:sp>
          <p:nvSpPr>
            <p:cNvPr id="19" name="文本框 18"/>
            <p:cNvSpPr txBox="1"/>
            <p:nvPr/>
          </p:nvSpPr>
          <p:spPr>
            <a:xfrm>
              <a:off x="2517606" y="2419350"/>
              <a:ext cx="4416594" cy="461665"/>
            </a:xfrm>
            <a:prstGeom prst="rect">
              <a:avLst/>
            </a:prstGeom>
            <a:noFill/>
          </p:spPr>
          <p:txBody>
            <a:bodyPr wrap="none" rtlCol="0">
              <a:spAutoFit/>
            </a:bodyPr>
            <a:lstStyle/>
            <a:p>
              <a:r>
                <a:rPr lang="zh-CN" altLang="en-US" sz="2400" spc="600" dirty="0" smtClean="0">
                  <a:solidFill>
                    <a:schemeClr val="accent1"/>
                  </a:solidFill>
                  <a:latin typeface="汉仪劲楷简" panose="00020600040101010101" pitchFamily="18" charset="-122"/>
                  <a:ea typeface="汉仪劲楷简" panose="00020600040101010101" pitchFamily="18" charset="-122"/>
                </a:rPr>
                <a:t>产妇保健关注孕产妇健康</a:t>
              </a:r>
              <a:endParaRPr lang="zh-CN" altLang="en-US" sz="2400" spc="600" dirty="0">
                <a:solidFill>
                  <a:schemeClr val="accent1"/>
                </a:solidFill>
                <a:latin typeface="汉仪劲楷简" panose="00020600040101010101" pitchFamily="18" charset="-122"/>
                <a:ea typeface="汉仪劲楷简" panose="00020600040101010101" pitchFamily="18" charset="-122"/>
              </a:endParaRPr>
            </a:p>
          </p:txBody>
        </p:sp>
        <p:cxnSp>
          <p:nvCxnSpPr>
            <p:cNvPr id="12" name="直接连接符 11"/>
            <p:cNvCxnSpPr/>
            <p:nvPr/>
          </p:nvCxnSpPr>
          <p:spPr>
            <a:xfrm>
              <a:off x="2572870" y="2836190"/>
              <a:ext cx="4177553"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矩形 22"/>
          <p:cNvSpPr/>
          <p:nvPr/>
        </p:nvSpPr>
        <p:spPr>
          <a:xfrm>
            <a:off x="2263861" y="2981372"/>
            <a:ext cx="4572000" cy="430887"/>
          </a:xfrm>
          <a:prstGeom prst="rect">
            <a:avLst/>
          </a:prstGeom>
        </p:spPr>
        <p:txBody>
          <a:bodyPr>
            <a:spAutoFit/>
          </a:bodyPr>
          <a:lstStyle/>
          <a:p>
            <a:pPr algn="ctr"/>
            <a:r>
              <a:rPr lang="zh-CN" altLang="en-US" sz="1100" dirty="0" smtClean="0">
                <a:solidFill>
                  <a:schemeClr val="accent1"/>
                </a:solidFill>
              </a:rPr>
              <a:t>maternal health care concerns maternal health </a:t>
            </a:r>
            <a:r>
              <a:rPr lang="zh-CN" altLang="en-US" sz="1100" dirty="0">
                <a:solidFill>
                  <a:schemeClr val="accent1"/>
                </a:solidFill>
              </a:rPr>
              <a:t>maternal health care concerns maternal </a:t>
            </a:r>
            <a:r>
              <a:rPr lang="zh-CN" altLang="en-US" sz="1100" dirty="0" smtClean="0">
                <a:solidFill>
                  <a:schemeClr val="accent1"/>
                </a:solidFill>
              </a:rPr>
              <a:t>health </a:t>
            </a:r>
            <a:r>
              <a:rPr lang="zh-CN" altLang="en-US" sz="1100" dirty="0">
                <a:solidFill>
                  <a:schemeClr val="accent1"/>
                </a:solidFill>
              </a:rPr>
              <a:t>maternal </a:t>
            </a:r>
            <a:r>
              <a:rPr lang="zh-CN" altLang="en-US" sz="1100" dirty="0" smtClean="0">
                <a:solidFill>
                  <a:schemeClr val="accent1"/>
                </a:solidFill>
              </a:rPr>
              <a:t>health</a:t>
            </a:r>
            <a:endParaRPr lang="zh-CN" altLang="en-US" sz="1100" dirty="0">
              <a:solidFill>
                <a:schemeClr val="accent1"/>
              </a:solidFill>
            </a:endParaRPr>
          </a:p>
        </p:txBody>
      </p:sp>
      <p:sp>
        <p:nvSpPr>
          <p:cNvPr id="24" name="矩形 23"/>
          <p:cNvSpPr/>
          <p:nvPr/>
        </p:nvSpPr>
        <p:spPr>
          <a:xfrm>
            <a:off x="2886940" y="3406973"/>
            <a:ext cx="3285260" cy="338554"/>
          </a:xfrm>
          <a:prstGeom prst="rect">
            <a:avLst/>
          </a:prstGeom>
        </p:spPr>
        <p:txBody>
          <a:bodyPr wrap="square">
            <a:spAutoFit/>
          </a:bodyPr>
          <a:lstStyle/>
          <a:p>
            <a:pPr algn="ctr"/>
            <a:r>
              <a:rPr lang="zh-CN" altLang="en-US" sz="1600" spc="600" dirty="0" smtClean="0">
                <a:solidFill>
                  <a:schemeClr val="accent1"/>
                </a:solidFill>
                <a:latin typeface="+mn-ea"/>
              </a:rPr>
              <a:t>演示完毕感谢您的观看</a:t>
            </a:r>
            <a:endParaRPr lang="zh-CN" altLang="en-US" sz="1600" spc="600" dirty="0">
              <a:solidFill>
                <a:schemeClr val="accent1"/>
              </a:solidFill>
              <a:latin typeface="+mn-ea"/>
            </a:endParaRPr>
          </a:p>
        </p:txBody>
      </p:sp>
    </p:spTree>
    <p:extLst>
      <p:ext uri="{BB962C8B-B14F-4D97-AF65-F5344CB8AC3E}">
        <p14:creationId xmlns:p14="http://schemas.microsoft.com/office/powerpoint/2010/main" val="54683139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decel="6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6" decel="6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1000"/>
                                        <p:tgtEl>
                                          <p:spTgt spid="7"/>
                                        </p:tgtEl>
                                      </p:cBhvr>
                                    </p:animEffect>
                                    <p:anim calcmode="lin" valueType="num">
                                      <p:cBhvr>
                                        <p:cTn id="45" dur="1000" fill="hold"/>
                                        <p:tgtEl>
                                          <p:spTgt spid="7"/>
                                        </p:tgtEl>
                                        <p:attrNameLst>
                                          <p:attrName>ppt_x</p:attrName>
                                        </p:attrNameLst>
                                      </p:cBhvr>
                                      <p:tavLst>
                                        <p:tav tm="0">
                                          <p:val>
                                            <p:strVal val="#ppt_x"/>
                                          </p:val>
                                        </p:tav>
                                        <p:tav tm="100000">
                                          <p:val>
                                            <p:strVal val="#ppt_x"/>
                                          </p:val>
                                        </p:tav>
                                      </p:tavLst>
                                    </p:anim>
                                    <p:anim calcmode="lin" valueType="num">
                                      <p:cBhvr>
                                        <p:cTn id="4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nodeType="click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wipe(right)">
                                      <p:cBhvr>
                                        <p:cTn id="51" dur="500"/>
                                        <p:tgtEl>
                                          <p:spTgt spid="2"/>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childTnLst>
                          </p:cTn>
                        </p:par>
                      </p:childTnLst>
                    </p:cTn>
                  </p:par>
                  <p:par>
                    <p:cTn id="64" fill="hold">
                      <p:stCondLst>
                        <p:cond delay="indefinite"/>
                      </p:stCondLst>
                      <p:childTnLst>
                        <p:par>
                          <p:cTn id="65" fill="hold">
                            <p:stCondLst>
                              <p:cond delay="0"/>
                            </p:stCondLst>
                            <p:childTnLst>
                              <p:par>
                                <p:cTn id="66" presetID="56" presetClass="entr" presetSubtype="0" fill="hold" grpId="0" nodeType="clickEffect">
                                  <p:stCondLst>
                                    <p:cond delay="0"/>
                                  </p:stCondLst>
                                  <p:iterate type="lt">
                                    <p:tmPct val="10000"/>
                                  </p:iterate>
                                  <p:childTnLst>
                                    <p:set>
                                      <p:cBhvr>
                                        <p:cTn id="67" dur="1" fill="hold">
                                          <p:stCondLst>
                                            <p:cond delay="0"/>
                                          </p:stCondLst>
                                        </p:cTn>
                                        <p:tgtEl>
                                          <p:spTgt spid="9"/>
                                        </p:tgtEl>
                                        <p:attrNameLst>
                                          <p:attrName>style.visibility</p:attrName>
                                        </p:attrNameLst>
                                      </p:cBhvr>
                                      <p:to>
                                        <p:strVal val="visible"/>
                                      </p:to>
                                    </p:set>
                                    <p:anim by="(-#ppt_w*2)" calcmode="lin" valueType="num">
                                      <p:cBhvr rctx="PPT">
                                        <p:cTn id="68" dur="500" autoRev="1" fill="hold">
                                          <p:stCondLst>
                                            <p:cond delay="0"/>
                                          </p:stCondLst>
                                        </p:cTn>
                                        <p:tgtEl>
                                          <p:spTgt spid="9"/>
                                        </p:tgtEl>
                                        <p:attrNameLst>
                                          <p:attrName>ppt_w</p:attrName>
                                        </p:attrNameLst>
                                      </p:cBhvr>
                                    </p:anim>
                                    <p:anim by="(#ppt_w*0.50)" calcmode="lin" valueType="num">
                                      <p:cBhvr>
                                        <p:cTn id="69" dur="500" decel="50000" autoRev="1" fill="hold">
                                          <p:stCondLst>
                                            <p:cond delay="0"/>
                                          </p:stCondLst>
                                        </p:cTn>
                                        <p:tgtEl>
                                          <p:spTgt spid="9"/>
                                        </p:tgtEl>
                                        <p:attrNameLst>
                                          <p:attrName>ppt_x</p:attrName>
                                        </p:attrNameLst>
                                      </p:cBhvr>
                                    </p:anim>
                                    <p:anim from="(-#ppt_h/2)" to="(#ppt_y)" calcmode="lin" valueType="num">
                                      <p:cBhvr>
                                        <p:cTn id="70" dur="1000" fill="hold">
                                          <p:stCondLst>
                                            <p:cond delay="0"/>
                                          </p:stCondLst>
                                        </p:cTn>
                                        <p:tgtEl>
                                          <p:spTgt spid="9"/>
                                        </p:tgtEl>
                                        <p:attrNameLst>
                                          <p:attrName>ppt_y</p:attrName>
                                        </p:attrNameLst>
                                      </p:cBhvr>
                                    </p:anim>
                                    <p:animRot by="21600000">
                                      <p:cBhvr>
                                        <p:cTn id="71" dur="1000" fill="hold">
                                          <p:stCondLst>
                                            <p:cond delay="0"/>
                                          </p:stCondLst>
                                        </p:cTn>
                                        <p:tgtEl>
                                          <p:spTgt spid="9"/>
                                        </p:tgtEl>
                                        <p:attrNameLst>
                                          <p:attrName>r</p:attrName>
                                        </p:attrNameLst>
                                      </p:cBhvr>
                                    </p:animRot>
                                  </p:childTnLst>
                                </p:cTn>
                              </p:par>
                            </p:childTnLst>
                          </p:cTn>
                        </p:par>
                      </p:childTnLst>
                    </p:cTn>
                  </p:par>
                  <p:par>
                    <p:cTn id="72" fill="hold">
                      <p:stCondLst>
                        <p:cond delay="indefinite"/>
                      </p:stCondLst>
                      <p:childTnLst>
                        <p:par>
                          <p:cTn id="73" fill="hold">
                            <p:stCondLst>
                              <p:cond delay="0"/>
                            </p:stCondLst>
                            <p:childTnLst>
                              <p:par>
                                <p:cTn id="74" presetID="16" presetClass="entr" presetSubtype="21" fill="hold" nodeType="click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barn(inVertical)">
                                      <p:cBhvr>
                                        <p:cTn id="76" dur="500"/>
                                        <p:tgtEl>
                                          <p:spTgt spid="20"/>
                                        </p:tgtEl>
                                      </p:cBhvr>
                                    </p:animEffect>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23"/>
                                        </p:tgtEl>
                                        <p:attrNameLst>
                                          <p:attrName>style.visibility</p:attrName>
                                        </p:attrNameLst>
                                      </p:cBhvr>
                                      <p:to>
                                        <p:strVal val="visible"/>
                                      </p:to>
                                    </p:set>
                                    <p:anim calcmode="lin" valueType="num">
                                      <p:cBhvr additive="base">
                                        <p:cTn id="81" dur="500" fill="hold"/>
                                        <p:tgtEl>
                                          <p:spTgt spid="23"/>
                                        </p:tgtEl>
                                        <p:attrNameLst>
                                          <p:attrName>ppt_x</p:attrName>
                                        </p:attrNameLst>
                                      </p:cBhvr>
                                      <p:tavLst>
                                        <p:tav tm="0">
                                          <p:val>
                                            <p:strVal val="#ppt_x"/>
                                          </p:val>
                                        </p:tav>
                                        <p:tav tm="100000">
                                          <p:val>
                                            <p:strVal val="#ppt_x"/>
                                          </p:val>
                                        </p:tav>
                                      </p:tavLst>
                                    </p:anim>
                                    <p:anim calcmode="lin" valueType="num">
                                      <p:cBhvr additive="base">
                                        <p:cTn id="8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53" presetClass="entr" presetSubtype="16" fill="hold" grpId="0" nodeType="click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p:cTn id="87" dur="500" fill="hold"/>
                                        <p:tgtEl>
                                          <p:spTgt spid="24"/>
                                        </p:tgtEl>
                                        <p:attrNameLst>
                                          <p:attrName>ppt_w</p:attrName>
                                        </p:attrNameLst>
                                      </p:cBhvr>
                                      <p:tavLst>
                                        <p:tav tm="0">
                                          <p:val>
                                            <p:fltVal val="0"/>
                                          </p:val>
                                        </p:tav>
                                        <p:tav tm="100000">
                                          <p:val>
                                            <p:strVal val="#ppt_w"/>
                                          </p:val>
                                        </p:tav>
                                      </p:tavLst>
                                    </p:anim>
                                    <p:anim calcmode="lin" valueType="num">
                                      <p:cBhvr>
                                        <p:cTn id="88" dur="500" fill="hold"/>
                                        <p:tgtEl>
                                          <p:spTgt spid="24"/>
                                        </p:tgtEl>
                                        <p:attrNameLst>
                                          <p:attrName>ppt_h</p:attrName>
                                        </p:attrNameLst>
                                      </p:cBhvr>
                                      <p:tavLst>
                                        <p:tav tm="0">
                                          <p:val>
                                            <p:fltVal val="0"/>
                                          </p:val>
                                        </p:tav>
                                        <p:tav tm="100000">
                                          <p:val>
                                            <p:strVal val="#ppt_h"/>
                                          </p:val>
                                        </p:tav>
                                      </p:tavLst>
                                    </p:anim>
                                    <p:animEffect transition="in" filter="fade">
                                      <p:cBhvr>
                                        <p:cTn id="8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0" grpId="0"/>
      <p:bldP spid="6" grpId="0" animBg="1"/>
      <p:bldP spid="13" grpId="0" animBg="1"/>
      <p:bldP spid="15" grpId="0" animBg="1"/>
      <p:bldP spid="16" grpId="0" animBg="1"/>
      <p:bldP spid="9" grpId="0"/>
      <p:bldP spid="23" grpId="0"/>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27363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23081" y="895350"/>
            <a:ext cx="7543800" cy="35016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07999" y="584396"/>
            <a:ext cx="1782801" cy="300082"/>
          </a:xfrm>
          <a:prstGeom prst="rect">
            <a:avLst/>
          </a:prstGeom>
          <a:noFill/>
        </p:spPr>
        <p:txBody>
          <a:bodyPr wrap="square" rtlCol="0">
            <a:spAutoFit/>
          </a:bodyPr>
          <a:lstStyle/>
          <a:p>
            <a:r>
              <a:rPr lang="zh-CN" altLang="en-US" sz="1350" dirty="0">
                <a:solidFill>
                  <a:schemeClr val="accent1"/>
                </a:solidFill>
                <a:cs typeface="+mn-ea"/>
                <a:sym typeface="+mn-lt"/>
              </a:rPr>
              <a:t>关爱</a:t>
            </a:r>
            <a:r>
              <a:rPr lang="zh-CN" altLang="en-US" sz="1350" dirty="0" smtClean="0">
                <a:solidFill>
                  <a:schemeClr val="accent1"/>
                </a:solidFill>
                <a:cs typeface="+mn-ea"/>
                <a:sym typeface="+mn-lt"/>
              </a:rPr>
              <a:t>孕妇 </a:t>
            </a:r>
            <a:r>
              <a:rPr lang="en-US" altLang="zh-CN" sz="1350" dirty="0" smtClean="0">
                <a:solidFill>
                  <a:schemeClr val="accent1"/>
                </a:solidFill>
                <a:cs typeface="+mn-ea"/>
                <a:sym typeface="+mn-lt"/>
              </a:rPr>
              <a:t>· </a:t>
            </a:r>
            <a:r>
              <a:rPr lang="zh-CN" altLang="en-US" sz="1350" dirty="0" smtClean="0">
                <a:solidFill>
                  <a:schemeClr val="accent1"/>
                </a:solidFill>
                <a:cs typeface="+mn-ea"/>
                <a:sym typeface="+mn-lt"/>
              </a:rPr>
              <a:t>关爱</a:t>
            </a:r>
            <a:r>
              <a:rPr lang="zh-CN" altLang="en-US" sz="1350" dirty="0">
                <a:solidFill>
                  <a:schemeClr val="accent1"/>
                </a:solidFill>
                <a:cs typeface="+mn-ea"/>
                <a:sym typeface="+mn-lt"/>
              </a:rPr>
              <a:t>女性</a:t>
            </a:r>
          </a:p>
        </p:txBody>
      </p:sp>
      <p:sp>
        <p:nvSpPr>
          <p:cNvPr id="10" name="文本框 9"/>
          <p:cNvSpPr txBox="1"/>
          <p:nvPr/>
        </p:nvSpPr>
        <p:spPr>
          <a:xfrm>
            <a:off x="2438400" y="614668"/>
            <a:ext cx="3679318" cy="253916"/>
          </a:xfrm>
          <a:prstGeom prst="rect">
            <a:avLst/>
          </a:prstGeom>
          <a:noFill/>
        </p:spPr>
        <p:txBody>
          <a:bodyPr wrap="square" rtlCol="0">
            <a:spAutoFit/>
          </a:bodyPr>
          <a:lstStyle/>
          <a:p>
            <a:r>
              <a:rPr lang="zh-CN" altLang="en-US" sz="1050" dirty="0" smtClean="0">
                <a:solidFill>
                  <a:schemeClr val="accent1"/>
                </a:solidFill>
                <a:cs typeface="+mn-ea"/>
                <a:sym typeface="+mn-lt"/>
              </a:rPr>
              <a:t>CARING FOR PREGNANT WOMEN AND WOMEN</a:t>
            </a:r>
            <a:endParaRPr lang="zh-CN" altLang="en-US" sz="1050" dirty="0">
              <a:solidFill>
                <a:schemeClr val="accent1"/>
              </a:solidFill>
              <a:cs typeface="+mn-ea"/>
              <a:sym typeface="+mn-lt"/>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8681" y="584396"/>
            <a:ext cx="1462919" cy="1688452"/>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7" y="3050329"/>
            <a:ext cx="7116456" cy="2096589"/>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02738" y="3650345"/>
            <a:ext cx="1938368" cy="1493396"/>
          </a:xfrm>
          <a:prstGeom prst="rect">
            <a:avLst/>
          </a:prstGeom>
        </p:spPr>
      </p:pic>
      <p:sp>
        <p:nvSpPr>
          <p:cNvPr id="6" name="心形 5"/>
          <p:cNvSpPr/>
          <p:nvPr/>
        </p:nvSpPr>
        <p:spPr>
          <a:xfrm>
            <a:off x="4953000" y="4351931"/>
            <a:ext cx="511953" cy="478600"/>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心形 12"/>
          <p:cNvSpPr/>
          <p:nvPr/>
        </p:nvSpPr>
        <p:spPr>
          <a:xfrm>
            <a:off x="2378310" y="4065642"/>
            <a:ext cx="251840" cy="235433"/>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心形 14"/>
          <p:cNvSpPr/>
          <p:nvPr/>
        </p:nvSpPr>
        <p:spPr>
          <a:xfrm>
            <a:off x="193907" y="1557874"/>
            <a:ext cx="595469" cy="556675"/>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心形 15"/>
          <p:cNvSpPr/>
          <p:nvPr/>
        </p:nvSpPr>
        <p:spPr>
          <a:xfrm>
            <a:off x="8492924" y="3588400"/>
            <a:ext cx="420030" cy="448546"/>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rotWithShape="1">
          <a:blip r:embed="rId6">
            <a:extLst>
              <a:ext uri="{28A0092B-C50C-407E-A947-70E740481C1C}">
                <a14:useLocalDpi xmlns:a14="http://schemas.microsoft.com/office/drawing/2010/main" val="0"/>
              </a:ext>
            </a:extLst>
          </a:blip>
          <a:srcRect b="10875"/>
          <a:stretch/>
        </p:blipFill>
        <p:spPr>
          <a:xfrm>
            <a:off x="5661524" y="2658074"/>
            <a:ext cx="2895567" cy="2580677"/>
          </a:xfrm>
          <a:prstGeom prst="rect">
            <a:avLst/>
          </a:prstGeom>
        </p:spPr>
      </p:pic>
      <p:sp>
        <p:nvSpPr>
          <p:cNvPr id="21" name="文本框 20"/>
          <p:cNvSpPr txBox="1"/>
          <p:nvPr/>
        </p:nvSpPr>
        <p:spPr>
          <a:xfrm>
            <a:off x="1630659" y="1465923"/>
            <a:ext cx="807741" cy="1107996"/>
          </a:xfrm>
          <a:prstGeom prst="rect">
            <a:avLst/>
          </a:prstGeom>
          <a:noFill/>
        </p:spPr>
        <p:txBody>
          <a:bodyPr wrap="square" rtlCol="0">
            <a:spAutoFit/>
          </a:bodyPr>
          <a:lstStyle/>
          <a:p>
            <a:pPr algn="ctr"/>
            <a:r>
              <a:rPr lang="zh-CN" altLang="en-US" sz="3300" b="1" dirty="0" smtClean="0">
                <a:solidFill>
                  <a:schemeClr val="accent1"/>
                </a:solidFill>
                <a:cs typeface="+mn-ea"/>
                <a:sym typeface="+mn-lt"/>
              </a:rPr>
              <a:t>目</a:t>
            </a:r>
            <a:endParaRPr lang="en-US" altLang="zh-CN" sz="3300" b="1" dirty="0" smtClean="0">
              <a:solidFill>
                <a:schemeClr val="accent1"/>
              </a:solidFill>
              <a:cs typeface="+mn-ea"/>
              <a:sym typeface="+mn-lt"/>
            </a:endParaRPr>
          </a:p>
          <a:p>
            <a:pPr algn="ctr"/>
            <a:r>
              <a:rPr lang="zh-CN" altLang="en-US" sz="3300" b="1" dirty="0" smtClean="0">
                <a:solidFill>
                  <a:schemeClr val="accent1"/>
                </a:solidFill>
                <a:cs typeface="+mn-ea"/>
                <a:sym typeface="+mn-lt"/>
              </a:rPr>
              <a:t>录</a:t>
            </a:r>
            <a:endParaRPr lang="zh-CN" altLang="en-US" sz="3300" b="1" dirty="0">
              <a:solidFill>
                <a:schemeClr val="accent1"/>
              </a:solidFill>
              <a:cs typeface="+mn-ea"/>
              <a:sym typeface="+mn-lt"/>
            </a:endParaRPr>
          </a:p>
        </p:txBody>
      </p:sp>
      <p:grpSp>
        <p:nvGrpSpPr>
          <p:cNvPr id="12" name="组合 11"/>
          <p:cNvGrpSpPr/>
          <p:nvPr/>
        </p:nvGrpSpPr>
        <p:grpSpPr>
          <a:xfrm>
            <a:off x="2518852" y="1553899"/>
            <a:ext cx="2287015" cy="459007"/>
            <a:chOff x="67703" y="-1023031"/>
            <a:chExt cx="2287015" cy="459007"/>
          </a:xfrm>
        </p:grpSpPr>
        <p:sp>
          <p:nvSpPr>
            <p:cNvPr id="19" name="矩形 18"/>
            <p:cNvSpPr/>
            <p:nvPr/>
          </p:nvSpPr>
          <p:spPr>
            <a:xfrm>
              <a:off x="740899" y="-948955"/>
              <a:ext cx="1454244" cy="346249"/>
            </a:xfrm>
            <a:prstGeom prst="rect">
              <a:avLst/>
            </a:prstGeom>
            <a:effectLst/>
          </p:spPr>
          <p:txBody>
            <a:bodyPr wrap="none">
              <a:spAutoFit/>
            </a:bodyPr>
            <a:lstStyle/>
            <a:p>
              <a:pPr>
                <a:defRPr/>
              </a:pPr>
              <a:r>
                <a:rPr lang="zh-CN" altLang="en-US" sz="1650" dirty="0">
                  <a:solidFill>
                    <a:schemeClr val="accent1"/>
                  </a:solidFill>
                  <a:latin typeface="+mn-ea"/>
                  <a:cs typeface="+mn-ea"/>
                  <a:sym typeface="+mn-lt"/>
                </a:rPr>
                <a:t>产妇</a:t>
              </a:r>
              <a:r>
                <a:rPr lang="zh-CN" altLang="en-US" sz="1650" dirty="0" smtClean="0">
                  <a:solidFill>
                    <a:schemeClr val="accent1"/>
                  </a:solidFill>
                  <a:latin typeface="+mn-ea"/>
                  <a:cs typeface="+mn-ea"/>
                  <a:sym typeface="+mn-lt"/>
                </a:rPr>
                <a:t>身体</a:t>
              </a:r>
              <a:r>
                <a:rPr lang="zh-CN" altLang="en-US" sz="1650" dirty="0">
                  <a:solidFill>
                    <a:schemeClr val="accent1"/>
                  </a:solidFill>
                  <a:latin typeface="+mn-ea"/>
                  <a:cs typeface="+mn-ea"/>
                  <a:sym typeface="+mn-lt"/>
                </a:rPr>
                <a:t>恢复</a:t>
              </a:r>
            </a:p>
          </p:txBody>
        </p:sp>
        <p:sp>
          <p:nvSpPr>
            <p:cNvPr id="9" name="椭圆 8"/>
            <p:cNvSpPr/>
            <p:nvPr/>
          </p:nvSpPr>
          <p:spPr>
            <a:xfrm>
              <a:off x="67703" y="-1023031"/>
              <a:ext cx="459007" cy="459007"/>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1" name="圆角矩形 10"/>
            <p:cNvSpPr/>
            <p:nvPr/>
          </p:nvSpPr>
          <p:spPr>
            <a:xfrm>
              <a:off x="581325" y="-969001"/>
              <a:ext cx="1773393" cy="367774"/>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34" name="矩形 33"/>
            <p:cNvSpPr/>
            <p:nvPr/>
          </p:nvSpPr>
          <p:spPr>
            <a:xfrm>
              <a:off x="80182" y="-969001"/>
              <a:ext cx="453970" cy="369332"/>
            </a:xfrm>
            <a:prstGeom prst="rect">
              <a:avLst/>
            </a:prstGeom>
            <a:effectLst/>
          </p:spPr>
          <p:txBody>
            <a:bodyPr wrap="none">
              <a:spAutoFit/>
            </a:bodyPr>
            <a:lstStyle/>
            <a:p>
              <a:pPr>
                <a:defRPr/>
              </a:pPr>
              <a:r>
                <a:rPr lang="en-US" altLang="zh-CN" dirty="0" smtClean="0">
                  <a:solidFill>
                    <a:schemeClr val="accent1"/>
                  </a:solidFill>
                  <a:latin typeface="+mn-ea"/>
                  <a:cs typeface="+mn-ea"/>
                  <a:sym typeface="+mn-lt"/>
                </a:rPr>
                <a:t>01</a:t>
              </a:r>
              <a:endParaRPr lang="zh-CN" altLang="en-US" dirty="0">
                <a:solidFill>
                  <a:schemeClr val="accent1"/>
                </a:solidFill>
                <a:latin typeface="+mn-ea"/>
                <a:cs typeface="+mn-ea"/>
                <a:sym typeface="+mn-lt"/>
              </a:endParaRPr>
            </a:p>
          </p:txBody>
        </p:sp>
      </p:grpSp>
      <p:grpSp>
        <p:nvGrpSpPr>
          <p:cNvPr id="55" name="组合 54"/>
          <p:cNvGrpSpPr/>
          <p:nvPr/>
        </p:nvGrpSpPr>
        <p:grpSpPr>
          <a:xfrm>
            <a:off x="5104385" y="1591505"/>
            <a:ext cx="2287015" cy="459007"/>
            <a:chOff x="67703" y="-1023031"/>
            <a:chExt cx="2287015" cy="459007"/>
          </a:xfrm>
        </p:grpSpPr>
        <p:sp>
          <p:nvSpPr>
            <p:cNvPr id="56" name="矩形 55"/>
            <p:cNvSpPr/>
            <p:nvPr/>
          </p:nvSpPr>
          <p:spPr>
            <a:xfrm>
              <a:off x="740899" y="-948955"/>
              <a:ext cx="1454244" cy="346249"/>
            </a:xfrm>
            <a:prstGeom prst="rect">
              <a:avLst/>
            </a:prstGeom>
            <a:effectLst/>
          </p:spPr>
          <p:txBody>
            <a:bodyPr wrap="none">
              <a:spAutoFit/>
            </a:bodyPr>
            <a:lstStyle/>
            <a:p>
              <a:pPr>
                <a:defRPr/>
              </a:pPr>
              <a:r>
                <a:rPr lang="zh-CN" altLang="en-US" sz="1650" dirty="0">
                  <a:solidFill>
                    <a:schemeClr val="accent1"/>
                  </a:solidFill>
                  <a:latin typeface="+mn-ea"/>
                  <a:cs typeface="+mn-ea"/>
                  <a:sym typeface="+mn-lt"/>
                </a:rPr>
                <a:t>产妇健康饮食</a:t>
              </a:r>
            </a:p>
          </p:txBody>
        </p:sp>
        <p:sp>
          <p:nvSpPr>
            <p:cNvPr id="57" name="椭圆 56"/>
            <p:cNvSpPr/>
            <p:nvPr/>
          </p:nvSpPr>
          <p:spPr>
            <a:xfrm>
              <a:off x="67703" y="-1023031"/>
              <a:ext cx="459007" cy="459007"/>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58" name="圆角矩形 57"/>
            <p:cNvSpPr/>
            <p:nvPr/>
          </p:nvSpPr>
          <p:spPr>
            <a:xfrm>
              <a:off x="581325" y="-969001"/>
              <a:ext cx="1773393" cy="367774"/>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59" name="矩形 58"/>
            <p:cNvSpPr/>
            <p:nvPr/>
          </p:nvSpPr>
          <p:spPr>
            <a:xfrm>
              <a:off x="80182" y="-969001"/>
              <a:ext cx="453970" cy="369332"/>
            </a:xfrm>
            <a:prstGeom prst="rect">
              <a:avLst/>
            </a:prstGeom>
            <a:effectLst/>
          </p:spPr>
          <p:txBody>
            <a:bodyPr wrap="none">
              <a:spAutoFit/>
            </a:bodyPr>
            <a:lstStyle/>
            <a:p>
              <a:pPr>
                <a:defRPr/>
              </a:pPr>
              <a:r>
                <a:rPr lang="en-US" altLang="zh-CN" dirty="0" smtClean="0">
                  <a:solidFill>
                    <a:schemeClr val="accent1"/>
                  </a:solidFill>
                  <a:latin typeface="+mn-ea"/>
                  <a:cs typeface="+mn-ea"/>
                  <a:sym typeface="+mn-lt"/>
                </a:rPr>
                <a:t>04</a:t>
              </a:r>
              <a:endParaRPr lang="zh-CN" altLang="en-US" dirty="0">
                <a:solidFill>
                  <a:schemeClr val="accent1"/>
                </a:solidFill>
                <a:latin typeface="+mn-ea"/>
                <a:cs typeface="+mn-ea"/>
                <a:sym typeface="+mn-lt"/>
              </a:endParaRPr>
            </a:p>
          </p:txBody>
        </p:sp>
      </p:grpSp>
      <p:grpSp>
        <p:nvGrpSpPr>
          <p:cNvPr id="60" name="组合 59"/>
          <p:cNvGrpSpPr/>
          <p:nvPr/>
        </p:nvGrpSpPr>
        <p:grpSpPr>
          <a:xfrm>
            <a:off x="2518852" y="2290521"/>
            <a:ext cx="2287015" cy="459007"/>
            <a:chOff x="67703" y="-1023031"/>
            <a:chExt cx="2287015" cy="459007"/>
          </a:xfrm>
        </p:grpSpPr>
        <p:sp>
          <p:nvSpPr>
            <p:cNvPr id="61" name="矩形 60"/>
            <p:cNvSpPr/>
            <p:nvPr/>
          </p:nvSpPr>
          <p:spPr>
            <a:xfrm>
              <a:off x="740899" y="-948955"/>
              <a:ext cx="1454244" cy="346249"/>
            </a:xfrm>
            <a:prstGeom prst="rect">
              <a:avLst/>
            </a:prstGeom>
            <a:effectLst/>
          </p:spPr>
          <p:txBody>
            <a:bodyPr wrap="none">
              <a:spAutoFit/>
            </a:bodyPr>
            <a:lstStyle/>
            <a:p>
              <a:pPr>
                <a:defRPr/>
              </a:pPr>
              <a:r>
                <a:rPr lang="zh-CN" altLang="en-US" sz="1650" dirty="0">
                  <a:solidFill>
                    <a:schemeClr val="accent1"/>
                  </a:solidFill>
                  <a:latin typeface="+mn-ea"/>
                  <a:cs typeface="+mn-ea"/>
                  <a:sym typeface="+mn-lt"/>
                </a:rPr>
                <a:t>产后</a:t>
              </a:r>
              <a:r>
                <a:rPr lang="zh-CN" altLang="en-US" sz="1650" dirty="0" smtClean="0">
                  <a:solidFill>
                    <a:schemeClr val="accent1"/>
                  </a:solidFill>
                  <a:latin typeface="+mn-ea"/>
                  <a:cs typeface="+mn-ea"/>
                  <a:sym typeface="+mn-lt"/>
                </a:rPr>
                <a:t>恢复运动</a:t>
              </a:r>
              <a:endParaRPr lang="zh-CN" altLang="en-US" sz="1650" dirty="0">
                <a:solidFill>
                  <a:schemeClr val="accent1"/>
                </a:solidFill>
                <a:latin typeface="+mn-ea"/>
                <a:cs typeface="+mn-ea"/>
                <a:sym typeface="+mn-lt"/>
              </a:endParaRPr>
            </a:p>
          </p:txBody>
        </p:sp>
        <p:sp>
          <p:nvSpPr>
            <p:cNvPr id="62" name="椭圆 61"/>
            <p:cNvSpPr/>
            <p:nvPr/>
          </p:nvSpPr>
          <p:spPr>
            <a:xfrm>
              <a:off x="67703" y="-1023031"/>
              <a:ext cx="459007" cy="459007"/>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63" name="圆角矩形 62"/>
            <p:cNvSpPr/>
            <p:nvPr/>
          </p:nvSpPr>
          <p:spPr>
            <a:xfrm>
              <a:off x="581325" y="-969001"/>
              <a:ext cx="1773393" cy="367774"/>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64" name="矩形 63"/>
            <p:cNvSpPr/>
            <p:nvPr/>
          </p:nvSpPr>
          <p:spPr>
            <a:xfrm>
              <a:off x="80182" y="-969001"/>
              <a:ext cx="453970" cy="369332"/>
            </a:xfrm>
            <a:prstGeom prst="rect">
              <a:avLst/>
            </a:prstGeom>
            <a:effectLst/>
          </p:spPr>
          <p:txBody>
            <a:bodyPr wrap="none">
              <a:spAutoFit/>
            </a:bodyPr>
            <a:lstStyle/>
            <a:p>
              <a:pPr>
                <a:defRPr/>
              </a:pPr>
              <a:r>
                <a:rPr lang="en-US" altLang="zh-CN" dirty="0" smtClean="0">
                  <a:solidFill>
                    <a:schemeClr val="accent1"/>
                  </a:solidFill>
                  <a:latin typeface="+mn-ea"/>
                  <a:cs typeface="+mn-ea"/>
                  <a:sym typeface="+mn-lt"/>
                </a:rPr>
                <a:t>02</a:t>
              </a:r>
              <a:endParaRPr lang="zh-CN" altLang="en-US" dirty="0">
                <a:solidFill>
                  <a:schemeClr val="accent1"/>
                </a:solidFill>
                <a:latin typeface="+mn-ea"/>
                <a:cs typeface="+mn-ea"/>
                <a:sym typeface="+mn-lt"/>
              </a:endParaRPr>
            </a:p>
          </p:txBody>
        </p:sp>
      </p:grpSp>
      <p:grpSp>
        <p:nvGrpSpPr>
          <p:cNvPr id="65" name="组合 64"/>
          <p:cNvGrpSpPr/>
          <p:nvPr/>
        </p:nvGrpSpPr>
        <p:grpSpPr>
          <a:xfrm>
            <a:off x="5093542" y="2302010"/>
            <a:ext cx="2287015" cy="459007"/>
            <a:chOff x="67703" y="-1023031"/>
            <a:chExt cx="2287015" cy="459007"/>
          </a:xfrm>
        </p:grpSpPr>
        <p:sp>
          <p:nvSpPr>
            <p:cNvPr id="66" name="矩形 65"/>
            <p:cNvSpPr/>
            <p:nvPr/>
          </p:nvSpPr>
          <p:spPr>
            <a:xfrm>
              <a:off x="740899" y="-948955"/>
              <a:ext cx="1454244" cy="346249"/>
            </a:xfrm>
            <a:prstGeom prst="rect">
              <a:avLst/>
            </a:prstGeom>
            <a:effectLst/>
          </p:spPr>
          <p:txBody>
            <a:bodyPr wrap="none">
              <a:spAutoFit/>
            </a:bodyPr>
            <a:lstStyle/>
            <a:p>
              <a:pPr>
                <a:defRPr/>
              </a:pPr>
              <a:r>
                <a:rPr lang="zh-CN" altLang="en-US" sz="1650" dirty="0">
                  <a:solidFill>
                    <a:schemeClr val="accent1"/>
                  </a:solidFill>
                  <a:latin typeface="+mn-ea"/>
                  <a:cs typeface="+mn-ea"/>
                  <a:sym typeface="+mn-lt"/>
                </a:rPr>
                <a:t>产妇心理恢复</a:t>
              </a:r>
            </a:p>
          </p:txBody>
        </p:sp>
        <p:sp>
          <p:nvSpPr>
            <p:cNvPr id="67" name="椭圆 66"/>
            <p:cNvSpPr/>
            <p:nvPr/>
          </p:nvSpPr>
          <p:spPr>
            <a:xfrm>
              <a:off x="67703" y="-1023031"/>
              <a:ext cx="459007" cy="459007"/>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68" name="圆角矩形 67"/>
            <p:cNvSpPr/>
            <p:nvPr/>
          </p:nvSpPr>
          <p:spPr>
            <a:xfrm>
              <a:off x="581325" y="-969001"/>
              <a:ext cx="1773393" cy="367774"/>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69" name="矩形 68"/>
            <p:cNvSpPr/>
            <p:nvPr/>
          </p:nvSpPr>
          <p:spPr>
            <a:xfrm>
              <a:off x="80182" y="-969001"/>
              <a:ext cx="453970" cy="369332"/>
            </a:xfrm>
            <a:prstGeom prst="rect">
              <a:avLst/>
            </a:prstGeom>
            <a:effectLst/>
          </p:spPr>
          <p:txBody>
            <a:bodyPr wrap="none">
              <a:spAutoFit/>
            </a:bodyPr>
            <a:lstStyle/>
            <a:p>
              <a:pPr>
                <a:defRPr/>
              </a:pPr>
              <a:r>
                <a:rPr lang="en-US" altLang="zh-CN" dirty="0" smtClean="0">
                  <a:solidFill>
                    <a:schemeClr val="accent1"/>
                  </a:solidFill>
                  <a:latin typeface="+mn-ea"/>
                  <a:cs typeface="+mn-ea"/>
                  <a:sym typeface="+mn-lt"/>
                </a:rPr>
                <a:t>05</a:t>
              </a:r>
              <a:endParaRPr lang="zh-CN" altLang="en-US" dirty="0">
                <a:solidFill>
                  <a:schemeClr val="accent1"/>
                </a:solidFill>
                <a:latin typeface="+mn-ea"/>
                <a:cs typeface="+mn-ea"/>
                <a:sym typeface="+mn-lt"/>
              </a:endParaRPr>
            </a:p>
          </p:txBody>
        </p:sp>
      </p:grpSp>
      <p:grpSp>
        <p:nvGrpSpPr>
          <p:cNvPr id="70" name="组合 69"/>
          <p:cNvGrpSpPr/>
          <p:nvPr/>
        </p:nvGrpSpPr>
        <p:grpSpPr>
          <a:xfrm>
            <a:off x="2518852" y="3027143"/>
            <a:ext cx="2287015" cy="459007"/>
            <a:chOff x="67703" y="-1023031"/>
            <a:chExt cx="2287015" cy="459007"/>
          </a:xfrm>
        </p:grpSpPr>
        <p:sp>
          <p:nvSpPr>
            <p:cNvPr id="71" name="矩形 70"/>
            <p:cNvSpPr/>
            <p:nvPr/>
          </p:nvSpPr>
          <p:spPr>
            <a:xfrm>
              <a:off x="740899" y="-948955"/>
              <a:ext cx="1454244" cy="346249"/>
            </a:xfrm>
            <a:prstGeom prst="rect">
              <a:avLst/>
            </a:prstGeom>
            <a:effectLst/>
          </p:spPr>
          <p:txBody>
            <a:bodyPr wrap="none">
              <a:spAutoFit/>
            </a:bodyPr>
            <a:lstStyle/>
            <a:p>
              <a:pPr>
                <a:defRPr/>
              </a:pPr>
              <a:r>
                <a:rPr lang="zh-CN" altLang="en-US" sz="1650" dirty="0">
                  <a:solidFill>
                    <a:schemeClr val="accent1"/>
                  </a:solidFill>
                  <a:latin typeface="+mn-ea"/>
                  <a:cs typeface="+mn-ea"/>
                  <a:sym typeface="+mn-lt"/>
                </a:rPr>
                <a:t>产后恢复瑜伽</a:t>
              </a:r>
            </a:p>
          </p:txBody>
        </p:sp>
        <p:sp>
          <p:nvSpPr>
            <p:cNvPr id="72" name="椭圆 71"/>
            <p:cNvSpPr/>
            <p:nvPr/>
          </p:nvSpPr>
          <p:spPr>
            <a:xfrm>
              <a:off x="67703" y="-1023031"/>
              <a:ext cx="459007" cy="459007"/>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73" name="圆角矩形 72"/>
            <p:cNvSpPr/>
            <p:nvPr/>
          </p:nvSpPr>
          <p:spPr>
            <a:xfrm>
              <a:off x="581325" y="-969001"/>
              <a:ext cx="1773393" cy="367774"/>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74" name="矩形 73"/>
            <p:cNvSpPr/>
            <p:nvPr/>
          </p:nvSpPr>
          <p:spPr>
            <a:xfrm>
              <a:off x="80182" y="-969001"/>
              <a:ext cx="453970" cy="369332"/>
            </a:xfrm>
            <a:prstGeom prst="rect">
              <a:avLst/>
            </a:prstGeom>
            <a:effectLst/>
          </p:spPr>
          <p:txBody>
            <a:bodyPr wrap="none">
              <a:spAutoFit/>
            </a:bodyPr>
            <a:lstStyle/>
            <a:p>
              <a:pPr>
                <a:defRPr/>
              </a:pPr>
              <a:r>
                <a:rPr lang="en-US" altLang="zh-CN" dirty="0" smtClean="0">
                  <a:solidFill>
                    <a:schemeClr val="accent1"/>
                  </a:solidFill>
                  <a:latin typeface="+mn-ea"/>
                  <a:cs typeface="+mn-ea"/>
                  <a:sym typeface="+mn-lt"/>
                </a:rPr>
                <a:t>03</a:t>
              </a:r>
              <a:endParaRPr lang="zh-CN" altLang="en-US" dirty="0">
                <a:solidFill>
                  <a:schemeClr val="accent1"/>
                </a:solidFill>
                <a:latin typeface="+mn-ea"/>
                <a:cs typeface="+mn-ea"/>
                <a:sym typeface="+mn-lt"/>
              </a:endParaRPr>
            </a:p>
          </p:txBody>
        </p:sp>
      </p:grpSp>
    </p:spTree>
    <p:extLst>
      <p:ext uri="{BB962C8B-B14F-4D97-AF65-F5344CB8AC3E}">
        <p14:creationId xmlns:p14="http://schemas.microsoft.com/office/powerpoint/2010/main" val="38574444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decel="6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6" decel="6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1000"/>
                                        <p:tgtEl>
                                          <p:spTgt spid="7"/>
                                        </p:tgtEl>
                                      </p:cBhvr>
                                    </p:animEffect>
                                    <p:anim calcmode="lin" valueType="num">
                                      <p:cBhvr>
                                        <p:cTn id="45" dur="1000" fill="hold"/>
                                        <p:tgtEl>
                                          <p:spTgt spid="7"/>
                                        </p:tgtEl>
                                        <p:attrNameLst>
                                          <p:attrName>ppt_x</p:attrName>
                                        </p:attrNameLst>
                                      </p:cBhvr>
                                      <p:tavLst>
                                        <p:tav tm="0">
                                          <p:val>
                                            <p:strVal val="#ppt_x"/>
                                          </p:val>
                                        </p:tav>
                                        <p:tav tm="100000">
                                          <p:val>
                                            <p:strVal val="#ppt_x"/>
                                          </p:val>
                                        </p:tav>
                                      </p:tavLst>
                                    </p:anim>
                                    <p:anim calcmode="lin" valueType="num">
                                      <p:cBhvr>
                                        <p:cTn id="4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nodeType="click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wipe(right)">
                                      <p:cBhvr>
                                        <p:cTn id="51" dur="500"/>
                                        <p:tgtEl>
                                          <p:spTgt spid="2"/>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21"/>
                                        </p:tgtEl>
                                        <p:attrNameLst>
                                          <p:attrName>style.visibility</p:attrName>
                                        </p:attrNameLst>
                                      </p:cBhvr>
                                      <p:to>
                                        <p:strVal val="visible"/>
                                      </p:to>
                                    </p:set>
                                    <p:anim calcmode="lin" valueType="num">
                                      <p:cBhvr additive="base">
                                        <p:cTn id="68" dur="500" fill="hold"/>
                                        <p:tgtEl>
                                          <p:spTgt spid="21"/>
                                        </p:tgtEl>
                                        <p:attrNameLst>
                                          <p:attrName>ppt_x</p:attrName>
                                        </p:attrNameLst>
                                      </p:cBhvr>
                                      <p:tavLst>
                                        <p:tav tm="0">
                                          <p:val>
                                            <p:strVal val="#ppt_x"/>
                                          </p:val>
                                        </p:tav>
                                        <p:tav tm="100000">
                                          <p:val>
                                            <p:strVal val="#ppt_x"/>
                                          </p:val>
                                        </p:tav>
                                      </p:tavLst>
                                    </p:anim>
                                    <p:anim calcmode="lin" valueType="num">
                                      <p:cBhvr additive="base">
                                        <p:cTn id="69"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nodeType="click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p:cTn id="74" dur="500" fill="hold"/>
                                        <p:tgtEl>
                                          <p:spTgt spid="12"/>
                                        </p:tgtEl>
                                        <p:attrNameLst>
                                          <p:attrName>ppt_w</p:attrName>
                                        </p:attrNameLst>
                                      </p:cBhvr>
                                      <p:tavLst>
                                        <p:tav tm="0">
                                          <p:val>
                                            <p:fltVal val="0"/>
                                          </p:val>
                                        </p:tav>
                                        <p:tav tm="100000">
                                          <p:val>
                                            <p:strVal val="#ppt_w"/>
                                          </p:val>
                                        </p:tav>
                                      </p:tavLst>
                                    </p:anim>
                                    <p:anim calcmode="lin" valueType="num">
                                      <p:cBhvr>
                                        <p:cTn id="75" dur="500" fill="hold"/>
                                        <p:tgtEl>
                                          <p:spTgt spid="12"/>
                                        </p:tgtEl>
                                        <p:attrNameLst>
                                          <p:attrName>ppt_h</p:attrName>
                                        </p:attrNameLst>
                                      </p:cBhvr>
                                      <p:tavLst>
                                        <p:tav tm="0">
                                          <p:val>
                                            <p:fltVal val="0"/>
                                          </p:val>
                                        </p:tav>
                                        <p:tav tm="100000">
                                          <p:val>
                                            <p:strVal val="#ppt_h"/>
                                          </p:val>
                                        </p:tav>
                                      </p:tavLst>
                                    </p:anim>
                                    <p:animEffect transition="in" filter="fade">
                                      <p:cBhvr>
                                        <p:cTn id="76" dur="500"/>
                                        <p:tgtEl>
                                          <p:spTgt spid="12"/>
                                        </p:tgtEl>
                                      </p:cBhvr>
                                    </p:animEffect>
                                  </p:childTnLst>
                                </p:cTn>
                              </p:par>
                              <p:par>
                                <p:cTn id="77" presetID="53" presetClass="entr" presetSubtype="16" fill="hold" nodeType="withEffect">
                                  <p:stCondLst>
                                    <p:cond delay="0"/>
                                  </p:stCondLst>
                                  <p:childTnLst>
                                    <p:set>
                                      <p:cBhvr>
                                        <p:cTn id="78" dur="1" fill="hold">
                                          <p:stCondLst>
                                            <p:cond delay="0"/>
                                          </p:stCondLst>
                                        </p:cTn>
                                        <p:tgtEl>
                                          <p:spTgt spid="55"/>
                                        </p:tgtEl>
                                        <p:attrNameLst>
                                          <p:attrName>style.visibility</p:attrName>
                                        </p:attrNameLst>
                                      </p:cBhvr>
                                      <p:to>
                                        <p:strVal val="visible"/>
                                      </p:to>
                                    </p:set>
                                    <p:anim calcmode="lin" valueType="num">
                                      <p:cBhvr>
                                        <p:cTn id="79" dur="500" fill="hold"/>
                                        <p:tgtEl>
                                          <p:spTgt spid="55"/>
                                        </p:tgtEl>
                                        <p:attrNameLst>
                                          <p:attrName>ppt_w</p:attrName>
                                        </p:attrNameLst>
                                      </p:cBhvr>
                                      <p:tavLst>
                                        <p:tav tm="0">
                                          <p:val>
                                            <p:fltVal val="0"/>
                                          </p:val>
                                        </p:tav>
                                        <p:tav tm="100000">
                                          <p:val>
                                            <p:strVal val="#ppt_w"/>
                                          </p:val>
                                        </p:tav>
                                      </p:tavLst>
                                    </p:anim>
                                    <p:anim calcmode="lin" valueType="num">
                                      <p:cBhvr>
                                        <p:cTn id="80" dur="500" fill="hold"/>
                                        <p:tgtEl>
                                          <p:spTgt spid="55"/>
                                        </p:tgtEl>
                                        <p:attrNameLst>
                                          <p:attrName>ppt_h</p:attrName>
                                        </p:attrNameLst>
                                      </p:cBhvr>
                                      <p:tavLst>
                                        <p:tav tm="0">
                                          <p:val>
                                            <p:fltVal val="0"/>
                                          </p:val>
                                        </p:tav>
                                        <p:tav tm="100000">
                                          <p:val>
                                            <p:strVal val="#ppt_h"/>
                                          </p:val>
                                        </p:tav>
                                      </p:tavLst>
                                    </p:anim>
                                    <p:animEffect transition="in" filter="fade">
                                      <p:cBhvr>
                                        <p:cTn id="81" dur="500"/>
                                        <p:tgtEl>
                                          <p:spTgt spid="55"/>
                                        </p:tgtEl>
                                      </p:cBhvr>
                                    </p:animEffect>
                                  </p:childTnLst>
                                </p:cTn>
                              </p:par>
                              <p:par>
                                <p:cTn id="82" presetID="53" presetClass="entr" presetSubtype="16" fill="hold" nodeType="withEffect">
                                  <p:stCondLst>
                                    <p:cond delay="0"/>
                                  </p:stCondLst>
                                  <p:childTnLst>
                                    <p:set>
                                      <p:cBhvr>
                                        <p:cTn id="83" dur="1" fill="hold">
                                          <p:stCondLst>
                                            <p:cond delay="0"/>
                                          </p:stCondLst>
                                        </p:cTn>
                                        <p:tgtEl>
                                          <p:spTgt spid="60"/>
                                        </p:tgtEl>
                                        <p:attrNameLst>
                                          <p:attrName>style.visibility</p:attrName>
                                        </p:attrNameLst>
                                      </p:cBhvr>
                                      <p:to>
                                        <p:strVal val="visible"/>
                                      </p:to>
                                    </p:set>
                                    <p:anim calcmode="lin" valueType="num">
                                      <p:cBhvr>
                                        <p:cTn id="84" dur="500" fill="hold"/>
                                        <p:tgtEl>
                                          <p:spTgt spid="60"/>
                                        </p:tgtEl>
                                        <p:attrNameLst>
                                          <p:attrName>ppt_w</p:attrName>
                                        </p:attrNameLst>
                                      </p:cBhvr>
                                      <p:tavLst>
                                        <p:tav tm="0">
                                          <p:val>
                                            <p:fltVal val="0"/>
                                          </p:val>
                                        </p:tav>
                                        <p:tav tm="100000">
                                          <p:val>
                                            <p:strVal val="#ppt_w"/>
                                          </p:val>
                                        </p:tav>
                                      </p:tavLst>
                                    </p:anim>
                                    <p:anim calcmode="lin" valueType="num">
                                      <p:cBhvr>
                                        <p:cTn id="85" dur="500" fill="hold"/>
                                        <p:tgtEl>
                                          <p:spTgt spid="60"/>
                                        </p:tgtEl>
                                        <p:attrNameLst>
                                          <p:attrName>ppt_h</p:attrName>
                                        </p:attrNameLst>
                                      </p:cBhvr>
                                      <p:tavLst>
                                        <p:tav tm="0">
                                          <p:val>
                                            <p:fltVal val="0"/>
                                          </p:val>
                                        </p:tav>
                                        <p:tav tm="100000">
                                          <p:val>
                                            <p:strVal val="#ppt_h"/>
                                          </p:val>
                                        </p:tav>
                                      </p:tavLst>
                                    </p:anim>
                                    <p:animEffect transition="in" filter="fade">
                                      <p:cBhvr>
                                        <p:cTn id="86" dur="500"/>
                                        <p:tgtEl>
                                          <p:spTgt spid="60"/>
                                        </p:tgtEl>
                                      </p:cBhvr>
                                    </p:animEffect>
                                  </p:childTnLst>
                                </p:cTn>
                              </p:par>
                              <p:par>
                                <p:cTn id="87" presetID="53" presetClass="entr" presetSubtype="16" fill="hold" nodeType="withEffect">
                                  <p:stCondLst>
                                    <p:cond delay="0"/>
                                  </p:stCondLst>
                                  <p:childTnLst>
                                    <p:set>
                                      <p:cBhvr>
                                        <p:cTn id="88" dur="1" fill="hold">
                                          <p:stCondLst>
                                            <p:cond delay="0"/>
                                          </p:stCondLst>
                                        </p:cTn>
                                        <p:tgtEl>
                                          <p:spTgt spid="65"/>
                                        </p:tgtEl>
                                        <p:attrNameLst>
                                          <p:attrName>style.visibility</p:attrName>
                                        </p:attrNameLst>
                                      </p:cBhvr>
                                      <p:to>
                                        <p:strVal val="visible"/>
                                      </p:to>
                                    </p:set>
                                    <p:anim calcmode="lin" valueType="num">
                                      <p:cBhvr>
                                        <p:cTn id="89" dur="500" fill="hold"/>
                                        <p:tgtEl>
                                          <p:spTgt spid="65"/>
                                        </p:tgtEl>
                                        <p:attrNameLst>
                                          <p:attrName>ppt_w</p:attrName>
                                        </p:attrNameLst>
                                      </p:cBhvr>
                                      <p:tavLst>
                                        <p:tav tm="0">
                                          <p:val>
                                            <p:fltVal val="0"/>
                                          </p:val>
                                        </p:tav>
                                        <p:tav tm="100000">
                                          <p:val>
                                            <p:strVal val="#ppt_w"/>
                                          </p:val>
                                        </p:tav>
                                      </p:tavLst>
                                    </p:anim>
                                    <p:anim calcmode="lin" valueType="num">
                                      <p:cBhvr>
                                        <p:cTn id="90" dur="500" fill="hold"/>
                                        <p:tgtEl>
                                          <p:spTgt spid="65"/>
                                        </p:tgtEl>
                                        <p:attrNameLst>
                                          <p:attrName>ppt_h</p:attrName>
                                        </p:attrNameLst>
                                      </p:cBhvr>
                                      <p:tavLst>
                                        <p:tav tm="0">
                                          <p:val>
                                            <p:fltVal val="0"/>
                                          </p:val>
                                        </p:tav>
                                        <p:tav tm="100000">
                                          <p:val>
                                            <p:strVal val="#ppt_h"/>
                                          </p:val>
                                        </p:tav>
                                      </p:tavLst>
                                    </p:anim>
                                    <p:animEffect transition="in" filter="fade">
                                      <p:cBhvr>
                                        <p:cTn id="91" dur="500"/>
                                        <p:tgtEl>
                                          <p:spTgt spid="65"/>
                                        </p:tgtEl>
                                      </p:cBhvr>
                                    </p:animEffect>
                                  </p:childTnLst>
                                </p:cTn>
                              </p:par>
                              <p:par>
                                <p:cTn id="92" presetID="53" presetClass="entr" presetSubtype="16" fill="hold" nodeType="withEffect">
                                  <p:stCondLst>
                                    <p:cond delay="0"/>
                                  </p:stCondLst>
                                  <p:childTnLst>
                                    <p:set>
                                      <p:cBhvr>
                                        <p:cTn id="93" dur="1" fill="hold">
                                          <p:stCondLst>
                                            <p:cond delay="0"/>
                                          </p:stCondLst>
                                        </p:cTn>
                                        <p:tgtEl>
                                          <p:spTgt spid="70"/>
                                        </p:tgtEl>
                                        <p:attrNameLst>
                                          <p:attrName>style.visibility</p:attrName>
                                        </p:attrNameLst>
                                      </p:cBhvr>
                                      <p:to>
                                        <p:strVal val="visible"/>
                                      </p:to>
                                    </p:set>
                                    <p:anim calcmode="lin" valueType="num">
                                      <p:cBhvr>
                                        <p:cTn id="94" dur="500" fill="hold"/>
                                        <p:tgtEl>
                                          <p:spTgt spid="70"/>
                                        </p:tgtEl>
                                        <p:attrNameLst>
                                          <p:attrName>ppt_w</p:attrName>
                                        </p:attrNameLst>
                                      </p:cBhvr>
                                      <p:tavLst>
                                        <p:tav tm="0">
                                          <p:val>
                                            <p:fltVal val="0"/>
                                          </p:val>
                                        </p:tav>
                                        <p:tav tm="100000">
                                          <p:val>
                                            <p:strVal val="#ppt_w"/>
                                          </p:val>
                                        </p:tav>
                                      </p:tavLst>
                                    </p:anim>
                                    <p:anim calcmode="lin" valueType="num">
                                      <p:cBhvr>
                                        <p:cTn id="95" dur="500" fill="hold"/>
                                        <p:tgtEl>
                                          <p:spTgt spid="70"/>
                                        </p:tgtEl>
                                        <p:attrNameLst>
                                          <p:attrName>ppt_h</p:attrName>
                                        </p:attrNameLst>
                                      </p:cBhvr>
                                      <p:tavLst>
                                        <p:tav tm="0">
                                          <p:val>
                                            <p:fltVal val="0"/>
                                          </p:val>
                                        </p:tav>
                                        <p:tav tm="100000">
                                          <p:val>
                                            <p:strVal val="#ppt_h"/>
                                          </p:val>
                                        </p:tav>
                                      </p:tavLst>
                                    </p:anim>
                                    <p:animEffect transition="in" filter="fade">
                                      <p:cBhvr>
                                        <p:cTn id="96"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0" grpId="0"/>
      <p:bldP spid="6" grpId="0" animBg="1"/>
      <p:bldP spid="13" grpId="0" animBg="1"/>
      <p:bldP spid="15" grpId="0" animBg="1"/>
      <p:bldP spid="16" grpId="0" animBg="1"/>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23081" y="895350"/>
            <a:ext cx="7543800" cy="35016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07999" y="584396"/>
            <a:ext cx="1782801" cy="300082"/>
          </a:xfrm>
          <a:prstGeom prst="rect">
            <a:avLst/>
          </a:prstGeom>
          <a:noFill/>
        </p:spPr>
        <p:txBody>
          <a:bodyPr wrap="square" rtlCol="0">
            <a:spAutoFit/>
          </a:bodyPr>
          <a:lstStyle/>
          <a:p>
            <a:r>
              <a:rPr lang="zh-CN" altLang="en-US" sz="1350" dirty="0">
                <a:solidFill>
                  <a:schemeClr val="accent1"/>
                </a:solidFill>
                <a:cs typeface="+mn-ea"/>
                <a:sym typeface="+mn-lt"/>
              </a:rPr>
              <a:t>关爱</a:t>
            </a:r>
            <a:r>
              <a:rPr lang="zh-CN" altLang="en-US" sz="1350" dirty="0" smtClean="0">
                <a:solidFill>
                  <a:schemeClr val="accent1"/>
                </a:solidFill>
                <a:cs typeface="+mn-ea"/>
                <a:sym typeface="+mn-lt"/>
              </a:rPr>
              <a:t>孕妇 </a:t>
            </a:r>
            <a:r>
              <a:rPr lang="en-US" altLang="zh-CN" sz="1350" dirty="0" smtClean="0">
                <a:solidFill>
                  <a:schemeClr val="accent1"/>
                </a:solidFill>
                <a:cs typeface="+mn-ea"/>
                <a:sym typeface="+mn-lt"/>
              </a:rPr>
              <a:t>· </a:t>
            </a:r>
            <a:r>
              <a:rPr lang="zh-CN" altLang="en-US" sz="1350" dirty="0" smtClean="0">
                <a:solidFill>
                  <a:schemeClr val="accent1"/>
                </a:solidFill>
                <a:cs typeface="+mn-ea"/>
                <a:sym typeface="+mn-lt"/>
              </a:rPr>
              <a:t>关爱</a:t>
            </a:r>
            <a:r>
              <a:rPr lang="zh-CN" altLang="en-US" sz="1350" dirty="0">
                <a:solidFill>
                  <a:schemeClr val="accent1"/>
                </a:solidFill>
                <a:cs typeface="+mn-ea"/>
                <a:sym typeface="+mn-lt"/>
              </a:rPr>
              <a:t>女性</a:t>
            </a:r>
          </a:p>
        </p:txBody>
      </p:sp>
      <p:sp>
        <p:nvSpPr>
          <p:cNvPr id="10" name="文本框 9"/>
          <p:cNvSpPr txBox="1"/>
          <p:nvPr/>
        </p:nvSpPr>
        <p:spPr>
          <a:xfrm>
            <a:off x="2438400" y="614668"/>
            <a:ext cx="3679318" cy="253916"/>
          </a:xfrm>
          <a:prstGeom prst="rect">
            <a:avLst/>
          </a:prstGeom>
          <a:noFill/>
        </p:spPr>
        <p:txBody>
          <a:bodyPr wrap="square" rtlCol="0">
            <a:spAutoFit/>
          </a:bodyPr>
          <a:lstStyle/>
          <a:p>
            <a:r>
              <a:rPr lang="zh-CN" altLang="en-US" sz="1050" dirty="0" smtClean="0">
                <a:solidFill>
                  <a:schemeClr val="accent1"/>
                </a:solidFill>
                <a:cs typeface="+mn-ea"/>
                <a:sym typeface="+mn-lt"/>
              </a:rPr>
              <a:t>CARING FOR PREGNANT WOMEN AND WOMEN</a:t>
            </a:r>
            <a:endParaRPr lang="zh-CN" altLang="en-US" sz="1050" dirty="0">
              <a:solidFill>
                <a:schemeClr val="accent1"/>
              </a:solidFill>
              <a:cs typeface="+mn-ea"/>
              <a:sym typeface="+mn-lt"/>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8681" y="584396"/>
            <a:ext cx="1462919" cy="1688452"/>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7" y="3050329"/>
            <a:ext cx="7116456" cy="2096589"/>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02738" y="3650345"/>
            <a:ext cx="1938368" cy="1493396"/>
          </a:xfrm>
          <a:prstGeom prst="rect">
            <a:avLst/>
          </a:prstGeom>
        </p:spPr>
      </p:pic>
      <p:sp>
        <p:nvSpPr>
          <p:cNvPr id="6" name="心形 5"/>
          <p:cNvSpPr/>
          <p:nvPr/>
        </p:nvSpPr>
        <p:spPr>
          <a:xfrm>
            <a:off x="4953000" y="4351931"/>
            <a:ext cx="511953" cy="478600"/>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心形 12"/>
          <p:cNvSpPr/>
          <p:nvPr/>
        </p:nvSpPr>
        <p:spPr>
          <a:xfrm>
            <a:off x="2378310" y="4065642"/>
            <a:ext cx="251840" cy="235433"/>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心形 14"/>
          <p:cNvSpPr/>
          <p:nvPr/>
        </p:nvSpPr>
        <p:spPr>
          <a:xfrm>
            <a:off x="193907" y="1557874"/>
            <a:ext cx="595469" cy="556675"/>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心形 15"/>
          <p:cNvSpPr/>
          <p:nvPr/>
        </p:nvSpPr>
        <p:spPr>
          <a:xfrm>
            <a:off x="8492924" y="3588400"/>
            <a:ext cx="420030" cy="448546"/>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6"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5734772" y="2610682"/>
            <a:ext cx="2791683" cy="2791683"/>
          </a:xfrm>
          <a:prstGeom prst="rect">
            <a:avLst/>
          </a:prstGeom>
        </p:spPr>
      </p:pic>
      <p:sp>
        <p:nvSpPr>
          <p:cNvPr id="14" name="矩形 13"/>
          <p:cNvSpPr/>
          <p:nvPr/>
        </p:nvSpPr>
        <p:spPr>
          <a:xfrm>
            <a:off x="1765796" y="2038350"/>
            <a:ext cx="4493538" cy="861774"/>
          </a:xfrm>
          <a:prstGeom prst="rect">
            <a:avLst/>
          </a:prstGeom>
        </p:spPr>
        <p:txBody>
          <a:bodyPr wrap="none">
            <a:spAutoFit/>
          </a:bodyPr>
          <a:lstStyle/>
          <a:p>
            <a:pPr>
              <a:defRPr/>
            </a:pPr>
            <a:r>
              <a:rPr lang="zh-CN" altLang="en-US" sz="5000" b="1" spc="600" dirty="0">
                <a:solidFill>
                  <a:schemeClr val="accent1"/>
                </a:solidFill>
                <a:latin typeface="+mn-ea"/>
                <a:cs typeface="+mn-ea"/>
                <a:sym typeface="+mn-lt"/>
              </a:rPr>
              <a:t>产妇身体恢复</a:t>
            </a:r>
          </a:p>
        </p:txBody>
      </p:sp>
      <p:sp>
        <p:nvSpPr>
          <p:cNvPr id="40" name="矩形 39"/>
          <p:cNvSpPr/>
          <p:nvPr/>
        </p:nvSpPr>
        <p:spPr>
          <a:xfrm>
            <a:off x="1800602" y="1428750"/>
            <a:ext cx="2390398" cy="707886"/>
          </a:xfrm>
          <a:prstGeom prst="rect">
            <a:avLst/>
          </a:prstGeom>
        </p:spPr>
        <p:txBody>
          <a:bodyPr wrap="none">
            <a:spAutoFit/>
          </a:bodyPr>
          <a:lstStyle/>
          <a:p>
            <a:pPr>
              <a:defRPr/>
            </a:pPr>
            <a:r>
              <a:rPr lang="zh-CN" altLang="en-US" sz="4000" spc="300" dirty="0" smtClean="0">
                <a:solidFill>
                  <a:schemeClr val="accent1"/>
                </a:solidFill>
                <a:latin typeface="+mn-ea"/>
                <a:cs typeface="+mn-ea"/>
                <a:sym typeface="+mn-lt"/>
              </a:rPr>
              <a:t>第一部分</a:t>
            </a:r>
            <a:endParaRPr lang="zh-CN" altLang="en-US" sz="4000" spc="300" dirty="0">
              <a:solidFill>
                <a:schemeClr val="accent1"/>
              </a:solidFill>
              <a:latin typeface="+mn-ea"/>
              <a:cs typeface="+mn-ea"/>
              <a:sym typeface="+mn-lt"/>
            </a:endParaRPr>
          </a:p>
        </p:txBody>
      </p:sp>
      <p:sp>
        <p:nvSpPr>
          <p:cNvPr id="41" name="矩形 40"/>
          <p:cNvSpPr/>
          <p:nvPr/>
        </p:nvSpPr>
        <p:spPr>
          <a:xfrm>
            <a:off x="1752600" y="2896522"/>
            <a:ext cx="4572000" cy="430887"/>
          </a:xfrm>
          <a:prstGeom prst="rect">
            <a:avLst/>
          </a:prstGeom>
        </p:spPr>
        <p:txBody>
          <a:bodyPr>
            <a:spAutoFit/>
          </a:bodyPr>
          <a:lstStyle/>
          <a:p>
            <a:r>
              <a:rPr lang="zh-CN" altLang="en-US" sz="1100" dirty="0" smtClean="0">
                <a:solidFill>
                  <a:schemeClr val="accent1"/>
                </a:solidFill>
              </a:rPr>
              <a:t>maternal health care concerns maternal health </a:t>
            </a:r>
            <a:r>
              <a:rPr lang="zh-CN" altLang="en-US" sz="1100" dirty="0">
                <a:solidFill>
                  <a:schemeClr val="accent1"/>
                </a:solidFill>
              </a:rPr>
              <a:t>maternal health care concerns maternal </a:t>
            </a:r>
            <a:r>
              <a:rPr lang="zh-CN" altLang="en-US" sz="1100" dirty="0" smtClean="0">
                <a:solidFill>
                  <a:schemeClr val="accent1"/>
                </a:solidFill>
              </a:rPr>
              <a:t>health </a:t>
            </a:r>
            <a:r>
              <a:rPr lang="zh-CN" altLang="en-US" sz="1100" dirty="0">
                <a:solidFill>
                  <a:schemeClr val="accent1"/>
                </a:solidFill>
              </a:rPr>
              <a:t>maternal </a:t>
            </a:r>
            <a:r>
              <a:rPr lang="zh-CN" altLang="en-US" sz="1100" dirty="0" smtClean="0">
                <a:solidFill>
                  <a:schemeClr val="accent1"/>
                </a:solidFill>
              </a:rPr>
              <a:t>health</a:t>
            </a:r>
            <a:endParaRPr lang="zh-CN" altLang="en-US" sz="1100" dirty="0">
              <a:solidFill>
                <a:schemeClr val="accent1"/>
              </a:solidFill>
            </a:endParaRPr>
          </a:p>
        </p:txBody>
      </p:sp>
    </p:spTree>
    <p:extLst>
      <p:ext uri="{BB962C8B-B14F-4D97-AF65-F5344CB8AC3E}">
        <p14:creationId xmlns:p14="http://schemas.microsoft.com/office/powerpoint/2010/main" val="36837929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decel="6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6" decel="6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1000"/>
                                        <p:tgtEl>
                                          <p:spTgt spid="7"/>
                                        </p:tgtEl>
                                      </p:cBhvr>
                                    </p:animEffect>
                                    <p:anim calcmode="lin" valueType="num">
                                      <p:cBhvr>
                                        <p:cTn id="45" dur="1000" fill="hold"/>
                                        <p:tgtEl>
                                          <p:spTgt spid="7"/>
                                        </p:tgtEl>
                                        <p:attrNameLst>
                                          <p:attrName>ppt_x</p:attrName>
                                        </p:attrNameLst>
                                      </p:cBhvr>
                                      <p:tavLst>
                                        <p:tav tm="0">
                                          <p:val>
                                            <p:strVal val="#ppt_x"/>
                                          </p:val>
                                        </p:tav>
                                        <p:tav tm="100000">
                                          <p:val>
                                            <p:strVal val="#ppt_x"/>
                                          </p:val>
                                        </p:tav>
                                      </p:tavLst>
                                    </p:anim>
                                    <p:anim calcmode="lin" valueType="num">
                                      <p:cBhvr>
                                        <p:cTn id="4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nodeType="click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wipe(right)">
                                      <p:cBhvr>
                                        <p:cTn id="51" dur="500"/>
                                        <p:tgtEl>
                                          <p:spTgt spid="2"/>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40"/>
                                        </p:tgtEl>
                                        <p:attrNameLst>
                                          <p:attrName>style.visibility</p:attrName>
                                        </p:attrNameLst>
                                      </p:cBhvr>
                                      <p:to>
                                        <p:strVal val="visible"/>
                                      </p:to>
                                    </p:set>
                                    <p:anim calcmode="lin" valueType="num">
                                      <p:cBhvr additive="base">
                                        <p:cTn id="68" dur="500" fill="hold"/>
                                        <p:tgtEl>
                                          <p:spTgt spid="40"/>
                                        </p:tgtEl>
                                        <p:attrNameLst>
                                          <p:attrName>ppt_x</p:attrName>
                                        </p:attrNameLst>
                                      </p:cBhvr>
                                      <p:tavLst>
                                        <p:tav tm="0">
                                          <p:val>
                                            <p:strVal val="#ppt_x"/>
                                          </p:val>
                                        </p:tav>
                                        <p:tav tm="100000">
                                          <p:val>
                                            <p:strVal val="#ppt_x"/>
                                          </p:val>
                                        </p:tav>
                                      </p:tavLst>
                                    </p:anim>
                                    <p:anim calcmode="lin" valueType="num">
                                      <p:cBhvr additive="base">
                                        <p:cTn id="69"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wipe(left)">
                                      <p:cBhvr>
                                        <p:cTn id="74" dur="500"/>
                                        <p:tgtEl>
                                          <p:spTgt spid="14"/>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grpId="0" nodeType="click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Effect transition="in" filter="fade">
                                      <p:cBhvr>
                                        <p:cTn id="8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0" grpId="0"/>
      <p:bldP spid="6" grpId="0" animBg="1"/>
      <p:bldP spid="13" grpId="0" animBg="1"/>
      <p:bldP spid="15" grpId="0" animBg="1"/>
      <p:bldP spid="16" grpId="0" animBg="1"/>
      <p:bldP spid="14" grpId="0"/>
      <p:bldP spid="40" grpId="0"/>
      <p:bldP spid="4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4446" y="2260329"/>
            <a:ext cx="2671651" cy="2673621"/>
          </a:xfrm>
          <a:prstGeom prst="rect">
            <a:avLst/>
          </a:prstGeom>
        </p:spPr>
      </p:pic>
      <p:sp>
        <p:nvSpPr>
          <p:cNvPr id="9" name="文本框 8"/>
          <p:cNvSpPr txBox="1"/>
          <p:nvPr/>
        </p:nvSpPr>
        <p:spPr>
          <a:xfrm>
            <a:off x="840712" y="1784227"/>
            <a:ext cx="7465088" cy="787523"/>
          </a:xfrm>
          <a:prstGeom prst="rect">
            <a:avLst/>
          </a:prstGeom>
          <a:noFill/>
        </p:spPr>
        <p:txBody>
          <a:bodyPr wrap="square" rtlCol="0">
            <a:spAutoFit/>
          </a:bodyPr>
          <a:lstStyle/>
          <a:p>
            <a:pPr>
              <a:lnSpc>
                <a:spcPct val="150000"/>
              </a:lnSpc>
            </a:pPr>
            <a:r>
              <a:rPr lang="zh-CN" altLang="en-US" sz="1600" dirty="0">
                <a:latin typeface="微软雅黑" panose="020B0503020204020204" pitchFamily="34" charset="-122"/>
                <a:ea typeface="微软雅黑" panose="020B0503020204020204" pitchFamily="34" charset="-122"/>
              </a:rPr>
              <a:t>加强锻炼好一点还是通过服用一些有助于瘦身的产品或保健品呢</a:t>
            </a:r>
            <a:r>
              <a:rPr lang="en-US" altLang="zh-CN" sz="1600" dirty="0" smtClean="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适当的锻炼能提高我们的</a:t>
            </a:r>
            <a:r>
              <a:rPr lang="zh-CN" altLang="en-US" sz="1600" dirty="0" smtClean="0">
                <a:latin typeface="微软雅黑" panose="020B0503020204020204" pitchFamily="34" charset="-122"/>
                <a:ea typeface="微软雅黑" panose="020B0503020204020204" pitchFamily="34" charset="-122"/>
              </a:rPr>
              <a:t>新陈代谢</a:t>
            </a:r>
            <a:endParaRPr lang="en-US" altLang="zh-CN" sz="1600" dirty="0">
              <a:latin typeface="微软雅黑" panose="020B0503020204020204" pitchFamily="34" charset="-122"/>
              <a:ea typeface="微软雅黑" panose="020B0503020204020204" pitchFamily="34" charset="-122"/>
            </a:endParaRPr>
          </a:p>
        </p:txBody>
      </p:sp>
      <p:sp>
        <p:nvSpPr>
          <p:cNvPr id="10" name="矩形 9"/>
          <p:cNvSpPr/>
          <p:nvPr/>
        </p:nvSpPr>
        <p:spPr>
          <a:xfrm>
            <a:off x="925315" y="1276350"/>
            <a:ext cx="7151885" cy="369475"/>
          </a:xfrm>
          <a:prstGeom prst="rect">
            <a:avLst/>
          </a:prstGeom>
          <a:solidFill>
            <a:schemeClr val="accent1"/>
          </a:solidFill>
          <a:ln>
            <a:no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gn="ctr"/>
            <a:r>
              <a:rPr lang="zh-CN" altLang="en-US" sz="1847" dirty="0">
                <a:solidFill>
                  <a:schemeClr val="bg1"/>
                </a:solidFill>
                <a:latin typeface="微软雅黑" panose="020B0503020204020204" pitchFamily="34" charset="-122"/>
                <a:ea typeface="微软雅黑" panose="020B0503020204020204" pitchFamily="34" charset="-122"/>
              </a:rPr>
              <a:t>产后塑身</a:t>
            </a:r>
          </a:p>
        </p:txBody>
      </p:sp>
      <p:sp>
        <p:nvSpPr>
          <p:cNvPr id="11" name="文本框 10"/>
          <p:cNvSpPr txBox="1"/>
          <p:nvPr/>
        </p:nvSpPr>
        <p:spPr>
          <a:xfrm>
            <a:off x="838200" y="2678490"/>
            <a:ext cx="5180260" cy="1526187"/>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促进</a:t>
            </a:r>
            <a:r>
              <a:rPr lang="zh-CN" altLang="en-US" sz="1600" dirty="0">
                <a:latin typeface="微软雅黑" panose="020B0503020204020204" pitchFamily="34" charset="-122"/>
                <a:ea typeface="微软雅黑" panose="020B0503020204020204" pitchFamily="34" charset="-122"/>
              </a:rPr>
              <a:t>健康，它应该成为我们生活中的一部分，这点对一些体重超重的人尤其重要。口服的瘦身产品及保健品在服用前一定对其成分了解清楚以避免产生任何的负作用以损害健康</a:t>
            </a:r>
            <a:r>
              <a:rPr lang="zh-CN" altLang="en-US"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209630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ppt_x"/>
                                          </p:val>
                                        </p:tav>
                                        <p:tav tm="100000">
                                          <p:val>
                                            <p:strVal val="#ppt_x"/>
                                          </p:val>
                                        </p:tav>
                                      </p:tavLst>
                                    </p:anim>
                                    <p:anim calcmode="lin" valueType="num">
                                      <p:cBhvr additive="base">
                                        <p:cTn id="1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352800" y="1962150"/>
            <a:ext cx="4877441" cy="331452"/>
          </a:xfrm>
          <a:prstGeom prst="rect">
            <a:avLst/>
          </a:prstGeom>
          <a:noFill/>
          <a:ln>
            <a:solidFill>
              <a:schemeClr val="accent1"/>
            </a:solid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spcBef>
                <a:spcPct val="20000"/>
              </a:spcBef>
            </a:pPr>
            <a:r>
              <a:rPr lang="zh-CN" altLang="en-US" sz="1600" dirty="0" smtClean="0">
                <a:latin typeface="微软雅黑" panose="020B0503020204020204" pitchFamily="34" charset="-122"/>
                <a:ea typeface="微软雅黑" panose="020B0503020204020204" pitchFamily="34" charset="-122"/>
              </a:rPr>
              <a:t>妊娠纹</a:t>
            </a:r>
            <a:r>
              <a:rPr lang="zh-CN" altLang="en-US" sz="1600" dirty="0">
                <a:latin typeface="微软雅黑" panose="020B0503020204020204" pitchFamily="34" charset="-122"/>
                <a:ea typeface="微软雅黑" panose="020B0503020204020204" pitchFamily="34" charset="-122"/>
              </a:rPr>
              <a:t>在生产</a:t>
            </a:r>
            <a:r>
              <a:rPr lang="zh-CN" altLang="en-US" sz="1600" dirty="0" smtClean="0">
                <a:latin typeface="微软雅黑" panose="020B0503020204020204" pitchFamily="34" charset="-122"/>
                <a:ea typeface="微软雅黑" panose="020B0503020204020204" pitchFamily="34" charset="-122"/>
              </a:rPr>
              <a:t>后会</a:t>
            </a:r>
            <a:r>
              <a:rPr lang="zh-CN" altLang="en-US" sz="1600" dirty="0">
                <a:latin typeface="微软雅黑" panose="020B0503020204020204" pitchFamily="34" charset="-122"/>
                <a:ea typeface="微软雅黑" panose="020B0503020204020204" pitchFamily="34" charset="-122"/>
              </a:rPr>
              <a:t>逐渐变得越来越不明显</a:t>
            </a:r>
            <a:r>
              <a:rPr lang="zh-CN" altLang="en-US" sz="1600" dirty="0" smtClean="0">
                <a:latin typeface="微软雅黑" panose="020B0503020204020204" pitchFamily="34" charset="-122"/>
                <a:ea typeface="微软雅黑" panose="020B0503020204020204" pitchFamily="34" charset="-122"/>
              </a:rPr>
              <a:t>了</a:t>
            </a:r>
            <a:endParaRPr lang="zh-CN" altLang="en-US" sz="1600" dirty="0">
              <a:latin typeface="微软雅黑" panose="020B0503020204020204" pitchFamily="34" charset="-122"/>
              <a:ea typeface="微软雅黑" panose="020B0503020204020204" pitchFamily="34" charset="-122"/>
            </a:endParaRPr>
          </a:p>
        </p:txBody>
      </p:sp>
      <p:sp>
        <p:nvSpPr>
          <p:cNvPr id="9" name="文本框 8"/>
          <p:cNvSpPr txBox="1"/>
          <p:nvPr/>
        </p:nvSpPr>
        <p:spPr>
          <a:xfrm>
            <a:off x="914400" y="1352550"/>
            <a:ext cx="7297863" cy="362229"/>
          </a:xfrm>
          <a:prstGeom prst="rect">
            <a:avLst/>
          </a:prstGeom>
          <a:solidFill>
            <a:schemeClr val="accent1"/>
          </a:solidFill>
          <a:ln>
            <a:solidFill>
              <a:schemeClr val="accent1"/>
            </a:solid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lgn="ctr">
              <a:spcBef>
                <a:spcPct val="50000"/>
              </a:spcBef>
            </a:pPr>
            <a:r>
              <a:rPr lang="zh-CN" altLang="en-US" dirty="0">
                <a:solidFill>
                  <a:schemeClr val="bg1"/>
                </a:solidFill>
                <a:latin typeface="微软雅黑" panose="020B0503020204020204" pitchFamily="34" charset="-122"/>
                <a:ea typeface="微软雅黑" panose="020B0503020204020204" pitchFamily="34" charset="-122"/>
              </a:rPr>
              <a:t>消除妊娠纹</a:t>
            </a:r>
          </a:p>
        </p:txBody>
      </p:sp>
      <p:sp>
        <p:nvSpPr>
          <p:cNvPr id="10" name="文本框 9"/>
          <p:cNvSpPr txBox="1"/>
          <p:nvPr/>
        </p:nvSpPr>
        <p:spPr>
          <a:xfrm>
            <a:off x="3352800" y="2556709"/>
            <a:ext cx="4877441" cy="331452"/>
          </a:xfrm>
          <a:prstGeom prst="rect">
            <a:avLst/>
          </a:prstGeom>
          <a:noFill/>
          <a:ln>
            <a:solidFill>
              <a:schemeClr val="accent1"/>
            </a:solid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spcBef>
                <a:spcPct val="20000"/>
              </a:spcBef>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如果</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非要去除，孕妈妈可以去</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皮肤科</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3331721" y="3139966"/>
            <a:ext cx="4877441" cy="331452"/>
          </a:xfrm>
          <a:prstGeom prst="rect">
            <a:avLst/>
          </a:prstGeom>
          <a:noFill/>
          <a:ln>
            <a:solidFill>
              <a:schemeClr val="accent1"/>
            </a:solid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spcBef>
                <a:spcPct val="20000"/>
              </a:spcBef>
            </a:pPr>
            <a:r>
              <a:rPr lang="zh-CN" altLang="en-US" sz="1600" dirty="0" smtClean="0">
                <a:latin typeface="微软雅黑" panose="020B0503020204020204" pitchFamily="34" charset="-122"/>
                <a:ea typeface="微软雅黑" panose="020B0503020204020204" pitchFamily="34" charset="-122"/>
              </a:rPr>
              <a:t>大部分</a:t>
            </a:r>
            <a:r>
              <a:rPr lang="zh-CN" altLang="en-US" sz="1600" dirty="0">
                <a:latin typeface="微软雅黑" panose="020B0503020204020204" pitchFamily="34" charset="-122"/>
                <a:ea typeface="微软雅黑" panose="020B0503020204020204" pitchFamily="34" charset="-122"/>
              </a:rPr>
              <a:t>的方法已经被证明效果不太</a:t>
            </a:r>
            <a:r>
              <a:rPr lang="zh-CN" altLang="en-US" sz="1600" dirty="0" smtClean="0">
                <a:latin typeface="微软雅黑" panose="020B0503020204020204" pitchFamily="34" charset="-122"/>
                <a:ea typeface="微软雅黑" panose="020B0503020204020204" pitchFamily="34" charset="-122"/>
              </a:rPr>
              <a:t>明显</a:t>
            </a:r>
            <a:endParaRPr lang="zh-CN" altLang="en-US" sz="1600"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3331721" y="3679051"/>
            <a:ext cx="4877441" cy="331452"/>
          </a:xfrm>
          <a:prstGeom prst="rect">
            <a:avLst/>
          </a:prstGeom>
          <a:noFill/>
          <a:ln>
            <a:solidFill>
              <a:schemeClr val="accent1"/>
            </a:solid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spcBef>
                <a:spcPct val="20000"/>
              </a:spcBef>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医生</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可能有办法来改进外观。</a:t>
            </a:r>
          </a:p>
        </p:txBody>
      </p:sp>
      <p:pic>
        <p:nvPicPr>
          <p:cNvPr id="13" name="图片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838200" y="1859349"/>
            <a:ext cx="2286000" cy="3084023"/>
          </a:xfrm>
          <a:prstGeom prst="rect">
            <a:avLst/>
          </a:prstGeom>
        </p:spPr>
      </p:pic>
    </p:spTree>
    <p:extLst>
      <p:ext uri="{BB962C8B-B14F-4D97-AF65-F5344CB8AC3E}">
        <p14:creationId xmlns:p14="http://schemas.microsoft.com/office/powerpoint/2010/main" val="12650964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219200" y="1265051"/>
            <a:ext cx="3048000" cy="369332"/>
          </a:xfrm>
          <a:prstGeom prst="rect">
            <a:avLst/>
          </a:prstGeom>
          <a:solidFill>
            <a:schemeClr val="accent1"/>
          </a:solidFill>
        </p:spPr>
        <p:txBody>
          <a:bodyPr wrap="square">
            <a:spAutoFit/>
          </a:bodyPr>
          <a:lstStyle/>
          <a:p>
            <a:pPr algn="ctr"/>
            <a:r>
              <a:rPr lang="zh-CN" altLang="en-US" b="1" dirty="0" smtClean="0">
                <a:solidFill>
                  <a:schemeClr val="bg1"/>
                </a:solidFill>
                <a:cs typeface="+mn-ea"/>
                <a:sym typeface="+mn-lt"/>
              </a:rPr>
              <a:t>产后</a:t>
            </a:r>
            <a:r>
              <a:rPr lang="zh-CN" altLang="en-US" b="1" dirty="0">
                <a:solidFill>
                  <a:schemeClr val="bg1"/>
                </a:solidFill>
                <a:cs typeface="+mn-ea"/>
                <a:sym typeface="+mn-lt"/>
              </a:rPr>
              <a:t>减肥</a:t>
            </a:r>
          </a:p>
        </p:txBody>
      </p:sp>
      <p:sp>
        <p:nvSpPr>
          <p:cNvPr id="6" name="矩形 5"/>
          <p:cNvSpPr/>
          <p:nvPr/>
        </p:nvSpPr>
        <p:spPr>
          <a:xfrm>
            <a:off x="4572000" y="1123950"/>
            <a:ext cx="3657600" cy="1670073"/>
          </a:xfrm>
          <a:prstGeom prst="rect">
            <a:avLst/>
          </a:prstGeom>
        </p:spPr>
        <p:txBody>
          <a:bodyPr wrap="square">
            <a:spAutoFit/>
          </a:bodyPr>
          <a:lstStyle/>
          <a:p>
            <a:pPr lvl="0">
              <a:lnSpc>
                <a:spcPct val="150000"/>
              </a:lnSpc>
              <a:buClr>
                <a:srgbClr val="FF9933"/>
              </a:buClr>
            </a:pPr>
            <a:r>
              <a:rPr lang="zh-CN" altLang="en-US" sz="1400" dirty="0">
                <a:latin typeface="微软雅黑" panose="020B0503020204020204" pitchFamily="34" charset="-122"/>
                <a:ea typeface="微软雅黑" panose="020B0503020204020204" pitchFamily="34" charset="-122"/>
              </a:rPr>
              <a:t> 专家指出，产后六个月是新妈妈瘦身的黄金期。但刚刚分娩不久的新妈妈不能盲目节食瘦身。因为刚生产完，身体还未完全恢复到孕前的程度，加之有些新妈妈还担负着繁重的哺育</a:t>
            </a:r>
            <a:r>
              <a:rPr lang="zh-CN" altLang="en-US" sz="1400" dirty="0" smtClean="0">
                <a:latin typeface="微软雅黑" panose="020B0503020204020204" pitchFamily="34" charset="-122"/>
                <a:ea typeface="微软雅黑" panose="020B0503020204020204" pitchFamily="34" charset="-122"/>
              </a:rPr>
              <a:t>任务</a:t>
            </a:r>
            <a:endParaRPr lang="zh-CN" altLang="en-US" sz="1400" dirty="0">
              <a:latin typeface="微软雅黑" panose="020B0503020204020204" pitchFamily="34" charset="-122"/>
              <a:ea typeface="微软雅黑" panose="020B0503020204020204" pitchFamily="34" charset="-122"/>
            </a:endParaRPr>
          </a:p>
        </p:txBody>
      </p:sp>
      <p:sp>
        <p:nvSpPr>
          <p:cNvPr id="9" name="矩形 8"/>
          <p:cNvSpPr/>
          <p:nvPr/>
        </p:nvSpPr>
        <p:spPr>
          <a:xfrm>
            <a:off x="4495800" y="2959078"/>
            <a:ext cx="3962400" cy="1346907"/>
          </a:xfrm>
          <a:prstGeom prst="rect">
            <a:avLst/>
          </a:prstGeom>
        </p:spPr>
        <p:txBody>
          <a:bodyPr wrap="square">
            <a:spAutoFit/>
          </a:bodyPr>
          <a:lstStyle/>
          <a:p>
            <a:pPr lvl="0">
              <a:lnSpc>
                <a:spcPct val="150000"/>
              </a:lnSpc>
              <a:buClr>
                <a:srgbClr val="FF9933"/>
              </a:buClr>
            </a:pPr>
            <a:r>
              <a:rPr lang="zh-CN" altLang="en-US" sz="1400" dirty="0" smtClean="0">
                <a:latin typeface="微软雅黑" panose="020B0503020204020204" pitchFamily="34" charset="-122"/>
                <a:ea typeface="微软雅黑" panose="020B0503020204020204" pitchFamily="34" charset="-122"/>
              </a:rPr>
              <a:t>此时</a:t>
            </a:r>
            <a:r>
              <a:rPr lang="zh-CN" altLang="en-US" sz="1400" dirty="0">
                <a:latin typeface="微软雅黑" panose="020B0503020204020204" pitchFamily="34" charset="-122"/>
                <a:ea typeface="微软雅黑" panose="020B0503020204020204" pitchFamily="34" charset="-122"/>
              </a:rPr>
              <a:t>正是需要补充营养的时候</a:t>
            </a:r>
            <a:r>
              <a:rPr lang="zh-CN" altLang="en-US" sz="1400" dirty="0" smtClean="0">
                <a:latin typeface="微软雅黑" panose="020B0503020204020204" pitchFamily="34" charset="-122"/>
                <a:ea typeface="微软雅黑" panose="020B0503020204020204" pitchFamily="34" charset="-122"/>
              </a:rPr>
              <a:t>。 </a:t>
            </a:r>
            <a:r>
              <a:rPr lang="zh-CN" altLang="en-US" sz="1400" dirty="0">
                <a:latin typeface="微软雅黑" panose="020B0503020204020204" pitchFamily="34" charset="-122"/>
                <a:ea typeface="微软雅黑" panose="020B0503020204020204" pitchFamily="34" charset="-122"/>
              </a:rPr>
              <a:t>如果是母乳喂养，通常建议在孩子出生</a:t>
            </a:r>
            <a:r>
              <a:rPr lang="en-US" altLang="zh-CN" sz="1400" dirty="0">
                <a:latin typeface="微软雅黑" panose="020B0503020204020204" pitchFamily="34" charset="-122"/>
                <a:ea typeface="微软雅黑" panose="020B0503020204020204" pitchFamily="34" charset="-122"/>
              </a:rPr>
              <a:t>6-8</a:t>
            </a:r>
            <a:r>
              <a:rPr lang="zh-CN" altLang="en-US" sz="1400" dirty="0">
                <a:latin typeface="微软雅黑" panose="020B0503020204020204" pitchFamily="34" charset="-122"/>
                <a:ea typeface="微软雅黑" panose="020B0503020204020204" pitchFamily="34" charset="-122"/>
              </a:rPr>
              <a:t>周之后再开始尝试积极瘦身运动，因为产后身体需要时间恢复及保持良好的乳汁供应。</a:t>
            </a: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400" y="1634383"/>
            <a:ext cx="2521131" cy="2690490"/>
          </a:xfrm>
          <a:prstGeom prst="rect">
            <a:avLst/>
          </a:prstGeom>
        </p:spPr>
      </p:pic>
      <p:cxnSp>
        <p:nvCxnSpPr>
          <p:cNvPr id="11" name="直接连接符 10"/>
          <p:cNvCxnSpPr/>
          <p:nvPr/>
        </p:nvCxnSpPr>
        <p:spPr>
          <a:xfrm>
            <a:off x="4648200" y="2876550"/>
            <a:ext cx="35052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31633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ppt_x"/>
                                          </p:val>
                                        </p:tav>
                                        <p:tav tm="100000">
                                          <p:val>
                                            <p:strVal val="#ppt_x"/>
                                          </p:val>
                                        </p:tav>
                                      </p:tavLst>
                                    </p:anim>
                                    <p:anim calcmode="lin" valueType="num">
                                      <p:cBhvr additive="base">
                                        <p:cTn id="1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1+#ppt_w/2"/>
                                          </p:val>
                                        </p:tav>
                                        <p:tav tm="100000">
                                          <p:val>
                                            <p:strVal val="#ppt_x"/>
                                          </p:val>
                                        </p:tav>
                                      </p:tavLst>
                                    </p:anim>
                                    <p:anim calcmode="lin" valueType="num">
                                      <p:cBhvr additive="base">
                                        <p:cTn id="21"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23081" y="895350"/>
            <a:ext cx="7543800" cy="35016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07999" y="584396"/>
            <a:ext cx="1782801" cy="300082"/>
          </a:xfrm>
          <a:prstGeom prst="rect">
            <a:avLst/>
          </a:prstGeom>
          <a:noFill/>
        </p:spPr>
        <p:txBody>
          <a:bodyPr wrap="square" rtlCol="0">
            <a:spAutoFit/>
          </a:bodyPr>
          <a:lstStyle/>
          <a:p>
            <a:r>
              <a:rPr lang="zh-CN" altLang="en-US" sz="1350" dirty="0">
                <a:solidFill>
                  <a:schemeClr val="accent1"/>
                </a:solidFill>
                <a:cs typeface="+mn-ea"/>
                <a:sym typeface="+mn-lt"/>
              </a:rPr>
              <a:t>关爱</a:t>
            </a:r>
            <a:r>
              <a:rPr lang="zh-CN" altLang="en-US" sz="1350" dirty="0" smtClean="0">
                <a:solidFill>
                  <a:schemeClr val="accent1"/>
                </a:solidFill>
                <a:cs typeface="+mn-ea"/>
                <a:sym typeface="+mn-lt"/>
              </a:rPr>
              <a:t>孕妇 </a:t>
            </a:r>
            <a:r>
              <a:rPr lang="en-US" altLang="zh-CN" sz="1350" dirty="0" smtClean="0">
                <a:solidFill>
                  <a:schemeClr val="accent1"/>
                </a:solidFill>
                <a:cs typeface="+mn-ea"/>
                <a:sym typeface="+mn-lt"/>
              </a:rPr>
              <a:t>· </a:t>
            </a:r>
            <a:r>
              <a:rPr lang="zh-CN" altLang="en-US" sz="1350" dirty="0" smtClean="0">
                <a:solidFill>
                  <a:schemeClr val="accent1"/>
                </a:solidFill>
                <a:cs typeface="+mn-ea"/>
                <a:sym typeface="+mn-lt"/>
              </a:rPr>
              <a:t>关爱</a:t>
            </a:r>
            <a:r>
              <a:rPr lang="zh-CN" altLang="en-US" sz="1350" dirty="0">
                <a:solidFill>
                  <a:schemeClr val="accent1"/>
                </a:solidFill>
                <a:cs typeface="+mn-ea"/>
                <a:sym typeface="+mn-lt"/>
              </a:rPr>
              <a:t>女性</a:t>
            </a:r>
          </a:p>
        </p:txBody>
      </p:sp>
      <p:sp>
        <p:nvSpPr>
          <p:cNvPr id="10" name="文本框 9"/>
          <p:cNvSpPr txBox="1"/>
          <p:nvPr/>
        </p:nvSpPr>
        <p:spPr>
          <a:xfrm>
            <a:off x="2438400" y="614668"/>
            <a:ext cx="3679318" cy="253916"/>
          </a:xfrm>
          <a:prstGeom prst="rect">
            <a:avLst/>
          </a:prstGeom>
          <a:noFill/>
        </p:spPr>
        <p:txBody>
          <a:bodyPr wrap="square" rtlCol="0">
            <a:spAutoFit/>
          </a:bodyPr>
          <a:lstStyle/>
          <a:p>
            <a:r>
              <a:rPr lang="zh-CN" altLang="en-US" sz="1050" dirty="0" smtClean="0">
                <a:solidFill>
                  <a:schemeClr val="accent1"/>
                </a:solidFill>
                <a:cs typeface="+mn-ea"/>
                <a:sym typeface="+mn-lt"/>
              </a:rPr>
              <a:t>CARING FOR PREGNANT WOMEN AND WOMEN</a:t>
            </a:r>
            <a:endParaRPr lang="zh-CN" altLang="en-US" sz="1050" dirty="0">
              <a:solidFill>
                <a:schemeClr val="accent1"/>
              </a:solidFill>
              <a:cs typeface="+mn-ea"/>
              <a:sym typeface="+mn-lt"/>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8681" y="584396"/>
            <a:ext cx="1462919" cy="1688452"/>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7" y="3050329"/>
            <a:ext cx="7116456" cy="2096589"/>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02738" y="3650345"/>
            <a:ext cx="1938368" cy="1493396"/>
          </a:xfrm>
          <a:prstGeom prst="rect">
            <a:avLst/>
          </a:prstGeom>
        </p:spPr>
      </p:pic>
      <p:sp>
        <p:nvSpPr>
          <p:cNvPr id="6" name="心形 5"/>
          <p:cNvSpPr/>
          <p:nvPr/>
        </p:nvSpPr>
        <p:spPr>
          <a:xfrm>
            <a:off x="4953000" y="4351931"/>
            <a:ext cx="511953" cy="478600"/>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心形 12"/>
          <p:cNvSpPr/>
          <p:nvPr/>
        </p:nvSpPr>
        <p:spPr>
          <a:xfrm>
            <a:off x="2378310" y="4065642"/>
            <a:ext cx="251840" cy="235433"/>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心形 14"/>
          <p:cNvSpPr/>
          <p:nvPr/>
        </p:nvSpPr>
        <p:spPr>
          <a:xfrm>
            <a:off x="193907" y="1557874"/>
            <a:ext cx="595469" cy="556675"/>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心形 15"/>
          <p:cNvSpPr/>
          <p:nvPr/>
        </p:nvSpPr>
        <p:spPr>
          <a:xfrm>
            <a:off x="8492924" y="3588400"/>
            <a:ext cx="420030" cy="448546"/>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6"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5734772" y="2610682"/>
            <a:ext cx="2791683" cy="2791683"/>
          </a:xfrm>
          <a:prstGeom prst="rect">
            <a:avLst/>
          </a:prstGeom>
        </p:spPr>
      </p:pic>
      <p:sp>
        <p:nvSpPr>
          <p:cNvPr id="14" name="矩形 13"/>
          <p:cNvSpPr/>
          <p:nvPr/>
        </p:nvSpPr>
        <p:spPr>
          <a:xfrm>
            <a:off x="1765796" y="2038350"/>
            <a:ext cx="4493538" cy="861774"/>
          </a:xfrm>
          <a:prstGeom prst="rect">
            <a:avLst/>
          </a:prstGeom>
        </p:spPr>
        <p:txBody>
          <a:bodyPr wrap="none">
            <a:spAutoFit/>
          </a:bodyPr>
          <a:lstStyle/>
          <a:p>
            <a:pPr>
              <a:defRPr/>
            </a:pPr>
            <a:r>
              <a:rPr lang="zh-CN" altLang="en-US" sz="5000" b="1" spc="600" dirty="0">
                <a:solidFill>
                  <a:schemeClr val="accent1"/>
                </a:solidFill>
                <a:latin typeface="+mn-ea"/>
                <a:cs typeface="+mn-ea"/>
                <a:sym typeface="+mn-lt"/>
              </a:rPr>
              <a:t>产后恢复运动</a:t>
            </a:r>
          </a:p>
        </p:txBody>
      </p:sp>
      <p:sp>
        <p:nvSpPr>
          <p:cNvPr id="40" name="矩形 39"/>
          <p:cNvSpPr/>
          <p:nvPr/>
        </p:nvSpPr>
        <p:spPr>
          <a:xfrm>
            <a:off x="1800602" y="1428750"/>
            <a:ext cx="2390398" cy="707886"/>
          </a:xfrm>
          <a:prstGeom prst="rect">
            <a:avLst/>
          </a:prstGeom>
        </p:spPr>
        <p:txBody>
          <a:bodyPr wrap="none">
            <a:spAutoFit/>
          </a:bodyPr>
          <a:lstStyle/>
          <a:p>
            <a:pPr>
              <a:defRPr/>
            </a:pPr>
            <a:r>
              <a:rPr lang="zh-CN" altLang="en-US" sz="4000" spc="300" dirty="0" smtClean="0">
                <a:solidFill>
                  <a:schemeClr val="accent1"/>
                </a:solidFill>
                <a:latin typeface="+mn-ea"/>
                <a:cs typeface="+mn-ea"/>
                <a:sym typeface="+mn-lt"/>
              </a:rPr>
              <a:t>第二部分</a:t>
            </a:r>
            <a:endParaRPr lang="zh-CN" altLang="en-US" sz="4000" spc="300" dirty="0">
              <a:solidFill>
                <a:schemeClr val="accent1"/>
              </a:solidFill>
              <a:latin typeface="+mn-ea"/>
              <a:cs typeface="+mn-ea"/>
              <a:sym typeface="+mn-lt"/>
            </a:endParaRPr>
          </a:p>
        </p:txBody>
      </p:sp>
      <p:sp>
        <p:nvSpPr>
          <p:cNvPr id="41" name="矩形 40"/>
          <p:cNvSpPr/>
          <p:nvPr/>
        </p:nvSpPr>
        <p:spPr>
          <a:xfrm>
            <a:off x="1752600" y="2896522"/>
            <a:ext cx="4572000" cy="430887"/>
          </a:xfrm>
          <a:prstGeom prst="rect">
            <a:avLst/>
          </a:prstGeom>
        </p:spPr>
        <p:txBody>
          <a:bodyPr>
            <a:spAutoFit/>
          </a:bodyPr>
          <a:lstStyle/>
          <a:p>
            <a:r>
              <a:rPr lang="zh-CN" altLang="en-US" sz="1100" dirty="0" smtClean="0">
                <a:solidFill>
                  <a:schemeClr val="accent1"/>
                </a:solidFill>
              </a:rPr>
              <a:t>maternal health care concerns maternal health </a:t>
            </a:r>
            <a:r>
              <a:rPr lang="zh-CN" altLang="en-US" sz="1100" dirty="0">
                <a:solidFill>
                  <a:schemeClr val="accent1"/>
                </a:solidFill>
              </a:rPr>
              <a:t>maternal health care concerns maternal </a:t>
            </a:r>
            <a:r>
              <a:rPr lang="zh-CN" altLang="en-US" sz="1100" dirty="0" smtClean="0">
                <a:solidFill>
                  <a:schemeClr val="accent1"/>
                </a:solidFill>
              </a:rPr>
              <a:t>health </a:t>
            </a:r>
            <a:r>
              <a:rPr lang="zh-CN" altLang="en-US" sz="1100" dirty="0">
                <a:solidFill>
                  <a:schemeClr val="accent1"/>
                </a:solidFill>
              </a:rPr>
              <a:t>maternal </a:t>
            </a:r>
            <a:r>
              <a:rPr lang="zh-CN" altLang="en-US" sz="1100" dirty="0" smtClean="0">
                <a:solidFill>
                  <a:schemeClr val="accent1"/>
                </a:solidFill>
              </a:rPr>
              <a:t>health</a:t>
            </a:r>
            <a:endParaRPr lang="zh-CN" altLang="en-US" sz="1100" dirty="0">
              <a:solidFill>
                <a:schemeClr val="accent1"/>
              </a:solidFill>
            </a:endParaRPr>
          </a:p>
        </p:txBody>
      </p:sp>
    </p:spTree>
    <p:extLst>
      <p:ext uri="{BB962C8B-B14F-4D97-AF65-F5344CB8AC3E}">
        <p14:creationId xmlns:p14="http://schemas.microsoft.com/office/powerpoint/2010/main" val="3610774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allOve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decel="6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6" decel="6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1000"/>
                                        <p:tgtEl>
                                          <p:spTgt spid="7"/>
                                        </p:tgtEl>
                                      </p:cBhvr>
                                    </p:animEffect>
                                    <p:anim calcmode="lin" valueType="num">
                                      <p:cBhvr>
                                        <p:cTn id="45" dur="1000" fill="hold"/>
                                        <p:tgtEl>
                                          <p:spTgt spid="7"/>
                                        </p:tgtEl>
                                        <p:attrNameLst>
                                          <p:attrName>ppt_x</p:attrName>
                                        </p:attrNameLst>
                                      </p:cBhvr>
                                      <p:tavLst>
                                        <p:tav tm="0">
                                          <p:val>
                                            <p:strVal val="#ppt_x"/>
                                          </p:val>
                                        </p:tav>
                                        <p:tav tm="100000">
                                          <p:val>
                                            <p:strVal val="#ppt_x"/>
                                          </p:val>
                                        </p:tav>
                                      </p:tavLst>
                                    </p:anim>
                                    <p:anim calcmode="lin" valueType="num">
                                      <p:cBhvr>
                                        <p:cTn id="4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nodeType="click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wipe(right)">
                                      <p:cBhvr>
                                        <p:cTn id="51" dur="500"/>
                                        <p:tgtEl>
                                          <p:spTgt spid="2"/>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40"/>
                                        </p:tgtEl>
                                        <p:attrNameLst>
                                          <p:attrName>style.visibility</p:attrName>
                                        </p:attrNameLst>
                                      </p:cBhvr>
                                      <p:to>
                                        <p:strVal val="visible"/>
                                      </p:to>
                                    </p:set>
                                    <p:anim calcmode="lin" valueType="num">
                                      <p:cBhvr additive="base">
                                        <p:cTn id="68" dur="500" fill="hold"/>
                                        <p:tgtEl>
                                          <p:spTgt spid="40"/>
                                        </p:tgtEl>
                                        <p:attrNameLst>
                                          <p:attrName>ppt_x</p:attrName>
                                        </p:attrNameLst>
                                      </p:cBhvr>
                                      <p:tavLst>
                                        <p:tav tm="0">
                                          <p:val>
                                            <p:strVal val="#ppt_x"/>
                                          </p:val>
                                        </p:tav>
                                        <p:tav tm="100000">
                                          <p:val>
                                            <p:strVal val="#ppt_x"/>
                                          </p:val>
                                        </p:tav>
                                      </p:tavLst>
                                    </p:anim>
                                    <p:anim calcmode="lin" valueType="num">
                                      <p:cBhvr additive="base">
                                        <p:cTn id="69"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wipe(left)">
                                      <p:cBhvr>
                                        <p:cTn id="74" dur="500"/>
                                        <p:tgtEl>
                                          <p:spTgt spid="14"/>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grpId="0" nodeType="click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Effect transition="in" filter="fade">
                                      <p:cBhvr>
                                        <p:cTn id="8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10" grpId="0"/>
      <p:bldP spid="6" grpId="0" animBg="1"/>
      <p:bldP spid="13" grpId="0" animBg="1"/>
      <p:bldP spid="15" grpId="0" animBg="1"/>
      <p:bldP spid="16" grpId="0" animBg="1"/>
      <p:bldP spid="14" grpId="0"/>
      <p:bldP spid="40" grpId="0"/>
      <p:bldP spid="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407430" y="1542973"/>
            <a:ext cx="4648200" cy="331452"/>
          </a:xfrm>
          <a:prstGeom prst="rect">
            <a:avLst/>
          </a:prstGeom>
          <a:noFill/>
          <a:ln>
            <a:solidFill>
              <a:schemeClr val="accent1"/>
            </a:solid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r>
              <a:rPr lang="zh-CN" altLang="en-US" sz="1600" dirty="0" smtClean="0">
                <a:latin typeface="微软雅黑" panose="020B0503020204020204" pitchFamily="34" charset="-122"/>
                <a:ea typeface="微软雅黑" panose="020B0503020204020204" pitchFamily="34" charset="-122"/>
              </a:rPr>
              <a:t>产后体操</a:t>
            </a:r>
            <a:r>
              <a:rPr lang="zh-CN" altLang="en-US" sz="1600" dirty="0">
                <a:latin typeface="微软雅黑" panose="020B0503020204020204" pitchFamily="34" charset="-122"/>
                <a:ea typeface="微软雅黑" panose="020B0503020204020204" pitchFamily="34" charset="-122"/>
              </a:rPr>
              <a:t>可以帮助产妇进行骨盆韧带排列</a:t>
            </a:r>
            <a:r>
              <a:rPr lang="zh-CN" altLang="en-US" sz="1600" dirty="0" smtClean="0">
                <a:latin typeface="微软雅黑" panose="020B0503020204020204" pitchFamily="34" charset="-122"/>
                <a:ea typeface="微软雅黑" panose="020B0503020204020204" pitchFamily="34" charset="-122"/>
              </a:rPr>
              <a:t>恢复</a:t>
            </a:r>
            <a:endParaRPr lang="zh-CN" altLang="en-US" sz="1600" dirty="0">
              <a:latin typeface="微软雅黑" panose="020B0503020204020204" pitchFamily="34" charset="-122"/>
              <a:ea typeface="微软雅黑" panose="020B0503020204020204" pitchFamily="34" charset="-122"/>
            </a:endParaRPr>
          </a:p>
        </p:txBody>
      </p:sp>
      <p:sp>
        <p:nvSpPr>
          <p:cNvPr id="8" name="矩形 7"/>
          <p:cNvSpPr/>
          <p:nvPr/>
        </p:nvSpPr>
        <p:spPr>
          <a:xfrm>
            <a:off x="3407430" y="2308815"/>
            <a:ext cx="4648200" cy="331452"/>
          </a:xfrm>
          <a:prstGeom prst="rect">
            <a:avLst/>
          </a:prstGeom>
          <a:noFill/>
          <a:ln>
            <a:solidFill>
              <a:schemeClr val="accent1"/>
            </a:solid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r>
              <a:rPr lang="zh-CN" altLang="en-US" sz="1600" dirty="0" smtClean="0">
                <a:latin typeface="微软雅黑" panose="020B0503020204020204" pitchFamily="34" charset="-122"/>
                <a:ea typeface="微软雅黑" panose="020B0503020204020204" pitchFamily="34" charset="-122"/>
              </a:rPr>
              <a:t>腹部</a:t>
            </a:r>
            <a:r>
              <a:rPr lang="zh-CN" altLang="en-US" sz="1600" dirty="0">
                <a:latin typeface="微软雅黑" panose="020B0503020204020204" pitchFamily="34" charset="-122"/>
                <a:ea typeface="微软雅黑" panose="020B0503020204020204" pitchFamily="34" charset="-122"/>
              </a:rPr>
              <a:t>和骨盆肌肉群的功能</a:t>
            </a:r>
            <a:r>
              <a:rPr lang="zh-CN" altLang="en-US" sz="1600" dirty="0" smtClean="0">
                <a:latin typeface="微软雅黑" panose="020B0503020204020204" pitchFamily="34" charset="-122"/>
                <a:ea typeface="微软雅黑" panose="020B0503020204020204" pitchFamily="34" charset="-122"/>
              </a:rPr>
              <a:t>恢复</a:t>
            </a:r>
            <a:endParaRPr lang="zh-CN" altLang="en-US" sz="1600" dirty="0">
              <a:latin typeface="微软雅黑" panose="020B0503020204020204" pitchFamily="34" charset="-122"/>
              <a:ea typeface="微软雅黑" panose="020B0503020204020204" pitchFamily="34" charset="-122"/>
            </a:endParaRPr>
          </a:p>
        </p:txBody>
      </p:sp>
      <p:sp>
        <p:nvSpPr>
          <p:cNvPr id="9" name="矩形 8"/>
          <p:cNvSpPr/>
          <p:nvPr/>
        </p:nvSpPr>
        <p:spPr>
          <a:xfrm>
            <a:off x="3407430" y="3074657"/>
            <a:ext cx="4655753" cy="331452"/>
          </a:xfrm>
          <a:prstGeom prst="rect">
            <a:avLst/>
          </a:prstGeom>
          <a:noFill/>
          <a:ln>
            <a:solidFill>
              <a:schemeClr val="accent1"/>
            </a:solidFill>
          </a:ln>
        </p:spPr>
        <p:txBody>
          <a:bodyPr wrap="square" lIns="84407" tIns="42203" rIns="84407" bIns="42203" anchor="t">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r>
              <a:rPr lang="zh-CN" altLang="en-US" sz="1600" dirty="0" smtClean="0">
                <a:latin typeface="微软雅黑" panose="020B0503020204020204" pitchFamily="34" charset="-122"/>
                <a:ea typeface="微软雅黑" panose="020B0503020204020204" pitchFamily="34" charset="-122"/>
              </a:rPr>
              <a:t>使</a:t>
            </a:r>
            <a:r>
              <a:rPr lang="zh-CN" altLang="en-US" sz="1600" dirty="0">
                <a:latin typeface="微软雅黑" panose="020B0503020204020204" pitchFamily="34" charset="-122"/>
                <a:ea typeface="微软雅黑" panose="020B0503020204020204" pitchFamily="34" charset="-122"/>
              </a:rPr>
              <a:t>产妇及早恢复体形，树立</a:t>
            </a:r>
            <a:r>
              <a:rPr lang="zh-CN" altLang="en-US" sz="1600" dirty="0" smtClean="0">
                <a:latin typeface="微软雅黑" panose="020B0503020204020204" pitchFamily="34" charset="-122"/>
                <a:ea typeface="微软雅黑" panose="020B0503020204020204" pitchFamily="34" charset="-122"/>
              </a:rPr>
              <a:t>信心</a:t>
            </a:r>
            <a:endParaRPr lang="zh-CN" altLang="en-US" sz="1600"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3407429" y="3840498"/>
            <a:ext cx="4669771" cy="331452"/>
          </a:xfrm>
          <a:prstGeom prst="rect">
            <a:avLst/>
          </a:prstGeom>
          <a:noFill/>
          <a:ln>
            <a:solidFill>
              <a:schemeClr val="accent1"/>
            </a:solidFill>
          </a:ln>
        </p:spPr>
        <p:txBody>
          <a:bodyPr wrap="square" lIns="84407" tIns="42203" rIns="84407" bIns="42203">
            <a:spAutoFit/>
          </a:bodyPr>
          <a:lstStyle>
            <a:lvl1pPr marL="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1pPr>
            <a:lvl2pPr marL="4572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2pPr>
            <a:lvl3pPr marL="9144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3pPr>
            <a:lvl4pPr marL="13716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4pPr>
            <a:lvl5pPr marL="1828800" indent="0" algn="l" eaLnBrk="1" fontAlgn="base" latinLnBrk="1" hangingPunct="1">
              <a:spcBef>
                <a:spcPct val="0"/>
              </a:spcBef>
              <a:spcAft>
                <a:spcPct val="0"/>
              </a:spcAft>
              <a:buFont typeface="Arial" panose="020B0604020202020204" pitchFamily="34" charset="0"/>
              <a:buNone/>
              <a:defRPr sz="1800" u="none" baseline="0">
                <a:solidFill>
                  <a:schemeClr val="dk1"/>
                </a:solidFill>
                <a:latin typeface="Arial" panose="020B0604020202020204" pitchFamily="34" charset="0"/>
                <a:ea typeface="宋体" panose="02010600030101010101" pitchFamily="2" charset="-122"/>
              </a:defRPr>
            </a:lvl5pPr>
          </a:lstStyle>
          <a:p>
            <a:pPr lvl="0"/>
            <a:r>
              <a:rPr lang="zh-CN" altLang="en-US" sz="1600" dirty="0" smtClean="0">
                <a:latin typeface="微软雅黑" panose="020B0503020204020204" pitchFamily="34" charset="-122"/>
                <a:ea typeface="微软雅黑" panose="020B0503020204020204" pitchFamily="34" charset="-122"/>
              </a:rPr>
              <a:t>锻炼</a:t>
            </a:r>
            <a:r>
              <a:rPr lang="zh-CN" altLang="en-US" sz="1600" dirty="0">
                <a:latin typeface="微软雅黑" panose="020B0503020204020204" pitchFamily="34" charset="-122"/>
                <a:ea typeface="微软雅黑" panose="020B0503020204020204" pitchFamily="34" charset="-122"/>
              </a:rPr>
              <a:t>身体相关部位的肌肉紧实，从而使形体更</a:t>
            </a:r>
            <a:r>
              <a:rPr lang="zh-CN" altLang="en-US" sz="1600" dirty="0" smtClean="0">
                <a:latin typeface="微软雅黑" panose="020B0503020204020204" pitchFamily="34" charset="-122"/>
                <a:ea typeface="微软雅黑" panose="020B0503020204020204" pitchFamily="34" charset="-122"/>
              </a:rPr>
              <a:t>美</a:t>
            </a:r>
            <a:endParaRPr lang="zh-CN" altLang="en-US" sz="1600" dirty="0">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685800" y="899108"/>
            <a:ext cx="2743200" cy="4034842"/>
          </a:xfrm>
          <a:prstGeom prst="rect">
            <a:avLst/>
          </a:prstGeom>
        </p:spPr>
      </p:pic>
    </p:spTree>
    <p:extLst>
      <p:ext uri="{BB962C8B-B14F-4D97-AF65-F5344CB8AC3E}">
        <p14:creationId xmlns:p14="http://schemas.microsoft.com/office/powerpoint/2010/main" val="34278181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PASSING_SCORE" val="100.000000"/>
  <p:tag name="ISPRING_FIRST_PUBLISH" val="1"/>
  <p:tag name="ISPRING_SCORM_RATE_QUIZZES" val="0"/>
  <p:tag name="ISPRING_SCORM_ENDPOINT" val="&lt;endpoint&gt;&lt;enable&gt;0&lt;/enable&gt;&lt;lrs&gt;http://&lt;/lrs&gt;&lt;auth&gt;0&lt;/auth&gt;&lt;login&gt;&lt;/login&gt;&lt;password&gt;&lt;/password&gt;&lt;key&gt;&lt;/key&gt;&lt;name&gt;&lt;/name&gt;&lt;email&gt;&lt;/email&gt;&lt;/endpoint&gt;&#10;"/>
  <p:tag name="ISPRING_OUTPUT_FOLDER" val="F:\我图VIP设计PPT上传\10月份上传文件\379"/>
</p:tagLst>
</file>

<file path=ppt/theme/theme1.xml><?xml version="1.0" encoding="utf-8"?>
<a:theme xmlns:a="http://schemas.openxmlformats.org/drawingml/2006/main" name="Office 主题">
  <a:themeElements>
    <a:clrScheme name="自定义 37">
      <a:dk1>
        <a:srgbClr val="000000"/>
      </a:dk1>
      <a:lt1>
        <a:srgbClr val="FFFFFF"/>
      </a:lt1>
      <a:dk2>
        <a:srgbClr val="000000"/>
      </a:dk2>
      <a:lt2>
        <a:srgbClr val="FFFFFF"/>
      </a:lt2>
      <a:accent1>
        <a:srgbClr val="E64239"/>
      </a:accent1>
      <a:accent2>
        <a:srgbClr val="FF8181"/>
      </a:accent2>
      <a:accent3>
        <a:srgbClr val="E64239"/>
      </a:accent3>
      <a:accent4>
        <a:srgbClr val="FF8181"/>
      </a:accent4>
      <a:accent5>
        <a:srgbClr val="E64239"/>
      </a:accent5>
      <a:accent6>
        <a:srgbClr val="FF8181"/>
      </a:accent6>
      <a:hlink>
        <a:srgbClr val="E64239"/>
      </a:hlink>
      <a:folHlink>
        <a:srgbClr val="FF8181"/>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1623</Words>
  <Application>Microsoft Office PowerPoint</Application>
  <PresentationFormat>全屏显示(16:9)</PresentationFormat>
  <Paragraphs>118</Paragraphs>
  <Slides>22</Slides>
  <Notes>10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22</vt:i4>
      </vt:variant>
    </vt:vector>
  </HeadingPairs>
  <TitlesOfParts>
    <vt:vector size="34" baseType="lpstr">
      <vt:lpstr>Meiryo</vt:lpstr>
      <vt:lpstr>汉仪粗圆简</vt:lpstr>
      <vt:lpstr>汉仪劲楷简</vt:lpstr>
      <vt:lpstr>宋体</vt:lpstr>
      <vt:lpstr>微软雅黑</vt:lpstr>
      <vt:lpstr>Arial</vt:lpstr>
      <vt:lpstr>Arial Black</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2019-05-09T02:13:45Z</dcterms:created>
  <dcterms:modified xsi:type="dcterms:W3CDTF">2020-11-25T05:01:40Z</dcterms:modified>
</cp:coreProperties>
</file>