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  <p:sldMasterId id="2147483755" r:id="rId2"/>
  </p:sldMasterIdLst>
  <p:notesMasterIdLst>
    <p:notesMasterId r:id="rId23"/>
  </p:notesMasterIdLst>
  <p:sldIdLst>
    <p:sldId id="509" r:id="rId3"/>
    <p:sldId id="528" r:id="rId4"/>
    <p:sldId id="529" r:id="rId5"/>
    <p:sldId id="512" r:id="rId6"/>
    <p:sldId id="513" r:id="rId7"/>
    <p:sldId id="514" r:id="rId8"/>
    <p:sldId id="515" r:id="rId9"/>
    <p:sldId id="530" r:id="rId10"/>
    <p:sldId id="517" r:id="rId11"/>
    <p:sldId id="518" r:id="rId12"/>
    <p:sldId id="531" r:id="rId13"/>
    <p:sldId id="520" r:id="rId14"/>
    <p:sldId id="521" r:id="rId15"/>
    <p:sldId id="522" r:id="rId16"/>
    <p:sldId id="532" r:id="rId17"/>
    <p:sldId id="524" r:id="rId18"/>
    <p:sldId id="526" r:id="rId19"/>
    <p:sldId id="527" r:id="rId20"/>
    <p:sldId id="533" r:id="rId21"/>
    <p:sldId id="534" r:id="rId22"/>
  </p:sldIdLst>
  <p:sldSz cx="9144000" cy="5143500" type="screen16x9"/>
  <p:notesSz cx="6858000" cy="9144000"/>
  <p:custDataLst>
    <p:tags r:id="rId2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4A4B"/>
    <a:srgbClr val="47719E"/>
    <a:srgbClr val="FFDB45"/>
    <a:srgbClr val="713DC6"/>
    <a:srgbClr val="FBF9F8"/>
    <a:srgbClr val="F4F0ED"/>
    <a:srgbClr val="F7AB07"/>
    <a:srgbClr val="E44A27"/>
    <a:srgbClr val="A9282C"/>
    <a:srgbClr val="EF7F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9" autoAdjust="0"/>
    <p:restoredTop sz="96195" autoAdjust="0"/>
  </p:normalViewPr>
  <p:slideViewPr>
    <p:cSldViewPr>
      <p:cViewPr varScale="1">
        <p:scale>
          <a:sx n="143" d="100"/>
          <a:sy n="143" d="100"/>
        </p:scale>
        <p:origin x="684" y="11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33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0372A-0EAB-497F-8C4F-DBA74D4F81A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3662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0372A-0EAB-497F-8C4F-DBA74D4F81A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62717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0372A-0EAB-497F-8C4F-DBA74D4F81A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73935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0372A-0EAB-497F-8C4F-DBA74D4F81A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55080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0372A-0EAB-497F-8C4F-DBA74D4F81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49180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0372A-0EAB-497F-8C4F-DBA74D4F81A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09485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0372A-0EAB-497F-8C4F-DBA74D4F81A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5951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0372A-0EAB-497F-8C4F-DBA74D4F81A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82934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0372A-0EAB-497F-8C4F-DBA74D4F81A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73657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0372A-0EAB-497F-8C4F-DBA74D4F81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15483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0372A-0EAB-497F-8C4F-DBA74D4F81A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2262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0372A-0EAB-497F-8C4F-DBA74D4F81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44892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4163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0372A-0EAB-497F-8C4F-DBA74D4F81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17690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0372A-0EAB-497F-8C4F-DBA74D4F81A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95854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0372A-0EAB-497F-8C4F-DBA74D4F81A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64517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0372A-0EAB-497F-8C4F-DBA74D4F81A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72952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0372A-0EAB-497F-8C4F-DBA74D4F81A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0526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0372A-0EAB-497F-8C4F-DBA74D4F81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38059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0372A-0EAB-497F-8C4F-DBA74D4F81A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5709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9834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575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339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1033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094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504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9428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2737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5925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764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 userDrawn="1"/>
        </p:nvSpPr>
        <p:spPr>
          <a:xfrm>
            <a:off x="381000" y="209550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chemeClr val="accent1"/>
                </a:solidFill>
              </a:rPr>
              <a:t>关于团队与团队协作</a:t>
            </a:r>
          </a:p>
        </p:txBody>
      </p:sp>
      <p:sp>
        <p:nvSpPr>
          <p:cNvPr id="9" name="任意多边形 8"/>
          <p:cNvSpPr/>
          <p:nvPr userDrawn="1"/>
        </p:nvSpPr>
        <p:spPr>
          <a:xfrm flipH="1">
            <a:off x="8387510" y="4661773"/>
            <a:ext cx="756489" cy="481726"/>
          </a:xfrm>
          <a:custGeom>
            <a:avLst/>
            <a:gdLst>
              <a:gd name="connsiteX0" fmla="*/ 3392942 w 8077200"/>
              <a:gd name="connsiteY0" fmla="*/ 0 h 5143500"/>
              <a:gd name="connsiteX1" fmla="*/ 0 w 8077200"/>
              <a:gd name="connsiteY1" fmla="*/ 0 h 5143500"/>
              <a:gd name="connsiteX2" fmla="*/ 0 w 8077200"/>
              <a:gd name="connsiteY2" fmla="*/ 5143500 h 5143500"/>
              <a:gd name="connsiteX3" fmla="*/ 8077200 w 8077200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77200" h="5143500">
                <a:moveTo>
                  <a:pt x="3392942" y="0"/>
                </a:moveTo>
                <a:lnTo>
                  <a:pt x="0" y="0"/>
                </a:lnTo>
                <a:lnTo>
                  <a:pt x="0" y="5143500"/>
                </a:lnTo>
                <a:lnTo>
                  <a:pt x="8077200" y="5143500"/>
                </a:lnTo>
                <a:close/>
              </a:path>
            </a:pathLst>
          </a:custGeom>
          <a:solidFill>
            <a:srgbClr val="477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 userDrawn="1"/>
        </p:nvSpPr>
        <p:spPr>
          <a:xfrm flipV="1">
            <a:off x="1" y="0"/>
            <a:ext cx="651183" cy="578882"/>
          </a:xfrm>
          <a:custGeom>
            <a:avLst/>
            <a:gdLst>
              <a:gd name="connsiteX0" fmla="*/ 0 w 5798253"/>
              <a:gd name="connsiteY0" fmla="*/ 5185750 h 5185750"/>
              <a:gd name="connsiteX1" fmla="*/ 5798253 w 5798253"/>
              <a:gd name="connsiteY1" fmla="*/ 5185750 h 5185750"/>
              <a:gd name="connsiteX2" fmla="*/ 1075516 w 5798253"/>
              <a:gd name="connsiteY2" fmla="*/ 0 h 5185750"/>
              <a:gd name="connsiteX3" fmla="*/ 0 w 5798253"/>
              <a:gd name="connsiteY3" fmla="*/ 0 h 51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8253" h="5185750">
                <a:moveTo>
                  <a:pt x="0" y="5185750"/>
                </a:moveTo>
                <a:lnTo>
                  <a:pt x="5798253" y="5185750"/>
                </a:lnTo>
                <a:lnTo>
                  <a:pt x="1075516" y="0"/>
                </a:lnTo>
                <a:lnTo>
                  <a:pt x="0" y="0"/>
                </a:lnTo>
                <a:close/>
              </a:path>
            </a:pathLst>
          </a:custGeom>
          <a:solidFill>
            <a:srgbClr val="E0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 userDrawn="1"/>
        </p:nvSpPr>
        <p:spPr>
          <a:xfrm>
            <a:off x="152400" y="157655"/>
            <a:ext cx="8833945" cy="4845269"/>
          </a:xfrm>
          <a:custGeom>
            <a:avLst/>
            <a:gdLst>
              <a:gd name="connsiteX0" fmla="*/ 0 w 8833945"/>
              <a:gd name="connsiteY0" fmla="*/ 441435 h 4845269"/>
              <a:gd name="connsiteX1" fmla="*/ 6590 w 8833945"/>
              <a:gd name="connsiteY1" fmla="*/ 441435 h 4845269"/>
              <a:gd name="connsiteX2" fmla="*/ 6590 w 8833945"/>
              <a:gd name="connsiteY2" fmla="*/ 4838679 h 4845269"/>
              <a:gd name="connsiteX3" fmla="*/ 8397765 w 8833945"/>
              <a:gd name="connsiteY3" fmla="*/ 4838679 h 4845269"/>
              <a:gd name="connsiteX4" fmla="*/ 8397765 w 8833945"/>
              <a:gd name="connsiteY4" fmla="*/ 4845269 h 4845269"/>
              <a:gd name="connsiteX5" fmla="*/ 0 w 8833945"/>
              <a:gd name="connsiteY5" fmla="*/ 4845269 h 4845269"/>
              <a:gd name="connsiteX6" fmla="*/ 436179 w 8833945"/>
              <a:gd name="connsiteY6" fmla="*/ 0 h 4845269"/>
              <a:gd name="connsiteX7" fmla="*/ 8833945 w 8833945"/>
              <a:gd name="connsiteY7" fmla="*/ 0 h 4845269"/>
              <a:gd name="connsiteX8" fmla="*/ 8833945 w 8833945"/>
              <a:gd name="connsiteY8" fmla="*/ 4395157 h 4845269"/>
              <a:gd name="connsiteX9" fmla="*/ 8827355 w 8833945"/>
              <a:gd name="connsiteY9" fmla="*/ 4395157 h 4845269"/>
              <a:gd name="connsiteX10" fmla="*/ 8827355 w 8833945"/>
              <a:gd name="connsiteY10" fmla="*/ 6590 h 4845269"/>
              <a:gd name="connsiteX11" fmla="*/ 436179 w 8833945"/>
              <a:gd name="connsiteY11" fmla="*/ 6590 h 4845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833945" h="4845269">
                <a:moveTo>
                  <a:pt x="0" y="441435"/>
                </a:moveTo>
                <a:lnTo>
                  <a:pt x="6590" y="441435"/>
                </a:lnTo>
                <a:lnTo>
                  <a:pt x="6590" y="4838679"/>
                </a:lnTo>
                <a:lnTo>
                  <a:pt x="8397765" y="4838679"/>
                </a:lnTo>
                <a:lnTo>
                  <a:pt x="8397765" y="4845269"/>
                </a:lnTo>
                <a:lnTo>
                  <a:pt x="0" y="4845269"/>
                </a:lnTo>
                <a:close/>
                <a:moveTo>
                  <a:pt x="436179" y="0"/>
                </a:moveTo>
                <a:lnTo>
                  <a:pt x="8833945" y="0"/>
                </a:lnTo>
                <a:lnTo>
                  <a:pt x="8833945" y="4395157"/>
                </a:lnTo>
                <a:lnTo>
                  <a:pt x="8827355" y="4395157"/>
                </a:lnTo>
                <a:lnTo>
                  <a:pt x="8827355" y="6590"/>
                </a:lnTo>
                <a:lnTo>
                  <a:pt x="436179" y="659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75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 userDrawn="1"/>
        </p:nvSpPr>
        <p:spPr>
          <a:xfrm>
            <a:off x="381000" y="209550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chemeClr val="accent1"/>
                </a:solidFill>
              </a:rPr>
              <a:t>高效团队的基本特征</a:t>
            </a:r>
          </a:p>
        </p:txBody>
      </p:sp>
      <p:sp>
        <p:nvSpPr>
          <p:cNvPr id="9" name="任意多边形 8"/>
          <p:cNvSpPr/>
          <p:nvPr userDrawn="1"/>
        </p:nvSpPr>
        <p:spPr>
          <a:xfrm flipH="1">
            <a:off x="8387510" y="4661773"/>
            <a:ext cx="756489" cy="481726"/>
          </a:xfrm>
          <a:custGeom>
            <a:avLst/>
            <a:gdLst>
              <a:gd name="connsiteX0" fmla="*/ 3392942 w 8077200"/>
              <a:gd name="connsiteY0" fmla="*/ 0 h 5143500"/>
              <a:gd name="connsiteX1" fmla="*/ 0 w 8077200"/>
              <a:gd name="connsiteY1" fmla="*/ 0 h 5143500"/>
              <a:gd name="connsiteX2" fmla="*/ 0 w 8077200"/>
              <a:gd name="connsiteY2" fmla="*/ 5143500 h 5143500"/>
              <a:gd name="connsiteX3" fmla="*/ 8077200 w 8077200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77200" h="5143500">
                <a:moveTo>
                  <a:pt x="3392942" y="0"/>
                </a:moveTo>
                <a:lnTo>
                  <a:pt x="0" y="0"/>
                </a:lnTo>
                <a:lnTo>
                  <a:pt x="0" y="5143500"/>
                </a:lnTo>
                <a:lnTo>
                  <a:pt x="8077200" y="5143500"/>
                </a:lnTo>
                <a:close/>
              </a:path>
            </a:pathLst>
          </a:custGeom>
          <a:solidFill>
            <a:srgbClr val="477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 userDrawn="1"/>
        </p:nvSpPr>
        <p:spPr>
          <a:xfrm flipV="1">
            <a:off x="1" y="0"/>
            <a:ext cx="651183" cy="578882"/>
          </a:xfrm>
          <a:custGeom>
            <a:avLst/>
            <a:gdLst>
              <a:gd name="connsiteX0" fmla="*/ 0 w 5798253"/>
              <a:gd name="connsiteY0" fmla="*/ 5185750 h 5185750"/>
              <a:gd name="connsiteX1" fmla="*/ 5798253 w 5798253"/>
              <a:gd name="connsiteY1" fmla="*/ 5185750 h 5185750"/>
              <a:gd name="connsiteX2" fmla="*/ 1075516 w 5798253"/>
              <a:gd name="connsiteY2" fmla="*/ 0 h 5185750"/>
              <a:gd name="connsiteX3" fmla="*/ 0 w 5798253"/>
              <a:gd name="connsiteY3" fmla="*/ 0 h 51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8253" h="5185750">
                <a:moveTo>
                  <a:pt x="0" y="5185750"/>
                </a:moveTo>
                <a:lnTo>
                  <a:pt x="5798253" y="5185750"/>
                </a:lnTo>
                <a:lnTo>
                  <a:pt x="1075516" y="0"/>
                </a:lnTo>
                <a:lnTo>
                  <a:pt x="0" y="0"/>
                </a:lnTo>
                <a:close/>
              </a:path>
            </a:pathLst>
          </a:custGeom>
          <a:solidFill>
            <a:srgbClr val="E0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 userDrawn="1"/>
        </p:nvSpPr>
        <p:spPr>
          <a:xfrm>
            <a:off x="152400" y="157655"/>
            <a:ext cx="8833945" cy="4845269"/>
          </a:xfrm>
          <a:custGeom>
            <a:avLst/>
            <a:gdLst>
              <a:gd name="connsiteX0" fmla="*/ 0 w 8833945"/>
              <a:gd name="connsiteY0" fmla="*/ 441435 h 4845269"/>
              <a:gd name="connsiteX1" fmla="*/ 6590 w 8833945"/>
              <a:gd name="connsiteY1" fmla="*/ 441435 h 4845269"/>
              <a:gd name="connsiteX2" fmla="*/ 6590 w 8833945"/>
              <a:gd name="connsiteY2" fmla="*/ 4838679 h 4845269"/>
              <a:gd name="connsiteX3" fmla="*/ 8397765 w 8833945"/>
              <a:gd name="connsiteY3" fmla="*/ 4838679 h 4845269"/>
              <a:gd name="connsiteX4" fmla="*/ 8397765 w 8833945"/>
              <a:gd name="connsiteY4" fmla="*/ 4845269 h 4845269"/>
              <a:gd name="connsiteX5" fmla="*/ 0 w 8833945"/>
              <a:gd name="connsiteY5" fmla="*/ 4845269 h 4845269"/>
              <a:gd name="connsiteX6" fmla="*/ 436179 w 8833945"/>
              <a:gd name="connsiteY6" fmla="*/ 0 h 4845269"/>
              <a:gd name="connsiteX7" fmla="*/ 8833945 w 8833945"/>
              <a:gd name="connsiteY7" fmla="*/ 0 h 4845269"/>
              <a:gd name="connsiteX8" fmla="*/ 8833945 w 8833945"/>
              <a:gd name="connsiteY8" fmla="*/ 4395157 h 4845269"/>
              <a:gd name="connsiteX9" fmla="*/ 8827355 w 8833945"/>
              <a:gd name="connsiteY9" fmla="*/ 4395157 h 4845269"/>
              <a:gd name="connsiteX10" fmla="*/ 8827355 w 8833945"/>
              <a:gd name="connsiteY10" fmla="*/ 6590 h 4845269"/>
              <a:gd name="connsiteX11" fmla="*/ 436179 w 8833945"/>
              <a:gd name="connsiteY11" fmla="*/ 6590 h 4845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833945" h="4845269">
                <a:moveTo>
                  <a:pt x="0" y="441435"/>
                </a:moveTo>
                <a:lnTo>
                  <a:pt x="6590" y="441435"/>
                </a:lnTo>
                <a:lnTo>
                  <a:pt x="6590" y="4838679"/>
                </a:lnTo>
                <a:lnTo>
                  <a:pt x="8397765" y="4838679"/>
                </a:lnTo>
                <a:lnTo>
                  <a:pt x="8397765" y="4845269"/>
                </a:lnTo>
                <a:lnTo>
                  <a:pt x="0" y="4845269"/>
                </a:lnTo>
                <a:close/>
                <a:moveTo>
                  <a:pt x="436179" y="0"/>
                </a:moveTo>
                <a:lnTo>
                  <a:pt x="8833945" y="0"/>
                </a:lnTo>
                <a:lnTo>
                  <a:pt x="8833945" y="4395157"/>
                </a:lnTo>
                <a:lnTo>
                  <a:pt x="8827355" y="4395157"/>
                </a:lnTo>
                <a:lnTo>
                  <a:pt x="8827355" y="6590"/>
                </a:lnTo>
                <a:lnTo>
                  <a:pt x="436179" y="659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684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 userDrawn="1"/>
        </p:nvSpPr>
        <p:spPr>
          <a:xfrm>
            <a:off x="381000" y="209550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chemeClr val="accent1"/>
                </a:solidFill>
              </a:rPr>
              <a:t>如何打造一支高效的团队</a:t>
            </a:r>
          </a:p>
        </p:txBody>
      </p:sp>
      <p:sp>
        <p:nvSpPr>
          <p:cNvPr id="9" name="任意多边形 8"/>
          <p:cNvSpPr/>
          <p:nvPr userDrawn="1"/>
        </p:nvSpPr>
        <p:spPr>
          <a:xfrm flipH="1">
            <a:off x="8387510" y="4661773"/>
            <a:ext cx="756489" cy="481726"/>
          </a:xfrm>
          <a:custGeom>
            <a:avLst/>
            <a:gdLst>
              <a:gd name="connsiteX0" fmla="*/ 3392942 w 8077200"/>
              <a:gd name="connsiteY0" fmla="*/ 0 h 5143500"/>
              <a:gd name="connsiteX1" fmla="*/ 0 w 8077200"/>
              <a:gd name="connsiteY1" fmla="*/ 0 h 5143500"/>
              <a:gd name="connsiteX2" fmla="*/ 0 w 8077200"/>
              <a:gd name="connsiteY2" fmla="*/ 5143500 h 5143500"/>
              <a:gd name="connsiteX3" fmla="*/ 8077200 w 8077200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77200" h="5143500">
                <a:moveTo>
                  <a:pt x="3392942" y="0"/>
                </a:moveTo>
                <a:lnTo>
                  <a:pt x="0" y="0"/>
                </a:lnTo>
                <a:lnTo>
                  <a:pt x="0" y="5143500"/>
                </a:lnTo>
                <a:lnTo>
                  <a:pt x="8077200" y="5143500"/>
                </a:lnTo>
                <a:close/>
              </a:path>
            </a:pathLst>
          </a:custGeom>
          <a:solidFill>
            <a:srgbClr val="477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 userDrawn="1"/>
        </p:nvSpPr>
        <p:spPr>
          <a:xfrm flipV="1">
            <a:off x="1" y="0"/>
            <a:ext cx="651183" cy="578882"/>
          </a:xfrm>
          <a:custGeom>
            <a:avLst/>
            <a:gdLst>
              <a:gd name="connsiteX0" fmla="*/ 0 w 5798253"/>
              <a:gd name="connsiteY0" fmla="*/ 5185750 h 5185750"/>
              <a:gd name="connsiteX1" fmla="*/ 5798253 w 5798253"/>
              <a:gd name="connsiteY1" fmla="*/ 5185750 h 5185750"/>
              <a:gd name="connsiteX2" fmla="*/ 1075516 w 5798253"/>
              <a:gd name="connsiteY2" fmla="*/ 0 h 5185750"/>
              <a:gd name="connsiteX3" fmla="*/ 0 w 5798253"/>
              <a:gd name="connsiteY3" fmla="*/ 0 h 51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8253" h="5185750">
                <a:moveTo>
                  <a:pt x="0" y="5185750"/>
                </a:moveTo>
                <a:lnTo>
                  <a:pt x="5798253" y="5185750"/>
                </a:lnTo>
                <a:lnTo>
                  <a:pt x="1075516" y="0"/>
                </a:lnTo>
                <a:lnTo>
                  <a:pt x="0" y="0"/>
                </a:lnTo>
                <a:close/>
              </a:path>
            </a:pathLst>
          </a:custGeom>
          <a:solidFill>
            <a:srgbClr val="E0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 userDrawn="1"/>
        </p:nvSpPr>
        <p:spPr>
          <a:xfrm>
            <a:off x="152400" y="157655"/>
            <a:ext cx="8833945" cy="4845269"/>
          </a:xfrm>
          <a:custGeom>
            <a:avLst/>
            <a:gdLst>
              <a:gd name="connsiteX0" fmla="*/ 0 w 8833945"/>
              <a:gd name="connsiteY0" fmla="*/ 441435 h 4845269"/>
              <a:gd name="connsiteX1" fmla="*/ 6590 w 8833945"/>
              <a:gd name="connsiteY1" fmla="*/ 441435 h 4845269"/>
              <a:gd name="connsiteX2" fmla="*/ 6590 w 8833945"/>
              <a:gd name="connsiteY2" fmla="*/ 4838679 h 4845269"/>
              <a:gd name="connsiteX3" fmla="*/ 8397765 w 8833945"/>
              <a:gd name="connsiteY3" fmla="*/ 4838679 h 4845269"/>
              <a:gd name="connsiteX4" fmla="*/ 8397765 w 8833945"/>
              <a:gd name="connsiteY4" fmla="*/ 4845269 h 4845269"/>
              <a:gd name="connsiteX5" fmla="*/ 0 w 8833945"/>
              <a:gd name="connsiteY5" fmla="*/ 4845269 h 4845269"/>
              <a:gd name="connsiteX6" fmla="*/ 436179 w 8833945"/>
              <a:gd name="connsiteY6" fmla="*/ 0 h 4845269"/>
              <a:gd name="connsiteX7" fmla="*/ 8833945 w 8833945"/>
              <a:gd name="connsiteY7" fmla="*/ 0 h 4845269"/>
              <a:gd name="connsiteX8" fmla="*/ 8833945 w 8833945"/>
              <a:gd name="connsiteY8" fmla="*/ 4395157 h 4845269"/>
              <a:gd name="connsiteX9" fmla="*/ 8827355 w 8833945"/>
              <a:gd name="connsiteY9" fmla="*/ 4395157 h 4845269"/>
              <a:gd name="connsiteX10" fmla="*/ 8827355 w 8833945"/>
              <a:gd name="connsiteY10" fmla="*/ 6590 h 4845269"/>
              <a:gd name="connsiteX11" fmla="*/ 436179 w 8833945"/>
              <a:gd name="connsiteY11" fmla="*/ 6590 h 4845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833945" h="4845269">
                <a:moveTo>
                  <a:pt x="0" y="441435"/>
                </a:moveTo>
                <a:lnTo>
                  <a:pt x="6590" y="441435"/>
                </a:lnTo>
                <a:lnTo>
                  <a:pt x="6590" y="4838679"/>
                </a:lnTo>
                <a:lnTo>
                  <a:pt x="8397765" y="4838679"/>
                </a:lnTo>
                <a:lnTo>
                  <a:pt x="8397765" y="4845269"/>
                </a:lnTo>
                <a:lnTo>
                  <a:pt x="0" y="4845269"/>
                </a:lnTo>
                <a:close/>
                <a:moveTo>
                  <a:pt x="436179" y="0"/>
                </a:moveTo>
                <a:lnTo>
                  <a:pt x="8833945" y="0"/>
                </a:lnTo>
                <a:lnTo>
                  <a:pt x="8833945" y="4395157"/>
                </a:lnTo>
                <a:lnTo>
                  <a:pt x="8827355" y="4395157"/>
                </a:lnTo>
                <a:lnTo>
                  <a:pt x="8827355" y="6590"/>
                </a:lnTo>
                <a:lnTo>
                  <a:pt x="436179" y="659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319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 userDrawn="1"/>
        </p:nvSpPr>
        <p:spPr>
          <a:xfrm>
            <a:off x="381000" y="209550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chemeClr val="accent1"/>
                </a:solidFill>
              </a:rPr>
              <a:t>怎样培养团队合作精神</a:t>
            </a:r>
          </a:p>
        </p:txBody>
      </p:sp>
      <p:sp>
        <p:nvSpPr>
          <p:cNvPr id="9" name="任意多边形 8"/>
          <p:cNvSpPr/>
          <p:nvPr userDrawn="1"/>
        </p:nvSpPr>
        <p:spPr>
          <a:xfrm flipH="1">
            <a:off x="8387510" y="4661773"/>
            <a:ext cx="756489" cy="481726"/>
          </a:xfrm>
          <a:custGeom>
            <a:avLst/>
            <a:gdLst>
              <a:gd name="connsiteX0" fmla="*/ 3392942 w 8077200"/>
              <a:gd name="connsiteY0" fmla="*/ 0 h 5143500"/>
              <a:gd name="connsiteX1" fmla="*/ 0 w 8077200"/>
              <a:gd name="connsiteY1" fmla="*/ 0 h 5143500"/>
              <a:gd name="connsiteX2" fmla="*/ 0 w 8077200"/>
              <a:gd name="connsiteY2" fmla="*/ 5143500 h 5143500"/>
              <a:gd name="connsiteX3" fmla="*/ 8077200 w 8077200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77200" h="5143500">
                <a:moveTo>
                  <a:pt x="3392942" y="0"/>
                </a:moveTo>
                <a:lnTo>
                  <a:pt x="0" y="0"/>
                </a:lnTo>
                <a:lnTo>
                  <a:pt x="0" y="5143500"/>
                </a:lnTo>
                <a:lnTo>
                  <a:pt x="8077200" y="5143500"/>
                </a:lnTo>
                <a:close/>
              </a:path>
            </a:pathLst>
          </a:custGeom>
          <a:solidFill>
            <a:srgbClr val="477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 userDrawn="1"/>
        </p:nvSpPr>
        <p:spPr>
          <a:xfrm flipV="1">
            <a:off x="1" y="0"/>
            <a:ext cx="651183" cy="578882"/>
          </a:xfrm>
          <a:custGeom>
            <a:avLst/>
            <a:gdLst>
              <a:gd name="connsiteX0" fmla="*/ 0 w 5798253"/>
              <a:gd name="connsiteY0" fmla="*/ 5185750 h 5185750"/>
              <a:gd name="connsiteX1" fmla="*/ 5798253 w 5798253"/>
              <a:gd name="connsiteY1" fmla="*/ 5185750 h 5185750"/>
              <a:gd name="connsiteX2" fmla="*/ 1075516 w 5798253"/>
              <a:gd name="connsiteY2" fmla="*/ 0 h 5185750"/>
              <a:gd name="connsiteX3" fmla="*/ 0 w 5798253"/>
              <a:gd name="connsiteY3" fmla="*/ 0 h 51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8253" h="5185750">
                <a:moveTo>
                  <a:pt x="0" y="5185750"/>
                </a:moveTo>
                <a:lnTo>
                  <a:pt x="5798253" y="5185750"/>
                </a:lnTo>
                <a:lnTo>
                  <a:pt x="1075516" y="0"/>
                </a:lnTo>
                <a:lnTo>
                  <a:pt x="0" y="0"/>
                </a:lnTo>
                <a:close/>
              </a:path>
            </a:pathLst>
          </a:custGeom>
          <a:solidFill>
            <a:srgbClr val="E0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 userDrawn="1"/>
        </p:nvSpPr>
        <p:spPr>
          <a:xfrm>
            <a:off x="152400" y="157655"/>
            <a:ext cx="8833945" cy="4845269"/>
          </a:xfrm>
          <a:custGeom>
            <a:avLst/>
            <a:gdLst>
              <a:gd name="connsiteX0" fmla="*/ 0 w 8833945"/>
              <a:gd name="connsiteY0" fmla="*/ 441435 h 4845269"/>
              <a:gd name="connsiteX1" fmla="*/ 6590 w 8833945"/>
              <a:gd name="connsiteY1" fmla="*/ 441435 h 4845269"/>
              <a:gd name="connsiteX2" fmla="*/ 6590 w 8833945"/>
              <a:gd name="connsiteY2" fmla="*/ 4838679 h 4845269"/>
              <a:gd name="connsiteX3" fmla="*/ 8397765 w 8833945"/>
              <a:gd name="connsiteY3" fmla="*/ 4838679 h 4845269"/>
              <a:gd name="connsiteX4" fmla="*/ 8397765 w 8833945"/>
              <a:gd name="connsiteY4" fmla="*/ 4845269 h 4845269"/>
              <a:gd name="connsiteX5" fmla="*/ 0 w 8833945"/>
              <a:gd name="connsiteY5" fmla="*/ 4845269 h 4845269"/>
              <a:gd name="connsiteX6" fmla="*/ 436179 w 8833945"/>
              <a:gd name="connsiteY6" fmla="*/ 0 h 4845269"/>
              <a:gd name="connsiteX7" fmla="*/ 8833945 w 8833945"/>
              <a:gd name="connsiteY7" fmla="*/ 0 h 4845269"/>
              <a:gd name="connsiteX8" fmla="*/ 8833945 w 8833945"/>
              <a:gd name="connsiteY8" fmla="*/ 4395157 h 4845269"/>
              <a:gd name="connsiteX9" fmla="*/ 8827355 w 8833945"/>
              <a:gd name="connsiteY9" fmla="*/ 4395157 h 4845269"/>
              <a:gd name="connsiteX10" fmla="*/ 8827355 w 8833945"/>
              <a:gd name="connsiteY10" fmla="*/ 6590 h 4845269"/>
              <a:gd name="connsiteX11" fmla="*/ 436179 w 8833945"/>
              <a:gd name="connsiteY11" fmla="*/ 6590 h 4845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833945" h="4845269">
                <a:moveTo>
                  <a:pt x="0" y="441435"/>
                </a:moveTo>
                <a:lnTo>
                  <a:pt x="6590" y="441435"/>
                </a:lnTo>
                <a:lnTo>
                  <a:pt x="6590" y="4838679"/>
                </a:lnTo>
                <a:lnTo>
                  <a:pt x="8397765" y="4838679"/>
                </a:lnTo>
                <a:lnTo>
                  <a:pt x="8397765" y="4845269"/>
                </a:lnTo>
                <a:lnTo>
                  <a:pt x="0" y="4845269"/>
                </a:lnTo>
                <a:close/>
                <a:moveTo>
                  <a:pt x="436179" y="0"/>
                </a:moveTo>
                <a:lnTo>
                  <a:pt x="8833945" y="0"/>
                </a:lnTo>
                <a:lnTo>
                  <a:pt x="8833945" y="4395157"/>
                </a:lnTo>
                <a:lnTo>
                  <a:pt x="8827355" y="4395157"/>
                </a:lnTo>
                <a:lnTo>
                  <a:pt x="8827355" y="6590"/>
                </a:lnTo>
                <a:lnTo>
                  <a:pt x="436179" y="659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665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8"/>
          <p:cNvSpPr/>
          <p:nvPr userDrawn="1"/>
        </p:nvSpPr>
        <p:spPr>
          <a:xfrm flipH="1">
            <a:off x="8387510" y="4661773"/>
            <a:ext cx="756489" cy="481726"/>
          </a:xfrm>
          <a:custGeom>
            <a:avLst/>
            <a:gdLst>
              <a:gd name="connsiteX0" fmla="*/ 3392942 w 8077200"/>
              <a:gd name="connsiteY0" fmla="*/ 0 h 5143500"/>
              <a:gd name="connsiteX1" fmla="*/ 0 w 8077200"/>
              <a:gd name="connsiteY1" fmla="*/ 0 h 5143500"/>
              <a:gd name="connsiteX2" fmla="*/ 0 w 8077200"/>
              <a:gd name="connsiteY2" fmla="*/ 5143500 h 5143500"/>
              <a:gd name="connsiteX3" fmla="*/ 8077200 w 8077200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77200" h="5143500">
                <a:moveTo>
                  <a:pt x="3392942" y="0"/>
                </a:moveTo>
                <a:lnTo>
                  <a:pt x="0" y="0"/>
                </a:lnTo>
                <a:lnTo>
                  <a:pt x="0" y="5143500"/>
                </a:lnTo>
                <a:lnTo>
                  <a:pt x="8077200" y="5143500"/>
                </a:lnTo>
                <a:close/>
              </a:path>
            </a:pathLst>
          </a:custGeom>
          <a:solidFill>
            <a:srgbClr val="477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 userDrawn="1"/>
        </p:nvSpPr>
        <p:spPr>
          <a:xfrm flipV="1">
            <a:off x="1" y="0"/>
            <a:ext cx="651183" cy="578882"/>
          </a:xfrm>
          <a:custGeom>
            <a:avLst/>
            <a:gdLst>
              <a:gd name="connsiteX0" fmla="*/ 0 w 5798253"/>
              <a:gd name="connsiteY0" fmla="*/ 5185750 h 5185750"/>
              <a:gd name="connsiteX1" fmla="*/ 5798253 w 5798253"/>
              <a:gd name="connsiteY1" fmla="*/ 5185750 h 5185750"/>
              <a:gd name="connsiteX2" fmla="*/ 1075516 w 5798253"/>
              <a:gd name="connsiteY2" fmla="*/ 0 h 5185750"/>
              <a:gd name="connsiteX3" fmla="*/ 0 w 5798253"/>
              <a:gd name="connsiteY3" fmla="*/ 0 h 51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8253" h="5185750">
                <a:moveTo>
                  <a:pt x="0" y="5185750"/>
                </a:moveTo>
                <a:lnTo>
                  <a:pt x="5798253" y="5185750"/>
                </a:lnTo>
                <a:lnTo>
                  <a:pt x="1075516" y="0"/>
                </a:lnTo>
                <a:lnTo>
                  <a:pt x="0" y="0"/>
                </a:lnTo>
                <a:close/>
              </a:path>
            </a:pathLst>
          </a:custGeom>
          <a:solidFill>
            <a:srgbClr val="E0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 userDrawn="1"/>
        </p:nvSpPr>
        <p:spPr>
          <a:xfrm>
            <a:off x="152400" y="157655"/>
            <a:ext cx="8833945" cy="4845269"/>
          </a:xfrm>
          <a:custGeom>
            <a:avLst/>
            <a:gdLst>
              <a:gd name="connsiteX0" fmla="*/ 0 w 8833945"/>
              <a:gd name="connsiteY0" fmla="*/ 441435 h 4845269"/>
              <a:gd name="connsiteX1" fmla="*/ 6590 w 8833945"/>
              <a:gd name="connsiteY1" fmla="*/ 441435 h 4845269"/>
              <a:gd name="connsiteX2" fmla="*/ 6590 w 8833945"/>
              <a:gd name="connsiteY2" fmla="*/ 4838679 h 4845269"/>
              <a:gd name="connsiteX3" fmla="*/ 8397765 w 8833945"/>
              <a:gd name="connsiteY3" fmla="*/ 4838679 h 4845269"/>
              <a:gd name="connsiteX4" fmla="*/ 8397765 w 8833945"/>
              <a:gd name="connsiteY4" fmla="*/ 4845269 h 4845269"/>
              <a:gd name="connsiteX5" fmla="*/ 0 w 8833945"/>
              <a:gd name="connsiteY5" fmla="*/ 4845269 h 4845269"/>
              <a:gd name="connsiteX6" fmla="*/ 436179 w 8833945"/>
              <a:gd name="connsiteY6" fmla="*/ 0 h 4845269"/>
              <a:gd name="connsiteX7" fmla="*/ 8833945 w 8833945"/>
              <a:gd name="connsiteY7" fmla="*/ 0 h 4845269"/>
              <a:gd name="connsiteX8" fmla="*/ 8833945 w 8833945"/>
              <a:gd name="connsiteY8" fmla="*/ 4395157 h 4845269"/>
              <a:gd name="connsiteX9" fmla="*/ 8827355 w 8833945"/>
              <a:gd name="connsiteY9" fmla="*/ 4395157 h 4845269"/>
              <a:gd name="connsiteX10" fmla="*/ 8827355 w 8833945"/>
              <a:gd name="connsiteY10" fmla="*/ 6590 h 4845269"/>
              <a:gd name="connsiteX11" fmla="*/ 436179 w 8833945"/>
              <a:gd name="connsiteY11" fmla="*/ 6590 h 4845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833945" h="4845269">
                <a:moveTo>
                  <a:pt x="0" y="441435"/>
                </a:moveTo>
                <a:lnTo>
                  <a:pt x="6590" y="441435"/>
                </a:lnTo>
                <a:lnTo>
                  <a:pt x="6590" y="4838679"/>
                </a:lnTo>
                <a:lnTo>
                  <a:pt x="8397765" y="4838679"/>
                </a:lnTo>
                <a:lnTo>
                  <a:pt x="8397765" y="4845269"/>
                </a:lnTo>
                <a:lnTo>
                  <a:pt x="0" y="4845269"/>
                </a:lnTo>
                <a:close/>
                <a:moveTo>
                  <a:pt x="436179" y="0"/>
                </a:moveTo>
                <a:lnTo>
                  <a:pt x="8833945" y="0"/>
                </a:lnTo>
                <a:lnTo>
                  <a:pt x="8833945" y="4395157"/>
                </a:lnTo>
                <a:lnTo>
                  <a:pt x="8827355" y="4395157"/>
                </a:lnTo>
                <a:lnTo>
                  <a:pt x="8827355" y="6590"/>
                </a:lnTo>
                <a:lnTo>
                  <a:pt x="436179" y="659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13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6AD8240-3148-4746-BA4B-7B32B016BA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B51CC32A-496B-42D5-8EC6-30D10EB5C1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0F25E7C-B1D9-4999-8D1F-ED84C4EE9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18A7BBD-E847-449A-AA53-B3DBD3F53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1910074-A50B-4F6C-9D3A-997C16815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1238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568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112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1B6A-AEF1-4ACD-BD61-958570690F55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55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5" r:id="rId2"/>
    <p:sldLayoutId id="2147483751" r:id="rId3"/>
    <p:sldLayoutId id="2147483752" r:id="rId4"/>
    <p:sldLayoutId id="2147483753" r:id="rId5"/>
    <p:sldLayoutId id="2147483754" r:id="rId6"/>
    <p:sldLayoutId id="2147483748" r:id="rId7"/>
  </p:sldLayoutIdLst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718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/>
          <p:nvPr/>
        </p:nvSpPr>
        <p:spPr>
          <a:xfrm flipH="1">
            <a:off x="1066800" y="-4008"/>
            <a:ext cx="8077200" cy="5143500"/>
          </a:xfrm>
          <a:custGeom>
            <a:avLst/>
            <a:gdLst>
              <a:gd name="connsiteX0" fmla="*/ 3392942 w 8077200"/>
              <a:gd name="connsiteY0" fmla="*/ 0 h 5143500"/>
              <a:gd name="connsiteX1" fmla="*/ 0 w 8077200"/>
              <a:gd name="connsiteY1" fmla="*/ 0 h 5143500"/>
              <a:gd name="connsiteX2" fmla="*/ 0 w 8077200"/>
              <a:gd name="connsiteY2" fmla="*/ 5143500 h 5143500"/>
              <a:gd name="connsiteX3" fmla="*/ 8077200 w 8077200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77200" h="5143500">
                <a:moveTo>
                  <a:pt x="3392942" y="0"/>
                </a:moveTo>
                <a:lnTo>
                  <a:pt x="0" y="0"/>
                </a:lnTo>
                <a:lnTo>
                  <a:pt x="0" y="5143500"/>
                </a:lnTo>
                <a:lnTo>
                  <a:pt x="8077200" y="5143500"/>
                </a:lnTo>
                <a:close/>
              </a:path>
            </a:pathLst>
          </a:custGeom>
          <a:solidFill>
            <a:srgbClr val="477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6" name="矩形 195"/>
          <p:cNvSpPr/>
          <p:nvPr/>
        </p:nvSpPr>
        <p:spPr>
          <a:xfrm>
            <a:off x="1" y="1276350"/>
            <a:ext cx="9143999" cy="2776361"/>
          </a:xfrm>
          <a:prstGeom prst="rect">
            <a:avLst/>
          </a:prstGeom>
          <a:pattFill prst="ltHorz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flipV="1">
            <a:off x="1" y="-4008"/>
            <a:ext cx="5798253" cy="5154474"/>
          </a:xfrm>
          <a:custGeom>
            <a:avLst/>
            <a:gdLst>
              <a:gd name="connsiteX0" fmla="*/ 0 w 5798253"/>
              <a:gd name="connsiteY0" fmla="*/ 5185750 h 5185750"/>
              <a:gd name="connsiteX1" fmla="*/ 5798253 w 5798253"/>
              <a:gd name="connsiteY1" fmla="*/ 5185750 h 5185750"/>
              <a:gd name="connsiteX2" fmla="*/ 1075516 w 5798253"/>
              <a:gd name="connsiteY2" fmla="*/ 0 h 5185750"/>
              <a:gd name="connsiteX3" fmla="*/ 0 w 5798253"/>
              <a:gd name="connsiteY3" fmla="*/ 0 h 51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8253" h="5185750">
                <a:moveTo>
                  <a:pt x="0" y="5185750"/>
                </a:moveTo>
                <a:lnTo>
                  <a:pt x="5798253" y="5185750"/>
                </a:lnTo>
                <a:lnTo>
                  <a:pt x="1075516" y="0"/>
                </a:lnTo>
                <a:lnTo>
                  <a:pt x="0" y="0"/>
                </a:lnTo>
                <a:close/>
              </a:path>
            </a:pathLst>
          </a:custGeom>
          <a:solidFill>
            <a:srgbClr val="E0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B8708D97-0F23-B748-A237-32CF169DDCA5}"/>
              </a:ext>
            </a:extLst>
          </p:cNvPr>
          <p:cNvSpPr txBox="1"/>
          <p:nvPr/>
        </p:nvSpPr>
        <p:spPr>
          <a:xfrm>
            <a:off x="6019800" y="1555709"/>
            <a:ext cx="2819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5000" b="1" dirty="0" smtClean="0">
                <a:solidFill>
                  <a:srgbClr val="E04A4B"/>
                </a:solidFill>
                <a:latin typeface="+mn-ea"/>
                <a:sym typeface="Arial" panose="020B0604020202020204" pitchFamily="34" charset="0"/>
              </a:rPr>
              <a:t>营销</a:t>
            </a:r>
            <a:r>
              <a:rPr kumimoji="1" lang="zh-CN" altLang="en-US" sz="5000" b="1" dirty="0" smtClean="0">
                <a:solidFill>
                  <a:srgbClr val="47719E"/>
                </a:solidFill>
                <a:latin typeface="+mn-ea"/>
                <a:sym typeface="Arial" panose="020B0604020202020204" pitchFamily="34" charset="0"/>
              </a:rPr>
              <a:t>团队</a:t>
            </a:r>
            <a:endParaRPr kumimoji="1" lang="en-US" altLang="zh-CN" sz="5000" b="1" dirty="0" smtClean="0">
              <a:solidFill>
                <a:srgbClr val="47719E"/>
              </a:solidFill>
              <a:latin typeface="+mn-ea"/>
              <a:sym typeface="Arial" panose="020B0604020202020204" pitchFamily="34" charset="0"/>
            </a:endParaRPr>
          </a:p>
          <a:p>
            <a:r>
              <a:rPr kumimoji="1" lang="zh-CN" altLang="en-US" sz="5000" b="1" dirty="0" smtClean="0">
                <a:solidFill>
                  <a:srgbClr val="47719E"/>
                </a:solidFill>
                <a:latin typeface="+mn-ea"/>
                <a:sym typeface="Arial" panose="020B0604020202020204" pitchFamily="34" charset="0"/>
              </a:rPr>
              <a:t>管理</a:t>
            </a:r>
            <a:r>
              <a:rPr kumimoji="1" lang="zh-CN" altLang="en-US" sz="5000" b="1" dirty="0">
                <a:solidFill>
                  <a:srgbClr val="E04A4B"/>
                </a:solidFill>
                <a:latin typeface="+mn-ea"/>
                <a:sym typeface="Arial" panose="020B0604020202020204" pitchFamily="34" charset="0"/>
              </a:rPr>
              <a:t>技巧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DAFE0DD5-34D8-6C4B-9656-526F7B4D36BF}"/>
              </a:ext>
            </a:extLst>
          </p:cNvPr>
          <p:cNvSpPr txBox="1"/>
          <p:nvPr/>
        </p:nvSpPr>
        <p:spPr>
          <a:xfrm>
            <a:off x="4724400" y="3155909"/>
            <a:ext cx="3886200" cy="300082"/>
          </a:xfrm>
          <a:prstGeom prst="rect">
            <a:avLst/>
          </a:prstGeom>
          <a:solidFill>
            <a:srgbClr val="47719E"/>
          </a:solidFill>
        </p:spPr>
        <p:txBody>
          <a:bodyPr wrap="square" rtlCol="0">
            <a:spAutoFit/>
          </a:bodyPr>
          <a:lstStyle/>
          <a:p>
            <a:r>
              <a:rPr kumimoji="1" lang="en" altLang="zh-CN" sz="1350" dirty="0">
                <a:solidFill>
                  <a:schemeClr val="bg1"/>
                </a:solidFill>
                <a:latin typeface="+mn-ea"/>
                <a:cs typeface="Arial Black" panose="020B0604020202020204" pitchFamily="34" charset="0"/>
                <a:sym typeface="Arial" panose="020B0604020202020204" pitchFamily="34" charset="0"/>
              </a:rPr>
              <a:t>MARKETING TEAM MANAGEMENT SKILLS</a:t>
            </a:r>
            <a:endParaRPr kumimoji="1" lang="zh-CN" altLang="en-US" sz="1350" dirty="0">
              <a:solidFill>
                <a:schemeClr val="bg1"/>
              </a:solidFill>
              <a:latin typeface="+mn-ea"/>
              <a:cs typeface="Arial Black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8BE1FC20-D140-624F-B646-25D1C9F91CC1}"/>
              </a:ext>
            </a:extLst>
          </p:cNvPr>
          <p:cNvSpPr txBox="1"/>
          <p:nvPr/>
        </p:nvSpPr>
        <p:spPr>
          <a:xfrm>
            <a:off x="4625622" y="3467785"/>
            <a:ext cx="4191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500" dirty="0">
                <a:solidFill>
                  <a:srgbClr val="47719E"/>
                </a:solidFill>
                <a:latin typeface="+mn-ea"/>
                <a:sym typeface="Arial" panose="020B0604020202020204" pitchFamily="34" charset="0"/>
              </a:rPr>
              <a:t>高管课程  </a:t>
            </a:r>
            <a:r>
              <a:rPr kumimoji="1" lang="en-US" altLang="zh-CN" sz="1500" dirty="0">
                <a:solidFill>
                  <a:srgbClr val="47719E"/>
                </a:solidFill>
                <a:latin typeface="+mn-ea"/>
                <a:sym typeface="Arial" panose="020B0604020202020204" pitchFamily="34" charset="0"/>
              </a:rPr>
              <a:t>|</a:t>
            </a:r>
            <a:r>
              <a:rPr kumimoji="1" lang="zh-CN" altLang="en-US" sz="1500" dirty="0">
                <a:solidFill>
                  <a:srgbClr val="47719E"/>
                </a:solidFill>
                <a:latin typeface="+mn-ea"/>
                <a:sym typeface="Arial" panose="020B0604020202020204" pitchFamily="34" charset="0"/>
              </a:rPr>
              <a:t>  入职辅导  </a:t>
            </a:r>
            <a:r>
              <a:rPr kumimoji="1" lang="en-US" altLang="zh-CN" sz="1500" dirty="0">
                <a:solidFill>
                  <a:srgbClr val="47719E"/>
                </a:solidFill>
                <a:latin typeface="+mn-ea"/>
                <a:sym typeface="Arial" panose="020B0604020202020204" pitchFamily="34" charset="0"/>
              </a:rPr>
              <a:t>|</a:t>
            </a:r>
            <a:r>
              <a:rPr kumimoji="1" lang="zh-CN" altLang="en-US" sz="1500" dirty="0">
                <a:solidFill>
                  <a:srgbClr val="47719E"/>
                </a:solidFill>
                <a:latin typeface="+mn-ea"/>
                <a:sym typeface="Arial" panose="020B0604020202020204" pitchFamily="34" charset="0"/>
              </a:rPr>
              <a:t>  岗位</a:t>
            </a:r>
            <a:r>
              <a:rPr kumimoji="1" lang="zh-CN" altLang="en-US" sz="1500" dirty="0" smtClean="0">
                <a:solidFill>
                  <a:srgbClr val="47719E"/>
                </a:solidFill>
                <a:latin typeface="+mn-ea"/>
                <a:sym typeface="Arial" panose="020B0604020202020204" pitchFamily="34" charset="0"/>
              </a:rPr>
              <a:t>培训  </a:t>
            </a:r>
            <a:r>
              <a:rPr kumimoji="1" lang="en-US" altLang="zh-CN" sz="1500" dirty="0" smtClean="0">
                <a:solidFill>
                  <a:srgbClr val="47719E"/>
                </a:solidFill>
                <a:latin typeface="+mn-ea"/>
                <a:sym typeface="Arial" panose="020B0604020202020204" pitchFamily="34" charset="0"/>
              </a:rPr>
              <a:t>|  </a:t>
            </a:r>
            <a:r>
              <a:rPr kumimoji="1" lang="zh-CN" altLang="en-US" sz="1500" dirty="0" smtClean="0">
                <a:solidFill>
                  <a:srgbClr val="47719E"/>
                </a:solidFill>
                <a:latin typeface="+mn-ea"/>
                <a:sym typeface="Arial" panose="020B0604020202020204" pitchFamily="34" charset="0"/>
              </a:rPr>
              <a:t>营销技巧</a:t>
            </a:r>
            <a:endParaRPr kumimoji="1" lang="zh-CN" altLang="en-US" sz="1500" dirty="0">
              <a:solidFill>
                <a:srgbClr val="47719E"/>
              </a:solidFill>
              <a:latin typeface="+mn-ea"/>
              <a:sym typeface="Arial" panose="020B0604020202020204" pitchFamily="34" charset="0"/>
            </a:endParaRPr>
          </a:p>
        </p:txBody>
      </p:sp>
      <p:pic>
        <p:nvPicPr>
          <p:cNvPr id="182" name="图片 18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200" r="20000" b="14000"/>
          <a:stretch/>
        </p:blipFill>
        <p:spPr>
          <a:xfrm>
            <a:off x="228600" y="742950"/>
            <a:ext cx="4305347" cy="3702599"/>
          </a:xfrm>
          <a:prstGeom prst="rect">
            <a:avLst/>
          </a:prstGeom>
        </p:spPr>
      </p:pic>
      <p:sp>
        <p:nvSpPr>
          <p:cNvPr id="186" name="文本框 185">
            <a:extLst>
              <a:ext uri="{FF2B5EF4-FFF2-40B4-BE49-F238E27FC236}">
                <a16:creationId xmlns:a16="http://schemas.microsoft.com/office/drawing/2014/main" xmlns="" id="{B8708D97-0F23-B748-A237-32CF169DDCA5}"/>
              </a:ext>
            </a:extLst>
          </p:cNvPr>
          <p:cNvSpPr txBox="1"/>
          <p:nvPr/>
        </p:nvSpPr>
        <p:spPr>
          <a:xfrm>
            <a:off x="4572000" y="1562912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5400" dirty="0" smtClean="0">
                <a:solidFill>
                  <a:srgbClr val="47719E"/>
                </a:solidFill>
                <a:latin typeface="Impact" panose="020B0806030902050204" pitchFamily="34" charset="0"/>
                <a:sym typeface="Arial" panose="020B0604020202020204" pitchFamily="34" charset="0"/>
              </a:rPr>
              <a:t>T</a:t>
            </a:r>
            <a:r>
              <a:rPr kumimoji="1" lang="en-US" altLang="zh-CN" sz="5400" dirty="0" smtClean="0">
                <a:solidFill>
                  <a:schemeClr val="accent2"/>
                </a:solidFill>
                <a:latin typeface="Impact" panose="020B0806030902050204" pitchFamily="34" charset="0"/>
                <a:sym typeface="Arial" panose="020B0604020202020204" pitchFamily="34" charset="0"/>
              </a:rPr>
              <a:t>E</a:t>
            </a:r>
            <a:r>
              <a:rPr kumimoji="1" lang="en-US" altLang="zh-CN" sz="5400" dirty="0" smtClean="0">
                <a:solidFill>
                  <a:srgbClr val="47719E"/>
                </a:solidFill>
                <a:latin typeface="Impact" panose="020B0806030902050204" pitchFamily="34" charset="0"/>
                <a:sym typeface="Arial" panose="020B0604020202020204" pitchFamily="34" charset="0"/>
              </a:rPr>
              <a:t>AM</a:t>
            </a:r>
            <a:endParaRPr kumimoji="1" lang="zh-CN" altLang="en-US" sz="5400" dirty="0">
              <a:solidFill>
                <a:srgbClr val="47719E"/>
              </a:solidFill>
              <a:latin typeface="Impact" panose="020B0806030902050204" pitchFamily="34" charset="0"/>
              <a:sym typeface="Arial" panose="020B0604020202020204" pitchFamily="34" charset="0"/>
            </a:endParaRPr>
          </a:p>
        </p:txBody>
      </p:sp>
      <p:grpSp>
        <p:nvGrpSpPr>
          <p:cNvPr id="197" name="组合 196"/>
          <p:cNvGrpSpPr/>
          <p:nvPr/>
        </p:nvGrpSpPr>
        <p:grpSpPr>
          <a:xfrm>
            <a:off x="4724400" y="2401111"/>
            <a:ext cx="1295400" cy="678597"/>
            <a:chOff x="4648200" y="2419476"/>
            <a:chExt cx="1295400" cy="678597"/>
          </a:xfrm>
        </p:grpSpPr>
        <p:sp>
          <p:nvSpPr>
            <p:cNvPr id="183" name="矩形 182"/>
            <p:cNvSpPr/>
            <p:nvPr/>
          </p:nvSpPr>
          <p:spPr>
            <a:xfrm>
              <a:off x="4648200" y="2419476"/>
              <a:ext cx="1295400" cy="678597"/>
            </a:xfrm>
            <a:prstGeom prst="rect">
              <a:avLst/>
            </a:prstGeom>
            <a:solidFill>
              <a:srgbClr val="4771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7719E"/>
                </a:solidFill>
              </a:endParaRPr>
            </a:p>
          </p:txBody>
        </p:sp>
        <p:sp>
          <p:nvSpPr>
            <p:cNvPr id="187" name="矩形 186"/>
            <p:cNvSpPr/>
            <p:nvPr/>
          </p:nvSpPr>
          <p:spPr>
            <a:xfrm>
              <a:off x="4724400" y="2488474"/>
              <a:ext cx="1145635" cy="5770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350" dirty="0" smtClean="0">
                  <a:solidFill>
                    <a:schemeClr val="bg1"/>
                  </a:solidFill>
                  <a:latin typeface="+mn-ea"/>
                </a:rPr>
                <a:t>EXECUTIVE </a:t>
              </a:r>
              <a:endParaRPr lang="en-US" altLang="zh-CN" sz="1350" dirty="0" smtClean="0">
                <a:solidFill>
                  <a:schemeClr val="bg1"/>
                </a:solidFill>
                <a:latin typeface="+mn-ea"/>
              </a:endParaRPr>
            </a:p>
            <a:p>
              <a:r>
                <a:rPr lang="zh-CN" altLang="en-US" dirty="0" smtClean="0">
                  <a:solidFill>
                    <a:schemeClr val="bg1"/>
                  </a:solidFill>
                  <a:latin typeface="+mn-ea"/>
                </a:rPr>
                <a:t>COURSE</a:t>
              </a:r>
              <a:endParaRPr lang="zh-CN" altLang="en-US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21" name="任意多边形 20"/>
          <p:cNvSpPr/>
          <p:nvPr/>
        </p:nvSpPr>
        <p:spPr>
          <a:xfrm>
            <a:off x="1732632" y="4257644"/>
            <a:ext cx="3046948" cy="156702"/>
          </a:xfrm>
          <a:custGeom>
            <a:avLst/>
            <a:gdLst>
              <a:gd name="connsiteX0" fmla="*/ 143577 w 3046948"/>
              <a:gd name="connsiteY0" fmla="*/ 0 h 156702"/>
              <a:gd name="connsiteX1" fmla="*/ 3046948 w 3046948"/>
              <a:gd name="connsiteY1" fmla="*/ 0 h 156702"/>
              <a:gd name="connsiteX2" fmla="*/ 3046948 w 3046948"/>
              <a:gd name="connsiteY2" fmla="*/ 156702 h 156702"/>
              <a:gd name="connsiteX3" fmla="*/ 0 w 3046948"/>
              <a:gd name="connsiteY3" fmla="*/ 156702 h 156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6948" h="156702">
                <a:moveTo>
                  <a:pt x="143577" y="0"/>
                </a:moveTo>
                <a:lnTo>
                  <a:pt x="3046948" y="0"/>
                </a:lnTo>
                <a:lnTo>
                  <a:pt x="3046948" y="156702"/>
                </a:lnTo>
                <a:lnTo>
                  <a:pt x="0" y="15670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1" y="4254484"/>
            <a:ext cx="1876439" cy="156702"/>
          </a:xfrm>
          <a:custGeom>
            <a:avLst/>
            <a:gdLst>
              <a:gd name="connsiteX0" fmla="*/ 0 w 1876439"/>
              <a:gd name="connsiteY0" fmla="*/ 0 h 156702"/>
              <a:gd name="connsiteX1" fmla="*/ 1876439 w 1876439"/>
              <a:gd name="connsiteY1" fmla="*/ 0 h 156702"/>
              <a:gd name="connsiteX2" fmla="*/ 1733728 w 1876439"/>
              <a:gd name="connsiteY2" fmla="*/ 156702 h 156702"/>
              <a:gd name="connsiteX3" fmla="*/ 0 w 1876439"/>
              <a:gd name="connsiteY3" fmla="*/ 156702 h 156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6439" h="156702">
                <a:moveTo>
                  <a:pt x="0" y="0"/>
                </a:moveTo>
                <a:lnTo>
                  <a:pt x="1876439" y="0"/>
                </a:lnTo>
                <a:lnTo>
                  <a:pt x="1733728" y="156702"/>
                </a:lnTo>
                <a:lnTo>
                  <a:pt x="0" y="15670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2341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6000"/>
    </mc:Choice>
    <mc:Fallback xmlns="">
      <p:transition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8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8" decel="6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6" grpId="0" animBg="1"/>
      <p:bldP spid="18" grpId="0" animBg="1"/>
      <p:bldP spid="20" grpId="0"/>
      <p:bldP spid="23" grpId="0" animBg="1"/>
      <p:bldP spid="30" grpId="0"/>
      <p:bldP spid="186" grpId="0"/>
      <p:bldP spid="21" grpId="0" animBg="1"/>
      <p:bldP spid="1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3B2DE65F-FB6D-49CD-8393-C00C95A92B7A}"/>
              </a:ext>
            </a:extLst>
          </p:cNvPr>
          <p:cNvSpPr txBox="1"/>
          <p:nvPr/>
        </p:nvSpPr>
        <p:spPr>
          <a:xfrm>
            <a:off x="1066800" y="1241430"/>
            <a:ext cx="609600" cy="313932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endParaRPr lang="en-US" altLang="zh-CN" sz="3300" b="1" dirty="0" smtClean="0">
              <a:solidFill>
                <a:schemeClr val="bg1"/>
              </a:solidFill>
              <a:latin typeface="+mn-ea"/>
              <a:sym typeface="Arial" panose="020B0604020202020204" pitchFamily="34" charset="0"/>
            </a:endParaRPr>
          </a:p>
          <a:p>
            <a:pPr algn="ctr"/>
            <a:r>
              <a:rPr lang="zh-CN" altLang="en-US" sz="3300" b="1" dirty="0" smtClean="0">
                <a:solidFill>
                  <a:schemeClr val="bg1"/>
                </a:solidFill>
                <a:latin typeface="+mn-ea"/>
                <a:sym typeface="Arial" panose="020B0604020202020204" pitchFamily="34" charset="0"/>
              </a:rPr>
              <a:t>高效</a:t>
            </a:r>
            <a:r>
              <a:rPr lang="zh-CN" altLang="en-US" sz="3300" b="1" dirty="0">
                <a:solidFill>
                  <a:schemeClr val="bg1"/>
                </a:solidFill>
                <a:latin typeface="+mn-ea"/>
                <a:sym typeface="Arial" panose="020B0604020202020204" pitchFamily="34" charset="0"/>
              </a:rPr>
              <a:t>团队</a:t>
            </a:r>
          </a:p>
          <a:p>
            <a:pPr algn="ctr"/>
            <a:endParaRPr lang="zh-CN" altLang="en-US" sz="3300" b="1" dirty="0">
              <a:solidFill>
                <a:schemeClr val="bg1"/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00FC5FE6-BDC8-4E0A-8193-F3E1F4D0BC60}"/>
              </a:ext>
            </a:extLst>
          </p:cNvPr>
          <p:cNvSpPr txBox="1"/>
          <p:nvPr/>
        </p:nvSpPr>
        <p:spPr>
          <a:xfrm>
            <a:off x="1988546" y="1334944"/>
            <a:ext cx="3345454" cy="146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sz="1875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Arial" panose="020B0604020202020204" pitchFamily="34" charset="0"/>
              </a:rPr>
              <a:t>高效的领导</a:t>
            </a:r>
            <a:endParaRPr sz="135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阿里巴巴普惠体 M" panose="00020600040101010101" pitchFamily="18" charset="-122"/>
                <a:sym typeface="Arial" panose="020B0604020202020204" pitchFamily="34" charset="0"/>
              </a:rPr>
              <a:t>以</a:t>
            </a: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阿里巴巴普惠体 M" panose="00020600040101010101" pitchFamily="18" charset="-122"/>
                <a:sym typeface="Arial" panose="020B0604020202020204" pitchFamily="34" charset="0"/>
              </a:rPr>
              <a:t>具有较强的协调与激励他人的能力</a:t>
            </a:r>
          </a:p>
          <a:p>
            <a:pPr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阿里巴巴普惠体 M" panose="00020600040101010101" pitchFamily="18" charset="-122"/>
                <a:sym typeface="Arial" panose="020B0604020202020204" pitchFamily="34" charset="0"/>
              </a:rPr>
              <a:t>懂得有效</a:t>
            </a:r>
            <a:r>
              <a:rPr lang="zh-CN" altLang="en-US" sz="13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阿里巴巴普惠体 M" panose="00020600040101010101" pitchFamily="18" charset="-122"/>
                <a:sym typeface="Arial" panose="020B0604020202020204" pitchFamily="34" charset="0"/>
              </a:rPr>
              <a:t>授权</a:t>
            </a:r>
            <a:r>
              <a:rPr sz="13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阿里巴巴普惠体 M" panose="00020600040101010101" pitchFamily="18" charset="-122"/>
                <a:sym typeface="Arial" panose="020B0604020202020204" pitchFamily="34" charset="0"/>
              </a:rPr>
              <a:t>身作则</a:t>
            </a:r>
            <a:r>
              <a:rPr sz="13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阿里巴巴普惠体 M" panose="00020600040101010101" pitchFamily="18" charset="-122"/>
                <a:sym typeface="Arial" panose="020B0604020202020204" pitchFamily="34" charset="0"/>
              </a:rPr>
              <a:t>、身先士卒、凡事以团队利益重</a:t>
            </a:r>
            <a:endParaRPr sz="135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阿里巴巴普惠体 M" panose="00020600040101010101" pitchFamily="18" charset="-122"/>
              <a:sym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C7515436-4D4C-4222-8C2D-5FC7AB6BE6CB}"/>
              </a:ext>
            </a:extLst>
          </p:cNvPr>
          <p:cNvSpPr txBox="1"/>
          <p:nvPr/>
        </p:nvSpPr>
        <p:spPr>
          <a:xfrm>
            <a:off x="2013274" y="2794959"/>
            <a:ext cx="3092126" cy="1148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sz="1875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Arial" panose="020B0604020202020204" pitchFamily="34" charset="0"/>
              </a:rPr>
              <a:t>高素质的员工</a:t>
            </a:r>
            <a:endParaRPr sz="135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Arial" panose="020B0604020202020204" pitchFamily="34" charset="0"/>
            </a:endParaRPr>
          </a:p>
          <a:p>
            <a:pPr algn="l">
              <a:lnSpc>
                <a:spcPct val="150000"/>
              </a:lnSpc>
            </a:pPr>
            <a:r>
              <a:rPr sz="13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阿里巴巴普惠体 M" panose="00020600040101010101" pitchFamily="18" charset="-122"/>
                <a:sym typeface="Arial" panose="020B0604020202020204" pitchFamily="34" charset="0"/>
              </a:rPr>
              <a:t>积极的工作态度具有不同的专业知识技能和经验</a:t>
            </a:r>
            <a:endParaRPr sz="135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阿里巴巴普惠体 M" panose="00020600040101010101" pitchFamily="18" charset="-122"/>
              <a:sym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20C091C-E38E-F543-AC15-52FD878CA2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514350"/>
            <a:ext cx="41148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003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doors dir="vert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任意多边形 191"/>
          <p:cNvSpPr/>
          <p:nvPr/>
        </p:nvSpPr>
        <p:spPr>
          <a:xfrm flipH="1">
            <a:off x="1066800" y="0"/>
            <a:ext cx="8077200" cy="5143500"/>
          </a:xfrm>
          <a:custGeom>
            <a:avLst/>
            <a:gdLst>
              <a:gd name="connsiteX0" fmla="*/ 3392942 w 8077200"/>
              <a:gd name="connsiteY0" fmla="*/ 0 h 5143500"/>
              <a:gd name="connsiteX1" fmla="*/ 0 w 8077200"/>
              <a:gd name="connsiteY1" fmla="*/ 0 h 5143500"/>
              <a:gd name="connsiteX2" fmla="*/ 0 w 8077200"/>
              <a:gd name="connsiteY2" fmla="*/ 5143500 h 5143500"/>
              <a:gd name="connsiteX3" fmla="*/ 8077200 w 8077200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77200" h="5143500">
                <a:moveTo>
                  <a:pt x="3392942" y="0"/>
                </a:moveTo>
                <a:lnTo>
                  <a:pt x="0" y="0"/>
                </a:lnTo>
                <a:lnTo>
                  <a:pt x="0" y="5143500"/>
                </a:lnTo>
                <a:lnTo>
                  <a:pt x="8077200" y="5143500"/>
                </a:lnTo>
                <a:close/>
              </a:path>
            </a:pathLst>
          </a:custGeom>
          <a:solidFill>
            <a:srgbClr val="477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6" name="矩形 195"/>
          <p:cNvSpPr/>
          <p:nvPr/>
        </p:nvSpPr>
        <p:spPr>
          <a:xfrm>
            <a:off x="1" y="1276350"/>
            <a:ext cx="9143999" cy="2776361"/>
          </a:xfrm>
          <a:prstGeom prst="rect">
            <a:avLst/>
          </a:prstGeom>
          <a:pattFill prst="ltHorz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任意多边形 194"/>
          <p:cNvSpPr/>
          <p:nvPr/>
        </p:nvSpPr>
        <p:spPr>
          <a:xfrm flipV="1">
            <a:off x="1" y="0"/>
            <a:ext cx="5798253" cy="5154474"/>
          </a:xfrm>
          <a:custGeom>
            <a:avLst/>
            <a:gdLst>
              <a:gd name="connsiteX0" fmla="*/ 0 w 5798253"/>
              <a:gd name="connsiteY0" fmla="*/ 5185750 h 5185750"/>
              <a:gd name="connsiteX1" fmla="*/ 5798253 w 5798253"/>
              <a:gd name="connsiteY1" fmla="*/ 5185750 h 5185750"/>
              <a:gd name="connsiteX2" fmla="*/ 1075516 w 5798253"/>
              <a:gd name="connsiteY2" fmla="*/ 0 h 5185750"/>
              <a:gd name="connsiteX3" fmla="*/ 0 w 5798253"/>
              <a:gd name="connsiteY3" fmla="*/ 0 h 51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8253" h="5185750">
                <a:moveTo>
                  <a:pt x="0" y="5185750"/>
                </a:moveTo>
                <a:lnTo>
                  <a:pt x="5798253" y="5185750"/>
                </a:lnTo>
                <a:lnTo>
                  <a:pt x="1075516" y="0"/>
                </a:lnTo>
                <a:lnTo>
                  <a:pt x="0" y="0"/>
                </a:lnTo>
                <a:close/>
              </a:path>
            </a:pathLst>
          </a:custGeom>
          <a:solidFill>
            <a:srgbClr val="E0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2" name="图片 18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156" y="297040"/>
            <a:ext cx="4343400" cy="4343400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D23E5277-1BE2-484B-9B91-2A5E4CD90C1A}"/>
              </a:ext>
            </a:extLst>
          </p:cNvPr>
          <p:cNvSpPr txBox="1"/>
          <p:nvPr/>
        </p:nvSpPr>
        <p:spPr>
          <a:xfrm>
            <a:off x="2819400" y="1047750"/>
            <a:ext cx="122982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6600" b="1" dirty="0" smtClean="0">
                <a:solidFill>
                  <a:schemeClr val="bg1"/>
                </a:solidFill>
                <a:latin typeface="+mn-ea"/>
                <a:sym typeface="Arial" panose="020B0604020202020204" pitchFamily="34" charset="0"/>
              </a:rPr>
              <a:t>03</a:t>
            </a:r>
            <a:endParaRPr kumimoji="1" lang="zh-CN" altLang="en-US" sz="6600" b="1" dirty="0">
              <a:solidFill>
                <a:schemeClr val="bg1"/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EBF949A3-4A49-4445-89F6-7A9B9E50ACF4}"/>
              </a:ext>
            </a:extLst>
          </p:cNvPr>
          <p:cNvSpPr txBox="1"/>
          <p:nvPr/>
        </p:nvSpPr>
        <p:spPr>
          <a:xfrm>
            <a:off x="5105400" y="1611690"/>
            <a:ext cx="388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accent1"/>
                </a:solidFill>
                <a:latin typeface="+mn-ea"/>
                <a:sym typeface="Arial" panose="020B0604020202020204" pitchFamily="34" charset="0"/>
              </a:rPr>
              <a:t>如何打造</a:t>
            </a:r>
            <a:r>
              <a:rPr lang="zh-CN" altLang="en-US" sz="4800" b="1" dirty="0" smtClean="0">
                <a:solidFill>
                  <a:schemeClr val="accent1"/>
                </a:solidFill>
                <a:latin typeface="+mn-ea"/>
                <a:sym typeface="Arial" panose="020B0604020202020204" pitchFamily="34" charset="0"/>
              </a:rPr>
              <a:t>一</a:t>
            </a:r>
            <a:endParaRPr lang="en-US" altLang="zh-CN" sz="4800" b="1" dirty="0" smtClean="0">
              <a:solidFill>
                <a:schemeClr val="accent1"/>
              </a:solidFill>
              <a:latin typeface="+mn-ea"/>
              <a:sym typeface="Arial" panose="020B0604020202020204" pitchFamily="34" charset="0"/>
            </a:endParaRPr>
          </a:p>
          <a:p>
            <a:r>
              <a:rPr lang="zh-CN" altLang="en-US" sz="4800" b="1" dirty="0" smtClean="0">
                <a:solidFill>
                  <a:schemeClr val="accent1"/>
                </a:solidFill>
                <a:latin typeface="+mn-ea"/>
                <a:sym typeface="Arial" panose="020B0604020202020204" pitchFamily="34" charset="0"/>
              </a:rPr>
              <a:t>支</a:t>
            </a:r>
            <a:r>
              <a:rPr lang="zh-CN" altLang="en-US" sz="4800" b="1" dirty="0">
                <a:solidFill>
                  <a:schemeClr val="accent1"/>
                </a:solidFill>
                <a:latin typeface="+mn-ea"/>
                <a:sym typeface="Arial" panose="020B0604020202020204" pitchFamily="34" charset="0"/>
              </a:rPr>
              <a:t>高效的团队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3424A824-22AC-A440-82C1-C488A7D731D7}"/>
              </a:ext>
            </a:extLst>
          </p:cNvPr>
          <p:cNvSpPr txBox="1"/>
          <p:nvPr/>
        </p:nvSpPr>
        <p:spPr>
          <a:xfrm>
            <a:off x="5105401" y="3105150"/>
            <a:ext cx="3200400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" altLang="zh-CN" sz="950" dirty="0">
                <a:solidFill>
                  <a:schemeClr val="accent1"/>
                </a:solidFill>
                <a:latin typeface="+mn-ea"/>
                <a:cs typeface="Arial" panose="020B0604020202020204" pitchFamily="34" charset="0"/>
                <a:sym typeface="Arial" panose="020B0604020202020204" pitchFamily="34" charset="0"/>
              </a:rPr>
              <a:t>click here to enter text descriptions such as content introduction, data statistics, </a:t>
            </a:r>
            <a:r>
              <a:rPr lang="en" altLang="zh-CN" sz="950" dirty="0" smtClean="0">
                <a:solidFill>
                  <a:schemeClr val="accent1"/>
                </a:solidFill>
                <a:latin typeface="+mn-ea"/>
                <a:cs typeface="Arial" panose="020B0604020202020204" pitchFamily="34" charset="0"/>
                <a:sym typeface="Arial" panose="020B0604020202020204" pitchFamily="34" charset="0"/>
              </a:rPr>
              <a:t>event</a:t>
            </a:r>
            <a:endParaRPr lang="en" altLang="zh-CN" sz="950" dirty="0">
              <a:solidFill>
                <a:schemeClr val="accent1"/>
              </a:solidFill>
              <a:latin typeface="+mn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748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prism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decel="6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" grpId="0" animBg="1"/>
      <p:bldP spid="196" grpId="0" animBg="1"/>
      <p:bldP spid="195" grpId="0" animBg="1"/>
      <p:bldP spid="14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067A25C2-053B-438C-A4E0-D08B1806DFE9}"/>
              </a:ext>
            </a:extLst>
          </p:cNvPr>
          <p:cNvSpPr txBox="1">
            <a:spLocks/>
          </p:cNvSpPr>
          <p:nvPr/>
        </p:nvSpPr>
        <p:spPr>
          <a:xfrm>
            <a:off x="6172200" y="1446220"/>
            <a:ext cx="2082452" cy="38489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组织的设立应考虑到其内部的风险控制、牵制和监督机制 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xmlns="" id="{067A25C2-053B-438C-A4E0-D08B1806DFE9}"/>
              </a:ext>
            </a:extLst>
          </p:cNvPr>
          <p:cNvSpPr txBox="1">
            <a:spLocks/>
          </p:cNvSpPr>
          <p:nvPr/>
        </p:nvSpPr>
        <p:spPr>
          <a:xfrm>
            <a:off x="6172200" y="2698391"/>
            <a:ext cx="2082452" cy="38489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组织的设立应该扁平及向附加值高的地方倾斜，且越简单越好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xmlns="" id="{067A25C2-053B-438C-A4E0-D08B1806DFE9}"/>
              </a:ext>
            </a:extLst>
          </p:cNvPr>
          <p:cNvSpPr txBox="1">
            <a:spLocks/>
          </p:cNvSpPr>
          <p:nvPr/>
        </p:nvSpPr>
        <p:spPr>
          <a:xfrm>
            <a:off x="569502" y="1638670"/>
            <a:ext cx="2173698" cy="38489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组织内层级、部门和岗位之间的权责明确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xmlns="" id="{067A25C2-053B-438C-A4E0-D08B1806DFE9}"/>
              </a:ext>
            </a:extLst>
          </p:cNvPr>
          <p:cNvSpPr txBox="1">
            <a:spLocks/>
          </p:cNvSpPr>
          <p:nvPr/>
        </p:nvSpPr>
        <p:spPr>
          <a:xfrm>
            <a:off x="569502" y="2890841"/>
            <a:ext cx="2173698" cy="38489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组织的设立应考虑到组织工作和任务扩张的延展性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666750"/>
            <a:ext cx="3660655" cy="3660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131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6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9">
            <a:extLst>
              <a:ext uri="{FF2B5EF4-FFF2-40B4-BE49-F238E27FC236}">
                <a16:creationId xmlns:a16="http://schemas.microsoft.com/office/drawing/2014/main" xmlns="" id="{4E643867-4624-4932-BDFB-D5238FFF17EC}"/>
              </a:ext>
            </a:extLst>
          </p:cNvPr>
          <p:cNvSpPr txBox="1">
            <a:spLocks/>
          </p:cNvSpPr>
          <p:nvPr/>
        </p:nvSpPr>
        <p:spPr>
          <a:xfrm>
            <a:off x="1471861" y="1356448"/>
            <a:ext cx="2173698" cy="38489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流程的运转过程中无管理脱节或人为因素造成的阻碍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xmlns="" id="{8A9CCE97-E7D7-48F7-8190-C0151DEC7727}"/>
              </a:ext>
            </a:extLst>
          </p:cNvPr>
          <p:cNvSpPr txBox="1">
            <a:spLocks/>
          </p:cNvSpPr>
          <p:nvPr/>
        </p:nvSpPr>
        <p:spPr>
          <a:xfrm>
            <a:off x="1471861" y="971550"/>
            <a:ext cx="2173698" cy="384899"/>
          </a:xfrm>
          <a:prstGeom prst="rect">
            <a:avLst/>
          </a:prstGeom>
          <a:solidFill>
            <a:schemeClr val="accent1"/>
          </a:solidFill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畅通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xmlns="" id="{A8AE6839-86DC-406B-9A08-98C1CCD57BC6}"/>
              </a:ext>
            </a:extLst>
          </p:cNvPr>
          <p:cNvSpPr txBox="1">
            <a:spLocks/>
          </p:cNvSpPr>
          <p:nvPr/>
        </p:nvSpPr>
        <p:spPr>
          <a:xfrm>
            <a:off x="5161870" y="1356448"/>
            <a:ext cx="2173698" cy="38489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流程须固化和优化，并为基层的员工所了解和识记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xmlns="" id="{E4530931-24A6-44F7-825B-793AB155412C}"/>
              </a:ext>
            </a:extLst>
          </p:cNvPr>
          <p:cNvSpPr txBox="1">
            <a:spLocks/>
          </p:cNvSpPr>
          <p:nvPr/>
        </p:nvSpPr>
        <p:spPr>
          <a:xfrm>
            <a:off x="5161870" y="971550"/>
            <a:ext cx="2173698" cy="384899"/>
          </a:xfrm>
          <a:prstGeom prst="rect">
            <a:avLst/>
          </a:prstGeom>
          <a:solidFill>
            <a:schemeClr val="accent1"/>
          </a:solidFill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固化和优化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xmlns="" id="{F6D4C852-A083-4809-8DA7-6275F3A2FE2C}"/>
              </a:ext>
            </a:extLst>
          </p:cNvPr>
          <p:cNvSpPr txBox="1">
            <a:spLocks/>
          </p:cNvSpPr>
          <p:nvPr/>
        </p:nvSpPr>
        <p:spPr>
          <a:xfrm>
            <a:off x="1451405" y="2562577"/>
            <a:ext cx="2312344" cy="38489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参与流程中各环节的人员可以对流程所涉及的信息进行共享透明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xmlns="" id="{0C4AC904-A767-4376-A7B2-34B940F81AF1}"/>
              </a:ext>
            </a:extLst>
          </p:cNvPr>
          <p:cNvSpPr txBox="1">
            <a:spLocks/>
          </p:cNvSpPr>
          <p:nvPr/>
        </p:nvSpPr>
        <p:spPr>
          <a:xfrm>
            <a:off x="1451405" y="2177679"/>
            <a:ext cx="2173698" cy="384899"/>
          </a:xfrm>
          <a:prstGeom prst="rect">
            <a:avLst/>
          </a:prstGeom>
          <a:solidFill>
            <a:schemeClr val="accent2"/>
          </a:solidFill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信息可共享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xmlns="" id="{2C75FC51-C5F4-4153-A770-851769A0898C}"/>
              </a:ext>
            </a:extLst>
          </p:cNvPr>
          <p:cNvSpPr txBox="1">
            <a:spLocks/>
          </p:cNvSpPr>
          <p:nvPr/>
        </p:nvSpPr>
        <p:spPr>
          <a:xfrm>
            <a:off x="5182327" y="2562577"/>
            <a:ext cx="2173698" cy="38489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流程各环节对外应做到透明，对内其可以做到管理监控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xmlns="" id="{4215D69A-4C06-4704-9C6F-B3D88F58FE18}"/>
              </a:ext>
            </a:extLst>
          </p:cNvPr>
          <p:cNvSpPr txBox="1">
            <a:spLocks/>
          </p:cNvSpPr>
          <p:nvPr/>
        </p:nvSpPr>
        <p:spPr>
          <a:xfrm>
            <a:off x="5182327" y="2177679"/>
            <a:ext cx="2173698" cy="384899"/>
          </a:xfrm>
          <a:prstGeom prst="rect">
            <a:avLst/>
          </a:prstGeom>
          <a:solidFill>
            <a:schemeClr val="accent2"/>
          </a:solidFill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节点控制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xmlns="" id="{255F3576-E9B9-455B-AD91-ED9BBA6ECE3F}"/>
              </a:ext>
            </a:extLst>
          </p:cNvPr>
          <p:cNvSpPr txBox="1">
            <a:spLocks/>
          </p:cNvSpPr>
          <p:nvPr/>
        </p:nvSpPr>
        <p:spPr>
          <a:xfrm>
            <a:off x="1447800" y="3717366"/>
            <a:ext cx="2312344" cy="38489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流程的各个环节应留有记录，以便对流转过程中所遇的问题及责任进行追溯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xmlns="" id="{B484C49E-F3AE-4EB5-A048-AA0FC819CC7B}"/>
              </a:ext>
            </a:extLst>
          </p:cNvPr>
          <p:cNvSpPr txBox="1">
            <a:spLocks/>
          </p:cNvSpPr>
          <p:nvPr/>
        </p:nvSpPr>
        <p:spPr>
          <a:xfrm>
            <a:off x="1447800" y="3332468"/>
            <a:ext cx="2173698" cy="384899"/>
          </a:xfrm>
          <a:prstGeom prst="rect">
            <a:avLst/>
          </a:prstGeom>
          <a:solidFill>
            <a:schemeClr val="accent1"/>
          </a:solidFill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记录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xmlns="" id="{DD76596C-597E-4C9D-BD05-957463299ECF}"/>
              </a:ext>
            </a:extLst>
          </p:cNvPr>
          <p:cNvSpPr txBox="1">
            <a:spLocks/>
          </p:cNvSpPr>
          <p:nvPr/>
        </p:nvSpPr>
        <p:spPr>
          <a:xfrm>
            <a:off x="5161870" y="3717366"/>
            <a:ext cx="2173698" cy="38489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对流程的重要环节应设有相应的管控点 ，以监控事物流转和确保流转的时效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xmlns="" id="{BCCFA17F-775E-4180-AEA6-E6C401D5FA23}"/>
              </a:ext>
            </a:extLst>
          </p:cNvPr>
          <p:cNvSpPr txBox="1">
            <a:spLocks/>
          </p:cNvSpPr>
          <p:nvPr/>
        </p:nvSpPr>
        <p:spPr>
          <a:xfrm>
            <a:off x="5161870" y="3332468"/>
            <a:ext cx="2173698" cy="384899"/>
          </a:xfrm>
          <a:prstGeom prst="rect">
            <a:avLst/>
          </a:prstGeom>
          <a:solidFill>
            <a:schemeClr val="accent1"/>
          </a:solidFill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可监控</a:t>
            </a:r>
          </a:p>
        </p:txBody>
      </p:sp>
    </p:spTree>
    <p:extLst>
      <p:ext uri="{BB962C8B-B14F-4D97-AF65-F5344CB8AC3E}">
        <p14:creationId xmlns:p14="http://schemas.microsoft.com/office/powerpoint/2010/main" val="307954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 animBg="1"/>
      <p:bldP spid="20" grpId="0"/>
      <p:bldP spid="21" grpId="0" animBg="1"/>
      <p:bldP spid="22" grpId="0"/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9">
            <a:extLst>
              <a:ext uri="{FF2B5EF4-FFF2-40B4-BE49-F238E27FC236}">
                <a16:creationId xmlns:a16="http://schemas.microsoft.com/office/drawing/2014/main" xmlns="" id="{141BC9F2-0603-4CCC-8472-5C016141C1C0}"/>
              </a:ext>
            </a:extLst>
          </p:cNvPr>
          <p:cNvSpPr txBox="1">
            <a:spLocks/>
          </p:cNvSpPr>
          <p:nvPr/>
        </p:nvSpPr>
        <p:spPr>
          <a:xfrm>
            <a:off x="5105400" y="1428750"/>
            <a:ext cx="2528270" cy="57869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用人是一门“艺术”，要有“想象力”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xmlns="" id="{B89122ED-76CD-4CEB-AA8C-89A4FD2BFA24}"/>
              </a:ext>
            </a:extLst>
          </p:cNvPr>
          <p:cNvSpPr txBox="1">
            <a:spLocks/>
          </p:cNvSpPr>
          <p:nvPr/>
        </p:nvSpPr>
        <p:spPr>
          <a:xfrm>
            <a:off x="5105400" y="2298953"/>
            <a:ext cx="2528270" cy="85149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合适的人引到合适的岗位；因岗设人，不可因人设岗；处理好因势用人和因人用人的关系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xmlns="" id="{D447F025-AD9E-40AE-A841-439E0E9B4E2C}"/>
              </a:ext>
            </a:extLst>
          </p:cNvPr>
          <p:cNvSpPr txBox="1">
            <a:spLocks/>
          </p:cNvSpPr>
          <p:nvPr/>
        </p:nvSpPr>
        <p:spPr>
          <a:xfrm>
            <a:off x="5105400" y="3395146"/>
            <a:ext cx="2528270" cy="66969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对人的管理当中应懂得运用“压力管理”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CC83FBC-334B-E248-B2E5-70AEEE42ED5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2" t="19669" r="11490" b="18866"/>
          <a:stretch/>
        </p:blipFill>
        <p:spPr>
          <a:xfrm>
            <a:off x="659892" y="971551"/>
            <a:ext cx="4369308" cy="3581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45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任意多边形 191"/>
          <p:cNvSpPr/>
          <p:nvPr/>
        </p:nvSpPr>
        <p:spPr>
          <a:xfrm flipH="1">
            <a:off x="1066800" y="0"/>
            <a:ext cx="8077200" cy="5143500"/>
          </a:xfrm>
          <a:custGeom>
            <a:avLst/>
            <a:gdLst>
              <a:gd name="connsiteX0" fmla="*/ 3392942 w 8077200"/>
              <a:gd name="connsiteY0" fmla="*/ 0 h 5143500"/>
              <a:gd name="connsiteX1" fmla="*/ 0 w 8077200"/>
              <a:gd name="connsiteY1" fmla="*/ 0 h 5143500"/>
              <a:gd name="connsiteX2" fmla="*/ 0 w 8077200"/>
              <a:gd name="connsiteY2" fmla="*/ 5143500 h 5143500"/>
              <a:gd name="connsiteX3" fmla="*/ 8077200 w 8077200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77200" h="5143500">
                <a:moveTo>
                  <a:pt x="3392942" y="0"/>
                </a:moveTo>
                <a:lnTo>
                  <a:pt x="0" y="0"/>
                </a:lnTo>
                <a:lnTo>
                  <a:pt x="0" y="5143500"/>
                </a:lnTo>
                <a:lnTo>
                  <a:pt x="8077200" y="5143500"/>
                </a:lnTo>
                <a:close/>
              </a:path>
            </a:pathLst>
          </a:custGeom>
          <a:solidFill>
            <a:srgbClr val="477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6" name="矩形 195"/>
          <p:cNvSpPr/>
          <p:nvPr/>
        </p:nvSpPr>
        <p:spPr>
          <a:xfrm>
            <a:off x="1" y="1276350"/>
            <a:ext cx="9143999" cy="2776361"/>
          </a:xfrm>
          <a:prstGeom prst="rect">
            <a:avLst/>
          </a:prstGeom>
          <a:pattFill prst="ltHorz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任意多边形 194"/>
          <p:cNvSpPr/>
          <p:nvPr/>
        </p:nvSpPr>
        <p:spPr>
          <a:xfrm flipV="1">
            <a:off x="1" y="0"/>
            <a:ext cx="5798253" cy="5154474"/>
          </a:xfrm>
          <a:custGeom>
            <a:avLst/>
            <a:gdLst>
              <a:gd name="connsiteX0" fmla="*/ 0 w 5798253"/>
              <a:gd name="connsiteY0" fmla="*/ 5185750 h 5185750"/>
              <a:gd name="connsiteX1" fmla="*/ 5798253 w 5798253"/>
              <a:gd name="connsiteY1" fmla="*/ 5185750 h 5185750"/>
              <a:gd name="connsiteX2" fmla="*/ 1075516 w 5798253"/>
              <a:gd name="connsiteY2" fmla="*/ 0 h 5185750"/>
              <a:gd name="connsiteX3" fmla="*/ 0 w 5798253"/>
              <a:gd name="connsiteY3" fmla="*/ 0 h 51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8253" h="5185750">
                <a:moveTo>
                  <a:pt x="0" y="5185750"/>
                </a:moveTo>
                <a:lnTo>
                  <a:pt x="5798253" y="5185750"/>
                </a:lnTo>
                <a:lnTo>
                  <a:pt x="1075516" y="0"/>
                </a:lnTo>
                <a:lnTo>
                  <a:pt x="0" y="0"/>
                </a:lnTo>
                <a:close/>
              </a:path>
            </a:pathLst>
          </a:custGeom>
          <a:solidFill>
            <a:srgbClr val="E0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2" name="图片 18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156" y="297040"/>
            <a:ext cx="4343400" cy="4343400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D23E5277-1BE2-484B-9B91-2A5E4CD90C1A}"/>
              </a:ext>
            </a:extLst>
          </p:cNvPr>
          <p:cNvSpPr txBox="1"/>
          <p:nvPr/>
        </p:nvSpPr>
        <p:spPr>
          <a:xfrm>
            <a:off x="2819400" y="1047750"/>
            <a:ext cx="122982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6600" b="1" dirty="0" smtClean="0">
                <a:solidFill>
                  <a:schemeClr val="bg1"/>
                </a:solidFill>
                <a:latin typeface="+mn-ea"/>
                <a:sym typeface="Arial" panose="020B0604020202020204" pitchFamily="34" charset="0"/>
              </a:rPr>
              <a:t>04</a:t>
            </a:r>
            <a:endParaRPr kumimoji="1" lang="zh-CN" altLang="en-US" sz="6600" b="1" dirty="0">
              <a:solidFill>
                <a:schemeClr val="bg1"/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EBF949A3-4A49-4445-89F6-7A9B9E50ACF4}"/>
              </a:ext>
            </a:extLst>
          </p:cNvPr>
          <p:cNvSpPr txBox="1"/>
          <p:nvPr/>
        </p:nvSpPr>
        <p:spPr>
          <a:xfrm>
            <a:off x="5105400" y="1611690"/>
            <a:ext cx="388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accent1"/>
                </a:solidFill>
                <a:latin typeface="+mn-ea"/>
                <a:sym typeface="Arial" panose="020B0604020202020204" pitchFamily="34" charset="0"/>
              </a:rPr>
              <a:t>怎样</a:t>
            </a:r>
            <a:r>
              <a:rPr lang="zh-CN" altLang="en-US" sz="4800" b="1" dirty="0" smtClean="0">
                <a:solidFill>
                  <a:schemeClr val="accent1"/>
                </a:solidFill>
                <a:latin typeface="+mn-ea"/>
                <a:sym typeface="Arial" panose="020B0604020202020204" pitchFamily="34" charset="0"/>
              </a:rPr>
              <a:t>培养团</a:t>
            </a:r>
            <a:endParaRPr lang="en-US" altLang="zh-CN" sz="4800" b="1" dirty="0" smtClean="0">
              <a:solidFill>
                <a:schemeClr val="accent1"/>
              </a:solidFill>
              <a:latin typeface="+mn-ea"/>
              <a:sym typeface="Arial" panose="020B0604020202020204" pitchFamily="34" charset="0"/>
            </a:endParaRPr>
          </a:p>
          <a:p>
            <a:r>
              <a:rPr lang="zh-CN" altLang="en-US" sz="4800" b="1" dirty="0" smtClean="0">
                <a:solidFill>
                  <a:schemeClr val="accent1"/>
                </a:solidFill>
                <a:latin typeface="+mn-ea"/>
                <a:sym typeface="Arial" panose="020B0604020202020204" pitchFamily="34" charset="0"/>
              </a:rPr>
              <a:t>队</a:t>
            </a:r>
            <a:r>
              <a:rPr lang="zh-CN" altLang="en-US" sz="4800" b="1" dirty="0">
                <a:solidFill>
                  <a:schemeClr val="accent1"/>
                </a:solidFill>
                <a:latin typeface="+mn-ea"/>
                <a:sym typeface="Arial" panose="020B0604020202020204" pitchFamily="34" charset="0"/>
              </a:rPr>
              <a:t>合作精神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3424A824-22AC-A440-82C1-C488A7D731D7}"/>
              </a:ext>
            </a:extLst>
          </p:cNvPr>
          <p:cNvSpPr txBox="1"/>
          <p:nvPr/>
        </p:nvSpPr>
        <p:spPr>
          <a:xfrm>
            <a:off x="5105401" y="3105150"/>
            <a:ext cx="3200400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" altLang="zh-CN" sz="950" dirty="0">
                <a:solidFill>
                  <a:schemeClr val="accent1"/>
                </a:solidFill>
                <a:latin typeface="+mn-ea"/>
                <a:cs typeface="Arial" panose="020B0604020202020204" pitchFamily="34" charset="0"/>
                <a:sym typeface="Arial" panose="020B0604020202020204" pitchFamily="34" charset="0"/>
              </a:rPr>
              <a:t>click here to enter text descriptions such as content introduction, data statistics, </a:t>
            </a:r>
            <a:r>
              <a:rPr lang="en" altLang="zh-CN" sz="950" dirty="0" smtClean="0">
                <a:solidFill>
                  <a:schemeClr val="accent1"/>
                </a:solidFill>
                <a:latin typeface="+mn-ea"/>
                <a:cs typeface="Arial" panose="020B0604020202020204" pitchFamily="34" charset="0"/>
                <a:sym typeface="Arial" panose="020B0604020202020204" pitchFamily="34" charset="0"/>
              </a:rPr>
              <a:t>event</a:t>
            </a:r>
            <a:endParaRPr lang="en" altLang="zh-CN" sz="950" dirty="0">
              <a:solidFill>
                <a:schemeClr val="accent1"/>
              </a:solidFill>
              <a:latin typeface="+mn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36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decel="6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" grpId="0" animBg="1"/>
      <p:bldP spid="196" grpId="0" animBg="1"/>
      <p:bldP spid="195" grpId="0" animBg="1"/>
      <p:bldP spid="14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3BDC1F9-6116-4B5E-A67F-DC1F690A10F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6602" y="1854484"/>
            <a:ext cx="3609198" cy="527423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58A73E69-31B7-46E2-88C1-8FF47BA16AD3}"/>
              </a:ext>
            </a:extLst>
          </p:cNvPr>
          <p:cNvSpPr txBox="1"/>
          <p:nvPr/>
        </p:nvSpPr>
        <p:spPr>
          <a:xfrm>
            <a:off x="4666651" y="2500077"/>
            <a:ext cx="3562949" cy="1346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zh-CN" altLang="en-US" sz="1400" spc="225" dirty="0">
                <a:latin typeface="+mn-ea"/>
                <a:cs typeface="阿里巴巴普惠体 M" panose="00020600040101010101" pitchFamily="18" charset="-122"/>
                <a:sym typeface="Arial" panose="020B0604020202020204" pitchFamily="34" charset="0"/>
              </a:rPr>
              <a:t>在于每个成员配合的默契，而这种默契来自于团队成员的互相欣赏和熟悉</a:t>
            </a:r>
            <a:r>
              <a:rPr kumimoji="1" lang="en-US" altLang="zh-CN" sz="1400" spc="225" dirty="0">
                <a:latin typeface="+mn-ea"/>
                <a:cs typeface="阿里巴巴普惠体 M" panose="00020600040101010101" pitchFamily="18" charset="-122"/>
                <a:sym typeface="Arial" panose="020B0604020202020204" pitchFamily="34" charset="0"/>
              </a:rPr>
              <a:t>——</a:t>
            </a:r>
            <a:r>
              <a:rPr kumimoji="1" lang="zh-CN" altLang="en-US" sz="1400" spc="225" dirty="0">
                <a:latin typeface="+mn-ea"/>
                <a:cs typeface="阿里巴巴普惠体 M" panose="00020600040101010101" pitchFamily="18" charset="-122"/>
                <a:sym typeface="Arial" panose="020B0604020202020204" pitchFamily="34" charset="0"/>
              </a:rPr>
              <a:t>欣赏长处、熟悉短处，最主要的是扬长避短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294239EA-6526-401F-9D9E-A59350CAE292}"/>
              </a:ext>
            </a:extLst>
          </p:cNvPr>
          <p:cNvSpPr/>
          <p:nvPr/>
        </p:nvSpPr>
        <p:spPr>
          <a:xfrm>
            <a:off x="4696602" y="1827485"/>
            <a:ext cx="3609198" cy="554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latin typeface="+mn-ea"/>
              <a:sym typeface="Arial" panose="020B060402020202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649CCFDB-0F31-417B-BFB1-5983D941ED1F}"/>
              </a:ext>
            </a:extLst>
          </p:cNvPr>
          <p:cNvSpPr txBox="1"/>
          <p:nvPr/>
        </p:nvSpPr>
        <p:spPr>
          <a:xfrm>
            <a:off x="5157565" y="1793071"/>
            <a:ext cx="210826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b="1" dirty="0">
                <a:solidFill>
                  <a:schemeClr val="bg1"/>
                </a:solidFill>
                <a:latin typeface="+mn-ea"/>
                <a:sym typeface="Arial" panose="020B0604020202020204" pitchFamily="34" charset="0"/>
              </a:rPr>
              <a:t>团队的效率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5A001EE7-1108-9D4E-BEC5-60E7DBD5F16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70" y="209550"/>
            <a:ext cx="4344714" cy="4344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595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animBg="1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09D29938-704F-400B-8FA7-159F32B5A323}"/>
              </a:ext>
            </a:extLst>
          </p:cNvPr>
          <p:cNvSpPr/>
          <p:nvPr/>
        </p:nvSpPr>
        <p:spPr>
          <a:xfrm>
            <a:off x="1295400" y="2266950"/>
            <a:ext cx="2812931" cy="1677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6000" tIns="216000" rIns="216000" bIns="21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  <a:spcBef>
                <a:spcPts val="900"/>
              </a:spcBef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两只鸟在一起生活，雄鸟采集了满满一巢果仁让雌鸟保存，由于天气干燥，果仁脱水变小，一巢果仁看上去只剩下原来的一半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D550033A-3528-42E2-A0C8-29DFA83C68FF}"/>
              </a:ext>
            </a:extLst>
          </p:cNvPr>
          <p:cNvSpPr/>
          <p:nvPr/>
        </p:nvSpPr>
        <p:spPr>
          <a:xfrm>
            <a:off x="5257800" y="2280745"/>
            <a:ext cx="2895600" cy="166391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6000" tIns="216000" rIns="216000" bIns="21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  <a:spcBef>
                <a:spcPts val="900"/>
              </a:spcBef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雄鸟以为是雌鸟偷吃了，就骂了雌鸟一顿，过了几天，下了几场雨后，空气湿润了，果仁又涨成满满的一巢。这时雄鸟十分后悔地说：“是我错怪了雌鸟</a:t>
            </a:r>
          </a:p>
        </p:txBody>
      </p:sp>
      <p:sp>
        <p:nvSpPr>
          <p:cNvPr id="23" name="标题 1">
            <a:extLst>
              <a:ext uri="{FF2B5EF4-FFF2-40B4-BE49-F238E27FC236}">
                <a16:creationId xmlns:a16="http://schemas.microsoft.com/office/drawing/2014/main" xmlns="" id="{40E0904D-D41C-4602-B5DB-9BC02126424C}"/>
              </a:ext>
            </a:extLst>
          </p:cNvPr>
          <p:cNvSpPr>
            <a:spLocks noGrp="1"/>
          </p:cNvSpPr>
          <p:nvPr/>
        </p:nvSpPr>
        <p:spPr>
          <a:xfrm>
            <a:off x="1209664" y="971550"/>
            <a:ext cx="7172336" cy="1066800"/>
          </a:xfrm>
          <a:prstGeom prst="rect">
            <a:avLst/>
          </a:prstGeom>
        </p:spPr>
        <p:txBody>
          <a:bodyPr vert="horz" lIns="76200" tIns="28575" rIns="19050" bIns="28575" rtlCol="0" anchor="t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观点</a:t>
            </a:r>
            <a:endParaRPr lang="zh-CN" altLang="en-US" sz="1400" b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团队同事之间要相互信任，很多团队就毁于怀疑和猜忌。所以，团队成员要保持信任，不要让猜疑毁掉团队 </a:t>
            </a:r>
          </a:p>
        </p:txBody>
      </p:sp>
    </p:spTree>
    <p:extLst>
      <p:ext uri="{BB962C8B-B14F-4D97-AF65-F5344CB8AC3E}">
        <p14:creationId xmlns:p14="http://schemas.microsoft.com/office/powerpoint/2010/main" val="106822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09D29938-704F-400B-8FA7-159F32B5A323}"/>
              </a:ext>
            </a:extLst>
          </p:cNvPr>
          <p:cNvSpPr/>
          <p:nvPr/>
        </p:nvSpPr>
        <p:spPr>
          <a:xfrm>
            <a:off x="609600" y="1428750"/>
            <a:ext cx="4236630" cy="14651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6000" tIns="216000" rIns="216000" bIns="21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  <a:spcBef>
                <a:spcPts val="900"/>
              </a:spcBef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狮子和老虎之间爆发了一场激烈的战争，到了最后，两败俱伤</a:t>
            </a:r>
            <a:r>
              <a:rPr lang="zh-CN" altLang="en-US" sz="10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。狮子</a:t>
            </a: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快要断气的时候对老虎说：“如果不是你非要抢我的地盘，我们也不会弄成现在这样。”老虎吃惊地说：“我从未想过要抢你的地盘，我一直以为是你要侵略我！”</a:t>
            </a:r>
          </a:p>
        </p:txBody>
      </p:sp>
      <p:sp>
        <p:nvSpPr>
          <p:cNvPr id="23" name="标题 1">
            <a:extLst>
              <a:ext uri="{FF2B5EF4-FFF2-40B4-BE49-F238E27FC236}">
                <a16:creationId xmlns:a16="http://schemas.microsoft.com/office/drawing/2014/main" xmlns="" id="{40E0904D-D41C-4602-B5DB-9BC02126424C}"/>
              </a:ext>
            </a:extLst>
          </p:cNvPr>
          <p:cNvSpPr>
            <a:spLocks noGrp="1"/>
          </p:cNvSpPr>
          <p:nvPr/>
        </p:nvSpPr>
        <p:spPr>
          <a:xfrm>
            <a:off x="609600" y="3033187"/>
            <a:ext cx="4236630" cy="833963"/>
          </a:xfrm>
          <a:prstGeom prst="rect">
            <a:avLst/>
          </a:prstGeom>
        </p:spPr>
        <p:txBody>
          <a:bodyPr vert="horz" lIns="76200" tIns="28575" rIns="19050" bIns="28575" rtlCol="0" anchor="t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1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观点：相互沟通是维系团队的一个关键要素。有什么话不要憋在肚子里，多多与人交流，也让家人多了解自己，这样可以避免许多无谓的误会和矛盾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22765C90-8C7F-6447-A8F6-0EE7C0464D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514350"/>
            <a:ext cx="4088525" cy="408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99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任意多边形 191"/>
          <p:cNvSpPr/>
          <p:nvPr/>
        </p:nvSpPr>
        <p:spPr>
          <a:xfrm flipH="1">
            <a:off x="1066800" y="0"/>
            <a:ext cx="8077200" cy="5143500"/>
          </a:xfrm>
          <a:custGeom>
            <a:avLst/>
            <a:gdLst>
              <a:gd name="connsiteX0" fmla="*/ 3392942 w 8077200"/>
              <a:gd name="connsiteY0" fmla="*/ 0 h 5143500"/>
              <a:gd name="connsiteX1" fmla="*/ 0 w 8077200"/>
              <a:gd name="connsiteY1" fmla="*/ 0 h 5143500"/>
              <a:gd name="connsiteX2" fmla="*/ 0 w 8077200"/>
              <a:gd name="connsiteY2" fmla="*/ 5143500 h 5143500"/>
              <a:gd name="connsiteX3" fmla="*/ 8077200 w 8077200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77200" h="5143500">
                <a:moveTo>
                  <a:pt x="3392942" y="0"/>
                </a:moveTo>
                <a:lnTo>
                  <a:pt x="0" y="0"/>
                </a:lnTo>
                <a:lnTo>
                  <a:pt x="0" y="5143500"/>
                </a:lnTo>
                <a:lnTo>
                  <a:pt x="8077200" y="5143500"/>
                </a:lnTo>
                <a:close/>
              </a:path>
            </a:pathLst>
          </a:custGeom>
          <a:solidFill>
            <a:srgbClr val="477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6" name="矩形 195"/>
          <p:cNvSpPr/>
          <p:nvPr/>
        </p:nvSpPr>
        <p:spPr>
          <a:xfrm>
            <a:off x="1" y="1276350"/>
            <a:ext cx="9143999" cy="2776361"/>
          </a:xfrm>
          <a:prstGeom prst="rect">
            <a:avLst/>
          </a:prstGeom>
          <a:pattFill prst="ltHorz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任意多边形 194"/>
          <p:cNvSpPr/>
          <p:nvPr/>
        </p:nvSpPr>
        <p:spPr>
          <a:xfrm flipV="1">
            <a:off x="1" y="0"/>
            <a:ext cx="5798253" cy="5154474"/>
          </a:xfrm>
          <a:custGeom>
            <a:avLst/>
            <a:gdLst>
              <a:gd name="connsiteX0" fmla="*/ 0 w 5798253"/>
              <a:gd name="connsiteY0" fmla="*/ 5185750 h 5185750"/>
              <a:gd name="connsiteX1" fmla="*/ 5798253 w 5798253"/>
              <a:gd name="connsiteY1" fmla="*/ 5185750 h 5185750"/>
              <a:gd name="connsiteX2" fmla="*/ 1075516 w 5798253"/>
              <a:gd name="connsiteY2" fmla="*/ 0 h 5185750"/>
              <a:gd name="connsiteX3" fmla="*/ 0 w 5798253"/>
              <a:gd name="connsiteY3" fmla="*/ 0 h 51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8253" h="5185750">
                <a:moveTo>
                  <a:pt x="0" y="5185750"/>
                </a:moveTo>
                <a:lnTo>
                  <a:pt x="5798253" y="5185750"/>
                </a:lnTo>
                <a:lnTo>
                  <a:pt x="1075516" y="0"/>
                </a:lnTo>
                <a:lnTo>
                  <a:pt x="0" y="0"/>
                </a:lnTo>
                <a:close/>
              </a:path>
            </a:pathLst>
          </a:custGeom>
          <a:solidFill>
            <a:srgbClr val="E0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B8708D97-0F23-B748-A237-32CF169DDCA5}"/>
              </a:ext>
            </a:extLst>
          </p:cNvPr>
          <p:cNvSpPr txBox="1"/>
          <p:nvPr/>
        </p:nvSpPr>
        <p:spPr>
          <a:xfrm>
            <a:off x="6019800" y="1555709"/>
            <a:ext cx="2819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5000" b="1" dirty="0" smtClean="0">
                <a:solidFill>
                  <a:srgbClr val="E04A4B"/>
                </a:solidFill>
                <a:latin typeface="+mn-ea"/>
                <a:sym typeface="Arial" panose="020B0604020202020204" pitchFamily="34" charset="0"/>
              </a:rPr>
              <a:t>演示</a:t>
            </a:r>
            <a:r>
              <a:rPr kumimoji="1" lang="zh-CN" altLang="en-US" sz="5000" b="1" dirty="0" smtClean="0">
                <a:solidFill>
                  <a:schemeClr val="accent1"/>
                </a:solidFill>
                <a:latin typeface="+mn-ea"/>
                <a:sym typeface="Arial" panose="020B0604020202020204" pitchFamily="34" charset="0"/>
              </a:rPr>
              <a:t>完毕</a:t>
            </a:r>
            <a:endParaRPr kumimoji="1" lang="en-US" altLang="zh-CN" sz="5000" b="1" dirty="0" smtClean="0">
              <a:solidFill>
                <a:schemeClr val="accent1"/>
              </a:solidFill>
              <a:latin typeface="+mn-ea"/>
              <a:sym typeface="Arial" panose="020B0604020202020204" pitchFamily="34" charset="0"/>
            </a:endParaRPr>
          </a:p>
          <a:p>
            <a:r>
              <a:rPr kumimoji="1" lang="zh-CN" altLang="en-US" sz="5000" b="1" dirty="0" smtClean="0">
                <a:solidFill>
                  <a:schemeClr val="accent1"/>
                </a:solidFill>
                <a:latin typeface="+mn-ea"/>
                <a:sym typeface="Arial" panose="020B0604020202020204" pitchFamily="34" charset="0"/>
              </a:rPr>
              <a:t>感谢</a:t>
            </a:r>
            <a:r>
              <a:rPr kumimoji="1" lang="zh-CN" altLang="en-US" sz="5000" b="1" dirty="0" smtClean="0">
                <a:solidFill>
                  <a:srgbClr val="E04A4B"/>
                </a:solidFill>
                <a:latin typeface="+mn-ea"/>
                <a:sym typeface="Arial" panose="020B0604020202020204" pitchFamily="34" charset="0"/>
              </a:rPr>
              <a:t>观看</a:t>
            </a:r>
            <a:endParaRPr kumimoji="1" lang="zh-CN" altLang="en-US" sz="5000" b="1" dirty="0">
              <a:solidFill>
                <a:srgbClr val="E04A4B"/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DAFE0DD5-34D8-6C4B-9656-526F7B4D36BF}"/>
              </a:ext>
            </a:extLst>
          </p:cNvPr>
          <p:cNvSpPr txBox="1"/>
          <p:nvPr/>
        </p:nvSpPr>
        <p:spPr>
          <a:xfrm>
            <a:off x="4724400" y="3155909"/>
            <a:ext cx="3886200" cy="300082"/>
          </a:xfrm>
          <a:prstGeom prst="rect">
            <a:avLst/>
          </a:prstGeom>
          <a:solidFill>
            <a:srgbClr val="47719E"/>
          </a:solidFill>
        </p:spPr>
        <p:txBody>
          <a:bodyPr wrap="square" rtlCol="0">
            <a:spAutoFit/>
          </a:bodyPr>
          <a:lstStyle/>
          <a:p>
            <a:r>
              <a:rPr kumimoji="1" lang="en" altLang="zh-CN" sz="1350" dirty="0">
                <a:solidFill>
                  <a:schemeClr val="bg1"/>
                </a:solidFill>
                <a:latin typeface="+mn-ea"/>
                <a:cs typeface="Arial Black" panose="020B0604020202020204" pitchFamily="34" charset="0"/>
                <a:sym typeface="Arial" panose="020B0604020202020204" pitchFamily="34" charset="0"/>
              </a:rPr>
              <a:t>MARKETING TEAM MANAGEMENT SKILLS</a:t>
            </a:r>
            <a:endParaRPr kumimoji="1" lang="zh-CN" altLang="en-US" sz="1350" dirty="0">
              <a:solidFill>
                <a:schemeClr val="bg1"/>
              </a:solidFill>
              <a:latin typeface="+mn-ea"/>
              <a:cs typeface="Arial Black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8BE1FC20-D140-624F-B646-25D1C9F91CC1}"/>
              </a:ext>
            </a:extLst>
          </p:cNvPr>
          <p:cNvSpPr txBox="1"/>
          <p:nvPr/>
        </p:nvSpPr>
        <p:spPr>
          <a:xfrm>
            <a:off x="4625622" y="3467785"/>
            <a:ext cx="4191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500" dirty="0">
                <a:solidFill>
                  <a:srgbClr val="47719E"/>
                </a:solidFill>
                <a:latin typeface="+mn-ea"/>
                <a:sym typeface="Arial" panose="020B0604020202020204" pitchFamily="34" charset="0"/>
              </a:rPr>
              <a:t>高管课程  </a:t>
            </a:r>
            <a:r>
              <a:rPr kumimoji="1" lang="en-US" altLang="zh-CN" sz="1500" dirty="0">
                <a:solidFill>
                  <a:srgbClr val="47719E"/>
                </a:solidFill>
                <a:latin typeface="+mn-ea"/>
                <a:sym typeface="Arial" panose="020B0604020202020204" pitchFamily="34" charset="0"/>
              </a:rPr>
              <a:t>|</a:t>
            </a:r>
            <a:r>
              <a:rPr kumimoji="1" lang="zh-CN" altLang="en-US" sz="1500" dirty="0">
                <a:solidFill>
                  <a:srgbClr val="47719E"/>
                </a:solidFill>
                <a:latin typeface="+mn-ea"/>
                <a:sym typeface="Arial" panose="020B0604020202020204" pitchFamily="34" charset="0"/>
              </a:rPr>
              <a:t>  入职辅导  </a:t>
            </a:r>
            <a:r>
              <a:rPr kumimoji="1" lang="en-US" altLang="zh-CN" sz="1500" dirty="0">
                <a:solidFill>
                  <a:srgbClr val="47719E"/>
                </a:solidFill>
                <a:latin typeface="+mn-ea"/>
                <a:sym typeface="Arial" panose="020B0604020202020204" pitchFamily="34" charset="0"/>
              </a:rPr>
              <a:t>|</a:t>
            </a:r>
            <a:r>
              <a:rPr kumimoji="1" lang="zh-CN" altLang="en-US" sz="1500" dirty="0">
                <a:solidFill>
                  <a:srgbClr val="47719E"/>
                </a:solidFill>
                <a:latin typeface="+mn-ea"/>
                <a:sym typeface="Arial" panose="020B0604020202020204" pitchFamily="34" charset="0"/>
              </a:rPr>
              <a:t>  岗位</a:t>
            </a:r>
            <a:r>
              <a:rPr kumimoji="1" lang="zh-CN" altLang="en-US" sz="1500" dirty="0" smtClean="0">
                <a:solidFill>
                  <a:srgbClr val="47719E"/>
                </a:solidFill>
                <a:latin typeface="+mn-ea"/>
                <a:sym typeface="Arial" panose="020B0604020202020204" pitchFamily="34" charset="0"/>
              </a:rPr>
              <a:t>培训  </a:t>
            </a:r>
            <a:r>
              <a:rPr kumimoji="1" lang="en-US" altLang="zh-CN" sz="1500" dirty="0" smtClean="0">
                <a:solidFill>
                  <a:srgbClr val="47719E"/>
                </a:solidFill>
                <a:latin typeface="+mn-ea"/>
                <a:sym typeface="Arial" panose="020B0604020202020204" pitchFamily="34" charset="0"/>
              </a:rPr>
              <a:t>|  </a:t>
            </a:r>
            <a:r>
              <a:rPr kumimoji="1" lang="zh-CN" altLang="en-US" sz="1500" dirty="0" smtClean="0">
                <a:solidFill>
                  <a:srgbClr val="47719E"/>
                </a:solidFill>
                <a:latin typeface="+mn-ea"/>
                <a:sym typeface="Arial" panose="020B0604020202020204" pitchFamily="34" charset="0"/>
              </a:rPr>
              <a:t>营销技巧</a:t>
            </a:r>
            <a:endParaRPr kumimoji="1" lang="zh-CN" altLang="en-US" sz="1500" dirty="0">
              <a:solidFill>
                <a:srgbClr val="47719E"/>
              </a:solidFill>
              <a:latin typeface="+mn-ea"/>
              <a:sym typeface="Arial" panose="020B0604020202020204" pitchFamily="34" charset="0"/>
            </a:endParaRPr>
          </a:p>
        </p:txBody>
      </p:sp>
      <p:pic>
        <p:nvPicPr>
          <p:cNvPr id="182" name="图片 18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200" r="20000" b="14000"/>
          <a:stretch/>
        </p:blipFill>
        <p:spPr>
          <a:xfrm>
            <a:off x="228600" y="742950"/>
            <a:ext cx="4305347" cy="3702599"/>
          </a:xfrm>
          <a:prstGeom prst="rect">
            <a:avLst/>
          </a:prstGeom>
        </p:spPr>
      </p:pic>
      <p:sp>
        <p:nvSpPr>
          <p:cNvPr id="186" name="文本框 185">
            <a:extLst>
              <a:ext uri="{FF2B5EF4-FFF2-40B4-BE49-F238E27FC236}">
                <a16:creationId xmlns:a16="http://schemas.microsoft.com/office/drawing/2014/main" xmlns="" id="{B8708D97-0F23-B748-A237-32CF169DDCA5}"/>
              </a:ext>
            </a:extLst>
          </p:cNvPr>
          <p:cNvSpPr txBox="1"/>
          <p:nvPr/>
        </p:nvSpPr>
        <p:spPr>
          <a:xfrm>
            <a:off x="4572000" y="1562912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5400" dirty="0" smtClean="0">
                <a:solidFill>
                  <a:srgbClr val="47719E"/>
                </a:solidFill>
                <a:latin typeface="Impact" panose="020B0806030902050204" pitchFamily="34" charset="0"/>
                <a:sym typeface="Arial" panose="020B0604020202020204" pitchFamily="34" charset="0"/>
              </a:rPr>
              <a:t>T</a:t>
            </a:r>
            <a:r>
              <a:rPr kumimoji="1" lang="en-US" altLang="zh-CN" sz="5400" dirty="0" smtClean="0">
                <a:solidFill>
                  <a:schemeClr val="accent2"/>
                </a:solidFill>
                <a:latin typeface="Impact" panose="020B0806030902050204" pitchFamily="34" charset="0"/>
                <a:sym typeface="Arial" panose="020B0604020202020204" pitchFamily="34" charset="0"/>
              </a:rPr>
              <a:t>E</a:t>
            </a:r>
            <a:r>
              <a:rPr kumimoji="1" lang="en-US" altLang="zh-CN" sz="5400" dirty="0" smtClean="0">
                <a:solidFill>
                  <a:srgbClr val="47719E"/>
                </a:solidFill>
                <a:latin typeface="Impact" panose="020B0806030902050204" pitchFamily="34" charset="0"/>
                <a:sym typeface="Arial" panose="020B0604020202020204" pitchFamily="34" charset="0"/>
              </a:rPr>
              <a:t>AM</a:t>
            </a:r>
            <a:endParaRPr kumimoji="1" lang="zh-CN" altLang="en-US" sz="5400" dirty="0">
              <a:solidFill>
                <a:srgbClr val="47719E"/>
              </a:solidFill>
              <a:latin typeface="Impact" panose="020B0806030902050204" pitchFamily="34" charset="0"/>
              <a:sym typeface="Arial" panose="020B0604020202020204" pitchFamily="34" charset="0"/>
            </a:endParaRPr>
          </a:p>
        </p:txBody>
      </p:sp>
      <p:grpSp>
        <p:nvGrpSpPr>
          <p:cNvPr id="197" name="组合 196"/>
          <p:cNvGrpSpPr/>
          <p:nvPr/>
        </p:nvGrpSpPr>
        <p:grpSpPr>
          <a:xfrm>
            <a:off x="4724400" y="2401111"/>
            <a:ext cx="1295400" cy="678597"/>
            <a:chOff x="4648200" y="2419476"/>
            <a:chExt cx="1295400" cy="678597"/>
          </a:xfrm>
        </p:grpSpPr>
        <p:sp>
          <p:nvSpPr>
            <p:cNvPr id="183" name="矩形 182"/>
            <p:cNvSpPr/>
            <p:nvPr/>
          </p:nvSpPr>
          <p:spPr>
            <a:xfrm>
              <a:off x="4648200" y="2419476"/>
              <a:ext cx="1295400" cy="678597"/>
            </a:xfrm>
            <a:prstGeom prst="rect">
              <a:avLst/>
            </a:prstGeom>
            <a:solidFill>
              <a:srgbClr val="4771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7719E"/>
                </a:solidFill>
              </a:endParaRPr>
            </a:p>
          </p:txBody>
        </p:sp>
        <p:sp>
          <p:nvSpPr>
            <p:cNvPr id="187" name="矩形 186"/>
            <p:cNvSpPr/>
            <p:nvPr/>
          </p:nvSpPr>
          <p:spPr>
            <a:xfrm>
              <a:off x="4724400" y="2488474"/>
              <a:ext cx="1145635" cy="5770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350" dirty="0" smtClean="0">
                  <a:solidFill>
                    <a:schemeClr val="bg1"/>
                  </a:solidFill>
                  <a:latin typeface="+mn-ea"/>
                </a:rPr>
                <a:t>EXECUTIVE </a:t>
              </a:r>
              <a:endParaRPr lang="en-US" altLang="zh-CN" sz="1350" dirty="0" smtClean="0">
                <a:solidFill>
                  <a:schemeClr val="bg1"/>
                </a:solidFill>
                <a:latin typeface="+mn-ea"/>
              </a:endParaRPr>
            </a:p>
            <a:p>
              <a:r>
                <a:rPr lang="zh-CN" altLang="en-US" dirty="0" smtClean="0">
                  <a:solidFill>
                    <a:schemeClr val="bg1"/>
                  </a:solidFill>
                  <a:latin typeface="+mn-ea"/>
                </a:rPr>
                <a:t>COURSE</a:t>
              </a:r>
              <a:endParaRPr lang="zh-CN" altLang="en-US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13" name="任意多边形 12"/>
          <p:cNvSpPr/>
          <p:nvPr/>
        </p:nvSpPr>
        <p:spPr>
          <a:xfrm>
            <a:off x="1732632" y="4257644"/>
            <a:ext cx="3046948" cy="156702"/>
          </a:xfrm>
          <a:custGeom>
            <a:avLst/>
            <a:gdLst>
              <a:gd name="connsiteX0" fmla="*/ 143577 w 3046948"/>
              <a:gd name="connsiteY0" fmla="*/ 0 h 156702"/>
              <a:gd name="connsiteX1" fmla="*/ 3046948 w 3046948"/>
              <a:gd name="connsiteY1" fmla="*/ 0 h 156702"/>
              <a:gd name="connsiteX2" fmla="*/ 3046948 w 3046948"/>
              <a:gd name="connsiteY2" fmla="*/ 156702 h 156702"/>
              <a:gd name="connsiteX3" fmla="*/ 0 w 3046948"/>
              <a:gd name="connsiteY3" fmla="*/ 156702 h 156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6948" h="156702">
                <a:moveTo>
                  <a:pt x="143577" y="0"/>
                </a:moveTo>
                <a:lnTo>
                  <a:pt x="3046948" y="0"/>
                </a:lnTo>
                <a:lnTo>
                  <a:pt x="3046948" y="156702"/>
                </a:lnTo>
                <a:lnTo>
                  <a:pt x="0" y="15670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1" y="4254484"/>
            <a:ext cx="1876439" cy="156702"/>
          </a:xfrm>
          <a:custGeom>
            <a:avLst/>
            <a:gdLst>
              <a:gd name="connsiteX0" fmla="*/ 0 w 1876439"/>
              <a:gd name="connsiteY0" fmla="*/ 0 h 156702"/>
              <a:gd name="connsiteX1" fmla="*/ 1876439 w 1876439"/>
              <a:gd name="connsiteY1" fmla="*/ 0 h 156702"/>
              <a:gd name="connsiteX2" fmla="*/ 1733728 w 1876439"/>
              <a:gd name="connsiteY2" fmla="*/ 156702 h 156702"/>
              <a:gd name="connsiteX3" fmla="*/ 0 w 1876439"/>
              <a:gd name="connsiteY3" fmla="*/ 156702 h 156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6439" h="156702">
                <a:moveTo>
                  <a:pt x="0" y="0"/>
                </a:moveTo>
                <a:lnTo>
                  <a:pt x="1876439" y="0"/>
                </a:lnTo>
                <a:lnTo>
                  <a:pt x="1733728" y="156702"/>
                </a:lnTo>
                <a:lnTo>
                  <a:pt x="0" y="15670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110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="">
      <p:transition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8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8" decel="6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" grpId="0" animBg="1"/>
      <p:bldP spid="196" grpId="0" animBg="1"/>
      <p:bldP spid="195" grpId="0" animBg="1"/>
      <p:bldP spid="20" grpId="0"/>
      <p:bldP spid="23" grpId="0" animBg="1"/>
      <p:bldP spid="30" grpId="0"/>
      <p:bldP spid="186" grpId="0"/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任意多边形 191"/>
          <p:cNvSpPr/>
          <p:nvPr/>
        </p:nvSpPr>
        <p:spPr>
          <a:xfrm flipH="1">
            <a:off x="1066800" y="0"/>
            <a:ext cx="8077200" cy="5143500"/>
          </a:xfrm>
          <a:custGeom>
            <a:avLst/>
            <a:gdLst>
              <a:gd name="connsiteX0" fmla="*/ 3392942 w 8077200"/>
              <a:gd name="connsiteY0" fmla="*/ 0 h 5143500"/>
              <a:gd name="connsiteX1" fmla="*/ 0 w 8077200"/>
              <a:gd name="connsiteY1" fmla="*/ 0 h 5143500"/>
              <a:gd name="connsiteX2" fmla="*/ 0 w 8077200"/>
              <a:gd name="connsiteY2" fmla="*/ 5143500 h 5143500"/>
              <a:gd name="connsiteX3" fmla="*/ 8077200 w 8077200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77200" h="5143500">
                <a:moveTo>
                  <a:pt x="3392942" y="0"/>
                </a:moveTo>
                <a:lnTo>
                  <a:pt x="0" y="0"/>
                </a:lnTo>
                <a:lnTo>
                  <a:pt x="0" y="5143500"/>
                </a:lnTo>
                <a:lnTo>
                  <a:pt x="8077200" y="5143500"/>
                </a:lnTo>
                <a:close/>
              </a:path>
            </a:pathLst>
          </a:custGeom>
          <a:solidFill>
            <a:srgbClr val="477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6" name="矩形 195"/>
          <p:cNvSpPr/>
          <p:nvPr/>
        </p:nvSpPr>
        <p:spPr>
          <a:xfrm>
            <a:off x="1" y="1276350"/>
            <a:ext cx="9143999" cy="2776361"/>
          </a:xfrm>
          <a:prstGeom prst="rect">
            <a:avLst/>
          </a:prstGeom>
          <a:pattFill prst="ltHorz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任意多边形 194"/>
          <p:cNvSpPr/>
          <p:nvPr/>
        </p:nvSpPr>
        <p:spPr>
          <a:xfrm flipV="1">
            <a:off x="1" y="0"/>
            <a:ext cx="5798253" cy="5154474"/>
          </a:xfrm>
          <a:custGeom>
            <a:avLst/>
            <a:gdLst>
              <a:gd name="connsiteX0" fmla="*/ 0 w 5798253"/>
              <a:gd name="connsiteY0" fmla="*/ 5185750 h 5185750"/>
              <a:gd name="connsiteX1" fmla="*/ 5798253 w 5798253"/>
              <a:gd name="connsiteY1" fmla="*/ 5185750 h 5185750"/>
              <a:gd name="connsiteX2" fmla="*/ 1075516 w 5798253"/>
              <a:gd name="connsiteY2" fmla="*/ 0 h 5185750"/>
              <a:gd name="connsiteX3" fmla="*/ 0 w 5798253"/>
              <a:gd name="connsiteY3" fmla="*/ 0 h 51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8253" h="5185750">
                <a:moveTo>
                  <a:pt x="0" y="5185750"/>
                </a:moveTo>
                <a:lnTo>
                  <a:pt x="5798253" y="5185750"/>
                </a:lnTo>
                <a:lnTo>
                  <a:pt x="1075516" y="0"/>
                </a:lnTo>
                <a:lnTo>
                  <a:pt x="0" y="0"/>
                </a:lnTo>
                <a:close/>
              </a:path>
            </a:pathLst>
          </a:custGeom>
          <a:solidFill>
            <a:srgbClr val="E0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2" name="图片 18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156" y="297040"/>
            <a:ext cx="4343400" cy="4343400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6C4F605F-D837-864C-84A2-8A113DDA08D1}"/>
              </a:ext>
            </a:extLst>
          </p:cNvPr>
          <p:cNvSpPr txBox="1"/>
          <p:nvPr/>
        </p:nvSpPr>
        <p:spPr>
          <a:xfrm>
            <a:off x="4862187" y="1340900"/>
            <a:ext cx="3525324" cy="24617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zh-CN" altLang="en-US" sz="2000" dirty="0">
                <a:solidFill>
                  <a:schemeClr val="accent1"/>
                </a:solidFill>
                <a:latin typeface="+mn-ea"/>
                <a:sym typeface="Arial" panose="020B0604020202020204" pitchFamily="34" charset="0"/>
              </a:rPr>
              <a:t>关于团队与团队协作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zh-CN" altLang="en-US" sz="2000" dirty="0">
                <a:solidFill>
                  <a:schemeClr val="accent1"/>
                </a:solidFill>
                <a:latin typeface="+mn-ea"/>
                <a:sym typeface="Arial" panose="020B0604020202020204" pitchFamily="34" charset="0"/>
              </a:rPr>
              <a:t>高效团队的基本特征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zh-CN" altLang="en-US" sz="2000" dirty="0">
                <a:solidFill>
                  <a:schemeClr val="accent1"/>
                </a:solidFill>
                <a:latin typeface="+mn-ea"/>
                <a:sym typeface="Arial" panose="020B0604020202020204" pitchFamily="34" charset="0"/>
              </a:rPr>
              <a:t>如何打造一支高效的团队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zh-CN" altLang="en-US" sz="2000" dirty="0">
                <a:solidFill>
                  <a:schemeClr val="accent1"/>
                </a:solidFill>
                <a:latin typeface="+mn-ea"/>
                <a:sym typeface="Arial" panose="020B0604020202020204" pitchFamily="34" charset="0"/>
              </a:rPr>
              <a:t>怎样培养团队合作精神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D23E5277-1BE2-484B-9B91-2A5E4CD90C1A}"/>
              </a:ext>
            </a:extLst>
          </p:cNvPr>
          <p:cNvSpPr txBox="1"/>
          <p:nvPr/>
        </p:nvSpPr>
        <p:spPr>
          <a:xfrm>
            <a:off x="2785647" y="997086"/>
            <a:ext cx="133882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500" b="1" dirty="0">
                <a:solidFill>
                  <a:schemeClr val="bg1"/>
                </a:solidFill>
                <a:latin typeface="+mn-ea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39150298-E54E-4D46-A95D-1DEFE49FF3FC}"/>
              </a:ext>
            </a:extLst>
          </p:cNvPr>
          <p:cNvSpPr txBox="1"/>
          <p:nvPr/>
        </p:nvSpPr>
        <p:spPr>
          <a:xfrm>
            <a:off x="2743200" y="1669018"/>
            <a:ext cx="1423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chemeClr val="bg1"/>
                </a:solidFill>
                <a:latin typeface="+mn-ea"/>
                <a:cs typeface="Arial Black" panose="020B0604020202020204" pitchFamily="34" charset="0"/>
                <a:sym typeface="Arial" panose="020B0604020202020204" pitchFamily="34" charset="0"/>
              </a:rPr>
              <a:t>CONTENTS</a:t>
            </a:r>
            <a:endParaRPr kumimoji="1" lang="zh-CN" altLang="en-US" dirty="0">
              <a:solidFill>
                <a:schemeClr val="bg1"/>
              </a:solidFill>
              <a:latin typeface="+mn-ea"/>
              <a:cs typeface="Arial Black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515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decel="6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" grpId="0" animBg="1"/>
      <p:bldP spid="196" grpId="0" animBg="1"/>
      <p:bldP spid="195" grpId="0" animBg="1"/>
      <p:bldP spid="13" grpId="0"/>
      <p:bldP spid="14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7712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任意多边形 191"/>
          <p:cNvSpPr/>
          <p:nvPr/>
        </p:nvSpPr>
        <p:spPr>
          <a:xfrm flipH="1">
            <a:off x="1066800" y="0"/>
            <a:ext cx="8077200" cy="5143500"/>
          </a:xfrm>
          <a:custGeom>
            <a:avLst/>
            <a:gdLst>
              <a:gd name="connsiteX0" fmla="*/ 3392942 w 8077200"/>
              <a:gd name="connsiteY0" fmla="*/ 0 h 5143500"/>
              <a:gd name="connsiteX1" fmla="*/ 0 w 8077200"/>
              <a:gd name="connsiteY1" fmla="*/ 0 h 5143500"/>
              <a:gd name="connsiteX2" fmla="*/ 0 w 8077200"/>
              <a:gd name="connsiteY2" fmla="*/ 5143500 h 5143500"/>
              <a:gd name="connsiteX3" fmla="*/ 8077200 w 8077200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77200" h="5143500">
                <a:moveTo>
                  <a:pt x="3392942" y="0"/>
                </a:moveTo>
                <a:lnTo>
                  <a:pt x="0" y="0"/>
                </a:lnTo>
                <a:lnTo>
                  <a:pt x="0" y="5143500"/>
                </a:lnTo>
                <a:lnTo>
                  <a:pt x="8077200" y="5143500"/>
                </a:lnTo>
                <a:close/>
              </a:path>
            </a:pathLst>
          </a:custGeom>
          <a:solidFill>
            <a:srgbClr val="477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6" name="矩形 195"/>
          <p:cNvSpPr/>
          <p:nvPr/>
        </p:nvSpPr>
        <p:spPr>
          <a:xfrm>
            <a:off x="1" y="1276350"/>
            <a:ext cx="9143999" cy="2776361"/>
          </a:xfrm>
          <a:prstGeom prst="rect">
            <a:avLst/>
          </a:prstGeom>
          <a:pattFill prst="ltHorz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任意多边形 194"/>
          <p:cNvSpPr/>
          <p:nvPr/>
        </p:nvSpPr>
        <p:spPr>
          <a:xfrm flipV="1">
            <a:off x="1" y="0"/>
            <a:ext cx="5798253" cy="5154474"/>
          </a:xfrm>
          <a:custGeom>
            <a:avLst/>
            <a:gdLst>
              <a:gd name="connsiteX0" fmla="*/ 0 w 5798253"/>
              <a:gd name="connsiteY0" fmla="*/ 5185750 h 5185750"/>
              <a:gd name="connsiteX1" fmla="*/ 5798253 w 5798253"/>
              <a:gd name="connsiteY1" fmla="*/ 5185750 h 5185750"/>
              <a:gd name="connsiteX2" fmla="*/ 1075516 w 5798253"/>
              <a:gd name="connsiteY2" fmla="*/ 0 h 5185750"/>
              <a:gd name="connsiteX3" fmla="*/ 0 w 5798253"/>
              <a:gd name="connsiteY3" fmla="*/ 0 h 51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8253" h="5185750">
                <a:moveTo>
                  <a:pt x="0" y="5185750"/>
                </a:moveTo>
                <a:lnTo>
                  <a:pt x="5798253" y="5185750"/>
                </a:lnTo>
                <a:lnTo>
                  <a:pt x="1075516" y="0"/>
                </a:lnTo>
                <a:lnTo>
                  <a:pt x="0" y="0"/>
                </a:lnTo>
                <a:close/>
              </a:path>
            </a:pathLst>
          </a:custGeom>
          <a:solidFill>
            <a:srgbClr val="E0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2" name="图片 18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156" y="297040"/>
            <a:ext cx="4343400" cy="4343400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D23E5277-1BE2-484B-9B91-2A5E4CD90C1A}"/>
              </a:ext>
            </a:extLst>
          </p:cNvPr>
          <p:cNvSpPr txBox="1"/>
          <p:nvPr/>
        </p:nvSpPr>
        <p:spPr>
          <a:xfrm>
            <a:off x="2819400" y="1047750"/>
            <a:ext cx="122982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6600" b="1" dirty="0" smtClean="0">
                <a:solidFill>
                  <a:schemeClr val="bg1"/>
                </a:solidFill>
                <a:latin typeface="+mn-ea"/>
                <a:sym typeface="Arial" panose="020B0604020202020204" pitchFamily="34" charset="0"/>
              </a:rPr>
              <a:t>01</a:t>
            </a:r>
            <a:endParaRPr kumimoji="1" lang="zh-CN" altLang="en-US" sz="6600" b="1" dirty="0">
              <a:solidFill>
                <a:schemeClr val="bg1"/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EBF949A3-4A49-4445-89F6-7A9B9E50ACF4}"/>
              </a:ext>
            </a:extLst>
          </p:cNvPr>
          <p:cNvSpPr txBox="1"/>
          <p:nvPr/>
        </p:nvSpPr>
        <p:spPr>
          <a:xfrm>
            <a:off x="5105400" y="1657350"/>
            <a:ext cx="3352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accent1"/>
                </a:solidFill>
                <a:latin typeface="+mn-ea"/>
                <a:sym typeface="Arial" panose="020B0604020202020204" pitchFamily="34" charset="0"/>
              </a:rPr>
              <a:t>关于</a:t>
            </a:r>
            <a:r>
              <a:rPr lang="zh-CN" altLang="en-US" sz="4800" b="1" dirty="0" smtClean="0">
                <a:solidFill>
                  <a:schemeClr val="accent1"/>
                </a:solidFill>
                <a:latin typeface="+mn-ea"/>
                <a:sym typeface="Arial" panose="020B0604020202020204" pitchFamily="34" charset="0"/>
              </a:rPr>
              <a:t>团队</a:t>
            </a:r>
            <a:endParaRPr lang="en-US" altLang="zh-CN" sz="4800" b="1" dirty="0" smtClean="0">
              <a:solidFill>
                <a:schemeClr val="accent1"/>
              </a:solidFill>
              <a:latin typeface="+mn-ea"/>
              <a:sym typeface="Arial" panose="020B0604020202020204" pitchFamily="34" charset="0"/>
            </a:endParaRPr>
          </a:p>
          <a:p>
            <a:r>
              <a:rPr lang="zh-CN" altLang="en-US" sz="4800" b="1" dirty="0" smtClean="0">
                <a:solidFill>
                  <a:schemeClr val="accent1"/>
                </a:solidFill>
                <a:latin typeface="+mn-ea"/>
                <a:sym typeface="Arial" panose="020B0604020202020204" pitchFamily="34" charset="0"/>
              </a:rPr>
              <a:t>与团队</a:t>
            </a:r>
            <a:r>
              <a:rPr lang="zh-CN" altLang="en-US" sz="4800" b="1" dirty="0">
                <a:solidFill>
                  <a:schemeClr val="accent1"/>
                </a:solidFill>
                <a:latin typeface="+mn-ea"/>
                <a:sym typeface="Arial" panose="020B0604020202020204" pitchFamily="34" charset="0"/>
              </a:rPr>
              <a:t>协作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3424A824-22AC-A440-82C1-C488A7D731D7}"/>
              </a:ext>
            </a:extLst>
          </p:cNvPr>
          <p:cNvSpPr txBox="1"/>
          <p:nvPr/>
        </p:nvSpPr>
        <p:spPr>
          <a:xfrm>
            <a:off x="5105401" y="3105150"/>
            <a:ext cx="3200400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" altLang="zh-CN" sz="950" dirty="0">
                <a:solidFill>
                  <a:schemeClr val="accent1"/>
                </a:solidFill>
                <a:latin typeface="+mn-ea"/>
                <a:cs typeface="Arial" panose="020B0604020202020204" pitchFamily="34" charset="0"/>
                <a:sym typeface="Arial" panose="020B0604020202020204" pitchFamily="34" charset="0"/>
              </a:rPr>
              <a:t>click here to enter text descriptions such as content introduction, data statistics, </a:t>
            </a:r>
            <a:r>
              <a:rPr lang="en" altLang="zh-CN" sz="950" dirty="0" smtClean="0">
                <a:solidFill>
                  <a:schemeClr val="accent1"/>
                </a:solidFill>
                <a:latin typeface="+mn-ea"/>
                <a:cs typeface="Arial" panose="020B0604020202020204" pitchFamily="34" charset="0"/>
                <a:sym typeface="Arial" panose="020B0604020202020204" pitchFamily="34" charset="0"/>
              </a:rPr>
              <a:t>event</a:t>
            </a:r>
            <a:endParaRPr lang="en" altLang="zh-CN" sz="950" dirty="0">
              <a:solidFill>
                <a:schemeClr val="accent1"/>
              </a:solidFill>
              <a:latin typeface="+mn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501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decel="6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" grpId="0" animBg="1"/>
      <p:bldP spid="196" grpId="0" animBg="1"/>
      <p:bldP spid="195" grpId="0" animBg="1"/>
      <p:bldP spid="14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58A73E69-31B7-46E2-88C1-8FF47BA16AD3}"/>
              </a:ext>
            </a:extLst>
          </p:cNvPr>
          <p:cNvSpPr txBox="1"/>
          <p:nvPr/>
        </p:nvSpPr>
        <p:spPr>
          <a:xfrm>
            <a:off x="4552980" y="2140203"/>
            <a:ext cx="3752820" cy="1992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spc="225" dirty="0"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为了共同的目标而在一起工作的一群人</a:t>
            </a:r>
          </a:p>
          <a:p>
            <a:pPr>
              <a:lnSpc>
                <a:spcPct val="150000"/>
              </a:lnSpc>
            </a:pPr>
            <a:r>
              <a:rPr kumimoji="1" lang="zh-CN" altLang="en-US" sz="1400" spc="225" dirty="0"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团队的基本要素</a:t>
            </a:r>
          </a:p>
          <a:p>
            <a:pPr>
              <a:lnSpc>
                <a:spcPct val="150000"/>
              </a:lnSpc>
            </a:pPr>
            <a:r>
              <a:rPr kumimoji="1" lang="zh-CN" altLang="en-US" sz="1400" spc="225" dirty="0"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共同目标</a:t>
            </a:r>
          </a:p>
          <a:p>
            <a:pPr>
              <a:lnSpc>
                <a:spcPct val="150000"/>
              </a:lnSpc>
            </a:pPr>
            <a:r>
              <a:rPr kumimoji="1" lang="zh-CN" altLang="en-US" sz="1400" spc="225" dirty="0"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互相依赖</a:t>
            </a:r>
          </a:p>
          <a:p>
            <a:pPr>
              <a:lnSpc>
                <a:spcPct val="150000"/>
              </a:lnSpc>
            </a:pPr>
            <a:r>
              <a:rPr kumimoji="1" lang="zh-CN" altLang="en-US" sz="1400" spc="225" dirty="0"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归宿感</a:t>
            </a:r>
          </a:p>
          <a:p>
            <a:pPr>
              <a:lnSpc>
                <a:spcPct val="150000"/>
              </a:lnSpc>
            </a:pPr>
            <a:r>
              <a:rPr kumimoji="1" lang="zh-CN" altLang="en-US" sz="1400" spc="225" dirty="0"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责任心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294239EA-6526-401F-9D9E-A59350CAE292}"/>
              </a:ext>
            </a:extLst>
          </p:cNvPr>
          <p:cNvSpPr/>
          <p:nvPr/>
        </p:nvSpPr>
        <p:spPr>
          <a:xfrm>
            <a:off x="4545873" y="1504950"/>
            <a:ext cx="3609198" cy="554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649CCFDB-0F31-417B-BFB1-5983D941ED1F}"/>
              </a:ext>
            </a:extLst>
          </p:cNvPr>
          <p:cNvSpPr txBox="1"/>
          <p:nvPr/>
        </p:nvSpPr>
        <p:spPr>
          <a:xfrm>
            <a:off x="4641004" y="1528600"/>
            <a:ext cx="191590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7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什么是团队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7011E54B-AE44-9D47-B0FC-4D5FE058E2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673" y="819150"/>
            <a:ext cx="3610969" cy="3610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02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">
            <a:extLst>
              <a:ext uri="{FF2B5EF4-FFF2-40B4-BE49-F238E27FC236}">
                <a16:creationId xmlns:a16="http://schemas.microsoft.com/office/drawing/2014/main" xmlns="" id="{A428C75C-C2E1-4B35-86C1-97B232B8078D}"/>
              </a:ext>
            </a:extLst>
          </p:cNvPr>
          <p:cNvSpPr/>
          <p:nvPr/>
        </p:nvSpPr>
        <p:spPr>
          <a:xfrm>
            <a:off x="762001" y="2261096"/>
            <a:ext cx="381039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阿里巴巴普惠体 M" panose="00020600040101010101" pitchFamily="18" charset="-122"/>
                <a:sym typeface="Arial" panose="020B0604020202020204" pitchFamily="34" charset="0"/>
              </a:rPr>
              <a:t>每一个蚁窝只由一只蚁后（有时会多于一只）、若干工蚁、雄蚁及兵蚁共同组成，它们各司其职、分工明细：如蚁后的任务是产卵、繁殖，同时受到工蚁的服侍；工蚁负责建造、觅食、运粮、育幼等；而雄蚁负责与蚁后繁殖后代，兵蚁则负责抵卸外侵、保护家园，大家各尽所长、团结合作、配合默契，共赴成功。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DBF1E8E1-F36C-4986-B01D-224637F00DA3}"/>
              </a:ext>
            </a:extLst>
          </p:cNvPr>
          <p:cNvSpPr/>
          <p:nvPr/>
        </p:nvSpPr>
        <p:spPr>
          <a:xfrm>
            <a:off x="762000" y="1581150"/>
            <a:ext cx="3604857" cy="5544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latin typeface="+mn-ea"/>
              <a:sym typeface="Arial" panose="020B0604020202020204" pitchFamily="34" charset="0"/>
            </a:endParaRP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xmlns="" id="{28D4F278-55B4-4507-BFD4-99C5AA2084B8}"/>
              </a:ext>
            </a:extLst>
          </p:cNvPr>
          <p:cNvSpPr txBox="1"/>
          <p:nvPr/>
        </p:nvSpPr>
        <p:spPr bwMode="auto">
          <a:xfrm>
            <a:off x="957021" y="1657350"/>
            <a:ext cx="1710179" cy="45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8" tIns="14288" rIns="14288" bIns="14288"/>
          <a:lstStyle/>
          <a:p>
            <a:pPr eaLnBrk="1"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sym typeface="Arial" panose="020B0604020202020204" pitchFamily="34" charset="0"/>
              </a:rPr>
              <a:t>蚂蚁的故事</a:t>
            </a:r>
            <a:endParaRPr lang="en-US" altLang="zh-CN" sz="2400" b="1" dirty="0">
              <a:solidFill>
                <a:schemeClr val="bg1"/>
              </a:solidFill>
              <a:latin typeface="+mn-ea"/>
              <a:sym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5AEBEDA-785F-4446-ADA7-BC903E80EB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800" y="971550"/>
            <a:ext cx="4459671" cy="3567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873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7">
            <a:extLst>
              <a:ext uri="{FF2B5EF4-FFF2-40B4-BE49-F238E27FC236}">
                <a16:creationId xmlns:a16="http://schemas.microsoft.com/office/drawing/2014/main" xmlns="" id="{666F6448-AB57-4874-82D1-DE3BE21E2B20}"/>
              </a:ext>
            </a:extLst>
          </p:cNvPr>
          <p:cNvSpPr/>
          <p:nvPr/>
        </p:nvSpPr>
        <p:spPr bwMode="auto">
          <a:xfrm>
            <a:off x="704387" y="2074070"/>
            <a:ext cx="4477214" cy="1998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阿里巴巴普惠体 M" panose="00020600040101010101" pitchFamily="18" charset="-122"/>
                <a:sym typeface="Arial" panose="020B0604020202020204" pitchFamily="34" charset="0"/>
              </a:rPr>
              <a:t>相传佛教创始人释迦牟尼曾问他的弟子：一滴水怎样才能不干涸？”弟子们面面相觑，无法回答。释迦牟尼说:“把它放到大海里去</a:t>
            </a:r>
            <a:r>
              <a:rPr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阿里巴巴普惠体 M" panose="00020600040101010101" pitchFamily="18" charset="-122"/>
                <a:sym typeface="Arial" panose="020B0604020202020204" pitchFamily="34" charset="0"/>
              </a:rPr>
              <a:t>。”一个管理者就是一个教练</a:t>
            </a:r>
            <a:r>
              <a:rPr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阿里巴巴普惠体 M" panose="00020600040101010101" pitchFamily="18" charset="-122"/>
                <a:sym typeface="Arial" panose="020B0604020202020204" pitchFamily="34" charset="0"/>
              </a:rPr>
              <a:t>，他要知道怎样培训员工做得更好，不是“叫”他们做事情，而是“教”</a:t>
            </a:r>
            <a:r>
              <a:rPr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阿里巴巴普惠体 M" panose="00020600040101010101" pitchFamily="18" charset="-122"/>
                <a:sym typeface="Arial" panose="020B0604020202020204" pitchFamily="34" charset="0"/>
              </a:rPr>
              <a:t>他们做事情一个有高度竞争力的组织</a:t>
            </a:r>
            <a:r>
              <a:rPr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阿里巴巴普惠体 M" panose="00020600040101010101" pitchFamily="18" charset="-122"/>
                <a:sym typeface="Arial" panose="020B0604020202020204" pitchFamily="34" charset="0"/>
              </a:rPr>
              <a:t>，包括企业，不但要求有完美的个人，</a:t>
            </a:r>
            <a:r>
              <a:rPr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阿里巴巴普惠体 M" panose="00020600040101010101" pitchFamily="18" charset="-122"/>
                <a:sym typeface="Arial" panose="020B0604020202020204" pitchFamily="34" charset="0"/>
              </a:rPr>
              <a:t>更要有完美的团队个人再完美</a:t>
            </a:r>
            <a:r>
              <a:rPr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阿里巴巴普惠体 M" panose="00020600040101010101" pitchFamily="18" charset="-122"/>
                <a:sym typeface="Arial" panose="020B0604020202020204" pitchFamily="34" charset="0"/>
              </a:rPr>
              <a:t>，也就是一滴水；一个团队、一个优秀的团队就是大海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F99291A1-1BC2-4308-8B5C-7BDA09BF17AD}"/>
              </a:ext>
            </a:extLst>
          </p:cNvPr>
          <p:cNvSpPr/>
          <p:nvPr/>
        </p:nvSpPr>
        <p:spPr>
          <a:xfrm>
            <a:off x="704386" y="1384986"/>
            <a:ext cx="4477214" cy="6303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solidFill>
                <a:schemeClr val="bg1"/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6" name="Text Box 3">
            <a:extLst>
              <a:ext uri="{FF2B5EF4-FFF2-40B4-BE49-F238E27FC236}">
                <a16:creationId xmlns:a16="http://schemas.microsoft.com/office/drawing/2014/main" xmlns="" id="{C95290EB-2922-4CDB-9265-AEBE5FC7DCF2}"/>
              </a:ext>
            </a:extLst>
          </p:cNvPr>
          <p:cNvSpPr txBox="1"/>
          <p:nvPr/>
        </p:nvSpPr>
        <p:spPr bwMode="auto">
          <a:xfrm>
            <a:off x="921170" y="1534869"/>
            <a:ext cx="4108030" cy="328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8" tIns="14288" rIns="14288" bIns="14288"/>
          <a:lstStyle/>
          <a:p>
            <a:pPr eaLnBrk="1">
              <a:defRPr/>
            </a:pPr>
            <a:r>
              <a:rPr lang="zh-CN" altLang="en-US" sz="2100" b="1" dirty="0">
                <a:solidFill>
                  <a:schemeClr val="bg1"/>
                </a:solidFill>
                <a:latin typeface="+mn-ea"/>
                <a:sym typeface="Arial" panose="020B0604020202020204" pitchFamily="34" charset="0"/>
              </a:rPr>
              <a:t>没有完美的个人只有完美的团队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CB351DB-1048-E44E-BD1E-547128FEDD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895350"/>
            <a:ext cx="3710809" cy="3710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87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 animBg="1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7">
            <a:extLst>
              <a:ext uri="{FF2B5EF4-FFF2-40B4-BE49-F238E27FC236}">
                <a16:creationId xmlns:a16="http://schemas.microsoft.com/office/drawing/2014/main" xmlns="" id="{F0D3E3B2-1A63-43BA-9E47-F4B585D08EC1}"/>
              </a:ext>
            </a:extLst>
          </p:cNvPr>
          <p:cNvSpPr/>
          <p:nvPr/>
        </p:nvSpPr>
        <p:spPr bwMode="auto">
          <a:xfrm>
            <a:off x="691055" y="2134614"/>
            <a:ext cx="437342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狼对于对自己有过恩惠的动物很有感情，也会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报答狼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过着群居生活，一般七匹为一群，每一匹都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要为群体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的繁荣与发展承担一份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责任狼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与狼之间的默契配合成为狼成功的决定性因素。不管做任何事情，它们总能依靠团体的力量去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完成敏锐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的观察力、专一的目标、默契的配合、好奇心、注意细节以及锲而不舍的耐心使狼总能获得成功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62E32FCC-1841-4424-9F0C-C780C0F13AAC}"/>
              </a:ext>
            </a:extLst>
          </p:cNvPr>
          <p:cNvSpPr/>
          <p:nvPr/>
        </p:nvSpPr>
        <p:spPr>
          <a:xfrm>
            <a:off x="685800" y="1419800"/>
            <a:ext cx="4378681" cy="5423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 Box 3">
            <a:extLst>
              <a:ext uri="{FF2B5EF4-FFF2-40B4-BE49-F238E27FC236}">
                <a16:creationId xmlns:a16="http://schemas.microsoft.com/office/drawing/2014/main" xmlns="" id="{253018CA-489F-462A-B504-EE98ADDCFCA7}"/>
              </a:ext>
            </a:extLst>
          </p:cNvPr>
          <p:cNvSpPr txBox="1"/>
          <p:nvPr/>
        </p:nvSpPr>
        <p:spPr bwMode="auto">
          <a:xfrm>
            <a:off x="810481" y="1444228"/>
            <a:ext cx="2349000" cy="594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8" tIns="14288" rIns="14288" bIns="14288"/>
          <a:lstStyle/>
          <a:p>
            <a:pPr>
              <a:defRPr/>
            </a:pPr>
            <a:r>
              <a:rPr lang="zh-CN" altLang="en-US" sz="27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狼的团队协作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5D02B66-BA16-7343-8E2A-AB9C5122EB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881" y="742950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170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 animBg="1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任意多边形 191"/>
          <p:cNvSpPr/>
          <p:nvPr/>
        </p:nvSpPr>
        <p:spPr>
          <a:xfrm flipH="1">
            <a:off x="1066800" y="0"/>
            <a:ext cx="8077200" cy="5143500"/>
          </a:xfrm>
          <a:custGeom>
            <a:avLst/>
            <a:gdLst>
              <a:gd name="connsiteX0" fmla="*/ 3392942 w 8077200"/>
              <a:gd name="connsiteY0" fmla="*/ 0 h 5143500"/>
              <a:gd name="connsiteX1" fmla="*/ 0 w 8077200"/>
              <a:gd name="connsiteY1" fmla="*/ 0 h 5143500"/>
              <a:gd name="connsiteX2" fmla="*/ 0 w 8077200"/>
              <a:gd name="connsiteY2" fmla="*/ 5143500 h 5143500"/>
              <a:gd name="connsiteX3" fmla="*/ 8077200 w 8077200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77200" h="5143500">
                <a:moveTo>
                  <a:pt x="3392942" y="0"/>
                </a:moveTo>
                <a:lnTo>
                  <a:pt x="0" y="0"/>
                </a:lnTo>
                <a:lnTo>
                  <a:pt x="0" y="5143500"/>
                </a:lnTo>
                <a:lnTo>
                  <a:pt x="8077200" y="5143500"/>
                </a:lnTo>
                <a:close/>
              </a:path>
            </a:pathLst>
          </a:custGeom>
          <a:solidFill>
            <a:srgbClr val="477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6" name="矩形 195"/>
          <p:cNvSpPr/>
          <p:nvPr/>
        </p:nvSpPr>
        <p:spPr>
          <a:xfrm>
            <a:off x="1" y="1276350"/>
            <a:ext cx="9143999" cy="2776361"/>
          </a:xfrm>
          <a:prstGeom prst="rect">
            <a:avLst/>
          </a:prstGeom>
          <a:pattFill prst="ltHorz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任意多边形 194"/>
          <p:cNvSpPr/>
          <p:nvPr/>
        </p:nvSpPr>
        <p:spPr>
          <a:xfrm flipV="1">
            <a:off x="1" y="0"/>
            <a:ext cx="5798253" cy="5154474"/>
          </a:xfrm>
          <a:custGeom>
            <a:avLst/>
            <a:gdLst>
              <a:gd name="connsiteX0" fmla="*/ 0 w 5798253"/>
              <a:gd name="connsiteY0" fmla="*/ 5185750 h 5185750"/>
              <a:gd name="connsiteX1" fmla="*/ 5798253 w 5798253"/>
              <a:gd name="connsiteY1" fmla="*/ 5185750 h 5185750"/>
              <a:gd name="connsiteX2" fmla="*/ 1075516 w 5798253"/>
              <a:gd name="connsiteY2" fmla="*/ 0 h 5185750"/>
              <a:gd name="connsiteX3" fmla="*/ 0 w 5798253"/>
              <a:gd name="connsiteY3" fmla="*/ 0 h 51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8253" h="5185750">
                <a:moveTo>
                  <a:pt x="0" y="5185750"/>
                </a:moveTo>
                <a:lnTo>
                  <a:pt x="5798253" y="5185750"/>
                </a:lnTo>
                <a:lnTo>
                  <a:pt x="1075516" y="0"/>
                </a:lnTo>
                <a:lnTo>
                  <a:pt x="0" y="0"/>
                </a:lnTo>
                <a:close/>
              </a:path>
            </a:pathLst>
          </a:custGeom>
          <a:solidFill>
            <a:srgbClr val="E0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2" name="图片 18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156" y="297040"/>
            <a:ext cx="4343400" cy="4343400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D23E5277-1BE2-484B-9B91-2A5E4CD90C1A}"/>
              </a:ext>
            </a:extLst>
          </p:cNvPr>
          <p:cNvSpPr txBox="1"/>
          <p:nvPr/>
        </p:nvSpPr>
        <p:spPr>
          <a:xfrm>
            <a:off x="2819400" y="1047750"/>
            <a:ext cx="122982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6600" b="1" dirty="0" smtClean="0">
                <a:solidFill>
                  <a:schemeClr val="bg1"/>
                </a:solidFill>
                <a:latin typeface="+mn-ea"/>
                <a:sym typeface="Arial" panose="020B0604020202020204" pitchFamily="34" charset="0"/>
              </a:rPr>
              <a:t>02</a:t>
            </a:r>
            <a:endParaRPr kumimoji="1" lang="zh-CN" altLang="en-US" sz="6600" b="1" dirty="0">
              <a:solidFill>
                <a:schemeClr val="bg1"/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EBF949A3-4A49-4445-89F6-7A9B9E50ACF4}"/>
              </a:ext>
            </a:extLst>
          </p:cNvPr>
          <p:cNvSpPr txBox="1"/>
          <p:nvPr/>
        </p:nvSpPr>
        <p:spPr>
          <a:xfrm>
            <a:off x="5105400" y="1657350"/>
            <a:ext cx="3352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accent1"/>
                </a:solidFill>
                <a:latin typeface="+mn-ea"/>
                <a:sym typeface="Arial" panose="020B0604020202020204" pitchFamily="34" charset="0"/>
              </a:rPr>
              <a:t>高效</a:t>
            </a:r>
            <a:r>
              <a:rPr lang="zh-CN" altLang="en-US" sz="4800" b="1" dirty="0" smtClean="0">
                <a:solidFill>
                  <a:schemeClr val="accent1"/>
                </a:solidFill>
                <a:latin typeface="+mn-ea"/>
                <a:sym typeface="Arial" panose="020B0604020202020204" pitchFamily="34" charset="0"/>
              </a:rPr>
              <a:t>团队</a:t>
            </a:r>
            <a:endParaRPr lang="en-US" altLang="zh-CN" sz="4800" b="1" dirty="0" smtClean="0">
              <a:solidFill>
                <a:schemeClr val="accent1"/>
              </a:solidFill>
              <a:latin typeface="+mn-ea"/>
              <a:sym typeface="Arial" panose="020B0604020202020204" pitchFamily="34" charset="0"/>
            </a:endParaRPr>
          </a:p>
          <a:p>
            <a:r>
              <a:rPr lang="zh-CN" altLang="en-US" sz="4800" b="1" dirty="0" smtClean="0">
                <a:solidFill>
                  <a:schemeClr val="accent1"/>
                </a:solidFill>
                <a:latin typeface="+mn-ea"/>
                <a:sym typeface="Arial" panose="020B0604020202020204" pitchFamily="34" charset="0"/>
              </a:rPr>
              <a:t>的</a:t>
            </a:r>
            <a:r>
              <a:rPr lang="zh-CN" altLang="en-US" sz="4800" b="1" dirty="0">
                <a:solidFill>
                  <a:schemeClr val="accent1"/>
                </a:solidFill>
                <a:latin typeface="+mn-ea"/>
                <a:sym typeface="Arial" panose="020B0604020202020204" pitchFamily="34" charset="0"/>
              </a:rPr>
              <a:t>基本特征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3424A824-22AC-A440-82C1-C488A7D731D7}"/>
              </a:ext>
            </a:extLst>
          </p:cNvPr>
          <p:cNvSpPr txBox="1"/>
          <p:nvPr/>
        </p:nvSpPr>
        <p:spPr>
          <a:xfrm>
            <a:off x="5105401" y="3105150"/>
            <a:ext cx="3200400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" altLang="zh-CN" sz="950" dirty="0">
                <a:solidFill>
                  <a:schemeClr val="accent1"/>
                </a:solidFill>
                <a:latin typeface="+mn-ea"/>
                <a:cs typeface="Arial" panose="020B0604020202020204" pitchFamily="34" charset="0"/>
                <a:sym typeface="Arial" panose="020B0604020202020204" pitchFamily="34" charset="0"/>
              </a:rPr>
              <a:t>click here to enter text descriptions such as content introduction, data statistics, </a:t>
            </a:r>
            <a:r>
              <a:rPr lang="en" altLang="zh-CN" sz="950" dirty="0" smtClean="0">
                <a:solidFill>
                  <a:schemeClr val="accent1"/>
                </a:solidFill>
                <a:latin typeface="+mn-ea"/>
                <a:cs typeface="Arial" panose="020B0604020202020204" pitchFamily="34" charset="0"/>
                <a:sym typeface="Arial" panose="020B0604020202020204" pitchFamily="34" charset="0"/>
              </a:rPr>
              <a:t>event</a:t>
            </a:r>
            <a:endParaRPr lang="en" altLang="zh-CN" sz="950" dirty="0">
              <a:solidFill>
                <a:schemeClr val="accent1"/>
              </a:solidFill>
              <a:latin typeface="+mn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98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decel="6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" grpId="0" animBg="1"/>
      <p:bldP spid="196" grpId="0" animBg="1"/>
      <p:bldP spid="195" grpId="0" animBg="1"/>
      <p:bldP spid="14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C25BE630-7E2A-4A26-84AB-590332B92ECC}"/>
              </a:ext>
            </a:extLst>
          </p:cNvPr>
          <p:cNvSpPr txBox="1"/>
          <p:nvPr/>
        </p:nvSpPr>
        <p:spPr>
          <a:xfrm>
            <a:off x="4572000" y="1535597"/>
            <a:ext cx="3581400" cy="55399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高效</a:t>
            </a:r>
            <a:r>
              <a:rPr lang="zh-CN" altLang="en-US" sz="30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团队</a:t>
            </a:r>
            <a:endParaRPr lang="zh-CN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Box 6">
            <a:extLst>
              <a:ext uri="{FF2B5EF4-FFF2-40B4-BE49-F238E27FC236}">
                <a16:creationId xmlns:a16="http://schemas.microsoft.com/office/drawing/2014/main" xmlns="" id="{57D70036-7020-45ED-A069-8DF93BFC06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5806" y="2295626"/>
            <a:ext cx="3578691" cy="165242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zh-CN" altLang="en-US" sz="165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工作如果没有远景就会枯燥乏味；有远景而没有实干只是一种空想；有远景再加实干就成了世界的</a:t>
            </a:r>
            <a:r>
              <a:rPr lang="zh-CN" altLang="en-US" sz="16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希望有</a:t>
            </a:r>
            <a:r>
              <a:rPr lang="zh-CN" altLang="en-US" sz="165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明确的共同愿</a:t>
            </a:r>
            <a:r>
              <a:rPr lang="zh-CN" altLang="en-US" sz="16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景团队</a:t>
            </a:r>
            <a:r>
              <a:rPr lang="zh-CN" altLang="en-US" sz="165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成员对愿景的认同</a:t>
            </a:r>
            <a:r>
              <a:rPr lang="zh-CN" altLang="en-US" sz="16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度高效</a:t>
            </a:r>
            <a:r>
              <a:rPr lang="zh-CN" altLang="en-US" sz="165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阿里巴巴普惠体 M" panose="00020600040101010101" pitchFamily="18" charset="-122"/>
                <a:sym typeface="Arial" panose="020B0604020202020204" pitchFamily="34" charset="0"/>
              </a:rPr>
              <a:t>的沟通、良好的合作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7F04E0F-3270-C349-B514-AA500BFF3C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4305" y="747649"/>
            <a:ext cx="3957701" cy="3957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270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doors dir="vert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PASSING_SCORE" val="100.000000"/>
  <p:tag name="ISPRING_FIRST_PUBLISH" val="1"/>
  <p:tag name="ISPRING_OUTPUT_FOLDER" val="F:\我图VIP设计PPT上传\10月份上传文件\325"/>
  <p:tag name="ISPRING_SCORM_RATE_QUIZZES" val="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Office 主题">
  <a:themeElements>
    <a:clrScheme name="01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47719E"/>
      </a:accent1>
      <a:accent2>
        <a:srgbClr val="E04A4B"/>
      </a:accent2>
      <a:accent3>
        <a:srgbClr val="47719E"/>
      </a:accent3>
      <a:accent4>
        <a:srgbClr val="E04A4B"/>
      </a:accent4>
      <a:accent5>
        <a:srgbClr val="47719E"/>
      </a:accent5>
      <a:accent6>
        <a:srgbClr val="E04A4B"/>
      </a:accent6>
      <a:hlink>
        <a:srgbClr val="47719E"/>
      </a:hlink>
      <a:folHlink>
        <a:srgbClr val="E04A4B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1032</Words>
  <Application>Microsoft Office PowerPoint</Application>
  <PresentationFormat>全屏显示(16:9)</PresentationFormat>
  <Paragraphs>112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Meiryo</vt:lpstr>
      <vt:lpstr>阿里巴巴普惠体 M</vt:lpstr>
      <vt:lpstr>宋体</vt:lpstr>
      <vt:lpstr>微软雅黑</vt:lpstr>
      <vt:lpstr>Arial</vt:lpstr>
      <vt:lpstr>Arial Black</vt:lpstr>
      <vt:lpstr>Calibri</vt:lpstr>
      <vt:lpstr>Calibri Light</vt:lpstr>
      <vt:lpstr>Impact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http:/www.ypppt.com</cp:keywords>
  <cp:lastModifiedBy/>
  <cp:revision>1</cp:revision>
  <dcterms:created xsi:type="dcterms:W3CDTF">2019-05-07T21:53:50Z</dcterms:created>
  <dcterms:modified xsi:type="dcterms:W3CDTF">2020-09-09T04:23:18Z</dcterms:modified>
</cp:coreProperties>
</file>