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4"/>
  </p:notesMasterIdLst>
  <p:sldIdLst>
    <p:sldId id="256" r:id="rId3"/>
    <p:sldId id="8324" r:id="rId4"/>
    <p:sldId id="258" r:id="rId5"/>
    <p:sldId id="8248" r:id="rId6"/>
    <p:sldId id="8302" r:id="rId7"/>
    <p:sldId id="8303" r:id="rId8"/>
    <p:sldId id="8304" r:id="rId9"/>
    <p:sldId id="8325" r:id="rId10"/>
    <p:sldId id="8306" r:id="rId11"/>
    <p:sldId id="8326" r:id="rId12"/>
    <p:sldId id="8308" r:id="rId13"/>
    <p:sldId id="8309" r:id="rId14"/>
    <p:sldId id="8311" r:id="rId15"/>
    <p:sldId id="8312" r:id="rId16"/>
    <p:sldId id="8327" r:id="rId17"/>
    <p:sldId id="8317" r:id="rId18"/>
    <p:sldId id="8318" r:id="rId19"/>
    <p:sldId id="8328" r:id="rId20"/>
    <p:sldId id="8320" r:id="rId21"/>
    <p:sldId id="8323" r:id="rId22"/>
    <p:sldId id="832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9" userDrawn="1">
          <p15:clr>
            <a:srgbClr val="A4A3A4"/>
          </p15:clr>
        </p15:guide>
        <p15:guide id="2" pos="66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4472C4"/>
    <a:srgbClr val="ED7D31"/>
    <a:srgbClr val="FFC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999"/>
        <p:guide pos="66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2AC52-93C5-4065-AC6F-E3461E847027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BBF4A-A9E2-43BA-9569-324213A3A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92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CBBF4A-A9E2-43BA-9569-324213A3A67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293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693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856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502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CBBF4A-A9E2-43BA-9569-324213A3A67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996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003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576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614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7773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548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569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576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24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CBBF4A-A9E2-43BA-9569-324213A3A6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899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16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CBBF4A-A9E2-43BA-9569-324213A3A67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184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30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A9672AA-B2A2-45A6-8848-5253056B3E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0C41208-E4B3-462E-B6E6-5FE1825DDC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D98C489-16C6-43A9-813B-E8451C9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7563602-6609-4102-85FD-74EC70DF2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8E995CA-86AD-4587-A5BA-D1BDECBC8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71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5406B29-4504-4638-92D2-DCDAF433A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25AB35A-701B-43A2-B13D-E90E68111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523A6CE-52AC-46FA-BA3F-E6B35ACC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4433690-4027-4429-A1B1-177C31B7C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A42311-697E-4A75-82AC-EE9A90666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01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F2C354C-78BB-421D-B8F5-D349F6003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9A526AA-42CD-4E03-9D9F-83282AF23E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6173DCB-1B09-4A43-9235-7FEFC275F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C7DBA7-A5F8-42C9-9290-B4E1F9C1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4992E6D-49C3-492C-9233-106CD7E37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816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89832E-26A6-4465-8181-DF230988BFFD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A5B2D7-6EFD-446D-831A-7B28045AA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48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255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58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856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96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81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0638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33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A07CB09-E335-4BFE-AA2E-007F9963E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C019932-4D47-4354-AA85-8AFC7BE6F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3F925A-3FC9-4B82-8C07-06A21D917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B87DE3C-8895-4014-BC47-495E75EBC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C13DFF6-D251-4C29-B7F9-8B4BDF657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04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2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37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04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4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2DE4AA-6FEE-4651-90D4-43639DE1F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6E5AA5F-2BC3-4AE4-A8EA-C545EDF43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7E0C8A8-133C-4845-B823-A3563C28E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45155EF-582F-4006-B121-9F75B734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0B0EAE-F600-42C2-BCFE-90CED775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0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A9D1264-4AB7-406D-AA5F-FEA7ED4CA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265A840-EFA4-424F-98BD-E03CCC9F4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24B8CC4-7117-451D-A2B5-DCC1C62E8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DE5B5AD-BD15-48A2-9F1C-52E3A551D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5682AB9-A378-496F-BDBE-5CA1BD51F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6B4EB42-7072-4D86-8014-3C7FD8F06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05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CA4CA60-DA75-4CC5-A200-5A3E5B60E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B70F9CA-4908-445B-8F92-CCCC717D1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711FCD2-7D12-4C39-97D6-DB6A55019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1B1BD135-64A6-43A4-8BEE-1EA40E9AD3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D7E70CE-7548-4D24-8C41-CAF1D522C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1B90F0D-E0CE-461F-BCC4-0733B1838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8EC3355-B3F2-4695-8066-2A51C10B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40873CB-87B2-460E-81B3-9953D00E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967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FA35B8-01EF-4D4A-BBE1-5D38B2B79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EDCFFDC-0260-48ED-A9DC-501E486EC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0DDCB76-7D90-43CB-8770-8FE6D8671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790DE4F-DC25-4DB4-94BE-80021D4F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66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A99ACEC-843C-4A1E-8388-36986310B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C3921D2-1F51-4B66-A6CB-BDC133D87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6CB1CA6-0736-47A0-AA3E-88E95283D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42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793F4-6BBA-46CF-8D39-B5B068C8F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55C74A7-ACBD-4465-9676-EC9F1BF42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5BA7173-09BE-42CE-85F5-80C8C57E9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2589194-F2BA-43F3-B12D-A46CF2F4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C7E8442-B79E-46D0-8FC8-111B1AF7F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7F77DDC-C67D-4D48-936D-C0DE872F4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46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2065EB-087F-4B61-8733-6F9E3F7AF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DCEDBFA-CA36-4DC4-B0F6-1D8A0C878C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A88F6CC-484F-4FB0-B6E6-29A47240D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913C740-1FF1-43AB-8751-020E688E8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98F0AD2-565F-4FE8-AFB9-2602C16BC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6D84E33-3CB4-4024-9B6E-B154AD29D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06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E3574F3D-EC71-4031-B2FD-A69DD4A9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4AF6610-688B-430A-A16D-7CBF98E0E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8010389-7D44-4F1E-8CBE-F7DC386FC5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656A7-5B45-4282-8947-B0C803D90B7D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86132CE-E9D2-47CE-83FD-0356CB56A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EA5238C-E7F1-4282-AF34-4756655E84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2F81B-0E5F-449E-89AE-8F6A87491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69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8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, 地图&#10;&#10;已生成极高可信度的说明">
            <a:extLst>
              <a:ext uri="{FF2B5EF4-FFF2-40B4-BE49-F238E27FC236}">
                <a16:creationId xmlns="" xmlns:a16="http://schemas.microsoft.com/office/drawing/2014/main" id="{7A7A09A2-8E10-4E72-8572-3E51BE997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259">
            <a:extLst>
              <a:ext uri="{FF2B5EF4-FFF2-40B4-BE49-F238E27FC236}">
                <a16:creationId xmlns="" xmlns:a16="http://schemas.microsoft.com/office/drawing/2014/main" id="{F9346391-D78D-44DC-ADE1-CC020BE50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580" y="1116806"/>
            <a:ext cx="10424837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b="1" dirty="0">
                <a:latin typeface="方正小标宋简体" panose="02010601030101010101" pitchFamily="2" charset="-122"/>
                <a:ea typeface="方正小标宋简体" panose="02010601030101010101" pitchFamily="2" charset="-122"/>
                <a:cs typeface="Arial" panose="020B0604020202020204" pitchFamily="34" charset="0"/>
              </a:rPr>
              <a:t>初中数学开学</a:t>
            </a:r>
            <a:endParaRPr lang="en-US" altLang="zh-CN" sz="8000" b="1" dirty="0">
              <a:latin typeface="方正小标宋简体" panose="02010601030101010101" pitchFamily="2" charset="-122"/>
              <a:ea typeface="方正小标宋简体" panose="02010601030101010101" pitchFamily="2" charset="-122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8000" b="1" dirty="0">
                <a:latin typeface="方正小标宋简体" panose="02010601030101010101" pitchFamily="2" charset="-122"/>
                <a:ea typeface="方正小标宋简体" panose="02010601030101010101" pitchFamily="2" charset="-122"/>
                <a:cs typeface="Arial" panose="020B0604020202020204" pitchFamily="34" charset="0"/>
              </a:rPr>
              <a:t>第一课</a:t>
            </a:r>
            <a:endParaRPr lang="zh-CN" altLang="en-US" sz="8000" dirty="0">
              <a:latin typeface="方正小标宋简体" panose="02010601030101010101" pitchFamily="2" charset="-122"/>
              <a:ea typeface="方正小标宋简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>
            <a:extLst>
              <a:ext uri="{FF2B5EF4-FFF2-40B4-BE49-F238E27FC236}">
                <a16:creationId xmlns="" xmlns:a16="http://schemas.microsoft.com/office/drawing/2014/main" id="{50B9DB0F-79BD-4147-9638-7E036448F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9554" y="4713589"/>
            <a:ext cx="3852890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走进数学世界</a:t>
            </a:r>
          </a:p>
        </p:txBody>
      </p:sp>
      <p:sp>
        <p:nvSpPr>
          <p:cNvPr id="9" name="矩形 259">
            <a:extLst>
              <a:ext uri="{FF2B5EF4-FFF2-40B4-BE49-F238E27FC236}">
                <a16:creationId xmlns="" xmlns:a16="http://schemas.microsoft.com/office/drawing/2014/main" id="{B6FEFCF9-CA6F-41BE-A07D-90D33422C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838" y="3852550"/>
            <a:ext cx="1159504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The first lesson of mathematics in junior high school </a:t>
            </a:r>
          </a:p>
        </p:txBody>
      </p:sp>
    </p:spTree>
    <p:extLst>
      <p:ext uri="{BB962C8B-B14F-4D97-AF65-F5344CB8AC3E}">
        <p14:creationId xmlns:p14="http://schemas.microsoft.com/office/powerpoint/2010/main" val="128580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DF11839-80D9-4129-8135-8578BD510C4E}"/>
              </a:ext>
            </a:extLst>
          </p:cNvPr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A52A399-BFCE-4938-A07E-B68C7578C726}"/>
              </a:ext>
            </a:extLst>
          </p:cNvPr>
          <p:cNvSpPr/>
          <p:nvPr/>
        </p:nvSpPr>
        <p:spPr>
          <a:xfrm>
            <a:off x="2248421" y="2421853"/>
            <a:ext cx="2202555" cy="22025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accent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03</a:t>
            </a:r>
            <a:endParaRPr lang="zh-CN" altLang="en-US" sz="7200" dirty="0">
              <a:solidFill>
                <a:schemeClr val="accent1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MH_Entry_1">
            <a:extLst>
              <a:ext uri="{FF2B5EF4-FFF2-40B4-BE49-F238E27FC236}">
                <a16:creationId xmlns="" xmlns:a16="http://schemas.microsoft.com/office/drawing/2014/main" id="{4D58BA63-D6FA-4F7E-9435-292388123BE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82555" y="2541296"/>
            <a:ext cx="6090889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怎么学好数学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="" xmlns:a16="http://schemas.microsoft.com/office/drawing/2014/main" id="{40403D3C-88A4-4330-866E-0742A1F13F0C}"/>
              </a:ext>
            </a:extLst>
          </p:cNvPr>
          <p:cNvSpPr txBox="1"/>
          <p:nvPr/>
        </p:nvSpPr>
        <p:spPr>
          <a:xfrm>
            <a:off x="5858051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="" xmlns:a16="http://schemas.microsoft.com/office/drawing/2014/main" id="{1236001D-BBC8-4FDE-B016-9D915459D2DE}"/>
              </a:ext>
            </a:extLst>
          </p:cNvPr>
          <p:cNvSpPr txBox="1"/>
          <p:nvPr/>
        </p:nvSpPr>
        <p:spPr>
          <a:xfrm>
            <a:off x="5846175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="" xmlns:a16="http://schemas.microsoft.com/office/drawing/2014/main" id="{D120C53C-7153-44CE-9C4C-243C02E9D9AF}"/>
              </a:ext>
            </a:extLst>
          </p:cNvPr>
          <p:cNvSpPr txBox="1"/>
          <p:nvPr/>
        </p:nvSpPr>
        <p:spPr>
          <a:xfrm>
            <a:off x="9195015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568D2ED5-7F9E-461F-BD98-B34630926263}"/>
              </a:ext>
            </a:extLst>
          </p:cNvPr>
          <p:cNvSpPr txBox="1"/>
          <p:nvPr/>
        </p:nvSpPr>
        <p:spPr>
          <a:xfrm>
            <a:off x="9183139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20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4709" y="209882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课前预习坚持好 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="" xmlns:a16="http://schemas.microsoft.com/office/drawing/2014/main" id="{AAD61852-220D-4E0B-8C87-104F7E2B2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549" y="2208830"/>
            <a:ext cx="4644420" cy="265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预习 不 仅 能 培 养 我 们 的 自 学 能 力 ， 而 且 还 使 自 己 的 学 习 进 度 走 在 老 师 的 前 面 ， 在 上 课 的 时 候 就 可 以 重 点 关 注 自 己 不 太 清 楚 的 问 题 。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383920E-E1D3-40D4-9EB0-E54A5EFA8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4277" y="2320819"/>
            <a:ext cx="5506457" cy="161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方 法 ： 先 粗 读 ， 先 粗 略 浏 览 教 材 的 有 关 内 容 ， 掌 本 节 知 识 的 结 构 体 系 。 再 细 读 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5F5A3FD5-B0EB-4D84-A6F7-D83B5B53061D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F77FD34-EBAE-44C1-AD3A-C9C8485455D4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C44D9ED-1310-4824-9700-F4609FD194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769" y="5209826"/>
            <a:ext cx="5011346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2BA5B6B1-34DE-45CA-841D-AE696BDDC4DE}"/>
              </a:ext>
            </a:extLst>
          </p:cNvPr>
          <p:cNvSpPr/>
          <p:nvPr/>
        </p:nvSpPr>
        <p:spPr>
          <a:xfrm>
            <a:off x="-1679838" y="-1480117"/>
            <a:ext cx="14811295" cy="1058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2657" y="169265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课堂学习要高效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="" xmlns:a16="http://schemas.microsoft.com/office/drawing/2014/main" id="{AAD61852-220D-4E0B-8C87-104F7E2B2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746" y="1131415"/>
            <a:ext cx="100224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        听 课 专 注 ： 听 每 节 课 的 学 习 要 求 ； 听 知 识 引 及 知 识 形 成 过 程 ； 听 懂 重 点 、 难 点 剖 析 （ 尤 其 是 习 中 的 疑 点 ） ； 听 例 题 解 法 的 思 路 和 数 学 思 想 法 的 体 现 ； 听 好 课 后 小 结 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F082041-DF8F-4A43-93C0-86A2342D2C46}"/>
              </a:ext>
            </a:extLst>
          </p:cNvPr>
          <p:cNvSpPr txBox="1"/>
          <p:nvPr/>
        </p:nvSpPr>
        <p:spPr>
          <a:xfrm>
            <a:off x="4675922" y="-913566"/>
            <a:ext cx="2521844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数学使人聪明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0B23EF79-A868-41B3-B2C2-4C090E38ADE8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032F2C94-0B85-4EE0-BD22-25B94B8223D2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1222CA6-FDBB-42E6-B3A5-4634D772F9BE}"/>
              </a:ext>
            </a:extLst>
          </p:cNvPr>
          <p:cNvGrpSpPr/>
          <p:nvPr/>
        </p:nvGrpSpPr>
        <p:grpSpPr>
          <a:xfrm>
            <a:off x="4088698" y="2377786"/>
            <a:ext cx="2482791" cy="4232548"/>
            <a:chOff x="4088698" y="2377786"/>
            <a:chExt cx="2482791" cy="4232548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7C4914C0-24A9-4222-B619-14F331614109}"/>
                </a:ext>
              </a:extLst>
            </p:cNvPr>
            <p:cNvGrpSpPr/>
            <p:nvPr/>
          </p:nvGrpSpPr>
          <p:grpSpPr>
            <a:xfrm>
              <a:off x="4088698" y="2377786"/>
              <a:ext cx="2476613" cy="4232548"/>
              <a:chOff x="4088698" y="2194906"/>
              <a:chExt cx="2476613" cy="4232548"/>
            </a:xfrm>
          </p:grpSpPr>
          <p:sp>
            <p:nvSpPr>
              <p:cNvPr id="64" name="Oval 27">
                <a:extLst>
                  <a:ext uri="{FF2B5EF4-FFF2-40B4-BE49-F238E27FC236}">
                    <a16:creationId xmlns="" xmlns:a16="http://schemas.microsoft.com/office/drawing/2014/main" id="{D09F2B19-A06A-4C66-B3B4-C210BAA4004B}"/>
                  </a:ext>
                </a:extLst>
              </p:cNvPr>
              <p:cNvSpPr/>
              <p:nvPr/>
            </p:nvSpPr>
            <p:spPr>
              <a:xfrm>
                <a:off x="4756769" y="2194906"/>
                <a:ext cx="1140471" cy="1140471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矩形: 圆角 27">
                <a:extLst>
                  <a:ext uri="{FF2B5EF4-FFF2-40B4-BE49-F238E27FC236}">
                    <a16:creationId xmlns="" xmlns:a16="http://schemas.microsoft.com/office/drawing/2014/main" id="{5F07A20B-9DE1-4671-AEF8-66F031FF8247}"/>
                  </a:ext>
                </a:extLst>
              </p:cNvPr>
              <p:cNvSpPr/>
              <p:nvPr/>
            </p:nvSpPr>
            <p:spPr>
              <a:xfrm>
                <a:off x="4088698" y="3008457"/>
                <a:ext cx="2476613" cy="3418997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3" name="Rectangle 12">
              <a:extLst>
                <a:ext uri="{FF2B5EF4-FFF2-40B4-BE49-F238E27FC236}">
                  <a16:creationId xmlns="" xmlns:a16="http://schemas.microsoft.com/office/drawing/2014/main" id="{A3621042-7A94-4101-BFDA-5E1B5B183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671" y="3536395"/>
              <a:ext cx="2357818" cy="228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做笔记要注意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先听后记把握时机。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记内容提纲</a:t>
              </a:r>
            </a:p>
            <a:p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Rectangle 12">
              <a:extLst>
                <a:ext uri="{FF2B5EF4-FFF2-40B4-BE49-F238E27FC236}">
                  <a16:creationId xmlns="" xmlns:a16="http://schemas.microsoft.com/office/drawing/2014/main" id="{75FEDCC1-5062-4E0D-893A-04F017691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2583" y="2585419"/>
              <a:ext cx="129711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“勤”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E19250E-5DA3-4A08-99EB-F9230CC73D44}"/>
              </a:ext>
            </a:extLst>
          </p:cNvPr>
          <p:cNvGrpSpPr/>
          <p:nvPr/>
        </p:nvGrpSpPr>
        <p:grpSpPr>
          <a:xfrm>
            <a:off x="536448" y="2599557"/>
            <a:ext cx="2609088" cy="4010777"/>
            <a:chOff x="536448" y="2599557"/>
            <a:chExt cx="2609088" cy="4010777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49D401D2-4BCF-4B26-8857-CB228A7F987C}"/>
                </a:ext>
              </a:extLst>
            </p:cNvPr>
            <p:cNvGrpSpPr/>
            <p:nvPr/>
          </p:nvGrpSpPr>
          <p:grpSpPr>
            <a:xfrm>
              <a:off x="536448" y="2599557"/>
              <a:ext cx="2609088" cy="4010777"/>
              <a:chOff x="655598" y="2416677"/>
              <a:chExt cx="2343634" cy="4010777"/>
            </a:xfrm>
          </p:grpSpPr>
          <p:sp>
            <p:nvSpPr>
              <p:cNvPr id="61" name="Oval 18">
                <a:extLst>
                  <a:ext uri="{FF2B5EF4-FFF2-40B4-BE49-F238E27FC236}">
                    <a16:creationId xmlns="" xmlns:a16="http://schemas.microsoft.com/office/drawing/2014/main" id="{F3F23BA5-BECD-4AE2-AC45-A8D39A928421}"/>
                  </a:ext>
                </a:extLst>
              </p:cNvPr>
              <p:cNvSpPr/>
              <p:nvPr/>
            </p:nvSpPr>
            <p:spPr>
              <a:xfrm>
                <a:off x="1257180" y="2416677"/>
                <a:ext cx="1140471" cy="1140471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" name="矩形: 圆角 1">
                <a:extLst>
                  <a:ext uri="{FF2B5EF4-FFF2-40B4-BE49-F238E27FC236}">
                    <a16:creationId xmlns="" xmlns:a16="http://schemas.microsoft.com/office/drawing/2014/main" id="{FBE95E1A-EE41-476F-BFAB-B2A8E54ED452}"/>
                  </a:ext>
                </a:extLst>
              </p:cNvPr>
              <p:cNvSpPr/>
              <p:nvPr/>
            </p:nvSpPr>
            <p:spPr>
              <a:xfrm>
                <a:off x="655598" y="3260577"/>
                <a:ext cx="2343634" cy="3166877"/>
              </a:xfrm>
              <a:prstGeom prst="round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2" name="Rectangle 12">
              <a:extLst>
                <a:ext uri="{FF2B5EF4-FFF2-40B4-BE49-F238E27FC236}">
                  <a16:creationId xmlns="" xmlns:a16="http://schemas.microsoft.com/office/drawing/2014/main" id="{8556C521-3607-44E8-B9C2-F96F624A7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216" y="3612849"/>
              <a:ext cx="2523744" cy="2289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70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勤学多思，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善于大胆的提出问题；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归纳总结，举一反三。</a:t>
              </a:r>
            </a:p>
            <a:p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Rectangle 12">
              <a:extLst>
                <a:ext uri="{FF2B5EF4-FFF2-40B4-BE49-F238E27FC236}">
                  <a16:creationId xmlns="" xmlns:a16="http://schemas.microsoft.com/office/drawing/2014/main" id="{7B3534F0-5BB4-4F88-91D2-8F1A0A3E4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903" y="2841451"/>
              <a:ext cx="1150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“思”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8F941CD-FCAE-46E8-A41B-8DBF4E0C2A6C}"/>
              </a:ext>
            </a:extLst>
          </p:cNvPr>
          <p:cNvGrpSpPr/>
          <p:nvPr/>
        </p:nvGrpSpPr>
        <p:grpSpPr>
          <a:xfrm>
            <a:off x="7781728" y="2328672"/>
            <a:ext cx="2997651" cy="4279924"/>
            <a:chOff x="7781728" y="2328672"/>
            <a:chExt cx="2997651" cy="4279924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AEFDE03E-AA54-46DA-8780-4EDB935281FF}"/>
                </a:ext>
              </a:extLst>
            </p:cNvPr>
            <p:cNvGrpSpPr/>
            <p:nvPr/>
          </p:nvGrpSpPr>
          <p:grpSpPr>
            <a:xfrm>
              <a:off x="7781728" y="2328672"/>
              <a:ext cx="2851347" cy="4269470"/>
              <a:chOff x="7781728" y="2039871"/>
              <a:chExt cx="3204224" cy="4399775"/>
            </a:xfrm>
            <a:solidFill>
              <a:srgbClr val="ED7D31"/>
            </a:solidFill>
          </p:grpSpPr>
          <p:sp>
            <p:nvSpPr>
              <p:cNvPr id="55" name="Oval 12">
                <a:extLst>
                  <a:ext uri="{FF2B5EF4-FFF2-40B4-BE49-F238E27FC236}">
                    <a16:creationId xmlns="" xmlns:a16="http://schemas.microsoft.com/office/drawing/2014/main" id="{6B18C11F-DF0B-4D9F-BD93-E613F54F5CCE}"/>
                  </a:ext>
                </a:extLst>
              </p:cNvPr>
              <p:cNvSpPr/>
              <p:nvPr/>
            </p:nvSpPr>
            <p:spPr>
              <a:xfrm>
                <a:off x="8813605" y="2039871"/>
                <a:ext cx="1140471" cy="1140471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矩形: 圆角 28">
                <a:extLst>
                  <a:ext uri="{FF2B5EF4-FFF2-40B4-BE49-F238E27FC236}">
                    <a16:creationId xmlns="" xmlns:a16="http://schemas.microsoft.com/office/drawing/2014/main" id="{FD595151-DB66-40B6-85CA-0CCA7C693913}"/>
                  </a:ext>
                </a:extLst>
              </p:cNvPr>
              <p:cNvSpPr/>
              <p:nvPr/>
            </p:nvSpPr>
            <p:spPr>
              <a:xfrm>
                <a:off x="7781728" y="2794113"/>
                <a:ext cx="3204224" cy="364553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6" name="Rectangle 12">
              <a:extLst>
                <a:ext uri="{FF2B5EF4-FFF2-40B4-BE49-F238E27FC236}">
                  <a16:creationId xmlns="" xmlns:a16="http://schemas.microsoft.com/office/drawing/2014/main" id="{73CF6BB7-3464-4F82-A6AF-07B1C4584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1338" y="2915790"/>
              <a:ext cx="2308041" cy="3692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记内容提纲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记疑难问题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记思路方法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记归纳总结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记体会感受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记错误反思</a:t>
              </a:r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Rectangle 12">
              <a:extLst>
                <a:ext uri="{FF2B5EF4-FFF2-40B4-BE49-F238E27FC236}">
                  <a16:creationId xmlns="" xmlns:a16="http://schemas.microsoft.com/office/drawing/2014/main" id="{7216C60A-AE40-4F29-9746-B852EAB58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7447" y="2536651"/>
              <a:ext cx="129711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“记”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5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733">
            <a:extLst>
              <a:ext uri="{FF2B5EF4-FFF2-40B4-BE49-F238E27FC236}">
                <a16:creationId xmlns="" xmlns:a16="http://schemas.microsoft.com/office/drawing/2014/main" id="{5754DE0D-191F-469F-99BC-E037CE5A25EA}"/>
              </a:ext>
            </a:extLst>
          </p:cNvPr>
          <p:cNvSpPr/>
          <p:nvPr/>
        </p:nvSpPr>
        <p:spPr>
          <a:xfrm rot="5400000">
            <a:off x="6833510" y="3680783"/>
            <a:ext cx="1448792" cy="286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Shape 2735">
            <a:extLst>
              <a:ext uri="{FF2B5EF4-FFF2-40B4-BE49-F238E27FC236}">
                <a16:creationId xmlns="" xmlns:a16="http://schemas.microsoft.com/office/drawing/2014/main" id="{9AF2D40D-E81C-4AAB-B6CB-A09ED0E36D86}"/>
              </a:ext>
            </a:extLst>
          </p:cNvPr>
          <p:cNvSpPr/>
          <p:nvPr/>
        </p:nvSpPr>
        <p:spPr>
          <a:xfrm rot="5400000">
            <a:off x="9859093" y="3621969"/>
            <a:ext cx="1703073" cy="286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Shape 2734">
            <a:extLst>
              <a:ext uri="{FF2B5EF4-FFF2-40B4-BE49-F238E27FC236}">
                <a16:creationId xmlns="" xmlns:a16="http://schemas.microsoft.com/office/drawing/2014/main" id="{1CF67E1C-DFD1-4D0A-96AC-CE0DFA2433F8}"/>
              </a:ext>
            </a:extLst>
          </p:cNvPr>
          <p:cNvSpPr/>
          <p:nvPr/>
        </p:nvSpPr>
        <p:spPr>
          <a:xfrm>
            <a:off x="8828670" y="4974461"/>
            <a:ext cx="624088" cy="286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hape 2734">
            <a:extLst>
              <a:ext uri="{FF2B5EF4-FFF2-40B4-BE49-F238E27FC236}">
                <a16:creationId xmlns="" xmlns:a16="http://schemas.microsoft.com/office/drawing/2014/main" id="{7C68B36B-11CA-4634-9BED-06FA7AE56636}"/>
              </a:ext>
            </a:extLst>
          </p:cNvPr>
          <p:cNvSpPr/>
          <p:nvPr/>
        </p:nvSpPr>
        <p:spPr>
          <a:xfrm>
            <a:off x="8864296" y="2433141"/>
            <a:ext cx="624088" cy="286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2657" y="206652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完成作业高质量</a:t>
            </a:r>
          </a:p>
        </p:txBody>
      </p:sp>
      <p:sp>
        <p:nvSpPr>
          <p:cNvPr id="32" name="Rectangle 12">
            <a:extLst>
              <a:ext uri="{FF2B5EF4-FFF2-40B4-BE49-F238E27FC236}">
                <a16:creationId xmlns="" xmlns:a16="http://schemas.microsoft.com/office/drawing/2014/main" id="{24BB3A5F-0F35-4B1D-AAE1-65E46397F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68" y="1795831"/>
            <a:ext cx="5666253" cy="413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作业与 当 天 的 学 习 内 一 容 联 系 紧 密 ， 应 对 自 己 提 出 高 要 求 ， 力 争 正 确 率 达 到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100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％ 。 同 时 力 求 书 写 工 整 、 规 范 ， 对 作 业 的 错 误 切 不 可 轻 视 ， 要 及 时 修 正 。 独 立 完 成 作 业 ， 不 要 轻 易 问 同 学 、 家 长 、老 师 ， 多 动 脑 ， 培 养 自 己 爱 动 脑 的 好 习 惯 ！ 写 作 业 时 要 达 巩 固 当 天 学 习 内 容 的 效 果 。</a:t>
            </a:r>
          </a:p>
          <a:p>
            <a:endParaRPr lang="zh-CN" altLang="en-US" sz="227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A0BF252-0F71-4285-BA1B-CBD414102EB3}"/>
              </a:ext>
            </a:extLst>
          </p:cNvPr>
          <p:cNvGrpSpPr/>
          <p:nvPr/>
        </p:nvGrpSpPr>
        <p:grpSpPr>
          <a:xfrm>
            <a:off x="9204000" y="4558673"/>
            <a:ext cx="2988000" cy="1098809"/>
            <a:chOff x="9204000" y="4558673"/>
            <a:chExt cx="2988000" cy="1098809"/>
          </a:xfrm>
        </p:grpSpPr>
        <p:sp>
          <p:nvSpPr>
            <p:cNvPr id="26" name="Shape 2730">
              <a:extLst>
                <a:ext uri="{FF2B5EF4-FFF2-40B4-BE49-F238E27FC236}">
                  <a16:creationId xmlns="" xmlns:a16="http://schemas.microsoft.com/office/drawing/2014/main" id="{814D0402-1D64-44C8-A231-18CD0F0448F5}"/>
                </a:ext>
              </a:extLst>
            </p:cNvPr>
            <p:cNvSpPr/>
            <p:nvPr/>
          </p:nvSpPr>
          <p:spPr>
            <a:xfrm>
              <a:off x="9204000" y="4558673"/>
              <a:ext cx="2988000" cy="109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Rectangle 12">
              <a:extLst>
                <a:ext uri="{FF2B5EF4-FFF2-40B4-BE49-F238E27FC236}">
                  <a16:creationId xmlns="" xmlns:a16="http://schemas.microsoft.com/office/drawing/2014/main" id="{C51E774C-8F00-43B1-AFC9-9495F0241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6470" y="4795785"/>
              <a:ext cx="2488718" cy="478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③书 写 简 洁 明 了</a:t>
              </a:r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38C18F0-D962-4533-A798-6AFB490E4907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F5EB74C-4BC7-4994-99A5-37F9F2157F88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415BC56-ACBD-42B0-B228-49371034408A}"/>
              </a:ext>
            </a:extLst>
          </p:cNvPr>
          <p:cNvGrpSpPr/>
          <p:nvPr/>
        </p:nvGrpSpPr>
        <p:grpSpPr>
          <a:xfrm>
            <a:off x="9204000" y="2018041"/>
            <a:ext cx="2988000" cy="1098809"/>
            <a:chOff x="9204000" y="2018041"/>
            <a:chExt cx="2988000" cy="1098809"/>
          </a:xfrm>
        </p:grpSpPr>
        <p:sp>
          <p:nvSpPr>
            <p:cNvPr id="28" name="Shape 2732">
              <a:extLst>
                <a:ext uri="{FF2B5EF4-FFF2-40B4-BE49-F238E27FC236}">
                  <a16:creationId xmlns="" xmlns:a16="http://schemas.microsoft.com/office/drawing/2014/main" id="{6677E9B4-2615-4892-AEDC-4D677DEEA579}"/>
                </a:ext>
              </a:extLst>
            </p:cNvPr>
            <p:cNvSpPr/>
            <p:nvPr/>
          </p:nvSpPr>
          <p:spPr>
            <a:xfrm>
              <a:off x="9204000" y="2018041"/>
              <a:ext cx="2988000" cy="109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="" xmlns:a16="http://schemas.microsoft.com/office/drawing/2014/main" id="{D46C920E-672A-4BEA-B51A-E65A6A113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9073" y="2278449"/>
              <a:ext cx="2905427" cy="478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②有 想 法 就 写 出 来</a:t>
              </a:r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4D4367A-EF2A-478F-A0B1-DDC1C0C235F7}"/>
              </a:ext>
            </a:extLst>
          </p:cNvPr>
          <p:cNvGrpSpPr/>
          <p:nvPr/>
        </p:nvGrpSpPr>
        <p:grpSpPr>
          <a:xfrm>
            <a:off x="6063014" y="2018041"/>
            <a:ext cx="2989509" cy="1098809"/>
            <a:chOff x="6063014" y="2018041"/>
            <a:chExt cx="2989509" cy="1098809"/>
          </a:xfrm>
        </p:grpSpPr>
        <p:sp>
          <p:nvSpPr>
            <p:cNvPr id="25" name="Shape 2729">
              <a:extLst>
                <a:ext uri="{FF2B5EF4-FFF2-40B4-BE49-F238E27FC236}">
                  <a16:creationId xmlns="" xmlns:a16="http://schemas.microsoft.com/office/drawing/2014/main" id="{8A1E4F3E-7F99-4413-9E62-32B16A43B282}"/>
                </a:ext>
              </a:extLst>
            </p:cNvPr>
            <p:cNvSpPr/>
            <p:nvPr/>
          </p:nvSpPr>
          <p:spPr>
            <a:xfrm>
              <a:off x="6063014" y="2018041"/>
              <a:ext cx="2989509" cy="109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Rectangle 12">
              <a:extLst>
                <a:ext uri="{FF2B5EF4-FFF2-40B4-BE49-F238E27FC236}">
                  <a16:creationId xmlns="" xmlns:a16="http://schemas.microsoft.com/office/drawing/2014/main" id="{EF605CBF-F792-4D62-92EB-FD4974ECF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5074" y="2206484"/>
              <a:ext cx="2811643" cy="562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275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①</a:t>
              </a: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先 复 习 再 做 作 业</a:t>
              </a:r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0" name="Rectangle 12">
            <a:extLst>
              <a:ext uri="{FF2B5EF4-FFF2-40B4-BE49-F238E27FC236}">
                <a16:creationId xmlns="" xmlns:a16="http://schemas.microsoft.com/office/drawing/2014/main" id="{ABD786FA-CC30-409E-9B19-606A03B0B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0149" y="3147858"/>
            <a:ext cx="1512626" cy="106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08091DA-D7F4-41E5-8667-CCE2D4BB04E7}"/>
              </a:ext>
            </a:extLst>
          </p:cNvPr>
          <p:cNvGrpSpPr/>
          <p:nvPr/>
        </p:nvGrpSpPr>
        <p:grpSpPr>
          <a:xfrm>
            <a:off x="6059488" y="4558673"/>
            <a:ext cx="2988000" cy="1146307"/>
            <a:chOff x="6059488" y="4558673"/>
            <a:chExt cx="2988000" cy="1146307"/>
          </a:xfrm>
        </p:grpSpPr>
        <p:sp>
          <p:nvSpPr>
            <p:cNvPr id="27" name="Shape 2731">
              <a:extLst>
                <a:ext uri="{FF2B5EF4-FFF2-40B4-BE49-F238E27FC236}">
                  <a16:creationId xmlns="" xmlns:a16="http://schemas.microsoft.com/office/drawing/2014/main" id="{3F5FDB62-B66B-4F5A-AAA9-369339422856}"/>
                </a:ext>
              </a:extLst>
            </p:cNvPr>
            <p:cNvSpPr/>
            <p:nvPr/>
          </p:nvSpPr>
          <p:spPr>
            <a:xfrm>
              <a:off x="6059488" y="4558673"/>
              <a:ext cx="2988000" cy="109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098" tIns="38098" rIns="38098" bIns="38098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Rectangle 12">
              <a:extLst>
                <a:ext uri="{FF2B5EF4-FFF2-40B4-BE49-F238E27FC236}">
                  <a16:creationId xmlns="" xmlns:a16="http://schemas.microsoft.com/office/drawing/2014/main" id="{67567B80-2B03-4B9F-AF3A-076ABC6D2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5170" y="4824931"/>
              <a:ext cx="2418379" cy="8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1896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④注 重 独 立 思 考</a:t>
              </a:r>
            </a:p>
            <a:p>
              <a:endPara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09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0" grpId="0" animBg="1"/>
      <p:bldP spid="22" grpId="0" animBg="1"/>
      <p:bldP spid="32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4709" y="232235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坚持是成功之母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ED5E8FD-8663-4AB9-BB00-C68F6FF809D9}"/>
              </a:ext>
            </a:extLst>
          </p:cNvPr>
          <p:cNvGrpSpPr/>
          <p:nvPr/>
        </p:nvGrpSpPr>
        <p:grpSpPr>
          <a:xfrm>
            <a:off x="699312" y="1211107"/>
            <a:ext cx="8993331" cy="1711569"/>
            <a:chOff x="699312" y="1211107"/>
            <a:chExt cx="8993331" cy="1711569"/>
          </a:xfrm>
        </p:grpSpPr>
        <p:sp>
          <p:nvSpPr>
            <p:cNvPr id="24" name="箭头: 下 23">
              <a:extLst>
                <a:ext uri="{FF2B5EF4-FFF2-40B4-BE49-F238E27FC236}">
                  <a16:creationId xmlns="" xmlns:a16="http://schemas.microsoft.com/office/drawing/2014/main" id="{3BD20950-89C7-4D9C-8FB6-4CE1EA05A33F}"/>
                </a:ext>
              </a:extLst>
            </p:cNvPr>
            <p:cNvSpPr/>
            <p:nvPr/>
          </p:nvSpPr>
          <p:spPr>
            <a:xfrm rot="16200000">
              <a:off x="4342229" y="-2427737"/>
              <a:ext cx="1711569" cy="8989258"/>
            </a:xfrm>
            <a:prstGeom prst="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Rectangle 12">
              <a:extLst>
                <a:ext uri="{FF2B5EF4-FFF2-40B4-BE49-F238E27FC236}">
                  <a16:creationId xmlns="" xmlns:a16="http://schemas.microsoft.com/office/drawing/2014/main" id="{83DCD57B-FB3B-473D-8BB0-A6758F70E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312" y="1606744"/>
              <a:ext cx="7519366" cy="893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数 学 的 学 习 是 离 不 开 练 习 的 ， 针 对 性 ， 要 针 对 易 出 错 的 或 不懂 的 地 方 进 行 练习。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71C2155-EA06-432E-9785-794E3CCD500A}"/>
              </a:ext>
            </a:extLst>
          </p:cNvPr>
          <p:cNvGrpSpPr/>
          <p:nvPr/>
        </p:nvGrpSpPr>
        <p:grpSpPr>
          <a:xfrm>
            <a:off x="703385" y="2968509"/>
            <a:ext cx="9861571" cy="1711569"/>
            <a:chOff x="703385" y="2968509"/>
            <a:chExt cx="9861571" cy="1711569"/>
          </a:xfrm>
        </p:grpSpPr>
        <p:sp>
          <p:nvSpPr>
            <p:cNvPr id="2" name="箭头: 下 1">
              <a:extLst>
                <a:ext uri="{FF2B5EF4-FFF2-40B4-BE49-F238E27FC236}">
                  <a16:creationId xmlns="" xmlns:a16="http://schemas.microsoft.com/office/drawing/2014/main" id="{8803FEF6-2E59-48C5-BC59-392D0A6D751B}"/>
                </a:ext>
              </a:extLst>
            </p:cNvPr>
            <p:cNvSpPr/>
            <p:nvPr/>
          </p:nvSpPr>
          <p:spPr>
            <a:xfrm rot="16200000">
              <a:off x="4778386" y="-1106492"/>
              <a:ext cx="1711569" cy="9861571"/>
            </a:xfrm>
            <a:prstGeom prst="down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Rectangle 12">
              <a:extLst>
                <a:ext uri="{FF2B5EF4-FFF2-40B4-BE49-F238E27FC236}">
                  <a16:creationId xmlns="" xmlns:a16="http://schemas.microsoft.com/office/drawing/2014/main" id="{A658E216-BE55-4953-9DDB-7EC14BC85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684" y="3370504"/>
              <a:ext cx="9237225" cy="893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每 天 作 业 发 下 来 以 后 ，  一 首 先 要 自 己 作 业 有 哪 些 错 误 ，  完 成 作 业 之 前 一 定 先 将 上 次 业 错 误 的 题 改 正 过 来 ， 将 此 类 型  题 弄 懂 ， 争 取 不 再 犯错。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C814125-9C2D-44F1-8171-04575B1D0B74}"/>
              </a:ext>
            </a:extLst>
          </p:cNvPr>
          <p:cNvGrpSpPr/>
          <p:nvPr/>
        </p:nvGrpSpPr>
        <p:grpSpPr>
          <a:xfrm>
            <a:off x="695765" y="4725911"/>
            <a:ext cx="10760145" cy="1711569"/>
            <a:chOff x="695765" y="4725911"/>
            <a:chExt cx="10760145" cy="1711569"/>
          </a:xfrm>
        </p:grpSpPr>
        <p:sp>
          <p:nvSpPr>
            <p:cNvPr id="27" name="箭头: 下 26">
              <a:extLst>
                <a:ext uri="{FF2B5EF4-FFF2-40B4-BE49-F238E27FC236}">
                  <a16:creationId xmlns="" xmlns:a16="http://schemas.microsoft.com/office/drawing/2014/main" id="{F2311077-7372-4DF9-84A1-34D6EE7C9BB1}"/>
                </a:ext>
              </a:extLst>
            </p:cNvPr>
            <p:cNvSpPr/>
            <p:nvPr/>
          </p:nvSpPr>
          <p:spPr>
            <a:xfrm rot="16200000">
              <a:off x="5223863" y="205433"/>
              <a:ext cx="1711569" cy="10752525"/>
            </a:xfrm>
            <a:prstGeom prst="downArrow">
              <a:avLst/>
            </a:pr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Rectangle 12">
              <a:extLst>
                <a:ext uri="{FF2B5EF4-FFF2-40B4-BE49-F238E27FC236}">
                  <a16:creationId xmlns="" xmlns:a16="http://schemas.microsoft.com/office/drawing/2014/main" id="{DD9D1D8F-061E-4D9A-98A4-9FDAE819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765" y="5123233"/>
              <a:ext cx="9148750" cy="89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学 数 学 的 学 习 方 法 在 于 勤 思 考 、 勤 动 不 解 决 誓 不 罢 休 的 精 神 ， 对 已学过的知识进行及时 归 纳 和 总 结 ， 对 薄 弱 环 节 进 行 分 析 和提高。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8C77C5-C7F7-4D80-B8DC-B2F6F717D6BB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9E8B301-68C9-49F5-9660-72BA2AFD3EF5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12">
            <a:extLst>
              <a:ext uri="{FF2B5EF4-FFF2-40B4-BE49-F238E27FC236}">
                <a16:creationId xmlns="" xmlns:a16="http://schemas.microsoft.com/office/drawing/2014/main" id="{3716355D-FD4F-4320-8D77-3D17DB89C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578" y="4668886"/>
            <a:ext cx="65592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坚持有意识地 培 养 自 己 良 好 的 思 维 习 惯 </a:t>
            </a:r>
          </a:p>
        </p:txBody>
      </p:sp>
      <p:sp>
        <p:nvSpPr>
          <p:cNvPr id="32" name="Rectangle 12">
            <a:extLst>
              <a:ext uri="{FF2B5EF4-FFF2-40B4-BE49-F238E27FC236}">
                <a16:creationId xmlns="" xmlns:a16="http://schemas.microsoft.com/office/drawing/2014/main" id="{A12E9E13-EEF7-49EA-AA85-CB4AE74A1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9049" y="2847273"/>
            <a:ext cx="31331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坚 持 作 业 纠 错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sp>
        <p:nvSpPr>
          <p:cNvPr id="34" name="Rectangle 12">
            <a:extLst>
              <a:ext uri="{FF2B5EF4-FFF2-40B4-BE49-F238E27FC236}">
                <a16:creationId xmlns="" xmlns:a16="http://schemas.microsoft.com/office/drawing/2014/main" id="{2D07CAA8-A7F4-4083-A2F0-5C58EBB41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8922" y="1090247"/>
            <a:ext cx="28196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坚 持 适 当 练 习 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27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DF11839-80D9-4129-8135-8578BD510C4E}"/>
              </a:ext>
            </a:extLst>
          </p:cNvPr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A52A399-BFCE-4938-A07E-B68C7578C726}"/>
              </a:ext>
            </a:extLst>
          </p:cNvPr>
          <p:cNvSpPr/>
          <p:nvPr/>
        </p:nvSpPr>
        <p:spPr>
          <a:xfrm>
            <a:off x="2248421" y="2421853"/>
            <a:ext cx="2202555" cy="22025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accent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04</a:t>
            </a:r>
            <a:endParaRPr lang="zh-CN" altLang="en-US" sz="7200" dirty="0">
              <a:solidFill>
                <a:schemeClr val="accent1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MH_Entry_1">
            <a:extLst>
              <a:ext uri="{FF2B5EF4-FFF2-40B4-BE49-F238E27FC236}">
                <a16:creationId xmlns="" xmlns:a16="http://schemas.microsoft.com/office/drawing/2014/main" id="{4D58BA63-D6FA-4F7E-9435-292388123BE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35054" y="2493795"/>
            <a:ext cx="6090889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数学课的要求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="" xmlns:a16="http://schemas.microsoft.com/office/drawing/2014/main" id="{40403D3C-88A4-4330-866E-0742A1F13F0C}"/>
              </a:ext>
            </a:extLst>
          </p:cNvPr>
          <p:cNvSpPr txBox="1"/>
          <p:nvPr/>
        </p:nvSpPr>
        <p:spPr>
          <a:xfrm>
            <a:off x="5858051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="" xmlns:a16="http://schemas.microsoft.com/office/drawing/2014/main" id="{1236001D-BBC8-4FDE-B016-9D915459D2DE}"/>
              </a:ext>
            </a:extLst>
          </p:cNvPr>
          <p:cNvSpPr txBox="1"/>
          <p:nvPr/>
        </p:nvSpPr>
        <p:spPr>
          <a:xfrm>
            <a:off x="5846175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="" xmlns:a16="http://schemas.microsoft.com/office/drawing/2014/main" id="{D120C53C-7153-44CE-9C4C-243C02E9D9AF}"/>
              </a:ext>
            </a:extLst>
          </p:cNvPr>
          <p:cNvSpPr txBox="1"/>
          <p:nvPr/>
        </p:nvSpPr>
        <p:spPr>
          <a:xfrm>
            <a:off x="9195015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568D2ED5-7F9E-461F-BD98-B34630926263}"/>
              </a:ext>
            </a:extLst>
          </p:cNvPr>
          <p:cNvSpPr txBox="1"/>
          <p:nvPr/>
        </p:nvSpPr>
        <p:spPr>
          <a:xfrm>
            <a:off x="9183139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37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CF59D75-E34E-4888-BE4F-B52B2AF3E4DD}"/>
              </a:ext>
            </a:extLst>
          </p:cNvPr>
          <p:cNvGrpSpPr/>
          <p:nvPr/>
        </p:nvGrpSpPr>
        <p:grpSpPr>
          <a:xfrm>
            <a:off x="8388096" y="3150426"/>
            <a:ext cx="1377696" cy="1377696"/>
            <a:chOff x="8388096" y="3150426"/>
            <a:chExt cx="1377696" cy="1377696"/>
          </a:xfrm>
        </p:grpSpPr>
        <p:sp>
          <p:nvSpPr>
            <p:cNvPr id="115" name="矩形 114">
              <a:extLst>
                <a:ext uri="{FF2B5EF4-FFF2-40B4-BE49-F238E27FC236}">
                  <a16:creationId xmlns="" xmlns:a16="http://schemas.microsoft.com/office/drawing/2014/main" id="{BF0688BD-FD7F-4ECA-969A-AD014C13B5B1}"/>
                </a:ext>
              </a:extLst>
            </p:cNvPr>
            <p:cNvSpPr/>
            <p:nvPr/>
          </p:nvSpPr>
          <p:spPr>
            <a:xfrm>
              <a:off x="8388096" y="3150426"/>
              <a:ext cx="1377696" cy="13776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44BC7925-CAE5-4605-B6D9-D2BC5215326C}"/>
                </a:ext>
              </a:extLst>
            </p:cNvPr>
            <p:cNvSpPr txBox="1"/>
            <p:nvPr/>
          </p:nvSpPr>
          <p:spPr>
            <a:xfrm>
              <a:off x="8664011" y="3239110"/>
              <a:ext cx="82586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/>
                <a:t>&gt;</a:t>
              </a:r>
              <a:endParaRPr lang="zh-CN" altLang="en-US" sz="7200" b="1" dirty="0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3EE3EB6-E724-4062-BA89-2B620F6D4DB6}"/>
              </a:ext>
            </a:extLst>
          </p:cNvPr>
          <p:cNvGrpSpPr/>
          <p:nvPr/>
        </p:nvGrpSpPr>
        <p:grpSpPr>
          <a:xfrm>
            <a:off x="7022592" y="3150426"/>
            <a:ext cx="1674394" cy="1377696"/>
            <a:chOff x="7022592" y="3150426"/>
            <a:chExt cx="1674394" cy="1377696"/>
          </a:xfrm>
        </p:grpSpPr>
        <p:grpSp>
          <p:nvGrpSpPr>
            <p:cNvPr id="110" name="组合 109">
              <a:extLst>
                <a:ext uri="{FF2B5EF4-FFF2-40B4-BE49-F238E27FC236}">
                  <a16:creationId xmlns="" xmlns:a16="http://schemas.microsoft.com/office/drawing/2014/main" id="{D0B876D9-615F-4147-AE1E-16A167980F29}"/>
                </a:ext>
              </a:extLst>
            </p:cNvPr>
            <p:cNvGrpSpPr/>
            <p:nvPr/>
          </p:nvGrpSpPr>
          <p:grpSpPr>
            <a:xfrm>
              <a:off x="7022592" y="3150426"/>
              <a:ext cx="1674394" cy="1377696"/>
              <a:chOff x="463296" y="4681728"/>
              <a:chExt cx="1674394" cy="1377696"/>
            </a:xfrm>
            <a:solidFill>
              <a:srgbClr val="5B9BD5"/>
            </a:solidFill>
          </p:grpSpPr>
          <p:sp>
            <p:nvSpPr>
              <p:cNvPr id="111" name="Isosceles Triangle 20">
                <a:extLst>
                  <a:ext uri="{FF2B5EF4-FFF2-40B4-BE49-F238E27FC236}">
                    <a16:creationId xmlns="" xmlns:a16="http://schemas.microsoft.com/office/drawing/2014/main" id="{E3E073C3-B00A-496F-9BB1-1767064AD9C3}"/>
                  </a:ext>
                </a:extLst>
              </p:cNvPr>
              <p:cNvSpPr/>
              <p:nvPr/>
            </p:nvSpPr>
            <p:spPr bwMode="auto">
              <a:xfrm rot="5383673">
                <a:off x="1781470" y="5195052"/>
                <a:ext cx="382607" cy="329833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2" name="矩形 111">
                <a:extLst>
                  <a:ext uri="{FF2B5EF4-FFF2-40B4-BE49-F238E27FC236}">
                    <a16:creationId xmlns="" xmlns:a16="http://schemas.microsoft.com/office/drawing/2014/main" id="{663FDF0F-0920-4EFE-80BC-BF7A4A773A57}"/>
                  </a:ext>
                </a:extLst>
              </p:cNvPr>
              <p:cNvSpPr/>
              <p:nvPr/>
            </p:nvSpPr>
            <p:spPr>
              <a:xfrm>
                <a:off x="463296" y="4681728"/>
                <a:ext cx="1377696" cy="13776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42E0AA49-0191-40ED-B435-9039376D2182}"/>
                </a:ext>
              </a:extLst>
            </p:cNvPr>
            <p:cNvSpPr txBox="1"/>
            <p:nvPr/>
          </p:nvSpPr>
          <p:spPr>
            <a:xfrm>
              <a:off x="7485109" y="3239110"/>
              <a:ext cx="64633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/>
                <a:t>%</a:t>
              </a:r>
              <a:endParaRPr lang="zh-CN" altLang="en-US" sz="7200" b="1" dirty="0"/>
            </a:p>
          </p:txBody>
        </p:sp>
      </p:grpSp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99430" y="236377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课堂要求</a:t>
            </a:r>
          </a:p>
        </p:txBody>
      </p:sp>
      <p:sp>
        <p:nvSpPr>
          <p:cNvPr id="34" name="Rectangle 2">
            <a:extLst>
              <a:ext uri="{FF2B5EF4-FFF2-40B4-BE49-F238E27FC236}">
                <a16:creationId xmlns="" xmlns:a16="http://schemas.microsoft.com/office/drawing/2014/main" id="{A463660E-F636-4630-8172-046004A5D40F}"/>
              </a:ext>
            </a:extLst>
          </p:cNvPr>
          <p:cNvSpPr/>
          <p:nvPr/>
        </p:nvSpPr>
        <p:spPr bwMode="auto">
          <a:xfrm rot="15911713">
            <a:off x="15350122" y="2853137"/>
            <a:ext cx="1345158" cy="2549658"/>
          </a:xfrm>
          <a:prstGeom prst="rect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Isosceles Triangle 3">
            <a:extLst>
              <a:ext uri="{FF2B5EF4-FFF2-40B4-BE49-F238E27FC236}">
                <a16:creationId xmlns="" xmlns:a16="http://schemas.microsoft.com/office/drawing/2014/main" id="{E8B9257B-B754-45B7-9341-25D0E83AB9F9}"/>
              </a:ext>
            </a:extLst>
          </p:cNvPr>
          <p:cNvSpPr/>
          <p:nvPr/>
        </p:nvSpPr>
        <p:spPr bwMode="auto">
          <a:xfrm rot="5111713">
            <a:off x="15084620" y="2518253"/>
            <a:ext cx="2340155" cy="1045075"/>
          </a:xfrm>
          <a:prstGeom prst="triangle">
            <a:avLst>
              <a:gd name="adj" fmla="val 47444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3" name="Rectangle 5">
            <a:extLst>
              <a:ext uri="{FF2B5EF4-FFF2-40B4-BE49-F238E27FC236}">
                <a16:creationId xmlns="" xmlns:a16="http://schemas.microsoft.com/office/drawing/2014/main" id="{EB672A80-66FD-4B14-81A5-86F3A4BDB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092" y="1842226"/>
            <a:ext cx="3153515" cy="116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、提前准备好课本、练习本及文具，并将其放在课桌上，课桌上不要放与本节课无关的东西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.</a:t>
            </a:r>
          </a:p>
        </p:txBody>
      </p:sp>
      <p:sp>
        <p:nvSpPr>
          <p:cNvPr id="94" name="Rectangle 5">
            <a:extLst>
              <a:ext uri="{FF2B5EF4-FFF2-40B4-BE49-F238E27FC236}">
                <a16:creationId xmlns="" xmlns:a16="http://schemas.microsoft.com/office/drawing/2014/main" id="{B44AF732-18EF-4DC7-8D29-57FEC6A68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876" y="4596138"/>
            <a:ext cx="2355223" cy="116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、预备铃响后，应迅速进入教室坐好，静候老师上课。</a:t>
            </a:r>
          </a:p>
        </p:txBody>
      </p:sp>
      <p:sp>
        <p:nvSpPr>
          <p:cNvPr id="95" name="Rectangle 5">
            <a:extLst>
              <a:ext uri="{FF2B5EF4-FFF2-40B4-BE49-F238E27FC236}">
                <a16:creationId xmlns="" xmlns:a16="http://schemas.microsoft.com/office/drawing/2014/main" id="{63726DD0-E07A-4FC3-A98D-B2B7BBE3F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538" y="1816958"/>
            <a:ext cx="2754052" cy="116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、如有迟到者，必须喊“报告”，教师允许后方可进入教室入座。</a:t>
            </a:r>
          </a:p>
        </p:txBody>
      </p:sp>
      <p:sp>
        <p:nvSpPr>
          <p:cNvPr id="96" name="Rectangle 5">
            <a:extLst>
              <a:ext uri="{FF2B5EF4-FFF2-40B4-BE49-F238E27FC236}">
                <a16:creationId xmlns="" xmlns:a16="http://schemas.microsoft.com/office/drawing/2014/main" id="{BBEA37E4-8894-41C5-9208-EDCD78340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796" y="4598802"/>
            <a:ext cx="2570850" cy="153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、座姿端正，手放上面，不翘脚，眼睛看黑板，看老师，听清老师和同学的讲话。</a:t>
            </a:r>
          </a:p>
        </p:txBody>
      </p:sp>
      <p:sp>
        <p:nvSpPr>
          <p:cNvPr id="97" name="Rectangle 5">
            <a:extLst>
              <a:ext uri="{FF2B5EF4-FFF2-40B4-BE49-F238E27FC236}">
                <a16:creationId xmlns="" xmlns:a16="http://schemas.microsoft.com/office/drawing/2014/main" id="{3BB979B4-D395-4D4C-A472-542E61249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6560" y="1836288"/>
            <a:ext cx="3364992" cy="72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、在适当的时候记好课堂笔记。</a:t>
            </a:r>
          </a:p>
          <a:p>
            <a:endParaRPr lang="zh-CN" altLang="en-US" sz="1707" b="1" dirty="0">
              <a:latin typeface="+mn-ea"/>
              <a:ea typeface="+mn-ea"/>
            </a:endParaRPr>
          </a:p>
        </p:txBody>
      </p:sp>
      <p:sp>
        <p:nvSpPr>
          <p:cNvPr id="98" name="Rectangle 5">
            <a:extLst>
              <a:ext uri="{FF2B5EF4-FFF2-40B4-BE49-F238E27FC236}">
                <a16:creationId xmlns="" xmlns:a16="http://schemas.microsoft.com/office/drawing/2014/main" id="{D9BC74B2-A079-4778-9677-33602DF8F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916" y="4576827"/>
            <a:ext cx="2539730" cy="14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、不随便说话，不交头接耳，不做与本课无关的事情。</a:t>
            </a:r>
          </a:p>
          <a:p>
            <a:endParaRPr lang="zh-CN" altLang="en-US" sz="1707" b="1" dirty="0">
              <a:latin typeface="+mn-ea"/>
              <a:ea typeface="+mn-ea"/>
            </a:endParaRPr>
          </a:p>
        </p:txBody>
      </p:sp>
      <p:sp>
        <p:nvSpPr>
          <p:cNvPr id="99" name="矩形 98">
            <a:extLst>
              <a:ext uri="{FF2B5EF4-FFF2-40B4-BE49-F238E27FC236}">
                <a16:creationId xmlns="" xmlns:a16="http://schemas.microsoft.com/office/drawing/2014/main" id="{F70394DD-00C1-4946-B416-1C1AFC289BA8}"/>
              </a:ext>
            </a:extLst>
          </p:cNvPr>
          <p:cNvSpPr/>
          <p:nvPr/>
        </p:nvSpPr>
        <p:spPr>
          <a:xfrm>
            <a:off x="7553022" y="20200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矩形 99">
            <a:extLst>
              <a:ext uri="{FF2B5EF4-FFF2-40B4-BE49-F238E27FC236}">
                <a16:creationId xmlns="" xmlns:a16="http://schemas.microsoft.com/office/drawing/2014/main" id="{682C9B4A-1117-441E-B9CD-4AE751867698}"/>
              </a:ext>
            </a:extLst>
          </p:cNvPr>
          <p:cNvSpPr/>
          <p:nvPr/>
        </p:nvSpPr>
        <p:spPr>
          <a:xfrm>
            <a:off x="-1434" y="23939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F5341A1-3A74-4A87-80C2-C0E712CC9671}"/>
              </a:ext>
            </a:extLst>
          </p:cNvPr>
          <p:cNvGrpSpPr/>
          <p:nvPr/>
        </p:nvGrpSpPr>
        <p:grpSpPr>
          <a:xfrm>
            <a:off x="5644896" y="3058806"/>
            <a:ext cx="1674394" cy="1469316"/>
            <a:chOff x="5644896" y="3058806"/>
            <a:chExt cx="1674394" cy="1469316"/>
          </a:xfrm>
        </p:grpSpPr>
        <p:grpSp>
          <p:nvGrpSpPr>
            <p:cNvPr id="107" name="组合 106">
              <a:extLst>
                <a:ext uri="{FF2B5EF4-FFF2-40B4-BE49-F238E27FC236}">
                  <a16:creationId xmlns="" xmlns:a16="http://schemas.microsoft.com/office/drawing/2014/main" id="{F6F69528-5067-45E0-86AC-556128C3C083}"/>
                </a:ext>
              </a:extLst>
            </p:cNvPr>
            <p:cNvGrpSpPr/>
            <p:nvPr/>
          </p:nvGrpSpPr>
          <p:grpSpPr>
            <a:xfrm>
              <a:off x="5644896" y="3150426"/>
              <a:ext cx="1674394" cy="1377696"/>
              <a:chOff x="463296" y="4681728"/>
              <a:chExt cx="1674394" cy="1377696"/>
            </a:xfrm>
            <a:solidFill>
              <a:srgbClr val="FFC000"/>
            </a:solidFill>
          </p:grpSpPr>
          <p:sp>
            <p:nvSpPr>
              <p:cNvPr id="108" name="Isosceles Triangle 20">
                <a:extLst>
                  <a:ext uri="{FF2B5EF4-FFF2-40B4-BE49-F238E27FC236}">
                    <a16:creationId xmlns="" xmlns:a16="http://schemas.microsoft.com/office/drawing/2014/main" id="{D4ADF7BF-E2BB-4399-85AB-F8EF14A74BB0}"/>
                  </a:ext>
                </a:extLst>
              </p:cNvPr>
              <p:cNvSpPr/>
              <p:nvPr/>
            </p:nvSpPr>
            <p:spPr bwMode="auto">
              <a:xfrm rot="5383673">
                <a:off x="1781470" y="5195052"/>
                <a:ext cx="382607" cy="329833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9" name="矩形 108">
                <a:extLst>
                  <a:ext uri="{FF2B5EF4-FFF2-40B4-BE49-F238E27FC236}">
                    <a16:creationId xmlns="" xmlns:a16="http://schemas.microsoft.com/office/drawing/2014/main" id="{92787FE8-F49D-42AF-816D-E75B88B038A9}"/>
                  </a:ext>
                </a:extLst>
              </p:cNvPr>
              <p:cNvSpPr/>
              <p:nvPr/>
            </p:nvSpPr>
            <p:spPr>
              <a:xfrm>
                <a:off x="463296" y="4681728"/>
                <a:ext cx="1377696" cy="13776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8CFB8733-66FD-4E18-B886-FB722F18BFD0}"/>
                </a:ext>
              </a:extLst>
            </p:cNvPr>
            <p:cNvSpPr txBox="1"/>
            <p:nvPr/>
          </p:nvSpPr>
          <p:spPr>
            <a:xfrm>
              <a:off x="6016677" y="3058806"/>
              <a:ext cx="750526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/>
                <a:t>x</a:t>
              </a:r>
              <a:endParaRPr lang="zh-CN" altLang="en-US" sz="8800" b="1" dirty="0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298102C-D4FA-4598-A592-481F1F1AA21F}"/>
              </a:ext>
            </a:extLst>
          </p:cNvPr>
          <p:cNvGrpSpPr/>
          <p:nvPr/>
        </p:nvGrpSpPr>
        <p:grpSpPr>
          <a:xfrm>
            <a:off x="4267200" y="3150426"/>
            <a:ext cx="1674394" cy="1377696"/>
            <a:chOff x="4267200" y="3150426"/>
            <a:chExt cx="1674394" cy="1377696"/>
          </a:xfrm>
        </p:grpSpPr>
        <p:grpSp>
          <p:nvGrpSpPr>
            <p:cNvPr id="104" name="组合 103">
              <a:extLst>
                <a:ext uri="{FF2B5EF4-FFF2-40B4-BE49-F238E27FC236}">
                  <a16:creationId xmlns="" xmlns:a16="http://schemas.microsoft.com/office/drawing/2014/main" id="{7E71C95E-0A7F-4779-A78F-9AE28E033F6A}"/>
                </a:ext>
              </a:extLst>
            </p:cNvPr>
            <p:cNvGrpSpPr/>
            <p:nvPr/>
          </p:nvGrpSpPr>
          <p:grpSpPr>
            <a:xfrm>
              <a:off x="4267200" y="3150426"/>
              <a:ext cx="1674394" cy="1377696"/>
              <a:chOff x="463296" y="4681728"/>
              <a:chExt cx="1674394" cy="1377696"/>
            </a:xfrm>
            <a:solidFill>
              <a:srgbClr val="A5A5A5"/>
            </a:solidFill>
          </p:grpSpPr>
          <p:sp>
            <p:nvSpPr>
              <p:cNvPr id="105" name="Isosceles Triangle 20">
                <a:extLst>
                  <a:ext uri="{FF2B5EF4-FFF2-40B4-BE49-F238E27FC236}">
                    <a16:creationId xmlns="" xmlns:a16="http://schemas.microsoft.com/office/drawing/2014/main" id="{D63CBFE7-32DC-4438-81B1-D84632527048}"/>
                  </a:ext>
                </a:extLst>
              </p:cNvPr>
              <p:cNvSpPr/>
              <p:nvPr/>
            </p:nvSpPr>
            <p:spPr bwMode="auto">
              <a:xfrm rot="5383673">
                <a:off x="1781470" y="5195052"/>
                <a:ext cx="382607" cy="329833"/>
              </a:xfrm>
              <a:prstGeom prst="triangl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6" name="矩形 105">
                <a:extLst>
                  <a:ext uri="{FF2B5EF4-FFF2-40B4-BE49-F238E27FC236}">
                    <a16:creationId xmlns="" xmlns:a16="http://schemas.microsoft.com/office/drawing/2014/main" id="{1260D964-31F7-46BB-8CE8-3D894A6C5F0A}"/>
                  </a:ext>
                </a:extLst>
              </p:cNvPr>
              <p:cNvSpPr/>
              <p:nvPr/>
            </p:nvSpPr>
            <p:spPr>
              <a:xfrm>
                <a:off x="463296" y="4681728"/>
                <a:ext cx="1377696" cy="137769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FDE94836-AD9E-43E5-8640-B0A404EB8B38}"/>
                </a:ext>
              </a:extLst>
            </p:cNvPr>
            <p:cNvSpPr txBox="1"/>
            <p:nvPr/>
          </p:nvSpPr>
          <p:spPr>
            <a:xfrm>
              <a:off x="4686078" y="3235762"/>
              <a:ext cx="69762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/>
                <a:t>$</a:t>
              </a:r>
              <a:endParaRPr lang="zh-CN" altLang="en-US" sz="7200" b="1" dirty="0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C09C1C9-4254-4370-8ABE-82A6C2A89EE9}"/>
              </a:ext>
            </a:extLst>
          </p:cNvPr>
          <p:cNvGrpSpPr/>
          <p:nvPr/>
        </p:nvGrpSpPr>
        <p:grpSpPr>
          <a:xfrm>
            <a:off x="2889504" y="3150426"/>
            <a:ext cx="1706024" cy="1377696"/>
            <a:chOff x="2889504" y="3150426"/>
            <a:chExt cx="1706024" cy="1377696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0D1DAFDA-F3B8-4EDA-BDEF-48787C41B1CA}"/>
                </a:ext>
              </a:extLst>
            </p:cNvPr>
            <p:cNvGrpSpPr/>
            <p:nvPr/>
          </p:nvGrpSpPr>
          <p:grpSpPr>
            <a:xfrm>
              <a:off x="2889504" y="3150426"/>
              <a:ext cx="1706024" cy="1377696"/>
              <a:chOff x="2499360" y="919290"/>
              <a:chExt cx="1706024" cy="1377696"/>
            </a:xfrm>
          </p:grpSpPr>
          <p:grpSp>
            <p:nvGrpSpPr>
              <p:cNvPr id="79" name="组合 78">
                <a:extLst>
                  <a:ext uri="{FF2B5EF4-FFF2-40B4-BE49-F238E27FC236}">
                    <a16:creationId xmlns="" xmlns:a16="http://schemas.microsoft.com/office/drawing/2014/main" id="{04EAB61F-D749-41A9-A68D-F622A122FA19}"/>
                  </a:ext>
                </a:extLst>
              </p:cNvPr>
              <p:cNvGrpSpPr/>
              <p:nvPr/>
            </p:nvGrpSpPr>
            <p:grpSpPr>
              <a:xfrm>
                <a:off x="2499360" y="919290"/>
                <a:ext cx="1377696" cy="1377696"/>
                <a:chOff x="816864" y="4576890"/>
                <a:chExt cx="1377696" cy="1377696"/>
              </a:xfrm>
              <a:solidFill>
                <a:srgbClr val="ED7D31"/>
              </a:solidFill>
            </p:grpSpPr>
            <p:sp>
              <p:nvSpPr>
                <p:cNvPr id="102" name="Isosceles Triangle 20">
                  <a:extLst>
                    <a:ext uri="{FF2B5EF4-FFF2-40B4-BE49-F238E27FC236}">
                      <a16:creationId xmlns="" xmlns:a16="http://schemas.microsoft.com/office/drawing/2014/main" id="{DE026A36-9FCB-44CB-A654-377059D26241}"/>
                    </a:ext>
                  </a:extLst>
                </p:cNvPr>
                <p:cNvSpPr/>
                <p:nvPr/>
              </p:nvSpPr>
              <p:spPr bwMode="auto">
                <a:xfrm rot="5383673">
                  <a:off x="1781470" y="5195052"/>
                  <a:ext cx="382607" cy="329833"/>
                </a:xfrm>
                <a:prstGeom prst="triangl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35" tIns="45718" rIns="91435" bIns="4571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 sz="1707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03" name="矩形 102">
                  <a:extLst>
                    <a:ext uri="{FF2B5EF4-FFF2-40B4-BE49-F238E27FC236}">
                      <a16:creationId xmlns="" xmlns:a16="http://schemas.microsoft.com/office/drawing/2014/main" id="{679801F3-2BB1-4975-B7D0-2E17DA098E9C}"/>
                    </a:ext>
                  </a:extLst>
                </p:cNvPr>
                <p:cNvSpPr/>
                <p:nvPr/>
              </p:nvSpPr>
              <p:spPr>
                <a:xfrm>
                  <a:off x="816864" y="4576890"/>
                  <a:ext cx="1377696" cy="137769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7" name="Isosceles Triangle 17">
                <a:extLst>
                  <a:ext uri="{FF2B5EF4-FFF2-40B4-BE49-F238E27FC236}">
                    <a16:creationId xmlns="" xmlns:a16="http://schemas.microsoft.com/office/drawing/2014/main" id="{A79DD110-2CA6-47EC-9098-BDE33F5FE9F1}"/>
                  </a:ext>
                </a:extLst>
              </p:cNvPr>
              <p:cNvSpPr/>
              <p:nvPr/>
            </p:nvSpPr>
            <p:spPr bwMode="auto">
              <a:xfrm rot="5355654">
                <a:off x="3849163" y="1431032"/>
                <a:ext cx="382607" cy="329834"/>
              </a:xfrm>
              <a:prstGeom prst="triangl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A3ABC60D-A8BA-4AAE-B881-2A367DEE80AC}"/>
                </a:ext>
              </a:extLst>
            </p:cNvPr>
            <p:cNvSpPr txBox="1"/>
            <p:nvPr/>
          </p:nvSpPr>
          <p:spPr>
            <a:xfrm>
              <a:off x="3164810" y="3157177"/>
              <a:ext cx="89639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b="1" dirty="0"/>
                <a:t>+</a:t>
              </a:r>
              <a:endParaRPr lang="zh-CN" altLang="en-US" sz="8000" b="1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45422C1-CA19-4EE7-A2CF-F6A328F114D0}"/>
              </a:ext>
            </a:extLst>
          </p:cNvPr>
          <p:cNvGrpSpPr/>
          <p:nvPr/>
        </p:nvGrpSpPr>
        <p:grpSpPr>
          <a:xfrm>
            <a:off x="1511808" y="3150426"/>
            <a:ext cx="1674394" cy="1377696"/>
            <a:chOff x="1511808" y="3150426"/>
            <a:chExt cx="1674394" cy="1377696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83222154-C607-44F7-8931-861EA81222CE}"/>
                </a:ext>
              </a:extLst>
            </p:cNvPr>
            <p:cNvGrpSpPr/>
            <p:nvPr/>
          </p:nvGrpSpPr>
          <p:grpSpPr>
            <a:xfrm>
              <a:off x="1511808" y="3150426"/>
              <a:ext cx="1674394" cy="1377696"/>
              <a:chOff x="463296" y="4681728"/>
              <a:chExt cx="1674394" cy="1377696"/>
            </a:xfrm>
          </p:grpSpPr>
          <p:sp>
            <p:nvSpPr>
              <p:cNvPr id="92" name="Isosceles Triangle 20">
                <a:extLst>
                  <a:ext uri="{FF2B5EF4-FFF2-40B4-BE49-F238E27FC236}">
                    <a16:creationId xmlns="" xmlns:a16="http://schemas.microsoft.com/office/drawing/2014/main" id="{53C0A691-CF69-48C0-A0CA-089BC6D5DDD0}"/>
                  </a:ext>
                </a:extLst>
              </p:cNvPr>
              <p:cNvSpPr/>
              <p:nvPr/>
            </p:nvSpPr>
            <p:spPr bwMode="auto">
              <a:xfrm rot="5383673">
                <a:off x="1781470" y="5195052"/>
                <a:ext cx="382607" cy="329833"/>
              </a:xfrm>
              <a:prstGeom prst="triangl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35" tIns="45718" rIns="91435" bIns="457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F1BB5E67-C4F0-4750-8899-E1DAFE0966DC}"/>
                  </a:ext>
                </a:extLst>
              </p:cNvPr>
              <p:cNvSpPr/>
              <p:nvPr/>
            </p:nvSpPr>
            <p:spPr>
              <a:xfrm>
                <a:off x="463296" y="4681728"/>
                <a:ext cx="1377696" cy="137769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3ACF505-AE5C-406C-BE93-CC0E761273F5}"/>
                </a:ext>
              </a:extLst>
            </p:cNvPr>
            <p:cNvSpPr txBox="1"/>
            <p:nvPr/>
          </p:nvSpPr>
          <p:spPr>
            <a:xfrm>
              <a:off x="1734988" y="3259518"/>
              <a:ext cx="82586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/>
                <a:t>&lt;</a:t>
              </a:r>
              <a:endParaRPr lang="zh-CN" altLang="en-US" sz="7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0927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2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2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6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2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2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66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16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96ABC9F-10C9-49E6-9D8C-CF6445B7E1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238" y="1179407"/>
            <a:ext cx="7306132" cy="5698209"/>
          </a:xfrm>
          <a:prstGeom prst="rect">
            <a:avLst/>
          </a:prstGeom>
        </p:spPr>
      </p:pic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4709" y="157647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课堂要求</a:t>
            </a:r>
          </a:p>
        </p:txBody>
      </p:sp>
      <p:sp>
        <p:nvSpPr>
          <p:cNvPr id="118" name="Rectangle 5">
            <a:extLst>
              <a:ext uri="{FF2B5EF4-FFF2-40B4-BE49-F238E27FC236}">
                <a16:creationId xmlns="" xmlns:a16="http://schemas.microsoft.com/office/drawing/2014/main" id="{4BC13376-3075-4236-9224-6DAA4E243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2182" y="2192693"/>
            <a:ext cx="6594409" cy="364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、自主学习时，边思考边做记号，不要在书上乱涂乱画。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、举手发言，声音洪亮，语速平缓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、上黑板板书，尽量往高处写，书写端正，字迹大而有力。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、严禁上课吃东西、喝水。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、不允许趴睡，确实瞌睡，可主动站起听课。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、不允许传、借学习用品、课本及其它物品。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、课上不明白的，先放一放，继续听课，课下要追着问。</a:t>
            </a:r>
          </a:p>
          <a:p>
            <a:endParaRPr lang="zh-CN" altLang="en-US" sz="1707" b="1" dirty="0">
              <a:latin typeface="+mn-ea"/>
              <a:ea typeface="+mn-ea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6C52B2D2-D83E-4EB8-9354-3F9D4688433D}"/>
              </a:ext>
            </a:extLst>
          </p:cNvPr>
          <p:cNvSpPr/>
          <p:nvPr/>
        </p:nvSpPr>
        <p:spPr>
          <a:xfrm>
            <a:off x="7551687" y="122450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06DFEBD9-B534-477C-839E-330A7F234366}"/>
              </a:ext>
            </a:extLst>
          </p:cNvPr>
          <p:cNvSpPr/>
          <p:nvPr/>
        </p:nvSpPr>
        <p:spPr>
          <a:xfrm>
            <a:off x="-14566" y="171077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33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>
            <a:extLst>
              <a:ext uri="{FF2B5EF4-FFF2-40B4-BE49-F238E27FC236}">
                <a16:creationId xmlns="" xmlns:a16="http://schemas.microsoft.com/office/drawing/2014/main" id="{55A0159D-564A-4422-909F-7060C004A1C0}"/>
              </a:ext>
            </a:extLst>
          </p:cNvPr>
          <p:cNvGrpSpPr/>
          <p:nvPr/>
        </p:nvGrpSpPr>
        <p:grpSpPr>
          <a:xfrm rot="2700000" flipV="1">
            <a:off x="4462975" y="1576793"/>
            <a:ext cx="339057" cy="1743105"/>
            <a:chOff x="2476500" y="2038350"/>
            <a:chExt cx="571500" cy="1828800"/>
          </a:xfrm>
          <a:solidFill>
            <a:schemeClr val="accent4"/>
          </a:solidFill>
        </p:grpSpPr>
        <p:sp>
          <p:nvSpPr>
            <p:cNvPr id="4" name="Bent Arrow 5">
              <a:extLst>
                <a:ext uri="{FF2B5EF4-FFF2-40B4-BE49-F238E27FC236}">
                  <a16:creationId xmlns="" xmlns:a16="http://schemas.microsoft.com/office/drawing/2014/main" id="{5C05DBA2-B106-4BEB-849E-47352546777E}"/>
                </a:ext>
              </a:extLst>
            </p:cNvPr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="" xmlns:a16="http://schemas.microsoft.com/office/drawing/2014/main" id="{037DDA63-6C68-4BE9-8B81-5661DEE98624}"/>
                </a:ext>
              </a:extLst>
            </p:cNvPr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18">
            <a:extLst>
              <a:ext uri="{FF2B5EF4-FFF2-40B4-BE49-F238E27FC236}">
                <a16:creationId xmlns="" xmlns:a16="http://schemas.microsoft.com/office/drawing/2014/main" id="{EE0A87D9-C3A6-406D-A200-E6BBADDF5EB4}"/>
              </a:ext>
            </a:extLst>
          </p:cNvPr>
          <p:cNvGrpSpPr/>
          <p:nvPr/>
        </p:nvGrpSpPr>
        <p:grpSpPr>
          <a:xfrm rot="18900000" flipV="1">
            <a:off x="4440045" y="4064849"/>
            <a:ext cx="339056" cy="1743105"/>
            <a:chOff x="2476500" y="2038350"/>
            <a:chExt cx="571500" cy="1828800"/>
          </a:xfrm>
          <a:solidFill>
            <a:schemeClr val="accent3"/>
          </a:solidFill>
        </p:grpSpPr>
        <p:sp>
          <p:nvSpPr>
            <p:cNvPr id="7" name="Bent Arrow 8">
              <a:extLst>
                <a:ext uri="{FF2B5EF4-FFF2-40B4-BE49-F238E27FC236}">
                  <a16:creationId xmlns="" xmlns:a16="http://schemas.microsoft.com/office/drawing/2014/main" id="{439C6EE8-5CEE-4113-8205-D237D850245D}"/>
                </a:ext>
              </a:extLst>
            </p:cNvPr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="" xmlns:a16="http://schemas.microsoft.com/office/drawing/2014/main" id="{07964020-D734-4519-8BE5-43ED26C4EB8E}"/>
                </a:ext>
              </a:extLst>
            </p:cNvPr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21">
            <a:extLst>
              <a:ext uri="{FF2B5EF4-FFF2-40B4-BE49-F238E27FC236}">
                <a16:creationId xmlns="" xmlns:a16="http://schemas.microsoft.com/office/drawing/2014/main" id="{CB5C178D-020B-409B-A97C-C9A5AF6ABD11}"/>
              </a:ext>
            </a:extLst>
          </p:cNvPr>
          <p:cNvGrpSpPr/>
          <p:nvPr/>
        </p:nvGrpSpPr>
        <p:grpSpPr>
          <a:xfrm rot="18900000" flipH="1">
            <a:off x="6939174" y="1565718"/>
            <a:ext cx="339056" cy="1743105"/>
            <a:chOff x="2476500" y="2038350"/>
            <a:chExt cx="571500" cy="1828800"/>
          </a:xfrm>
          <a:solidFill>
            <a:schemeClr val="accent1"/>
          </a:solidFill>
        </p:grpSpPr>
        <p:sp>
          <p:nvSpPr>
            <p:cNvPr id="10" name="Bent Arrow 11">
              <a:extLst>
                <a:ext uri="{FF2B5EF4-FFF2-40B4-BE49-F238E27FC236}">
                  <a16:creationId xmlns="" xmlns:a16="http://schemas.microsoft.com/office/drawing/2014/main" id="{187CAF65-2AD6-4BDD-8A5E-61B21DB1EEF2}"/>
                </a:ext>
              </a:extLst>
            </p:cNvPr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Rectangle 12">
              <a:extLst>
                <a:ext uri="{FF2B5EF4-FFF2-40B4-BE49-F238E27FC236}">
                  <a16:creationId xmlns="" xmlns:a16="http://schemas.microsoft.com/office/drawing/2014/main" id="{D7353275-1837-40B8-B99C-4D2F7775055C}"/>
                </a:ext>
              </a:extLst>
            </p:cNvPr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17C5DA5B-0C85-465C-AC32-486B2DC7DFAA}"/>
              </a:ext>
            </a:extLst>
          </p:cNvPr>
          <p:cNvGrpSpPr/>
          <p:nvPr/>
        </p:nvGrpSpPr>
        <p:grpSpPr>
          <a:xfrm rot="2700000" flipH="1">
            <a:off x="6973963" y="4087780"/>
            <a:ext cx="339057" cy="1743105"/>
            <a:chOff x="2476500" y="2038350"/>
            <a:chExt cx="571500" cy="1828800"/>
          </a:xfrm>
          <a:solidFill>
            <a:schemeClr val="accent2"/>
          </a:solidFill>
        </p:grpSpPr>
        <p:sp>
          <p:nvSpPr>
            <p:cNvPr id="13" name="Bent Arrow 14">
              <a:extLst>
                <a:ext uri="{FF2B5EF4-FFF2-40B4-BE49-F238E27FC236}">
                  <a16:creationId xmlns="" xmlns:a16="http://schemas.microsoft.com/office/drawing/2014/main" id="{6A558DEC-7067-4722-B52B-733F83583744}"/>
                </a:ext>
              </a:extLst>
            </p:cNvPr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Rectangle 15">
              <a:extLst>
                <a:ext uri="{FF2B5EF4-FFF2-40B4-BE49-F238E27FC236}">
                  <a16:creationId xmlns="" xmlns:a16="http://schemas.microsoft.com/office/drawing/2014/main" id="{CA1EA12A-26DA-400F-AE9B-8E7A38C3C0FF}"/>
                </a:ext>
              </a:extLst>
            </p:cNvPr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A4CBCAF2-D7D2-4F8F-BB61-750507CF400D}"/>
              </a:ext>
            </a:extLst>
          </p:cNvPr>
          <p:cNvGrpSpPr/>
          <p:nvPr/>
        </p:nvGrpSpPr>
        <p:grpSpPr>
          <a:xfrm>
            <a:off x="3941262" y="2920422"/>
            <a:ext cx="1566836" cy="1566836"/>
            <a:chOff x="4482175" y="3242393"/>
            <a:chExt cx="1566836" cy="1566836"/>
          </a:xfrm>
        </p:grpSpPr>
        <p:sp>
          <p:nvSpPr>
            <p:cNvPr id="36" name="Rounded Rectangle 23">
              <a:extLst>
                <a:ext uri="{FF2B5EF4-FFF2-40B4-BE49-F238E27FC236}">
                  <a16:creationId xmlns="" xmlns:a16="http://schemas.microsoft.com/office/drawing/2014/main" id="{68C322B3-8F5C-43CF-9DF7-5D6D343DD5F7}"/>
                </a:ext>
              </a:extLst>
            </p:cNvPr>
            <p:cNvSpPr/>
            <p:nvPr/>
          </p:nvSpPr>
          <p:spPr bwMode="auto">
            <a:xfrm rot="18900000" flipV="1">
              <a:off x="4482175" y="3242393"/>
              <a:ext cx="1566836" cy="1566836"/>
            </a:xfrm>
            <a:prstGeom prst="roundRect">
              <a:avLst>
                <a:gd name="adj" fmla="val 9646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6159C8AF-7698-453C-804C-A151EAEF523E}"/>
                </a:ext>
              </a:extLst>
            </p:cNvPr>
            <p:cNvSpPr txBox="1"/>
            <p:nvPr/>
          </p:nvSpPr>
          <p:spPr>
            <a:xfrm>
              <a:off x="4765183" y="3464418"/>
              <a:ext cx="110799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b="1" dirty="0"/>
                <a:t>？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8FABB6D4-ADBA-4B10-BB48-97810FF2B339}"/>
              </a:ext>
            </a:extLst>
          </p:cNvPr>
          <p:cNvGrpSpPr/>
          <p:nvPr/>
        </p:nvGrpSpPr>
        <p:grpSpPr>
          <a:xfrm>
            <a:off x="5104578" y="1757106"/>
            <a:ext cx="1566836" cy="1566836"/>
            <a:chOff x="5645491" y="2079077"/>
            <a:chExt cx="1566836" cy="1566836"/>
          </a:xfrm>
        </p:grpSpPr>
        <p:sp>
          <p:nvSpPr>
            <p:cNvPr id="39" name="Rounded Rectangle 26">
              <a:extLst>
                <a:ext uri="{FF2B5EF4-FFF2-40B4-BE49-F238E27FC236}">
                  <a16:creationId xmlns="" xmlns:a16="http://schemas.microsoft.com/office/drawing/2014/main" id="{11298227-F0E5-49C2-AFA1-80D05DC2120B}"/>
                </a:ext>
              </a:extLst>
            </p:cNvPr>
            <p:cNvSpPr/>
            <p:nvPr/>
          </p:nvSpPr>
          <p:spPr bwMode="auto">
            <a:xfrm rot="18900000" flipV="1">
              <a:off x="5645491" y="2079077"/>
              <a:ext cx="1566836" cy="1566836"/>
            </a:xfrm>
            <a:prstGeom prst="roundRect">
              <a:avLst>
                <a:gd name="adj" fmla="val 9646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2B60D947-1D2B-437D-87E5-3E11F8571989}"/>
                </a:ext>
              </a:extLst>
            </p:cNvPr>
            <p:cNvSpPr txBox="1"/>
            <p:nvPr/>
          </p:nvSpPr>
          <p:spPr>
            <a:xfrm>
              <a:off x="5975798" y="2356835"/>
              <a:ext cx="84189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/>
                <a:t>@</a:t>
              </a:r>
              <a:endParaRPr lang="zh-CN" altLang="en-US" sz="5400" b="1" dirty="0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3E9B9E8B-EEEE-48CF-8F73-15B223AF7001}"/>
              </a:ext>
            </a:extLst>
          </p:cNvPr>
          <p:cNvGrpSpPr/>
          <p:nvPr/>
        </p:nvGrpSpPr>
        <p:grpSpPr>
          <a:xfrm>
            <a:off x="6267894" y="2920422"/>
            <a:ext cx="1566836" cy="1566836"/>
            <a:chOff x="6808807" y="3242393"/>
            <a:chExt cx="1566836" cy="1566836"/>
          </a:xfrm>
        </p:grpSpPr>
        <p:sp>
          <p:nvSpPr>
            <p:cNvPr id="16" name="Rounded Rectangle 20">
              <a:extLst>
                <a:ext uri="{FF2B5EF4-FFF2-40B4-BE49-F238E27FC236}">
                  <a16:creationId xmlns="" xmlns:a16="http://schemas.microsoft.com/office/drawing/2014/main" id="{2619CC75-B8EE-4750-ABB7-815E6909C8A1}"/>
                </a:ext>
              </a:extLst>
            </p:cNvPr>
            <p:cNvSpPr/>
            <p:nvPr/>
          </p:nvSpPr>
          <p:spPr bwMode="auto">
            <a:xfrm rot="18900000" flipV="1">
              <a:off x="6808807" y="3242393"/>
              <a:ext cx="1566836" cy="1566836"/>
            </a:xfrm>
            <a:prstGeom prst="roundRect">
              <a:avLst>
                <a:gd name="adj" fmla="val 9646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7CDA1EAE-0AFC-436F-8B09-1CA8B2193A3E}"/>
                </a:ext>
              </a:extLst>
            </p:cNvPr>
            <p:cNvSpPr txBox="1"/>
            <p:nvPr/>
          </p:nvSpPr>
          <p:spPr>
            <a:xfrm>
              <a:off x="7250805" y="3425781"/>
              <a:ext cx="7312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/>
                <a:t>#</a:t>
              </a:r>
              <a:endParaRPr lang="zh-CN" altLang="en-US" sz="7200" b="1" dirty="0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962A4A45-A242-482B-ACE2-2768994C8F07}"/>
              </a:ext>
            </a:extLst>
          </p:cNvPr>
          <p:cNvGrpSpPr/>
          <p:nvPr/>
        </p:nvGrpSpPr>
        <p:grpSpPr>
          <a:xfrm>
            <a:off x="5078820" y="4083739"/>
            <a:ext cx="1566836" cy="1566836"/>
            <a:chOff x="5619733" y="4405710"/>
            <a:chExt cx="1566836" cy="1566836"/>
          </a:xfrm>
        </p:grpSpPr>
        <p:sp>
          <p:nvSpPr>
            <p:cNvPr id="33" name="Rounded Rectangle 17">
              <a:extLst>
                <a:ext uri="{FF2B5EF4-FFF2-40B4-BE49-F238E27FC236}">
                  <a16:creationId xmlns="" xmlns:a16="http://schemas.microsoft.com/office/drawing/2014/main" id="{074BD08C-1583-4B73-9640-019AC3396049}"/>
                </a:ext>
              </a:extLst>
            </p:cNvPr>
            <p:cNvSpPr/>
            <p:nvPr/>
          </p:nvSpPr>
          <p:spPr bwMode="auto">
            <a:xfrm rot="18900000" flipV="1">
              <a:off x="5619733" y="4405710"/>
              <a:ext cx="1566836" cy="1566836"/>
            </a:xfrm>
            <a:prstGeom prst="roundRect">
              <a:avLst>
                <a:gd name="adj" fmla="val 9646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41037778-55C4-4686-87F1-122E992A0DD2}"/>
                </a:ext>
              </a:extLst>
            </p:cNvPr>
            <p:cNvSpPr txBox="1"/>
            <p:nvPr/>
          </p:nvSpPr>
          <p:spPr>
            <a:xfrm>
              <a:off x="6014435" y="4670761"/>
              <a:ext cx="81785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/>
                <a:t>&amp;</a:t>
              </a:r>
              <a:endParaRPr lang="zh-CN" altLang="en-US" sz="6000" b="1" dirty="0"/>
            </a:p>
          </p:txBody>
        </p:sp>
      </p:grpSp>
      <p:sp>
        <p:nvSpPr>
          <p:cNvPr id="49" name="Rectangle 5">
            <a:extLst>
              <a:ext uri="{FF2B5EF4-FFF2-40B4-BE49-F238E27FC236}">
                <a16:creationId xmlns="" xmlns:a16="http://schemas.microsoft.com/office/drawing/2014/main" id="{6D47E169-6335-4FC7-B7E7-3060473D3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812" y="1303382"/>
            <a:ext cx="3259265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、准备四种本子：课堂作业本、课堂笔记本、课堂随练本、错题本。</a:t>
            </a:r>
          </a:p>
          <a:p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0" name="Rectangle 5">
            <a:extLst>
              <a:ext uri="{FF2B5EF4-FFF2-40B4-BE49-F238E27FC236}">
                <a16:creationId xmlns="" xmlns:a16="http://schemas.microsoft.com/office/drawing/2014/main" id="{C628F7E8-68D9-48E4-B7CE-1497208CF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3774" y="1040943"/>
            <a:ext cx="328721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、准备三支笔：黑笔、红笔、铅笔。用黑笔写作业，铅笔画图、红笔订正标注。</a:t>
            </a:r>
          </a:p>
          <a:p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1" name="Rectangle 5">
            <a:extLst>
              <a:ext uri="{FF2B5EF4-FFF2-40B4-BE49-F238E27FC236}">
                <a16:creationId xmlns="" xmlns:a16="http://schemas.microsoft.com/office/drawing/2014/main" id="{7703EF3B-F3AF-4A6A-8FF6-6BAF74BE9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5413" y="3937159"/>
            <a:ext cx="3646333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、独立作业，不抄袭，不对答案，有困难可以请教同学和老师，弄懂后再写到本子上。作业发下来，有错要及时订正，利用课间时间交到我办公室。</a:t>
            </a:r>
          </a:p>
          <a:p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2" name="Rectangle 5">
            <a:extLst>
              <a:ext uri="{FF2B5EF4-FFF2-40B4-BE49-F238E27FC236}">
                <a16:creationId xmlns="" xmlns:a16="http://schemas.microsoft.com/office/drawing/2014/main" id="{B0422D49-AB1B-4670-8D8E-6B0A570FC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738" y="4456072"/>
            <a:ext cx="29459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、错题本要及时收集作业和考试卷中的错题和难题。</a:t>
            </a:r>
          </a:p>
          <a:p>
            <a:endParaRPr lang="zh-CN" altLang="en-US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6737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8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8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6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6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6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94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4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4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94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89F713F-AB09-4D2E-A4D9-8D4234BBE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536" y="3477295"/>
            <a:ext cx="1891445" cy="3109421"/>
          </a:xfrm>
          <a:prstGeom prst="rect">
            <a:avLst/>
          </a:prstGeom>
        </p:spPr>
      </p:pic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254709" y="137080"/>
            <a:ext cx="3682582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小  结</a:t>
            </a:r>
          </a:p>
        </p:txBody>
      </p:sp>
      <p:sp>
        <p:nvSpPr>
          <p:cNvPr id="86" name="Text Box 11">
            <a:extLst>
              <a:ext uri="{FF2B5EF4-FFF2-40B4-BE49-F238E27FC236}">
                <a16:creationId xmlns="" xmlns:a16="http://schemas.microsoft.com/office/drawing/2014/main" id="{8AFDFF3C-EF6E-4FC7-9CF6-BEE61E41D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207" y="1942487"/>
            <a:ext cx="9899767" cy="328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65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亲 爱 的 同 学 们 ， 学 习 数 学 是 艰 辛 的 ， 但 也 是 快 乐 的 ！ 只 要 在 学 习 中 树 立 信 心 、 善 于 思 考 、 不 断 努 力 ， 相 信 你 的 数 学 学 习 能 力 会 越 来 越 强 ， 你 收 获 到 的 自 信 心 和 成 功 的 喜 悦 也 会 越 来 越 多 ！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265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7FB5B5C-6A8C-4938-9908-31C469710B03}"/>
              </a:ext>
            </a:extLst>
          </p:cNvPr>
          <p:cNvSpPr/>
          <p:nvPr/>
        </p:nvSpPr>
        <p:spPr>
          <a:xfrm>
            <a:off x="7551687" y="133560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CF4AC80-56F5-4E2C-A35E-951C61E185E8}"/>
              </a:ext>
            </a:extLst>
          </p:cNvPr>
          <p:cNvSpPr/>
          <p:nvPr/>
        </p:nvSpPr>
        <p:spPr>
          <a:xfrm>
            <a:off x="-2769" y="170947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115EFF8-49FE-4025-BE79-53F7D995C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3322"/>
            <a:ext cx="1931831" cy="232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>
            <a:extLst>
              <a:ext uri="{FF2B5EF4-FFF2-40B4-BE49-F238E27FC236}">
                <a16:creationId xmlns="" xmlns:a16="http://schemas.microsoft.com/office/drawing/2014/main" id="{3D295AB4-B328-43DD-ABA1-2F1231FAD07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032031" y="3409703"/>
            <a:ext cx="4081315" cy="203748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25400">
            <a:solidFill>
              <a:srgbClr val="76B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3078" name="矩形 17">
            <a:extLst>
              <a:ext uri="{FF2B5EF4-FFF2-40B4-BE49-F238E27FC236}">
                <a16:creationId xmlns="" xmlns:a16="http://schemas.microsoft.com/office/drawing/2014/main" id="{57DC9EFC-1E8D-4208-9F6D-229338C87D63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6214" y="2515307"/>
            <a:ext cx="3741132" cy="18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500" dirty="0">
                <a:solidFill>
                  <a:srgbClr val="76B2FA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目 录</a:t>
            </a:r>
          </a:p>
        </p:txBody>
      </p:sp>
      <p:sp>
        <p:nvSpPr>
          <p:cNvPr id="23" name="KSO_Shape">
            <a:extLst>
              <a:ext uri="{FF2B5EF4-FFF2-40B4-BE49-F238E27FC236}">
                <a16:creationId xmlns="" xmlns:a16="http://schemas.microsoft.com/office/drawing/2014/main" id="{199884A2-D35F-465D-A97B-DEC3D9D24ADB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 flipH="1">
            <a:off x="5724696" y="1189100"/>
            <a:ext cx="1359245" cy="1044721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0068B7"/>
              </a:solidFill>
            </a:endParaRPr>
          </a:p>
        </p:txBody>
      </p:sp>
      <p:sp>
        <p:nvSpPr>
          <p:cNvPr id="81" name="MH_Entry_1">
            <a:extLst>
              <a:ext uri="{FF2B5EF4-FFF2-40B4-BE49-F238E27FC236}">
                <a16:creationId xmlns="" xmlns:a16="http://schemas.microsoft.com/office/drawing/2014/main" id="{C8E45609-1251-402A-AB32-3AC908E56A8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639430" y="1657667"/>
            <a:ext cx="3574344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Arial" panose="020B0604020202020204" pitchFamily="34" charset="0"/>
              </a:rPr>
              <a:t>为什么要学数学</a:t>
            </a:r>
          </a:p>
        </p:txBody>
      </p:sp>
      <p:sp>
        <p:nvSpPr>
          <p:cNvPr id="82" name="MH_Entry_2">
            <a:extLst>
              <a:ext uri="{FF2B5EF4-FFF2-40B4-BE49-F238E27FC236}">
                <a16:creationId xmlns="" xmlns:a16="http://schemas.microsoft.com/office/drawing/2014/main" id="{409FA22B-8C70-4BB0-824E-A08A19A1E06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639430" y="2826498"/>
            <a:ext cx="382641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4000" dirty="0">
                <a:solidFill>
                  <a:schemeClr val="accent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Arial" panose="020B0604020202020204" pitchFamily="34" charset="0"/>
              </a:rPr>
              <a:t>初中数学的特点</a:t>
            </a:r>
          </a:p>
        </p:txBody>
      </p:sp>
      <p:sp>
        <p:nvSpPr>
          <p:cNvPr id="83" name="MH_Entry_3">
            <a:extLst>
              <a:ext uri="{FF2B5EF4-FFF2-40B4-BE49-F238E27FC236}">
                <a16:creationId xmlns="" xmlns:a16="http://schemas.microsoft.com/office/drawing/2014/main" id="{08E270F3-3761-4E6C-97DF-BA58FA98E47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639430" y="4189127"/>
            <a:ext cx="3208121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4000" dirty="0">
                <a:solidFill>
                  <a:schemeClr val="accent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Arial" panose="020B0604020202020204" pitchFamily="34" charset="0"/>
              </a:rPr>
              <a:t>怎么学好数学</a:t>
            </a:r>
          </a:p>
        </p:txBody>
      </p:sp>
      <p:sp>
        <p:nvSpPr>
          <p:cNvPr id="84" name="MH_Entry_4">
            <a:extLst>
              <a:ext uri="{FF2B5EF4-FFF2-40B4-BE49-F238E27FC236}">
                <a16:creationId xmlns="" xmlns:a16="http://schemas.microsoft.com/office/drawing/2014/main" id="{5DA0A654-2F38-4296-A4A0-D75A2F5D979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639430" y="5472398"/>
            <a:ext cx="3246333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Arial" panose="020B0604020202020204" pitchFamily="34" charset="0"/>
              </a:rPr>
              <a:t>数学课的要求</a:t>
            </a:r>
          </a:p>
        </p:txBody>
      </p:sp>
      <p:sp>
        <p:nvSpPr>
          <p:cNvPr id="85" name="MH_Others_2">
            <a:extLst>
              <a:ext uri="{FF2B5EF4-FFF2-40B4-BE49-F238E27FC236}">
                <a16:creationId xmlns="" xmlns:a16="http://schemas.microsoft.com/office/drawing/2014/main" id="{04DCA009-43F4-4753-84F6-3BEEE2FCEE3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947832" y="4297185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rgbClr val="A5A5A5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rgbClr val="A5A5A5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任意多边形 13">
            <a:extLst>
              <a:ext uri="{FF2B5EF4-FFF2-40B4-BE49-F238E27FC236}">
                <a16:creationId xmlns="" xmlns:a16="http://schemas.microsoft.com/office/drawing/2014/main" id="{1BA69999-DD73-47D5-B32C-FC6C4247B25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7110122" y="4860066"/>
            <a:ext cx="4081315" cy="203748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25400">
            <a:solidFill>
              <a:srgbClr val="76B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7" name="任意多边形 13">
            <a:extLst>
              <a:ext uri="{FF2B5EF4-FFF2-40B4-BE49-F238E27FC236}">
                <a16:creationId xmlns="" xmlns:a16="http://schemas.microsoft.com/office/drawing/2014/main" id="{D322CBB9-C415-4285-852F-6662D00FADAD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083941" y="6128771"/>
            <a:ext cx="4081315" cy="203748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25400">
            <a:solidFill>
              <a:srgbClr val="76B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8" name="任意多边形 13">
            <a:extLst>
              <a:ext uri="{FF2B5EF4-FFF2-40B4-BE49-F238E27FC236}">
                <a16:creationId xmlns="" xmlns:a16="http://schemas.microsoft.com/office/drawing/2014/main" id="{5EDAE6C4-C8D4-4D20-A00D-665C3E9A23E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7110122" y="2257126"/>
            <a:ext cx="4081315" cy="203748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25400">
            <a:solidFill>
              <a:srgbClr val="76B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9" name="KSO_Shape">
            <a:extLst>
              <a:ext uri="{FF2B5EF4-FFF2-40B4-BE49-F238E27FC236}">
                <a16:creationId xmlns="" xmlns:a16="http://schemas.microsoft.com/office/drawing/2014/main" id="{9A70C81B-0CBA-4FA2-8340-94D5D28607C3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 flipH="1">
            <a:off x="5672786" y="2364982"/>
            <a:ext cx="1359245" cy="1044721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0068B7"/>
              </a:solidFill>
            </a:endParaRPr>
          </a:p>
        </p:txBody>
      </p:sp>
      <p:sp>
        <p:nvSpPr>
          <p:cNvPr id="21" name="KSO_Shape">
            <a:extLst>
              <a:ext uri="{FF2B5EF4-FFF2-40B4-BE49-F238E27FC236}">
                <a16:creationId xmlns="" xmlns:a16="http://schemas.microsoft.com/office/drawing/2014/main" id="{FAD65941-FC18-41E6-9B4A-E070BCC054F1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 flipH="1">
            <a:off x="5724695" y="3801986"/>
            <a:ext cx="1359245" cy="1044721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0068B7"/>
              </a:solidFill>
            </a:endParaRPr>
          </a:p>
        </p:txBody>
      </p:sp>
      <p:sp>
        <p:nvSpPr>
          <p:cNvPr id="22" name="KSO_Shape">
            <a:extLst>
              <a:ext uri="{FF2B5EF4-FFF2-40B4-BE49-F238E27FC236}">
                <a16:creationId xmlns="" xmlns:a16="http://schemas.microsoft.com/office/drawing/2014/main" id="{FE8C58A6-BD73-45B8-91BE-443488B41853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 flipH="1">
            <a:off x="5672785" y="5049413"/>
            <a:ext cx="1359245" cy="1044721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0068B7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7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7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2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7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2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78" grpId="0"/>
      <p:bldP spid="23" grpId="0" animBg="1"/>
      <p:bldP spid="81" grpId="0"/>
      <p:bldP spid="82" grpId="0"/>
      <p:bldP spid="83" grpId="0"/>
      <p:bldP spid="84" grpId="0"/>
      <p:bldP spid="85" grpId="0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文字, 地图&#10;&#10;已生成极高可信度的说明">
            <a:extLst>
              <a:ext uri="{FF2B5EF4-FFF2-40B4-BE49-F238E27FC236}">
                <a16:creationId xmlns="" xmlns:a16="http://schemas.microsoft.com/office/drawing/2014/main" id="{970EA012-9329-45F1-B7C3-C6EBB1F280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259">
            <a:extLst>
              <a:ext uri="{FF2B5EF4-FFF2-40B4-BE49-F238E27FC236}">
                <a16:creationId xmlns="" xmlns:a16="http://schemas.microsoft.com/office/drawing/2014/main" id="{F9346391-D78D-44DC-ADE1-CC020BE50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574" y="2725124"/>
            <a:ext cx="10424837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>
                <a:latin typeface="方正小标宋简体" panose="02010601030101010101" pitchFamily="2" charset="-122"/>
                <a:ea typeface="方正小标宋简体" panose="02010601030101010101" pitchFamily="2" charset="-122"/>
                <a:cs typeface="Arial" panose="020B0604020202020204" pitchFamily="34" charset="0"/>
              </a:rPr>
              <a:t>THANK YOU</a:t>
            </a:r>
            <a:endParaRPr lang="zh-CN" altLang="en-US" sz="8800" dirty="0">
              <a:latin typeface="方正小标宋简体" panose="02010601030101010101" pitchFamily="2" charset="-122"/>
              <a:ea typeface="方正小标宋简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259">
            <a:extLst>
              <a:ext uri="{FF2B5EF4-FFF2-40B4-BE49-F238E27FC236}">
                <a16:creationId xmlns="" xmlns:a16="http://schemas.microsoft.com/office/drawing/2014/main" id="{2A00D52A-10C8-47EA-9D23-A048BB057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7113" y="1856553"/>
            <a:ext cx="6694212" cy="58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792" dirty="0">
                <a:latin typeface="方正小标宋简体" panose="02010601030101010101" pitchFamily="2" charset="-122"/>
                <a:ea typeface="方正小标宋简体" panose="02010601030101010101" pitchFamily="2" charset="-122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6" name="矩形 259">
            <a:extLst>
              <a:ext uri="{FF2B5EF4-FFF2-40B4-BE49-F238E27FC236}">
                <a16:creationId xmlns="" xmlns:a16="http://schemas.microsoft.com/office/drawing/2014/main" id="{2C384DF6-2B46-467A-B38C-FECC962CF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294" y="4760913"/>
            <a:ext cx="66942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走进数学世界</a:t>
            </a:r>
          </a:p>
        </p:txBody>
      </p:sp>
    </p:spTree>
    <p:extLst>
      <p:ext uri="{BB962C8B-B14F-4D97-AF65-F5344CB8AC3E}">
        <p14:creationId xmlns:p14="http://schemas.microsoft.com/office/powerpoint/2010/main" val="128157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75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75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75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25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2" grpId="1"/>
      <p:bldP spid="6" grpId="0"/>
      <p:bldP spid="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7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DF11839-80D9-4129-8135-8578BD510C4E}"/>
              </a:ext>
            </a:extLst>
          </p:cNvPr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A52A399-BFCE-4938-A07E-B68C7578C726}"/>
              </a:ext>
            </a:extLst>
          </p:cNvPr>
          <p:cNvSpPr/>
          <p:nvPr/>
        </p:nvSpPr>
        <p:spPr>
          <a:xfrm>
            <a:off x="2248421" y="2421853"/>
            <a:ext cx="2202555" cy="22025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accent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01</a:t>
            </a:r>
            <a:endParaRPr lang="zh-CN" altLang="en-US" sz="7200" dirty="0">
              <a:solidFill>
                <a:schemeClr val="accent1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MH_Entry_1">
            <a:extLst>
              <a:ext uri="{FF2B5EF4-FFF2-40B4-BE49-F238E27FC236}">
                <a16:creationId xmlns="" xmlns:a16="http://schemas.microsoft.com/office/drawing/2014/main" id="{4D58BA63-D6FA-4F7E-9435-292388123BE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82555" y="2541296"/>
            <a:ext cx="6090889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为什么要学数学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="" xmlns:a16="http://schemas.microsoft.com/office/drawing/2014/main" id="{40403D3C-88A4-4330-866E-0742A1F13F0C}"/>
              </a:ext>
            </a:extLst>
          </p:cNvPr>
          <p:cNvSpPr txBox="1"/>
          <p:nvPr/>
        </p:nvSpPr>
        <p:spPr>
          <a:xfrm>
            <a:off x="5858051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="" xmlns:a16="http://schemas.microsoft.com/office/drawing/2014/main" id="{1236001D-BBC8-4FDE-B016-9D915459D2DE}"/>
              </a:ext>
            </a:extLst>
          </p:cNvPr>
          <p:cNvSpPr txBox="1"/>
          <p:nvPr/>
        </p:nvSpPr>
        <p:spPr>
          <a:xfrm>
            <a:off x="5846175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="" xmlns:a16="http://schemas.microsoft.com/office/drawing/2014/main" id="{D120C53C-7153-44CE-9C4C-243C02E9D9AF}"/>
              </a:ext>
            </a:extLst>
          </p:cNvPr>
          <p:cNvSpPr txBox="1"/>
          <p:nvPr/>
        </p:nvSpPr>
        <p:spPr>
          <a:xfrm>
            <a:off x="9195015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568D2ED5-7F9E-461F-BD98-B34630926263}"/>
              </a:ext>
            </a:extLst>
          </p:cNvPr>
          <p:cNvSpPr txBox="1"/>
          <p:nvPr/>
        </p:nvSpPr>
        <p:spPr>
          <a:xfrm>
            <a:off x="9183139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53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9D8D5E2-2553-4E7C-BF82-D995D13F4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02" y="1322332"/>
            <a:ext cx="8865440" cy="4383855"/>
          </a:xfrm>
          <a:prstGeom prst="rect">
            <a:avLst/>
          </a:prstGeom>
        </p:spPr>
      </p:pic>
      <p:sp>
        <p:nvSpPr>
          <p:cNvPr id="78" name="矩形 77"/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640313" y="172868"/>
            <a:ext cx="2911374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生活离不开数学</a:t>
            </a:r>
          </a:p>
        </p:txBody>
      </p:sp>
      <p:sp>
        <p:nvSpPr>
          <p:cNvPr id="97" name="Text Box 11">
            <a:extLst>
              <a:ext uri="{FF2B5EF4-FFF2-40B4-BE49-F238E27FC236}">
                <a16:creationId xmlns="" xmlns:a16="http://schemas.microsoft.com/office/drawing/2014/main" id="{9328AE89-052E-4079-8A15-43AD523FA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2476" y="3540660"/>
            <a:ext cx="774264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小到集市买东西，大到火箭发射都离不</a:t>
            </a:r>
            <a:endParaRPr lang="en-US" altLang="zh-CN" sz="32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开数学。</a:t>
            </a:r>
          </a:p>
        </p:txBody>
      </p:sp>
      <p:sp>
        <p:nvSpPr>
          <p:cNvPr id="98" name="Text Box 11">
            <a:extLst>
              <a:ext uri="{FF2B5EF4-FFF2-40B4-BE49-F238E27FC236}">
                <a16:creationId xmlns="" xmlns:a16="http://schemas.microsoft.com/office/drawing/2014/main" id="{FFBCE4FC-8416-42A9-B591-D4944EE86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2476" y="2385919"/>
            <a:ext cx="77426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你知道下水道的井盖为什么做成圆的吗？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25BFF801-8D6A-49C1-A02C-D073C5BA6079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3ECD51A-4F99-4E67-8F7A-C47AD56965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248">
            <a:off x="9324905" y="4281358"/>
            <a:ext cx="1940593" cy="212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1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029842" y="199612"/>
            <a:ext cx="2132315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数学是工具</a:t>
            </a:r>
          </a:p>
        </p:txBody>
      </p:sp>
      <p:sp>
        <p:nvSpPr>
          <p:cNvPr id="25" name="Text Box 11">
            <a:extLst>
              <a:ext uri="{FF2B5EF4-FFF2-40B4-BE49-F238E27FC236}">
                <a16:creationId xmlns="" xmlns:a16="http://schemas.microsoft.com/office/drawing/2014/main" id="{CABB1DA2-69E0-45BE-A782-E4239A7B2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8528" y="1983043"/>
            <a:ext cx="5803311" cy="308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65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655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数 学 是 物 理 、 化 学 等 学 科 的 基 础 ， 曾 有 人 说 ： 一 个 物 理 学 家 必 须 是 数 学 家 ， 而 一 个 数 学 家 未 必 是 物 理 学 家 。 可 见 数 学 的 价 值 。 </a:t>
            </a:r>
          </a:p>
        </p:txBody>
      </p:sp>
      <p:sp>
        <p:nvSpPr>
          <p:cNvPr id="26" name="Text Box 11">
            <a:extLst>
              <a:ext uri="{FF2B5EF4-FFF2-40B4-BE49-F238E27FC236}">
                <a16:creationId xmlns="" xmlns:a16="http://schemas.microsoft.com/office/drawing/2014/main" id="{852A53C6-2B25-4943-8D09-280FEB851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910" y="5567083"/>
            <a:ext cx="4386425" cy="44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75" b="1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牛顿－－微积分的创始人之一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A7FC33B-EFE0-4DC6-8B5B-098B8B4FC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638" y="1842179"/>
            <a:ext cx="3148738" cy="4162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B2474CB-978A-44D3-9C4D-C2F213C61494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0ED1088-E33C-4E2F-A39B-F51185C0992D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56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835078" y="169265"/>
            <a:ext cx="2521844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数学使人聪明</a:t>
            </a:r>
          </a:p>
        </p:txBody>
      </p:sp>
      <p:sp>
        <p:nvSpPr>
          <p:cNvPr id="10" name="Rectangle 12">
            <a:extLst>
              <a:ext uri="{FF2B5EF4-FFF2-40B4-BE49-F238E27FC236}">
                <a16:creationId xmlns="" xmlns:a16="http://schemas.microsoft.com/office/drawing/2014/main" id="{4B4D0968-F2C8-4A20-AB18-25DC11993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431" y="1514721"/>
            <a:ext cx="10172864" cy="108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读诗使人灵秀，读历史使人明智，学逻辑使人周密，学哲学使人善辩，学数学使人聪明。－－培根</a:t>
            </a:r>
          </a:p>
        </p:txBody>
      </p:sp>
      <p:graphicFrame>
        <p:nvGraphicFramePr>
          <p:cNvPr id="11" name="Object 14">
            <a:extLst>
              <a:ext uri="{FF2B5EF4-FFF2-40B4-BE49-F238E27FC236}">
                <a16:creationId xmlns="" xmlns:a16="http://schemas.microsoft.com/office/drawing/2014/main" id="{524849DB-1559-4940-BD44-AAC2AE4DBC8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532867" y="3899106"/>
          <a:ext cx="3823170" cy="101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4" imgW="1676160" imgH="431640" progId="Equation.DSMT4">
                  <p:embed/>
                </p:oleObj>
              </mc:Choice>
              <mc:Fallback>
                <p:oleObj name="Equation" r:id="rId4" imgW="1676160" imgH="431640" progId="Equation.DSMT4">
                  <p:embed/>
                  <p:pic>
                    <p:nvPicPr>
                      <p:cNvPr id="11" name="Object 14">
                        <a:extLst>
                          <a:ext uri="{FF2B5EF4-FFF2-40B4-BE49-F238E27FC236}">
                            <a16:creationId xmlns="" xmlns:a16="http://schemas.microsoft.com/office/drawing/2014/main" id="{524849DB-1559-4940-BD44-AAC2AE4DBC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2867" y="3899106"/>
                        <a:ext cx="3823170" cy="10190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9FB6872-133D-4677-9F33-26625FCF395D}"/>
              </a:ext>
            </a:extLst>
          </p:cNvPr>
          <p:cNvGrpSpPr/>
          <p:nvPr/>
        </p:nvGrpSpPr>
        <p:grpSpPr>
          <a:xfrm>
            <a:off x="6714219" y="2998194"/>
            <a:ext cx="4258581" cy="2998844"/>
            <a:chOff x="6714219" y="2998194"/>
            <a:chExt cx="4258581" cy="2998844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F0216823-9A99-48CB-B51E-F845CE9D659E}"/>
                </a:ext>
              </a:extLst>
            </p:cNvPr>
            <p:cNvSpPr/>
            <p:nvPr/>
          </p:nvSpPr>
          <p:spPr>
            <a:xfrm>
              <a:off x="6714219" y="3063833"/>
              <a:ext cx="4258581" cy="2933205"/>
            </a:xfrm>
            <a:prstGeom prst="round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ctangle 15">
              <a:extLst>
                <a:ext uri="{FF2B5EF4-FFF2-40B4-BE49-F238E27FC236}">
                  <a16:creationId xmlns="" xmlns:a16="http://schemas.microsoft.com/office/drawing/2014/main" id="{7A7BE195-88AD-4F93-B756-9B67ADBE8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3697" y="2998194"/>
              <a:ext cx="3925523" cy="2820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折合小麦重量为</a:t>
              </a:r>
              <a:r>
                <a:rPr lang="en-US" altLang="zh-CN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2587</a:t>
              </a:r>
              <a:r>
                <a:rPr lang="zh-CN" altLang="en-US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亿吨以上。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而</a:t>
              </a:r>
              <a:r>
                <a:rPr lang="en-US" altLang="zh-CN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2011</a:t>
              </a:r>
              <a:r>
                <a:rPr lang="zh-CN" altLang="en-US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年中国的粮食产量还不到</a:t>
              </a:r>
              <a:r>
                <a:rPr lang="en-US" altLang="zh-CN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6</a:t>
              </a:r>
              <a:r>
                <a:rPr lang="zh-CN" altLang="en-US" sz="3034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亿吨。</a:t>
              </a:r>
              <a:r>
                <a:rPr lang="zh-CN" altLang="en-US" sz="1707" b="1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 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76FA7E5-1BCA-4358-81E2-15EA8D3DB773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6EDA761-9127-4AFF-976C-2262FEDED03B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61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="" xmlns:a16="http://schemas.microsoft.com/office/drawing/2014/main" id="{4B4D0968-F2C8-4A20-AB18-25DC11993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2462" y="1930998"/>
            <a:ext cx="3072341" cy="160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国王规定：</a:t>
            </a:r>
          </a:p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如果是真话，就绞死；</a:t>
            </a:r>
          </a:p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如果是假话，就杀头。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E63E160-9044-401D-A8AE-9D23D9500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7112" y="4665617"/>
            <a:ext cx="3430552" cy="108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一个囚徒说</a:t>
            </a:r>
            <a:r>
              <a:rPr lang="en-US" altLang="zh-CN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“</a:t>
            </a:r>
            <a:r>
              <a:rPr lang="zh-CN" altLang="en-US" sz="2275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我是将要被砍头的！” 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="" xmlns:a16="http://schemas.microsoft.com/office/drawing/2014/main" id="{640E7CE2-01C9-4CDE-9710-4B11B34B6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806" y="5574156"/>
            <a:ext cx="3944133" cy="67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你能说出这是为什么吗？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DE8DC42-E945-4188-BB25-AF6577272359}"/>
              </a:ext>
            </a:extLst>
          </p:cNvPr>
          <p:cNvSpPr txBox="1"/>
          <p:nvPr/>
        </p:nvSpPr>
        <p:spPr>
          <a:xfrm>
            <a:off x="4835078" y="169265"/>
            <a:ext cx="2521844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数学使人聪明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1473C68-FEAE-4D4D-90BC-51890ED78102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82C00C0-ED1F-40FF-8E67-AB5B3BB7B2E4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20A32F1-3B66-4E9D-9C05-7C64D06F0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27" y="1672792"/>
            <a:ext cx="4044012" cy="405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9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DF11839-80D9-4129-8135-8578BD510C4E}"/>
              </a:ext>
            </a:extLst>
          </p:cNvPr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A52A399-BFCE-4938-A07E-B68C7578C726}"/>
              </a:ext>
            </a:extLst>
          </p:cNvPr>
          <p:cNvSpPr/>
          <p:nvPr/>
        </p:nvSpPr>
        <p:spPr>
          <a:xfrm>
            <a:off x="2248421" y="2421853"/>
            <a:ext cx="2202555" cy="22025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accent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Arial" panose="020B0604020202020204" pitchFamily="34" charset="0"/>
              </a:rPr>
              <a:t>02</a:t>
            </a:r>
            <a:endParaRPr lang="zh-CN" altLang="en-US" sz="7200" dirty="0">
              <a:solidFill>
                <a:schemeClr val="accent1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MH_Entry_1">
            <a:extLst>
              <a:ext uri="{FF2B5EF4-FFF2-40B4-BE49-F238E27FC236}">
                <a16:creationId xmlns="" xmlns:a16="http://schemas.microsoft.com/office/drawing/2014/main" id="{4D58BA63-D6FA-4F7E-9435-292388123BE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82555" y="2541296"/>
            <a:ext cx="6090889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初中数学的特点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="" xmlns:a16="http://schemas.microsoft.com/office/drawing/2014/main" id="{40403D3C-88A4-4330-866E-0742A1F13F0C}"/>
              </a:ext>
            </a:extLst>
          </p:cNvPr>
          <p:cNvSpPr txBox="1"/>
          <p:nvPr/>
        </p:nvSpPr>
        <p:spPr>
          <a:xfrm>
            <a:off x="5858051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="" xmlns:a16="http://schemas.microsoft.com/office/drawing/2014/main" id="{1236001D-BBC8-4FDE-B016-9D915459D2DE}"/>
              </a:ext>
            </a:extLst>
          </p:cNvPr>
          <p:cNvSpPr txBox="1"/>
          <p:nvPr/>
        </p:nvSpPr>
        <p:spPr>
          <a:xfrm>
            <a:off x="5846175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="" xmlns:a16="http://schemas.microsoft.com/office/drawing/2014/main" id="{D120C53C-7153-44CE-9C4C-243C02E9D9AF}"/>
              </a:ext>
            </a:extLst>
          </p:cNvPr>
          <p:cNvSpPr txBox="1"/>
          <p:nvPr/>
        </p:nvSpPr>
        <p:spPr>
          <a:xfrm>
            <a:off x="9195015" y="4023467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568D2ED5-7F9E-461F-BD98-B34630926263}"/>
              </a:ext>
            </a:extLst>
          </p:cNvPr>
          <p:cNvSpPr txBox="1"/>
          <p:nvPr/>
        </p:nvSpPr>
        <p:spPr>
          <a:xfrm>
            <a:off x="9183139" y="4527090"/>
            <a:ext cx="22249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84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/>
          <p:bldP spid="7" grpId="0"/>
          <p:bldP spid="9" grpId="0"/>
          <p:bldP spid="10" grpId="0"/>
          <p:bldP spid="1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1341" y="6635309"/>
            <a:ext cx="12189324" cy="85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835078" y="199612"/>
            <a:ext cx="2521844" cy="55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初中数学特点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F28A6AF-696D-461D-861B-F72AF13969AB}"/>
              </a:ext>
            </a:extLst>
          </p:cNvPr>
          <p:cNvGrpSpPr/>
          <p:nvPr/>
        </p:nvGrpSpPr>
        <p:grpSpPr>
          <a:xfrm>
            <a:off x="1532281" y="2920154"/>
            <a:ext cx="1268822" cy="1151938"/>
            <a:chOff x="1532281" y="2920154"/>
            <a:chExt cx="1268822" cy="1151938"/>
          </a:xfrm>
        </p:grpSpPr>
        <p:sp>
          <p:nvSpPr>
            <p:cNvPr id="17" name="Freeform 5">
              <a:extLst>
                <a:ext uri="{FF2B5EF4-FFF2-40B4-BE49-F238E27FC236}">
                  <a16:creationId xmlns="" xmlns:a16="http://schemas.microsoft.com/office/drawing/2014/main" id="{D9C2962C-FFE8-446C-8550-321B76477FEC}"/>
                </a:ext>
              </a:extLst>
            </p:cNvPr>
            <p:cNvSpPr/>
            <p:nvPr/>
          </p:nvSpPr>
          <p:spPr>
            <a:xfrm>
              <a:off x="1579783" y="2920154"/>
              <a:ext cx="1151939" cy="1151938"/>
            </a:xfrm>
            <a:custGeom>
              <a:avLst/>
              <a:gdLst>
                <a:gd name="connsiteX0" fmla="*/ 0 w 1152002"/>
                <a:gd name="connsiteY0" fmla="*/ 576001 h 1152002"/>
                <a:gd name="connsiteX1" fmla="*/ 576001 w 1152002"/>
                <a:gd name="connsiteY1" fmla="*/ 0 h 1152002"/>
                <a:gd name="connsiteX2" fmla="*/ 1152002 w 1152002"/>
                <a:gd name="connsiteY2" fmla="*/ 576001 h 1152002"/>
                <a:gd name="connsiteX3" fmla="*/ 576001 w 1152002"/>
                <a:gd name="connsiteY3" fmla="*/ 1152002 h 1152002"/>
                <a:gd name="connsiteX4" fmla="*/ 0 w 1152002"/>
                <a:gd name="connsiteY4" fmla="*/ 576001 h 115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002" h="1152002">
                  <a:moveTo>
                    <a:pt x="0" y="576001"/>
                  </a:moveTo>
                  <a:cubicBezTo>
                    <a:pt x="0" y="257884"/>
                    <a:pt x="257884" y="0"/>
                    <a:pt x="576001" y="0"/>
                  </a:cubicBezTo>
                  <a:cubicBezTo>
                    <a:pt x="894118" y="0"/>
                    <a:pt x="1152002" y="257884"/>
                    <a:pt x="1152002" y="576001"/>
                  </a:cubicBezTo>
                  <a:cubicBezTo>
                    <a:pt x="1152002" y="894118"/>
                    <a:pt x="894118" y="1152002"/>
                    <a:pt x="576001" y="1152002"/>
                  </a:cubicBezTo>
                  <a:cubicBezTo>
                    <a:pt x="257884" y="1152002"/>
                    <a:pt x="0" y="894118"/>
                    <a:pt x="0" y="576001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842" tIns="185842" rIns="185842" bIns="185842" numCol="1" spcCol="1270" anchor="ctr" anchorCtr="0">
              <a:noAutofit/>
            </a:bodyPr>
            <a:lstStyle/>
            <a:p>
              <a:pPr algn="ctr" defTabSz="1199989">
                <a:lnSpc>
                  <a:spcPct val="90000"/>
                </a:lnSpc>
                <a:spcAft>
                  <a:spcPct val="35000"/>
                </a:spcAft>
              </a:pPr>
              <a:endParaRPr lang="id-ID" sz="2699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="" xmlns:a16="http://schemas.microsoft.com/office/drawing/2014/main" id="{0DD5FBE2-DD10-4140-8744-5CC7499FC070}"/>
                </a:ext>
              </a:extLst>
            </p:cNvPr>
            <p:cNvSpPr/>
            <p:nvPr/>
          </p:nvSpPr>
          <p:spPr>
            <a:xfrm>
              <a:off x="1532281" y="3334927"/>
              <a:ext cx="1268822" cy="380294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7" tIns="-1" rIns="0" bIns="0" numCol="1" spcCol="1270" anchor="ctr" anchorCtr="0">
              <a:noAutofit/>
            </a:bodyPr>
            <a:lstStyle/>
            <a:p>
              <a:pPr algn="ctr" defTabSz="799993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6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初一</a:t>
              </a:r>
              <a:endParaRPr lang="id-ID" sz="2655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34" name="Rectangle 12">
            <a:extLst>
              <a:ext uri="{FF2B5EF4-FFF2-40B4-BE49-F238E27FC236}">
                <a16:creationId xmlns="" xmlns:a16="http://schemas.microsoft.com/office/drawing/2014/main" id="{2295DE99-F755-4CC8-B160-585F877BD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658" y="4418661"/>
            <a:ext cx="2012433" cy="56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初一知识点多</a:t>
            </a:r>
          </a:p>
        </p:txBody>
      </p:sp>
      <p:sp>
        <p:nvSpPr>
          <p:cNvPr id="35" name="Rectangle 12">
            <a:extLst>
              <a:ext uri="{FF2B5EF4-FFF2-40B4-BE49-F238E27FC236}">
                <a16:creationId xmlns="" xmlns:a16="http://schemas.microsoft.com/office/drawing/2014/main" id="{DD8DF964-5CD6-4D90-BAC7-B22917C26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601" y="4432171"/>
            <a:ext cx="2241613" cy="56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初二难点最多</a:t>
            </a:r>
          </a:p>
        </p:txBody>
      </p:sp>
      <p:sp>
        <p:nvSpPr>
          <p:cNvPr id="36" name="Rectangle 12">
            <a:extLst>
              <a:ext uri="{FF2B5EF4-FFF2-40B4-BE49-F238E27FC236}">
                <a16:creationId xmlns="" xmlns:a16="http://schemas.microsoft.com/office/drawing/2014/main" id="{397D6A57-3973-4552-A2CA-309584764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2918" y="4420296"/>
            <a:ext cx="2241613" cy="56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75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初三考点最多</a:t>
            </a:r>
          </a:p>
        </p:txBody>
      </p:sp>
      <p:sp>
        <p:nvSpPr>
          <p:cNvPr id="37" name="Rectangle 12">
            <a:extLst>
              <a:ext uri="{FF2B5EF4-FFF2-40B4-BE49-F238E27FC236}">
                <a16:creationId xmlns="" xmlns:a16="http://schemas.microsoft.com/office/drawing/2014/main" id="{06B393A1-0BBE-41AE-B928-182A03CFD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9158" y="1984652"/>
            <a:ext cx="1505912" cy="71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学知识</a:t>
            </a:r>
          </a:p>
        </p:txBody>
      </p:sp>
      <p:sp>
        <p:nvSpPr>
          <p:cNvPr id="38" name="Rectangle 12">
            <a:extLst>
              <a:ext uri="{FF2B5EF4-FFF2-40B4-BE49-F238E27FC236}">
                <a16:creationId xmlns="" xmlns:a16="http://schemas.microsoft.com/office/drawing/2014/main" id="{A9F55873-679B-4994-B47B-E5E247157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148" y="1984652"/>
            <a:ext cx="1396593" cy="71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长智力</a:t>
            </a:r>
          </a:p>
        </p:txBody>
      </p:sp>
      <p:sp>
        <p:nvSpPr>
          <p:cNvPr id="39" name="Rectangle 12">
            <a:extLst>
              <a:ext uri="{FF2B5EF4-FFF2-40B4-BE49-F238E27FC236}">
                <a16:creationId xmlns="" xmlns:a16="http://schemas.microsoft.com/office/drawing/2014/main" id="{794C3F40-6D85-4E74-A062-8995316CC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6660" y="1984652"/>
            <a:ext cx="1396593" cy="71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34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备中考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727C26A4-C562-4AF4-83EC-8222D7DF113E}"/>
              </a:ext>
            </a:extLst>
          </p:cNvPr>
          <p:cNvSpPr/>
          <p:nvPr/>
        </p:nvSpPr>
        <p:spPr>
          <a:xfrm>
            <a:off x="7551687" y="162225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2CE6C85D-A32A-4EEA-AB0A-DD46DB2575D1}"/>
              </a:ext>
            </a:extLst>
          </p:cNvPr>
          <p:cNvSpPr/>
          <p:nvPr/>
        </p:nvSpPr>
        <p:spPr>
          <a:xfrm>
            <a:off x="-2769" y="199612"/>
            <a:ext cx="4638978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CC48041-5D25-40B2-9853-D20784AC2FF4}"/>
              </a:ext>
            </a:extLst>
          </p:cNvPr>
          <p:cNvGrpSpPr/>
          <p:nvPr/>
        </p:nvGrpSpPr>
        <p:grpSpPr>
          <a:xfrm>
            <a:off x="8764555" y="2920154"/>
            <a:ext cx="1199440" cy="1151938"/>
            <a:chOff x="8764555" y="2920154"/>
            <a:chExt cx="1199440" cy="1151938"/>
          </a:xfrm>
        </p:grpSpPr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E31D3129-C890-4D67-9B84-7F61DD721E0F}"/>
                </a:ext>
              </a:extLst>
            </p:cNvPr>
            <p:cNvSpPr/>
            <p:nvPr/>
          </p:nvSpPr>
          <p:spPr>
            <a:xfrm>
              <a:off x="8764555" y="2920154"/>
              <a:ext cx="1151939" cy="1151938"/>
            </a:xfrm>
            <a:custGeom>
              <a:avLst/>
              <a:gdLst>
                <a:gd name="connsiteX0" fmla="*/ 0 w 1152002"/>
                <a:gd name="connsiteY0" fmla="*/ 576001 h 1152002"/>
                <a:gd name="connsiteX1" fmla="*/ 576001 w 1152002"/>
                <a:gd name="connsiteY1" fmla="*/ 0 h 1152002"/>
                <a:gd name="connsiteX2" fmla="*/ 1152002 w 1152002"/>
                <a:gd name="connsiteY2" fmla="*/ 576001 h 1152002"/>
                <a:gd name="connsiteX3" fmla="*/ 576001 w 1152002"/>
                <a:gd name="connsiteY3" fmla="*/ 1152002 h 1152002"/>
                <a:gd name="connsiteX4" fmla="*/ 0 w 1152002"/>
                <a:gd name="connsiteY4" fmla="*/ 576001 h 115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002" h="1152002">
                  <a:moveTo>
                    <a:pt x="0" y="576001"/>
                  </a:moveTo>
                  <a:cubicBezTo>
                    <a:pt x="0" y="257884"/>
                    <a:pt x="257884" y="0"/>
                    <a:pt x="576001" y="0"/>
                  </a:cubicBezTo>
                  <a:cubicBezTo>
                    <a:pt x="894118" y="0"/>
                    <a:pt x="1152002" y="257884"/>
                    <a:pt x="1152002" y="576001"/>
                  </a:cubicBezTo>
                  <a:cubicBezTo>
                    <a:pt x="1152002" y="894118"/>
                    <a:pt x="894118" y="1152002"/>
                    <a:pt x="576001" y="1152002"/>
                  </a:cubicBezTo>
                  <a:cubicBezTo>
                    <a:pt x="257884" y="1152002"/>
                    <a:pt x="0" y="894118"/>
                    <a:pt x="0" y="5760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rgbClr val="A5A5A5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842" tIns="185842" rIns="185842" bIns="185842" numCol="1" spcCol="1270" anchor="ctr" anchorCtr="0">
              <a:noAutofit/>
            </a:bodyPr>
            <a:lstStyle/>
            <a:p>
              <a:pPr algn="ctr" defTabSz="1199989">
                <a:lnSpc>
                  <a:spcPct val="90000"/>
                </a:lnSpc>
                <a:spcAft>
                  <a:spcPct val="35000"/>
                </a:spcAft>
              </a:pPr>
              <a:endParaRPr lang="id-ID" sz="269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15">
              <a:extLst>
                <a:ext uri="{FF2B5EF4-FFF2-40B4-BE49-F238E27FC236}">
                  <a16:creationId xmlns="" xmlns:a16="http://schemas.microsoft.com/office/drawing/2014/main" id="{BF674546-AF3E-4C1E-BBA8-8B25BC07EAE9}"/>
                </a:ext>
              </a:extLst>
            </p:cNvPr>
            <p:cNvSpPr/>
            <p:nvPr/>
          </p:nvSpPr>
          <p:spPr>
            <a:xfrm>
              <a:off x="8981899" y="3346803"/>
              <a:ext cx="982096" cy="380294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7" tIns="-1" rIns="0" bIns="0" numCol="1" spcCol="1270" anchor="ctr" anchorCtr="0">
              <a:noAutofit/>
            </a:bodyPr>
            <a:lstStyle/>
            <a:p>
              <a:pPr defTabSz="799993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6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初三</a:t>
              </a:r>
              <a:endParaRPr lang="id-ID" sz="2655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10" name="直接箭头连接符 9">
            <a:extLst>
              <a:ext uri="{FF2B5EF4-FFF2-40B4-BE49-F238E27FC236}">
                <a16:creationId xmlns="" xmlns:a16="http://schemas.microsoft.com/office/drawing/2014/main" id="{5F1C771E-4467-4359-B22C-9EE7082F9CCB}"/>
              </a:ext>
            </a:extLst>
          </p:cNvPr>
          <p:cNvCxnSpPr>
            <a:cxnSpLocks/>
          </p:cNvCxnSpPr>
          <p:nvPr/>
        </p:nvCxnSpPr>
        <p:spPr>
          <a:xfrm>
            <a:off x="2748872" y="3533793"/>
            <a:ext cx="2452884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>
            <a:extLst>
              <a:ext uri="{FF2B5EF4-FFF2-40B4-BE49-F238E27FC236}">
                <a16:creationId xmlns="" xmlns:a16="http://schemas.microsoft.com/office/drawing/2014/main" id="{8A085832-0E86-4762-B7EE-CC9FCAB2FA30}"/>
              </a:ext>
            </a:extLst>
          </p:cNvPr>
          <p:cNvCxnSpPr>
            <a:cxnSpLocks/>
          </p:cNvCxnSpPr>
          <p:nvPr/>
        </p:nvCxnSpPr>
        <p:spPr>
          <a:xfrm>
            <a:off x="6165360" y="3537514"/>
            <a:ext cx="2472308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E831553-B150-40AE-BF86-D3E0EF959D23}"/>
              </a:ext>
            </a:extLst>
          </p:cNvPr>
          <p:cNvGrpSpPr/>
          <p:nvPr/>
        </p:nvGrpSpPr>
        <p:grpSpPr>
          <a:xfrm>
            <a:off x="5201756" y="2920163"/>
            <a:ext cx="1268822" cy="1151938"/>
            <a:chOff x="1532281" y="2920154"/>
            <a:chExt cx="1268822" cy="1151938"/>
          </a:xfrm>
          <a:solidFill>
            <a:srgbClr val="A5A5A5"/>
          </a:solidFill>
        </p:grpSpPr>
        <p:sp>
          <p:nvSpPr>
            <p:cNvPr id="25" name="Freeform 5">
              <a:extLst>
                <a:ext uri="{FF2B5EF4-FFF2-40B4-BE49-F238E27FC236}">
                  <a16:creationId xmlns="" xmlns:a16="http://schemas.microsoft.com/office/drawing/2014/main" id="{1F098EAC-3548-42CB-AE70-693DA051D3B7}"/>
                </a:ext>
              </a:extLst>
            </p:cNvPr>
            <p:cNvSpPr/>
            <p:nvPr/>
          </p:nvSpPr>
          <p:spPr>
            <a:xfrm>
              <a:off x="1579783" y="2920154"/>
              <a:ext cx="1151939" cy="1151938"/>
            </a:xfrm>
            <a:custGeom>
              <a:avLst/>
              <a:gdLst>
                <a:gd name="connsiteX0" fmla="*/ 0 w 1152002"/>
                <a:gd name="connsiteY0" fmla="*/ 576001 h 1152002"/>
                <a:gd name="connsiteX1" fmla="*/ 576001 w 1152002"/>
                <a:gd name="connsiteY1" fmla="*/ 0 h 1152002"/>
                <a:gd name="connsiteX2" fmla="*/ 1152002 w 1152002"/>
                <a:gd name="connsiteY2" fmla="*/ 576001 h 1152002"/>
                <a:gd name="connsiteX3" fmla="*/ 576001 w 1152002"/>
                <a:gd name="connsiteY3" fmla="*/ 1152002 h 1152002"/>
                <a:gd name="connsiteX4" fmla="*/ 0 w 1152002"/>
                <a:gd name="connsiteY4" fmla="*/ 576001 h 115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002" h="1152002">
                  <a:moveTo>
                    <a:pt x="0" y="576001"/>
                  </a:moveTo>
                  <a:cubicBezTo>
                    <a:pt x="0" y="257884"/>
                    <a:pt x="257884" y="0"/>
                    <a:pt x="576001" y="0"/>
                  </a:cubicBezTo>
                  <a:cubicBezTo>
                    <a:pt x="894118" y="0"/>
                    <a:pt x="1152002" y="257884"/>
                    <a:pt x="1152002" y="576001"/>
                  </a:cubicBezTo>
                  <a:cubicBezTo>
                    <a:pt x="1152002" y="894118"/>
                    <a:pt x="894118" y="1152002"/>
                    <a:pt x="576001" y="1152002"/>
                  </a:cubicBezTo>
                  <a:cubicBezTo>
                    <a:pt x="257884" y="1152002"/>
                    <a:pt x="0" y="894118"/>
                    <a:pt x="0" y="576001"/>
                  </a:cubicBezTo>
                  <a:close/>
                </a:path>
              </a:pathLst>
            </a:custGeom>
            <a:grpFill/>
            <a:ln w="38100">
              <a:solidFill>
                <a:srgbClr val="4472C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842" tIns="185842" rIns="185842" bIns="185842" numCol="1" spcCol="1270" anchor="ctr" anchorCtr="0">
              <a:noAutofit/>
            </a:bodyPr>
            <a:lstStyle/>
            <a:p>
              <a:pPr algn="ctr" defTabSz="1199989">
                <a:lnSpc>
                  <a:spcPct val="90000"/>
                </a:lnSpc>
                <a:spcAft>
                  <a:spcPct val="35000"/>
                </a:spcAft>
              </a:pPr>
              <a:endParaRPr lang="id-ID" sz="2699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="" xmlns:a16="http://schemas.microsoft.com/office/drawing/2014/main" id="{20C92D1A-0827-4746-BA7F-2D507E5C99B3}"/>
                </a:ext>
              </a:extLst>
            </p:cNvPr>
            <p:cNvSpPr/>
            <p:nvPr/>
          </p:nvSpPr>
          <p:spPr>
            <a:xfrm>
              <a:off x="1532281" y="3334927"/>
              <a:ext cx="1268822" cy="380294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17" tIns="-1" rIns="0" bIns="0" numCol="1" spcCol="1270" anchor="ctr" anchorCtr="0">
              <a:noAutofit/>
            </a:bodyPr>
            <a:lstStyle/>
            <a:p>
              <a:pPr algn="ctr" defTabSz="799993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6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初二</a:t>
              </a:r>
              <a:endParaRPr lang="id-ID" sz="2655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962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7596"/>
  <p:tag name="RESOURCELIB_SLIDETYPE" val="12"/>
  <p:tag name="POCKET_APPLY_TIME" val="2019年2月21日"/>
  <p:tag name="POCKET_APPLY_TYPE" val="Slid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  <p:tag name="APPLYORDER" val="Shap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  <p:tag name="APPLYORDER" val="Shap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  <p:tag name="APPLYORDER" val="Shap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2月21日"/>
  <p:tag name="POCKET_APPLY_TYPE" val="Slide"/>
  <p:tag name="APPLYORDER" val="Shap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1462</Words>
  <Application>Microsoft Office PowerPoint</Application>
  <PresentationFormat>宽屏</PresentationFormat>
  <Paragraphs>162</Paragraphs>
  <Slides>21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Clear Sans</vt:lpstr>
      <vt:lpstr>Meiryo</vt:lpstr>
      <vt:lpstr>等线</vt:lpstr>
      <vt:lpstr>等线 Light</vt:lpstr>
      <vt:lpstr>方正兰亭黑简体</vt:lpstr>
      <vt:lpstr>方正小标宋简体</vt:lpstr>
      <vt:lpstr>宋体</vt:lpstr>
      <vt:lpstr>微软雅黑</vt:lpstr>
      <vt:lpstr>Arial</vt:lpstr>
      <vt:lpstr>Calibri</vt:lpstr>
      <vt:lpstr>Calibri Light</vt:lpstr>
      <vt:lpstr>Helvetica Light</vt:lpstr>
      <vt:lpstr>Open Sans</vt:lpstr>
      <vt:lpstr>Times New Roman</vt:lpstr>
      <vt:lpstr>Office 主题​​</vt:lpstr>
      <vt:lpstr>Office Theme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系统管理员</dc:creator>
  <cp:lastModifiedBy>kan</cp:lastModifiedBy>
  <cp:revision>58</cp:revision>
  <dcterms:created xsi:type="dcterms:W3CDTF">2019-02-21T08:59:03Z</dcterms:created>
  <dcterms:modified xsi:type="dcterms:W3CDTF">2020-09-08T11:55:52Z</dcterms:modified>
</cp:coreProperties>
</file>