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02" r:id="rId2"/>
  </p:sldMasterIdLst>
  <p:notesMasterIdLst>
    <p:notesMasterId r:id="rId27"/>
  </p:notesMasterIdLst>
  <p:handoutMasterIdLst>
    <p:handoutMasterId r:id="rId28"/>
  </p:handoutMasterIdLst>
  <p:sldIdLst>
    <p:sldId id="474" r:id="rId3"/>
    <p:sldId id="475" r:id="rId4"/>
    <p:sldId id="496" r:id="rId5"/>
    <p:sldId id="497" r:id="rId6"/>
    <p:sldId id="498" r:id="rId7"/>
    <p:sldId id="499" r:id="rId8"/>
    <p:sldId id="500" r:id="rId9"/>
    <p:sldId id="501" r:id="rId10"/>
    <p:sldId id="502" r:id="rId11"/>
    <p:sldId id="503" r:id="rId12"/>
    <p:sldId id="504" r:id="rId13"/>
    <p:sldId id="505" r:id="rId14"/>
    <p:sldId id="506" r:id="rId15"/>
    <p:sldId id="507" r:id="rId16"/>
    <p:sldId id="508" r:id="rId17"/>
    <p:sldId id="509" r:id="rId18"/>
    <p:sldId id="510" r:id="rId19"/>
    <p:sldId id="511" r:id="rId20"/>
    <p:sldId id="512" r:id="rId21"/>
    <p:sldId id="513" r:id="rId22"/>
    <p:sldId id="514" r:id="rId23"/>
    <p:sldId id="515" r:id="rId24"/>
    <p:sldId id="516" r:id="rId25"/>
    <p:sldId id="517" r:id="rId26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3F9"/>
    <a:srgbClr val="1A4257"/>
    <a:srgbClr val="F9F9F9"/>
    <a:srgbClr val="096DD6"/>
    <a:srgbClr val="004C64"/>
    <a:srgbClr val="0084AF"/>
    <a:srgbClr val="F9BF39"/>
    <a:srgbClr val="36C7A6"/>
    <a:srgbClr val="2E60B2"/>
    <a:srgbClr val="574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88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420E8-3991-4846-B542-E3308952750A}" type="datetimeFigureOut">
              <a:rPr lang="zh-CN" altLang="en-US" smtClean="0"/>
              <a:t>2020/8/15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B912-73AA-4079-9939-E00986DEEA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720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8/15/2020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185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469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19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269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666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157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543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257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011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151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906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679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596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679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0273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4977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965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633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91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348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156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685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792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C596A-B361-4BC2-8814-EDDD3BB9C98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048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3"/>
            <a:ext cx="9144000" cy="51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11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43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473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52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714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7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rgbClr val="E9F3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6" y="4048378"/>
            <a:ext cx="9144436" cy="111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765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2020/8/15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505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3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4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5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1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9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0" r:id="rId2"/>
    <p:sldLayoutId id="2147483701" r:id="rId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4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5967"/>
            <a:ext cx="9144000" cy="163466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090" y="1617249"/>
            <a:ext cx="3792110" cy="3697701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19038" y="3582674"/>
            <a:ext cx="2957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宣讲人：</a:t>
            </a:r>
            <a:r>
              <a:rPr lang="zh-CN" altLang="en-US" sz="1400" dirty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优</a:t>
            </a:r>
            <a:r>
              <a:rPr lang="zh-CN" altLang="en-US" sz="14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品</a:t>
            </a:r>
            <a:r>
              <a:rPr lang="en-US" altLang="zh-CN" sz="14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</a:t>
            </a:r>
            <a:r>
              <a:rPr lang="zh-CN" altLang="en-US" sz="14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时间：</a:t>
            </a:r>
            <a:r>
              <a:rPr lang="en-US" altLang="zh-CN" sz="14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20XX.XX</a:t>
            </a:r>
            <a:endParaRPr lang="zh-CN" altLang="en-US" sz="1400" dirty="0">
              <a:solidFill>
                <a:srgbClr val="1A4257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64237" y="2793763"/>
            <a:ext cx="3711272" cy="384721"/>
            <a:chOff x="1035799" y="2852951"/>
            <a:chExt cx="3711272" cy="384721"/>
          </a:xfrm>
        </p:grpSpPr>
        <p:sp>
          <p:nvSpPr>
            <p:cNvPr id="4" name="文本框 3"/>
            <p:cNvSpPr txBox="1"/>
            <p:nvPr/>
          </p:nvSpPr>
          <p:spPr>
            <a:xfrm>
              <a:off x="1035799" y="2852951"/>
              <a:ext cx="371127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A4257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教育培训二</a:t>
              </a:r>
              <a:r>
                <a:rPr lang="zh-CN" altLang="en-US" sz="1900" spc="600" dirty="0">
                  <a:solidFill>
                    <a:srgbClr val="1A4257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年级语文课件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23122" y="3195762"/>
              <a:ext cx="3399183" cy="0"/>
            </a:xfrm>
            <a:prstGeom prst="line">
              <a:avLst/>
            </a:prstGeom>
            <a:ln>
              <a:solidFill>
                <a:srgbClr val="1A42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950039" y="3211613"/>
            <a:ext cx="377736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50" dirty="0" smtClean="0">
                <a:solidFill>
                  <a:srgbClr val="1A4257"/>
                </a:solidFill>
                <a:latin typeface="+mn-ea"/>
              </a:rPr>
              <a:t>chinese courseware for the second year of education and </a:t>
            </a:r>
            <a:endParaRPr lang="en-US" altLang="zh-CN" sz="950" dirty="0" smtClean="0">
              <a:solidFill>
                <a:srgbClr val="1A4257"/>
              </a:solidFill>
              <a:latin typeface="+mn-ea"/>
            </a:endParaRPr>
          </a:p>
          <a:p>
            <a:r>
              <a:rPr lang="en-US" altLang="zh-CN" sz="950" dirty="0" smtClean="0">
                <a:solidFill>
                  <a:srgbClr val="1A4257"/>
                </a:solidFill>
                <a:latin typeface="+mn-ea"/>
              </a:rPr>
              <a:t>t</a:t>
            </a:r>
            <a:r>
              <a:rPr lang="zh-CN" altLang="en-US" sz="950" dirty="0" smtClean="0">
                <a:solidFill>
                  <a:srgbClr val="1A4257"/>
                </a:solidFill>
                <a:latin typeface="+mn-ea"/>
              </a:rPr>
              <a:t>raining chinese courseware for the second</a:t>
            </a:r>
            <a:endParaRPr lang="zh-CN" altLang="en-US" sz="950" dirty="0">
              <a:solidFill>
                <a:srgbClr val="1A4257"/>
              </a:solidFill>
              <a:latin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73"/>
          <a:stretch/>
        </p:blipFill>
        <p:spPr>
          <a:xfrm rot="20102294" flipH="1">
            <a:off x="4530392" y="3742265"/>
            <a:ext cx="492137" cy="5016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/>
          <a:srcRect l="6659" t="8591" r="4376" b="31276"/>
          <a:stretch/>
        </p:blipFill>
        <p:spPr>
          <a:xfrm>
            <a:off x="838200" y="1680651"/>
            <a:ext cx="4648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359859" y="984230"/>
            <a:ext cx="688450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自读自悟，理解主题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、从刚才的汇报中，老师感觉到你们对课文已经有了初步的了解。那么文中哪两句话最能概括徐悲鸿的地位和成就呢？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徐悲鸿是一位举世闻名的画家，他擅长画马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16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3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、什么叫举世闻名？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全世界都闻名。形容人或事物非常著名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　　　　</a:t>
            </a:r>
          </a:p>
        </p:txBody>
      </p:sp>
    </p:spTree>
    <p:extLst>
      <p:ext uri="{BB962C8B-B14F-4D97-AF65-F5344CB8AC3E}">
        <p14:creationId xmlns:p14="http://schemas.microsoft.com/office/powerpoint/2010/main" val="4115494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371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19200" y="908030"/>
            <a:ext cx="6705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自读自悟，理解主题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4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、师：这是对徐悲鸿地位的高度评价。哪一句话又能概括出他伟大的艺术成就呢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?   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怎样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理解“艺术珍品”？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像北京的故宫，西安的兵马俑，达芬奇的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《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蒙娜丽莎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》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，这些都是珍贵的艺术品，徐悲鸿的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《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奔马图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》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和它们一样，令世人惊叹，所以它成了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——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世界公认的艺术珍品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1395193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143000" y="908030"/>
            <a:ext cx="6705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自读自悟，理解主题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1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、那么他画的马，究竟有什么与众不同之处，竟让全世界都公认为是艺术珍品呢？下面请同学们自由读读课文第四段，找一找哪句话最能概括出他画的马的特点，找到后动笔画下来。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他画的马，不论是奔跑的，还是静立的，不论是单马、双马还是群马，都充分表现出了各种马的神态。</a:t>
            </a:r>
          </a:p>
        </p:txBody>
      </p:sp>
    </p:spTree>
    <p:extLst>
      <p:ext uri="{BB962C8B-B14F-4D97-AF65-F5344CB8AC3E}">
        <p14:creationId xmlns:p14="http://schemas.microsoft.com/office/powerpoint/2010/main" val="2007493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19200" y="943273"/>
            <a:ext cx="6705600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自读自悟，理解主题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、在这众多的画里，徐悲鸿的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《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奔马图</a:t>
            </a: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》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尤为突出，请大家快速浏览第四自然段，看看哪个词给你留下的印象最深？动笔圈出来。一会来说说你的感受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。气势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雄壮、四蹄生风、奔腾、一望无际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。这样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的一匹马让看画的人产生什么感觉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？仿佛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听到马蹄声，有一股振奋的力量。</a:t>
            </a:r>
          </a:p>
        </p:txBody>
      </p:sp>
    </p:spTree>
    <p:extLst>
      <p:ext uri="{BB962C8B-B14F-4D97-AF65-F5344CB8AC3E}">
        <p14:creationId xmlns:p14="http://schemas.microsoft.com/office/powerpoint/2010/main" val="2076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结构梳理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676400" y="1699558"/>
            <a:ext cx="471530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       总</a:t>
            </a:r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——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地位、特长：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           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举世闻名、善画马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       分</a:t>
            </a:r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——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刻苦练习：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           观察、入迷   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       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总</a:t>
            </a:r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——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获得成功</a:t>
            </a:r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《</a:t>
            </a:r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奔马图</a:t>
            </a:r>
            <a:r>
              <a:rPr lang="en-US" altLang="zh-CN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》</a:t>
            </a:r>
            <a:endParaRPr lang="zh-CN" altLang="en-US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11" name="左大括号 6"/>
          <p:cNvSpPr>
            <a:spLocks/>
          </p:cNvSpPr>
          <p:nvPr/>
        </p:nvSpPr>
        <p:spPr bwMode="auto">
          <a:xfrm>
            <a:off x="2139553" y="1851958"/>
            <a:ext cx="375047" cy="1714500"/>
          </a:xfrm>
          <a:prstGeom prst="leftBrace">
            <a:avLst>
              <a:gd name="adj1" fmla="val 8317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350">
              <a:solidFill>
                <a:schemeClr val="accent1"/>
              </a:solidFill>
            </a:endParaRPr>
          </a:p>
        </p:txBody>
      </p:sp>
      <p:sp>
        <p:nvSpPr>
          <p:cNvPr id="12" name="右大括号 12"/>
          <p:cNvSpPr>
            <a:spLocks/>
          </p:cNvSpPr>
          <p:nvPr/>
        </p:nvSpPr>
        <p:spPr bwMode="auto">
          <a:xfrm>
            <a:off x="6553200" y="1699558"/>
            <a:ext cx="267890" cy="1875234"/>
          </a:xfrm>
          <a:prstGeom prst="rightBrace">
            <a:avLst>
              <a:gd name="adj1" fmla="val 8329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35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88360" y="1967448"/>
            <a:ext cx="92333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创造珍品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忘我投入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58171" y="1851958"/>
            <a:ext cx="55399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徐悲鸿画马</a:t>
            </a:r>
          </a:p>
        </p:txBody>
      </p:sp>
    </p:spTree>
    <p:extLst>
      <p:ext uri="{BB962C8B-B14F-4D97-AF65-F5344CB8AC3E}">
        <p14:creationId xmlns:p14="http://schemas.microsoft.com/office/powerpoint/2010/main" val="1592718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主题概括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199576" y="1428750"/>
            <a:ext cx="718242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文章主要写了徐悲鸿仔细观察马、反反复复画马来揭示徐悲鸿成功的原因。告诉我们做事要投入全部精力，只有忘我地投入才会有最后的成功。</a:t>
            </a:r>
          </a:p>
        </p:txBody>
      </p:sp>
    </p:spTree>
    <p:extLst>
      <p:ext uri="{BB962C8B-B14F-4D97-AF65-F5344CB8AC3E}">
        <p14:creationId xmlns:p14="http://schemas.microsoft.com/office/powerpoint/2010/main" val="267558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写法点拨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76382" y="1329250"/>
            <a:ext cx="7182424" cy="246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1</a:t>
            </a: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、选取典型材料表现文章主题。课文选取了“追车看马”“生活在马的世界”和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《</a:t>
            </a: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奔马图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》</a:t>
            </a: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，很有典型性</a:t>
            </a:r>
            <a:r>
              <a:rPr lang="zh-CN" altLang="en-US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20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2</a:t>
            </a: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、善于抓住细节描写使人物鲜活传神。“追车看马”就将徐悲鸿痴迷于画马达到忘我境界表现得淋漓尽致。</a:t>
            </a:r>
          </a:p>
        </p:txBody>
      </p:sp>
    </p:spTree>
    <p:extLst>
      <p:ext uri="{BB962C8B-B14F-4D97-AF65-F5344CB8AC3E}">
        <p14:creationId xmlns:p14="http://schemas.microsoft.com/office/powerpoint/2010/main" val="2235175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拓展提升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19200" y="1365467"/>
            <a:ext cx="7182424" cy="219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那么徐悲鸿的成功会给你怎样的启示呢？课文我们已经读完了，你有什么感受，或者你想对徐悲鸿说点什么？写下自己的心语！</a:t>
            </a:r>
          </a:p>
        </p:txBody>
      </p:sp>
    </p:spTree>
    <p:extLst>
      <p:ext uri="{BB962C8B-B14F-4D97-AF65-F5344CB8AC3E}">
        <p14:creationId xmlns:p14="http://schemas.microsoft.com/office/powerpoint/2010/main" val="1372433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心灵感悟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19200" y="1517867"/>
            <a:ext cx="7182424" cy="2196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用心去听，你会听得明明白白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；用心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去说，你会说得头头是道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；用心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去写；你写的清清楚楚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；用心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去做，你会做得漂漂亮亮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......</a:t>
            </a:r>
          </a:p>
        </p:txBody>
      </p:sp>
    </p:spTree>
    <p:extLst>
      <p:ext uri="{BB962C8B-B14F-4D97-AF65-F5344CB8AC3E}">
        <p14:creationId xmlns:p14="http://schemas.microsoft.com/office/powerpoint/2010/main" val="2459755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随堂练习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810941" y="1202532"/>
            <a:ext cx="5809059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一、读一读</a:t>
            </a:r>
            <a:r>
              <a:rPr lang="zh-CN" altLang="en-US" sz="27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，连一连：</a:t>
            </a:r>
            <a:endParaRPr lang="en-US" altLang="zh-CN" sz="2700" b="1" dirty="0" smtClean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endParaRPr lang="zh-CN" altLang="en-US" sz="2700" b="1" dirty="0" smtClean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en-US" altLang="zh-CN" sz="2400" b="1" dirty="0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altLang="zh-CN" sz="2400" b="1" dirty="0" err="1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jī</a:t>
            </a:r>
            <a:r>
              <a:rPr lang="en-US" altLang="zh-CN" sz="2400" b="1" dirty="0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altLang="zh-CN" sz="2400" b="1" dirty="0" err="1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ròu</a:t>
            </a:r>
            <a:r>
              <a:rPr lang="en-US" altLang="zh-CN" sz="2400" b="1" dirty="0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                             </a:t>
            </a:r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骏马</a:t>
            </a:r>
            <a:endParaRPr lang="en-US" altLang="zh-CN" sz="3000" b="1" dirty="0" smtClean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en-US" altLang="zh-CN" sz="2400" b="1" dirty="0" err="1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pāi</a:t>
            </a:r>
            <a:r>
              <a:rPr lang="en-US" altLang="zh-CN" sz="2400" b="1" dirty="0" smtClean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r>
              <a:rPr lang="en-US" altLang="zh-CN" sz="2400" b="1" dirty="0" err="1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dǎ</a:t>
            </a:r>
            <a:r>
              <a:rPr lang="en-US" altLang="zh-CN" sz="2400" b="1" dirty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             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肌肉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/>
            <a:r>
              <a:rPr lang="en-US" altLang="zh-CN" sz="2400" b="1" dirty="0" err="1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jùn</a:t>
            </a:r>
            <a:r>
              <a:rPr lang="en-US" altLang="zh-CN" sz="2400" b="1" dirty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r>
              <a:rPr lang="en-US" altLang="zh-CN" sz="2400" b="1" dirty="0" err="1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mǎ</a:t>
            </a:r>
            <a:r>
              <a:rPr lang="en-US" altLang="zh-CN" sz="2400" b="1" dirty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           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拍打</a:t>
            </a:r>
          </a:p>
          <a:p>
            <a:pPr eaLnBrk="1" hangingPunct="1"/>
            <a:r>
              <a:rPr lang="en-US" altLang="zh-CN" sz="2400" b="1" dirty="0" err="1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zī</a:t>
            </a:r>
            <a:r>
              <a:rPr lang="en-US" altLang="zh-CN" sz="2400" b="1" dirty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r>
              <a:rPr lang="en-US" altLang="zh-CN" sz="2400" b="1" dirty="0" err="1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tài</a:t>
            </a:r>
            <a:r>
              <a:rPr lang="en-US" altLang="zh-CN" sz="2400" b="1" dirty="0">
                <a:solidFill>
                  <a:schemeClr val="accent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               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姿态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cxnSp>
        <p:nvCxnSpPr>
          <p:cNvPr id="11" name="直接箭头连接符 10"/>
          <p:cNvCxnSpPr>
            <a:cxnSpLocks noChangeShapeType="1"/>
          </p:cNvCxnSpPr>
          <p:nvPr/>
        </p:nvCxnSpPr>
        <p:spPr bwMode="auto">
          <a:xfrm>
            <a:off x="2955642" y="2430916"/>
            <a:ext cx="2893219" cy="321469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箭头连接符 11"/>
          <p:cNvCxnSpPr>
            <a:cxnSpLocks noChangeShapeType="1"/>
          </p:cNvCxnSpPr>
          <p:nvPr/>
        </p:nvCxnSpPr>
        <p:spPr bwMode="auto">
          <a:xfrm flipV="1">
            <a:off x="3062798" y="2323759"/>
            <a:ext cx="2839640" cy="910829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箭头连接符 13"/>
          <p:cNvCxnSpPr>
            <a:cxnSpLocks noChangeShapeType="1"/>
          </p:cNvCxnSpPr>
          <p:nvPr/>
        </p:nvCxnSpPr>
        <p:spPr bwMode="auto">
          <a:xfrm>
            <a:off x="2848485" y="2805963"/>
            <a:ext cx="3053953" cy="375047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箭头连接符 14"/>
          <p:cNvCxnSpPr>
            <a:cxnSpLocks noChangeShapeType="1"/>
          </p:cNvCxnSpPr>
          <p:nvPr/>
        </p:nvCxnSpPr>
        <p:spPr bwMode="auto">
          <a:xfrm flipV="1">
            <a:off x="3116376" y="3663213"/>
            <a:ext cx="2678906" cy="53578"/>
          </a:xfrm>
          <a:prstGeom prst="straightConnector1">
            <a:avLst/>
          </a:prstGeom>
          <a:noFill/>
          <a:ln w="9525" algn="ctr">
            <a:solidFill>
              <a:schemeClr val="accent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329712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1143000" y="997878"/>
            <a:ext cx="7239000" cy="2793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3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徐悲鸿</a:t>
            </a:r>
            <a:r>
              <a:rPr lang="en-US" altLang="zh-CN" sz="33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:</a:t>
            </a:r>
            <a:endParaRPr lang="en-US" altLang="zh-CN" sz="24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中国现代画家、美术教育家，中国现代美术的奠基者，与张书旗、柳子谷三人被称为画坛的“金陵三杰”。擅长人物、走兽、花鸟，主张现实主义，对当时中国画坛影响甚大。所作国画彩墨浑成，尤以奔马享名于世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41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你知道</a:t>
            </a:r>
            <a:r>
              <a:rPr lang="zh-CN" altLang="en-US" spc="3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吗</a:t>
            </a:r>
            <a:r>
              <a:rPr lang="en-US" altLang="zh-CN" spc="300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?</a:t>
            </a:r>
            <a:endParaRPr lang="zh-CN" altLang="en-US" spc="3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518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随堂练习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16" name="Text Box 2"/>
          <p:cNvSpPr>
            <a:spLocks noChangeArrowheads="1"/>
          </p:cNvSpPr>
          <p:nvPr/>
        </p:nvSpPr>
        <p:spPr bwMode="auto">
          <a:xfrm>
            <a:off x="1981200" y="1276350"/>
            <a:ext cx="46717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7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Calibri" panose="020F0502020204030204" pitchFamily="34" charset="0"/>
              </a:rPr>
              <a:t> </a:t>
            </a:r>
            <a:r>
              <a:rPr lang="zh-CN" altLang="en-US" sz="27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Calibri" panose="020F0502020204030204" pitchFamily="34" charset="0"/>
              </a:rPr>
              <a:t>二、比一比，再组词：</a:t>
            </a:r>
          </a:p>
          <a:p>
            <a:pPr eaLnBrk="1" hangingPunct="1"/>
            <a:endParaRPr lang="zh-CN" altLang="en-US" sz="21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肉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内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盯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订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zh-CN" altLang="en-US" sz="3000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63591" y="2012284"/>
            <a:ext cx="1446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肌   肉</a:t>
            </a: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3963591" y="2494487"/>
            <a:ext cx="14466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内   容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3963591" y="2976690"/>
            <a:ext cx="13930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盯   着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963591" y="3405315"/>
            <a:ext cx="13930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订   书</a:t>
            </a:r>
          </a:p>
        </p:txBody>
      </p:sp>
    </p:spTree>
    <p:extLst>
      <p:ext uri="{BB962C8B-B14F-4D97-AF65-F5344CB8AC3E}">
        <p14:creationId xmlns:p14="http://schemas.microsoft.com/office/powerpoint/2010/main" val="2998424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随堂练习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14" name="Text Box 2"/>
          <p:cNvSpPr>
            <a:spLocks noChangeArrowheads="1"/>
          </p:cNvSpPr>
          <p:nvPr/>
        </p:nvSpPr>
        <p:spPr bwMode="auto">
          <a:xfrm>
            <a:off x="2003396" y="1341894"/>
            <a:ext cx="4626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Calibri" panose="020F0502020204030204" pitchFamily="34" charset="0"/>
              </a:rPr>
              <a:t>二</a:t>
            </a:r>
            <a:r>
              <a:rPr lang="zh-CN" altLang="en-US" sz="27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Calibri" panose="020F0502020204030204" pitchFamily="34" charset="0"/>
              </a:rPr>
              <a:t>、比一比，再组词：</a:t>
            </a:r>
          </a:p>
          <a:p>
            <a:pPr eaLnBrk="1" hangingPunct="1"/>
            <a:endParaRPr lang="zh-CN" altLang="en-US" sz="21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珍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诊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品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en-US" altLang="zh-CN" sz="3000" b="1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3000" b="1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晶 （              </a:t>
            </a:r>
            <a:r>
              <a:rPr lang="zh-CN" altLang="en-US" sz="30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sym typeface="宋体" panose="02010600030101010101" pitchFamily="2" charset="-122"/>
              </a:rPr>
              <a:t>）</a:t>
            </a:r>
            <a:endParaRPr lang="zh-CN" altLang="en-US" sz="3000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3886200" y="2060947"/>
            <a:ext cx="1630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珍   品</a:t>
            </a:r>
          </a:p>
        </p:txBody>
      </p:sp>
      <p:sp>
        <p:nvSpPr>
          <p:cNvPr id="21" name="TextBox 8"/>
          <p:cNvSpPr txBox="1">
            <a:spLocks noChangeArrowheads="1"/>
          </p:cNvSpPr>
          <p:nvPr/>
        </p:nvSpPr>
        <p:spPr bwMode="auto">
          <a:xfrm>
            <a:off x="3886200" y="2543151"/>
            <a:ext cx="1630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诊   断</a:t>
            </a: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3886200" y="3025354"/>
            <a:ext cx="1570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品  位</a:t>
            </a:r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3886200" y="3453979"/>
            <a:ext cx="1570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晶  莹</a:t>
            </a:r>
          </a:p>
        </p:txBody>
      </p:sp>
    </p:spTree>
    <p:extLst>
      <p:ext uri="{BB962C8B-B14F-4D97-AF65-F5344CB8AC3E}">
        <p14:creationId xmlns:p14="http://schemas.microsoft.com/office/powerpoint/2010/main" val="3056357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心灵感悟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789576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1065610" y="1158478"/>
            <a:ext cx="7621190" cy="28496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三、仿写句子</a:t>
            </a:r>
            <a:r>
              <a:rPr lang="zh-CN" altLang="en-US" sz="2000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。</a:t>
            </a:r>
            <a:endParaRPr lang="zh-CN" altLang="en-US" sz="2000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功到自然成，经过多年不断努力，徐悲鸿获得了惊人的成功。</a:t>
            </a:r>
            <a:endParaRPr lang="en-US" altLang="zh-CN" sz="2000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8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（              </a:t>
            </a:r>
            <a:r>
              <a:rPr lang="zh-CN" altLang="en-US" sz="1800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），（            ）</a:t>
            </a:r>
            <a:r>
              <a:rPr lang="zh-CN" altLang="en-US" sz="18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努力，（                </a:t>
            </a:r>
            <a:r>
              <a:rPr lang="zh-CN" altLang="en-US" sz="1800" dirty="0" smtClean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）</a:t>
            </a:r>
            <a:r>
              <a:rPr lang="zh-CN" altLang="en-US" sz="1800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成功。</a:t>
            </a:r>
            <a:endParaRPr lang="en-US" altLang="zh-CN" sz="1800" dirty="0">
              <a:solidFill>
                <a:schemeClr val="accent1"/>
              </a:solidFill>
              <a:latin typeface="字魂73号-江南手书" panose="00000500000000000000" pitchFamily="2" charset="-122"/>
              <a:ea typeface="字魂73号-江南手书" panose="00000500000000000000" pitchFamily="2" charset="-122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725638" y="2866725"/>
            <a:ext cx="20107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付出就会有回报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477350" y="2866725"/>
            <a:ext cx="16433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他不断地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1652139" y="3354120"/>
            <a:ext cx="30722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accent1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</a:rPr>
              <a:t>终于取得了巨大的</a:t>
            </a:r>
          </a:p>
        </p:txBody>
      </p:sp>
    </p:spTree>
    <p:extLst>
      <p:ext uri="{BB962C8B-B14F-4D97-AF65-F5344CB8AC3E}">
        <p14:creationId xmlns:p14="http://schemas.microsoft.com/office/powerpoint/2010/main" val="2519246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5967"/>
            <a:ext cx="9144000" cy="163466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090" y="1617249"/>
            <a:ext cx="3792110" cy="3697701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19038" y="3582674"/>
            <a:ext cx="2621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pc="300" dirty="0" smtClean="0">
                <a:solidFill>
                  <a:srgbClr val="1A425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演示完毕感谢您的观看</a:t>
            </a:r>
            <a:endParaRPr lang="zh-CN" altLang="en-US" sz="1600" spc="300" dirty="0">
              <a:solidFill>
                <a:srgbClr val="1A4257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64237" y="2793763"/>
            <a:ext cx="3711272" cy="384721"/>
            <a:chOff x="1035799" y="2852951"/>
            <a:chExt cx="3711272" cy="384721"/>
          </a:xfrm>
        </p:grpSpPr>
        <p:sp>
          <p:nvSpPr>
            <p:cNvPr id="4" name="文本框 3"/>
            <p:cNvSpPr txBox="1"/>
            <p:nvPr/>
          </p:nvSpPr>
          <p:spPr>
            <a:xfrm>
              <a:off x="1035799" y="2852951"/>
              <a:ext cx="3711272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00" spc="600" dirty="0" smtClean="0">
                  <a:solidFill>
                    <a:srgbClr val="1A4257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教育培训二</a:t>
              </a:r>
              <a:r>
                <a:rPr lang="zh-CN" altLang="en-US" sz="1900" spc="600" dirty="0">
                  <a:solidFill>
                    <a:srgbClr val="1A4257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年级语文课件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23122" y="3195762"/>
              <a:ext cx="3399183" cy="0"/>
            </a:xfrm>
            <a:prstGeom prst="line">
              <a:avLst/>
            </a:prstGeom>
            <a:ln>
              <a:solidFill>
                <a:srgbClr val="1A425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950039" y="3211613"/>
            <a:ext cx="377736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50" dirty="0" smtClean="0">
                <a:solidFill>
                  <a:srgbClr val="1A4257"/>
                </a:solidFill>
                <a:latin typeface="+mn-ea"/>
              </a:rPr>
              <a:t>chinese courseware for the second year of education and </a:t>
            </a:r>
            <a:endParaRPr lang="en-US" altLang="zh-CN" sz="950" dirty="0" smtClean="0">
              <a:solidFill>
                <a:srgbClr val="1A4257"/>
              </a:solidFill>
              <a:latin typeface="+mn-ea"/>
            </a:endParaRPr>
          </a:p>
          <a:p>
            <a:r>
              <a:rPr lang="en-US" altLang="zh-CN" sz="950" dirty="0" smtClean="0">
                <a:solidFill>
                  <a:srgbClr val="1A4257"/>
                </a:solidFill>
                <a:latin typeface="+mn-ea"/>
              </a:rPr>
              <a:t>t</a:t>
            </a:r>
            <a:r>
              <a:rPr lang="zh-CN" altLang="en-US" sz="950" dirty="0" smtClean="0">
                <a:solidFill>
                  <a:srgbClr val="1A4257"/>
                </a:solidFill>
                <a:latin typeface="+mn-ea"/>
              </a:rPr>
              <a:t>raining chinese courseware for the second</a:t>
            </a:r>
            <a:endParaRPr lang="zh-CN" altLang="en-US" sz="950" dirty="0">
              <a:solidFill>
                <a:srgbClr val="1A4257"/>
              </a:solidFill>
              <a:latin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73"/>
          <a:stretch/>
        </p:blipFill>
        <p:spPr>
          <a:xfrm rot="20102294" flipH="1">
            <a:off x="4530392" y="3742265"/>
            <a:ext cx="492137" cy="5016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/>
          <a:srcRect l="6659" t="8591" r="4376" b="31276"/>
          <a:stretch/>
        </p:blipFill>
        <p:spPr>
          <a:xfrm>
            <a:off x="838200" y="1680651"/>
            <a:ext cx="4648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5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6"/>
            <a:ext cx="5179807" cy="15235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4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会认的字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990600" y="1575018"/>
            <a:ext cx="764005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jī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ròu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dīng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zhe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pò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pí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lián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máng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huò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dé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肌肉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盯 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着         破皮       连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忙          获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得</a:t>
            </a:r>
            <a:endParaRPr lang="en-US" altLang="zh-CN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endParaRPr lang="zh-CN" altLang="en-US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chōng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fèn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shén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tài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</a:t>
            </a:r>
            <a:r>
              <a:rPr lang="en-US" altLang="zh-CN" sz="2000" dirty="0" err="1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dà</a:t>
            </a:r>
            <a:r>
              <a:rPr lang="en-US" altLang="zh-CN" sz="20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liàng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zhēn</a:t>
            </a:r>
            <a:r>
              <a:rPr lang="en-US" altLang="zh-CN" sz="20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0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pǐn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充  分      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神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态 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大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量     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珍   品</a:t>
            </a:r>
            <a:endParaRPr lang="en-US" altLang="zh-CN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877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会认的字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143000" y="1581150"/>
            <a:ext cx="688450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xú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   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bēi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     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jī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        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wā</a:t>
            </a:r>
            <a:endParaRPr lang="en-US" altLang="zh-CN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徐徐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悲伤             肌肉           坑洼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endParaRPr lang="zh-CN" altLang="en-US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zī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    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xióng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fǎng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</a:t>
            </a:r>
            <a:r>
              <a:rPr lang="en-US" altLang="zh-CN" sz="2400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fú</a:t>
            </a:r>
            <a:r>
              <a:rPr lang="en-US" altLang="zh-CN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jùn</a:t>
            </a:r>
            <a:endParaRPr lang="en-US" altLang="zh-CN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姿态  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雄壮   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       仿    佛            骏马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818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会认的字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371600" y="1124962"/>
            <a:ext cx="688450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左右结构的字有：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盯、破、珍、徐、肌、洼、骏、雄、仿佛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en-US" altLang="zh-CN" sz="2400" dirty="0" smtClean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上下结构的字有：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获、充、态、量、悲、姿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300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认读指导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268896" y="1571639"/>
            <a:ext cx="6884504" cy="168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“仿佛”中的“佛”是多音字</a:t>
            </a:r>
            <a:r>
              <a:rPr lang="zh-CN" altLang="en-US" sz="2800" b="1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这里读“</a:t>
            </a:r>
            <a:r>
              <a:rPr lang="en-US" altLang="zh-CN" sz="2800" b="1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fú</a:t>
            </a:r>
            <a:r>
              <a:rPr lang="en-US" altLang="zh-CN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。“佛像”中读“</a:t>
            </a:r>
            <a:r>
              <a:rPr lang="en-US" altLang="zh-CN" sz="2800" b="1" dirty="0" err="1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fó</a:t>
            </a:r>
            <a:r>
              <a:rPr lang="en-US" altLang="zh-CN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”</a:t>
            </a: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23269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预习检察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345096" y="1428750"/>
            <a:ext cx="6884504" cy="191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 文章中的主要人物是谁？他喜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欢画什么？他取得了什么成就？</a:t>
            </a:r>
          </a:p>
        </p:txBody>
      </p:sp>
    </p:spTree>
    <p:extLst>
      <p:ext uri="{BB962C8B-B14F-4D97-AF65-F5344CB8AC3E}">
        <p14:creationId xmlns:p14="http://schemas.microsoft.com/office/powerpoint/2010/main" val="3328522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345096" y="1047750"/>
            <a:ext cx="6884504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自主阅读，整体</a:t>
            </a:r>
            <a:r>
              <a:rPr lang="zh-CN" altLang="en-US" sz="2800" b="1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把握</a:t>
            </a:r>
            <a:endParaRPr lang="en-US" altLang="zh-CN" sz="2800" b="1" dirty="0" smtClean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1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、请同学们自由地朗读课文，可以借助拼音读准字音，读通句子，难读的地方多读几遍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16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2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、刚才你们读得那么认真，相信课文里的词语朋友一定难不倒你们。自己先试着读一读，看谁最先在文中认识他们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1600" dirty="0">
              <a:solidFill>
                <a:schemeClr val="accent1"/>
              </a:solidFill>
              <a:latin typeface="+mn-ea"/>
              <a:ea typeface="+mn-ea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5574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33" b="38933"/>
          <a:stretch/>
        </p:blipFill>
        <p:spPr>
          <a:xfrm>
            <a:off x="247910" y="327542"/>
            <a:ext cx="2514600" cy="56780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FAC3B22-E3FC-44CA-9871-A47EDC497BF7}"/>
              </a:ext>
            </a:extLst>
          </p:cNvPr>
          <p:cNvSpPr/>
          <p:nvPr/>
        </p:nvSpPr>
        <p:spPr>
          <a:xfrm>
            <a:off x="721034" y="431132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课文解析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33188" y="3333750"/>
            <a:ext cx="3278224" cy="1929458"/>
            <a:chOff x="5333188" y="3333750"/>
            <a:chExt cx="3278224" cy="192945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5107" y="3333750"/>
              <a:ext cx="1286305" cy="192945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6172200" y="4008131"/>
              <a:ext cx="766852" cy="115027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3188" y="4229100"/>
              <a:ext cx="609600" cy="914400"/>
            </a:xfrm>
            <a:prstGeom prst="rect">
              <a:avLst/>
            </a:prstGeom>
          </p:spPr>
        </p:pic>
      </p:grp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1345096" y="1276350"/>
            <a:ext cx="6884504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自读自悟，理解主题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请五名同学来读课文，其他同学边听边思考：通过读课文你知道了什么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？文章</a:t>
            </a:r>
            <a:r>
              <a:rPr lang="zh-CN" altLang="en-US" dirty="0">
                <a:solidFill>
                  <a:schemeClr val="accent1"/>
                </a:solidFill>
                <a:latin typeface="+mn-ea"/>
                <a:ea typeface="+mn-ea"/>
                <a:sym typeface="宋体" panose="02010600030101010101" pitchFamily="2" charset="-122"/>
              </a:rPr>
              <a:t>主要写了徐悲鸿仔细观察马、反反复复画马来揭示徐悲鸿成功的原因。</a:t>
            </a:r>
          </a:p>
        </p:txBody>
      </p:sp>
    </p:spTree>
    <p:extLst>
      <p:ext uri="{BB962C8B-B14F-4D97-AF65-F5344CB8AC3E}">
        <p14:creationId xmlns:p14="http://schemas.microsoft.com/office/powerpoint/2010/main" val="3042991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自定义 106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A4257"/>
      </a:accent1>
      <a:accent2>
        <a:srgbClr val="5AA7CE"/>
      </a:accent2>
      <a:accent3>
        <a:srgbClr val="1A4257"/>
      </a:accent3>
      <a:accent4>
        <a:srgbClr val="5AA7CE"/>
      </a:accent4>
      <a:accent5>
        <a:srgbClr val="1A4257"/>
      </a:accent5>
      <a:accent6>
        <a:srgbClr val="5AA7CE"/>
      </a:accent6>
      <a:hlink>
        <a:srgbClr val="1A4257"/>
      </a:hlink>
      <a:folHlink>
        <a:srgbClr val="5AA7CE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Microsoft Office PowerPoint</Application>
  <PresentationFormat>全屏显示(16:9)</PresentationFormat>
  <Paragraphs>144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华文楷体</vt:lpstr>
      <vt:lpstr>思源黑体 CN Light</vt:lpstr>
      <vt:lpstr>宋体</vt:lpstr>
      <vt:lpstr>微软雅黑</vt:lpstr>
      <vt:lpstr>字魂73号-江南手书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2019-05-13T06:38:36Z</dcterms:created>
  <dcterms:modified xsi:type="dcterms:W3CDTF">2020-08-15T02:36:50Z</dcterms:modified>
</cp:coreProperties>
</file>