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7" r:id="rId7"/>
    <p:sldId id="491" r:id="rId8"/>
    <p:sldId id="494" r:id="rId9"/>
    <p:sldId id="498" r:id="rId10"/>
    <p:sldId id="492" r:id="rId11"/>
    <p:sldId id="495" r:id="rId12"/>
    <p:sldId id="499" r:id="rId13"/>
    <p:sldId id="500" r:id="rId14"/>
    <p:sldId id="501" r:id="rId15"/>
    <p:sldId id="502" r:id="rId16"/>
    <p:sldId id="503" r:id="rId17"/>
    <p:sldId id="504" r:id="rId18"/>
    <p:sldId id="505" r:id="rId19"/>
    <p:sldId id="506" r:id="rId20"/>
    <p:sldId id="507" r:id="rId21"/>
    <p:sldId id="508" r:id="rId22"/>
    <p:sldId id="509" r:id="rId23"/>
    <p:sldId id="493" r:id="rId24"/>
    <p:sldId id="496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A3A0"/>
    <a:srgbClr val="85ABA8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92" y="114"/>
      </p:cViewPr>
      <p:guideLst>
        <p:guide orient="horz" pos="2161"/>
        <p:guide pos="38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272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654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552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026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252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260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755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7012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3972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52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7044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87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0344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739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0651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21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323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398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214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0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8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969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36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31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335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76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79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89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56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22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7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2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.jp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01D60067-340C-4646-AB3C-C8B07916B4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B114F8C-C860-418D-ACEB-6AEFC6864965}"/>
              </a:ext>
            </a:extLst>
          </p:cNvPr>
          <p:cNvSpPr/>
          <p:nvPr/>
        </p:nvSpPr>
        <p:spPr>
          <a:xfrm>
            <a:off x="2385679" y="1905934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你一定会听到的</a:t>
            </a:r>
            <a:r>
              <a:rPr lang="en-US" altLang="zh-CN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6600" spc="-15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0B0B060-0A2F-4F09-AFBC-44DC14B8229F}"/>
              </a:ext>
            </a:extLst>
          </p:cNvPr>
          <p:cNvSpPr txBox="1"/>
          <p:nvPr/>
        </p:nvSpPr>
        <p:spPr>
          <a:xfrm>
            <a:off x="2980641" y="3252842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635B44E9-36A5-4202-AB18-5CA67E71DFEC}"/>
              </a:ext>
            </a:extLst>
          </p:cNvPr>
          <p:cNvCxnSpPr>
            <a:cxnSpLocks/>
          </p:cNvCxnSpPr>
          <p:nvPr/>
        </p:nvCxnSpPr>
        <p:spPr>
          <a:xfrm>
            <a:off x="2823028" y="3118064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">
            <a:extLst>
              <a:ext uri="{FF2B5EF4-FFF2-40B4-BE49-F238E27FC236}">
                <a16:creationId xmlns="" xmlns:a16="http://schemas.microsoft.com/office/drawing/2014/main" id="{571FA935-982E-4D0D-AD66-03C23F41951E}"/>
              </a:ext>
            </a:extLst>
          </p:cNvPr>
          <p:cNvSpPr txBox="1"/>
          <p:nvPr/>
        </p:nvSpPr>
        <p:spPr>
          <a:xfrm>
            <a:off x="2601853" y="1464410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人教版八年级教学课件</a:t>
            </a:r>
            <a:r>
              <a:rPr lang="en-US" altLang="zh-CN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  <a:r>
              <a:rPr lang="en-US" altLang="zh-CN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初中</a:t>
            </a: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354388" y="3014663"/>
            <a:ext cx="76200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kumimoji="0" lang="en-US" altLang="zh-CN" sz="2500">
                <a:solidFill>
                  <a:srgbClr val="79A3A0"/>
                </a:solidFill>
              </a:rPr>
              <a:t>1.</a:t>
            </a:r>
            <a:r>
              <a:rPr kumimoji="0" lang="zh-CN" altLang="en-US" sz="2500">
                <a:solidFill>
                  <a:srgbClr val="79A3A0"/>
                </a:solidFill>
              </a:rPr>
              <a:t>声音是怎么形成的？</a:t>
            </a:r>
          </a:p>
          <a:p>
            <a:pPr>
              <a:lnSpc>
                <a:spcPct val="100000"/>
              </a:lnSpc>
            </a:pPr>
            <a:endParaRPr kumimoji="0" lang="zh-CN" altLang="en-US" sz="2500">
              <a:solidFill>
                <a:srgbClr val="79A3A0"/>
              </a:solidFill>
            </a:endParaRPr>
          </a:p>
          <a:p>
            <a:pPr>
              <a:lnSpc>
                <a:spcPct val="100000"/>
              </a:lnSpc>
            </a:pPr>
            <a:r>
              <a:rPr kumimoji="0" lang="en-US" altLang="zh-CN" sz="2500">
                <a:solidFill>
                  <a:srgbClr val="79A3A0"/>
                </a:solidFill>
              </a:rPr>
              <a:t>2.</a:t>
            </a:r>
            <a:r>
              <a:rPr kumimoji="0" lang="zh-CN" altLang="en-US" sz="2500">
                <a:solidFill>
                  <a:srgbClr val="79A3A0"/>
                </a:solidFill>
              </a:rPr>
              <a:t>文中主要写了哪些声音？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19735" y="1835152"/>
            <a:ext cx="4416594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79A3A0"/>
                </a:solidFill>
              </a:rPr>
              <a:t>阅</a:t>
            </a:r>
            <a:r>
              <a:rPr lang="zh-CN" altLang="en-US" sz="3000" smtClean="0">
                <a:solidFill>
                  <a:srgbClr val="79A3A0"/>
                </a:solidFill>
              </a:rPr>
              <a:t>读课文，注意以下为题</a:t>
            </a:r>
            <a:endParaRPr lang="zh-CN" altLang="en-US" sz="3000">
              <a:solidFill>
                <a:srgbClr val="79A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689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AutoShape 3"/>
          <p:cNvSpPr>
            <a:spLocks/>
          </p:cNvSpPr>
          <p:nvPr/>
        </p:nvSpPr>
        <p:spPr bwMode="auto">
          <a:xfrm>
            <a:off x="4351338" y="2916238"/>
            <a:ext cx="149225" cy="2614612"/>
          </a:xfrm>
          <a:prstGeom prst="leftBrace">
            <a:avLst>
              <a:gd name="adj1" fmla="val 146011"/>
              <a:gd name="adj2" fmla="val 50000"/>
            </a:avLst>
          </a:prstGeom>
          <a:noFill/>
          <a:ln w="12700" cap="sq">
            <a:solidFill>
              <a:srgbClr val="79A3A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endParaRPr lang="zh-CN" altLang="zh-CN" sz="3600">
              <a:solidFill>
                <a:srgbClr val="79A3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flipH="1">
            <a:off x="4640263" y="2563813"/>
            <a:ext cx="414655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200">
                <a:solidFill>
                  <a:srgbClr val="79A3A0"/>
                </a:solidFill>
              </a:rPr>
              <a:t>蒲公英梳头的声音</a:t>
            </a:r>
          </a:p>
          <a:p>
            <a:r>
              <a:rPr lang="zh-CN" altLang="en-US" sz="2200">
                <a:solidFill>
                  <a:srgbClr val="79A3A0"/>
                </a:solidFill>
              </a:rPr>
              <a:t>蚂蚁小跑步的声音</a:t>
            </a:r>
          </a:p>
          <a:p>
            <a:r>
              <a:rPr lang="zh-CN" altLang="en-US" sz="2200">
                <a:solidFill>
                  <a:srgbClr val="79A3A0"/>
                </a:solidFill>
              </a:rPr>
              <a:t>雪花飘落的声音</a:t>
            </a:r>
          </a:p>
          <a:p>
            <a:r>
              <a:rPr lang="zh-CN" altLang="en-US" sz="2200">
                <a:solidFill>
                  <a:srgbClr val="79A3A0"/>
                </a:solidFill>
              </a:rPr>
              <a:t>风吹的声音</a:t>
            </a:r>
          </a:p>
          <a:p>
            <a:r>
              <a:rPr lang="zh-CN" altLang="en-US" sz="2200">
                <a:solidFill>
                  <a:srgbClr val="79A3A0"/>
                </a:solidFill>
              </a:rPr>
              <a:t>动物的声音</a:t>
            </a:r>
          </a:p>
          <a:p>
            <a:r>
              <a:rPr lang="zh-CN" altLang="en-US" sz="2200">
                <a:solidFill>
                  <a:srgbClr val="79A3A0"/>
                </a:solidFill>
              </a:rPr>
              <a:t>水的声音</a:t>
            </a:r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7107238" y="2836863"/>
            <a:ext cx="163512" cy="1257300"/>
          </a:xfrm>
          <a:prstGeom prst="rightBrace">
            <a:avLst>
              <a:gd name="adj1" fmla="val 64078"/>
              <a:gd name="adj2" fmla="val 50000"/>
            </a:avLst>
          </a:prstGeom>
          <a:noFill/>
          <a:ln w="12700" cap="sq">
            <a:solidFill>
              <a:srgbClr val="79A3A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79A3A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 flipH="1">
            <a:off x="7489825" y="3249613"/>
            <a:ext cx="16002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200">
                <a:solidFill>
                  <a:srgbClr val="79A3A0"/>
                </a:solidFill>
              </a:rPr>
              <a:t>微弱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 flipH="1">
            <a:off x="6653213" y="4770438"/>
            <a:ext cx="144621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200">
                <a:solidFill>
                  <a:srgbClr val="79A3A0"/>
                </a:solidFill>
              </a:rPr>
              <a:t>较强</a:t>
            </a:r>
          </a:p>
        </p:txBody>
      </p:sp>
      <p:sp>
        <p:nvSpPr>
          <p:cNvPr id="13" name="AutoShape 8"/>
          <p:cNvSpPr>
            <a:spLocks/>
          </p:cNvSpPr>
          <p:nvPr/>
        </p:nvSpPr>
        <p:spPr bwMode="auto">
          <a:xfrm>
            <a:off x="6337300" y="4391025"/>
            <a:ext cx="161925" cy="1243013"/>
          </a:xfrm>
          <a:prstGeom prst="rightBrace">
            <a:avLst>
              <a:gd name="adj1" fmla="val 63971"/>
              <a:gd name="adj2" fmla="val 50000"/>
            </a:avLst>
          </a:prstGeom>
          <a:noFill/>
          <a:ln w="12700" cap="sq">
            <a:solidFill>
              <a:srgbClr val="79A3A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79A3A0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593975" y="1395413"/>
            <a:ext cx="75723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200">
                <a:solidFill>
                  <a:srgbClr val="79A3A0"/>
                </a:solidFill>
              </a:rPr>
              <a:t>    </a:t>
            </a:r>
            <a:r>
              <a:rPr lang="zh-CN" altLang="en-US" sz="2200">
                <a:solidFill>
                  <a:srgbClr val="79A3A0"/>
                </a:solidFill>
              </a:rPr>
              <a:t>声音就是物体振动时与空气相激荡所发出的声响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609850" y="3757613"/>
            <a:ext cx="1828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200">
                <a:solidFill>
                  <a:srgbClr val="79A3A0"/>
                </a:solidFill>
              </a:rPr>
              <a:t>列举的声音现象</a:t>
            </a:r>
          </a:p>
        </p:txBody>
      </p:sp>
    </p:spTree>
    <p:extLst>
      <p:ext uri="{BB962C8B-B14F-4D97-AF65-F5344CB8AC3E}">
        <p14:creationId xmlns:p14="http://schemas.microsoft.com/office/powerpoint/2010/main" val="2363812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uiExpand="1" build="p" autoUpdateAnimBg="0"/>
      <p:bldP spid="9" grpId="0" build="p" autoUpdateAnimBg="0"/>
      <p:bldP spid="10" grpId="0" build="p" autoUpdateAnimBg="0"/>
      <p:bldP spid="1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338388" y="2563019"/>
            <a:ext cx="72009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500">
                <a:solidFill>
                  <a:srgbClr val="79A3A0"/>
                </a:solidFill>
              </a:rPr>
              <a:t>找出你认为对声音的描写最为精彩的句子或段落。说说你喜欢的原因</a:t>
            </a:r>
            <a:r>
              <a:rPr kumimoji="0" lang="zh-CN" altLang="en-US" sz="2500" smtClean="0">
                <a:solidFill>
                  <a:srgbClr val="79A3A0"/>
                </a:solidFill>
              </a:rPr>
              <a:t>。</a:t>
            </a:r>
            <a:endParaRPr kumimoji="0" lang="en-US" altLang="zh-CN" sz="2500" smtClean="0">
              <a:solidFill>
                <a:srgbClr val="79A3A0"/>
              </a:solidFill>
            </a:endParaRPr>
          </a:p>
          <a:p>
            <a:endParaRPr kumimoji="0" lang="zh-CN" altLang="en-US" sz="2500">
              <a:solidFill>
                <a:srgbClr val="79A3A0"/>
              </a:solidFill>
            </a:endParaRPr>
          </a:p>
          <a:p>
            <a:r>
              <a:rPr kumimoji="0" lang="zh-CN" altLang="en-US" sz="2500">
                <a:solidFill>
                  <a:srgbClr val="79A3A0"/>
                </a:solidFill>
              </a:rPr>
              <a:t>提醒：可以从修辞、词语运用等角度分析。</a:t>
            </a:r>
          </a:p>
        </p:txBody>
      </p:sp>
    </p:spTree>
    <p:extLst>
      <p:ext uri="{BB962C8B-B14F-4D97-AF65-F5344CB8AC3E}">
        <p14:creationId xmlns:p14="http://schemas.microsoft.com/office/powerpoint/2010/main" val="3837072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2825" y="1676400"/>
            <a:ext cx="7945438" cy="39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79A3A0"/>
                </a:solidFill>
              </a:rPr>
              <a:t>我最喜欢描写蚂蚁小跑步的声音的这段话</a:t>
            </a:r>
            <a:r>
              <a:rPr lang="en-US" altLang="zh-CN" sz="2500">
                <a:solidFill>
                  <a:srgbClr val="79A3A0"/>
                </a:solidFill>
              </a:rPr>
              <a:t>, </a:t>
            </a:r>
            <a:r>
              <a:rPr lang="zh-CN" altLang="en-US" sz="2500">
                <a:solidFill>
                  <a:srgbClr val="79A3A0"/>
                </a:solidFill>
              </a:rPr>
              <a:t>因为这里运用了拟人、比喻的修辞手法</a:t>
            </a:r>
            <a:r>
              <a:rPr lang="en-US" altLang="zh-CN" sz="2500">
                <a:solidFill>
                  <a:srgbClr val="79A3A0"/>
                </a:solidFill>
              </a:rPr>
              <a:t>,</a:t>
            </a:r>
            <a:r>
              <a:rPr lang="zh-CN" altLang="en-US" sz="2500">
                <a:solidFill>
                  <a:srgbClr val="79A3A0"/>
                </a:solidFill>
              </a:rPr>
              <a:t>形象生动地写出了蚂蚁在小酸果掉下来时四处逃散的情景。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你可以仿照下面的句式来说一说：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（一）我喜欢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  <a:r>
              <a:rPr kumimoji="0" lang="zh-CN" altLang="en-US" sz="2500">
                <a:solidFill>
                  <a:srgbClr val="79A3A0"/>
                </a:solidFill>
              </a:rPr>
              <a:t>这个句子，因为这个句      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      子运用了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  <a:r>
              <a:rPr kumimoji="0" lang="zh-CN" altLang="en-US" sz="2500">
                <a:solidFill>
                  <a:srgbClr val="79A3A0"/>
                </a:solidFill>
              </a:rPr>
              <a:t>的手法，写出了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（二）我喜欢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  <a:r>
              <a:rPr kumimoji="0" lang="zh-CN" altLang="en-US" sz="2500">
                <a:solidFill>
                  <a:srgbClr val="79A3A0"/>
                </a:solidFill>
              </a:rPr>
              <a:t>这个句子，因为句子中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      的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  <a:r>
              <a:rPr kumimoji="0" lang="zh-CN" altLang="en-US" sz="2500">
                <a:solidFill>
                  <a:srgbClr val="79A3A0"/>
                </a:solidFill>
              </a:rPr>
              <a:t>这个（或这些）词语用得好，</a:t>
            </a:r>
          </a:p>
          <a:p>
            <a:r>
              <a:rPr kumimoji="0" lang="zh-CN" altLang="en-US" sz="2500">
                <a:solidFill>
                  <a:srgbClr val="79A3A0"/>
                </a:solidFill>
              </a:rPr>
              <a:t>      写出了</a:t>
            </a:r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</a:p>
          <a:p>
            <a:r>
              <a:rPr kumimoji="0" lang="en-US" altLang="zh-CN" sz="2500">
                <a:solidFill>
                  <a:srgbClr val="79A3A0"/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662872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44725" y="1704975"/>
            <a:ext cx="777240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500">
                <a:solidFill>
                  <a:srgbClr val="79A3A0"/>
                </a:solidFill>
              </a:rPr>
              <a:t>声音世界是这样的丰富奇妙，那作者提醒我们要怎样去听呢？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51100" y="2667000"/>
            <a:ext cx="288766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会听：用心听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3125787" y="3276600"/>
            <a:ext cx="0" cy="1447800"/>
          </a:xfrm>
          <a:prstGeom prst="line">
            <a:avLst/>
          </a:prstGeom>
          <a:noFill/>
          <a:ln w="19050">
            <a:solidFill>
              <a:srgbClr val="79A3A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500">
              <a:solidFill>
                <a:srgbClr val="79A3A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235200" y="4835525"/>
            <a:ext cx="2819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在</a:t>
            </a:r>
            <a:r>
              <a:rPr lang="zh-CN" altLang="en-US" sz="2500">
                <a:solidFill>
                  <a:srgbClr val="79A3A0"/>
                </a:solidFill>
              </a:rPr>
              <a:t>“</a:t>
            </a: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听</a:t>
            </a:r>
            <a:r>
              <a:rPr lang="zh-CN" altLang="en-US" sz="2500">
                <a:solidFill>
                  <a:srgbClr val="79A3A0"/>
                </a:solidFill>
              </a:rPr>
              <a:t>”</a:t>
            </a: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的过程中成长，充实生活，获得很多乐趣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335712" y="2601913"/>
            <a:ext cx="2921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不会听：不用心听</a:t>
            </a: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7545387" y="3124200"/>
            <a:ext cx="0" cy="1752600"/>
          </a:xfrm>
          <a:prstGeom prst="line">
            <a:avLst/>
          </a:prstGeom>
          <a:noFill/>
          <a:ln w="19050">
            <a:solidFill>
              <a:srgbClr val="79A3A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500">
              <a:solidFill>
                <a:srgbClr val="79A3A0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315075" y="4876800"/>
            <a:ext cx="349885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500">
                <a:solidFill>
                  <a:srgbClr val="79A3A0"/>
                </a:solidFill>
              </a:rPr>
              <a:t>“</a:t>
            </a: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没有感觉</a:t>
            </a:r>
            <a:r>
              <a:rPr lang="zh-CN" altLang="en-US" sz="2500">
                <a:solidFill>
                  <a:srgbClr val="79A3A0"/>
                </a:solidFill>
              </a:rPr>
              <a:t>”</a:t>
            </a: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、内心世界封闭和退缩，成了一个不折不扣的木头人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04787" y="1006475"/>
            <a:ext cx="3919538" cy="477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9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CC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kumimoji="0" lang="zh-CN" altLang="en-US" sz="2500">
                <a:solidFill>
                  <a:srgbClr val="79A3A0"/>
                </a:solidFill>
                <a:latin typeface="Times New Roman" panose="02020603050405020304" pitchFamily="18" charset="0"/>
                <a:ea typeface="华文中宋" pitchFamily="2" charset="-122"/>
              </a:rPr>
              <a:t>深入探讨</a:t>
            </a:r>
          </a:p>
        </p:txBody>
      </p:sp>
    </p:spTree>
    <p:extLst>
      <p:ext uri="{BB962C8B-B14F-4D97-AF65-F5344CB8AC3E}">
        <p14:creationId xmlns:p14="http://schemas.microsoft.com/office/powerpoint/2010/main" val="375290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9" grpId="0" autoUpdateAnimBg="0"/>
      <p:bldP spid="10" grpId="0" autoUpdateAnimBg="0"/>
      <p:bldP spid="1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732088" y="1558925"/>
            <a:ext cx="7661275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79A3A0"/>
                </a:solidFill>
              </a:rPr>
              <a:t>在日常生活的各种声音中，你是否用心听过哪些声音？说说你在这些声音里听出了什么，请把下列句子补充完整</a:t>
            </a:r>
            <a:r>
              <a:rPr lang="en-US" altLang="zh-CN" sz="2000">
                <a:solidFill>
                  <a:srgbClr val="79A3A0"/>
                </a:solidFill>
              </a:rPr>
              <a:t>,</a:t>
            </a:r>
            <a:r>
              <a:rPr lang="zh-CN" altLang="en-US" sz="2000">
                <a:solidFill>
                  <a:srgbClr val="79A3A0"/>
                </a:solidFill>
              </a:rPr>
              <a:t>谈谈你的感受。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1</a:t>
            </a:r>
            <a:r>
              <a:rPr lang="zh-CN" altLang="en-US" sz="2000">
                <a:solidFill>
                  <a:srgbClr val="79A3A0"/>
                </a:solidFill>
              </a:rPr>
              <a:t>）从绵绵的春雨声中，我感受到了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2</a:t>
            </a:r>
            <a:r>
              <a:rPr lang="zh-CN" altLang="en-US" sz="2000">
                <a:solidFill>
                  <a:srgbClr val="79A3A0"/>
                </a:solidFill>
              </a:rPr>
              <a:t>）从轰隆隆的雷声中，我感受到了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3</a:t>
            </a:r>
            <a:r>
              <a:rPr lang="zh-CN" altLang="en-US" sz="2000">
                <a:solidFill>
                  <a:srgbClr val="79A3A0"/>
                </a:solidFill>
              </a:rPr>
              <a:t>）从树叶飘落的声音中，我感受到了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4</a:t>
            </a:r>
            <a:r>
              <a:rPr lang="zh-CN" altLang="en-US" sz="2000">
                <a:solidFill>
                  <a:srgbClr val="79A3A0"/>
                </a:solidFill>
              </a:rPr>
              <a:t>）从花开的声音中，我感受到了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5</a:t>
            </a:r>
            <a:r>
              <a:rPr lang="zh-CN" altLang="en-US" sz="2000">
                <a:solidFill>
                  <a:srgbClr val="79A3A0"/>
                </a:solidFill>
              </a:rPr>
              <a:t>） 从亲人的唠叨声中，我感受到了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6</a:t>
            </a:r>
            <a:r>
              <a:rPr lang="zh-CN" altLang="en-US" sz="2000">
                <a:solidFill>
                  <a:srgbClr val="79A3A0"/>
                </a:solidFill>
              </a:rPr>
              <a:t>）从朋友的劝慰声中，我感受到了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7</a:t>
            </a:r>
            <a:r>
              <a:rPr lang="zh-CN" altLang="en-US" sz="2000">
                <a:solidFill>
                  <a:srgbClr val="79A3A0"/>
                </a:solidFill>
              </a:rPr>
              <a:t>）从工厂轰隆隆的马达声中，我感受到了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8</a:t>
            </a:r>
            <a:r>
              <a:rPr lang="zh-CN" altLang="en-US" sz="2000">
                <a:solidFill>
                  <a:srgbClr val="79A3A0"/>
                </a:solidFill>
              </a:rPr>
              <a:t>）从马路上急驰而过的汽车声中，我感受到了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  <a:p>
            <a:r>
              <a:rPr lang="zh-CN" altLang="en-US" sz="2000">
                <a:solidFill>
                  <a:srgbClr val="79A3A0"/>
                </a:solidFill>
              </a:rPr>
              <a:t>（</a:t>
            </a:r>
            <a:r>
              <a:rPr lang="en-US" altLang="zh-CN" sz="2000">
                <a:solidFill>
                  <a:srgbClr val="79A3A0"/>
                </a:solidFill>
              </a:rPr>
              <a:t>9</a:t>
            </a:r>
            <a:r>
              <a:rPr lang="zh-CN" altLang="en-US" sz="2000">
                <a:solidFill>
                  <a:srgbClr val="79A3A0"/>
                </a:solidFill>
              </a:rPr>
              <a:t>）</a:t>
            </a:r>
            <a:r>
              <a:rPr lang="en-US" altLang="zh-CN" sz="2000">
                <a:solidFill>
                  <a:srgbClr val="79A3A0"/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294175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24880" y="1479550"/>
            <a:ext cx="77406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79A3A0"/>
                </a:solidFill>
              </a:rPr>
              <a:t>    </a:t>
            </a:r>
            <a:r>
              <a:rPr lang="zh-CN" altLang="en-US">
                <a:solidFill>
                  <a:srgbClr val="79A3A0"/>
                </a:solidFill>
              </a:rPr>
              <a:t>生活不是缺少美，而是缺少发现。只要对大自然对生活充满爱，做生活的有心人，用心灵去聆听和感悟，你就一定能听见生活中各种美好的声音。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114550" y="3381375"/>
            <a:ext cx="7615238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00">
                <a:solidFill>
                  <a:srgbClr val="79A3A0"/>
                </a:solidFill>
              </a:rPr>
              <a:t>本文为我们呈现了一个神奇美妙、其乐无穷的声音世界，启发我们用心听，用心感受，体会生活中令人醉心的奇妙。让我们在“听”的成长过程中，学会选择，学会思考，学会感受，学会欣赏，学会微笑，成为一个生机蓬勃、活力四射、内涵丰富的生命体，让世界因我们而更加精彩。 </a:t>
            </a:r>
          </a:p>
        </p:txBody>
      </p:sp>
      <p:pic>
        <p:nvPicPr>
          <p:cNvPr id="7" name="Picture 13" descr="课堂小结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75" y="2581275"/>
            <a:ext cx="23145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33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019300" y="1554164"/>
            <a:ext cx="3919538" cy="477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9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CC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kumimoji="0" lang="zh-CN" altLang="en-US" sz="2500">
                <a:solidFill>
                  <a:srgbClr val="79A3A0"/>
                </a:solidFill>
                <a:latin typeface="Times New Roman" panose="02020603050405020304" pitchFamily="18" charset="0"/>
                <a:ea typeface="华文中宋" pitchFamily="2" charset="-122"/>
              </a:rPr>
              <a:t>写作特色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778126" y="2885173"/>
            <a:ext cx="7221538" cy="2208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①</a:t>
            </a:r>
            <a:r>
              <a:rPr lang="zh-CN" altLang="en-US" sz="2500">
                <a:solidFill>
                  <a:srgbClr val="79A3A0"/>
                </a:solidFill>
              </a:rPr>
              <a:t>语言活泼风趣，优美形象。</a:t>
            </a:r>
          </a:p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79A3A0"/>
                </a:solidFill>
              </a:rPr>
              <a:t>②排比增强气势。</a:t>
            </a:r>
          </a:p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79A3A0"/>
                </a:solidFill>
              </a:rPr>
              <a:t>③多种问句，激活读者的生活体验，引发思考。</a:t>
            </a:r>
          </a:p>
          <a:p>
            <a:pPr>
              <a:spcBef>
                <a:spcPct val="50000"/>
              </a:spcBef>
            </a:pPr>
            <a:r>
              <a:rPr lang="zh-CN" altLang="en-US" sz="2500">
                <a:solidFill>
                  <a:srgbClr val="79A3A0"/>
                </a:solidFill>
              </a:rPr>
              <a:t>④采用第二人称，亲切、随和。</a:t>
            </a:r>
          </a:p>
        </p:txBody>
      </p:sp>
    </p:spTree>
    <p:extLst>
      <p:ext uri="{BB962C8B-B14F-4D97-AF65-F5344CB8AC3E}">
        <p14:creationId xmlns:p14="http://schemas.microsoft.com/office/powerpoint/2010/main" val="2865008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11375" y="3414713"/>
            <a:ext cx="289877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语言美</a:t>
            </a:r>
            <a:r>
              <a:rPr lang="en-US" altLang="zh-CN" sz="2500">
                <a:solidFill>
                  <a:srgbClr val="79A3A0"/>
                </a:solidFill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98675" y="5199063"/>
            <a:ext cx="2065338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500">
                <a:solidFill>
                  <a:srgbClr val="79A3A0"/>
                </a:solidFill>
                <a:latin typeface="Times New Roman" panose="02020603050405020304" pitchFamily="18" charset="0"/>
              </a:rPr>
              <a:t>意蕴美：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124325" y="5149850"/>
            <a:ext cx="58674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第二人称的运用要用心去感受生活</a:t>
            </a:r>
          </a:p>
        </p:txBody>
      </p:sp>
      <p:sp>
        <p:nvSpPr>
          <p:cNvPr id="9" name="AutoShape 6"/>
          <p:cNvSpPr>
            <a:spLocks/>
          </p:cNvSpPr>
          <p:nvPr/>
        </p:nvSpPr>
        <p:spPr bwMode="auto">
          <a:xfrm>
            <a:off x="3851275" y="2703513"/>
            <a:ext cx="271463" cy="1954212"/>
          </a:xfrm>
          <a:prstGeom prst="leftBrace">
            <a:avLst>
              <a:gd name="adj1" fmla="val 59990"/>
              <a:gd name="adj2" fmla="val 50000"/>
            </a:avLst>
          </a:prstGeom>
          <a:noFill/>
          <a:ln w="9525">
            <a:solidFill>
              <a:srgbClr val="79A3A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500">
              <a:solidFill>
                <a:srgbClr val="79A3A0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070350" y="2392363"/>
            <a:ext cx="355097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、活泼风趣，优美形象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4164013" y="3071813"/>
            <a:ext cx="5474576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、运用排比，增强了文章的表达效果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4102100" y="3695700"/>
            <a:ext cx="5932488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、设问、反问等多种问句，拉近和读者的距离，激活读者的生活体验，引发读者的思考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358900" y="1438276"/>
            <a:ext cx="3919538" cy="477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9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CCFF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r>
              <a:rPr kumimoji="0" lang="en-US" altLang="zh-CN" sz="2500">
                <a:solidFill>
                  <a:srgbClr val="79A3A0"/>
                </a:solidFill>
                <a:latin typeface="Times New Roman" panose="02020603050405020304" pitchFamily="18" charset="0"/>
                <a:ea typeface="华文中宋" pitchFamily="2" charset="-122"/>
              </a:rPr>
              <a:t> </a:t>
            </a:r>
            <a:r>
              <a:rPr kumimoji="0" lang="zh-CN" altLang="en-US" sz="2500">
                <a:solidFill>
                  <a:srgbClr val="79A3A0"/>
                </a:solidFill>
                <a:latin typeface="Times New Roman" panose="02020603050405020304" pitchFamily="18" charset="0"/>
                <a:ea typeface="华文中宋" pitchFamily="2" charset="-122"/>
              </a:rPr>
              <a:t>美点回顾</a:t>
            </a:r>
          </a:p>
        </p:txBody>
      </p:sp>
    </p:spTree>
    <p:extLst>
      <p:ext uri="{BB962C8B-B14F-4D97-AF65-F5344CB8AC3E}">
        <p14:creationId xmlns:p14="http://schemas.microsoft.com/office/powerpoint/2010/main" val="4027052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74031" y="2934494"/>
            <a:ext cx="8642350" cy="235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79A3A0"/>
                </a:solidFill>
                <a:ea typeface="黑体" panose="02010609060101010101" pitchFamily="49" charset="-122"/>
              </a:rPr>
              <a:t>生活中不缺少美，而缺少发现美的眼睛；</a:t>
            </a:r>
          </a:p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79A3A0"/>
                </a:solidFill>
                <a:ea typeface="黑体" panose="02010609060101010101" pitchFamily="49" charset="-122"/>
              </a:rPr>
              <a:t>生活中不缺少音乐，而缺少捕捉音乐的耳朵；</a:t>
            </a:r>
          </a:p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79A3A0"/>
                </a:solidFill>
                <a:ea typeface="黑体" panose="02010609060101010101" pitchFamily="49" charset="-122"/>
              </a:rPr>
              <a:t>生活中不缺少爱，而缺少感受爱的心灵。</a:t>
            </a:r>
          </a:p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79A3A0"/>
                </a:solidFill>
                <a:ea typeface="黑体" panose="02010609060101010101" pitchFamily="49" charset="-122"/>
              </a:rPr>
              <a:t>把眼睛敲醒，把耳朵叫醒，把心灵唤醒！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934619" y="1593056"/>
            <a:ext cx="3311525" cy="112553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>
                <a:solidFill>
                  <a:srgbClr val="79A3A0"/>
                </a:solidFill>
              </a:rPr>
              <a:t>生活感悟</a:t>
            </a:r>
          </a:p>
        </p:txBody>
      </p:sp>
    </p:spTree>
    <p:extLst>
      <p:ext uri="{BB962C8B-B14F-4D97-AF65-F5344CB8AC3E}">
        <p14:creationId xmlns:p14="http://schemas.microsoft.com/office/powerpoint/2010/main" val="120673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04F513D5-0EBD-46C8-8F80-C9DA7A892E8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MH_Number_1">
            <a:extLst>
              <a:ext uri="{FF2B5EF4-FFF2-40B4-BE49-F238E27FC236}">
                <a16:creationId xmlns="" xmlns:a16="http://schemas.microsoft.com/office/drawing/2014/main" id="{494069C9-3199-47F9-B904-4E6905C7938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968209" y="2205900"/>
            <a:ext cx="495180" cy="497252"/>
          </a:xfrm>
          <a:prstGeom prst="ellipse">
            <a:avLst/>
          </a:prstGeom>
          <a:solidFill>
            <a:srgbClr val="79A3A0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6" name="MH_Entry_1">
            <a:extLst>
              <a:ext uri="{FF2B5EF4-FFF2-40B4-BE49-F238E27FC236}">
                <a16:creationId xmlns="" xmlns:a16="http://schemas.microsoft.com/office/drawing/2014/main" id="{604967F4-CE76-427A-B9AD-3F7069A75FF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730943" y="2203701"/>
            <a:ext cx="2466975" cy="57467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noProof="1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课前导读</a:t>
            </a:r>
            <a:endParaRPr lang="en-US" altLang="zh-CN" sz="253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zh-CN" sz="1200" noProof="1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7" name="MH_Number_2">
            <a:extLst>
              <a:ext uri="{FF2B5EF4-FFF2-40B4-BE49-F238E27FC236}">
                <a16:creationId xmlns="" xmlns:a16="http://schemas.microsoft.com/office/drawing/2014/main" id="{386A9859-0043-46B9-82BE-AFF9D087832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68209" y="3019848"/>
            <a:ext cx="495180" cy="495180"/>
          </a:xfrm>
          <a:prstGeom prst="ellipse">
            <a:avLst/>
          </a:prstGeom>
          <a:solidFill>
            <a:srgbClr val="79A3A0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8" name="MH_Entry_2">
            <a:extLst>
              <a:ext uri="{FF2B5EF4-FFF2-40B4-BE49-F238E27FC236}">
                <a16:creationId xmlns="" xmlns:a16="http://schemas.microsoft.com/office/drawing/2014/main" id="{41895D1A-676C-443A-A5DE-C0B446BFF1C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30943" y="3017407"/>
            <a:ext cx="2466975" cy="57467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字词学习</a:t>
            </a:r>
            <a:endParaRPr lang="en-US" altLang="zh-CN" sz="253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9" name="MH_Number_3">
            <a:extLst>
              <a:ext uri="{FF2B5EF4-FFF2-40B4-BE49-F238E27FC236}">
                <a16:creationId xmlns="" xmlns:a16="http://schemas.microsoft.com/office/drawing/2014/main" id="{265BD8BB-EFF2-4D8C-8258-45C59313846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186304" y="2206142"/>
            <a:ext cx="495180" cy="495180"/>
          </a:xfrm>
          <a:prstGeom prst="ellipse">
            <a:avLst/>
          </a:prstGeom>
          <a:solidFill>
            <a:srgbClr val="79A3A0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0" name="MH_Entry_3">
            <a:extLst>
              <a:ext uri="{FF2B5EF4-FFF2-40B4-BE49-F238E27FC236}">
                <a16:creationId xmlns="" xmlns:a16="http://schemas.microsoft.com/office/drawing/2014/main" id="{64C61642-50F0-4D92-90C4-006E4AF3FF3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949038" y="2203701"/>
            <a:ext cx="2466975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课文赏析</a:t>
            </a:r>
            <a:endParaRPr lang="en-US" altLang="zh-CN" sz="253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1" name="MH_Number_4">
            <a:extLst>
              <a:ext uri="{FF2B5EF4-FFF2-40B4-BE49-F238E27FC236}">
                <a16:creationId xmlns="" xmlns:a16="http://schemas.microsoft.com/office/drawing/2014/main" id="{407726E7-E92E-470F-8E9A-1CD67AD572F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186304" y="3019848"/>
            <a:ext cx="495180" cy="495180"/>
          </a:xfrm>
          <a:prstGeom prst="ellipse">
            <a:avLst/>
          </a:prstGeom>
          <a:solidFill>
            <a:srgbClr val="79A3A0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110" b="1" noProof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10" b="1" noProof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2" name="MH_Entry_4">
            <a:extLst>
              <a:ext uri="{FF2B5EF4-FFF2-40B4-BE49-F238E27FC236}">
                <a16:creationId xmlns="" xmlns:a16="http://schemas.microsoft.com/office/drawing/2014/main" id="{A6C10E76-A23B-430D-A67F-BAD30D448FEB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949038" y="3017407"/>
            <a:ext cx="2466975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lvl="0">
              <a:defRPr/>
            </a:pPr>
            <a:r>
              <a:rPr lang="zh-CN" altLang="en-US" sz="2530" noProof="1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课后</a:t>
            </a:r>
            <a:r>
              <a:rPr lang="zh-CN" altLang="en-US" sz="2530" noProof="1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作业</a:t>
            </a:r>
            <a:endParaRPr lang="en-US" altLang="zh-CN" sz="253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lvl="0">
              <a:defRPr/>
            </a:pPr>
            <a:r>
              <a:rPr lang="en-US" altLang="zh-CN" sz="1200" noProof="1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ANNUAL WORK SUMMARY</a:t>
            </a:r>
            <a:endParaRPr lang="zh-CN" altLang="en-US" sz="1200" noProof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="" xmlns:a16="http://schemas.microsoft.com/office/drawing/2014/main" id="{C8862200-33F2-4E51-BECD-1E6F76EC5DB4}"/>
              </a:ext>
            </a:extLst>
          </p:cNvPr>
          <p:cNvSpPr/>
          <p:nvPr/>
        </p:nvSpPr>
        <p:spPr>
          <a:xfrm>
            <a:off x="4254195" y="1041401"/>
            <a:ext cx="3528184" cy="844606"/>
          </a:xfrm>
          <a:prstGeom prst="roundRect">
            <a:avLst>
              <a:gd name="adj" fmla="val 0"/>
            </a:avLst>
          </a:prstGeom>
          <a:noFill/>
          <a:ln>
            <a:solidFill>
              <a:srgbClr val="79A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" name="Rectangle 2"/>
          <p:cNvSpPr>
            <a:spLocks noGrp="1" noChangeArrowheads="1"/>
          </p:cNvSpPr>
          <p:nvPr/>
        </p:nvSpPr>
        <p:spPr bwMode="auto">
          <a:xfrm>
            <a:off x="2306637" y="3459846"/>
            <a:ext cx="684053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kumimoji="1" lang="en-US" altLang="zh-CN" sz="2500" b="1">
                <a:solidFill>
                  <a:srgbClr val="79A3A0"/>
                </a:solidFill>
              </a:rPr>
              <a:t>       </a:t>
            </a:r>
            <a:r>
              <a:rPr kumimoji="1"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>在你听到的声音中任选一种最能打动你的声音，仿</a:t>
            </a:r>
            <a:r>
              <a:rPr kumimoji="1" lang="zh-CN" altLang="en-US" sz="2500" b="1" smtClean="0">
                <a:solidFill>
                  <a:srgbClr val="79A3A0"/>
                </a:solidFill>
                <a:ea typeface="黑体" panose="02010609060101010101" pitchFamily="49" charset="-122"/>
              </a:rPr>
              <a:t>照</a:t>
            </a:r>
            <a:r>
              <a:rPr kumimoji="1" lang="en-US" altLang="zh-CN" sz="2500" b="1" smtClean="0">
                <a:solidFill>
                  <a:srgbClr val="79A3A0"/>
                </a:solidFill>
                <a:ea typeface="黑体" panose="02010609060101010101" pitchFamily="49" charset="-122"/>
              </a:rPr>
              <a:t>1-3</a:t>
            </a:r>
            <a:r>
              <a:rPr kumimoji="1"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>段或</a:t>
            </a:r>
            <a:r>
              <a:rPr kumimoji="1" lang="en-US" altLang="zh-CN" sz="2500" b="1">
                <a:solidFill>
                  <a:srgbClr val="79A3A0"/>
                </a:solidFill>
                <a:ea typeface="黑体" panose="02010609060101010101" pitchFamily="49" charset="-122"/>
              </a:rPr>
              <a:t>5-7</a:t>
            </a:r>
            <a:r>
              <a:rPr kumimoji="1"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>段的形式写一段话，要适当进行联想、想象。</a:t>
            </a:r>
            <a:r>
              <a:rPr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/>
            </a:r>
            <a:br>
              <a:rPr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</a:br>
            <a:endParaRPr lang="zh-CN" altLang="en-US" sz="2500" b="1">
              <a:solidFill>
                <a:srgbClr val="79A3A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WordArt 4"/>
          <p:cNvSpPr>
            <a:spLocks noChangeArrowheads="1" noChangeShapeType="1" noTextEdit="1"/>
          </p:cNvSpPr>
          <p:nvPr/>
        </p:nvSpPr>
        <p:spPr bwMode="auto">
          <a:xfrm>
            <a:off x="3725862" y="2093912"/>
            <a:ext cx="3671888" cy="720725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>
                <a:solidFill>
                  <a:srgbClr val="79A3A0"/>
                </a:solidFill>
              </a:rPr>
              <a:t>听声写声</a:t>
            </a:r>
          </a:p>
        </p:txBody>
      </p:sp>
    </p:spTree>
    <p:extLst>
      <p:ext uri="{BB962C8B-B14F-4D97-AF65-F5344CB8AC3E}">
        <p14:creationId xmlns:p14="http://schemas.microsoft.com/office/powerpoint/2010/main" val="221418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87562" y="2094945"/>
            <a:ext cx="733583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kumimoji="1" lang="en-US" altLang="zh-CN" sz="2500" b="1">
                <a:solidFill>
                  <a:srgbClr val="79A3A0"/>
                </a:solidFill>
                <a:ea typeface="黑体" panose="02010609060101010101" pitchFamily="49" charset="-122"/>
              </a:rPr>
              <a:t>        </a:t>
            </a:r>
            <a:r>
              <a:rPr kumimoji="1"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>结合你的阅读体验，谈</a:t>
            </a:r>
            <a:r>
              <a:rPr kumimoji="1" lang="zh-CN" altLang="en-US" sz="2500" b="1" smtClean="0">
                <a:solidFill>
                  <a:srgbClr val="79A3A0"/>
                </a:solidFill>
                <a:ea typeface="黑体" panose="02010609060101010101" pitchFamily="49" charset="-122"/>
              </a:rPr>
              <a:t>谈本</a:t>
            </a:r>
            <a:r>
              <a:rPr kumimoji="1" lang="zh-CN" altLang="en-US" sz="2500" b="1">
                <a:solidFill>
                  <a:srgbClr val="79A3A0"/>
                </a:solidFill>
                <a:ea typeface="黑体" panose="02010609060101010101" pitchFamily="49" charset="-122"/>
              </a:rPr>
              <a:t>文最吸引你的是什么？</a:t>
            </a:r>
            <a:endParaRPr kumimoji="1" lang="zh-CN" altLang="en-US" sz="2500" b="1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58924" y="3466307"/>
            <a:ext cx="9072562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kumimoji="1" lang="en-US" altLang="zh-CN" sz="2500" b="1">
                <a:solidFill>
                  <a:srgbClr val="79A3A0"/>
                </a:solidFill>
                <a:ea typeface="隶书" pitchFamily="49" charset="-122"/>
              </a:rPr>
              <a:t>        </a:t>
            </a:r>
            <a:r>
              <a:rPr kumimoji="1" lang="zh-CN" altLang="en-US" sz="2500" b="1">
                <a:solidFill>
                  <a:srgbClr val="79A3A0"/>
                </a:solidFill>
                <a:ea typeface="隶书" pitchFamily="49" charset="-122"/>
              </a:rPr>
              <a:t>比如说：我最喜欢第一段</a:t>
            </a:r>
            <a:r>
              <a:rPr kumimoji="1" lang="zh-CN" altLang="en-US" sz="2500" b="1" smtClean="0">
                <a:solidFill>
                  <a:srgbClr val="79A3A0"/>
                </a:solidFill>
                <a:ea typeface="隶书" pitchFamily="49" charset="-122"/>
              </a:rPr>
              <a:t>，因</a:t>
            </a:r>
            <a:r>
              <a:rPr kumimoji="1" lang="zh-CN" altLang="en-US" sz="2500" b="1">
                <a:solidFill>
                  <a:srgbClr val="79A3A0"/>
                </a:solidFill>
                <a:ea typeface="隶书" pitchFamily="49" charset="-122"/>
              </a:rPr>
              <a:t>为在作者的笔下，蒲公英不</a:t>
            </a:r>
            <a:r>
              <a:rPr kumimoji="1" lang="zh-CN" altLang="en-US" sz="2500" b="1" smtClean="0">
                <a:solidFill>
                  <a:srgbClr val="79A3A0"/>
                </a:solidFill>
                <a:ea typeface="隶书" pitchFamily="49" charset="-122"/>
              </a:rPr>
              <a:t>仅会</a:t>
            </a:r>
            <a:r>
              <a:rPr kumimoji="1" lang="zh-CN" altLang="en-US" sz="2500" b="1">
                <a:solidFill>
                  <a:srgbClr val="79A3A0"/>
                </a:solidFill>
                <a:ea typeface="隶书" pitchFamily="49" charset="-122"/>
              </a:rPr>
              <a:t>梳头，还会发出像磨砂纸那</a:t>
            </a:r>
            <a:r>
              <a:rPr kumimoji="1" lang="zh-CN" altLang="en-US" sz="2500" b="1" smtClean="0">
                <a:solidFill>
                  <a:srgbClr val="79A3A0"/>
                </a:solidFill>
                <a:ea typeface="隶书" pitchFamily="49" charset="-122"/>
              </a:rPr>
              <a:t>样沙</a:t>
            </a:r>
            <a:r>
              <a:rPr kumimoji="1" lang="zh-CN" altLang="en-US" sz="2500" b="1">
                <a:solidFill>
                  <a:srgbClr val="79A3A0"/>
                </a:solidFill>
                <a:ea typeface="隶书" pitchFamily="49" charset="-122"/>
              </a:rPr>
              <a:t>沙地一阵细响，一下子就把</a:t>
            </a:r>
            <a:r>
              <a:rPr kumimoji="1" lang="zh-CN" altLang="en-US" sz="2500" b="1" smtClean="0">
                <a:solidFill>
                  <a:srgbClr val="79A3A0"/>
                </a:solidFill>
                <a:ea typeface="隶书" pitchFamily="49" charset="-122"/>
              </a:rPr>
              <a:t>我们</a:t>
            </a:r>
            <a:r>
              <a:rPr kumimoji="1" lang="zh-CN" altLang="en-US" sz="2500" b="1">
                <a:solidFill>
                  <a:srgbClr val="79A3A0"/>
                </a:solidFill>
                <a:ea typeface="隶书" pitchFamily="49" charset="-122"/>
              </a:rPr>
              <a:t>带到了童话般的世界之中。</a:t>
            </a:r>
          </a:p>
        </p:txBody>
      </p:sp>
    </p:spTree>
    <p:extLst>
      <p:ext uri="{BB962C8B-B14F-4D97-AF65-F5344CB8AC3E}">
        <p14:creationId xmlns:p14="http://schemas.microsoft.com/office/powerpoint/2010/main" val="1512256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BBCD4022-FA31-4A18-892D-F48075118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0453055-2EDE-4D54-95BF-5C2205AB645D}"/>
              </a:ext>
            </a:extLst>
          </p:cNvPr>
          <p:cNvSpPr/>
          <p:nvPr/>
        </p:nvSpPr>
        <p:spPr>
          <a:xfrm>
            <a:off x="4354887" y="1318080"/>
            <a:ext cx="3528184" cy="844606"/>
          </a:xfrm>
          <a:prstGeom prst="roundRect">
            <a:avLst>
              <a:gd name="adj" fmla="val 0"/>
            </a:avLst>
          </a:prstGeom>
          <a:noFill/>
          <a:ln>
            <a:solidFill>
              <a:srgbClr val="79A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</a:t>
            </a:r>
            <a:r>
              <a:rPr lang="zh-CN" altLang="en-US" sz="48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FEDB854-4104-4E16-9FD7-21507F3CC860}"/>
              </a:ext>
            </a:extLst>
          </p:cNvPr>
          <p:cNvSpPr/>
          <p:nvPr/>
        </p:nvSpPr>
        <p:spPr>
          <a:xfrm>
            <a:off x="4380821" y="22128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kumimoji="1" lang="zh-CN" altLang="en-US" sz="5800" spc="60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BD844F4-D078-4A00-BF36-87EDF2FF78B6}"/>
              </a:ext>
            </a:extLst>
          </p:cNvPr>
          <p:cNvSpPr txBox="1"/>
          <p:nvPr/>
        </p:nvSpPr>
        <p:spPr>
          <a:xfrm>
            <a:off x="3049812" y="31346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25068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215481" y="1644650"/>
            <a:ext cx="115127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3000" b="1">
                <a:solidFill>
                  <a:srgbClr val="79A3A0"/>
                </a:solidFill>
                <a:ea typeface="黑体" panose="02010609060101010101" pitchFamily="49" charset="-122"/>
              </a:rPr>
              <a:t>         </a:t>
            </a:r>
            <a:endParaRPr lang="en-US" altLang="zh-CN" sz="3000" b="1">
              <a:solidFill>
                <a:srgbClr val="79A3A0"/>
              </a:solidFill>
              <a:latin typeface="Marlett" pitchFamily="2" charset="2"/>
              <a:ea typeface="黑体" panose="02010609060101010101" pitchFamily="49" charset="-122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 bwMode="auto">
          <a:xfrm>
            <a:off x="2693194" y="2474010"/>
            <a:ext cx="70580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3000" b="1">
                <a:solidFill>
                  <a:srgbClr val="79A3A0"/>
                </a:solidFill>
                <a:ea typeface="黑体" panose="02010609060101010101" pitchFamily="49" charset="-122"/>
              </a:rPr>
              <a:t>           </a:t>
            </a:r>
            <a:r>
              <a:rPr lang="en-US" altLang="zh-CN" sz="3000" b="1" smtClean="0">
                <a:solidFill>
                  <a:srgbClr val="79A3A0"/>
                </a:solidFill>
                <a:ea typeface="黑体" panose="02010609060101010101" pitchFamily="49" charset="-122"/>
              </a:rPr>
              <a:t>         </a:t>
            </a:r>
            <a:r>
              <a:rPr lang="zh-CN" altLang="en-US" sz="3000" b="1" smtClean="0">
                <a:solidFill>
                  <a:srgbClr val="79A3A0"/>
                </a:solidFill>
                <a:ea typeface="黑体" panose="02010609060101010101" pitchFamily="49" charset="-122"/>
              </a:rPr>
              <a:t>（</a:t>
            </a:r>
            <a:r>
              <a:rPr lang="zh-CN" altLang="en-US" sz="3000" b="1">
                <a:solidFill>
                  <a:srgbClr val="79A3A0"/>
                </a:solidFill>
                <a:ea typeface="黑体" panose="02010609060101010101" pitchFamily="49" charset="-122"/>
              </a:rPr>
              <a:t>任选一题）</a:t>
            </a:r>
          </a:p>
          <a:p>
            <a:r>
              <a:rPr lang="zh-CN" altLang="en-US" sz="3000" b="1">
                <a:solidFill>
                  <a:srgbClr val="79A3A0"/>
                </a:solidFill>
                <a:ea typeface="黑体" panose="02010609060101010101" pitchFamily="49" charset="-122"/>
              </a:rPr>
              <a:t>模仿课文前三段的写法，写一组排比段，描摹细微的声音。</a:t>
            </a:r>
          </a:p>
          <a:p>
            <a:r>
              <a:rPr lang="zh-CN" altLang="en-US" sz="3000" b="1">
                <a:solidFill>
                  <a:srgbClr val="79A3A0"/>
                </a:solidFill>
                <a:ea typeface="黑体" panose="02010609060101010101" pitchFamily="49" charset="-122"/>
              </a:rPr>
              <a:t>你在生活中听到的最美的声音是什么？写出来与大家分享吧！</a:t>
            </a:r>
          </a:p>
          <a:p>
            <a:pPr>
              <a:buFontTx/>
              <a:buNone/>
            </a:pPr>
            <a:r>
              <a:rPr lang="zh-CN" altLang="en-US" sz="3000" b="1">
                <a:solidFill>
                  <a:srgbClr val="79A3A0"/>
                </a:solidFill>
                <a:ea typeface="黑体" panose="02010609060101010101" pitchFamily="49" charset="-122"/>
              </a:rPr>
              <a:t>     </a:t>
            </a:r>
          </a:p>
          <a:p>
            <a:endParaRPr lang="en-US" altLang="zh-CN" sz="3000" b="1">
              <a:solidFill>
                <a:srgbClr val="79A3A0"/>
              </a:solidFill>
              <a:ea typeface="黑体" panose="02010609060101010101" pitchFamily="49" charset="-122"/>
            </a:endParaRPr>
          </a:p>
        </p:txBody>
      </p:sp>
      <p:sp>
        <p:nvSpPr>
          <p:cNvPr id="7" name="WordArt 5"/>
          <p:cNvSpPr>
            <a:spLocks noChangeArrowheads="1" noChangeShapeType="1" noTextEdit="1"/>
          </p:cNvSpPr>
          <p:nvPr/>
        </p:nvSpPr>
        <p:spPr bwMode="auto">
          <a:xfrm>
            <a:off x="4188619" y="1056334"/>
            <a:ext cx="3097212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fromWordArt="1" anchor="ctr" anchorCtr="0" compatLnSpc="1">
            <a:prstTxWarp prst="textPlain">
              <a:avLst>
                <a:gd name="adj" fmla="val 50000"/>
              </a:avLst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rgbClr val="79A3A0"/>
                </a:solidFill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276494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F0E8BCBD-654F-4062-828D-45073D02C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6F41E96-7FE5-4095-9183-513B7F2AD26D}"/>
              </a:ext>
            </a:extLst>
          </p:cNvPr>
          <p:cNvSpPr/>
          <p:nvPr/>
        </p:nvSpPr>
        <p:spPr>
          <a:xfrm>
            <a:off x="2385679" y="1905934"/>
            <a:ext cx="7378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</a:t>
            </a:r>
            <a:r>
              <a:rPr lang="en-US" altLang="zh-CN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再见</a:t>
            </a:r>
            <a:r>
              <a:rPr lang="en-US" altLang="zh-CN" sz="6600" spc="-15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endParaRPr lang="zh-CN" altLang="en-US" sz="6600" spc="-15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6261CAC-81EB-400C-A9C2-2E3526B5E614}"/>
              </a:ext>
            </a:extLst>
          </p:cNvPr>
          <p:cNvSpPr txBox="1"/>
          <p:nvPr/>
        </p:nvSpPr>
        <p:spPr>
          <a:xfrm>
            <a:off x="2980641" y="3252842"/>
            <a:ext cx="61363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500A8243-8C84-4B3E-9F33-E635FA32AED0}"/>
              </a:ext>
            </a:extLst>
          </p:cNvPr>
          <p:cNvCxnSpPr>
            <a:cxnSpLocks/>
          </p:cNvCxnSpPr>
          <p:nvPr/>
        </p:nvCxnSpPr>
        <p:spPr>
          <a:xfrm>
            <a:off x="2823028" y="3118064"/>
            <a:ext cx="642620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">
            <a:extLst>
              <a:ext uri="{FF2B5EF4-FFF2-40B4-BE49-F238E27FC236}">
                <a16:creationId xmlns="" xmlns:a16="http://schemas.microsoft.com/office/drawing/2014/main" id="{BCDFDF2A-79A6-4D30-BF8D-D52E57D6A450}"/>
              </a:ext>
            </a:extLst>
          </p:cNvPr>
          <p:cNvSpPr txBox="1"/>
          <p:nvPr/>
        </p:nvSpPr>
        <p:spPr>
          <a:xfrm>
            <a:off x="2601853" y="1464410"/>
            <a:ext cx="68904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人教版八年级教学课件</a:t>
            </a:r>
            <a:r>
              <a:rPr lang="en-US" altLang="zh-CN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模板</a:t>
            </a:r>
            <a:r>
              <a:rPr lang="en-US" altLang="zh-CN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初中</a:t>
            </a: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229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BBCD4022-FA31-4A18-892D-F48075118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0453055-2EDE-4D54-95BF-5C2205AB645D}"/>
              </a:ext>
            </a:extLst>
          </p:cNvPr>
          <p:cNvSpPr/>
          <p:nvPr/>
        </p:nvSpPr>
        <p:spPr>
          <a:xfrm>
            <a:off x="4354887" y="1318080"/>
            <a:ext cx="3528184" cy="844606"/>
          </a:xfrm>
          <a:prstGeom prst="roundRect">
            <a:avLst>
              <a:gd name="adj" fmla="val 0"/>
            </a:avLst>
          </a:prstGeom>
          <a:noFill/>
          <a:ln>
            <a:solidFill>
              <a:srgbClr val="79A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FEDB854-4104-4E16-9FD7-21507F3CC860}"/>
              </a:ext>
            </a:extLst>
          </p:cNvPr>
          <p:cNvSpPr/>
          <p:nvPr/>
        </p:nvSpPr>
        <p:spPr>
          <a:xfrm>
            <a:off x="4380821" y="22128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课前导读</a:t>
            </a:r>
            <a:endParaRPr kumimoji="1" lang="zh-CN" altLang="en-US" sz="5800" spc="60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BD844F4-D078-4A00-BF36-87EDF2FF78B6}"/>
              </a:ext>
            </a:extLst>
          </p:cNvPr>
          <p:cNvSpPr txBox="1"/>
          <p:nvPr/>
        </p:nvSpPr>
        <p:spPr>
          <a:xfrm>
            <a:off x="3049812" y="31346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35625" y="2654299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>
                <a:solidFill>
                  <a:srgbClr val="79A3A0"/>
                </a:solidFill>
              </a:rPr>
              <a:t>作</a:t>
            </a:r>
            <a:r>
              <a:rPr lang="zh-CN" altLang="en-US" sz="3500" smtClean="0">
                <a:solidFill>
                  <a:srgbClr val="79A3A0"/>
                </a:solidFill>
              </a:rPr>
              <a:t>者简介</a:t>
            </a:r>
            <a:endParaRPr lang="zh-CN" altLang="en-US" sz="3500">
              <a:solidFill>
                <a:srgbClr val="79A3A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319338" y="1820738"/>
            <a:ext cx="7891462" cy="355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2500">
                <a:solidFill>
                  <a:srgbClr val="79A3A0"/>
                </a:solidFill>
              </a:rPr>
              <a:t>    </a:t>
            </a:r>
            <a:r>
              <a:rPr lang="zh-CN" altLang="en-US" sz="2500">
                <a:solidFill>
                  <a:srgbClr val="79A3A0"/>
                </a:solidFill>
              </a:rPr>
              <a:t>桂文亚，女。</a:t>
            </a:r>
            <a:r>
              <a:rPr lang="en-US" altLang="zh-CN" sz="2500">
                <a:solidFill>
                  <a:srgbClr val="79A3A0"/>
                </a:solidFill>
              </a:rPr>
              <a:t>1949</a:t>
            </a:r>
            <a:r>
              <a:rPr lang="zh-CN" altLang="en-US" sz="2500">
                <a:solidFill>
                  <a:srgbClr val="79A3A0"/>
                </a:solidFill>
              </a:rPr>
              <a:t>年生于中国台湾台北，安徽省贵池县人。台湾世界新闻专科学校毕业。当过讲师、记者、</a:t>
            </a:r>
            <a:r>
              <a:rPr lang="en-US" altLang="zh-CN" sz="2500">
                <a:solidFill>
                  <a:srgbClr val="79A3A0"/>
                </a:solidFill>
              </a:rPr>
              <a:t>《</a:t>
            </a:r>
            <a:r>
              <a:rPr lang="zh-CN" altLang="en-US" sz="2500">
                <a:solidFill>
                  <a:srgbClr val="79A3A0"/>
                </a:solidFill>
              </a:rPr>
              <a:t>联合报</a:t>
            </a:r>
            <a:r>
              <a:rPr lang="en-US" altLang="zh-CN" sz="2500">
                <a:solidFill>
                  <a:srgbClr val="79A3A0"/>
                </a:solidFill>
              </a:rPr>
              <a:t>》</a:t>
            </a:r>
            <a:r>
              <a:rPr lang="zh-CN" altLang="en-US" sz="2500">
                <a:solidFill>
                  <a:srgbClr val="79A3A0"/>
                </a:solidFill>
              </a:rPr>
              <a:t>副刊编辑、中国海峡两岸儿童文学研究会理事长。现为</a:t>
            </a:r>
            <a:r>
              <a:rPr lang="en-US" altLang="zh-CN" sz="2500">
                <a:solidFill>
                  <a:srgbClr val="79A3A0"/>
                </a:solidFill>
              </a:rPr>
              <a:t>《</a:t>
            </a:r>
            <a:r>
              <a:rPr lang="zh-CN" altLang="en-US" sz="2500">
                <a:solidFill>
                  <a:srgbClr val="79A3A0"/>
                </a:solidFill>
              </a:rPr>
              <a:t>民生报</a:t>
            </a:r>
            <a:r>
              <a:rPr lang="en-US" altLang="zh-CN" sz="2500">
                <a:solidFill>
                  <a:srgbClr val="79A3A0"/>
                </a:solidFill>
              </a:rPr>
              <a:t>》</a:t>
            </a:r>
            <a:r>
              <a:rPr lang="zh-CN" altLang="en-US" sz="2500">
                <a:solidFill>
                  <a:srgbClr val="79A3A0"/>
                </a:solidFill>
              </a:rPr>
              <a:t>儿童组主任、儿童丛书主编，美国</a:t>
            </a:r>
            <a:r>
              <a:rPr lang="en-US" altLang="zh-CN" sz="2500">
                <a:solidFill>
                  <a:srgbClr val="79A3A0"/>
                </a:solidFill>
              </a:rPr>
              <a:t>《</a:t>
            </a:r>
            <a:r>
              <a:rPr lang="zh-CN" altLang="en-US" sz="2500">
                <a:solidFill>
                  <a:srgbClr val="79A3A0"/>
                </a:solidFill>
              </a:rPr>
              <a:t>世界日报</a:t>
            </a:r>
            <a:r>
              <a:rPr lang="en-US" altLang="zh-CN" sz="2500">
                <a:solidFill>
                  <a:srgbClr val="79A3A0"/>
                </a:solidFill>
              </a:rPr>
              <a:t>》</a:t>
            </a:r>
            <a:r>
              <a:rPr lang="zh-CN" altLang="en-US" sz="2500">
                <a:solidFill>
                  <a:srgbClr val="79A3A0"/>
                </a:solidFill>
              </a:rPr>
              <a:t>儿童版主编，北京</a:t>
            </a:r>
            <a:r>
              <a:rPr lang="en-US" altLang="zh-CN" sz="2500">
                <a:solidFill>
                  <a:srgbClr val="79A3A0"/>
                </a:solidFill>
              </a:rPr>
              <a:t>《</a:t>
            </a:r>
            <a:r>
              <a:rPr lang="zh-CN" altLang="en-US" sz="2500">
                <a:solidFill>
                  <a:srgbClr val="79A3A0"/>
                </a:solidFill>
              </a:rPr>
              <a:t>东方少年</a:t>
            </a:r>
            <a:r>
              <a:rPr lang="en-US" altLang="zh-CN" sz="2500">
                <a:solidFill>
                  <a:srgbClr val="79A3A0"/>
                </a:solidFill>
              </a:rPr>
              <a:t>》</a:t>
            </a:r>
            <a:r>
              <a:rPr lang="zh-CN" altLang="en-US" sz="2500">
                <a:solidFill>
                  <a:srgbClr val="79A3A0"/>
                </a:solidFill>
              </a:rPr>
              <a:t>杂志特约编审。创作以散文为主，也写小说、报告文学、评论等。出版的主要作品集有</a:t>
            </a:r>
            <a:r>
              <a:rPr lang="en-US" altLang="zh-CN" sz="2500">
                <a:solidFill>
                  <a:srgbClr val="79A3A0"/>
                </a:solidFill>
              </a:rPr>
              <a:t>《</a:t>
            </a:r>
            <a:r>
              <a:rPr lang="zh-CN" altLang="en-US" sz="2500">
                <a:solidFill>
                  <a:srgbClr val="79A3A0"/>
                </a:solidFill>
              </a:rPr>
              <a:t>幽默笔记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思想猫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两代情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妈妈手记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班长下台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长着翅膀游英国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美丽眼睛看世界</a:t>
            </a:r>
            <a:r>
              <a:rPr lang="en-US" altLang="zh-CN" sz="2500">
                <a:solidFill>
                  <a:srgbClr val="79A3A0"/>
                </a:solidFill>
              </a:rPr>
              <a:t>》《</a:t>
            </a:r>
            <a:r>
              <a:rPr lang="zh-CN" altLang="en-US" sz="2500">
                <a:solidFill>
                  <a:srgbClr val="79A3A0"/>
                </a:solidFill>
              </a:rPr>
              <a:t>二郎桥那个野丫头</a:t>
            </a:r>
            <a:r>
              <a:rPr lang="en-US" altLang="zh-CN" sz="2500">
                <a:solidFill>
                  <a:srgbClr val="79A3A0"/>
                </a:solidFill>
              </a:rPr>
              <a:t>》</a:t>
            </a:r>
            <a:r>
              <a:rPr lang="zh-CN" altLang="en-US" sz="2500">
                <a:solidFill>
                  <a:srgbClr val="79A3A0"/>
                </a:solidFill>
              </a:rPr>
              <a:t>等。 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课前导读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32013" y="2422620"/>
            <a:ext cx="8701087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0" lang="en-US" altLang="zh-CN" sz="2500">
                <a:solidFill>
                  <a:srgbClr val="79A3A0"/>
                </a:solidFill>
              </a:rPr>
              <a:t>1</a:t>
            </a:r>
            <a:r>
              <a:rPr kumimoji="0" lang="zh-CN" altLang="en-US" sz="2500">
                <a:solidFill>
                  <a:srgbClr val="79A3A0"/>
                </a:solidFill>
              </a:rPr>
              <a:t>．朗读课文，了解文章的内容和作者的思路</a:t>
            </a:r>
            <a:r>
              <a:rPr kumimoji="0" lang="zh-CN" altLang="en-US" sz="2500" smtClean="0">
                <a:solidFill>
                  <a:srgbClr val="79A3A0"/>
                </a:solidFill>
              </a:rPr>
              <a:t>。</a:t>
            </a:r>
            <a:endParaRPr kumimoji="0" lang="en-US" altLang="zh-CN" sz="2500" smtClean="0">
              <a:solidFill>
                <a:srgbClr val="79A3A0"/>
              </a:solidFill>
            </a:endParaRPr>
          </a:p>
          <a:p>
            <a:r>
              <a:rPr kumimoji="0" lang="zh-CN" altLang="en-US" sz="2500">
                <a:solidFill>
                  <a:srgbClr val="79A3A0"/>
                </a:solidFill>
              </a:rPr>
              <a:t> </a:t>
            </a:r>
            <a:br>
              <a:rPr kumimoji="0" lang="zh-CN" altLang="en-US" sz="2500">
                <a:solidFill>
                  <a:srgbClr val="79A3A0"/>
                </a:solidFill>
              </a:rPr>
            </a:br>
            <a:r>
              <a:rPr kumimoji="0" lang="en-US" altLang="zh-CN" sz="2500">
                <a:solidFill>
                  <a:srgbClr val="79A3A0"/>
                </a:solidFill>
              </a:rPr>
              <a:t>2</a:t>
            </a:r>
            <a:r>
              <a:rPr kumimoji="0" lang="zh-CN" altLang="en-US" sz="2500">
                <a:solidFill>
                  <a:srgbClr val="79A3A0"/>
                </a:solidFill>
              </a:rPr>
              <a:t>．品味本文生动形象、活泼优美的语言</a:t>
            </a:r>
            <a:r>
              <a:rPr kumimoji="0" lang="zh-CN" altLang="en-US" sz="2500" smtClean="0">
                <a:solidFill>
                  <a:srgbClr val="79A3A0"/>
                </a:solidFill>
              </a:rPr>
              <a:t>。</a:t>
            </a:r>
            <a:endParaRPr kumimoji="0" lang="en-US" altLang="zh-CN" sz="2500" smtClean="0">
              <a:solidFill>
                <a:srgbClr val="79A3A0"/>
              </a:solidFill>
            </a:endParaRPr>
          </a:p>
          <a:p>
            <a:endParaRPr kumimoji="0" lang="zh-CN" altLang="en-US" sz="2500">
              <a:solidFill>
                <a:srgbClr val="79A3A0"/>
              </a:solidFill>
            </a:endParaRPr>
          </a:p>
          <a:p>
            <a:r>
              <a:rPr kumimoji="0" lang="en-US" altLang="zh-CN" sz="2500">
                <a:solidFill>
                  <a:srgbClr val="79A3A0"/>
                </a:solidFill>
              </a:rPr>
              <a:t>3</a:t>
            </a:r>
            <a:r>
              <a:rPr kumimoji="0" lang="zh-CN" altLang="en-US" sz="2500">
                <a:solidFill>
                  <a:srgbClr val="79A3A0"/>
                </a:solidFill>
              </a:rPr>
              <a:t>．运用自己的生活体验理解课文内容，感受生活的丰富熊猫。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5625" y="2654299"/>
            <a:ext cx="723275" cy="188769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500" smtClean="0">
                <a:solidFill>
                  <a:srgbClr val="79A3A0"/>
                </a:solidFill>
              </a:rPr>
              <a:t>学习目标</a:t>
            </a:r>
            <a:endParaRPr lang="zh-CN" altLang="en-US" sz="3500">
              <a:solidFill>
                <a:srgbClr val="79A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488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BBCD4022-FA31-4A18-892D-F48075118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0453055-2EDE-4D54-95BF-5C2205AB645D}"/>
              </a:ext>
            </a:extLst>
          </p:cNvPr>
          <p:cNvSpPr/>
          <p:nvPr/>
        </p:nvSpPr>
        <p:spPr>
          <a:xfrm>
            <a:off x="4354887" y="1318080"/>
            <a:ext cx="3528184" cy="844606"/>
          </a:xfrm>
          <a:prstGeom prst="roundRect">
            <a:avLst>
              <a:gd name="adj" fmla="val 0"/>
            </a:avLst>
          </a:prstGeom>
          <a:noFill/>
          <a:ln>
            <a:solidFill>
              <a:srgbClr val="79A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</a:t>
            </a:r>
            <a:r>
              <a:rPr lang="zh-CN" altLang="en-US" sz="48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FEDB854-4104-4E16-9FD7-21507F3CC860}"/>
              </a:ext>
            </a:extLst>
          </p:cNvPr>
          <p:cNvSpPr/>
          <p:nvPr/>
        </p:nvSpPr>
        <p:spPr>
          <a:xfrm>
            <a:off x="4380821" y="22128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字词学习</a:t>
            </a:r>
            <a:endParaRPr kumimoji="1" lang="zh-CN" altLang="en-US" sz="5800" spc="60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BD844F4-D078-4A00-BF36-87EDF2FF78B6}"/>
              </a:ext>
            </a:extLst>
          </p:cNvPr>
          <p:cNvSpPr txBox="1"/>
          <p:nvPr/>
        </p:nvSpPr>
        <p:spPr>
          <a:xfrm>
            <a:off x="3049812" y="31346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870330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2164159" y="1412082"/>
            <a:ext cx="7863681" cy="401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1.</a:t>
            </a:r>
            <a:r>
              <a:rPr lang="zh-CN" altLang="en-US" sz="3000">
                <a:solidFill>
                  <a:srgbClr val="79A3A0"/>
                </a:solidFill>
              </a:rPr>
              <a:t>蓬（      ）           </a:t>
            </a:r>
            <a:r>
              <a:rPr lang="zh-CN" altLang="en-US" sz="3000" smtClean="0">
                <a:solidFill>
                  <a:srgbClr val="79A3A0"/>
                </a:solidFill>
              </a:rPr>
              <a:t>                </a:t>
            </a:r>
            <a:r>
              <a:rPr lang="en-US" altLang="zh-CN" sz="3000">
                <a:solidFill>
                  <a:srgbClr val="79A3A0"/>
                </a:solidFill>
              </a:rPr>
              <a:t>2.</a:t>
            </a:r>
            <a:r>
              <a:rPr lang="zh-CN" altLang="en-US" sz="3000">
                <a:solidFill>
                  <a:srgbClr val="79A3A0"/>
                </a:solidFill>
              </a:rPr>
              <a:t>噗（      ）</a:t>
            </a:r>
          </a:p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3.</a:t>
            </a:r>
            <a:r>
              <a:rPr lang="zh-CN" altLang="en-US" sz="3000">
                <a:solidFill>
                  <a:srgbClr val="79A3A0"/>
                </a:solidFill>
              </a:rPr>
              <a:t>顷刻（       ）       </a:t>
            </a:r>
            <a:r>
              <a:rPr lang="zh-CN" altLang="en-US" sz="3000" smtClean="0">
                <a:solidFill>
                  <a:srgbClr val="79A3A0"/>
                </a:solidFill>
              </a:rPr>
              <a:t>              </a:t>
            </a:r>
            <a:r>
              <a:rPr lang="en-US" altLang="zh-CN" sz="3000" smtClean="0">
                <a:solidFill>
                  <a:srgbClr val="79A3A0"/>
                </a:solidFill>
              </a:rPr>
              <a:t>4</a:t>
            </a:r>
            <a:r>
              <a:rPr lang="en-US" altLang="zh-CN" sz="3000">
                <a:solidFill>
                  <a:srgbClr val="79A3A0"/>
                </a:solidFill>
              </a:rPr>
              <a:t>.</a:t>
            </a:r>
            <a:r>
              <a:rPr lang="zh-CN" altLang="en-US" sz="3000">
                <a:solidFill>
                  <a:srgbClr val="79A3A0"/>
                </a:solidFill>
              </a:rPr>
              <a:t>面颊（     ）    </a:t>
            </a:r>
          </a:p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5.</a:t>
            </a:r>
            <a:r>
              <a:rPr lang="zh-CN" altLang="en-US" sz="3000">
                <a:solidFill>
                  <a:srgbClr val="79A3A0"/>
                </a:solidFill>
              </a:rPr>
              <a:t>啃（       ）           </a:t>
            </a:r>
            <a:r>
              <a:rPr lang="zh-CN" altLang="en-US" sz="3000" smtClean="0">
                <a:solidFill>
                  <a:srgbClr val="79A3A0"/>
                </a:solidFill>
              </a:rPr>
              <a:t>               </a:t>
            </a:r>
            <a:r>
              <a:rPr lang="en-US" altLang="zh-CN" sz="3000" smtClean="0">
                <a:solidFill>
                  <a:srgbClr val="79A3A0"/>
                </a:solidFill>
              </a:rPr>
              <a:t>6</a:t>
            </a:r>
            <a:r>
              <a:rPr lang="en-US" altLang="zh-CN" sz="3000">
                <a:solidFill>
                  <a:srgbClr val="79A3A0"/>
                </a:solidFill>
              </a:rPr>
              <a:t>.</a:t>
            </a:r>
            <a:r>
              <a:rPr lang="zh-CN" altLang="en-US" sz="3000">
                <a:solidFill>
                  <a:srgbClr val="79A3A0"/>
                </a:solidFill>
              </a:rPr>
              <a:t>啄（      ）</a:t>
            </a:r>
          </a:p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7.</a:t>
            </a:r>
            <a:r>
              <a:rPr lang="zh-CN" altLang="en-US" sz="3000">
                <a:solidFill>
                  <a:srgbClr val="79A3A0"/>
                </a:solidFill>
              </a:rPr>
              <a:t>喷嚏（        ）        </a:t>
            </a:r>
            <a:r>
              <a:rPr lang="zh-CN" altLang="en-US" sz="3000" smtClean="0">
                <a:solidFill>
                  <a:srgbClr val="79A3A0"/>
                </a:solidFill>
              </a:rPr>
              <a:t>             </a:t>
            </a:r>
            <a:r>
              <a:rPr lang="en-US" altLang="zh-CN" sz="3000" smtClean="0">
                <a:solidFill>
                  <a:srgbClr val="79A3A0"/>
                </a:solidFill>
              </a:rPr>
              <a:t>8</a:t>
            </a:r>
            <a:r>
              <a:rPr lang="en-US" altLang="zh-CN" sz="3000">
                <a:solidFill>
                  <a:srgbClr val="79A3A0"/>
                </a:solidFill>
              </a:rPr>
              <a:t>.</a:t>
            </a:r>
            <a:r>
              <a:rPr lang="zh-CN" altLang="en-US" sz="3000">
                <a:solidFill>
                  <a:srgbClr val="79A3A0"/>
                </a:solidFill>
              </a:rPr>
              <a:t>嘈杂（      ）   </a:t>
            </a:r>
          </a:p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9.</a:t>
            </a:r>
            <a:r>
              <a:rPr lang="zh-CN" altLang="en-US" sz="3000">
                <a:solidFill>
                  <a:srgbClr val="79A3A0"/>
                </a:solidFill>
              </a:rPr>
              <a:t>唠唠叨叨（     </a:t>
            </a:r>
            <a:r>
              <a:rPr lang="zh-CN" altLang="en-US" sz="3000" smtClean="0">
                <a:solidFill>
                  <a:srgbClr val="79A3A0"/>
                </a:solidFill>
              </a:rPr>
              <a:t>     </a:t>
            </a:r>
            <a:r>
              <a:rPr lang="zh-CN" altLang="en-US" sz="3000">
                <a:solidFill>
                  <a:srgbClr val="79A3A0"/>
                </a:solidFill>
              </a:rPr>
              <a:t>）     </a:t>
            </a:r>
            <a:r>
              <a:rPr lang="zh-CN" altLang="en-US" sz="3000" smtClean="0">
                <a:solidFill>
                  <a:srgbClr val="79A3A0"/>
                </a:solidFill>
              </a:rPr>
              <a:t>   </a:t>
            </a:r>
            <a:r>
              <a:rPr lang="en-US" altLang="zh-CN" sz="3000" smtClean="0">
                <a:solidFill>
                  <a:srgbClr val="79A3A0"/>
                </a:solidFill>
              </a:rPr>
              <a:t>10</a:t>
            </a:r>
            <a:r>
              <a:rPr lang="en-US" altLang="zh-CN" sz="3000">
                <a:solidFill>
                  <a:srgbClr val="79A3A0"/>
                </a:solidFill>
              </a:rPr>
              <a:t>.</a:t>
            </a:r>
            <a:r>
              <a:rPr lang="zh-CN" altLang="en-US" sz="3000">
                <a:solidFill>
                  <a:srgbClr val="79A3A0"/>
                </a:solidFill>
              </a:rPr>
              <a:t>过滤（      ）</a:t>
            </a:r>
          </a:p>
          <a:p>
            <a:pPr>
              <a:spcBef>
                <a:spcPct val="50000"/>
              </a:spcBef>
            </a:pPr>
            <a:r>
              <a:rPr lang="en-US" altLang="zh-CN" sz="3000">
                <a:solidFill>
                  <a:srgbClr val="79A3A0"/>
                </a:solidFill>
              </a:rPr>
              <a:t>11.</a:t>
            </a:r>
            <a:r>
              <a:rPr lang="zh-CN" altLang="en-US" sz="3000">
                <a:solidFill>
                  <a:srgbClr val="79A3A0"/>
                </a:solidFill>
              </a:rPr>
              <a:t>嚼（      ）         </a:t>
            </a:r>
            <a:r>
              <a:rPr lang="zh-CN" altLang="en-US" sz="3000" smtClean="0">
                <a:solidFill>
                  <a:srgbClr val="79A3A0"/>
                </a:solidFill>
              </a:rPr>
              <a:t>              </a:t>
            </a:r>
            <a:r>
              <a:rPr lang="en-US" altLang="zh-CN" sz="3000" smtClean="0">
                <a:solidFill>
                  <a:srgbClr val="79A3A0"/>
                </a:solidFill>
              </a:rPr>
              <a:t>12</a:t>
            </a:r>
            <a:r>
              <a:rPr lang="en-US" altLang="zh-CN" sz="3000">
                <a:solidFill>
                  <a:srgbClr val="79A3A0"/>
                </a:solidFill>
              </a:rPr>
              <a:t>.</a:t>
            </a:r>
            <a:r>
              <a:rPr lang="zh-CN" altLang="en-US" sz="3000">
                <a:solidFill>
                  <a:srgbClr val="79A3A0"/>
                </a:solidFill>
              </a:rPr>
              <a:t>聆听（      ）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136900" y="1400969"/>
            <a:ext cx="1752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p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én</a:t>
            </a:r>
            <a:r>
              <a:rPr lang="en-US" altLang="zh-CN" sz="2500">
                <a:solidFill>
                  <a:srgbClr val="79A3A0"/>
                </a:solidFill>
              </a:rPr>
              <a:t>ɡ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7485063" y="1413257"/>
            <a:ext cx="1371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pū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530600" y="2150269"/>
            <a:ext cx="1524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qǐ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500">
                <a:solidFill>
                  <a:srgbClr val="79A3A0"/>
                </a:solidFill>
              </a:rPr>
              <a:t>ɡ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7827963" y="2132806"/>
            <a:ext cx="16764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jiá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355975" y="2875757"/>
            <a:ext cx="1828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kě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380288" y="2806352"/>
            <a:ext cx="1828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zhu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ó</a:t>
            </a:r>
            <a:endParaRPr lang="en-US" altLang="zh-CN" sz="2500">
              <a:solidFill>
                <a:srgbClr val="79A3A0"/>
              </a:solidFill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578225" y="3507571"/>
            <a:ext cx="2514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p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ēn tì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7904163" y="3487042"/>
            <a:ext cx="1524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c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áo</a:t>
            </a:r>
            <a:endParaRPr lang="en-US" altLang="zh-CN" sz="2500">
              <a:solidFill>
                <a:srgbClr val="79A3A0"/>
              </a:solidFill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8018066" y="4231580"/>
            <a:ext cx="1752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lǜ </a:t>
            </a:r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432175" y="4856555"/>
            <a:ext cx="1752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ji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áo</a:t>
            </a:r>
            <a:endParaRPr lang="en-US" altLang="zh-CN" sz="2500">
              <a:solidFill>
                <a:srgbClr val="79A3A0"/>
              </a:solidFill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7942263" y="4856555"/>
            <a:ext cx="1828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l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ín</a:t>
            </a:r>
            <a:r>
              <a:rPr lang="en-US" altLang="zh-CN" sz="2500">
                <a:solidFill>
                  <a:srgbClr val="79A3A0"/>
                </a:solidFill>
              </a:rPr>
              <a:t>ɡ</a:t>
            </a: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4302125" y="4139385"/>
            <a:ext cx="245427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2500">
                <a:solidFill>
                  <a:srgbClr val="79A3A0"/>
                </a:solidFill>
              </a:rPr>
              <a:t>l</a:t>
            </a:r>
            <a:r>
              <a:rPr lang="en-US" altLang="zh-CN" sz="2500">
                <a:solidFill>
                  <a:srgbClr val="79A3A0"/>
                </a:solidFill>
                <a:cs typeface="Times New Roman" panose="02020603050405020304" pitchFamily="18" charset="0"/>
              </a:rPr>
              <a:t>áo dao</a:t>
            </a:r>
            <a:endParaRPr kumimoji="0" lang="en-US" altLang="zh-CN" sz="2500">
              <a:solidFill>
                <a:srgbClr val="79A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14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29492"/>
            <a:ext cx="12190413" cy="747711"/>
            <a:chOff x="0" y="628602"/>
            <a:chExt cx="12190413" cy="747711"/>
          </a:xfrm>
        </p:grpSpPr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79A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=""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628602"/>
              <a:ext cx="325532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spc="600" smtClean="0">
                  <a:solidFill>
                    <a:srgbClr val="79A3A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600" b="1" spc="6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57413" y="2525713"/>
            <a:ext cx="271462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500">
                <a:solidFill>
                  <a:srgbClr val="79A3A0"/>
                </a:solidFill>
              </a:rPr>
              <a:t>充耳不闻</a:t>
            </a:r>
            <a:r>
              <a:rPr kumimoji="0" lang="en-US" altLang="zh-CN" sz="2500">
                <a:solidFill>
                  <a:srgbClr val="79A3A0"/>
                </a:solidFill>
              </a:rPr>
              <a:t>: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900488" y="2525713"/>
            <a:ext cx="6015037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塞住耳朵不听</a:t>
            </a:r>
            <a:r>
              <a:rPr kumimoji="0"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kumimoji="0"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形容不愿听取别人的意见。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90750" y="3414713"/>
            <a:ext cx="282257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500">
                <a:solidFill>
                  <a:srgbClr val="79A3A0"/>
                </a:solidFill>
              </a:rPr>
              <a:t>视而不见</a:t>
            </a:r>
            <a:r>
              <a:rPr kumimoji="0" lang="en-US" altLang="zh-CN" sz="2500">
                <a:solidFill>
                  <a:srgbClr val="79A3A0"/>
                </a:solidFill>
              </a:rPr>
              <a:t>: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27475" y="3455988"/>
            <a:ext cx="566102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尽管睁着眼睛</a:t>
            </a:r>
            <a:r>
              <a:rPr kumimoji="0"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kumimoji="0"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却什么也没有看见</a:t>
            </a:r>
            <a:r>
              <a:rPr kumimoji="0" lang="en-US" altLang="zh-CN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kumimoji="0" lang="zh-CN" altLang="en-US" sz="2500">
                <a:solidFill>
                  <a:srgbClr val="79A3A0"/>
                </a:solidFill>
                <a:latin typeface="楷体_GB2312" pitchFamily="49" charset="-122"/>
                <a:ea typeface="楷体_GB2312" pitchFamily="49" charset="-122"/>
              </a:rPr>
              <a:t>指不重视或不注意。</a:t>
            </a:r>
          </a:p>
        </p:txBody>
      </p:sp>
    </p:spTree>
    <p:extLst>
      <p:ext uri="{BB962C8B-B14F-4D97-AF65-F5344CB8AC3E}">
        <p14:creationId xmlns:p14="http://schemas.microsoft.com/office/powerpoint/2010/main" val="2447853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, 地图&#10;&#10;已生成高可信度的说明">
            <a:extLst>
              <a:ext uri="{FF2B5EF4-FFF2-40B4-BE49-F238E27FC236}">
                <a16:creationId xmlns="" xmlns:a16="http://schemas.microsoft.com/office/drawing/2014/main" id="{BBCD4022-FA31-4A18-892D-F480751183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10453055-2EDE-4D54-95BF-5C2205AB645D}"/>
              </a:ext>
            </a:extLst>
          </p:cNvPr>
          <p:cNvSpPr/>
          <p:nvPr/>
        </p:nvSpPr>
        <p:spPr>
          <a:xfrm>
            <a:off x="4354887" y="1318080"/>
            <a:ext cx="3528184" cy="844606"/>
          </a:xfrm>
          <a:prstGeom prst="roundRect">
            <a:avLst>
              <a:gd name="adj" fmla="val 0"/>
            </a:avLst>
          </a:prstGeom>
          <a:noFill/>
          <a:ln>
            <a:solidFill>
              <a:srgbClr val="79A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</a:t>
            </a:r>
            <a:r>
              <a:rPr lang="zh-CN" altLang="en-US" sz="4800" dirty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FEDB854-4104-4E16-9FD7-21507F3CC860}"/>
              </a:ext>
            </a:extLst>
          </p:cNvPr>
          <p:cNvSpPr/>
          <p:nvPr/>
        </p:nvSpPr>
        <p:spPr>
          <a:xfrm>
            <a:off x="4380821" y="2212825"/>
            <a:ext cx="346761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5800" spc="600" smtClean="0">
                <a:solidFill>
                  <a:srgbClr val="79A3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课文赏析</a:t>
            </a:r>
            <a:endParaRPr kumimoji="1" lang="zh-CN" altLang="en-US" sz="5800" spc="600" dirty="0">
              <a:solidFill>
                <a:srgbClr val="79A3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BD844F4-D078-4A00-BF36-87EDF2FF78B6}"/>
              </a:ext>
            </a:extLst>
          </p:cNvPr>
          <p:cNvSpPr txBox="1"/>
          <p:nvPr/>
        </p:nvSpPr>
        <p:spPr>
          <a:xfrm>
            <a:off x="3049812" y="3134610"/>
            <a:ext cx="612503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2863614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人教版八年级教学课件范本PPT-你一定会听见的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5137</TotalTime>
  <Words>1482</Words>
  <Application>Microsoft Office PowerPoint</Application>
  <PresentationFormat>自定义</PresentationFormat>
  <Paragraphs>180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ITC Avant Garde Std Bk</vt:lpstr>
      <vt:lpstr>Meiryo</vt:lpstr>
      <vt:lpstr>等线</vt:lpstr>
      <vt:lpstr>黑体</vt:lpstr>
      <vt:lpstr>华文中宋</vt:lpstr>
      <vt:lpstr>楷体_GB2312</vt:lpstr>
      <vt:lpstr>隶书</vt:lpstr>
      <vt:lpstr>宋体</vt:lpstr>
      <vt:lpstr>微软雅黑</vt:lpstr>
      <vt:lpstr>Arial</vt:lpstr>
      <vt:lpstr>Calibri</vt:lpstr>
      <vt:lpstr>Calibri Light</vt:lpstr>
      <vt:lpstr>Marlett</vt:lpstr>
      <vt:lpstr>Times New Roman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2015-12-01T09:06:39Z</dcterms:created>
  <dcterms:modified xsi:type="dcterms:W3CDTF">2020-08-10T06:37:54Z</dcterms:modified>
</cp:coreProperties>
</file>