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352" r:id="rId6"/>
    <p:sldId id="478" r:id="rId7"/>
    <p:sldId id="479" r:id="rId8"/>
    <p:sldId id="472" r:id="rId9"/>
    <p:sldId id="475" r:id="rId10"/>
    <p:sldId id="480" r:id="rId11"/>
    <p:sldId id="473" r:id="rId12"/>
    <p:sldId id="476" r:id="rId13"/>
    <p:sldId id="481" r:id="rId14"/>
    <p:sldId id="482" r:id="rId15"/>
    <p:sldId id="483" r:id="rId16"/>
    <p:sldId id="484" r:id="rId17"/>
    <p:sldId id="485" r:id="rId18"/>
    <p:sldId id="486" r:id="rId19"/>
    <p:sldId id="487" r:id="rId20"/>
    <p:sldId id="488" r:id="rId21"/>
    <p:sldId id="489" r:id="rId22"/>
    <p:sldId id="491" r:id="rId23"/>
    <p:sldId id="474" r:id="rId24"/>
    <p:sldId id="477" r:id="rId25"/>
    <p:sldId id="297" r:id="rId26"/>
    <p:sldId id="492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6F6F"/>
    <a:srgbClr val="3296A8"/>
    <a:srgbClr val="6D8AAB"/>
    <a:srgbClr val="31709C"/>
    <a:srgbClr val="7697B3"/>
    <a:srgbClr val="6FA094"/>
    <a:srgbClr val="94BCB4"/>
    <a:srgbClr val="59503C"/>
    <a:srgbClr val="1FBCE4"/>
    <a:srgbClr val="C02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9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786" y="114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884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712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464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7965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1369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447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1135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399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0004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538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3665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5956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4033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4691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4875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225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173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261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455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972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153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45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611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7299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9675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99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367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7688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70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0507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26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7/31/2020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100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包含 雪花, 户外, 树, 骑&#10;&#10;已生成极高可信度的说明">
            <a:extLst>
              <a:ext uri="{FF2B5EF4-FFF2-40B4-BE49-F238E27FC236}">
                <a16:creationId xmlns="" xmlns:a16="http://schemas.microsoft.com/office/drawing/2014/main" id="{5F1588BF-0495-4049-9FAD-7CD1D8116F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301ECDA-4AB4-4564-A7D3-27E256D6E3E1}"/>
              </a:ext>
            </a:extLst>
          </p:cNvPr>
          <p:cNvSpPr txBox="1"/>
          <p:nvPr/>
        </p:nvSpPr>
        <p:spPr>
          <a:xfrm>
            <a:off x="2964874" y="1613853"/>
            <a:ext cx="63658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6F6F6F"/>
                </a:solidFill>
                <a:cs typeface="+mn-ea"/>
                <a:sym typeface="+mn-lt"/>
              </a:rPr>
              <a:t>《</a:t>
            </a:r>
            <a:r>
              <a:rPr lang="zh-CN" altLang="en-US" sz="6000" b="1" dirty="0">
                <a:solidFill>
                  <a:srgbClr val="6F6F6F"/>
                </a:solidFill>
                <a:cs typeface="+mn-ea"/>
                <a:sym typeface="+mn-lt"/>
              </a:rPr>
              <a:t>送元二使安西</a:t>
            </a:r>
            <a:r>
              <a:rPr lang="en-US" altLang="zh-CN" sz="6000" b="1" dirty="0">
                <a:solidFill>
                  <a:srgbClr val="6F6F6F"/>
                </a:solidFill>
                <a:cs typeface="+mn-ea"/>
                <a:sym typeface="+mn-lt"/>
              </a:rPr>
              <a:t>》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7614717D-B95F-49D8-910A-4894EF787D9B}"/>
              </a:ext>
            </a:extLst>
          </p:cNvPr>
          <p:cNvSpPr/>
          <p:nvPr/>
        </p:nvSpPr>
        <p:spPr>
          <a:xfrm>
            <a:off x="3519418" y="2759255"/>
            <a:ext cx="5247680" cy="525585"/>
          </a:xfrm>
          <a:prstGeom prst="rect">
            <a:avLst/>
          </a:prstGeom>
          <a:solidFill>
            <a:srgbClr val="6F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B6BA"/>
              </a:solidFill>
              <a:cs typeface="+mn-ea"/>
              <a:sym typeface="+mn-lt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="" xmlns:a16="http://schemas.microsoft.com/office/drawing/2014/main" id="{785F27C6-1EE4-4583-84B9-C99C9CE2A657}"/>
              </a:ext>
            </a:extLst>
          </p:cNvPr>
          <p:cNvSpPr txBox="1"/>
          <p:nvPr/>
        </p:nvSpPr>
        <p:spPr>
          <a:xfrm>
            <a:off x="3519418" y="2785801"/>
            <a:ext cx="5247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600" dirty="0">
                <a:ln w="1905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人教版小学四年级课件</a:t>
            </a:r>
            <a:r>
              <a:rPr lang="en-US" altLang="zh-CN" sz="2400" spc="600" dirty="0">
                <a:ln w="1905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2400" spc="600" dirty="0">
              <a:ln w="19050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23">
            <a:extLst>
              <a:ext uri="{FF2B5EF4-FFF2-40B4-BE49-F238E27FC236}">
                <a16:creationId xmlns="" xmlns:a16="http://schemas.microsoft.com/office/drawing/2014/main" id="{76B0824C-CE20-4FCC-AD42-0A8DE165C540}"/>
              </a:ext>
            </a:extLst>
          </p:cNvPr>
          <p:cNvSpPr txBox="1"/>
          <p:nvPr/>
        </p:nvSpPr>
        <p:spPr>
          <a:xfrm>
            <a:off x="3324299" y="3378953"/>
            <a:ext cx="561697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paste in this box, and select only the text. Your content to play here, or through your copy, paste in </a:t>
            </a:r>
            <a:r>
              <a:rPr lang="en-US" altLang="zh-CN" sz="73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thisbox</a:t>
            </a:r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 and</a:t>
            </a:r>
          </a:p>
          <a:p>
            <a:pPr algn="ctr"/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paste in this box, and select only the text. Your content to play here, or through your copy, paste in </a:t>
            </a:r>
            <a:r>
              <a:rPr lang="en-US" altLang="zh-CN" sz="73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thisbox</a:t>
            </a:r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 and</a:t>
            </a:r>
          </a:p>
          <a:p>
            <a:pPr algn="ctr"/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paste in this box, and select only the text. Your content to play here, or through your copy, paste in </a:t>
            </a:r>
            <a:r>
              <a:rPr lang="en-US" altLang="zh-CN" sz="73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thisbox</a:t>
            </a:r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 and</a:t>
            </a:r>
            <a:endParaRPr lang="zh-CN" altLang="en-US" sz="73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56699" y="4308862"/>
            <a:ext cx="5075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ln w="19050">
                  <a:noFill/>
                </a:ln>
                <a:solidFill>
                  <a:srgbClr val="6F6F6F"/>
                </a:solidFill>
                <a:cs typeface="+mn-ea"/>
                <a:sym typeface="+mn-lt"/>
              </a:rPr>
              <a:t>汇报时间：</a:t>
            </a:r>
            <a:r>
              <a:rPr lang="en-US" altLang="zh-CN" dirty="0">
                <a:ln w="19050">
                  <a:noFill/>
                </a:ln>
                <a:solidFill>
                  <a:srgbClr val="6F6F6F"/>
                </a:solidFill>
                <a:cs typeface="+mn-ea"/>
                <a:sym typeface="+mn-lt"/>
              </a:rPr>
              <a:t>20XX</a:t>
            </a:r>
            <a:r>
              <a:rPr lang="zh-CN" altLang="en-US" dirty="0">
                <a:ln w="19050">
                  <a:noFill/>
                </a:ln>
                <a:solidFill>
                  <a:srgbClr val="6F6F6F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ln w="19050">
                  <a:noFill/>
                </a:ln>
                <a:solidFill>
                  <a:srgbClr val="6F6F6F"/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ln w="19050">
                  <a:noFill/>
                </a:ln>
                <a:solidFill>
                  <a:srgbClr val="6F6F6F"/>
                </a:solidFill>
                <a:cs typeface="+mn-ea"/>
                <a:sym typeface="+mn-lt"/>
              </a:rPr>
              <a:t>月      汇报人</a:t>
            </a:r>
            <a:r>
              <a:rPr lang="zh-CN" altLang="en-US" dirty="0" smtClean="0">
                <a:ln w="19050">
                  <a:noFill/>
                </a:ln>
                <a:solidFill>
                  <a:srgbClr val="6F6F6F"/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ln w="19050">
                  <a:noFill/>
                </a:ln>
                <a:solidFill>
                  <a:srgbClr val="6F6F6F"/>
                </a:solidFill>
                <a:cs typeface="+mn-ea"/>
                <a:sym typeface="+mn-lt"/>
              </a:rPr>
              <a:t>优</a:t>
            </a:r>
            <a:r>
              <a:rPr lang="zh-CN" altLang="en-US" dirty="0" smtClean="0">
                <a:ln w="19050">
                  <a:noFill/>
                </a:ln>
                <a:solidFill>
                  <a:srgbClr val="6F6F6F"/>
                </a:solidFill>
                <a:cs typeface="+mn-ea"/>
                <a:sym typeface="+mn-lt"/>
              </a:rPr>
              <a:t>品</a:t>
            </a:r>
            <a:r>
              <a:rPr lang="en-US" altLang="zh-CN" dirty="0" smtClean="0">
                <a:ln w="19050">
                  <a:noFill/>
                </a:ln>
                <a:solidFill>
                  <a:srgbClr val="6F6F6F"/>
                </a:solidFill>
                <a:cs typeface="+mn-ea"/>
                <a:sym typeface="+mn-lt"/>
              </a:rPr>
              <a:t>PPT</a:t>
            </a:r>
            <a:endParaRPr lang="zh-CN" altLang="en-US" dirty="0">
              <a:ln w="19050">
                <a:noFill/>
              </a:ln>
              <a:solidFill>
                <a:srgbClr val="6F6F6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雪花, 户外, 树, 骑&#10;&#10;已生成极高可信度的说明">
            <a:extLst>
              <a:ext uri="{FF2B5EF4-FFF2-40B4-BE49-F238E27FC236}">
                <a16:creationId xmlns="" xmlns:a16="http://schemas.microsoft.com/office/drawing/2014/main" id="{D3301C2E-D874-4947-B22F-34E42F2A85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cxnSp>
        <p:nvCxnSpPr>
          <p:cNvPr id="12" name="直接连接符 27">
            <a:extLst>
              <a:ext uri="{FF2B5EF4-FFF2-40B4-BE49-F238E27FC236}">
                <a16:creationId xmlns="" xmlns:a16="http://schemas.microsoft.com/office/drawing/2014/main" id="{D9CE722A-5A5F-49EB-ABDD-9AB80EE9003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42893" y="1098906"/>
            <a:ext cx="0" cy="3421511"/>
          </a:xfrm>
          <a:prstGeom prst="line">
            <a:avLst/>
          </a:prstGeom>
          <a:noFill/>
          <a:ln w="19050">
            <a:solidFill>
              <a:srgbClr val="6F6F6F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_14">
            <a:extLst>
              <a:ext uri="{FF2B5EF4-FFF2-40B4-BE49-F238E27FC236}">
                <a16:creationId xmlns="" xmlns:a16="http://schemas.microsoft.com/office/drawing/2014/main" id="{3D1CC8F3-D5D2-4428-B968-C18CA0ACE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949" y="1157911"/>
            <a:ext cx="764756" cy="239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800" b="1" spc="600">
                <a:solidFill>
                  <a:srgbClr val="6F6F6F"/>
                </a:solidFill>
                <a:latin typeface="+mn-lt"/>
                <a:ea typeface="+mn-ea"/>
                <a:cs typeface="+mn-ea"/>
                <a:sym typeface="+mn-lt"/>
              </a:rPr>
              <a:t>第三章</a:t>
            </a:r>
            <a:endParaRPr lang="zh-CN" sz="4800" b="1" spc="600" dirty="0">
              <a:solidFill>
                <a:srgbClr val="6F6F6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331072D-8EAF-411D-981E-ACD5EDE7C04A}"/>
              </a:ext>
            </a:extLst>
          </p:cNvPr>
          <p:cNvGrpSpPr/>
          <p:nvPr/>
        </p:nvGrpSpPr>
        <p:grpSpPr>
          <a:xfrm>
            <a:off x="5063926" y="2083760"/>
            <a:ext cx="3630121" cy="685784"/>
            <a:chOff x="5136501" y="1237902"/>
            <a:chExt cx="3206750" cy="685784"/>
          </a:xfrm>
        </p:grpSpPr>
        <p:sp>
          <p:nvSpPr>
            <p:cNvPr id="16" name="圆角矩形 31">
              <a:extLst>
                <a:ext uri="{FF2B5EF4-FFF2-40B4-BE49-F238E27FC236}">
                  <a16:creationId xmlns="" xmlns:a16="http://schemas.microsoft.com/office/drawing/2014/main" id="{1D35C0D4-FE11-447C-918F-227DEB165E44}"/>
                </a:ext>
              </a:extLst>
            </p:cNvPr>
            <p:cNvSpPr/>
            <p:nvPr/>
          </p:nvSpPr>
          <p:spPr>
            <a:xfrm rot="16200000">
              <a:off x="6409676" y="-9889"/>
              <a:ext cx="660400" cy="3206750"/>
            </a:xfrm>
            <a:prstGeom prst="roundRect">
              <a:avLst>
                <a:gd name="adj" fmla="val 0"/>
              </a:avLst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>
                <a:solidFill>
                  <a:srgbClr val="7C514C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4">
              <a:extLst>
                <a:ext uri="{FF2B5EF4-FFF2-40B4-BE49-F238E27FC236}">
                  <a16:creationId xmlns="" xmlns:a16="http://schemas.microsoft.com/office/drawing/2014/main" id="{09BD382F-2E10-4290-9FF7-A75C935B21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41774" y="1237902"/>
              <a:ext cx="26230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>
              <a:spAutoFit/>
            </a:bodyPr>
            <a:lstStyle/>
            <a:p>
              <a:pPr algn="ctr"/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课文赏析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TextBox 11">
            <a:extLst>
              <a:ext uri="{FF2B5EF4-FFF2-40B4-BE49-F238E27FC236}">
                <a16:creationId xmlns="" xmlns:a16="http://schemas.microsoft.com/office/drawing/2014/main" id="{C7462553-DDED-41E8-BF72-C03C8720C72C}"/>
              </a:ext>
            </a:extLst>
          </p:cNvPr>
          <p:cNvSpPr txBox="1"/>
          <p:nvPr/>
        </p:nvSpPr>
        <p:spPr>
          <a:xfrm>
            <a:off x="5080298" y="2854165"/>
            <a:ext cx="357020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="" xmlns:a16="http://schemas.microsoft.com/office/drawing/2014/main" id="{729132ED-2A91-42FE-9F1D-E619DD67C16D}"/>
              </a:ext>
            </a:extLst>
          </p:cNvPr>
          <p:cNvSpPr txBox="1"/>
          <p:nvPr/>
        </p:nvSpPr>
        <p:spPr>
          <a:xfrm>
            <a:off x="5080298" y="3080225"/>
            <a:ext cx="357020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372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02325" y="2486740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>
                <a:solidFill>
                  <a:srgbClr val="6F6F6F"/>
                </a:solidFill>
                <a:cs typeface="+mn-ea"/>
                <a:sym typeface="+mn-lt"/>
              </a:rPr>
              <a:t>原文欣赏</a:t>
            </a:r>
          </a:p>
        </p:txBody>
      </p:sp>
      <p:sp>
        <p:nvSpPr>
          <p:cNvPr id="3" name="矩形 2"/>
          <p:cNvSpPr/>
          <p:nvPr/>
        </p:nvSpPr>
        <p:spPr>
          <a:xfrm>
            <a:off x="2654300" y="1684635"/>
            <a:ext cx="80645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500" b="1">
                <a:solidFill>
                  <a:srgbClr val="6F6F6F"/>
                </a:solidFill>
                <a:cs typeface="+mn-ea"/>
                <a:sym typeface="+mn-lt"/>
              </a:rPr>
              <a:t>                送元二使安西</a:t>
            </a:r>
            <a:endParaRPr lang="en-US" altLang="zh-CN" sz="3500" b="1">
              <a:solidFill>
                <a:srgbClr val="6F6F6F"/>
              </a:solidFill>
              <a:cs typeface="+mn-ea"/>
              <a:sym typeface="+mn-lt"/>
            </a:endParaRPr>
          </a:p>
          <a:p>
            <a:endParaRPr lang="zh-CN" altLang="en-US" sz="3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3500">
                <a:solidFill>
                  <a:srgbClr val="6F6F6F"/>
                </a:solidFill>
                <a:cs typeface="+mn-ea"/>
                <a:sym typeface="+mn-lt"/>
              </a:rPr>
              <a:t>渭城朝雨浥轻尘，客舍青青柳色新。</a:t>
            </a:r>
            <a:endParaRPr lang="en-US" altLang="zh-CN" sz="3500">
              <a:solidFill>
                <a:srgbClr val="6F6F6F"/>
              </a:solidFill>
              <a:cs typeface="+mn-ea"/>
              <a:sym typeface="+mn-lt"/>
            </a:endParaRPr>
          </a:p>
          <a:p>
            <a:endParaRPr lang="zh-CN" altLang="en-US" sz="3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3500">
                <a:solidFill>
                  <a:srgbClr val="6F6F6F"/>
                </a:solidFill>
                <a:cs typeface="+mn-ea"/>
                <a:sym typeface="+mn-lt"/>
              </a:rPr>
              <a:t>劝君更尽一杯酒，西出阳关无故人。</a:t>
            </a:r>
            <a:endParaRPr lang="zh-CN" altLang="en-US" sz="3500" b="0" i="0">
              <a:solidFill>
                <a:srgbClr val="6F6F6F"/>
              </a:solidFill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459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2151061" y="1192751"/>
            <a:ext cx="883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500">
              <a:solidFill>
                <a:srgbClr val="6F6F6F"/>
              </a:solidFill>
              <a:cs typeface="+mn-ea"/>
              <a:sym typeface="+mn-lt"/>
            </a:endParaRPr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3475036" y="1780126"/>
            <a:ext cx="6892925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500" b="1" dirty="0">
                <a:solidFill>
                  <a:srgbClr val="6F6F6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     </a:t>
            </a:r>
            <a:endParaRPr lang="zh-CN" altLang="en-US" sz="2500" b="1" dirty="0">
              <a:solidFill>
                <a:srgbClr val="6F6F6F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4462461" y="1576164"/>
            <a:ext cx="81819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kumimoji="0" lang="zh-CN" altLang="en-US" sz="3000" b="1" dirty="0">
                <a:solidFill>
                  <a:srgbClr val="6F6F6F"/>
                </a:solidFill>
                <a:latin typeface="+mn-lt"/>
                <a:ea typeface="+mn-ea"/>
                <a:cs typeface="+mn-ea"/>
                <a:sym typeface="+mn-lt"/>
              </a:rPr>
              <a:t>小组交流提示：</a:t>
            </a:r>
          </a:p>
        </p:txBody>
      </p:sp>
      <p:sp>
        <p:nvSpPr>
          <p:cNvPr id="22" name="Rectangle 10"/>
          <p:cNvSpPr>
            <a:spLocks/>
          </p:cNvSpPr>
          <p:nvPr/>
        </p:nvSpPr>
        <p:spPr bwMode="auto">
          <a:xfrm>
            <a:off x="1808161" y="2844554"/>
            <a:ext cx="9736139" cy="3181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1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、 组内检查读课文</a:t>
            </a:r>
            <a:r>
              <a:rPr kumimoji="0" lang="zh-CN" altLang="en-US" sz="2500" b="1">
                <a:solidFill>
                  <a:srgbClr val="6F6F6F"/>
                </a:solidFill>
                <a:cs typeface="+mn-ea"/>
                <a:sym typeface="+mn-lt"/>
              </a:rPr>
              <a:t>情况</a:t>
            </a:r>
            <a:endParaRPr kumimoji="0" lang="en-US" altLang="zh-CN" sz="2500" b="1">
              <a:solidFill>
                <a:srgbClr val="6F6F6F"/>
              </a:solidFill>
              <a:cs typeface="+mn-ea"/>
              <a:sym typeface="+mn-lt"/>
            </a:endParaRPr>
          </a:p>
          <a:p>
            <a:pPr marL="342900" indent="-342900"/>
            <a:endParaRPr kumimoji="0" lang="zh-CN" altLang="en-US" sz="2500" b="1" dirty="0">
              <a:solidFill>
                <a:srgbClr val="6F6F6F"/>
              </a:solidFill>
              <a:cs typeface="+mn-ea"/>
              <a:sym typeface="+mn-lt"/>
            </a:endParaRPr>
          </a:p>
          <a:p>
            <a:pPr marL="342900" indent="-342900"/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2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、交流自学生字词情况</a:t>
            </a:r>
          </a:p>
          <a:p>
            <a:pPr marL="342900" indent="-342900"/>
            <a:r>
              <a:rPr kumimoji="0" lang="en-US" altLang="zh-CN" sz="2500" b="1">
                <a:solidFill>
                  <a:srgbClr val="6F6F6F"/>
                </a:solidFill>
                <a:cs typeface="+mn-ea"/>
                <a:sym typeface="+mn-lt"/>
              </a:rPr>
              <a:t>    1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号领读：“渭、浥”其他组员跟读，读错的组长教读三遍</a:t>
            </a:r>
          </a:p>
          <a:p>
            <a:pPr marL="342900" indent="-342900"/>
            <a:r>
              <a:rPr kumimoji="0" lang="en-US" altLang="zh-CN" sz="2500" b="1">
                <a:solidFill>
                  <a:srgbClr val="6F6F6F"/>
                </a:solidFill>
                <a:cs typeface="+mn-ea"/>
                <a:sym typeface="+mn-lt"/>
              </a:rPr>
              <a:t>    2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号领读：“舍、君”， 其他组员跟读，读错的组长教读三遍</a:t>
            </a:r>
          </a:p>
          <a:p>
            <a:pPr marL="342900" indent="-342900"/>
            <a:r>
              <a:rPr kumimoji="0" lang="en-US" altLang="zh-CN" sz="2500" b="1">
                <a:solidFill>
                  <a:srgbClr val="6F6F6F"/>
                </a:solidFill>
                <a:cs typeface="+mn-ea"/>
                <a:sym typeface="+mn-lt"/>
              </a:rPr>
              <a:t>    3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号</a:t>
            </a:r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4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号展示诗歌朗</a:t>
            </a:r>
            <a:r>
              <a:rPr kumimoji="0" lang="zh-CN" altLang="en-US" sz="2500" b="1">
                <a:solidFill>
                  <a:srgbClr val="6F6F6F"/>
                </a:solidFill>
                <a:cs typeface="+mn-ea"/>
                <a:sym typeface="+mn-lt"/>
              </a:rPr>
              <a:t>读。</a:t>
            </a:r>
            <a:endParaRPr kumimoji="0" lang="en-US" altLang="zh-CN" sz="2500" b="1">
              <a:solidFill>
                <a:srgbClr val="6F6F6F"/>
              </a:solidFill>
              <a:cs typeface="+mn-ea"/>
              <a:sym typeface="+mn-lt"/>
            </a:endParaRPr>
          </a:p>
          <a:p>
            <a:pPr marL="342900" indent="-342900"/>
            <a:endParaRPr kumimoji="0" lang="zh-CN" altLang="en-US" sz="2500" b="1" dirty="0">
              <a:solidFill>
                <a:srgbClr val="6F6F6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874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2151061" y="1192751"/>
            <a:ext cx="883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500">
              <a:solidFill>
                <a:srgbClr val="6F6F6F"/>
              </a:solidFill>
              <a:cs typeface="+mn-ea"/>
              <a:sym typeface="+mn-lt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3475036" y="1780126"/>
            <a:ext cx="6892925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500" b="1" dirty="0">
                <a:solidFill>
                  <a:srgbClr val="6F6F6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     </a:t>
            </a:r>
            <a:endParaRPr lang="zh-CN" altLang="en-US" sz="2500" b="1" dirty="0">
              <a:solidFill>
                <a:srgbClr val="6F6F6F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4652963" y="1464655"/>
            <a:ext cx="81819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kumimoji="0" lang="zh-CN" altLang="en-US" sz="3000" b="1" dirty="0">
                <a:solidFill>
                  <a:srgbClr val="6F6F6F"/>
                </a:solidFill>
                <a:latin typeface="+mn-lt"/>
                <a:ea typeface="+mn-ea"/>
                <a:cs typeface="+mn-ea"/>
                <a:sym typeface="+mn-lt"/>
              </a:rPr>
              <a:t>小组交流提示：</a:t>
            </a:r>
          </a:p>
        </p:txBody>
      </p:sp>
      <p:sp>
        <p:nvSpPr>
          <p:cNvPr id="9" name="Rectangle 10"/>
          <p:cNvSpPr>
            <a:spLocks/>
          </p:cNvSpPr>
          <p:nvPr/>
        </p:nvSpPr>
        <p:spPr bwMode="auto">
          <a:xfrm>
            <a:off x="2582066" y="2572651"/>
            <a:ext cx="8408195" cy="279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endParaRPr kumimoji="0" lang="zh-CN" altLang="en-US" sz="2500" b="1" dirty="0">
              <a:solidFill>
                <a:srgbClr val="6F6F6F"/>
              </a:solidFill>
              <a:cs typeface="+mn-ea"/>
              <a:sym typeface="+mn-lt"/>
            </a:endParaRPr>
          </a:p>
          <a:p>
            <a:pPr marL="342900" indent="-342900"/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3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、根据注释说说诗歌的大</a:t>
            </a:r>
            <a:r>
              <a:rPr kumimoji="0" lang="zh-CN" altLang="en-US" sz="2500" b="1">
                <a:solidFill>
                  <a:srgbClr val="6F6F6F"/>
                </a:solidFill>
                <a:cs typeface="+mn-ea"/>
                <a:sym typeface="+mn-lt"/>
              </a:rPr>
              <a:t>意。</a:t>
            </a:r>
            <a:endParaRPr kumimoji="0" lang="en-US" altLang="zh-CN" sz="2500" b="1">
              <a:solidFill>
                <a:srgbClr val="6F6F6F"/>
              </a:solidFill>
              <a:cs typeface="+mn-ea"/>
              <a:sym typeface="+mn-lt"/>
            </a:endParaRPr>
          </a:p>
          <a:p>
            <a:pPr marL="342900" indent="-342900"/>
            <a:endParaRPr kumimoji="0" lang="zh-CN" altLang="en-US" sz="2500" b="1" dirty="0">
              <a:solidFill>
                <a:srgbClr val="6F6F6F"/>
              </a:solidFill>
              <a:cs typeface="+mn-ea"/>
              <a:sym typeface="+mn-lt"/>
            </a:endParaRPr>
          </a:p>
          <a:p>
            <a:pPr marL="342900" indent="-342900"/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4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、体会这首诗表现了作者什么样的思想感情。</a:t>
            </a:r>
            <a:r>
              <a:rPr kumimoji="0" lang="zh-CN" altLang="en-US" sz="2500" dirty="0">
                <a:solidFill>
                  <a:srgbClr val="6F6F6F"/>
                </a:solidFill>
                <a:cs typeface="+mn-ea"/>
                <a:sym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024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187700" y="2326439"/>
            <a:ext cx="8382000" cy="220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送元二使安西的“使”的意思：</a:t>
            </a:r>
          </a:p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A.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让；叫。</a:t>
            </a:r>
          </a:p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B.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出使，派遣。</a:t>
            </a:r>
          </a:p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C.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使用。</a:t>
            </a:r>
          </a:p>
        </p:txBody>
      </p:sp>
    </p:spTree>
    <p:extLst>
      <p:ext uri="{BB962C8B-B14F-4D97-AF65-F5344CB8AC3E}">
        <p14:creationId xmlns:p14="http://schemas.microsoft.com/office/powerpoint/2010/main" val="192417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302000" y="2222500"/>
            <a:ext cx="7772400" cy="220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更尽一杯酒的“尽”的意思：</a:t>
            </a:r>
          </a:p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A.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完，饮完。</a:t>
            </a:r>
          </a:p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B.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全，所有的。</a:t>
            </a:r>
          </a:p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C.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达到极端。</a:t>
            </a:r>
          </a:p>
        </p:txBody>
      </p:sp>
    </p:spTree>
    <p:extLst>
      <p:ext uri="{BB962C8B-B14F-4D97-AF65-F5344CB8AC3E}">
        <p14:creationId xmlns:p14="http://schemas.microsoft.com/office/powerpoint/2010/main" val="99069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446461" y="1409700"/>
            <a:ext cx="4416594" cy="55399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000">
                <a:solidFill>
                  <a:srgbClr val="6F6F6F"/>
                </a:solidFill>
                <a:cs typeface="+mn-ea"/>
                <a:sym typeface="+mn-lt"/>
              </a:rPr>
              <a:t>自由读，交流读懂的内容</a:t>
            </a:r>
          </a:p>
        </p:txBody>
      </p:sp>
      <p:sp>
        <p:nvSpPr>
          <p:cNvPr id="3" name="矩形 2"/>
          <p:cNvSpPr/>
          <p:nvPr/>
        </p:nvSpPr>
        <p:spPr>
          <a:xfrm>
            <a:off x="1981200" y="2496195"/>
            <a:ext cx="82296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                  渭城朝雨浥轻尘：</a:t>
            </a:r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渭城（字眼，点明地点）：秦时咸阳城，汉改渭城，在长安西北，渭水北岸。朝（字眼，点明时间）：早上（同朝辞白帝彩云间）浥：湿润（注意字型）轻尘：尘埃（注意“尘”字的“小”没有勾）解释：渭城早上的雨湿润了道路上的尘埃。</a:t>
            </a:r>
          </a:p>
        </p:txBody>
      </p:sp>
    </p:spTree>
    <p:extLst>
      <p:ext uri="{BB962C8B-B14F-4D97-AF65-F5344CB8AC3E}">
        <p14:creationId xmlns:p14="http://schemas.microsoft.com/office/powerpoint/2010/main" val="241420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446461" y="1409700"/>
            <a:ext cx="4416594" cy="55399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000">
                <a:solidFill>
                  <a:srgbClr val="6F6F6F"/>
                </a:solidFill>
                <a:cs typeface="+mn-ea"/>
                <a:sym typeface="+mn-lt"/>
              </a:rPr>
              <a:t>自由读，交流读懂的内容</a:t>
            </a:r>
          </a:p>
        </p:txBody>
      </p:sp>
      <p:sp>
        <p:nvSpPr>
          <p:cNvPr id="2" name="矩形 1"/>
          <p:cNvSpPr/>
          <p:nvPr/>
        </p:nvSpPr>
        <p:spPr>
          <a:xfrm>
            <a:off x="2501900" y="2903835"/>
            <a:ext cx="77216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              客舍青青柳色新：</a:t>
            </a:r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客舍：旅店。新：焕然一新。解释：旅店外的绿柳被雨水冲洗得焕然一新。师小结：这一句诗都是描写作者当时所看到的景物。</a:t>
            </a:r>
          </a:p>
        </p:txBody>
      </p:sp>
    </p:spTree>
    <p:extLst>
      <p:ext uri="{BB962C8B-B14F-4D97-AF65-F5344CB8AC3E}">
        <p14:creationId xmlns:p14="http://schemas.microsoft.com/office/powerpoint/2010/main" val="61749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446461" y="1409700"/>
            <a:ext cx="4416594" cy="55399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000">
                <a:solidFill>
                  <a:srgbClr val="6F6F6F"/>
                </a:solidFill>
                <a:cs typeface="+mn-ea"/>
                <a:sym typeface="+mn-lt"/>
              </a:rPr>
              <a:t>自由读，交流读懂的内容</a:t>
            </a:r>
          </a:p>
        </p:txBody>
      </p:sp>
      <p:sp>
        <p:nvSpPr>
          <p:cNvPr id="2" name="矩形 1"/>
          <p:cNvSpPr/>
          <p:nvPr/>
        </p:nvSpPr>
        <p:spPr>
          <a:xfrm>
            <a:off x="2311400" y="2892336"/>
            <a:ext cx="8204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                劝君更尽一杯酒：</a:t>
            </a:r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劝：请。君：对人的尊称，表示“你”的意思。更尽：再饮完。解释：请你再喝完一杯酒。师：从这句诗中，你看见了什么？感受到什么？（王维和元二喝了好几杯酒却还没离开，看出他们依依不舍）</a:t>
            </a:r>
          </a:p>
        </p:txBody>
      </p:sp>
    </p:spTree>
    <p:extLst>
      <p:ext uri="{BB962C8B-B14F-4D97-AF65-F5344CB8AC3E}">
        <p14:creationId xmlns:p14="http://schemas.microsoft.com/office/powerpoint/2010/main" val="354245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446461" y="1409700"/>
            <a:ext cx="4416594" cy="55399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000">
                <a:solidFill>
                  <a:srgbClr val="6F6F6F"/>
                </a:solidFill>
                <a:cs typeface="+mn-ea"/>
                <a:sym typeface="+mn-lt"/>
              </a:rPr>
              <a:t>自由读，交流读懂的内容</a:t>
            </a:r>
          </a:p>
        </p:txBody>
      </p:sp>
      <p:sp>
        <p:nvSpPr>
          <p:cNvPr id="2" name="矩形 1"/>
          <p:cNvSpPr/>
          <p:nvPr/>
        </p:nvSpPr>
        <p:spPr>
          <a:xfrm>
            <a:off x="2070100" y="2753836"/>
            <a:ext cx="83185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                  西出阳关无故人：</a:t>
            </a:r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西：向西行走。故人：老朋友。阳关：在今甘肃省敦煌县西南，是古代通西域的要道。解释：等你西行出了阳关就再也没有一个交情深厚的老朋友了。师小结：从这一句诗你体会到什么？（诗人与好朋友的依依惜别之情）</a:t>
            </a:r>
          </a:p>
        </p:txBody>
      </p:sp>
    </p:spTree>
    <p:extLst>
      <p:ext uri="{BB962C8B-B14F-4D97-AF65-F5344CB8AC3E}">
        <p14:creationId xmlns:p14="http://schemas.microsoft.com/office/powerpoint/2010/main" val="79195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雪花, 户外, 树, 骑&#10;&#10;已生成极高可信度的说明">
            <a:extLst>
              <a:ext uri="{FF2B5EF4-FFF2-40B4-BE49-F238E27FC236}">
                <a16:creationId xmlns="" xmlns:a16="http://schemas.microsoft.com/office/drawing/2014/main" id="{78E88893-EC34-4CF0-9135-E8CFCE1BF8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cxnSp>
        <p:nvCxnSpPr>
          <p:cNvPr id="35" name="直接连接符 27">
            <a:extLst>
              <a:ext uri="{FF2B5EF4-FFF2-40B4-BE49-F238E27FC236}">
                <a16:creationId xmlns="" xmlns:a16="http://schemas.microsoft.com/office/drawing/2014/main" id="{2D612652-B577-4089-9DE8-67517E345F9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97750" y="1098906"/>
            <a:ext cx="0" cy="3421511"/>
          </a:xfrm>
          <a:prstGeom prst="line">
            <a:avLst/>
          </a:prstGeom>
          <a:noFill/>
          <a:ln w="19050">
            <a:solidFill>
              <a:srgbClr val="6F6F6F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_14">
            <a:extLst>
              <a:ext uri="{FF2B5EF4-FFF2-40B4-BE49-F238E27FC236}">
                <a16:creationId xmlns="" xmlns:a16="http://schemas.microsoft.com/office/drawing/2014/main" id="{A347E50D-0A41-45C8-A4F0-3EE1BD4F0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806" y="1157911"/>
            <a:ext cx="764756" cy="239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800" b="1" spc="600" dirty="0">
                <a:solidFill>
                  <a:srgbClr val="6F6F6F"/>
                </a:solidFill>
                <a:latin typeface="+mn-lt"/>
                <a:ea typeface="+mn-ea"/>
                <a:cs typeface="+mn-ea"/>
                <a:sym typeface="+mn-lt"/>
              </a:rPr>
              <a:t>主目录</a:t>
            </a:r>
            <a:endParaRPr lang="zh-CN" sz="4800" b="1" spc="600" dirty="0">
              <a:solidFill>
                <a:srgbClr val="6F6F6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圆角矩形 31">
            <a:extLst>
              <a:ext uri="{FF2B5EF4-FFF2-40B4-BE49-F238E27FC236}">
                <a16:creationId xmlns="" xmlns:a16="http://schemas.microsoft.com/office/drawing/2014/main" id="{5872A5AE-84A7-40D8-907D-183243A44D81}"/>
              </a:ext>
            </a:extLst>
          </p:cNvPr>
          <p:cNvSpPr/>
          <p:nvPr/>
        </p:nvSpPr>
        <p:spPr>
          <a:xfrm rot="16200000">
            <a:off x="6185711" y="-32545"/>
            <a:ext cx="660400" cy="3206750"/>
          </a:xfrm>
          <a:prstGeom prst="roundRect">
            <a:avLst>
              <a:gd name="adj" fmla="val 1667"/>
            </a:avLst>
          </a:prstGeom>
          <a:solidFill>
            <a:srgbClr val="6F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>
              <a:solidFill>
                <a:srgbClr val="6F6F6F"/>
              </a:solidFill>
              <a:cs typeface="+mn-ea"/>
              <a:sym typeface="+mn-lt"/>
            </a:endParaRPr>
          </a:p>
        </p:txBody>
      </p:sp>
      <p:sp>
        <p:nvSpPr>
          <p:cNvPr id="39" name="文本框 4">
            <a:extLst>
              <a:ext uri="{FF2B5EF4-FFF2-40B4-BE49-F238E27FC236}">
                <a16:creationId xmlns="" xmlns:a16="http://schemas.microsoft.com/office/drawing/2014/main" id="{CC3293BB-6A21-4481-8974-2401E8405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7557" y="1316846"/>
            <a:ext cx="26230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壹  课前导读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圆角矩形 35">
            <a:extLst>
              <a:ext uri="{FF2B5EF4-FFF2-40B4-BE49-F238E27FC236}">
                <a16:creationId xmlns="" xmlns:a16="http://schemas.microsoft.com/office/drawing/2014/main" id="{36E0557C-860A-486B-BD37-03D33BB082D7}"/>
              </a:ext>
            </a:extLst>
          </p:cNvPr>
          <p:cNvSpPr/>
          <p:nvPr/>
        </p:nvSpPr>
        <p:spPr>
          <a:xfrm rot="16200000">
            <a:off x="6185711" y="764195"/>
            <a:ext cx="660400" cy="3206750"/>
          </a:xfrm>
          <a:prstGeom prst="roundRect">
            <a:avLst>
              <a:gd name="adj" fmla="val 0"/>
            </a:avLst>
          </a:prstGeom>
          <a:solidFill>
            <a:srgbClr val="6F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>
              <a:solidFill>
                <a:srgbClr val="6F6F6F"/>
              </a:solidFill>
              <a:cs typeface="+mn-ea"/>
              <a:sym typeface="+mn-lt"/>
            </a:endParaRPr>
          </a:p>
        </p:txBody>
      </p:sp>
      <p:sp>
        <p:nvSpPr>
          <p:cNvPr id="41" name="文本框 145">
            <a:extLst>
              <a:ext uri="{FF2B5EF4-FFF2-40B4-BE49-F238E27FC236}">
                <a16:creationId xmlns="" xmlns:a16="http://schemas.microsoft.com/office/drawing/2014/main" id="{B4617532-89F9-49A3-A5C2-3AEBA78D6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7557" y="2155549"/>
            <a:ext cx="26230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贰  注释译文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圆角矩形 37">
            <a:extLst>
              <a:ext uri="{FF2B5EF4-FFF2-40B4-BE49-F238E27FC236}">
                <a16:creationId xmlns="" xmlns:a16="http://schemas.microsoft.com/office/drawing/2014/main" id="{1046D0C9-6ACB-4B1B-84C6-C7F9489EF9BF}"/>
              </a:ext>
            </a:extLst>
          </p:cNvPr>
          <p:cNvSpPr/>
          <p:nvPr/>
        </p:nvSpPr>
        <p:spPr>
          <a:xfrm rot="16200000">
            <a:off x="6185711" y="1622223"/>
            <a:ext cx="660400" cy="3206750"/>
          </a:xfrm>
          <a:prstGeom prst="roundRect">
            <a:avLst>
              <a:gd name="adj" fmla="val 0"/>
            </a:avLst>
          </a:prstGeom>
          <a:solidFill>
            <a:srgbClr val="6F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>
              <a:solidFill>
                <a:srgbClr val="6F6F6F"/>
              </a:solidFill>
              <a:cs typeface="+mn-ea"/>
              <a:sym typeface="+mn-lt"/>
            </a:endParaRPr>
          </a:p>
        </p:txBody>
      </p:sp>
      <p:sp>
        <p:nvSpPr>
          <p:cNvPr id="43" name="文本框 148">
            <a:extLst>
              <a:ext uri="{FF2B5EF4-FFF2-40B4-BE49-F238E27FC236}">
                <a16:creationId xmlns="" xmlns:a16="http://schemas.microsoft.com/office/drawing/2014/main" id="{24974216-AB12-4D93-9D08-B2F441EDA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7557" y="3034646"/>
            <a:ext cx="26230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叁  课文赏析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圆角矩形 39">
            <a:extLst>
              <a:ext uri="{FF2B5EF4-FFF2-40B4-BE49-F238E27FC236}">
                <a16:creationId xmlns="" xmlns:a16="http://schemas.microsoft.com/office/drawing/2014/main" id="{8476382A-1A69-4CA7-A7C8-A86069F0FEF3}"/>
              </a:ext>
            </a:extLst>
          </p:cNvPr>
          <p:cNvSpPr/>
          <p:nvPr/>
        </p:nvSpPr>
        <p:spPr>
          <a:xfrm rot="16200000">
            <a:off x="6186505" y="2458460"/>
            <a:ext cx="658813" cy="3206750"/>
          </a:xfrm>
          <a:prstGeom prst="roundRect">
            <a:avLst>
              <a:gd name="adj" fmla="val 2209"/>
            </a:avLst>
          </a:prstGeom>
          <a:solidFill>
            <a:srgbClr val="6F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>
              <a:solidFill>
                <a:srgbClr val="6F6F6F"/>
              </a:solidFill>
              <a:cs typeface="+mn-ea"/>
              <a:sym typeface="+mn-lt"/>
            </a:endParaRPr>
          </a:p>
        </p:txBody>
      </p:sp>
      <p:sp>
        <p:nvSpPr>
          <p:cNvPr id="45" name="文本框 151">
            <a:extLst>
              <a:ext uri="{FF2B5EF4-FFF2-40B4-BE49-F238E27FC236}">
                <a16:creationId xmlns="" xmlns:a16="http://schemas.microsoft.com/office/drawing/2014/main" id="{8206C361-B27B-4B5E-97C1-9C7385BCA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7557" y="3848675"/>
            <a:ext cx="26230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肆  课外拓展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70525" y="2387600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>
                <a:solidFill>
                  <a:srgbClr val="6F6F6F"/>
                </a:solidFill>
                <a:cs typeface="+mn-ea"/>
                <a:sym typeface="+mn-lt"/>
              </a:rPr>
              <a:t>全文大意</a:t>
            </a:r>
          </a:p>
        </p:txBody>
      </p:sp>
      <p:sp>
        <p:nvSpPr>
          <p:cNvPr id="3" name="矩形 2"/>
          <p:cNvSpPr/>
          <p:nvPr/>
        </p:nvSpPr>
        <p:spPr>
          <a:xfrm>
            <a:off x="2590800" y="2184738"/>
            <a:ext cx="80518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      诗人王维送朋友去西北边疆时作的诗。此诗前两句写送别的时间、地点、环境气氛。三四句是一个整体，主人的这句似乎脱口而出的劝酒辞就是此刻强烈，深挚的惜别之情的集中表现。这首诗所描写的是一种最有普遍性的离别。它没有特殊的背景，而自有深挚的惜别之情，这就使它适合于绝大多数离筵别席演唱，后来编入乐府，成为最流行，传唱最久的歌曲。</a:t>
            </a:r>
          </a:p>
        </p:txBody>
      </p:sp>
    </p:spTree>
    <p:extLst>
      <p:ext uri="{BB962C8B-B14F-4D97-AF65-F5344CB8AC3E}">
        <p14:creationId xmlns:p14="http://schemas.microsoft.com/office/powerpoint/2010/main" val="25765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063750" y="2117636"/>
            <a:ext cx="80645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000">
                <a:solidFill>
                  <a:srgbClr val="6F6F6F"/>
                </a:solidFill>
                <a:cs typeface="+mn-ea"/>
                <a:sym typeface="+mn-lt"/>
              </a:rPr>
              <a:t>          总结</a:t>
            </a:r>
            <a:endParaRPr lang="en-US" altLang="zh-CN" sz="50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3000">
                <a:solidFill>
                  <a:srgbClr val="6F6F6F"/>
                </a:solidFill>
                <a:cs typeface="+mn-ea"/>
                <a:sym typeface="+mn-lt"/>
              </a:rPr>
              <a:t/>
            </a:r>
            <a:br>
              <a:rPr lang="zh-CN" altLang="en-US" sz="3000">
                <a:solidFill>
                  <a:srgbClr val="6F6F6F"/>
                </a:solidFill>
                <a:cs typeface="+mn-ea"/>
                <a:sym typeface="+mn-lt"/>
              </a:rPr>
            </a:br>
            <a:r>
              <a:rPr lang="zh-CN" altLang="en-US" sz="3000">
                <a:solidFill>
                  <a:srgbClr val="6F6F6F"/>
                </a:solidFill>
                <a:cs typeface="+mn-ea"/>
                <a:sym typeface="+mn-lt"/>
              </a:rPr>
              <a:t>　一首简短的古诗</a:t>
            </a:r>
            <a:r>
              <a:rPr lang="en-US" altLang="zh-CN" sz="3000">
                <a:solidFill>
                  <a:srgbClr val="6F6F6F"/>
                </a:solidFill>
                <a:cs typeface="+mn-ea"/>
                <a:sym typeface="+mn-lt"/>
              </a:rPr>
              <a:t>, </a:t>
            </a:r>
            <a:r>
              <a:rPr lang="zh-CN" altLang="en-US" sz="3000">
                <a:solidFill>
                  <a:srgbClr val="6F6F6F"/>
                </a:solidFill>
                <a:cs typeface="+mn-ea"/>
                <a:sym typeface="+mn-lt"/>
              </a:rPr>
              <a:t>往往包含着诗人的不同感情</a:t>
            </a:r>
            <a:r>
              <a:rPr lang="en-US" altLang="zh-CN" sz="3000">
                <a:solidFill>
                  <a:srgbClr val="6F6F6F"/>
                </a:solidFill>
                <a:cs typeface="+mn-ea"/>
                <a:sym typeface="+mn-lt"/>
              </a:rPr>
              <a:t>, </a:t>
            </a:r>
            <a:r>
              <a:rPr lang="zh-CN" altLang="en-US" sz="3000">
                <a:solidFill>
                  <a:srgbClr val="6F6F6F"/>
                </a:solidFill>
                <a:cs typeface="+mn-ea"/>
                <a:sym typeface="+mn-lt"/>
              </a:rPr>
              <a:t>希望同学们课后能自己找几首古诗来反复诵读</a:t>
            </a:r>
            <a:r>
              <a:rPr lang="en-US" altLang="zh-CN" sz="3000">
                <a:solidFill>
                  <a:srgbClr val="6F6F6F"/>
                </a:solidFill>
                <a:cs typeface="+mn-ea"/>
                <a:sym typeface="+mn-lt"/>
              </a:rPr>
              <a:t>, </a:t>
            </a:r>
            <a:r>
              <a:rPr lang="zh-CN" altLang="en-US" sz="3000">
                <a:solidFill>
                  <a:srgbClr val="6F6F6F"/>
                </a:solidFill>
                <a:cs typeface="+mn-ea"/>
                <a:sym typeface="+mn-lt"/>
              </a:rPr>
              <a:t>感受作者的思想感情。</a:t>
            </a:r>
          </a:p>
        </p:txBody>
      </p:sp>
    </p:spTree>
    <p:extLst>
      <p:ext uri="{BB962C8B-B14F-4D97-AF65-F5344CB8AC3E}">
        <p14:creationId xmlns:p14="http://schemas.microsoft.com/office/powerpoint/2010/main" val="59035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雪花, 户外, 树, 骑&#10;&#10;已生成极高可信度的说明">
            <a:extLst>
              <a:ext uri="{FF2B5EF4-FFF2-40B4-BE49-F238E27FC236}">
                <a16:creationId xmlns="" xmlns:a16="http://schemas.microsoft.com/office/drawing/2014/main" id="{D3301C2E-D874-4947-B22F-34E42F2A85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cxnSp>
        <p:nvCxnSpPr>
          <p:cNvPr id="12" name="直接连接符 27">
            <a:extLst>
              <a:ext uri="{FF2B5EF4-FFF2-40B4-BE49-F238E27FC236}">
                <a16:creationId xmlns="" xmlns:a16="http://schemas.microsoft.com/office/drawing/2014/main" id="{D9CE722A-5A5F-49EB-ABDD-9AB80EE9003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42893" y="1098906"/>
            <a:ext cx="0" cy="3421511"/>
          </a:xfrm>
          <a:prstGeom prst="line">
            <a:avLst/>
          </a:prstGeom>
          <a:noFill/>
          <a:ln w="19050">
            <a:solidFill>
              <a:srgbClr val="6F6F6F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_14">
            <a:extLst>
              <a:ext uri="{FF2B5EF4-FFF2-40B4-BE49-F238E27FC236}">
                <a16:creationId xmlns="" xmlns:a16="http://schemas.microsoft.com/office/drawing/2014/main" id="{3D1CC8F3-D5D2-4428-B968-C18CA0ACE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949" y="1157911"/>
            <a:ext cx="764756" cy="239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800" b="1" spc="600">
                <a:solidFill>
                  <a:srgbClr val="6F6F6F"/>
                </a:solidFill>
                <a:latin typeface="+mn-lt"/>
                <a:ea typeface="+mn-ea"/>
                <a:cs typeface="+mn-ea"/>
                <a:sym typeface="+mn-lt"/>
              </a:rPr>
              <a:t>第四章</a:t>
            </a:r>
            <a:endParaRPr lang="zh-CN" sz="4800" b="1" spc="600" dirty="0">
              <a:solidFill>
                <a:srgbClr val="6F6F6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331072D-8EAF-411D-981E-ACD5EDE7C04A}"/>
              </a:ext>
            </a:extLst>
          </p:cNvPr>
          <p:cNvGrpSpPr/>
          <p:nvPr/>
        </p:nvGrpSpPr>
        <p:grpSpPr>
          <a:xfrm>
            <a:off x="5063926" y="2083760"/>
            <a:ext cx="3630121" cy="685784"/>
            <a:chOff x="5136501" y="1237902"/>
            <a:chExt cx="3206750" cy="685784"/>
          </a:xfrm>
        </p:grpSpPr>
        <p:sp>
          <p:nvSpPr>
            <p:cNvPr id="16" name="圆角矩形 31">
              <a:extLst>
                <a:ext uri="{FF2B5EF4-FFF2-40B4-BE49-F238E27FC236}">
                  <a16:creationId xmlns="" xmlns:a16="http://schemas.microsoft.com/office/drawing/2014/main" id="{1D35C0D4-FE11-447C-918F-227DEB165E44}"/>
                </a:ext>
              </a:extLst>
            </p:cNvPr>
            <p:cNvSpPr/>
            <p:nvPr/>
          </p:nvSpPr>
          <p:spPr>
            <a:xfrm rot="16200000">
              <a:off x="6409676" y="-9889"/>
              <a:ext cx="660400" cy="3206750"/>
            </a:xfrm>
            <a:prstGeom prst="roundRect">
              <a:avLst>
                <a:gd name="adj" fmla="val 0"/>
              </a:avLst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>
                <a:solidFill>
                  <a:srgbClr val="7C514C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4">
              <a:extLst>
                <a:ext uri="{FF2B5EF4-FFF2-40B4-BE49-F238E27FC236}">
                  <a16:creationId xmlns="" xmlns:a16="http://schemas.microsoft.com/office/drawing/2014/main" id="{09BD382F-2E10-4290-9FF7-A75C935B21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41774" y="1237902"/>
              <a:ext cx="26230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>
              <a:spAutoFit/>
            </a:bodyPr>
            <a:lstStyle/>
            <a:p>
              <a:pPr algn="ctr"/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课外拓展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TextBox 11">
            <a:extLst>
              <a:ext uri="{FF2B5EF4-FFF2-40B4-BE49-F238E27FC236}">
                <a16:creationId xmlns="" xmlns:a16="http://schemas.microsoft.com/office/drawing/2014/main" id="{C7462553-DDED-41E8-BF72-C03C8720C72C}"/>
              </a:ext>
            </a:extLst>
          </p:cNvPr>
          <p:cNvSpPr txBox="1"/>
          <p:nvPr/>
        </p:nvSpPr>
        <p:spPr>
          <a:xfrm>
            <a:off x="5080298" y="2854165"/>
            <a:ext cx="357020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="" xmlns:a16="http://schemas.microsoft.com/office/drawing/2014/main" id="{729132ED-2A91-42FE-9F1D-E619DD67C16D}"/>
              </a:ext>
            </a:extLst>
          </p:cNvPr>
          <p:cNvSpPr txBox="1"/>
          <p:nvPr/>
        </p:nvSpPr>
        <p:spPr>
          <a:xfrm>
            <a:off x="5080298" y="3080225"/>
            <a:ext cx="357020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680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课外拓展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946400" y="2040235"/>
            <a:ext cx="6092825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500" dirty="0">
                <a:solidFill>
                  <a:srgbClr val="6F6F6F"/>
                </a:solidFill>
                <a:cs typeface="+mn-ea"/>
                <a:sym typeface="+mn-lt"/>
              </a:rPr>
              <a:t>你们还记得以前学过的送别诗吗</a:t>
            </a:r>
            <a:r>
              <a:rPr lang="en-US" altLang="zh-CN" sz="2500" dirty="0">
                <a:solidFill>
                  <a:srgbClr val="6F6F6F"/>
                </a:solidFill>
                <a:cs typeface="+mn-ea"/>
                <a:sym typeface="+mn-lt"/>
              </a:rPr>
              <a:t>?</a:t>
            </a:r>
          </a:p>
          <a:p>
            <a:r>
              <a:rPr lang="zh-CN" altLang="en-US" sz="2500" dirty="0">
                <a:solidFill>
                  <a:srgbClr val="6F6F6F"/>
                </a:solidFill>
                <a:cs typeface="+mn-ea"/>
                <a:sym typeface="+mn-lt"/>
              </a:rPr>
              <a:t/>
            </a:r>
            <a:br>
              <a:rPr lang="zh-CN" altLang="en-US" sz="2500" dirty="0">
                <a:solidFill>
                  <a:srgbClr val="6F6F6F"/>
                </a:solidFill>
                <a:cs typeface="+mn-ea"/>
                <a:sym typeface="+mn-lt"/>
              </a:rPr>
            </a:br>
            <a:r>
              <a:rPr lang="zh-CN" altLang="en-US" sz="2500" dirty="0">
                <a:solidFill>
                  <a:srgbClr val="6F6F6F"/>
                </a:solidFill>
                <a:cs typeface="+mn-ea"/>
                <a:sym typeface="+mn-lt"/>
              </a:rPr>
              <a:t>       寒雨连江夜入吴，</a:t>
            </a:r>
            <a:endParaRPr lang="en-US" altLang="zh-CN" sz="2500" dirty="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 dirty="0">
                <a:solidFill>
                  <a:srgbClr val="6F6F6F"/>
                </a:solidFill>
                <a:cs typeface="+mn-ea"/>
                <a:sym typeface="+mn-lt"/>
              </a:rPr>
              <a:t>       平明送客楚山孤。</a:t>
            </a:r>
            <a:endParaRPr lang="en-US" altLang="zh-CN" sz="2500" dirty="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 dirty="0">
                <a:solidFill>
                  <a:srgbClr val="6F6F6F"/>
                </a:solidFill>
                <a:cs typeface="+mn-ea"/>
                <a:sym typeface="+mn-lt"/>
              </a:rPr>
              <a:t>       洛阳亲友如相问，</a:t>
            </a:r>
            <a:endParaRPr lang="en-US" altLang="zh-CN" sz="2500" dirty="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 dirty="0">
                <a:solidFill>
                  <a:srgbClr val="6F6F6F"/>
                </a:solidFill>
                <a:cs typeface="+mn-ea"/>
                <a:sym typeface="+mn-lt"/>
              </a:rPr>
              <a:t>       一片冰心在玉壶。</a:t>
            </a:r>
            <a:endParaRPr lang="en-US" altLang="zh-CN" sz="2500" dirty="0">
              <a:solidFill>
                <a:srgbClr val="6F6F6F"/>
              </a:solidFill>
              <a:cs typeface="+mn-ea"/>
              <a:sym typeface="+mn-lt"/>
            </a:endParaRPr>
          </a:p>
          <a:p>
            <a:endParaRPr lang="en-US" altLang="zh-CN" sz="2500" dirty="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 dirty="0">
                <a:solidFill>
                  <a:srgbClr val="6F6F6F"/>
                </a:solidFill>
                <a:cs typeface="+mn-ea"/>
                <a:sym typeface="+mn-lt"/>
              </a:rPr>
              <a:t>    王昌龄</a:t>
            </a:r>
            <a:r>
              <a:rPr lang="en-US" altLang="zh-CN" sz="2500" dirty="0">
                <a:solidFill>
                  <a:srgbClr val="6F6F6F"/>
                </a:solidFill>
                <a:cs typeface="+mn-ea"/>
                <a:sym typeface="+mn-lt"/>
              </a:rPr>
              <a:t>《</a:t>
            </a:r>
            <a:r>
              <a:rPr lang="zh-CN" altLang="en-US" sz="2500" dirty="0">
                <a:solidFill>
                  <a:srgbClr val="6F6F6F"/>
                </a:solidFill>
                <a:cs typeface="+mn-ea"/>
                <a:sym typeface="+mn-lt"/>
              </a:rPr>
              <a:t>芙蓉楼送辛渐</a:t>
            </a:r>
            <a:r>
              <a:rPr lang="en-US" altLang="zh-CN" sz="2500" dirty="0">
                <a:solidFill>
                  <a:srgbClr val="6F6F6F"/>
                </a:solidFill>
                <a:cs typeface="+mn-ea"/>
                <a:sym typeface="+mn-lt"/>
              </a:rPr>
              <a:t>》</a:t>
            </a:r>
            <a:endParaRPr lang="zh-CN" altLang="en-US" sz="2500" dirty="0">
              <a:solidFill>
                <a:srgbClr val="6F6F6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794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雪花, 户外, 树, 骑&#10;&#10;已生成极高可信度的说明">
            <a:extLst>
              <a:ext uri="{FF2B5EF4-FFF2-40B4-BE49-F238E27FC236}">
                <a16:creationId xmlns="" xmlns:a16="http://schemas.microsoft.com/office/drawing/2014/main" id="{C00377BB-5D9C-446D-9A07-267F98A0C0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TextBox 4">
            <a:extLst>
              <a:ext uri="{FF2B5EF4-FFF2-40B4-BE49-F238E27FC236}">
                <a16:creationId xmlns="" xmlns:a16="http://schemas.microsoft.com/office/drawing/2014/main" id="{519472C8-9BEF-40DC-B430-83F5A45A0176}"/>
              </a:ext>
            </a:extLst>
          </p:cNvPr>
          <p:cNvSpPr txBox="1"/>
          <p:nvPr/>
        </p:nvSpPr>
        <p:spPr>
          <a:xfrm>
            <a:off x="2964874" y="1613853"/>
            <a:ext cx="63658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6F6F6F"/>
                </a:solidFill>
                <a:cs typeface="+mn-ea"/>
                <a:sym typeface="+mn-lt"/>
              </a:rPr>
              <a:t>《</a:t>
            </a:r>
            <a:r>
              <a:rPr lang="zh-CN" altLang="en-US" sz="6000" b="1" dirty="0">
                <a:solidFill>
                  <a:srgbClr val="6F6F6F"/>
                </a:solidFill>
                <a:cs typeface="+mn-ea"/>
                <a:sym typeface="+mn-lt"/>
              </a:rPr>
              <a:t>送元二使安西</a:t>
            </a:r>
            <a:r>
              <a:rPr lang="en-US" altLang="zh-CN" sz="6000" b="1" dirty="0">
                <a:solidFill>
                  <a:srgbClr val="6F6F6F"/>
                </a:solidFill>
                <a:cs typeface="+mn-ea"/>
                <a:sym typeface="+mn-lt"/>
              </a:rPr>
              <a:t>》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779F6E3B-7559-4E50-A1AB-1466CD4B5D1B}"/>
              </a:ext>
            </a:extLst>
          </p:cNvPr>
          <p:cNvSpPr/>
          <p:nvPr/>
        </p:nvSpPr>
        <p:spPr>
          <a:xfrm>
            <a:off x="3519418" y="2759255"/>
            <a:ext cx="5247680" cy="525585"/>
          </a:xfrm>
          <a:prstGeom prst="rect">
            <a:avLst/>
          </a:prstGeom>
          <a:solidFill>
            <a:srgbClr val="6F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B6BA"/>
              </a:solidFill>
              <a:cs typeface="+mn-ea"/>
              <a:sym typeface="+mn-lt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="" xmlns:a16="http://schemas.microsoft.com/office/drawing/2014/main" id="{32287F94-0EBF-4674-88CE-FD371853261E}"/>
              </a:ext>
            </a:extLst>
          </p:cNvPr>
          <p:cNvSpPr txBox="1"/>
          <p:nvPr/>
        </p:nvSpPr>
        <p:spPr>
          <a:xfrm>
            <a:off x="3519418" y="2785801"/>
            <a:ext cx="5247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600" dirty="0">
                <a:ln w="1905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人教版小学四年级课件</a:t>
            </a:r>
            <a:r>
              <a:rPr lang="en-US" altLang="zh-CN" sz="2400" spc="600" dirty="0">
                <a:ln w="1905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2400" spc="600" dirty="0">
              <a:ln w="19050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23">
            <a:extLst>
              <a:ext uri="{FF2B5EF4-FFF2-40B4-BE49-F238E27FC236}">
                <a16:creationId xmlns="" xmlns:a16="http://schemas.microsoft.com/office/drawing/2014/main" id="{B218C0E1-3D20-41BC-8687-CF3829393EDC}"/>
              </a:ext>
            </a:extLst>
          </p:cNvPr>
          <p:cNvSpPr txBox="1"/>
          <p:nvPr/>
        </p:nvSpPr>
        <p:spPr>
          <a:xfrm>
            <a:off x="3324299" y="3378953"/>
            <a:ext cx="561697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paste in this box, and select only the text. Your content to play here, or through your copy, paste in </a:t>
            </a:r>
            <a:r>
              <a:rPr lang="en-US" altLang="zh-CN" sz="73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thisbox</a:t>
            </a:r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 and</a:t>
            </a:r>
          </a:p>
          <a:p>
            <a:pPr algn="ctr"/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paste in this box, and select only the text. Your content to play here, or through your copy, paste in </a:t>
            </a:r>
            <a:r>
              <a:rPr lang="en-US" altLang="zh-CN" sz="73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thisbox</a:t>
            </a:r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 and</a:t>
            </a:r>
          </a:p>
          <a:p>
            <a:pPr algn="ctr"/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paste in this box, and select only the text. Your content to play here, or through your copy, paste in </a:t>
            </a:r>
            <a:r>
              <a:rPr lang="en-US" altLang="zh-CN" sz="73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thisbox</a:t>
            </a:r>
            <a:r>
              <a:rPr lang="en-US" altLang="zh-CN" sz="73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, and</a:t>
            </a:r>
            <a:endParaRPr lang="zh-CN" altLang="en-US" sz="73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978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雪花, 户外, 树, 骑&#10;&#10;已生成极高可信度的说明">
            <a:extLst>
              <a:ext uri="{FF2B5EF4-FFF2-40B4-BE49-F238E27FC236}">
                <a16:creationId xmlns="" xmlns:a16="http://schemas.microsoft.com/office/drawing/2014/main" id="{D3301C2E-D874-4947-B22F-34E42F2A85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cxnSp>
        <p:nvCxnSpPr>
          <p:cNvPr id="12" name="直接连接符 27">
            <a:extLst>
              <a:ext uri="{FF2B5EF4-FFF2-40B4-BE49-F238E27FC236}">
                <a16:creationId xmlns="" xmlns:a16="http://schemas.microsoft.com/office/drawing/2014/main" id="{D9CE722A-5A5F-49EB-ABDD-9AB80EE9003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42893" y="1098906"/>
            <a:ext cx="0" cy="3421511"/>
          </a:xfrm>
          <a:prstGeom prst="line">
            <a:avLst/>
          </a:prstGeom>
          <a:noFill/>
          <a:ln w="19050">
            <a:solidFill>
              <a:srgbClr val="6F6F6F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_14">
            <a:extLst>
              <a:ext uri="{FF2B5EF4-FFF2-40B4-BE49-F238E27FC236}">
                <a16:creationId xmlns="" xmlns:a16="http://schemas.microsoft.com/office/drawing/2014/main" id="{3D1CC8F3-D5D2-4428-B968-C18CA0ACE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949" y="1157911"/>
            <a:ext cx="764756" cy="239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800" b="1" spc="600" dirty="0">
                <a:solidFill>
                  <a:srgbClr val="6F6F6F"/>
                </a:solidFill>
                <a:latin typeface="+mn-lt"/>
                <a:ea typeface="+mn-ea"/>
                <a:cs typeface="+mn-ea"/>
                <a:sym typeface="+mn-lt"/>
              </a:rPr>
              <a:t>第一章</a:t>
            </a:r>
            <a:endParaRPr lang="zh-CN" sz="4800" b="1" spc="600" dirty="0">
              <a:solidFill>
                <a:srgbClr val="6F6F6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331072D-8EAF-411D-981E-ACD5EDE7C04A}"/>
              </a:ext>
            </a:extLst>
          </p:cNvPr>
          <p:cNvGrpSpPr/>
          <p:nvPr/>
        </p:nvGrpSpPr>
        <p:grpSpPr>
          <a:xfrm>
            <a:off x="5063926" y="2083760"/>
            <a:ext cx="3630121" cy="685784"/>
            <a:chOff x="5136501" y="1237902"/>
            <a:chExt cx="3206750" cy="685784"/>
          </a:xfrm>
        </p:grpSpPr>
        <p:sp>
          <p:nvSpPr>
            <p:cNvPr id="16" name="圆角矩形 31">
              <a:extLst>
                <a:ext uri="{FF2B5EF4-FFF2-40B4-BE49-F238E27FC236}">
                  <a16:creationId xmlns="" xmlns:a16="http://schemas.microsoft.com/office/drawing/2014/main" id="{1D35C0D4-FE11-447C-918F-227DEB165E44}"/>
                </a:ext>
              </a:extLst>
            </p:cNvPr>
            <p:cNvSpPr/>
            <p:nvPr/>
          </p:nvSpPr>
          <p:spPr>
            <a:xfrm rot="16200000">
              <a:off x="6409676" y="-9889"/>
              <a:ext cx="660400" cy="3206750"/>
            </a:xfrm>
            <a:prstGeom prst="roundRect">
              <a:avLst>
                <a:gd name="adj" fmla="val 0"/>
              </a:avLst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>
                <a:solidFill>
                  <a:srgbClr val="7C514C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4">
              <a:extLst>
                <a:ext uri="{FF2B5EF4-FFF2-40B4-BE49-F238E27FC236}">
                  <a16:creationId xmlns="" xmlns:a16="http://schemas.microsoft.com/office/drawing/2014/main" id="{09BD382F-2E10-4290-9FF7-A75C935B21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41774" y="1237902"/>
              <a:ext cx="26230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>
              <a:spAutoFit/>
            </a:bodyPr>
            <a:lstStyle/>
            <a:p>
              <a:pPr algn="ctr"/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课前导读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TextBox 11">
            <a:extLst>
              <a:ext uri="{FF2B5EF4-FFF2-40B4-BE49-F238E27FC236}">
                <a16:creationId xmlns="" xmlns:a16="http://schemas.microsoft.com/office/drawing/2014/main" id="{C7462553-DDED-41E8-BF72-C03C8720C72C}"/>
              </a:ext>
            </a:extLst>
          </p:cNvPr>
          <p:cNvSpPr txBox="1"/>
          <p:nvPr/>
        </p:nvSpPr>
        <p:spPr>
          <a:xfrm>
            <a:off x="5080298" y="2854165"/>
            <a:ext cx="357020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="" xmlns:a16="http://schemas.microsoft.com/office/drawing/2014/main" id="{729132ED-2A91-42FE-9F1D-E619DD67C16D}"/>
              </a:ext>
            </a:extLst>
          </p:cNvPr>
          <p:cNvSpPr txBox="1"/>
          <p:nvPr/>
        </p:nvSpPr>
        <p:spPr>
          <a:xfrm>
            <a:off x="5080298" y="3080225"/>
            <a:ext cx="357020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课前导读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" name="Picture 4" descr="09bb4f3dd44172b13c6d97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8100" y="1835150"/>
            <a:ext cx="3779838" cy="3762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/>
          </p:cNvSpPr>
          <p:nvPr/>
        </p:nvSpPr>
        <p:spPr bwMode="auto">
          <a:xfrm>
            <a:off x="5621338" y="1458913"/>
            <a:ext cx="5516562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r>
              <a:rPr kumimoji="0" lang="zh-CN" altLang="en-US" sz="2500" dirty="0">
                <a:solidFill>
                  <a:srgbClr val="6F6F6F"/>
                </a:solidFill>
                <a:cs typeface="+mn-ea"/>
                <a:sym typeface="+mn-lt"/>
              </a:rPr>
              <a:t>       </a:t>
            </a:r>
            <a:br>
              <a:rPr kumimoji="0" lang="zh-CN" altLang="en-US" sz="2500" dirty="0">
                <a:solidFill>
                  <a:srgbClr val="6F6F6F"/>
                </a:solidFill>
                <a:cs typeface="+mn-ea"/>
                <a:sym typeface="+mn-lt"/>
              </a:rPr>
            </a:br>
            <a:r>
              <a:rPr kumimoji="0" lang="zh-CN" altLang="en-US" sz="2500">
                <a:solidFill>
                  <a:srgbClr val="6F6F6F"/>
                </a:solidFill>
                <a:cs typeface="+mn-ea"/>
                <a:sym typeface="+mn-lt"/>
              </a:rPr>
              <a:t/>
            </a:r>
            <a:br>
              <a:rPr kumimoji="0" lang="zh-CN" altLang="en-US" sz="2500">
                <a:solidFill>
                  <a:srgbClr val="6F6F6F"/>
                </a:solidFill>
                <a:cs typeface="+mn-ea"/>
                <a:sym typeface="+mn-lt"/>
              </a:rPr>
            </a:br>
            <a:r>
              <a:rPr kumimoji="0" lang="zh-CN" altLang="en-US" sz="3200" b="1">
                <a:solidFill>
                  <a:srgbClr val="6F6F6F"/>
                </a:solidFill>
                <a:cs typeface="+mn-ea"/>
                <a:sym typeface="+mn-lt"/>
              </a:rPr>
              <a:t>王维 </a:t>
            </a:r>
            <a:r>
              <a:rPr kumimoji="0" lang="zh-CN" altLang="en-US" sz="2500" b="1">
                <a:solidFill>
                  <a:srgbClr val="6F6F6F"/>
                </a:solidFill>
                <a:cs typeface="+mn-ea"/>
                <a:sym typeface="+mn-lt"/>
              </a:rPr>
              <a:t>生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于公元</a:t>
            </a:r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701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年，字摩诘</a:t>
            </a:r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(</a:t>
            </a:r>
            <a:r>
              <a:rPr kumimoji="0" lang="en-US" altLang="zh-CN" sz="2500" b="1" dirty="0" err="1">
                <a:solidFill>
                  <a:srgbClr val="6F6F6F"/>
                </a:solidFill>
                <a:cs typeface="+mn-ea"/>
                <a:sym typeface="+mn-lt"/>
              </a:rPr>
              <a:t>ji</a:t>
            </a:r>
            <a:r>
              <a:rPr kumimoji="0" lang="en-US" altLang="en-US" sz="2500" b="1" dirty="0" err="1">
                <a:solidFill>
                  <a:srgbClr val="6F6F6F"/>
                </a:solidFill>
                <a:cs typeface="+mn-ea"/>
                <a:sym typeface="+mn-lt"/>
              </a:rPr>
              <a:t>é</a:t>
            </a:r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)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，汉族，祖籍山西祁县，唐朝诗人、画家，有“诗佛”之称。今存诗</a:t>
            </a:r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400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余首。如：</a:t>
            </a:r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《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送元二使安西</a:t>
            </a:r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》《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相思</a:t>
            </a:r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》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、</a:t>
            </a:r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《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九月九日忆山东兄弟</a:t>
            </a:r>
            <a:r>
              <a:rPr kumimoji="0" lang="en-US" altLang="zh-CN" sz="2500" b="1" dirty="0">
                <a:solidFill>
                  <a:srgbClr val="6F6F6F"/>
                </a:solidFill>
                <a:cs typeface="+mn-ea"/>
                <a:sym typeface="+mn-lt"/>
              </a:rPr>
              <a:t>》</a:t>
            </a:r>
            <a: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  <a:t>等。王维精通佛学，诗、书、画都很有名，音乐也很精通。苏轼称赞他“诗中有画 ，画中有诗。”</a:t>
            </a:r>
            <a:br>
              <a:rPr kumimoji="0" lang="zh-CN" altLang="en-US" sz="2500" b="1" dirty="0">
                <a:solidFill>
                  <a:srgbClr val="6F6F6F"/>
                </a:solidFill>
                <a:cs typeface="+mn-ea"/>
                <a:sym typeface="+mn-lt"/>
              </a:rPr>
            </a:br>
            <a:r>
              <a:rPr kumimoji="0" lang="zh-CN" altLang="en-US" sz="2500" dirty="0">
                <a:solidFill>
                  <a:srgbClr val="6F6F6F"/>
                </a:solidFill>
                <a:cs typeface="+mn-ea"/>
                <a:sym typeface="+mn-lt"/>
              </a:rPr>
              <a:t/>
            </a:r>
            <a:br>
              <a:rPr kumimoji="0" lang="zh-CN" altLang="en-US" sz="2500" dirty="0">
                <a:solidFill>
                  <a:srgbClr val="6F6F6F"/>
                </a:solidFill>
                <a:cs typeface="+mn-ea"/>
                <a:sym typeface="+mn-lt"/>
              </a:rPr>
            </a:br>
            <a:endParaRPr kumimoji="0" lang="zh-CN" altLang="en-US" sz="2500" dirty="0">
              <a:solidFill>
                <a:srgbClr val="6F6F6F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8125" y="2486740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>
                <a:solidFill>
                  <a:srgbClr val="6F6F6F"/>
                </a:solidFill>
                <a:cs typeface="+mn-ea"/>
                <a:sym typeface="+mn-lt"/>
              </a:rPr>
              <a:t>作者简介</a:t>
            </a: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课前导读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324893" y="2230259"/>
            <a:ext cx="817800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学习目标：</a:t>
            </a:r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endParaRPr lang="zh-CN" altLang="en-US" sz="2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1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、学会</a:t>
            </a:r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《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送元二使安西</a:t>
            </a:r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》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中的</a:t>
            </a:r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2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个生字。</a:t>
            </a:r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endParaRPr lang="zh-CN" altLang="en-US" sz="2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2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、理解古诗意思，想象诗歌所描绘的情景，体会作者的思想感情。</a:t>
            </a:r>
            <a:endParaRPr lang="zh-CN" altLang="en-US" sz="2500" dirty="0">
              <a:solidFill>
                <a:srgbClr val="6F6F6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993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课前导读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095500" y="1793439"/>
            <a:ext cx="82550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创作背景</a:t>
            </a:r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endParaRPr lang="zh-CN" altLang="en-US" sz="2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此诗是王维送朋友去西北边疆时作的诗，诗题又名“赠别”，后有乐人谱曲，名为“阳关三叠”，又名“渭城曲”。它大约作于安史之乱前。安西，是唐中央政府为统辖西域地区而设的安西都护府的简称，治所在龟兹城（今新疆库车）。这位姓元的友人是奉朝廷的使命前往安西的。唐代从长安往西去的，多在渭城送别。渭城即秦都咸阳故城，在长安西北，渭水北岸。</a:t>
            </a:r>
            <a:endParaRPr lang="zh-CN" altLang="en-US" sz="2500" b="0" i="0">
              <a:solidFill>
                <a:srgbClr val="6F6F6F"/>
              </a:solidFill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612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雪花, 户外, 树, 骑&#10;&#10;已生成极高可信度的说明">
            <a:extLst>
              <a:ext uri="{FF2B5EF4-FFF2-40B4-BE49-F238E27FC236}">
                <a16:creationId xmlns="" xmlns:a16="http://schemas.microsoft.com/office/drawing/2014/main" id="{D3301C2E-D874-4947-B22F-34E42F2A85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cxnSp>
        <p:nvCxnSpPr>
          <p:cNvPr id="12" name="直接连接符 27">
            <a:extLst>
              <a:ext uri="{FF2B5EF4-FFF2-40B4-BE49-F238E27FC236}">
                <a16:creationId xmlns="" xmlns:a16="http://schemas.microsoft.com/office/drawing/2014/main" id="{D9CE722A-5A5F-49EB-ABDD-9AB80EE9003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42893" y="1098906"/>
            <a:ext cx="0" cy="3421511"/>
          </a:xfrm>
          <a:prstGeom prst="line">
            <a:avLst/>
          </a:prstGeom>
          <a:noFill/>
          <a:ln w="19050">
            <a:solidFill>
              <a:srgbClr val="6F6F6F">
                <a:alpha val="67842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_14">
            <a:extLst>
              <a:ext uri="{FF2B5EF4-FFF2-40B4-BE49-F238E27FC236}">
                <a16:creationId xmlns="" xmlns:a16="http://schemas.microsoft.com/office/drawing/2014/main" id="{3D1CC8F3-D5D2-4428-B968-C18CA0ACE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2949" y="1157911"/>
            <a:ext cx="764756" cy="239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4800" b="1" spc="600">
                <a:solidFill>
                  <a:srgbClr val="6F6F6F"/>
                </a:solidFill>
                <a:latin typeface="+mn-lt"/>
                <a:ea typeface="+mn-ea"/>
                <a:cs typeface="+mn-ea"/>
                <a:sym typeface="+mn-lt"/>
              </a:rPr>
              <a:t>第二章</a:t>
            </a:r>
            <a:endParaRPr lang="zh-CN" sz="4800" b="1" spc="600" dirty="0">
              <a:solidFill>
                <a:srgbClr val="6F6F6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331072D-8EAF-411D-981E-ACD5EDE7C04A}"/>
              </a:ext>
            </a:extLst>
          </p:cNvPr>
          <p:cNvGrpSpPr/>
          <p:nvPr/>
        </p:nvGrpSpPr>
        <p:grpSpPr>
          <a:xfrm>
            <a:off x="5063926" y="2083760"/>
            <a:ext cx="3630121" cy="685784"/>
            <a:chOff x="5136501" y="1237902"/>
            <a:chExt cx="3206750" cy="685784"/>
          </a:xfrm>
        </p:grpSpPr>
        <p:sp>
          <p:nvSpPr>
            <p:cNvPr id="16" name="圆角矩形 31">
              <a:extLst>
                <a:ext uri="{FF2B5EF4-FFF2-40B4-BE49-F238E27FC236}">
                  <a16:creationId xmlns="" xmlns:a16="http://schemas.microsoft.com/office/drawing/2014/main" id="{1D35C0D4-FE11-447C-918F-227DEB165E44}"/>
                </a:ext>
              </a:extLst>
            </p:cNvPr>
            <p:cNvSpPr/>
            <p:nvPr/>
          </p:nvSpPr>
          <p:spPr>
            <a:xfrm rot="16200000">
              <a:off x="6409676" y="-9889"/>
              <a:ext cx="660400" cy="3206750"/>
            </a:xfrm>
            <a:prstGeom prst="roundRect">
              <a:avLst>
                <a:gd name="adj" fmla="val 0"/>
              </a:avLst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>
                <a:solidFill>
                  <a:srgbClr val="7C514C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4">
              <a:extLst>
                <a:ext uri="{FF2B5EF4-FFF2-40B4-BE49-F238E27FC236}">
                  <a16:creationId xmlns="" xmlns:a16="http://schemas.microsoft.com/office/drawing/2014/main" id="{09BD382F-2E10-4290-9FF7-A75C935B21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41774" y="1237902"/>
              <a:ext cx="26230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>
              <a:spAutoFit/>
            </a:bodyPr>
            <a:lstStyle/>
            <a:p>
              <a:pPr algn="ctr"/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注释译文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TextBox 11">
            <a:extLst>
              <a:ext uri="{FF2B5EF4-FFF2-40B4-BE49-F238E27FC236}">
                <a16:creationId xmlns="" xmlns:a16="http://schemas.microsoft.com/office/drawing/2014/main" id="{C7462553-DDED-41E8-BF72-C03C8720C72C}"/>
              </a:ext>
            </a:extLst>
          </p:cNvPr>
          <p:cNvSpPr txBox="1"/>
          <p:nvPr/>
        </p:nvSpPr>
        <p:spPr>
          <a:xfrm>
            <a:off x="5080298" y="2854165"/>
            <a:ext cx="357020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="" xmlns:a16="http://schemas.microsoft.com/office/drawing/2014/main" id="{729132ED-2A91-42FE-9F1D-E619DD67C16D}"/>
              </a:ext>
            </a:extLst>
          </p:cNvPr>
          <p:cNvSpPr txBox="1"/>
          <p:nvPr/>
        </p:nvSpPr>
        <p:spPr>
          <a:xfrm>
            <a:off x="5080298" y="3080225"/>
            <a:ext cx="357020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algn="ctr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972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注释译文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082800" y="1938159"/>
            <a:ext cx="82169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⑴元二：姓元，排行第二，作者的朋友。使：出使。安西：指唐代安西都护府，在今新疆库车附近。</a:t>
            </a:r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endParaRPr lang="zh-CN" altLang="en-US" sz="2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⑵渭城：秦时咸阳城，汉改渭城，在长安西北，渭水北岸。朝雨：早晨下的雨。浥（</a:t>
            </a:r>
            <a:r>
              <a:rPr lang="en-US" altLang="zh-CN" sz="2500">
                <a:solidFill>
                  <a:srgbClr val="6F6F6F"/>
                </a:solidFill>
                <a:cs typeface="+mn-ea"/>
                <a:sym typeface="+mn-lt"/>
              </a:rPr>
              <a:t>yì</a:t>
            </a:r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）：湿。</a:t>
            </a:r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endParaRPr lang="zh-CN" altLang="en-US" sz="2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⑶客舍：旅店。</a:t>
            </a:r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endParaRPr lang="zh-CN" altLang="en-US" sz="2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⑷阳关：在今甘肃省敦煌县西南，是古代通西域的要道。</a:t>
            </a:r>
            <a:endParaRPr lang="zh-CN" altLang="en-US" sz="2500" b="0" i="0">
              <a:solidFill>
                <a:srgbClr val="6F6F6F"/>
              </a:solidFill>
              <a:effectLst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8625" y="2486740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>
                <a:solidFill>
                  <a:srgbClr val="6F6F6F"/>
                </a:solidFill>
                <a:cs typeface="+mn-ea"/>
                <a:sym typeface="+mn-lt"/>
              </a:rPr>
              <a:t>词句注释</a:t>
            </a:r>
          </a:p>
        </p:txBody>
      </p:sp>
    </p:spTree>
    <p:extLst>
      <p:ext uri="{BB962C8B-B14F-4D97-AF65-F5344CB8AC3E}">
        <p14:creationId xmlns:p14="http://schemas.microsoft.com/office/powerpoint/2010/main" val="122833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6F6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6461" y="628602"/>
              <a:ext cx="529749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>
                  <a:solidFill>
                    <a:srgbClr val="6F6F6F"/>
                  </a:solidFill>
                  <a:cs typeface="+mn-ea"/>
                  <a:sym typeface="+mn-lt"/>
                </a:rPr>
                <a:t>注释译文</a:t>
              </a:r>
              <a:endParaRPr lang="zh-CN" altLang="en-US" sz="3600" spc="300" dirty="0">
                <a:solidFill>
                  <a:srgbClr val="6F6F6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08625" y="2486740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>
                <a:solidFill>
                  <a:srgbClr val="6F6F6F"/>
                </a:solidFill>
                <a:cs typeface="+mn-ea"/>
                <a:sym typeface="+mn-lt"/>
              </a:rPr>
              <a:t>白话译文</a:t>
            </a:r>
          </a:p>
        </p:txBody>
      </p:sp>
      <p:sp>
        <p:nvSpPr>
          <p:cNvPr id="3" name="矩形 2"/>
          <p:cNvSpPr/>
          <p:nvPr/>
        </p:nvSpPr>
        <p:spPr>
          <a:xfrm>
            <a:off x="2514600" y="2358500"/>
            <a:ext cx="77216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清晨刚下阵雨，渭城达到尘土湿润，空气清新，旅舍更加青翠。</a:t>
            </a:r>
            <a:endParaRPr lang="en-US" altLang="zh-CN" sz="2500">
              <a:solidFill>
                <a:srgbClr val="6F6F6F"/>
              </a:solidFill>
              <a:cs typeface="+mn-ea"/>
              <a:sym typeface="+mn-lt"/>
            </a:endParaRPr>
          </a:p>
          <a:p>
            <a:endParaRPr lang="zh-CN" altLang="en-US" sz="2500">
              <a:solidFill>
                <a:srgbClr val="6F6F6F"/>
              </a:solidFill>
              <a:cs typeface="+mn-ea"/>
              <a:sym typeface="+mn-lt"/>
            </a:endParaRPr>
          </a:p>
          <a:p>
            <a:r>
              <a:rPr lang="zh-CN" altLang="en-US" sz="2500">
                <a:solidFill>
                  <a:srgbClr val="6F6F6F"/>
                </a:solidFill>
                <a:cs typeface="+mn-ea"/>
                <a:sym typeface="+mn-lt"/>
              </a:rPr>
              <a:t>朋友啊，再干一杯送别的酒吧，要知道西出阳关之后，就再也难见老朋友了。</a:t>
            </a:r>
            <a:endParaRPr lang="zh-CN" altLang="en-US" sz="2500" b="0" i="0">
              <a:solidFill>
                <a:srgbClr val="6F6F6F"/>
              </a:solidFill>
              <a:effectLst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380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人教版小学四年级课件PPT《送元二使安西》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xypczpkl">
      <a:majorFont>
        <a:latin typeface="隶书"/>
        <a:ea typeface="楷体"/>
        <a:cs typeface=""/>
      </a:majorFont>
      <a:minorFont>
        <a:latin typeface="隶书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5127</TotalTime>
  <Words>1393</Words>
  <Application>Microsoft Office PowerPoint</Application>
  <PresentationFormat>自定义</PresentationFormat>
  <Paragraphs>159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ITC Avant Garde Std Bk</vt:lpstr>
      <vt:lpstr>Meiryo</vt:lpstr>
      <vt:lpstr>等线</vt:lpstr>
      <vt:lpstr>楷体</vt:lpstr>
      <vt:lpstr>隶书</vt:lpstr>
      <vt:lpstr>宋体</vt:lpstr>
      <vt:lpstr>微软雅黑</vt:lpstr>
      <vt:lpstr>Arial</vt:lpstr>
      <vt:lpstr>Calibri</vt:lpstr>
      <vt:lpstr>Calibri Light</vt:lpstr>
      <vt:lpstr>Office Theme</vt:lpstr>
      <vt:lpstr>9_Office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</cp:revision>
  <dcterms:created xsi:type="dcterms:W3CDTF">2015-12-01T09:06:39Z</dcterms:created>
  <dcterms:modified xsi:type="dcterms:W3CDTF">2020-07-31T11:01:17Z</dcterms:modified>
</cp:coreProperties>
</file>