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5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6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7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8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9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0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11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12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13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14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15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16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18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19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20.xml" ContentType="application/vnd.openxmlformats-officedocument.presentationml.notesSlid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21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notesSlides/notesSlide22.xml" ContentType="application/vnd.openxmlformats-officedocument.presentationml.notesSlid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notesSlides/notesSlide23.xml" ContentType="application/vnd.openxmlformats-officedocument.presentationml.notesSlid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24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25.xml" ContentType="application/vnd.openxmlformats-officedocument.presentationml.notesSlide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26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27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28.xml" ContentType="application/vnd.openxmlformats-officedocument.presentationml.notesSl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notesSlides/notesSlide29.xml" ContentType="application/vnd.openxmlformats-officedocument.presentationml.notesSlide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4"/>
  </p:notesMasterIdLst>
  <p:sldIdLst>
    <p:sldId id="256" r:id="rId3"/>
    <p:sldId id="262" r:id="rId4"/>
    <p:sldId id="260" r:id="rId5"/>
    <p:sldId id="257" r:id="rId6"/>
    <p:sldId id="275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7" r:id="rId16"/>
    <p:sldId id="272" r:id="rId17"/>
    <p:sldId id="292" r:id="rId18"/>
    <p:sldId id="294" r:id="rId19"/>
    <p:sldId id="279" r:id="rId20"/>
    <p:sldId id="273" r:id="rId21"/>
    <p:sldId id="293" r:id="rId22"/>
    <p:sldId id="278" r:id="rId23"/>
    <p:sldId id="274" r:id="rId24"/>
    <p:sldId id="276" r:id="rId25"/>
    <p:sldId id="280" r:id="rId26"/>
    <p:sldId id="281" r:id="rId27"/>
    <p:sldId id="285" r:id="rId28"/>
    <p:sldId id="286" r:id="rId29"/>
    <p:sldId id="282" r:id="rId30"/>
    <p:sldId id="290" r:id="rId31"/>
    <p:sldId id="291" r:id="rId32"/>
    <p:sldId id="295" r:id="rId3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204">
          <p15:clr>
            <a:srgbClr val="A4A3A4"/>
          </p15:clr>
        </p15:guide>
        <p15:guide id="4" pos="5556">
          <p15:clr>
            <a:srgbClr val="A4A3A4"/>
          </p15:clr>
        </p15:guide>
        <p15:guide id="5" orient="horz" pos="155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B7AC"/>
    <a:srgbClr val="E84328"/>
    <a:srgbClr val="E57E20"/>
    <a:srgbClr val="D83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  <p:guide pos="204"/>
        <p:guide pos="5556"/>
        <p:guide orient="horz" pos="15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/>
              <a:t>案件发生指数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E84328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164-41E0-A66C-CE7062AE0B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164-41E0-A66C-CE7062AE0B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164-41E0-A66C-CE7062AE0B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1453680"/>
        <c:axId val="-261456400"/>
      </c:barChart>
      <c:catAx>
        <c:axId val="-26145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61456400"/>
        <c:crosses val="autoZero"/>
        <c:auto val="1"/>
        <c:lblAlgn val="ctr"/>
        <c:lblOffset val="100"/>
        <c:noMultiLvlLbl val="0"/>
      </c:catAx>
      <c:valAx>
        <c:axId val="-261456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6145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31996-A2BB-4413-9C80-41D1D714265C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54667-3155-436F-84D6-FAE565F4A9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156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2308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943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064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085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0603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8793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6638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081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6359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4672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645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06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7852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978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0923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6881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6196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9063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7098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0945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5630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588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http://meihua.tukuppt.com/</a:t>
            </a:r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4B2DA508-E7D5-44CD-9D5D-5F49F8886EDB}" type="slidenum">
              <a:rPr lang="zh-CN" altLang="en-US" smtClean="0">
                <a:latin typeface="Calibri" panose="020F0502020204030204" pitchFamily="34" charset="0"/>
              </a:rPr>
              <a:t>3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1609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80594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8689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459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139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034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954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31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4667-3155-436F-84D6-FAE565F4A9A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744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CE98-F010-4603-B47F-1346DE00F80E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368E-38B5-4E01-B10B-5C789BDA39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CE98-F010-4603-B47F-1346DE00F80E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368E-38B5-4E01-B10B-5C789BDA39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CE98-F010-4603-B47F-1346DE00F80E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368E-38B5-4E01-B10B-5C789BDA39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214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059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138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15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79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0476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96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CE98-F010-4603-B47F-1346DE00F80E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368E-38B5-4E01-B10B-5C789BDA39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3551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546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813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CE98-F010-4603-B47F-1346DE00F80E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368E-38B5-4E01-B10B-5C789BDA39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CE98-F010-4603-B47F-1346DE00F80E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368E-38B5-4E01-B10B-5C789BDA39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CE98-F010-4603-B47F-1346DE00F80E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368E-38B5-4E01-B10B-5C789BDA39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CE98-F010-4603-B47F-1346DE00F80E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368E-38B5-4E01-B10B-5C789BDA39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CE98-F010-4603-B47F-1346DE00F80E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368E-38B5-4E01-B10B-5C789BDA39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CE98-F010-4603-B47F-1346DE00F80E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368E-38B5-4E01-B10B-5C789BDA39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BCE98-F010-4603-B47F-1346DE00F80E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368E-38B5-4E01-B10B-5C789BDA39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BCE98-F010-4603-B47F-1346DE00F80E}" type="datetimeFigureOut">
              <a:rPr lang="zh-CN" altLang="en-US" smtClean="0"/>
              <a:t>2020/7/18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1368E-38B5-4E01-B10B-5C789BDA3989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69" r="10719"/>
            <a:stretch>
              <a:fillRect/>
            </a:stretch>
          </p:blipFill>
          <p:spPr>
            <a:xfrm>
              <a:off x="0" y="0"/>
              <a:ext cx="9144000" cy="1257797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2020/7/18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2.png"/><Relationship Id="rId5" Type="http://schemas.openxmlformats.org/officeDocument/2006/relationships/tags" Target="../tags/tag5.xml"/><Relationship Id="rId10" Type="http://schemas.openxmlformats.org/officeDocument/2006/relationships/image" Target="../media/image1.png"/><Relationship Id="rId4" Type="http://schemas.openxmlformats.org/officeDocument/2006/relationships/tags" Target="../tags/tag4.xml"/><Relationship Id="rId9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3" Type="http://schemas.openxmlformats.org/officeDocument/2006/relationships/tags" Target="../tags/tag68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9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3" Type="http://schemas.openxmlformats.org/officeDocument/2006/relationships/tags" Target="../tags/tag74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9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12" Type="http://schemas.openxmlformats.org/officeDocument/2006/relationships/notesSlide" Target="../notesSlides/notesSlide12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11" Type="http://schemas.openxmlformats.org/officeDocument/2006/relationships/slideLayout" Target="../slideLayouts/slideLayout6.xml"/><Relationship Id="rId5" Type="http://schemas.openxmlformats.org/officeDocument/2006/relationships/tags" Target="../tags/tag82.xml"/><Relationship Id="rId10" Type="http://schemas.openxmlformats.org/officeDocument/2006/relationships/tags" Target="../tags/tag87.xml"/><Relationship Id="rId4" Type="http://schemas.openxmlformats.org/officeDocument/2006/relationships/tags" Target="../tags/tag81.xml"/><Relationship Id="rId9" Type="http://schemas.openxmlformats.org/officeDocument/2006/relationships/tags" Target="../tags/tag8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image" Target="../media/image12.jpe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10.xml"/><Relationship Id="rId13" Type="http://schemas.openxmlformats.org/officeDocument/2006/relationships/tags" Target="../tags/tag115.xml"/><Relationship Id="rId3" Type="http://schemas.openxmlformats.org/officeDocument/2006/relationships/tags" Target="../tags/tag105.xml"/><Relationship Id="rId7" Type="http://schemas.openxmlformats.org/officeDocument/2006/relationships/tags" Target="../tags/tag109.xml"/><Relationship Id="rId12" Type="http://schemas.openxmlformats.org/officeDocument/2006/relationships/tags" Target="../tags/tag114.xml"/><Relationship Id="rId2" Type="http://schemas.openxmlformats.org/officeDocument/2006/relationships/tags" Target="../tags/tag104.xml"/><Relationship Id="rId16" Type="http://schemas.openxmlformats.org/officeDocument/2006/relationships/notesSlide" Target="../notesSlides/notesSlide20.xml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11" Type="http://schemas.openxmlformats.org/officeDocument/2006/relationships/tags" Target="../tags/tag113.xml"/><Relationship Id="rId5" Type="http://schemas.openxmlformats.org/officeDocument/2006/relationships/tags" Target="../tags/tag107.xml"/><Relationship Id="rId15" Type="http://schemas.openxmlformats.org/officeDocument/2006/relationships/slideLayout" Target="../slideLayouts/slideLayout6.xml"/><Relationship Id="rId10" Type="http://schemas.openxmlformats.org/officeDocument/2006/relationships/tags" Target="../tags/tag112.xml"/><Relationship Id="rId4" Type="http://schemas.openxmlformats.org/officeDocument/2006/relationships/tags" Target="../tags/tag106.xml"/><Relationship Id="rId9" Type="http://schemas.openxmlformats.org/officeDocument/2006/relationships/tags" Target="../tags/tag111.xml"/><Relationship Id="rId14" Type="http://schemas.openxmlformats.org/officeDocument/2006/relationships/tags" Target="../tags/tag1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3" Type="http://schemas.openxmlformats.org/officeDocument/2006/relationships/tags" Target="../tags/tag123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5" Type="http://schemas.openxmlformats.org/officeDocument/2006/relationships/tags" Target="../tags/tag125.xml"/><Relationship Id="rId4" Type="http://schemas.openxmlformats.org/officeDocument/2006/relationships/tags" Target="../tags/tag12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134.xml"/><Relationship Id="rId3" Type="http://schemas.openxmlformats.org/officeDocument/2006/relationships/tags" Target="../tags/tag129.xml"/><Relationship Id="rId7" Type="http://schemas.openxmlformats.org/officeDocument/2006/relationships/tags" Target="../tags/tag133.xml"/><Relationship Id="rId12" Type="http://schemas.openxmlformats.org/officeDocument/2006/relationships/notesSlide" Target="../notesSlides/notesSlide24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tags" Target="../tags/tag132.xml"/><Relationship Id="rId11" Type="http://schemas.openxmlformats.org/officeDocument/2006/relationships/slideLayout" Target="../slideLayouts/slideLayout6.xml"/><Relationship Id="rId5" Type="http://schemas.openxmlformats.org/officeDocument/2006/relationships/tags" Target="../tags/tag131.xml"/><Relationship Id="rId10" Type="http://schemas.openxmlformats.org/officeDocument/2006/relationships/tags" Target="../tags/tag136.xml"/><Relationship Id="rId4" Type="http://schemas.openxmlformats.org/officeDocument/2006/relationships/tags" Target="../tags/tag130.xml"/><Relationship Id="rId9" Type="http://schemas.openxmlformats.org/officeDocument/2006/relationships/tags" Target="../tags/tag13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144.xml"/><Relationship Id="rId3" Type="http://schemas.openxmlformats.org/officeDocument/2006/relationships/tags" Target="../tags/tag139.xml"/><Relationship Id="rId7" Type="http://schemas.openxmlformats.org/officeDocument/2006/relationships/tags" Target="../tags/tag143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tags" Target="../tags/tag142.xml"/><Relationship Id="rId11" Type="http://schemas.openxmlformats.org/officeDocument/2006/relationships/notesSlide" Target="../notesSlides/notesSlide25.xml"/><Relationship Id="rId5" Type="http://schemas.openxmlformats.org/officeDocument/2006/relationships/tags" Target="../tags/tag141.xml"/><Relationship Id="rId10" Type="http://schemas.openxmlformats.org/officeDocument/2006/relationships/slideLayout" Target="../slideLayouts/slideLayout6.xml"/><Relationship Id="rId4" Type="http://schemas.openxmlformats.org/officeDocument/2006/relationships/tags" Target="../tags/tag140.xml"/><Relationship Id="rId9" Type="http://schemas.openxmlformats.org/officeDocument/2006/relationships/tags" Target="../tags/tag14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148.xml"/><Relationship Id="rId7" Type="http://schemas.openxmlformats.org/officeDocument/2006/relationships/tags" Target="../tags/tag152.xml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9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160.xml"/><Relationship Id="rId3" Type="http://schemas.openxmlformats.org/officeDocument/2006/relationships/tags" Target="../tags/tag155.xml"/><Relationship Id="rId7" Type="http://schemas.openxmlformats.org/officeDocument/2006/relationships/tags" Target="../tags/tag159.xml"/><Relationship Id="rId12" Type="http://schemas.openxmlformats.org/officeDocument/2006/relationships/notesSlide" Target="../notesSlides/notesSlide27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tags" Target="../tags/tag158.xml"/><Relationship Id="rId11" Type="http://schemas.openxmlformats.org/officeDocument/2006/relationships/slideLayout" Target="../slideLayouts/slideLayout6.xml"/><Relationship Id="rId5" Type="http://schemas.openxmlformats.org/officeDocument/2006/relationships/tags" Target="../tags/tag157.xml"/><Relationship Id="rId10" Type="http://schemas.openxmlformats.org/officeDocument/2006/relationships/tags" Target="../tags/tag162.xml"/><Relationship Id="rId4" Type="http://schemas.openxmlformats.org/officeDocument/2006/relationships/tags" Target="../tags/tag156.xml"/><Relationship Id="rId9" Type="http://schemas.openxmlformats.org/officeDocument/2006/relationships/tags" Target="../tags/tag16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8.xml"/><Relationship Id="rId3" Type="http://schemas.openxmlformats.org/officeDocument/2006/relationships/tags" Target="../tags/tag165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6" Type="http://schemas.openxmlformats.org/officeDocument/2006/relationships/tags" Target="../tags/tag168.xml"/><Relationship Id="rId5" Type="http://schemas.openxmlformats.org/officeDocument/2006/relationships/tags" Target="../tags/tag167.xml"/><Relationship Id="rId4" Type="http://schemas.openxmlformats.org/officeDocument/2006/relationships/tags" Target="../tags/tag16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176.xml"/><Relationship Id="rId3" Type="http://schemas.openxmlformats.org/officeDocument/2006/relationships/tags" Target="../tags/tag171.xml"/><Relationship Id="rId7" Type="http://schemas.openxmlformats.org/officeDocument/2006/relationships/tags" Target="../tags/tag175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6" Type="http://schemas.openxmlformats.org/officeDocument/2006/relationships/tags" Target="../tags/tag174.xml"/><Relationship Id="rId11" Type="http://schemas.openxmlformats.org/officeDocument/2006/relationships/notesSlide" Target="../notesSlides/notesSlide29.xml"/><Relationship Id="rId5" Type="http://schemas.openxmlformats.org/officeDocument/2006/relationships/tags" Target="../tags/tag173.xml"/><Relationship Id="rId10" Type="http://schemas.openxmlformats.org/officeDocument/2006/relationships/slideLayout" Target="../slideLayouts/slideLayout6.xml"/><Relationship Id="rId4" Type="http://schemas.openxmlformats.org/officeDocument/2006/relationships/tags" Target="../tags/tag172.xml"/><Relationship Id="rId9" Type="http://schemas.openxmlformats.org/officeDocument/2006/relationships/tags" Target="../tags/tag17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10" Type="http://schemas.openxmlformats.org/officeDocument/2006/relationships/notesSlide" Target="../notesSlides/notesSlide3.xml"/><Relationship Id="rId4" Type="http://schemas.openxmlformats.org/officeDocument/2006/relationships/tags" Target="../tags/tag12.xml"/><Relationship Id="rId9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0.xml"/><Relationship Id="rId3" Type="http://schemas.openxmlformats.org/officeDocument/2006/relationships/tags" Target="../tags/tag180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tags" Target="../tags/tag183.xml"/><Relationship Id="rId11" Type="http://schemas.openxmlformats.org/officeDocument/2006/relationships/image" Target="../media/image3.png"/><Relationship Id="rId5" Type="http://schemas.openxmlformats.org/officeDocument/2006/relationships/tags" Target="../tags/tag182.xml"/><Relationship Id="rId10" Type="http://schemas.openxmlformats.org/officeDocument/2006/relationships/image" Target="../media/image2.png"/><Relationship Id="rId4" Type="http://schemas.openxmlformats.org/officeDocument/2006/relationships/tags" Target="../tags/tag181.xml"/><Relationship Id="rId9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12" Type="http://schemas.openxmlformats.org/officeDocument/2006/relationships/notesSlide" Target="../notesSlides/notesSlide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slideLayout" Target="../slideLayouts/slideLayout6.xml"/><Relationship Id="rId5" Type="http://schemas.openxmlformats.org/officeDocument/2006/relationships/tags" Target="../tags/tag23.xml"/><Relationship Id="rId10" Type="http://schemas.openxmlformats.org/officeDocument/2006/relationships/tags" Target="../tags/tag28.xml"/><Relationship Id="rId4" Type="http://schemas.openxmlformats.org/officeDocument/2006/relationships/tags" Target="../tags/tag22.xml"/><Relationship Id="rId9" Type="http://schemas.openxmlformats.org/officeDocument/2006/relationships/tags" Target="../tags/tag2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13" Type="http://schemas.openxmlformats.org/officeDocument/2006/relationships/tags" Target="../tags/tag41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tags" Target="../tags/tag40.xml"/><Relationship Id="rId17" Type="http://schemas.openxmlformats.org/officeDocument/2006/relationships/notesSlide" Target="../notesSlides/notesSlide6.xml"/><Relationship Id="rId2" Type="http://schemas.openxmlformats.org/officeDocument/2006/relationships/tags" Target="../tags/tag30.xml"/><Relationship Id="rId16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11" Type="http://schemas.openxmlformats.org/officeDocument/2006/relationships/tags" Target="../tags/tag39.xml"/><Relationship Id="rId5" Type="http://schemas.openxmlformats.org/officeDocument/2006/relationships/tags" Target="../tags/tag33.xml"/><Relationship Id="rId15" Type="http://schemas.openxmlformats.org/officeDocument/2006/relationships/tags" Target="../tags/tag43.xml"/><Relationship Id="rId10" Type="http://schemas.openxmlformats.org/officeDocument/2006/relationships/tags" Target="../tags/tag38.xml"/><Relationship Id="rId4" Type="http://schemas.openxmlformats.org/officeDocument/2006/relationships/tags" Target="../tags/tag32.xml"/><Relationship Id="rId9" Type="http://schemas.openxmlformats.org/officeDocument/2006/relationships/tags" Target="../tags/tag37.xml"/><Relationship Id="rId14" Type="http://schemas.openxmlformats.org/officeDocument/2006/relationships/tags" Target="../tags/tag4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13" Type="http://schemas.openxmlformats.org/officeDocument/2006/relationships/tags" Target="../tags/tag56.xml"/><Relationship Id="rId18" Type="http://schemas.openxmlformats.org/officeDocument/2006/relationships/tags" Target="../tags/tag61.xml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12" Type="http://schemas.openxmlformats.org/officeDocument/2006/relationships/tags" Target="../tags/tag55.xml"/><Relationship Id="rId17" Type="http://schemas.openxmlformats.org/officeDocument/2006/relationships/tags" Target="../tags/tag60.xml"/><Relationship Id="rId2" Type="http://schemas.openxmlformats.org/officeDocument/2006/relationships/tags" Target="../tags/tag45.xml"/><Relationship Id="rId16" Type="http://schemas.openxmlformats.org/officeDocument/2006/relationships/tags" Target="../tags/tag59.xml"/><Relationship Id="rId20" Type="http://schemas.openxmlformats.org/officeDocument/2006/relationships/notesSlide" Target="../notesSlides/notesSlide7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tags" Target="../tags/tag54.xml"/><Relationship Id="rId5" Type="http://schemas.openxmlformats.org/officeDocument/2006/relationships/tags" Target="../tags/tag48.xml"/><Relationship Id="rId15" Type="http://schemas.openxmlformats.org/officeDocument/2006/relationships/tags" Target="../tags/tag58.xml"/><Relationship Id="rId10" Type="http://schemas.openxmlformats.org/officeDocument/2006/relationships/tags" Target="../tags/tag53.xml"/><Relationship Id="rId19" Type="http://schemas.openxmlformats.org/officeDocument/2006/relationships/slideLayout" Target="../slideLayouts/slideLayout6.xml"/><Relationship Id="rId4" Type="http://schemas.openxmlformats.org/officeDocument/2006/relationships/tags" Target="../tags/tag47.xml"/><Relationship Id="rId9" Type="http://schemas.openxmlformats.org/officeDocument/2006/relationships/tags" Target="../tags/tag52.xml"/><Relationship Id="rId14" Type="http://schemas.openxmlformats.org/officeDocument/2006/relationships/tags" Target="../tags/tag5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8.jpeg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PA_组合 16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69" r="10719"/>
            <a:stretch>
              <a:fillRect/>
            </a:stretch>
          </p:blipFill>
          <p:spPr>
            <a:xfrm>
              <a:off x="0" y="0"/>
              <a:ext cx="9144000" cy="1257797"/>
            </a:xfrm>
            <a:prstGeom prst="rect">
              <a:avLst/>
            </a:prstGeom>
          </p:spPr>
        </p:pic>
      </p:grpSp>
      <p:pic>
        <p:nvPicPr>
          <p:cNvPr id="9" name="PA_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93203"/>
            <a:ext cx="9144000" cy="2850298"/>
          </a:xfrm>
          <a:prstGeom prst="rect">
            <a:avLst/>
          </a:prstGeom>
        </p:spPr>
      </p:pic>
      <p:sp>
        <p:nvSpPr>
          <p:cNvPr id="12" name="PA_矩形 11"/>
          <p:cNvSpPr/>
          <p:nvPr>
            <p:custDataLst>
              <p:tags r:id="rId3"/>
            </p:custDataLst>
          </p:nvPr>
        </p:nvSpPr>
        <p:spPr>
          <a:xfrm>
            <a:off x="1094124" y="1688046"/>
            <a:ext cx="695575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ln w="19050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E57E20"/>
                    </a:gs>
                    <a:gs pos="71000">
                      <a:srgbClr val="D83417"/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安全生产工作汇报</a:t>
            </a:r>
          </a:p>
        </p:txBody>
      </p:sp>
      <p:sp>
        <p:nvSpPr>
          <p:cNvPr id="14" name="PA_文本框 13"/>
          <p:cNvSpPr txBox="1"/>
          <p:nvPr>
            <p:custDataLst>
              <p:tags r:id="rId4"/>
            </p:custDataLst>
          </p:nvPr>
        </p:nvSpPr>
        <p:spPr>
          <a:xfrm>
            <a:off x="2462310" y="1304716"/>
            <a:ext cx="6015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质量展示职工素质  </a:t>
            </a:r>
            <a:r>
              <a:rPr lang="en-US" altLang="zh-CN" sz="2200" b="1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· </a:t>
            </a:r>
            <a:r>
              <a:rPr lang="zh-CN" altLang="en-US" sz="2200" b="1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 精品铸就企业品牌</a:t>
            </a:r>
          </a:p>
        </p:txBody>
      </p:sp>
      <p:sp>
        <p:nvSpPr>
          <p:cNvPr id="16" name="PA_矩形 15"/>
          <p:cNvSpPr/>
          <p:nvPr>
            <p:custDataLst>
              <p:tags r:id="rId5"/>
            </p:custDataLst>
          </p:nvPr>
        </p:nvSpPr>
        <p:spPr>
          <a:xfrm>
            <a:off x="1190605" y="1035405"/>
            <a:ext cx="15520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ln w="3175">
                  <a:solidFill>
                    <a:prstClr val="white"/>
                  </a:solidFill>
                </a:ln>
                <a:gradFill flip="none" rotWithShape="1">
                  <a:gsLst>
                    <a:gs pos="0">
                      <a:srgbClr val="E57E20"/>
                    </a:gs>
                    <a:gs pos="100000">
                      <a:srgbClr val="D83417"/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anose="02020904090505020303" pitchFamily="18" charset="0"/>
              </a:rPr>
              <a:t>202X</a:t>
            </a:r>
            <a:endParaRPr lang="zh-CN" altLang="en-US" sz="1600" dirty="0">
              <a:latin typeface="Elephant" panose="02020904090505020303" pitchFamily="18" charset="0"/>
            </a:endParaRPr>
          </a:p>
        </p:txBody>
      </p:sp>
      <p:sp>
        <p:nvSpPr>
          <p:cNvPr id="18" name="PA_文本框 17"/>
          <p:cNvSpPr txBox="1"/>
          <p:nvPr>
            <p:custDataLst>
              <p:tags r:id="rId6"/>
            </p:custDataLst>
          </p:nvPr>
        </p:nvSpPr>
        <p:spPr>
          <a:xfrm>
            <a:off x="2257425" y="2845572"/>
            <a:ext cx="4629150" cy="307777"/>
          </a:xfrm>
          <a:prstGeom prst="rect">
            <a:avLst/>
          </a:prstGeom>
          <a:solidFill>
            <a:srgbClr val="E84328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+mj-ea"/>
                <a:ea typeface="+mj-ea"/>
              </a:rPr>
              <a:t>此模板可用于工作汇报、工作总结、年终总结、季度报告</a:t>
            </a:r>
          </a:p>
        </p:txBody>
      </p:sp>
      <p:sp>
        <p:nvSpPr>
          <p:cNvPr id="19" name="PA_文本框 18"/>
          <p:cNvSpPr txBox="1"/>
          <p:nvPr>
            <p:custDataLst>
              <p:tags r:id="rId7"/>
            </p:custDataLst>
          </p:nvPr>
        </p:nvSpPr>
        <p:spPr>
          <a:xfrm>
            <a:off x="2257425" y="3212574"/>
            <a:ext cx="462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汇报人</a:t>
            </a:r>
            <a:r>
              <a:rPr lang="zh-CN" altLang="en-US" b="1" dirty="0" smtClean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：</a:t>
            </a:r>
            <a:r>
              <a:rPr lang="zh-CN" altLang="en-US" b="1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优</a:t>
            </a:r>
            <a:r>
              <a:rPr lang="zh-CN" altLang="en-US" b="1" dirty="0" smtClean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品</a:t>
            </a:r>
            <a:r>
              <a:rPr lang="en-US" altLang="zh-CN" b="1" dirty="0" smtClean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PPT</a:t>
            </a:r>
            <a:endParaRPr lang="zh-CN" altLang="en-US" b="1" dirty="0">
              <a:ln w="31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50"/>
                            </p:stCondLst>
                            <p:childTnLst>
                              <p:par>
                                <p:cTn id="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18" grpId="0" animBg="1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加大安全培训力度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202X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安全工作回顾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06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27" name="îṩliḋé"/>
          <p:cNvSpPr/>
          <p:nvPr/>
        </p:nvSpPr>
        <p:spPr>
          <a:xfrm>
            <a:off x="905420" y="3848658"/>
            <a:ext cx="3834016" cy="104616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1" name="ïsļîḑè"/>
          <p:cNvGrpSpPr/>
          <p:nvPr/>
        </p:nvGrpSpPr>
        <p:grpSpPr>
          <a:xfrm>
            <a:off x="1048586" y="4144152"/>
            <a:ext cx="1526639" cy="647964"/>
            <a:chOff x="3575720" y="4462582"/>
            <a:chExt cx="2140566" cy="908538"/>
          </a:xfrm>
        </p:grpSpPr>
        <p:sp>
          <p:nvSpPr>
            <p:cNvPr id="44" name="ïṩľïḋê"/>
            <p:cNvSpPr/>
            <p:nvPr/>
          </p:nvSpPr>
          <p:spPr bwMode="auto">
            <a:xfrm>
              <a:off x="3575720" y="4813721"/>
              <a:ext cx="21405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（建议使用主题字体）</a:t>
              </a:r>
            </a:p>
          </p:txBody>
        </p:sp>
        <p:sp>
          <p:nvSpPr>
            <p:cNvPr id="45" name="ïṧļïďé"/>
            <p:cNvSpPr txBox="1"/>
            <p:nvPr/>
          </p:nvSpPr>
          <p:spPr bwMode="auto">
            <a:xfrm>
              <a:off x="3575720" y="4462582"/>
              <a:ext cx="2140566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fontScale="92500" lnSpcReduction="10000"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标题文本预设</a:t>
              </a:r>
            </a:p>
          </p:txBody>
        </p:sp>
      </p:grpSp>
      <p:sp>
        <p:nvSpPr>
          <p:cNvPr id="39" name="iṩlîḑê"/>
          <p:cNvSpPr/>
          <p:nvPr/>
        </p:nvSpPr>
        <p:spPr>
          <a:xfrm>
            <a:off x="5218953" y="1830597"/>
            <a:ext cx="3601197" cy="3064230"/>
          </a:xfrm>
          <a:prstGeom prst="rect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" name="矩形 1"/>
          <p:cNvSpPr/>
          <p:nvPr/>
        </p:nvSpPr>
        <p:spPr>
          <a:xfrm>
            <a:off x="926398" y="2828097"/>
            <a:ext cx="38781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开展安全教育和培训，对安规进行了年度考试，通过培训和考试有力地提高了员工的安全知识水平。</a:t>
            </a:r>
          </a:p>
        </p:txBody>
      </p:sp>
      <p:sp>
        <p:nvSpPr>
          <p:cNvPr id="4" name="矩形 3"/>
          <p:cNvSpPr/>
          <p:nvPr/>
        </p:nvSpPr>
        <p:spPr>
          <a:xfrm>
            <a:off x="926141" y="2262810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D83417"/>
                </a:solidFill>
                <a:latin typeface="+mj-ea"/>
                <a:ea typeface="+mj-ea"/>
              </a:rPr>
              <a:t>强化安全生产观念</a:t>
            </a:r>
            <a:endParaRPr lang="en-US" altLang="zh-CN" sz="1600" b="1" dirty="0">
              <a:solidFill>
                <a:srgbClr val="D83417"/>
              </a:solidFill>
              <a:latin typeface="+mj-ea"/>
              <a:ea typeface="+mj-ea"/>
            </a:endParaRPr>
          </a:p>
          <a:p>
            <a:r>
              <a:rPr lang="zh-CN" altLang="en-US" sz="1600" b="1" dirty="0">
                <a:solidFill>
                  <a:srgbClr val="D83417"/>
                </a:solidFill>
                <a:latin typeface="+mj-ea"/>
                <a:ea typeface="+mj-ea"/>
              </a:rPr>
              <a:t>提升全民安全素质</a:t>
            </a:r>
          </a:p>
        </p:txBody>
      </p:sp>
      <p:sp>
        <p:nvSpPr>
          <p:cNvPr id="50" name="矩形 49"/>
          <p:cNvSpPr/>
          <p:nvPr/>
        </p:nvSpPr>
        <p:spPr>
          <a:xfrm>
            <a:off x="905420" y="1916334"/>
            <a:ext cx="38781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开展安全教育和培训提高员工的安全知识水平。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477310" y="3431192"/>
            <a:ext cx="669190" cy="669191"/>
            <a:chOff x="1477310" y="3470104"/>
            <a:chExt cx="669190" cy="669191"/>
          </a:xfrm>
        </p:grpSpPr>
        <p:grpSp>
          <p:nvGrpSpPr>
            <p:cNvPr id="6" name="组合 5"/>
            <p:cNvGrpSpPr/>
            <p:nvPr/>
          </p:nvGrpSpPr>
          <p:grpSpPr>
            <a:xfrm>
              <a:off x="1477310" y="3470104"/>
              <a:ext cx="669190" cy="669191"/>
              <a:chOff x="980097" y="3258913"/>
              <a:chExt cx="823149" cy="823150"/>
            </a:xfrm>
          </p:grpSpPr>
          <p:sp>
            <p:nvSpPr>
              <p:cNvPr id="51" name="MH_Other_4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gray">
              <a:xfrm>
                <a:off x="980097" y="3258913"/>
                <a:ext cx="823149" cy="823150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TW" altLang="en-US" sz="1350" dirty="0">
                  <a:solidFill>
                    <a:schemeClr val="lt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52" name="MH_Title_1"/>
              <p:cNvSpPr/>
              <p:nvPr>
                <p:custDataLst>
                  <p:tags r:id="rId6"/>
                </p:custDataLst>
              </p:nvPr>
            </p:nvSpPr>
            <p:spPr>
              <a:xfrm>
                <a:off x="1072092" y="3350909"/>
                <a:ext cx="639846" cy="639846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TW" altLang="en-US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sp>
          <p:nvSpPr>
            <p:cNvPr id="40" name="iS1ïďé"/>
            <p:cNvSpPr/>
            <p:nvPr/>
          </p:nvSpPr>
          <p:spPr bwMode="auto">
            <a:xfrm>
              <a:off x="1632161" y="3661905"/>
              <a:ext cx="359490" cy="342843"/>
            </a:xfrm>
            <a:custGeom>
              <a:avLst/>
              <a:gdLst>
                <a:gd name="connsiteX0" fmla="*/ 315778 w 607639"/>
                <a:gd name="connsiteY0" fmla="*/ 173080 h 579502"/>
                <a:gd name="connsiteX1" fmla="*/ 315778 w 607639"/>
                <a:gd name="connsiteY1" fmla="*/ 266058 h 579502"/>
                <a:gd name="connsiteX2" fmla="*/ 303493 w 607639"/>
                <a:gd name="connsiteY2" fmla="*/ 278325 h 579502"/>
                <a:gd name="connsiteX3" fmla="*/ 210375 w 607639"/>
                <a:gd name="connsiteY3" fmla="*/ 278325 h 579502"/>
                <a:gd name="connsiteX4" fmla="*/ 303493 w 607639"/>
                <a:gd name="connsiteY4" fmla="*/ 359925 h 579502"/>
                <a:gd name="connsiteX5" fmla="*/ 397500 w 607639"/>
                <a:gd name="connsiteY5" fmla="*/ 266058 h 579502"/>
                <a:gd name="connsiteX6" fmla="*/ 315778 w 607639"/>
                <a:gd name="connsiteY6" fmla="*/ 173080 h 579502"/>
                <a:gd name="connsiteX7" fmla="*/ 249814 w 607639"/>
                <a:gd name="connsiteY7" fmla="*/ 160816 h 579502"/>
                <a:gd name="connsiteX8" fmla="*/ 198110 w 607639"/>
                <a:gd name="connsiteY8" fmla="*/ 212449 h 579502"/>
                <a:gd name="connsiteX9" fmla="*/ 249814 w 607639"/>
                <a:gd name="connsiteY9" fmla="*/ 212449 h 579502"/>
                <a:gd name="connsiteX10" fmla="*/ 303493 w 607639"/>
                <a:gd name="connsiteY10" fmla="*/ 147835 h 579502"/>
                <a:gd name="connsiteX11" fmla="*/ 421981 w 607639"/>
                <a:gd name="connsiteY11" fmla="*/ 266058 h 579502"/>
                <a:gd name="connsiteX12" fmla="*/ 303493 w 607639"/>
                <a:gd name="connsiteY12" fmla="*/ 384370 h 579502"/>
                <a:gd name="connsiteX13" fmla="*/ 185093 w 607639"/>
                <a:gd name="connsiteY13" fmla="*/ 266058 h 579502"/>
                <a:gd name="connsiteX14" fmla="*/ 197289 w 607639"/>
                <a:gd name="connsiteY14" fmla="*/ 253880 h 579502"/>
                <a:gd name="connsiteX15" fmla="*/ 291297 w 607639"/>
                <a:gd name="connsiteY15" fmla="*/ 253880 h 579502"/>
                <a:gd name="connsiteX16" fmla="*/ 291297 w 607639"/>
                <a:gd name="connsiteY16" fmla="*/ 160013 h 579502"/>
                <a:gd name="connsiteX17" fmla="*/ 303493 w 607639"/>
                <a:gd name="connsiteY17" fmla="*/ 147835 h 579502"/>
                <a:gd name="connsiteX18" fmla="*/ 262095 w 607639"/>
                <a:gd name="connsiteY18" fmla="*/ 135133 h 579502"/>
                <a:gd name="connsiteX19" fmla="*/ 274287 w 607639"/>
                <a:gd name="connsiteY19" fmla="*/ 147397 h 579502"/>
                <a:gd name="connsiteX20" fmla="*/ 274287 w 607639"/>
                <a:gd name="connsiteY20" fmla="*/ 224713 h 579502"/>
                <a:gd name="connsiteX21" fmla="*/ 262095 w 607639"/>
                <a:gd name="connsiteY21" fmla="*/ 236888 h 579502"/>
                <a:gd name="connsiteX22" fmla="*/ 184672 w 607639"/>
                <a:gd name="connsiteY22" fmla="*/ 236888 h 579502"/>
                <a:gd name="connsiteX23" fmla="*/ 172391 w 607639"/>
                <a:gd name="connsiteY23" fmla="*/ 224713 h 579502"/>
                <a:gd name="connsiteX24" fmla="*/ 262095 w 607639"/>
                <a:gd name="connsiteY24" fmla="*/ 135133 h 579502"/>
                <a:gd name="connsiteX25" fmla="*/ 58120 w 607639"/>
                <a:gd name="connsiteY25" fmla="*/ 108514 h 579502"/>
                <a:gd name="connsiteX26" fmla="*/ 58120 w 607639"/>
                <a:gd name="connsiteY26" fmla="*/ 413970 h 579502"/>
                <a:gd name="connsiteX27" fmla="*/ 549430 w 607639"/>
                <a:gd name="connsiteY27" fmla="*/ 413970 h 579502"/>
                <a:gd name="connsiteX28" fmla="*/ 549430 w 607639"/>
                <a:gd name="connsiteY28" fmla="*/ 108514 h 579502"/>
                <a:gd name="connsiteX29" fmla="*/ 27236 w 607639"/>
                <a:gd name="connsiteY29" fmla="*/ 56079 h 579502"/>
                <a:gd name="connsiteX30" fmla="*/ 27236 w 607639"/>
                <a:gd name="connsiteY30" fmla="*/ 81319 h 579502"/>
                <a:gd name="connsiteX31" fmla="*/ 580403 w 607639"/>
                <a:gd name="connsiteY31" fmla="*/ 81319 h 579502"/>
                <a:gd name="connsiteX32" fmla="*/ 580403 w 607639"/>
                <a:gd name="connsiteY32" fmla="*/ 56079 h 579502"/>
                <a:gd name="connsiteX33" fmla="*/ 303775 w 607639"/>
                <a:gd name="connsiteY33" fmla="*/ 0 h 579502"/>
                <a:gd name="connsiteX34" fmla="*/ 317393 w 607639"/>
                <a:gd name="connsiteY34" fmla="*/ 13597 h 579502"/>
                <a:gd name="connsiteX35" fmla="*/ 317393 w 607639"/>
                <a:gd name="connsiteY35" fmla="*/ 28884 h 579502"/>
                <a:gd name="connsiteX36" fmla="*/ 580403 w 607639"/>
                <a:gd name="connsiteY36" fmla="*/ 28884 h 579502"/>
                <a:gd name="connsiteX37" fmla="*/ 607639 w 607639"/>
                <a:gd name="connsiteY37" fmla="*/ 56079 h 579502"/>
                <a:gd name="connsiteX38" fmla="*/ 607639 w 607639"/>
                <a:gd name="connsiteY38" fmla="*/ 81319 h 579502"/>
                <a:gd name="connsiteX39" fmla="*/ 580403 w 607639"/>
                <a:gd name="connsiteY39" fmla="*/ 108514 h 579502"/>
                <a:gd name="connsiteX40" fmla="*/ 576665 w 607639"/>
                <a:gd name="connsiteY40" fmla="*/ 108514 h 579502"/>
                <a:gd name="connsiteX41" fmla="*/ 576665 w 607639"/>
                <a:gd name="connsiteY41" fmla="*/ 413970 h 579502"/>
                <a:gd name="connsiteX42" fmla="*/ 549430 w 607639"/>
                <a:gd name="connsiteY42" fmla="*/ 441165 h 579502"/>
                <a:gd name="connsiteX43" fmla="*/ 317393 w 607639"/>
                <a:gd name="connsiteY43" fmla="*/ 441165 h 579502"/>
                <a:gd name="connsiteX44" fmla="*/ 317393 w 607639"/>
                <a:gd name="connsiteY44" fmla="*/ 481069 h 579502"/>
                <a:gd name="connsiteX45" fmla="*/ 418236 w 607639"/>
                <a:gd name="connsiteY45" fmla="*/ 554923 h 579502"/>
                <a:gd name="connsiteX46" fmla="*/ 421173 w 607639"/>
                <a:gd name="connsiteY46" fmla="*/ 573942 h 579502"/>
                <a:gd name="connsiteX47" fmla="*/ 410225 w 607639"/>
                <a:gd name="connsiteY47" fmla="*/ 579452 h 579502"/>
                <a:gd name="connsiteX48" fmla="*/ 402215 w 607639"/>
                <a:gd name="connsiteY48" fmla="*/ 576874 h 579502"/>
                <a:gd name="connsiteX49" fmla="*/ 317393 w 607639"/>
                <a:gd name="connsiteY49" fmla="*/ 514752 h 579502"/>
                <a:gd name="connsiteX50" fmla="*/ 317393 w 607639"/>
                <a:gd name="connsiteY50" fmla="*/ 565854 h 579502"/>
                <a:gd name="connsiteX51" fmla="*/ 303775 w 607639"/>
                <a:gd name="connsiteY51" fmla="*/ 579452 h 579502"/>
                <a:gd name="connsiteX52" fmla="*/ 290157 w 607639"/>
                <a:gd name="connsiteY52" fmla="*/ 565854 h 579502"/>
                <a:gd name="connsiteX53" fmla="*/ 290157 w 607639"/>
                <a:gd name="connsiteY53" fmla="*/ 514752 h 579502"/>
                <a:gd name="connsiteX54" fmla="*/ 205424 w 607639"/>
                <a:gd name="connsiteY54" fmla="*/ 576874 h 579502"/>
                <a:gd name="connsiteX55" fmla="*/ 186377 w 607639"/>
                <a:gd name="connsiteY55" fmla="*/ 573942 h 579502"/>
                <a:gd name="connsiteX56" fmla="*/ 189314 w 607639"/>
                <a:gd name="connsiteY56" fmla="*/ 554923 h 579502"/>
                <a:gd name="connsiteX57" fmla="*/ 290157 w 607639"/>
                <a:gd name="connsiteY57" fmla="*/ 481069 h 579502"/>
                <a:gd name="connsiteX58" fmla="*/ 290157 w 607639"/>
                <a:gd name="connsiteY58" fmla="*/ 441165 h 579502"/>
                <a:gd name="connsiteX59" fmla="*/ 58120 w 607639"/>
                <a:gd name="connsiteY59" fmla="*/ 441165 h 579502"/>
                <a:gd name="connsiteX60" fmla="*/ 30885 w 607639"/>
                <a:gd name="connsiteY60" fmla="*/ 413970 h 579502"/>
                <a:gd name="connsiteX61" fmla="*/ 30885 w 607639"/>
                <a:gd name="connsiteY61" fmla="*/ 108514 h 579502"/>
                <a:gd name="connsiteX62" fmla="*/ 27236 w 607639"/>
                <a:gd name="connsiteY62" fmla="*/ 108514 h 579502"/>
                <a:gd name="connsiteX63" fmla="*/ 0 w 607639"/>
                <a:gd name="connsiteY63" fmla="*/ 81319 h 579502"/>
                <a:gd name="connsiteX64" fmla="*/ 0 w 607639"/>
                <a:gd name="connsiteY64" fmla="*/ 56079 h 579502"/>
                <a:gd name="connsiteX65" fmla="*/ 27236 w 607639"/>
                <a:gd name="connsiteY65" fmla="*/ 28884 h 579502"/>
                <a:gd name="connsiteX66" fmla="*/ 290157 w 607639"/>
                <a:gd name="connsiteY66" fmla="*/ 28884 h 579502"/>
                <a:gd name="connsiteX67" fmla="*/ 290157 w 607639"/>
                <a:gd name="connsiteY67" fmla="*/ 13597 h 579502"/>
                <a:gd name="connsiteX68" fmla="*/ 303775 w 607639"/>
                <a:gd name="connsiteY68" fmla="*/ 0 h 57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579502">
                  <a:moveTo>
                    <a:pt x="315778" y="173080"/>
                  </a:moveTo>
                  <a:lnTo>
                    <a:pt x="315778" y="266058"/>
                  </a:lnTo>
                  <a:cubicBezTo>
                    <a:pt x="315778" y="272814"/>
                    <a:pt x="310258" y="278325"/>
                    <a:pt x="303493" y="278325"/>
                  </a:cubicBezTo>
                  <a:lnTo>
                    <a:pt x="210375" y="278325"/>
                  </a:lnTo>
                  <a:cubicBezTo>
                    <a:pt x="216429" y="324281"/>
                    <a:pt x="255866" y="359925"/>
                    <a:pt x="303493" y="359925"/>
                  </a:cubicBezTo>
                  <a:cubicBezTo>
                    <a:pt x="355303" y="359925"/>
                    <a:pt x="397500" y="317792"/>
                    <a:pt x="397500" y="266058"/>
                  </a:cubicBezTo>
                  <a:cubicBezTo>
                    <a:pt x="397500" y="218502"/>
                    <a:pt x="361802" y="179124"/>
                    <a:pt x="315778" y="173080"/>
                  </a:cubicBezTo>
                  <a:close/>
                  <a:moveTo>
                    <a:pt x="249814" y="160816"/>
                  </a:moveTo>
                  <a:cubicBezTo>
                    <a:pt x="223740" y="165793"/>
                    <a:pt x="203093" y="186410"/>
                    <a:pt x="198110" y="212449"/>
                  </a:cubicBezTo>
                  <a:lnTo>
                    <a:pt x="249814" y="212449"/>
                  </a:lnTo>
                  <a:close/>
                  <a:moveTo>
                    <a:pt x="303493" y="147835"/>
                  </a:moveTo>
                  <a:cubicBezTo>
                    <a:pt x="368835" y="147835"/>
                    <a:pt x="421981" y="200902"/>
                    <a:pt x="421981" y="266058"/>
                  </a:cubicBezTo>
                  <a:cubicBezTo>
                    <a:pt x="421981" y="331303"/>
                    <a:pt x="368835" y="384370"/>
                    <a:pt x="303493" y="384370"/>
                  </a:cubicBezTo>
                  <a:cubicBezTo>
                    <a:pt x="238239" y="384370"/>
                    <a:pt x="185093" y="331303"/>
                    <a:pt x="185093" y="266058"/>
                  </a:cubicBezTo>
                  <a:cubicBezTo>
                    <a:pt x="185093" y="259303"/>
                    <a:pt x="190523" y="253880"/>
                    <a:pt x="197289" y="253880"/>
                  </a:cubicBezTo>
                  <a:lnTo>
                    <a:pt x="291297" y="253880"/>
                  </a:lnTo>
                  <a:lnTo>
                    <a:pt x="291297" y="160013"/>
                  </a:lnTo>
                  <a:cubicBezTo>
                    <a:pt x="291297" y="153257"/>
                    <a:pt x="296727" y="147835"/>
                    <a:pt x="303493" y="147835"/>
                  </a:cubicBezTo>
                  <a:close/>
                  <a:moveTo>
                    <a:pt x="262095" y="135133"/>
                  </a:moveTo>
                  <a:cubicBezTo>
                    <a:pt x="268859" y="135133"/>
                    <a:pt x="274287" y="140643"/>
                    <a:pt x="274287" y="147397"/>
                  </a:cubicBezTo>
                  <a:lnTo>
                    <a:pt x="274287" y="224713"/>
                  </a:lnTo>
                  <a:cubicBezTo>
                    <a:pt x="274287" y="231467"/>
                    <a:pt x="268859" y="236888"/>
                    <a:pt x="262095" y="236888"/>
                  </a:cubicBezTo>
                  <a:lnTo>
                    <a:pt x="184672" y="236888"/>
                  </a:lnTo>
                  <a:cubicBezTo>
                    <a:pt x="177909" y="236888"/>
                    <a:pt x="172391" y="231467"/>
                    <a:pt x="172391" y="224713"/>
                  </a:cubicBezTo>
                  <a:cubicBezTo>
                    <a:pt x="172391" y="175302"/>
                    <a:pt x="212616" y="135133"/>
                    <a:pt x="262095" y="135133"/>
                  </a:cubicBezTo>
                  <a:close/>
                  <a:moveTo>
                    <a:pt x="58120" y="108514"/>
                  </a:moveTo>
                  <a:lnTo>
                    <a:pt x="58120" y="413970"/>
                  </a:lnTo>
                  <a:lnTo>
                    <a:pt x="549430" y="413970"/>
                  </a:lnTo>
                  <a:lnTo>
                    <a:pt x="549430" y="108514"/>
                  </a:lnTo>
                  <a:close/>
                  <a:moveTo>
                    <a:pt x="27236" y="56079"/>
                  </a:moveTo>
                  <a:lnTo>
                    <a:pt x="27236" y="81319"/>
                  </a:lnTo>
                  <a:lnTo>
                    <a:pt x="580403" y="81319"/>
                  </a:lnTo>
                  <a:lnTo>
                    <a:pt x="580403" y="56079"/>
                  </a:lnTo>
                  <a:close/>
                  <a:moveTo>
                    <a:pt x="303775" y="0"/>
                  </a:moveTo>
                  <a:cubicBezTo>
                    <a:pt x="311341" y="0"/>
                    <a:pt x="317393" y="6132"/>
                    <a:pt x="317393" y="13597"/>
                  </a:cubicBezTo>
                  <a:lnTo>
                    <a:pt x="317393" y="28884"/>
                  </a:lnTo>
                  <a:lnTo>
                    <a:pt x="580403" y="28884"/>
                  </a:lnTo>
                  <a:cubicBezTo>
                    <a:pt x="595356" y="28884"/>
                    <a:pt x="607639" y="41148"/>
                    <a:pt x="607639" y="56079"/>
                  </a:cubicBezTo>
                  <a:lnTo>
                    <a:pt x="607639" y="81319"/>
                  </a:lnTo>
                  <a:cubicBezTo>
                    <a:pt x="607639" y="96338"/>
                    <a:pt x="595356" y="108514"/>
                    <a:pt x="580403" y="108514"/>
                  </a:cubicBezTo>
                  <a:lnTo>
                    <a:pt x="576665" y="108514"/>
                  </a:lnTo>
                  <a:lnTo>
                    <a:pt x="576665" y="413970"/>
                  </a:lnTo>
                  <a:cubicBezTo>
                    <a:pt x="576665" y="428990"/>
                    <a:pt x="564472" y="441165"/>
                    <a:pt x="549430" y="441165"/>
                  </a:cubicBezTo>
                  <a:lnTo>
                    <a:pt x="317393" y="441165"/>
                  </a:lnTo>
                  <a:lnTo>
                    <a:pt x="317393" y="481069"/>
                  </a:lnTo>
                  <a:lnTo>
                    <a:pt x="418236" y="554923"/>
                  </a:lnTo>
                  <a:cubicBezTo>
                    <a:pt x="424377" y="559366"/>
                    <a:pt x="425623" y="567898"/>
                    <a:pt x="421173" y="573942"/>
                  </a:cubicBezTo>
                  <a:cubicBezTo>
                    <a:pt x="418503" y="577585"/>
                    <a:pt x="414409" y="579452"/>
                    <a:pt x="410225" y="579452"/>
                  </a:cubicBezTo>
                  <a:cubicBezTo>
                    <a:pt x="407466" y="579452"/>
                    <a:pt x="404618" y="578652"/>
                    <a:pt x="402215" y="576874"/>
                  </a:cubicBezTo>
                  <a:lnTo>
                    <a:pt x="317393" y="514752"/>
                  </a:lnTo>
                  <a:lnTo>
                    <a:pt x="317393" y="565854"/>
                  </a:lnTo>
                  <a:cubicBezTo>
                    <a:pt x="317393" y="573408"/>
                    <a:pt x="311341" y="579452"/>
                    <a:pt x="303775" y="579452"/>
                  </a:cubicBezTo>
                  <a:cubicBezTo>
                    <a:pt x="296299" y="579452"/>
                    <a:pt x="290157" y="573408"/>
                    <a:pt x="290157" y="565854"/>
                  </a:cubicBezTo>
                  <a:lnTo>
                    <a:pt x="290157" y="514752"/>
                  </a:lnTo>
                  <a:lnTo>
                    <a:pt x="205424" y="576874"/>
                  </a:lnTo>
                  <a:cubicBezTo>
                    <a:pt x="199372" y="581318"/>
                    <a:pt x="190827" y="579985"/>
                    <a:pt x="186377" y="573942"/>
                  </a:cubicBezTo>
                  <a:cubicBezTo>
                    <a:pt x="181927" y="567898"/>
                    <a:pt x="183262" y="559366"/>
                    <a:pt x="189314" y="554923"/>
                  </a:cubicBezTo>
                  <a:lnTo>
                    <a:pt x="290157" y="481069"/>
                  </a:lnTo>
                  <a:lnTo>
                    <a:pt x="290157" y="441165"/>
                  </a:lnTo>
                  <a:lnTo>
                    <a:pt x="58120" y="441165"/>
                  </a:lnTo>
                  <a:cubicBezTo>
                    <a:pt x="43167" y="441165"/>
                    <a:pt x="30885" y="428990"/>
                    <a:pt x="30885" y="413970"/>
                  </a:cubicBezTo>
                  <a:lnTo>
                    <a:pt x="30885" y="108514"/>
                  </a:lnTo>
                  <a:lnTo>
                    <a:pt x="27236" y="108514"/>
                  </a:lnTo>
                  <a:cubicBezTo>
                    <a:pt x="12194" y="108514"/>
                    <a:pt x="0" y="96338"/>
                    <a:pt x="0" y="81319"/>
                  </a:cubicBezTo>
                  <a:lnTo>
                    <a:pt x="0" y="56079"/>
                  </a:lnTo>
                  <a:cubicBezTo>
                    <a:pt x="0" y="41148"/>
                    <a:pt x="12194" y="28884"/>
                    <a:pt x="27236" y="28884"/>
                  </a:cubicBezTo>
                  <a:lnTo>
                    <a:pt x="290157" y="28884"/>
                  </a:lnTo>
                  <a:lnTo>
                    <a:pt x="290157" y="13597"/>
                  </a:lnTo>
                  <a:cubicBezTo>
                    <a:pt x="290157" y="6132"/>
                    <a:pt x="296299" y="0"/>
                    <a:pt x="3037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81871" y="3431192"/>
            <a:ext cx="669190" cy="669191"/>
            <a:chOff x="3481871" y="3470104"/>
            <a:chExt cx="669190" cy="669191"/>
          </a:xfrm>
        </p:grpSpPr>
        <p:grpSp>
          <p:nvGrpSpPr>
            <p:cNvPr id="53" name="组合 52"/>
            <p:cNvGrpSpPr/>
            <p:nvPr/>
          </p:nvGrpSpPr>
          <p:grpSpPr>
            <a:xfrm>
              <a:off x="3481871" y="3470104"/>
              <a:ext cx="669190" cy="669191"/>
              <a:chOff x="980097" y="3258913"/>
              <a:chExt cx="823149" cy="823150"/>
            </a:xfrm>
          </p:grpSpPr>
          <p:sp>
            <p:nvSpPr>
              <p:cNvPr id="54" name="MH_Other_4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gray">
              <a:xfrm>
                <a:off x="980097" y="3258913"/>
                <a:ext cx="823149" cy="823150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TW" altLang="en-US" sz="1350" dirty="0">
                  <a:solidFill>
                    <a:schemeClr val="lt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55" name="MH_Title_1"/>
              <p:cNvSpPr/>
              <p:nvPr>
                <p:custDataLst>
                  <p:tags r:id="rId4"/>
                </p:custDataLst>
              </p:nvPr>
            </p:nvSpPr>
            <p:spPr>
              <a:xfrm>
                <a:off x="1072092" y="3350909"/>
                <a:ext cx="639846" cy="639846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TW" altLang="en-US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sp>
          <p:nvSpPr>
            <p:cNvPr id="41" name="í$ļîḑê"/>
            <p:cNvSpPr/>
            <p:nvPr/>
          </p:nvSpPr>
          <p:spPr bwMode="auto">
            <a:xfrm>
              <a:off x="3660711" y="3661905"/>
              <a:ext cx="359490" cy="342843"/>
            </a:xfrm>
            <a:custGeom>
              <a:avLst/>
              <a:gdLst>
                <a:gd name="connsiteX0" fmla="*/ 139649 w 606580"/>
                <a:gd name="connsiteY0" fmla="*/ 323260 h 605592"/>
                <a:gd name="connsiteX1" fmla="*/ 274852 w 606580"/>
                <a:gd name="connsiteY1" fmla="*/ 323260 h 605592"/>
                <a:gd name="connsiteX2" fmla="*/ 274852 w 606580"/>
                <a:gd name="connsiteY2" fmla="*/ 349440 h 605592"/>
                <a:gd name="connsiteX3" fmla="*/ 139649 w 606580"/>
                <a:gd name="connsiteY3" fmla="*/ 349440 h 605592"/>
                <a:gd name="connsiteX4" fmla="*/ 66294 w 606580"/>
                <a:gd name="connsiteY4" fmla="*/ 26233 h 605592"/>
                <a:gd name="connsiteX5" fmla="*/ 66294 w 606580"/>
                <a:gd name="connsiteY5" fmla="*/ 375703 h 605592"/>
                <a:gd name="connsiteX6" fmla="*/ 540286 w 606580"/>
                <a:gd name="connsiteY6" fmla="*/ 375703 h 605592"/>
                <a:gd name="connsiteX7" fmla="*/ 540286 w 606580"/>
                <a:gd name="connsiteY7" fmla="*/ 26233 h 605592"/>
                <a:gd name="connsiteX8" fmla="*/ 39925 w 606580"/>
                <a:gd name="connsiteY8" fmla="*/ 0 h 605592"/>
                <a:gd name="connsiteX9" fmla="*/ 566655 w 606580"/>
                <a:gd name="connsiteY9" fmla="*/ 0 h 605592"/>
                <a:gd name="connsiteX10" fmla="*/ 566655 w 606580"/>
                <a:gd name="connsiteY10" fmla="*/ 375703 h 605592"/>
                <a:gd name="connsiteX11" fmla="*/ 606580 w 606580"/>
                <a:gd name="connsiteY11" fmla="*/ 375703 h 605592"/>
                <a:gd name="connsiteX12" fmla="*/ 606580 w 606580"/>
                <a:gd name="connsiteY12" fmla="*/ 401936 h 605592"/>
                <a:gd name="connsiteX13" fmla="*/ 373716 w 606580"/>
                <a:gd name="connsiteY13" fmla="*/ 401936 h 605592"/>
                <a:gd name="connsiteX14" fmla="*/ 413269 w 606580"/>
                <a:gd name="connsiteY14" fmla="*/ 600587 h 605592"/>
                <a:gd name="connsiteX15" fmla="*/ 387364 w 606580"/>
                <a:gd name="connsiteY15" fmla="*/ 605592 h 605592"/>
                <a:gd name="connsiteX16" fmla="*/ 346790 w 606580"/>
                <a:gd name="connsiteY16" fmla="*/ 401936 h 605592"/>
                <a:gd name="connsiteX17" fmla="*/ 316521 w 606580"/>
                <a:gd name="connsiteY17" fmla="*/ 401936 h 605592"/>
                <a:gd name="connsiteX18" fmla="*/ 316521 w 606580"/>
                <a:gd name="connsiteY18" fmla="*/ 551828 h 605592"/>
                <a:gd name="connsiteX19" fmla="*/ 290059 w 606580"/>
                <a:gd name="connsiteY19" fmla="*/ 551828 h 605592"/>
                <a:gd name="connsiteX20" fmla="*/ 290059 w 606580"/>
                <a:gd name="connsiteY20" fmla="*/ 401936 h 605592"/>
                <a:gd name="connsiteX21" fmla="*/ 247163 w 606580"/>
                <a:gd name="connsiteY21" fmla="*/ 401936 h 605592"/>
                <a:gd name="connsiteX22" fmla="*/ 206588 w 606580"/>
                <a:gd name="connsiteY22" fmla="*/ 605592 h 605592"/>
                <a:gd name="connsiteX23" fmla="*/ 180591 w 606580"/>
                <a:gd name="connsiteY23" fmla="*/ 600494 h 605592"/>
                <a:gd name="connsiteX24" fmla="*/ 220237 w 606580"/>
                <a:gd name="connsiteY24" fmla="*/ 401936 h 605592"/>
                <a:gd name="connsiteX25" fmla="*/ 0 w 606580"/>
                <a:gd name="connsiteY25" fmla="*/ 401936 h 605592"/>
                <a:gd name="connsiteX26" fmla="*/ 0 w 606580"/>
                <a:gd name="connsiteY26" fmla="*/ 375703 h 605592"/>
                <a:gd name="connsiteX27" fmla="*/ 39925 w 606580"/>
                <a:gd name="connsiteY27" fmla="*/ 375703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6580" h="605592">
                  <a:moveTo>
                    <a:pt x="139649" y="323260"/>
                  </a:moveTo>
                  <a:lnTo>
                    <a:pt x="274852" y="323260"/>
                  </a:lnTo>
                  <a:lnTo>
                    <a:pt x="274852" y="349440"/>
                  </a:lnTo>
                  <a:lnTo>
                    <a:pt x="139649" y="349440"/>
                  </a:lnTo>
                  <a:close/>
                  <a:moveTo>
                    <a:pt x="66294" y="26233"/>
                  </a:moveTo>
                  <a:lnTo>
                    <a:pt x="66294" y="375703"/>
                  </a:lnTo>
                  <a:lnTo>
                    <a:pt x="540286" y="375703"/>
                  </a:lnTo>
                  <a:lnTo>
                    <a:pt x="540286" y="26233"/>
                  </a:lnTo>
                  <a:close/>
                  <a:moveTo>
                    <a:pt x="39925" y="0"/>
                  </a:moveTo>
                  <a:lnTo>
                    <a:pt x="566655" y="0"/>
                  </a:lnTo>
                  <a:lnTo>
                    <a:pt x="566655" y="375703"/>
                  </a:lnTo>
                  <a:lnTo>
                    <a:pt x="606580" y="375703"/>
                  </a:lnTo>
                  <a:lnTo>
                    <a:pt x="606580" y="401936"/>
                  </a:lnTo>
                  <a:lnTo>
                    <a:pt x="373716" y="401936"/>
                  </a:lnTo>
                  <a:lnTo>
                    <a:pt x="413269" y="600587"/>
                  </a:lnTo>
                  <a:lnTo>
                    <a:pt x="387364" y="605592"/>
                  </a:lnTo>
                  <a:lnTo>
                    <a:pt x="346790" y="401936"/>
                  </a:lnTo>
                  <a:lnTo>
                    <a:pt x="316521" y="401936"/>
                  </a:lnTo>
                  <a:lnTo>
                    <a:pt x="316521" y="551828"/>
                  </a:lnTo>
                  <a:lnTo>
                    <a:pt x="290059" y="551828"/>
                  </a:lnTo>
                  <a:lnTo>
                    <a:pt x="290059" y="401936"/>
                  </a:lnTo>
                  <a:lnTo>
                    <a:pt x="247163" y="401936"/>
                  </a:lnTo>
                  <a:lnTo>
                    <a:pt x="206588" y="605592"/>
                  </a:lnTo>
                  <a:lnTo>
                    <a:pt x="180591" y="600494"/>
                  </a:lnTo>
                  <a:lnTo>
                    <a:pt x="220237" y="401936"/>
                  </a:lnTo>
                  <a:lnTo>
                    <a:pt x="0" y="401936"/>
                  </a:lnTo>
                  <a:lnTo>
                    <a:pt x="0" y="375703"/>
                  </a:lnTo>
                  <a:lnTo>
                    <a:pt x="39925" y="3757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6" name="ïsļîḑè"/>
          <p:cNvGrpSpPr/>
          <p:nvPr/>
        </p:nvGrpSpPr>
        <p:grpSpPr>
          <a:xfrm>
            <a:off x="3054742" y="4177383"/>
            <a:ext cx="1526639" cy="647964"/>
            <a:chOff x="3575720" y="4462582"/>
            <a:chExt cx="2140566" cy="908538"/>
          </a:xfrm>
        </p:grpSpPr>
        <p:sp>
          <p:nvSpPr>
            <p:cNvPr id="57" name="ïṩľïḋê"/>
            <p:cNvSpPr/>
            <p:nvPr/>
          </p:nvSpPr>
          <p:spPr bwMode="auto">
            <a:xfrm>
              <a:off x="3575720" y="4813721"/>
              <a:ext cx="21405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（建议使用主题字体）</a:t>
              </a:r>
            </a:p>
          </p:txBody>
        </p:sp>
        <p:sp>
          <p:nvSpPr>
            <p:cNvPr id="58" name="ïṧļïďé"/>
            <p:cNvSpPr txBox="1"/>
            <p:nvPr/>
          </p:nvSpPr>
          <p:spPr bwMode="auto">
            <a:xfrm>
              <a:off x="3575720" y="4462582"/>
              <a:ext cx="2140566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fontScale="92500" lnSpcReduction="10000"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标题文本预设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5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5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85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27" grpId="0" animBg="1"/>
      <p:bldP spid="39" grpId="0" bldLvl="0" animBg="1"/>
      <p:bldP spid="2" grpId="0"/>
      <p:bldP spid="4" grpId="0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35189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强化农民工的安全教育和管理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202X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安全工作回顾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07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67" name="îşliḓé"/>
          <p:cNvSpPr/>
          <p:nvPr/>
        </p:nvSpPr>
        <p:spPr>
          <a:xfrm>
            <a:off x="502444" y="2193965"/>
            <a:ext cx="3511399" cy="2949536"/>
          </a:xfrm>
          <a:custGeom>
            <a:avLst/>
            <a:gdLst>
              <a:gd name="connsiteX0" fmla="*/ 2548799 w 5097598"/>
              <a:gd name="connsiteY0" fmla="*/ 0 h 4005229"/>
              <a:gd name="connsiteX1" fmla="*/ 5097598 w 5097598"/>
              <a:gd name="connsiteY1" fmla="*/ 2381785 h 4005229"/>
              <a:gd name="connsiteX2" fmla="*/ 4515576 w 5097598"/>
              <a:gd name="connsiteY2" fmla="*/ 3896822 h 4005229"/>
              <a:gd name="connsiteX3" fmla="*/ 4410140 w 5097598"/>
              <a:gd name="connsiteY3" fmla="*/ 4005229 h 4005229"/>
              <a:gd name="connsiteX4" fmla="*/ 687458 w 5097598"/>
              <a:gd name="connsiteY4" fmla="*/ 4005229 h 4005229"/>
              <a:gd name="connsiteX5" fmla="*/ 582022 w 5097598"/>
              <a:gd name="connsiteY5" fmla="*/ 3896822 h 4005229"/>
              <a:gd name="connsiteX6" fmla="*/ 0 w 5097598"/>
              <a:gd name="connsiteY6" fmla="*/ 2381785 h 4005229"/>
              <a:gd name="connsiteX7" fmla="*/ 2548799 w 5097598"/>
              <a:gd name="connsiteY7" fmla="*/ 0 h 4005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97598" h="4005229">
                <a:moveTo>
                  <a:pt x="2548799" y="0"/>
                </a:moveTo>
                <a:cubicBezTo>
                  <a:pt x="3956462" y="0"/>
                  <a:pt x="5097598" y="1066361"/>
                  <a:pt x="5097598" y="2381785"/>
                </a:cubicBezTo>
                <a:cubicBezTo>
                  <a:pt x="5097598" y="2957283"/>
                  <a:pt x="4879178" y="3485109"/>
                  <a:pt x="4515576" y="3896822"/>
                </a:cubicBezTo>
                <a:lnTo>
                  <a:pt x="4410140" y="4005229"/>
                </a:lnTo>
                <a:lnTo>
                  <a:pt x="687458" y="4005229"/>
                </a:lnTo>
                <a:lnTo>
                  <a:pt x="582022" y="3896822"/>
                </a:lnTo>
                <a:cubicBezTo>
                  <a:pt x="218421" y="3485109"/>
                  <a:pt x="0" y="2957283"/>
                  <a:pt x="0" y="2381785"/>
                </a:cubicBezTo>
                <a:cubicBezTo>
                  <a:pt x="0" y="1066361"/>
                  <a:pt x="1141136" y="0"/>
                  <a:pt x="2548799" y="0"/>
                </a:cubicBezTo>
                <a:close/>
              </a:path>
            </a:pathLst>
          </a:custGeom>
          <a:blipFill dpi="0" rotWithShape="1">
            <a:blip r:embed="rId9"/>
            <a:srcRect/>
            <a:stretch>
              <a:fillRect/>
            </a:stretch>
          </a:blipFill>
          <a:ln w="57150" cap="flat" cmpd="sng" algn="ctr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9" name="îŝ1íḍê"/>
          <p:cNvSpPr txBox="1"/>
          <p:nvPr/>
        </p:nvSpPr>
        <p:spPr>
          <a:xfrm>
            <a:off x="3958639" y="2644504"/>
            <a:ext cx="3951986" cy="711567"/>
          </a:xfrm>
          <a:prstGeom prst="rect">
            <a:avLst/>
          </a:prstGeom>
          <a:noFill/>
        </p:spPr>
        <p:txBody>
          <a:bodyPr wrap="square" lIns="90000" tIns="46800" rIns="90000" bIns="46800">
            <a:no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000"/>
            </a:lvl1pPr>
          </a:lstStyle>
          <a:p>
            <a:r>
              <a:rPr lang="en-US" altLang="zh-CN" sz="8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</a:rPr>
              <a:t>单击要填充的形状；</a:t>
            </a:r>
            <a:r>
              <a:rPr lang="en-US" altLang="zh-CN" sz="8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</a:rPr>
              <a:t>在“格式”选项卡上的“形状样式”组中，单击“形状填充”旁边的箭头，然后单击「图片或纹理填充」； </a:t>
            </a:r>
            <a:r>
              <a:rPr lang="en-US" altLang="zh-CN" sz="800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</a:rPr>
              <a:t>找到包含需要使用的图片的文件夹，单击该图片，然后单击“插入”；</a:t>
            </a:r>
            <a:r>
              <a:rPr lang="en-US" altLang="zh-CN" sz="800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</a:rPr>
              <a:t>使用图片工具“裁剪”下拉菜单中的「填充」可对图片进行调整</a:t>
            </a:r>
          </a:p>
        </p:txBody>
      </p:sp>
      <p:sp>
        <p:nvSpPr>
          <p:cNvPr id="80" name="îs1ïďê"/>
          <p:cNvSpPr txBox="1"/>
          <p:nvPr/>
        </p:nvSpPr>
        <p:spPr>
          <a:xfrm>
            <a:off x="3958639" y="2353170"/>
            <a:ext cx="39519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安全教育</a:t>
            </a:r>
          </a:p>
        </p:txBody>
      </p:sp>
      <p:sp>
        <p:nvSpPr>
          <p:cNvPr id="75" name="îṥ1ïḋé"/>
          <p:cNvSpPr txBox="1"/>
          <p:nvPr/>
        </p:nvSpPr>
        <p:spPr>
          <a:xfrm>
            <a:off x="4364191" y="3863766"/>
            <a:ext cx="3546435" cy="711567"/>
          </a:xfrm>
          <a:prstGeom prst="rect">
            <a:avLst/>
          </a:prstGeom>
          <a:noFill/>
        </p:spPr>
        <p:txBody>
          <a:bodyPr wrap="square" lIns="90000" tIns="46800" rIns="90000" bIns="46800">
            <a:normAutofit fontScale="77500" lnSpcReduction="20000"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000"/>
            </a:lvl1pPr>
          </a:lstStyle>
          <a:p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单击要填充的形状；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在“格式”选项卡上的“形状样式”组中，单击“形状填充”旁边的箭头，然后单击「图片或纹理填充」； 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找到包含需要使用的图片的文件夹，单击该图片，然后单击“插入”；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使用图片工具“裁剪”下拉菜单中的「填充」可对图片进行调整</a:t>
            </a:r>
          </a:p>
        </p:txBody>
      </p:sp>
      <p:sp>
        <p:nvSpPr>
          <p:cNvPr id="76" name="îṩ1ïḑè"/>
          <p:cNvSpPr txBox="1"/>
          <p:nvPr/>
        </p:nvSpPr>
        <p:spPr>
          <a:xfrm>
            <a:off x="4364191" y="3572432"/>
            <a:ext cx="35464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合理化管理</a:t>
            </a:r>
          </a:p>
        </p:txBody>
      </p:sp>
      <p:cxnSp>
        <p:nvCxnSpPr>
          <p:cNvPr id="72" name="直接连接符 71"/>
          <p:cNvCxnSpPr/>
          <p:nvPr/>
        </p:nvCxnSpPr>
        <p:spPr>
          <a:xfrm>
            <a:off x="4013843" y="3413735"/>
            <a:ext cx="3962839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190831" y="2347868"/>
            <a:ext cx="609219" cy="609220"/>
            <a:chOff x="3190831" y="2347868"/>
            <a:chExt cx="675413" cy="675414"/>
          </a:xfrm>
        </p:grpSpPr>
        <p:grpSp>
          <p:nvGrpSpPr>
            <p:cNvPr id="82" name="组合 81"/>
            <p:cNvGrpSpPr/>
            <p:nvPr/>
          </p:nvGrpSpPr>
          <p:grpSpPr>
            <a:xfrm>
              <a:off x="3190831" y="2347868"/>
              <a:ext cx="675413" cy="675414"/>
              <a:chOff x="980097" y="3258913"/>
              <a:chExt cx="823149" cy="823150"/>
            </a:xfrm>
          </p:grpSpPr>
          <p:sp>
            <p:nvSpPr>
              <p:cNvPr id="83" name="MH_Other_4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gray">
              <a:xfrm>
                <a:off x="980097" y="3258913"/>
                <a:ext cx="823149" cy="823150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TW" altLang="en-US" sz="1350" dirty="0">
                  <a:solidFill>
                    <a:schemeClr val="lt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84" name="MH_Title_1"/>
              <p:cNvSpPr/>
              <p:nvPr>
                <p:custDataLst>
                  <p:tags r:id="rId6"/>
                </p:custDataLst>
              </p:nvPr>
            </p:nvSpPr>
            <p:spPr>
              <a:xfrm>
                <a:off x="1072092" y="3350909"/>
                <a:ext cx="639846" cy="639846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TW" altLang="en-US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sp>
          <p:nvSpPr>
            <p:cNvPr id="78" name="iṡľiḋê" title="ry6MHxwOH8WsTKLSa514qPVJnvhhWFnRDjZGIbRZNsFBp"/>
            <p:cNvSpPr>
              <a:spLocks noChangeAspect="1"/>
            </p:cNvSpPr>
            <p:nvPr/>
          </p:nvSpPr>
          <p:spPr bwMode="auto">
            <a:xfrm>
              <a:off x="3380938" y="2574692"/>
              <a:ext cx="295198" cy="221767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54475" y="3580762"/>
            <a:ext cx="609219" cy="609220"/>
            <a:chOff x="3654475" y="3580762"/>
            <a:chExt cx="675413" cy="675414"/>
          </a:xfrm>
        </p:grpSpPr>
        <p:grpSp>
          <p:nvGrpSpPr>
            <p:cNvPr id="85" name="组合 84"/>
            <p:cNvGrpSpPr/>
            <p:nvPr/>
          </p:nvGrpSpPr>
          <p:grpSpPr>
            <a:xfrm>
              <a:off x="3654475" y="3580762"/>
              <a:ext cx="675413" cy="675414"/>
              <a:chOff x="980097" y="3258913"/>
              <a:chExt cx="823149" cy="823150"/>
            </a:xfrm>
          </p:grpSpPr>
          <p:sp>
            <p:nvSpPr>
              <p:cNvPr id="86" name="MH_Other_4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gray">
              <a:xfrm>
                <a:off x="980097" y="3258913"/>
                <a:ext cx="823149" cy="823150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TW" altLang="en-US" sz="1350" dirty="0">
                  <a:solidFill>
                    <a:schemeClr val="lt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87" name="MH_Title_1"/>
              <p:cNvSpPr/>
              <p:nvPr>
                <p:custDataLst>
                  <p:tags r:id="rId4"/>
                </p:custDataLst>
              </p:nvPr>
            </p:nvSpPr>
            <p:spPr>
              <a:xfrm>
                <a:off x="1072092" y="3350909"/>
                <a:ext cx="639846" cy="639846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TW" altLang="en-US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sp>
          <p:nvSpPr>
            <p:cNvPr id="74" name="ïṣḻîḓê" title="ry6MHxwOH8WsTKLSa514qPVJnvhhWFnRDjZGIbRZNsFBp"/>
            <p:cNvSpPr>
              <a:spLocks noChangeAspect="1"/>
            </p:cNvSpPr>
            <p:nvPr/>
          </p:nvSpPr>
          <p:spPr bwMode="auto">
            <a:xfrm>
              <a:off x="3836440" y="3750600"/>
              <a:ext cx="295198" cy="315176"/>
            </a:xfrm>
            <a:custGeom>
              <a:avLst/>
              <a:gdLst>
                <a:gd name="connsiteX0" fmla="*/ 86413 w 591547"/>
                <a:gd name="connsiteY0" fmla="*/ 515758 h 590770"/>
                <a:gd name="connsiteX1" fmla="*/ 171919 w 591547"/>
                <a:gd name="connsiteY1" fmla="*/ 515758 h 590770"/>
                <a:gd name="connsiteX2" fmla="*/ 171919 w 591547"/>
                <a:gd name="connsiteY2" fmla="*/ 537523 h 590770"/>
                <a:gd name="connsiteX3" fmla="*/ 86413 w 591547"/>
                <a:gd name="connsiteY3" fmla="*/ 537523 h 590770"/>
                <a:gd name="connsiteX4" fmla="*/ 86413 w 591547"/>
                <a:gd name="connsiteY4" fmla="*/ 461733 h 590770"/>
                <a:gd name="connsiteX5" fmla="*/ 171919 w 591547"/>
                <a:gd name="connsiteY5" fmla="*/ 461733 h 590770"/>
                <a:gd name="connsiteX6" fmla="*/ 171919 w 591547"/>
                <a:gd name="connsiteY6" fmla="*/ 483498 h 590770"/>
                <a:gd name="connsiteX7" fmla="*/ 86413 w 591547"/>
                <a:gd name="connsiteY7" fmla="*/ 483498 h 590770"/>
                <a:gd name="connsiteX8" fmla="*/ 86413 w 591547"/>
                <a:gd name="connsiteY8" fmla="*/ 408616 h 590770"/>
                <a:gd name="connsiteX9" fmla="*/ 171919 w 591547"/>
                <a:gd name="connsiteY9" fmla="*/ 408616 h 590770"/>
                <a:gd name="connsiteX10" fmla="*/ 171919 w 591547"/>
                <a:gd name="connsiteY10" fmla="*/ 429474 h 590770"/>
                <a:gd name="connsiteX11" fmla="*/ 86413 w 591547"/>
                <a:gd name="connsiteY11" fmla="*/ 429474 h 590770"/>
                <a:gd name="connsiteX12" fmla="*/ 204177 w 591547"/>
                <a:gd name="connsiteY12" fmla="*/ 357041 h 590770"/>
                <a:gd name="connsiteX13" fmla="*/ 204177 w 591547"/>
                <a:gd name="connsiteY13" fmla="*/ 569815 h 590770"/>
                <a:gd name="connsiteX14" fmla="*/ 333300 w 591547"/>
                <a:gd name="connsiteY14" fmla="*/ 569815 h 590770"/>
                <a:gd name="connsiteX15" fmla="*/ 333300 w 591547"/>
                <a:gd name="connsiteY15" fmla="*/ 382026 h 590770"/>
                <a:gd name="connsiteX16" fmla="*/ 183194 w 591547"/>
                <a:gd name="connsiteY16" fmla="*/ 357041 h 590770"/>
                <a:gd name="connsiteX17" fmla="*/ 75053 w 591547"/>
                <a:gd name="connsiteY17" fmla="*/ 382026 h 590770"/>
                <a:gd name="connsiteX18" fmla="*/ 75053 w 591547"/>
                <a:gd name="connsiteY18" fmla="*/ 569815 h 590770"/>
                <a:gd name="connsiteX19" fmla="*/ 183194 w 591547"/>
                <a:gd name="connsiteY19" fmla="*/ 569815 h 590770"/>
                <a:gd name="connsiteX20" fmla="*/ 247709 w 591547"/>
                <a:gd name="connsiteY20" fmla="*/ 311838 h 590770"/>
                <a:gd name="connsiteX21" fmla="*/ 322851 w 591547"/>
                <a:gd name="connsiteY21" fmla="*/ 311838 h 590770"/>
                <a:gd name="connsiteX22" fmla="*/ 322851 w 591547"/>
                <a:gd name="connsiteY22" fmla="*/ 332826 h 590770"/>
                <a:gd name="connsiteX23" fmla="*/ 247709 w 591547"/>
                <a:gd name="connsiteY23" fmla="*/ 332826 h 590770"/>
                <a:gd name="connsiteX24" fmla="*/ 247709 w 591547"/>
                <a:gd name="connsiteY24" fmla="*/ 257944 h 590770"/>
                <a:gd name="connsiteX25" fmla="*/ 322851 w 591547"/>
                <a:gd name="connsiteY25" fmla="*/ 257944 h 590770"/>
                <a:gd name="connsiteX26" fmla="*/ 322851 w 591547"/>
                <a:gd name="connsiteY26" fmla="*/ 279580 h 590770"/>
                <a:gd name="connsiteX27" fmla="*/ 247709 w 591547"/>
                <a:gd name="connsiteY27" fmla="*/ 279580 h 590770"/>
                <a:gd name="connsiteX28" fmla="*/ 247709 w 591547"/>
                <a:gd name="connsiteY28" fmla="*/ 203919 h 590770"/>
                <a:gd name="connsiteX29" fmla="*/ 322851 w 591547"/>
                <a:gd name="connsiteY29" fmla="*/ 203919 h 590770"/>
                <a:gd name="connsiteX30" fmla="*/ 322851 w 591547"/>
                <a:gd name="connsiteY30" fmla="*/ 225684 h 590770"/>
                <a:gd name="connsiteX31" fmla="*/ 247709 w 591547"/>
                <a:gd name="connsiteY31" fmla="*/ 225684 h 590770"/>
                <a:gd name="connsiteX32" fmla="*/ 247709 w 591547"/>
                <a:gd name="connsiteY32" fmla="*/ 150672 h 590770"/>
                <a:gd name="connsiteX33" fmla="*/ 322851 w 591547"/>
                <a:gd name="connsiteY33" fmla="*/ 150672 h 590770"/>
                <a:gd name="connsiteX34" fmla="*/ 322851 w 591547"/>
                <a:gd name="connsiteY34" fmla="*/ 171660 h 590770"/>
                <a:gd name="connsiteX35" fmla="*/ 247709 w 591547"/>
                <a:gd name="connsiteY35" fmla="*/ 171660 h 590770"/>
                <a:gd name="connsiteX36" fmla="*/ 355090 w 591547"/>
                <a:gd name="connsiteY36" fmla="*/ 102357 h 590770"/>
                <a:gd name="connsiteX37" fmla="*/ 355090 w 591547"/>
                <a:gd name="connsiteY37" fmla="*/ 373160 h 590770"/>
                <a:gd name="connsiteX38" fmla="*/ 355090 w 591547"/>
                <a:gd name="connsiteY38" fmla="*/ 376384 h 590770"/>
                <a:gd name="connsiteX39" fmla="*/ 355090 w 591547"/>
                <a:gd name="connsiteY39" fmla="*/ 569815 h 590770"/>
                <a:gd name="connsiteX40" fmla="*/ 484213 w 591547"/>
                <a:gd name="connsiteY40" fmla="*/ 569815 h 590770"/>
                <a:gd name="connsiteX41" fmla="*/ 484213 w 591547"/>
                <a:gd name="connsiteY41" fmla="*/ 154744 h 590770"/>
                <a:gd name="connsiteX42" fmla="*/ 333300 w 591547"/>
                <a:gd name="connsiteY42" fmla="*/ 99939 h 590770"/>
                <a:gd name="connsiteX43" fmla="*/ 236458 w 591547"/>
                <a:gd name="connsiteY43" fmla="*/ 125730 h 590770"/>
                <a:gd name="connsiteX44" fmla="*/ 236458 w 591547"/>
                <a:gd name="connsiteY44" fmla="*/ 341728 h 590770"/>
                <a:gd name="connsiteX45" fmla="*/ 333300 w 591547"/>
                <a:gd name="connsiteY45" fmla="*/ 360265 h 590770"/>
                <a:gd name="connsiteX46" fmla="*/ 397862 w 591547"/>
                <a:gd name="connsiteY46" fmla="*/ 21761 h 590770"/>
                <a:gd name="connsiteX47" fmla="*/ 387371 w 591547"/>
                <a:gd name="connsiteY47" fmla="*/ 32238 h 590770"/>
                <a:gd name="connsiteX48" fmla="*/ 397862 w 591547"/>
                <a:gd name="connsiteY48" fmla="*/ 42716 h 590770"/>
                <a:gd name="connsiteX49" fmla="*/ 409160 w 591547"/>
                <a:gd name="connsiteY49" fmla="*/ 32238 h 590770"/>
                <a:gd name="connsiteX50" fmla="*/ 397862 w 591547"/>
                <a:gd name="connsiteY50" fmla="*/ 21761 h 590770"/>
                <a:gd name="connsiteX51" fmla="*/ 397862 w 591547"/>
                <a:gd name="connsiteY51" fmla="*/ 0 h 590770"/>
                <a:gd name="connsiteX52" fmla="*/ 430143 w 591547"/>
                <a:gd name="connsiteY52" fmla="*/ 32238 h 590770"/>
                <a:gd name="connsiteX53" fmla="*/ 409160 w 591547"/>
                <a:gd name="connsiteY53" fmla="*/ 62865 h 590770"/>
                <a:gd name="connsiteX54" fmla="*/ 409160 w 591547"/>
                <a:gd name="connsiteY54" fmla="*/ 100745 h 590770"/>
                <a:gd name="connsiteX55" fmla="*/ 498740 w 591547"/>
                <a:gd name="connsiteY55" fmla="*/ 137819 h 590770"/>
                <a:gd name="connsiteX56" fmla="*/ 506003 w 591547"/>
                <a:gd name="connsiteY56" fmla="*/ 147491 h 590770"/>
                <a:gd name="connsiteX57" fmla="*/ 506003 w 591547"/>
                <a:gd name="connsiteY57" fmla="*/ 569815 h 590770"/>
                <a:gd name="connsiteX58" fmla="*/ 591547 w 591547"/>
                <a:gd name="connsiteY58" fmla="*/ 569815 h 590770"/>
                <a:gd name="connsiteX59" fmla="*/ 591547 w 591547"/>
                <a:gd name="connsiteY59" fmla="*/ 590770 h 590770"/>
                <a:gd name="connsiteX60" fmla="*/ 494705 w 591547"/>
                <a:gd name="connsiteY60" fmla="*/ 590770 h 590770"/>
                <a:gd name="connsiteX61" fmla="*/ 344598 w 591547"/>
                <a:gd name="connsiteY61" fmla="*/ 590770 h 590770"/>
                <a:gd name="connsiteX62" fmla="*/ 193685 w 591547"/>
                <a:gd name="connsiteY62" fmla="*/ 590770 h 590770"/>
                <a:gd name="connsiteX63" fmla="*/ 64562 w 591547"/>
                <a:gd name="connsiteY63" fmla="*/ 590770 h 590770"/>
                <a:gd name="connsiteX64" fmla="*/ 0 w 591547"/>
                <a:gd name="connsiteY64" fmla="*/ 590770 h 590770"/>
                <a:gd name="connsiteX65" fmla="*/ 0 w 591547"/>
                <a:gd name="connsiteY65" fmla="*/ 569815 h 590770"/>
                <a:gd name="connsiteX66" fmla="*/ 54070 w 591547"/>
                <a:gd name="connsiteY66" fmla="*/ 569815 h 590770"/>
                <a:gd name="connsiteX67" fmla="*/ 54070 w 591547"/>
                <a:gd name="connsiteY67" fmla="*/ 373160 h 590770"/>
                <a:gd name="connsiteX68" fmla="*/ 62141 w 591547"/>
                <a:gd name="connsiteY68" fmla="*/ 362683 h 590770"/>
                <a:gd name="connsiteX69" fmla="*/ 191264 w 591547"/>
                <a:gd name="connsiteY69" fmla="*/ 333668 h 590770"/>
                <a:gd name="connsiteX70" fmla="*/ 195299 w 591547"/>
                <a:gd name="connsiteY70" fmla="*/ 333668 h 590770"/>
                <a:gd name="connsiteX71" fmla="*/ 196106 w 591547"/>
                <a:gd name="connsiteY71" fmla="*/ 333668 h 590770"/>
                <a:gd name="connsiteX72" fmla="*/ 215475 w 591547"/>
                <a:gd name="connsiteY72" fmla="*/ 336892 h 590770"/>
                <a:gd name="connsiteX73" fmla="*/ 215475 w 591547"/>
                <a:gd name="connsiteY73" fmla="*/ 116864 h 590770"/>
                <a:gd name="connsiteX74" fmla="*/ 223545 w 591547"/>
                <a:gd name="connsiteY74" fmla="*/ 106387 h 590770"/>
                <a:gd name="connsiteX75" fmla="*/ 341370 w 591547"/>
                <a:gd name="connsiteY75" fmla="*/ 75760 h 590770"/>
                <a:gd name="connsiteX76" fmla="*/ 342984 w 591547"/>
                <a:gd name="connsiteY76" fmla="*/ 75760 h 590770"/>
                <a:gd name="connsiteX77" fmla="*/ 345405 w 591547"/>
                <a:gd name="connsiteY77" fmla="*/ 75760 h 590770"/>
                <a:gd name="connsiteX78" fmla="*/ 347020 w 591547"/>
                <a:gd name="connsiteY78" fmla="*/ 75760 h 590770"/>
                <a:gd name="connsiteX79" fmla="*/ 348634 w 591547"/>
                <a:gd name="connsiteY79" fmla="*/ 75760 h 590770"/>
                <a:gd name="connsiteX80" fmla="*/ 387371 w 591547"/>
                <a:gd name="connsiteY80" fmla="*/ 91879 h 590770"/>
                <a:gd name="connsiteX81" fmla="*/ 387371 w 591547"/>
                <a:gd name="connsiteY81" fmla="*/ 62865 h 590770"/>
                <a:gd name="connsiteX82" fmla="*/ 365581 w 591547"/>
                <a:gd name="connsiteY82" fmla="*/ 32238 h 590770"/>
                <a:gd name="connsiteX83" fmla="*/ 397862 w 591547"/>
                <a:gd name="connsiteY83" fmla="*/ 0 h 59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91547" h="590770">
                  <a:moveTo>
                    <a:pt x="86413" y="515758"/>
                  </a:moveTo>
                  <a:lnTo>
                    <a:pt x="171919" y="515758"/>
                  </a:lnTo>
                  <a:lnTo>
                    <a:pt x="171919" y="537523"/>
                  </a:lnTo>
                  <a:lnTo>
                    <a:pt x="86413" y="537523"/>
                  </a:lnTo>
                  <a:close/>
                  <a:moveTo>
                    <a:pt x="86413" y="461733"/>
                  </a:moveTo>
                  <a:lnTo>
                    <a:pt x="171919" y="461733"/>
                  </a:lnTo>
                  <a:lnTo>
                    <a:pt x="171919" y="483498"/>
                  </a:lnTo>
                  <a:lnTo>
                    <a:pt x="86413" y="483498"/>
                  </a:lnTo>
                  <a:close/>
                  <a:moveTo>
                    <a:pt x="86413" y="408616"/>
                  </a:moveTo>
                  <a:lnTo>
                    <a:pt x="171919" y="408616"/>
                  </a:lnTo>
                  <a:lnTo>
                    <a:pt x="171919" y="429474"/>
                  </a:lnTo>
                  <a:lnTo>
                    <a:pt x="86413" y="429474"/>
                  </a:lnTo>
                  <a:close/>
                  <a:moveTo>
                    <a:pt x="204177" y="357041"/>
                  </a:moveTo>
                  <a:lnTo>
                    <a:pt x="204177" y="569815"/>
                  </a:lnTo>
                  <a:lnTo>
                    <a:pt x="333300" y="569815"/>
                  </a:lnTo>
                  <a:lnTo>
                    <a:pt x="333300" y="382026"/>
                  </a:lnTo>
                  <a:close/>
                  <a:moveTo>
                    <a:pt x="183194" y="357041"/>
                  </a:moveTo>
                  <a:lnTo>
                    <a:pt x="75053" y="382026"/>
                  </a:lnTo>
                  <a:lnTo>
                    <a:pt x="75053" y="569815"/>
                  </a:lnTo>
                  <a:lnTo>
                    <a:pt x="183194" y="569815"/>
                  </a:lnTo>
                  <a:close/>
                  <a:moveTo>
                    <a:pt x="247709" y="311838"/>
                  </a:moveTo>
                  <a:lnTo>
                    <a:pt x="322851" y="311838"/>
                  </a:lnTo>
                  <a:lnTo>
                    <a:pt x="322851" y="332826"/>
                  </a:lnTo>
                  <a:lnTo>
                    <a:pt x="247709" y="332826"/>
                  </a:lnTo>
                  <a:close/>
                  <a:moveTo>
                    <a:pt x="247709" y="257944"/>
                  </a:moveTo>
                  <a:lnTo>
                    <a:pt x="322851" y="257944"/>
                  </a:lnTo>
                  <a:lnTo>
                    <a:pt x="322851" y="279580"/>
                  </a:lnTo>
                  <a:lnTo>
                    <a:pt x="247709" y="279580"/>
                  </a:lnTo>
                  <a:close/>
                  <a:moveTo>
                    <a:pt x="247709" y="203919"/>
                  </a:moveTo>
                  <a:lnTo>
                    <a:pt x="322851" y="203919"/>
                  </a:lnTo>
                  <a:lnTo>
                    <a:pt x="322851" y="225684"/>
                  </a:lnTo>
                  <a:lnTo>
                    <a:pt x="247709" y="225684"/>
                  </a:lnTo>
                  <a:close/>
                  <a:moveTo>
                    <a:pt x="247709" y="150672"/>
                  </a:moveTo>
                  <a:lnTo>
                    <a:pt x="322851" y="150672"/>
                  </a:lnTo>
                  <a:lnTo>
                    <a:pt x="322851" y="171660"/>
                  </a:lnTo>
                  <a:lnTo>
                    <a:pt x="247709" y="171660"/>
                  </a:lnTo>
                  <a:close/>
                  <a:moveTo>
                    <a:pt x="355090" y="102357"/>
                  </a:moveTo>
                  <a:lnTo>
                    <a:pt x="355090" y="373160"/>
                  </a:lnTo>
                  <a:lnTo>
                    <a:pt x="355090" y="376384"/>
                  </a:lnTo>
                  <a:lnTo>
                    <a:pt x="355090" y="569815"/>
                  </a:lnTo>
                  <a:lnTo>
                    <a:pt x="484213" y="569815"/>
                  </a:lnTo>
                  <a:lnTo>
                    <a:pt x="484213" y="154744"/>
                  </a:lnTo>
                  <a:close/>
                  <a:moveTo>
                    <a:pt x="333300" y="99939"/>
                  </a:moveTo>
                  <a:lnTo>
                    <a:pt x="236458" y="125730"/>
                  </a:lnTo>
                  <a:lnTo>
                    <a:pt x="236458" y="341728"/>
                  </a:lnTo>
                  <a:lnTo>
                    <a:pt x="333300" y="360265"/>
                  </a:lnTo>
                  <a:close/>
                  <a:moveTo>
                    <a:pt x="397862" y="21761"/>
                  </a:moveTo>
                  <a:cubicBezTo>
                    <a:pt x="392213" y="21761"/>
                    <a:pt x="387371" y="26596"/>
                    <a:pt x="387371" y="32238"/>
                  </a:cubicBezTo>
                  <a:cubicBezTo>
                    <a:pt x="387371" y="37880"/>
                    <a:pt x="392213" y="42716"/>
                    <a:pt x="397862" y="42716"/>
                  </a:cubicBezTo>
                  <a:cubicBezTo>
                    <a:pt x="404318" y="42716"/>
                    <a:pt x="409160" y="37880"/>
                    <a:pt x="409160" y="32238"/>
                  </a:cubicBezTo>
                  <a:cubicBezTo>
                    <a:pt x="409160" y="26596"/>
                    <a:pt x="404318" y="21761"/>
                    <a:pt x="397862" y="21761"/>
                  </a:cubicBezTo>
                  <a:close/>
                  <a:moveTo>
                    <a:pt x="397862" y="0"/>
                  </a:moveTo>
                  <a:cubicBezTo>
                    <a:pt x="415616" y="0"/>
                    <a:pt x="430143" y="14507"/>
                    <a:pt x="430143" y="32238"/>
                  </a:cubicBezTo>
                  <a:cubicBezTo>
                    <a:pt x="430143" y="45940"/>
                    <a:pt x="421266" y="58029"/>
                    <a:pt x="409160" y="62865"/>
                  </a:cubicBezTo>
                  <a:lnTo>
                    <a:pt x="409160" y="100745"/>
                  </a:lnTo>
                  <a:lnTo>
                    <a:pt x="498740" y="137819"/>
                  </a:lnTo>
                  <a:cubicBezTo>
                    <a:pt x="502775" y="139431"/>
                    <a:pt x="506003" y="143461"/>
                    <a:pt x="506003" y="147491"/>
                  </a:cubicBezTo>
                  <a:lnTo>
                    <a:pt x="506003" y="569815"/>
                  </a:lnTo>
                  <a:lnTo>
                    <a:pt x="591547" y="569815"/>
                  </a:lnTo>
                  <a:lnTo>
                    <a:pt x="591547" y="590770"/>
                  </a:lnTo>
                  <a:lnTo>
                    <a:pt x="494705" y="590770"/>
                  </a:lnTo>
                  <a:lnTo>
                    <a:pt x="344598" y="590770"/>
                  </a:lnTo>
                  <a:lnTo>
                    <a:pt x="193685" y="590770"/>
                  </a:lnTo>
                  <a:lnTo>
                    <a:pt x="64562" y="590770"/>
                  </a:lnTo>
                  <a:lnTo>
                    <a:pt x="0" y="590770"/>
                  </a:lnTo>
                  <a:lnTo>
                    <a:pt x="0" y="569815"/>
                  </a:lnTo>
                  <a:lnTo>
                    <a:pt x="54070" y="569815"/>
                  </a:lnTo>
                  <a:lnTo>
                    <a:pt x="54070" y="373160"/>
                  </a:lnTo>
                  <a:cubicBezTo>
                    <a:pt x="54070" y="368324"/>
                    <a:pt x="57298" y="364294"/>
                    <a:pt x="62141" y="362683"/>
                  </a:cubicBezTo>
                  <a:lnTo>
                    <a:pt x="191264" y="333668"/>
                  </a:lnTo>
                  <a:cubicBezTo>
                    <a:pt x="192878" y="332862"/>
                    <a:pt x="194492" y="332862"/>
                    <a:pt x="195299" y="333668"/>
                  </a:cubicBezTo>
                  <a:cubicBezTo>
                    <a:pt x="196106" y="333668"/>
                    <a:pt x="196106" y="333668"/>
                    <a:pt x="196106" y="333668"/>
                  </a:cubicBezTo>
                  <a:lnTo>
                    <a:pt x="215475" y="336892"/>
                  </a:lnTo>
                  <a:lnTo>
                    <a:pt x="215475" y="116864"/>
                  </a:lnTo>
                  <a:cubicBezTo>
                    <a:pt x="215475" y="112028"/>
                    <a:pt x="218703" y="107999"/>
                    <a:pt x="223545" y="106387"/>
                  </a:cubicBezTo>
                  <a:lnTo>
                    <a:pt x="341370" y="75760"/>
                  </a:lnTo>
                  <a:cubicBezTo>
                    <a:pt x="342177" y="75760"/>
                    <a:pt x="342177" y="75760"/>
                    <a:pt x="342984" y="75760"/>
                  </a:cubicBezTo>
                  <a:cubicBezTo>
                    <a:pt x="343791" y="75760"/>
                    <a:pt x="344598" y="74954"/>
                    <a:pt x="345405" y="75760"/>
                  </a:cubicBezTo>
                  <a:cubicBezTo>
                    <a:pt x="346213" y="75760"/>
                    <a:pt x="347020" y="75760"/>
                    <a:pt x="347020" y="75760"/>
                  </a:cubicBezTo>
                  <a:cubicBezTo>
                    <a:pt x="347827" y="75760"/>
                    <a:pt x="347827" y="75760"/>
                    <a:pt x="348634" y="75760"/>
                  </a:cubicBezTo>
                  <a:lnTo>
                    <a:pt x="387371" y="91879"/>
                  </a:lnTo>
                  <a:lnTo>
                    <a:pt x="387371" y="62865"/>
                  </a:lnTo>
                  <a:cubicBezTo>
                    <a:pt x="375265" y="58029"/>
                    <a:pt x="365581" y="45940"/>
                    <a:pt x="365581" y="32238"/>
                  </a:cubicBezTo>
                  <a:cubicBezTo>
                    <a:pt x="365581" y="14507"/>
                    <a:pt x="380107" y="0"/>
                    <a:pt x="3978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67" grpId="0" bldLvl="0" animBg="1"/>
      <p:bldP spid="79" grpId="0"/>
      <p:bldP spid="80" grpId="0"/>
      <p:bldP spid="75" grpId="0"/>
      <p:bldP spid="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3005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加强安全施工工器具管理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202X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安全工作回顾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08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cxnSp>
        <p:nvCxnSpPr>
          <p:cNvPr id="27" name="直接连接符 26"/>
          <p:cNvCxnSpPr>
            <a:stCxn id="57" idx="4"/>
          </p:cNvCxnSpPr>
          <p:nvPr/>
        </p:nvCxnSpPr>
        <p:spPr>
          <a:xfrm flipH="1" flipV="1">
            <a:off x="697916" y="3275466"/>
            <a:ext cx="2760605" cy="2045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56" idx="5"/>
          </p:cNvCxnSpPr>
          <p:nvPr/>
        </p:nvCxnSpPr>
        <p:spPr>
          <a:xfrm>
            <a:off x="5721124" y="3284020"/>
            <a:ext cx="2645644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iŝľiḋé"/>
          <p:cNvGrpSpPr/>
          <p:nvPr/>
        </p:nvGrpSpPr>
        <p:grpSpPr>
          <a:xfrm>
            <a:off x="3458521" y="2413415"/>
            <a:ext cx="2262603" cy="1620180"/>
            <a:chOff x="4587598" y="2348880"/>
            <a:chExt cx="3016804" cy="2160240"/>
          </a:xfrm>
        </p:grpSpPr>
        <p:sp>
          <p:nvSpPr>
            <p:cNvPr id="56" name="îŝliďè"/>
            <p:cNvSpPr/>
            <p:nvPr/>
          </p:nvSpPr>
          <p:spPr bwMode="auto">
            <a:xfrm>
              <a:off x="6092234" y="2357559"/>
              <a:ext cx="1512168" cy="1152128"/>
            </a:xfrm>
            <a:custGeom>
              <a:avLst/>
              <a:gdLst>
                <a:gd name="connsiteX0" fmla="*/ 0 w 1512168"/>
                <a:gd name="connsiteY0" fmla="*/ 0 h 1152128"/>
                <a:gd name="connsiteX1" fmla="*/ 578978 w 1512168"/>
                <a:gd name="connsiteY1" fmla="*/ 441126 h 1152128"/>
                <a:gd name="connsiteX2" fmla="*/ 578978 w 1512168"/>
                <a:gd name="connsiteY2" fmla="*/ 216024 h 1152128"/>
                <a:gd name="connsiteX3" fmla="*/ 759850 w 1512168"/>
                <a:gd name="connsiteY3" fmla="*/ 216024 h 1152128"/>
                <a:gd name="connsiteX4" fmla="*/ 759850 w 1512168"/>
                <a:gd name="connsiteY4" fmla="*/ 578933 h 1152128"/>
                <a:gd name="connsiteX5" fmla="*/ 1512168 w 1512168"/>
                <a:gd name="connsiteY5" fmla="*/ 1152128 h 1152128"/>
                <a:gd name="connsiteX6" fmla="*/ 0 w 1512168"/>
                <a:gd name="connsiteY6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2168" h="1152128">
                  <a:moveTo>
                    <a:pt x="0" y="0"/>
                  </a:moveTo>
                  <a:lnTo>
                    <a:pt x="578978" y="441126"/>
                  </a:lnTo>
                  <a:lnTo>
                    <a:pt x="578978" y="216024"/>
                  </a:lnTo>
                  <a:lnTo>
                    <a:pt x="759850" y="216024"/>
                  </a:lnTo>
                  <a:lnTo>
                    <a:pt x="759850" y="578933"/>
                  </a:lnTo>
                  <a:lnTo>
                    <a:pt x="1512168" y="1152128"/>
                  </a:lnTo>
                  <a:lnTo>
                    <a:pt x="0" y="1152128"/>
                  </a:lnTo>
                  <a:close/>
                </a:path>
              </a:pathLst>
            </a:custGeom>
            <a:solidFill>
              <a:srgbClr val="E84328"/>
            </a:solidFill>
            <a:ln w="952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ṡ1iďé"/>
            <p:cNvSpPr/>
            <p:nvPr/>
          </p:nvSpPr>
          <p:spPr bwMode="auto">
            <a:xfrm flipH="1">
              <a:off x="4587598" y="2348880"/>
              <a:ext cx="1512168" cy="1152128"/>
            </a:xfrm>
            <a:prstGeom prst="rtTriangle">
              <a:avLst/>
            </a:prstGeom>
            <a:solidFill>
              <a:srgbClr val="E57E20"/>
            </a:solidFill>
            <a:ln w="952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58" name="îsḻïḓê"/>
            <p:cNvSpPr/>
            <p:nvPr/>
          </p:nvSpPr>
          <p:spPr bwMode="auto">
            <a:xfrm>
              <a:off x="4939254" y="3501008"/>
              <a:ext cx="1152128" cy="1008112"/>
            </a:xfrm>
            <a:prstGeom prst="rect">
              <a:avLst/>
            </a:prstGeom>
            <a:solidFill>
              <a:srgbClr val="D83417"/>
            </a:solidFill>
            <a:ln w="952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slïḋé"/>
            <p:cNvSpPr/>
            <p:nvPr/>
          </p:nvSpPr>
          <p:spPr bwMode="auto">
            <a:xfrm>
              <a:off x="6091382" y="3501008"/>
              <a:ext cx="1152128" cy="100811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ïṣľîḋè"/>
            <p:cNvSpPr txBox="1"/>
            <p:nvPr/>
          </p:nvSpPr>
          <p:spPr>
            <a:xfrm>
              <a:off x="5176556" y="3064002"/>
              <a:ext cx="914400" cy="434279"/>
            </a:xfrm>
            <a:prstGeom prst="rect">
              <a:avLst/>
            </a:prstGeom>
            <a:noFill/>
          </p:spPr>
          <p:txBody>
            <a:bodyPr wrap="none" anchor="ctr" anchorCtr="0">
              <a:normAutofit/>
            </a:bodyPr>
            <a:lstStyle/>
            <a:p>
              <a:pPr algn="r"/>
              <a:r>
                <a:rPr lang="zh-CN" altLang="en-US" sz="1400" b="1">
                  <a:solidFill>
                    <a:schemeClr val="bg1"/>
                  </a:solidFill>
                </a:rPr>
                <a:t>关键词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61" name="iŝľïḍè"/>
            <p:cNvSpPr txBox="1"/>
            <p:nvPr/>
          </p:nvSpPr>
          <p:spPr>
            <a:xfrm>
              <a:off x="5176556" y="3776788"/>
              <a:ext cx="914400" cy="434279"/>
            </a:xfrm>
            <a:prstGeom prst="rect">
              <a:avLst/>
            </a:prstGeom>
            <a:noFill/>
          </p:spPr>
          <p:txBody>
            <a:bodyPr wrap="none" anchor="ctr" anchorCtr="0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62" name="ïṣḻïḑe"/>
            <p:cNvSpPr txBox="1"/>
            <p:nvPr/>
          </p:nvSpPr>
          <p:spPr>
            <a:xfrm>
              <a:off x="6099766" y="3066729"/>
              <a:ext cx="914400" cy="434279"/>
            </a:xfrm>
            <a:prstGeom prst="rect">
              <a:avLst/>
            </a:prstGeom>
            <a:noFill/>
          </p:spPr>
          <p:txBody>
            <a:bodyPr wrap="none" anchor="ctr" anchorCtr="0">
              <a:normAutofit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</a:rPr>
                <a:t>关键词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išḻiḓé"/>
            <p:cNvSpPr txBox="1"/>
            <p:nvPr/>
          </p:nvSpPr>
          <p:spPr>
            <a:xfrm>
              <a:off x="6099766" y="3782324"/>
              <a:ext cx="914400" cy="434279"/>
            </a:xfrm>
            <a:prstGeom prst="rect">
              <a:avLst/>
            </a:prstGeom>
            <a:noFill/>
          </p:spPr>
          <p:txBody>
            <a:bodyPr wrap="none" anchor="ctr" anchorCtr="0">
              <a:normAutofit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</a:rPr>
                <a:t>关键词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ísļïdê"/>
          <p:cNvSpPr/>
          <p:nvPr/>
        </p:nvSpPr>
        <p:spPr bwMode="auto">
          <a:xfrm>
            <a:off x="312827" y="2474966"/>
            <a:ext cx="1981572" cy="41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normAutofit/>
          </a:bodyPr>
          <a:lstStyle/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此部分内容作为文字排版占位显示</a:t>
            </a:r>
            <a:b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（建议使用主题字体）</a:t>
            </a:r>
          </a:p>
        </p:txBody>
      </p:sp>
      <p:sp>
        <p:nvSpPr>
          <p:cNvPr id="31" name="îšľîḋè"/>
          <p:cNvSpPr txBox="1"/>
          <p:nvPr/>
        </p:nvSpPr>
        <p:spPr bwMode="auto">
          <a:xfrm>
            <a:off x="312827" y="2210890"/>
            <a:ext cx="1981572" cy="20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 fontScale="70000" lnSpcReduction="20000"/>
          </a:bodyPr>
          <a:lstStyle/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标题文本预设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341917" y="2174253"/>
            <a:ext cx="478322" cy="478323"/>
            <a:chOff x="2341917" y="2174253"/>
            <a:chExt cx="478322" cy="478323"/>
          </a:xfrm>
        </p:grpSpPr>
        <p:grpSp>
          <p:nvGrpSpPr>
            <p:cNvPr id="65" name="组合 64"/>
            <p:cNvGrpSpPr/>
            <p:nvPr/>
          </p:nvGrpSpPr>
          <p:grpSpPr>
            <a:xfrm>
              <a:off x="2341917" y="2174253"/>
              <a:ext cx="478322" cy="478323"/>
              <a:chOff x="980097" y="3258913"/>
              <a:chExt cx="823149" cy="823150"/>
            </a:xfrm>
          </p:grpSpPr>
          <p:sp>
            <p:nvSpPr>
              <p:cNvPr id="67" name="MH_Other_4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gray">
              <a:xfrm>
                <a:off x="980097" y="3258913"/>
                <a:ext cx="823149" cy="823150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TW" altLang="en-US" sz="1350" dirty="0">
                  <a:solidFill>
                    <a:schemeClr val="lt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68" name="MH_Title_1"/>
              <p:cNvSpPr/>
              <p:nvPr>
                <p:custDataLst>
                  <p:tags r:id="rId10"/>
                </p:custDataLst>
              </p:nvPr>
            </p:nvSpPr>
            <p:spPr>
              <a:xfrm>
                <a:off x="1072092" y="3350909"/>
                <a:ext cx="639846" cy="639846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TW" altLang="en-US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sp>
          <p:nvSpPr>
            <p:cNvPr id="55" name="iṧḷîďe"/>
            <p:cNvSpPr>
              <a:spLocks noChangeAspect="1"/>
            </p:cNvSpPr>
            <p:nvPr/>
          </p:nvSpPr>
          <p:spPr bwMode="auto">
            <a:xfrm>
              <a:off x="2481683" y="2328787"/>
              <a:ext cx="198792" cy="189586"/>
            </a:xfrm>
            <a:custGeom>
              <a:avLst/>
              <a:gdLst>
                <a:gd name="connsiteX0" fmla="*/ 315778 w 607639"/>
                <a:gd name="connsiteY0" fmla="*/ 173080 h 579502"/>
                <a:gd name="connsiteX1" fmla="*/ 315778 w 607639"/>
                <a:gd name="connsiteY1" fmla="*/ 266058 h 579502"/>
                <a:gd name="connsiteX2" fmla="*/ 303493 w 607639"/>
                <a:gd name="connsiteY2" fmla="*/ 278325 h 579502"/>
                <a:gd name="connsiteX3" fmla="*/ 210375 w 607639"/>
                <a:gd name="connsiteY3" fmla="*/ 278325 h 579502"/>
                <a:gd name="connsiteX4" fmla="*/ 303493 w 607639"/>
                <a:gd name="connsiteY4" fmla="*/ 359925 h 579502"/>
                <a:gd name="connsiteX5" fmla="*/ 397500 w 607639"/>
                <a:gd name="connsiteY5" fmla="*/ 266058 h 579502"/>
                <a:gd name="connsiteX6" fmla="*/ 315778 w 607639"/>
                <a:gd name="connsiteY6" fmla="*/ 173080 h 579502"/>
                <a:gd name="connsiteX7" fmla="*/ 249814 w 607639"/>
                <a:gd name="connsiteY7" fmla="*/ 160816 h 579502"/>
                <a:gd name="connsiteX8" fmla="*/ 198110 w 607639"/>
                <a:gd name="connsiteY8" fmla="*/ 212449 h 579502"/>
                <a:gd name="connsiteX9" fmla="*/ 249814 w 607639"/>
                <a:gd name="connsiteY9" fmla="*/ 212449 h 579502"/>
                <a:gd name="connsiteX10" fmla="*/ 303493 w 607639"/>
                <a:gd name="connsiteY10" fmla="*/ 147835 h 579502"/>
                <a:gd name="connsiteX11" fmla="*/ 421981 w 607639"/>
                <a:gd name="connsiteY11" fmla="*/ 266058 h 579502"/>
                <a:gd name="connsiteX12" fmla="*/ 303493 w 607639"/>
                <a:gd name="connsiteY12" fmla="*/ 384370 h 579502"/>
                <a:gd name="connsiteX13" fmla="*/ 185093 w 607639"/>
                <a:gd name="connsiteY13" fmla="*/ 266058 h 579502"/>
                <a:gd name="connsiteX14" fmla="*/ 197289 w 607639"/>
                <a:gd name="connsiteY14" fmla="*/ 253880 h 579502"/>
                <a:gd name="connsiteX15" fmla="*/ 291297 w 607639"/>
                <a:gd name="connsiteY15" fmla="*/ 253880 h 579502"/>
                <a:gd name="connsiteX16" fmla="*/ 291297 w 607639"/>
                <a:gd name="connsiteY16" fmla="*/ 160013 h 579502"/>
                <a:gd name="connsiteX17" fmla="*/ 303493 w 607639"/>
                <a:gd name="connsiteY17" fmla="*/ 147835 h 579502"/>
                <a:gd name="connsiteX18" fmla="*/ 262095 w 607639"/>
                <a:gd name="connsiteY18" fmla="*/ 135133 h 579502"/>
                <a:gd name="connsiteX19" fmla="*/ 274287 w 607639"/>
                <a:gd name="connsiteY19" fmla="*/ 147397 h 579502"/>
                <a:gd name="connsiteX20" fmla="*/ 274287 w 607639"/>
                <a:gd name="connsiteY20" fmla="*/ 224713 h 579502"/>
                <a:gd name="connsiteX21" fmla="*/ 262095 w 607639"/>
                <a:gd name="connsiteY21" fmla="*/ 236888 h 579502"/>
                <a:gd name="connsiteX22" fmla="*/ 184672 w 607639"/>
                <a:gd name="connsiteY22" fmla="*/ 236888 h 579502"/>
                <a:gd name="connsiteX23" fmla="*/ 172391 w 607639"/>
                <a:gd name="connsiteY23" fmla="*/ 224713 h 579502"/>
                <a:gd name="connsiteX24" fmla="*/ 262095 w 607639"/>
                <a:gd name="connsiteY24" fmla="*/ 135133 h 579502"/>
                <a:gd name="connsiteX25" fmla="*/ 58120 w 607639"/>
                <a:gd name="connsiteY25" fmla="*/ 108514 h 579502"/>
                <a:gd name="connsiteX26" fmla="*/ 58120 w 607639"/>
                <a:gd name="connsiteY26" fmla="*/ 413970 h 579502"/>
                <a:gd name="connsiteX27" fmla="*/ 549430 w 607639"/>
                <a:gd name="connsiteY27" fmla="*/ 413970 h 579502"/>
                <a:gd name="connsiteX28" fmla="*/ 549430 w 607639"/>
                <a:gd name="connsiteY28" fmla="*/ 108514 h 579502"/>
                <a:gd name="connsiteX29" fmla="*/ 27236 w 607639"/>
                <a:gd name="connsiteY29" fmla="*/ 56079 h 579502"/>
                <a:gd name="connsiteX30" fmla="*/ 27236 w 607639"/>
                <a:gd name="connsiteY30" fmla="*/ 81319 h 579502"/>
                <a:gd name="connsiteX31" fmla="*/ 580403 w 607639"/>
                <a:gd name="connsiteY31" fmla="*/ 81319 h 579502"/>
                <a:gd name="connsiteX32" fmla="*/ 580403 w 607639"/>
                <a:gd name="connsiteY32" fmla="*/ 56079 h 579502"/>
                <a:gd name="connsiteX33" fmla="*/ 303775 w 607639"/>
                <a:gd name="connsiteY33" fmla="*/ 0 h 579502"/>
                <a:gd name="connsiteX34" fmla="*/ 317393 w 607639"/>
                <a:gd name="connsiteY34" fmla="*/ 13597 h 579502"/>
                <a:gd name="connsiteX35" fmla="*/ 317393 w 607639"/>
                <a:gd name="connsiteY35" fmla="*/ 28884 h 579502"/>
                <a:gd name="connsiteX36" fmla="*/ 580403 w 607639"/>
                <a:gd name="connsiteY36" fmla="*/ 28884 h 579502"/>
                <a:gd name="connsiteX37" fmla="*/ 607639 w 607639"/>
                <a:gd name="connsiteY37" fmla="*/ 56079 h 579502"/>
                <a:gd name="connsiteX38" fmla="*/ 607639 w 607639"/>
                <a:gd name="connsiteY38" fmla="*/ 81319 h 579502"/>
                <a:gd name="connsiteX39" fmla="*/ 580403 w 607639"/>
                <a:gd name="connsiteY39" fmla="*/ 108514 h 579502"/>
                <a:gd name="connsiteX40" fmla="*/ 576665 w 607639"/>
                <a:gd name="connsiteY40" fmla="*/ 108514 h 579502"/>
                <a:gd name="connsiteX41" fmla="*/ 576665 w 607639"/>
                <a:gd name="connsiteY41" fmla="*/ 413970 h 579502"/>
                <a:gd name="connsiteX42" fmla="*/ 549430 w 607639"/>
                <a:gd name="connsiteY42" fmla="*/ 441165 h 579502"/>
                <a:gd name="connsiteX43" fmla="*/ 317393 w 607639"/>
                <a:gd name="connsiteY43" fmla="*/ 441165 h 579502"/>
                <a:gd name="connsiteX44" fmla="*/ 317393 w 607639"/>
                <a:gd name="connsiteY44" fmla="*/ 481069 h 579502"/>
                <a:gd name="connsiteX45" fmla="*/ 418236 w 607639"/>
                <a:gd name="connsiteY45" fmla="*/ 554923 h 579502"/>
                <a:gd name="connsiteX46" fmla="*/ 421173 w 607639"/>
                <a:gd name="connsiteY46" fmla="*/ 573942 h 579502"/>
                <a:gd name="connsiteX47" fmla="*/ 410225 w 607639"/>
                <a:gd name="connsiteY47" fmla="*/ 579452 h 579502"/>
                <a:gd name="connsiteX48" fmla="*/ 402215 w 607639"/>
                <a:gd name="connsiteY48" fmla="*/ 576874 h 579502"/>
                <a:gd name="connsiteX49" fmla="*/ 317393 w 607639"/>
                <a:gd name="connsiteY49" fmla="*/ 514752 h 579502"/>
                <a:gd name="connsiteX50" fmla="*/ 317393 w 607639"/>
                <a:gd name="connsiteY50" fmla="*/ 565854 h 579502"/>
                <a:gd name="connsiteX51" fmla="*/ 303775 w 607639"/>
                <a:gd name="connsiteY51" fmla="*/ 579452 h 579502"/>
                <a:gd name="connsiteX52" fmla="*/ 290157 w 607639"/>
                <a:gd name="connsiteY52" fmla="*/ 565854 h 579502"/>
                <a:gd name="connsiteX53" fmla="*/ 290157 w 607639"/>
                <a:gd name="connsiteY53" fmla="*/ 514752 h 579502"/>
                <a:gd name="connsiteX54" fmla="*/ 205424 w 607639"/>
                <a:gd name="connsiteY54" fmla="*/ 576874 h 579502"/>
                <a:gd name="connsiteX55" fmla="*/ 186377 w 607639"/>
                <a:gd name="connsiteY55" fmla="*/ 573942 h 579502"/>
                <a:gd name="connsiteX56" fmla="*/ 189314 w 607639"/>
                <a:gd name="connsiteY56" fmla="*/ 554923 h 579502"/>
                <a:gd name="connsiteX57" fmla="*/ 290157 w 607639"/>
                <a:gd name="connsiteY57" fmla="*/ 481069 h 579502"/>
                <a:gd name="connsiteX58" fmla="*/ 290157 w 607639"/>
                <a:gd name="connsiteY58" fmla="*/ 441165 h 579502"/>
                <a:gd name="connsiteX59" fmla="*/ 58120 w 607639"/>
                <a:gd name="connsiteY59" fmla="*/ 441165 h 579502"/>
                <a:gd name="connsiteX60" fmla="*/ 30885 w 607639"/>
                <a:gd name="connsiteY60" fmla="*/ 413970 h 579502"/>
                <a:gd name="connsiteX61" fmla="*/ 30885 w 607639"/>
                <a:gd name="connsiteY61" fmla="*/ 108514 h 579502"/>
                <a:gd name="connsiteX62" fmla="*/ 27236 w 607639"/>
                <a:gd name="connsiteY62" fmla="*/ 108514 h 579502"/>
                <a:gd name="connsiteX63" fmla="*/ 0 w 607639"/>
                <a:gd name="connsiteY63" fmla="*/ 81319 h 579502"/>
                <a:gd name="connsiteX64" fmla="*/ 0 w 607639"/>
                <a:gd name="connsiteY64" fmla="*/ 56079 h 579502"/>
                <a:gd name="connsiteX65" fmla="*/ 27236 w 607639"/>
                <a:gd name="connsiteY65" fmla="*/ 28884 h 579502"/>
                <a:gd name="connsiteX66" fmla="*/ 290157 w 607639"/>
                <a:gd name="connsiteY66" fmla="*/ 28884 h 579502"/>
                <a:gd name="connsiteX67" fmla="*/ 290157 w 607639"/>
                <a:gd name="connsiteY67" fmla="*/ 13597 h 579502"/>
                <a:gd name="connsiteX68" fmla="*/ 303775 w 607639"/>
                <a:gd name="connsiteY68" fmla="*/ 0 h 57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579502">
                  <a:moveTo>
                    <a:pt x="315778" y="173080"/>
                  </a:moveTo>
                  <a:lnTo>
                    <a:pt x="315778" y="266058"/>
                  </a:lnTo>
                  <a:cubicBezTo>
                    <a:pt x="315778" y="272814"/>
                    <a:pt x="310258" y="278325"/>
                    <a:pt x="303493" y="278325"/>
                  </a:cubicBezTo>
                  <a:lnTo>
                    <a:pt x="210375" y="278325"/>
                  </a:lnTo>
                  <a:cubicBezTo>
                    <a:pt x="216429" y="324281"/>
                    <a:pt x="255866" y="359925"/>
                    <a:pt x="303493" y="359925"/>
                  </a:cubicBezTo>
                  <a:cubicBezTo>
                    <a:pt x="355303" y="359925"/>
                    <a:pt x="397500" y="317792"/>
                    <a:pt x="397500" y="266058"/>
                  </a:cubicBezTo>
                  <a:cubicBezTo>
                    <a:pt x="397500" y="218502"/>
                    <a:pt x="361802" y="179124"/>
                    <a:pt x="315778" y="173080"/>
                  </a:cubicBezTo>
                  <a:close/>
                  <a:moveTo>
                    <a:pt x="249814" y="160816"/>
                  </a:moveTo>
                  <a:cubicBezTo>
                    <a:pt x="223740" y="165793"/>
                    <a:pt x="203093" y="186410"/>
                    <a:pt x="198110" y="212449"/>
                  </a:cubicBezTo>
                  <a:lnTo>
                    <a:pt x="249814" y="212449"/>
                  </a:lnTo>
                  <a:close/>
                  <a:moveTo>
                    <a:pt x="303493" y="147835"/>
                  </a:moveTo>
                  <a:cubicBezTo>
                    <a:pt x="368835" y="147835"/>
                    <a:pt x="421981" y="200902"/>
                    <a:pt x="421981" y="266058"/>
                  </a:cubicBezTo>
                  <a:cubicBezTo>
                    <a:pt x="421981" y="331303"/>
                    <a:pt x="368835" y="384370"/>
                    <a:pt x="303493" y="384370"/>
                  </a:cubicBezTo>
                  <a:cubicBezTo>
                    <a:pt x="238239" y="384370"/>
                    <a:pt x="185093" y="331303"/>
                    <a:pt x="185093" y="266058"/>
                  </a:cubicBezTo>
                  <a:cubicBezTo>
                    <a:pt x="185093" y="259303"/>
                    <a:pt x="190523" y="253880"/>
                    <a:pt x="197289" y="253880"/>
                  </a:cubicBezTo>
                  <a:lnTo>
                    <a:pt x="291297" y="253880"/>
                  </a:lnTo>
                  <a:lnTo>
                    <a:pt x="291297" y="160013"/>
                  </a:lnTo>
                  <a:cubicBezTo>
                    <a:pt x="291297" y="153257"/>
                    <a:pt x="296727" y="147835"/>
                    <a:pt x="303493" y="147835"/>
                  </a:cubicBezTo>
                  <a:close/>
                  <a:moveTo>
                    <a:pt x="262095" y="135133"/>
                  </a:moveTo>
                  <a:cubicBezTo>
                    <a:pt x="268859" y="135133"/>
                    <a:pt x="274287" y="140643"/>
                    <a:pt x="274287" y="147397"/>
                  </a:cubicBezTo>
                  <a:lnTo>
                    <a:pt x="274287" y="224713"/>
                  </a:lnTo>
                  <a:cubicBezTo>
                    <a:pt x="274287" y="231467"/>
                    <a:pt x="268859" y="236888"/>
                    <a:pt x="262095" y="236888"/>
                  </a:cubicBezTo>
                  <a:lnTo>
                    <a:pt x="184672" y="236888"/>
                  </a:lnTo>
                  <a:cubicBezTo>
                    <a:pt x="177909" y="236888"/>
                    <a:pt x="172391" y="231467"/>
                    <a:pt x="172391" y="224713"/>
                  </a:cubicBezTo>
                  <a:cubicBezTo>
                    <a:pt x="172391" y="175302"/>
                    <a:pt x="212616" y="135133"/>
                    <a:pt x="262095" y="135133"/>
                  </a:cubicBezTo>
                  <a:close/>
                  <a:moveTo>
                    <a:pt x="58120" y="108514"/>
                  </a:moveTo>
                  <a:lnTo>
                    <a:pt x="58120" y="413970"/>
                  </a:lnTo>
                  <a:lnTo>
                    <a:pt x="549430" y="413970"/>
                  </a:lnTo>
                  <a:lnTo>
                    <a:pt x="549430" y="108514"/>
                  </a:lnTo>
                  <a:close/>
                  <a:moveTo>
                    <a:pt x="27236" y="56079"/>
                  </a:moveTo>
                  <a:lnTo>
                    <a:pt x="27236" y="81319"/>
                  </a:lnTo>
                  <a:lnTo>
                    <a:pt x="580403" y="81319"/>
                  </a:lnTo>
                  <a:lnTo>
                    <a:pt x="580403" y="56079"/>
                  </a:lnTo>
                  <a:close/>
                  <a:moveTo>
                    <a:pt x="303775" y="0"/>
                  </a:moveTo>
                  <a:cubicBezTo>
                    <a:pt x="311341" y="0"/>
                    <a:pt x="317393" y="6132"/>
                    <a:pt x="317393" y="13597"/>
                  </a:cubicBezTo>
                  <a:lnTo>
                    <a:pt x="317393" y="28884"/>
                  </a:lnTo>
                  <a:lnTo>
                    <a:pt x="580403" y="28884"/>
                  </a:lnTo>
                  <a:cubicBezTo>
                    <a:pt x="595356" y="28884"/>
                    <a:pt x="607639" y="41148"/>
                    <a:pt x="607639" y="56079"/>
                  </a:cubicBezTo>
                  <a:lnTo>
                    <a:pt x="607639" y="81319"/>
                  </a:lnTo>
                  <a:cubicBezTo>
                    <a:pt x="607639" y="96338"/>
                    <a:pt x="595356" y="108514"/>
                    <a:pt x="580403" y="108514"/>
                  </a:cubicBezTo>
                  <a:lnTo>
                    <a:pt x="576665" y="108514"/>
                  </a:lnTo>
                  <a:lnTo>
                    <a:pt x="576665" y="413970"/>
                  </a:lnTo>
                  <a:cubicBezTo>
                    <a:pt x="576665" y="428990"/>
                    <a:pt x="564472" y="441165"/>
                    <a:pt x="549430" y="441165"/>
                  </a:cubicBezTo>
                  <a:lnTo>
                    <a:pt x="317393" y="441165"/>
                  </a:lnTo>
                  <a:lnTo>
                    <a:pt x="317393" y="481069"/>
                  </a:lnTo>
                  <a:lnTo>
                    <a:pt x="418236" y="554923"/>
                  </a:lnTo>
                  <a:cubicBezTo>
                    <a:pt x="424377" y="559366"/>
                    <a:pt x="425623" y="567898"/>
                    <a:pt x="421173" y="573942"/>
                  </a:cubicBezTo>
                  <a:cubicBezTo>
                    <a:pt x="418503" y="577585"/>
                    <a:pt x="414409" y="579452"/>
                    <a:pt x="410225" y="579452"/>
                  </a:cubicBezTo>
                  <a:cubicBezTo>
                    <a:pt x="407466" y="579452"/>
                    <a:pt x="404618" y="578652"/>
                    <a:pt x="402215" y="576874"/>
                  </a:cubicBezTo>
                  <a:lnTo>
                    <a:pt x="317393" y="514752"/>
                  </a:lnTo>
                  <a:lnTo>
                    <a:pt x="317393" y="565854"/>
                  </a:lnTo>
                  <a:cubicBezTo>
                    <a:pt x="317393" y="573408"/>
                    <a:pt x="311341" y="579452"/>
                    <a:pt x="303775" y="579452"/>
                  </a:cubicBezTo>
                  <a:cubicBezTo>
                    <a:pt x="296299" y="579452"/>
                    <a:pt x="290157" y="573408"/>
                    <a:pt x="290157" y="565854"/>
                  </a:cubicBezTo>
                  <a:lnTo>
                    <a:pt x="290157" y="514752"/>
                  </a:lnTo>
                  <a:lnTo>
                    <a:pt x="205424" y="576874"/>
                  </a:lnTo>
                  <a:cubicBezTo>
                    <a:pt x="199372" y="581318"/>
                    <a:pt x="190827" y="579985"/>
                    <a:pt x="186377" y="573942"/>
                  </a:cubicBezTo>
                  <a:cubicBezTo>
                    <a:pt x="181927" y="567898"/>
                    <a:pt x="183262" y="559366"/>
                    <a:pt x="189314" y="554923"/>
                  </a:cubicBezTo>
                  <a:lnTo>
                    <a:pt x="290157" y="481069"/>
                  </a:lnTo>
                  <a:lnTo>
                    <a:pt x="290157" y="441165"/>
                  </a:lnTo>
                  <a:lnTo>
                    <a:pt x="58120" y="441165"/>
                  </a:lnTo>
                  <a:cubicBezTo>
                    <a:pt x="43167" y="441165"/>
                    <a:pt x="30885" y="428990"/>
                    <a:pt x="30885" y="413970"/>
                  </a:cubicBezTo>
                  <a:lnTo>
                    <a:pt x="30885" y="108514"/>
                  </a:lnTo>
                  <a:lnTo>
                    <a:pt x="27236" y="108514"/>
                  </a:lnTo>
                  <a:cubicBezTo>
                    <a:pt x="12194" y="108514"/>
                    <a:pt x="0" y="96338"/>
                    <a:pt x="0" y="81319"/>
                  </a:cubicBezTo>
                  <a:lnTo>
                    <a:pt x="0" y="56079"/>
                  </a:lnTo>
                  <a:cubicBezTo>
                    <a:pt x="0" y="41148"/>
                    <a:pt x="12194" y="28884"/>
                    <a:pt x="27236" y="28884"/>
                  </a:cubicBezTo>
                  <a:lnTo>
                    <a:pt x="290157" y="28884"/>
                  </a:lnTo>
                  <a:lnTo>
                    <a:pt x="290157" y="13597"/>
                  </a:lnTo>
                  <a:cubicBezTo>
                    <a:pt x="290157" y="6132"/>
                    <a:pt x="296299" y="0"/>
                    <a:pt x="3037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/>
              <a:endParaRPr/>
            </a:p>
          </p:txBody>
        </p:sp>
      </p:grpSp>
      <p:sp>
        <p:nvSpPr>
          <p:cNvPr id="39" name="iśľiḑè"/>
          <p:cNvSpPr/>
          <p:nvPr/>
        </p:nvSpPr>
        <p:spPr bwMode="auto">
          <a:xfrm>
            <a:off x="312827" y="3937191"/>
            <a:ext cx="1981572" cy="41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normAutofit/>
          </a:bodyPr>
          <a:lstStyle/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此部分内容作为文字排版占位显示</a:t>
            </a:r>
            <a:b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（建议使用主题字体）</a:t>
            </a:r>
          </a:p>
        </p:txBody>
      </p:sp>
      <p:sp>
        <p:nvSpPr>
          <p:cNvPr id="40" name="îşḻïḍe"/>
          <p:cNvSpPr txBox="1"/>
          <p:nvPr/>
        </p:nvSpPr>
        <p:spPr bwMode="auto">
          <a:xfrm>
            <a:off x="312827" y="3673115"/>
            <a:ext cx="1981572" cy="20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 fontScale="70000" lnSpcReduction="20000"/>
          </a:bodyPr>
          <a:lstStyle/>
          <a:p>
            <a:pPr algn="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标题文本预设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36050" y="3664401"/>
            <a:ext cx="478322" cy="478323"/>
            <a:chOff x="2336050" y="3664401"/>
            <a:chExt cx="478322" cy="478323"/>
          </a:xfrm>
        </p:grpSpPr>
        <p:grpSp>
          <p:nvGrpSpPr>
            <p:cNvPr id="75" name="组合 74"/>
            <p:cNvGrpSpPr/>
            <p:nvPr/>
          </p:nvGrpSpPr>
          <p:grpSpPr>
            <a:xfrm>
              <a:off x="2336050" y="3664401"/>
              <a:ext cx="478322" cy="478323"/>
              <a:chOff x="980097" y="3258913"/>
              <a:chExt cx="823149" cy="823150"/>
            </a:xfrm>
          </p:grpSpPr>
          <p:sp>
            <p:nvSpPr>
              <p:cNvPr id="76" name="MH_Other_4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gray">
              <a:xfrm>
                <a:off x="980097" y="3258913"/>
                <a:ext cx="823149" cy="823150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TW" altLang="en-US" sz="1350" dirty="0">
                  <a:solidFill>
                    <a:schemeClr val="lt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77" name="MH_Title_1"/>
              <p:cNvSpPr/>
              <p:nvPr>
                <p:custDataLst>
                  <p:tags r:id="rId8"/>
                </p:custDataLst>
              </p:nvPr>
            </p:nvSpPr>
            <p:spPr>
              <a:xfrm>
                <a:off x="1072092" y="3350909"/>
                <a:ext cx="639846" cy="639846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TW" altLang="en-US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sp>
          <p:nvSpPr>
            <p:cNvPr id="53" name="ïśľîḓè"/>
            <p:cNvSpPr>
              <a:spLocks noChangeAspect="1"/>
            </p:cNvSpPr>
            <p:nvPr/>
          </p:nvSpPr>
          <p:spPr bwMode="auto">
            <a:xfrm>
              <a:off x="2493413" y="3784745"/>
              <a:ext cx="175331" cy="198792"/>
            </a:xfrm>
            <a:custGeom>
              <a:avLst/>
              <a:gdLst>
                <a:gd name="T0" fmla="*/ 2125 w 2288"/>
                <a:gd name="T1" fmla="*/ 924 h 2598"/>
                <a:gd name="T2" fmla="*/ 1863 w 2288"/>
                <a:gd name="T3" fmla="*/ 1258 h 2598"/>
                <a:gd name="T4" fmla="*/ 1848 w 2288"/>
                <a:gd name="T5" fmla="*/ 1586 h 2598"/>
                <a:gd name="T6" fmla="*/ 1899 w 2288"/>
                <a:gd name="T7" fmla="*/ 1716 h 2598"/>
                <a:gd name="T8" fmla="*/ 1211 w 2288"/>
                <a:gd name="T9" fmla="*/ 2079 h 2598"/>
                <a:gd name="T10" fmla="*/ 1176 w 2288"/>
                <a:gd name="T11" fmla="*/ 2038 h 2598"/>
                <a:gd name="T12" fmla="*/ 1200 w 2288"/>
                <a:gd name="T13" fmla="*/ 965 h 2598"/>
                <a:gd name="T14" fmla="*/ 1409 w 2288"/>
                <a:gd name="T15" fmla="*/ 1012 h 2598"/>
                <a:gd name="T16" fmla="*/ 1522 w 2288"/>
                <a:gd name="T17" fmla="*/ 978 h 2598"/>
                <a:gd name="T18" fmla="*/ 1526 w 2288"/>
                <a:gd name="T19" fmla="*/ 847 h 2598"/>
                <a:gd name="T20" fmla="*/ 1387 w 2288"/>
                <a:gd name="T21" fmla="*/ 828 h 2598"/>
                <a:gd name="T22" fmla="*/ 1193 w 2288"/>
                <a:gd name="T23" fmla="*/ 584 h 2598"/>
                <a:gd name="T24" fmla="*/ 1375 w 2288"/>
                <a:gd name="T25" fmla="*/ 124 h 2598"/>
                <a:gd name="T26" fmla="*/ 1109 w 2288"/>
                <a:gd name="T27" fmla="*/ 37 h 2598"/>
                <a:gd name="T28" fmla="*/ 1013 w 2288"/>
                <a:gd name="T29" fmla="*/ 570 h 2598"/>
                <a:gd name="T30" fmla="*/ 1056 w 2288"/>
                <a:gd name="T31" fmla="*/ 808 h 2598"/>
                <a:gd name="T32" fmla="*/ 891 w 2288"/>
                <a:gd name="T33" fmla="*/ 784 h 2598"/>
                <a:gd name="T34" fmla="*/ 748 w 2288"/>
                <a:gd name="T35" fmla="*/ 921 h 2598"/>
                <a:gd name="T36" fmla="*/ 899 w 2288"/>
                <a:gd name="T37" fmla="*/ 946 h 2598"/>
                <a:gd name="T38" fmla="*/ 1024 w 2288"/>
                <a:gd name="T39" fmla="*/ 1479 h 2598"/>
                <a:gd name="T40" fmla="*/ 1022 w 2288"/>
                <a:gd name="T41" fmla="*/ 2081 h 2598"/>
                <a:gd name="T42" fmla="*/ 434 w 2288"/>
                <a:gd name="T43" fmla="*/ 1569 h 2598"/>
                <a:gd name="T44" fmla="*/ 395 w 2288"/>
                <a:gd name="T45" fmla="*/ 1470 h 2598"/>
                <a:gd name="T46" fmla="*/ 88 w 2288"/>
                <a:gd name="T47" fmla="*/ 1148 h 2598"/>
                <a:gd name="T48" fmla="*/ 101 w 2288"/>
                <a:gd name="T49" fmla="*/ 1658 h 2598"/>
                <a:gd name="T50" fmla="*/ 906 w 2288"/>
                <a:gd name="T51" fmla="*/ 2228 h 2598"/>
                <a:gd name="T52" fmla="*/ 1177 w 2288"/>
                <a:gd name="T53" fmla="*/ 2500 h 2598"/>
                <a:gd name="T54" fmla="*/ 1223 w 2288"/>
                <a:gd name="T55" fmla="*/ 2405 h 2598"/>
                <a:gd name="T56" fmla="*/ 1273 w 2288"/>
                <a:gd name="T57" fmla="*/ 2328 h 2598"/>
                <a:gd name="T58" fmla="*/ 1280 w 2288"/>
                <a:gd name="T59" fmla="*/ 2234 h 2598"/>
                <a:gd name="T60" fmla="*/ 2094 w 2288"/>
                <a:gd name="T61" fmla="*/ 1624 h 2598"/>
                <a:gd name="T62" fmla="*/ 2274 w 2288"/>
                <a:gd name="T63" fmla="*/ 1517 h 2598"/>
                <a:gd name="T64" fmla="*/ 1065 w 2288"/>
                <a:gd name="T65" fmla="*/ 420 h 2598"/>
                <a:gd name="T66" fmla="*/ 1131 w 2288"/>
                <a:gd name="T67" fmla="*/ 148 h 2598"/>
                <a:gd name="T68" fmla="*/ 1165 w 2288"/>
                <a:gd name="T69" fmla="*/ 430 h 2598"/>
                <a:gd name="T70" fmla="*/ 1065 w 2288"/>
                <a:gd name="T71" fmla="*/ 420 h 2598"/>
                <a:gd name="T72" fmla="*/ 1040 w 2288"/>
                <a:gd name="T73" fmla="*/ 2287 h 2598"/>
                <a:gd name="T74" fmla="*/ 1032 w 2288"/>
                <a:gd name="T75" fmla="*/ 2241 h 2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8" h="2598">
                  <a:moveTo>
                    <a:pt x="2281" y="1465"/>
                  </a:moveTo>
                  <a:cubicBezTo>
                    <a:pt x="2220" y="1286"/>
                    <a:pt x="2159" y="1111"/>
                    <a:pt x="2125" y="924"/>
                  </a:cubicBezTo>
                  <a:cubicBezTo>
                    <a:pt x="2112" y="850"/>
                    <a:pt x="2018" y="868"/>
                    <a:pt x="1992" y="924"/>
                  </a:cubicBezTo>
                  <a:cubicBezTo>
                    <a:pt x="1948" y="1035"/>
                    <a:pt x="1904" y="1146"/>
                    <a:pt x="1863" y="1258"/>
                  </a:cubicBezTo>
                  <a:cubicBezTo>
                    <a:pt x="1840" y="1319"/>
                    <a:pt x="1790" y="1411"/>
                    <a:pt x="1809" y="1480"/>
                  </a:cubicBezTo>
                  <a:cubicBezTo>
                    <a:pt x="1783" y="1516"/>
                    <a:pt x="1783" y="1565"/>
                    <a:pt x="1848" y="1586"/>
                  </a:cubicBezTo>
                  <a:cubicBezTo>
                    <a:pt x="1878" y="1596"/>
                    <a:pt x="1908" y="1602"/>
                    <a:pt x="1938" y="1607"/>
                  </a:cubicBezTo>
                  <a:cubicBezTo>
                    <a:pt x="1927" y="1644"/>
                    <a:pt x="1916" y="1681"/>
                    <a:pt x="1899" y="1716"/>
                  </a:cubicBezTo>
                  <a:cubicBezTo>
                    <a:pt x="1861" y="1789"/>
                    <a:pt x="1799" y="1850"/>
                    <a:pt x="1734" y="1899"/>
                  </a:cubicBezTo>
                  <a:cubicBezTo>
                    <a:pt x="1586" y="2012"/>
                    <a:pt x="1393" y="2062"/>
                    <a:pt x="1211" y="2079"/>
                  </a:cubicBezTo>
                  <a:cubicBezTo>
                    <a:pt x="1201" y="2080"/>
                    <a:pt x="1190" y="2080"/>
                    <a:pt x="1180" y="2081"/>
                  </a:cubicBezTo>
                  <a:cubicBezTo>
                    <a:pt x="1178" y="2066"/>
                    <a:pt x="1177" y="2052"/>
                    <a:pt x="1176" y="2038"/>
                  </a:cubicBezTo>
                  <a:cubicBezTo>
                    <a:pt x="1167" y="1852"/>
                    <a:pt x="1173" y="1665"/>
                    <a:pt x="1178" y="1479"/>
                  </a:cubicBezTo>
                  <a:cubicBezTo>
                    <a:pt x="1183" y="1309"/>
                    <a:pt x="1195" y="1137"/>
                    <a:pt x="1200" y="965"/>
                  </a:cubicBezTo>
                  <a:cubicBezTo>
                    <a:pt x="1262" y="972"/>
                    <a:pt x="1326" y="981"/>
                    <a:pt x="1388" y="979"/>
                  </a:cubicBezTo>
                  <a:cubicBezTo>
                    <a:pt x="1391" y="992"/>
                    <a:pt x="1399" y="1003"/>
                    <a:pt x="1409" y="1012"/>
                  </a:cubicBezTo>
                  <a:cubicBezTo>
                    <a:pt x="1434" y="1041"/>
                    <a:pt x="1476" y="1041"/>
                    <a:pt x="1501" y="1012"/>
                  </a:cubicBezTo>
                  <a:cubicBezTo>
                    <a:pt x="1511" y="1003"/>
                    <a:pt x="1519" y="991"/>
                    <a:pt x="1522" y="978"/>
                  </a:cubicBezTo>
                  <a:cubicBezTo>
                    <a:pt x="1528" y="956"/>
                    <a:pt x="1526" y="931"/>
                    <a:pt x="1526" y="908"/>
                  </a:cubicBezTo>
                  <a:lnTo>
                    <a:pt x="1526" y="847"/>
                  </a:lnTo>
                  <a:cubicBezTo>
                    <a:pt x="1526" y="809"/>
                    <a:pt x="1493" y="776"/>
                    <a:pt x="1455" y="776"/>
                  </a:cubicBezTo>
                  <a:cubicBezTo>
                    <a:pt x="1423" y="776"/>
                    <a:pt x="1395" y="799"/>
                    <a:pt x="1387" y="828"/>
                  </a:cubicBezTo>
                  <a:cubicBezTo>
                    <a:pt x="1327" y="813"/>
                    <a:pt x="1264" y="812"/>
                    <a:pt x="1202" y="810"/>
                  </a:cubicBezTo>
                  <a:cubicBezTo>
                    <a:pt x="1202" y="735"/>
                    <a:pt x="1199" y="659"/>
                    <a:pt x="1193" y="584"/>
                  </a:cubicBezTo>
                  <a:cubicBezTo>
                    <a:pt x="1297" y="558"/>
                    <a:pt x="1391" y="480"/>
                    <a:pt x="1431" y="385"/>
                  </a:cubicBezTo>
                  <a:cubicBezTo>
                    <a:pt x="1470" y="292"/>
                    <a:pt x="1441" y="197"/>
                    <a:pt x="1375" y="124"/>
                  </a:cubicBezTo>
                  <a:cubicBezTo>
                    <a:pt x="1315" y="57"/>
                    <a:pt x="1196" y="0"/>
                    <a:pt x="1109" y="37"/>
                  </a:cubicBezTo>
                  <a:cubicBezTo>
                    <a:pt x="1109" y="37"/>
                    <a:pt x="1109" y="37"/>
                    <a:pt x="1109" y="37"/>
                  </a:cubicBezTo>
                  <a:cubicBezTo>
                    <a:pt x="988" y="48"/>
                    <a:pt x="885" y="127"/>
                    <a:pt x="860" y="255"/>
                  </a:cubicBezTo>
                  <a:cubicBezTo>
                    <a:pt x="837" y="376"/>
                    <a:pt x="900" y="516"/>
                    <a:pt x="1013" y="570"/>
                  </a:cubicBezTo>
                  <a:cubicBezTo>
                    <a:pt x="1033" y="580"/>
                    <a:pt x="1055" y="586"/>
                    <a:pt x="1077" y="590"/>
                  </a:cubicBezTo>
                  <a:cubicBezTo>
                    <a:pt x="1068" y="662"/>
                    <a:pt x="1062" y="735"/>
                    <a:pt x="1056" y="808"/>
                  </a:cubicBezTo>
                  <a:cubicBezTo>
                    <a:pt x="1001" y="808"/>
                    <a:pt x="947" y="810"/>
                    <a:pt x="892" y="813"/>
                  </a:cubicBezTo>
                  <a:cubicBezTo>
                    <a:pt x="892" y="803"/>
                    <a:pt x="891" y="793"/>
                    <a:pt x="891" y="784"/>
                  </a:cubicBezTo>
                  <a:cubicBezTo>
                    <a:pt x="896" y="691"/>
                    <a:pt x="748" y="690"/>
                    <a:pt x="747" y="784"/>
                  </a:cubicBezTo>
                  <a:cubicBezTo>
                    <a:pt x="747" y="829"/>
                    <a:pt x="742" y="876"/>
                    <a:pt x="748" y="921"/>
                  </a:cubicBezTo>
                  <a:cubicBezTo>
                    <a:pt x="756" y="983"/>
                    <a:pt x="811" y="1002"/>
                    <a:pt x="851" y="981"/>
                  </a:cubicBezTo>
                  <a:cubicBezTo>
                    <a:pt x="872" y="980"/>
                    <a:pt x="891" y="967"/>
                    <a:pt x="899" y="946"/>
                  </a:cubicBezTo>
                  <a:cubicBezTo>
                    <a:pt x="948" y="949"/>
                    <a:pt x="998" y="951"/>
                    <a:pt x="1047" y="954"/>
                  </a:cubicBezTo>
                  <a:cubicBezTo>
                    <a:pt x="1037" y="1129"/>
                    <a:pt x="1031" y="1305"/>
                    <a:pt x="1024" y="1479"/>
                  </a:cubicBezTo>
                  <a:cubicBezTo>
                    <a:pt x="1017" y="1665"/>
                    <a:pt x="1014" y="1851"/>
                    <a:pt x="1021" y="2038"/>
                  </a:cubicBezTo>
                  <a:cubicBezTo>
                    <a:pt x="1022" y="2051"/>
                    <a:pt x="1022" y="2066"/>
                    <a:pt x="1022" y="2081"/>
                  </a:cubicBezTo>
                  <a:cubicBezTo>
                    <a:pt x="722" y="2061"/>
                    <a:pt x="421" y="1927"/>
                    <a:pt x="289" y="1649"/>
                  </a:cubicBezTo>
                  <a:cubicBezTo>
                    <a:pt x="342" y="1639"/>
                    <a:pt x="422" y="1633"/>
                    <a:pt x="434" y="1569"/>
                  </a:cubicBezTo>
                  <a:cubicBezTo>
                    <a:pt x="439" y="1539"/>
                    <a:pt x="429" y="1506"/>
                    <a:pt x="402" y="1492"/>
                  </a:cubicBezTo>
                  <a:cubicBezTo>
                    <a:pt x="401" y="1485"/>
                    <a:pt x="399" y="1478"/>
                    <a:pt x="395" y="1470"/>
                  </a:cubicBezTo>
                  <a:cubicBezTo>
                    <a:pt x="338" y="1362"/>
                    <a:pt x="258" y="1263"/>
                    <a:pt x="215" y="1148"/>
                  </a:cubicBezTo>
                  <a:cubicBezTo>
                    <a:pt x="192" y="1085"/>
                    <a:pt x="111" y="1085"/>
                    <a:pt x="88" y="1148"/>
                  </a:cubicBezTo>
                  <a:cubicBezTo>
                    <a:pt x="29" y="1306"/>
                    <a:pt x="0" y="1457"/>
                    <a:pt x="39" y="1624"/>
                  </a:cubicBezTo>
                  <a:cubicBezTo>
                    <a:pt x="45" y="1653"/>
                    <a:pt x="75" y="1663"/>
                    <a:pt x="101" y="1658"/>
                  </a:cubicBezTo>
                  <a:cubicBezTo>
                    <a:pt x="125" y="1661"/>
                    <a:pt x="149" y="1661"/>
                    <a:pt x="172" y="1661"/>
                  </a:cubicBezTo>
                  <a:cubicBezTo>
                    <a:pt x="253" y="2008"/>
                    <a:pt x="572" y="2179"/>
                    <a:pt x="906" y="2228"/>
                  </a:cubicBezTo>
                  <a:cubicBezTo>
                    <a:pt x="931" y="2337"/>
                    <a:pt x="982" y="2443"/>
                    <a:pt x="1043" y="2536"/>
                  </a:cubicBezTo>
                  <a:cubicBezTo>
                    <a:pt x="1083" y="2598"/>
                    <a:pt x="1172" y="2572"/>
                    <a:pt x="1177" y="2500"/>
                  </a:cubicBezTo>
                  <a:cubicBezTo>
                    <a:pt x="1177" y="2509"/>
                    <a:pt x="1185" y="2477"/>
                    <a:pt x="1189" y="2468"/>
                  </a:cubicBezTo>
                  <a:cubicBezTo>
                    <a:pt x="1199" y="2446"/>
                    <a:pt x="1211" y="2426"/>
                    <a:pt x="1223" y="2405"/>
                  </a:cubicBezTo>
                  <a:cubicBezTo>
                    <a:pt x="1234" y="2386"/>
                    <a:pt x="1247" y="2368"/>
                    <a:pt x="1259" y="2349"/>
                  </a:cubicBezTo>
                  <a:cubicBezTo>
                    <a:pt x="1264" y="2342"/>
                    <a:pt x="1268" y="2335"/>
                    <a:pt x="1273" y="2328"/>
                  </a:cubicBezTo>
                  <a:cubicBezTo>
                    <a:pt x="1277" y="2322"/>
                    <a:pt x="1293" y="2305"/>
                    <a:pt x="1277" y="2322"/>
                  </a:cubicBezTo>
                  <a:cubicBezTo>
                    <a:pt x="1304" y="2294"/>
                    <a:pt x="1300" y="2258"/>
                    <a:pt x="1280" y="2234"/>
                  </a:cubicBezTo>
                  <a:cubicBezTo>
                    <a:pt x="1483" y="2210"/>
                    <a:pt x="1683" y="2139"/>
                    <a:pt x="1845" y="2018"/>
                  </a:cubicBezTo>
                  <a:cubicBezTo>
                    <a:pt x="1948" y="1936"/>
                    <a:pt x="2086" y="1773"/>
                    <a:pt x="2094" y="1624"/>
                  </a:cubicBezTo>
                  <a:cubicBezTo>
                    <a:pt x="2146" y="1628"/>
                    <a:pt x="2201" y="1630"/>
                    <a:pt x="2245" y="1609"/>
                  </a:cubicBezTo>
                  <a:cubicBezTo>
                    <a:pt x="2278" y="1594"/>
                    <a:pt x="2287" y="1550"/>
                    <a:pt x="2274" y="1517"/>
                  </a:cubicBezTo>
                  <a:cubicBezTo>
                    <a:pt x="2284" y="1503"/>
                    <a:pt x="2288" y="1485"/>
                    <a:pt x="2281" y="1465"/>
                  </a:cubicBezTo>
                  <a:close/>
                  <a:moveTo>
                    <a:pt x="1065" y="420"/>
                  </a:moveTo>
                  <a:cubicBezTo>
                    <a:pt x="1019" y="392"/>
                    <a:pt x="1002" y="323"/>
                    <a:pt x="1010" y="274"/>
                  </a:cubicBezTo>
                  <a:cubicBezTo>
                    <a:pt x="1021" y="207"/>
                    <a:pt x="1073" y="171"/>
                    <a:pt x="1131" y="148"/>
                  </a:cubicBezTo>
                  <a:cubicBezTo>
                    <a:pt x="1208" y="195"/>
                    <a:pt x="1340" y="234"/>
                    <a:pt x="1280" y="343"/>
                  </a:cubicBezTo>
                  <a:cubicBezTo>
                    <a:pt x="1258" y="383"/>
                    <a:pt x="1213" y="417"/>
                    <a:pt x="1165" y="430"/>
                  </a:cubicBezTo>
                  <a:cubicBezTo>
                    <a:pt x="1148" y="418"/>
                    <a:pt x="1121" y="420"/>
                    <a:pt x="1105" y="434"/>
                  </a:cubicBezTo>
                  <a:cubicBezTo>
                    <a:pt x="1091" y="432"/>
                    <a:pt x="1077" y="428"/>
                    <a:pt x="1065" y="420"/>
                  </a:cubicBezTo>
                  <a:close/>
                  <a:moveTo>
                    <a:pt x="1032" y="2241"/>
                  </a:moveTo>
                  <a:cubicBezTo>
                    <a:pt x="1034" y="2257"/>
                    <a:pt x="1037" y="2272"/>
                    <a:pt x="1040" y="2287"/>
                  </a:cubicBezTo>
                  <a:cubicBezTo>
                    <a:pt x="1029" y="2271"/>
                    <a:pt x="1019" y="2255"/>
                    <a:pt x="1010" y="2239"/>
                  </a:cubicBezTo>
                  <a:cubicBezTo>
                    <a:pt x="1017" y="2240"/>
                    <a:pt x="1025" y="2241"/>
                    <a:pt x="1032" y="22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/>
              <a:endParaRPr/>
            </a:p>
          </p:txBody>
        </p:sp>
      </p:grpSp>
      <p:sp>
        <p:nvSpPr>
          <p:cNvPr id="42" name="ïṡ1îďê"/>
          <p:cNvSpPr/>
          <p:nvPr/>
        </p:nvSpPr>
        <p:spPr bwMode="auto">
          <a:xfrm>
            <a:off x="6849601" y="2474966"/>
            <a:ext cx="1981572" cy="41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normAutofit/>
          </a:bodyPr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此部分内容作为文字排版占位显示</a:t>
            </a:r>
            <a:br>
              <a: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（建议使用主题字体）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ïŝlíďê"/>
          <p:cNvSpPr txBox="1"/>
          <p:nvPr/>
        </p:nvSpPr>
        <p:spPr bwMode="auto">
          <a:xfrm>
            <a:off x="6924037" y="2227711"/>
            <a:ext cx="1981572" cy="20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 fontScale="70000" lnSpcReduction="20000"/>
          </a:bodyPr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标题文本预设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351755" y="2210890"/>
            <a:ext cx="478322" cy="478323"/>
            <a:chOff x="6351755" y="2210890"/>
            <a:chExt cx="478322" cy="478323"/>
          </a:xfrm>
        </p:grpSpPr>
        <p:grpSp>
          <p:nvGrpSpPr>
            <p:cNvPr id="69" name="组合 68"/>
            <p:cNvGrpSpPr/>
            <p:nvPr/>
          </p:nvGrpSpPr>
          <p:grpSpPr>
            <a:xfrm>
              <a:off x="6351755" y="2210890"/>
              <a:ext cx="478322" cy="478323"/>
              <a:chOff x="980097" y="3258913"/>
              <a:chExt cx="823149" cy="823150"/>
            </a:xfrm>
          </p:grpSpPr>
          <p:sp>
            <p:nvSpPr>
              <p:cNvPr id="70" name="MH_Other_4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gray">
              <a:xfrm>
                <a:off x="980097" y="3258913"/>
                <a:ext cx="823149" cy="823150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TW" altLang="en-US" sz="1350" dirty="0">
                  <a:solidFill>
                    <a:schemeClr val="lt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71" name="MH_Title_1"/>
              <p:cNvSpPr/>
              <p:nvPr>
                <p:custDataLst>
                  <p:tags r:id="rId6"/>
                </p:custDataLst>
              </p:nvPr>
            </p:nvSpPr>
            <p:spPr>
              <a:xfrm>
                <a:off x="1072092" y="3350909"/>
                <a:ext cx="639846" cy="639846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TW" altLang="en-US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sp>
          <p:nvSpPr>
            <p:cNvPr id="51" name="í$ḻidé"/>
            <p:cNvSpPr>
              <a:spLocks noChangeAspect="1"/>
            </p:cNvSpPr>
            <p:nvPr/>
          </p:nvSpPr>
          <p:spPr bwMode="auto">
            <a:xfrm>
              <a:off x="6499172" y="2322659"/>
              <a:ext cx="198792" cy="198514"/>
            </a:xfrm>
            <a:custGeom>
              <a:avLst/>
              <a:gdLst>
                <a:gd name="connsiteX0" fmla="*/ 126452 w 606933"/>
                <a:gd name="connsiteY0" fmla="*/ 239923 h 606087"/>
                <a:gd name="connsiteX1" fmla="*/ 191364 w 606933"/>
                <a:gd name="connsiteY1" fmla="*/ 239923 h 606087"/>
                <a:gd name="connsiteX2" fmla="*/ 289791 w 606933"/>
                <a:gd name="connsiteY2" fmla="*/ 336874 h 606087"/>
                <a:gd name="connsiteX3" fmla="*/ 303467 w 606933"/>
                <a:gd name="connsiteY3" fmla="*/ 345627 h 606087"/>
                <a:gd name="connsiteX4" fmla="*/ 317142 w 606933"/>
                <a:gd name="connsiteY4" fmla="*/ 336874 h 606087"/>
                <a:gd name="connsiteX5" fmla="*/ 415569 w 606933"/>
                <a:gd name="connsiteY5" fmla="*/ 239923 h 606087"/>
                <a:gd name="connsiteX6" fmla="*/ 480481 w 606933"/>
                <a:gd name="connsiteY6" fmla="*/ 239923 h 606087"/>
                <a:gd name="connsiteX7" fmla="*/ 480481 w 606933"/>
                <a:gd name="connsiteY7" fmla="*/ 404009 h 606087"/>
                <a:gd name="connsiteX8" fmla="*/ 316083 w 606933"/>
                <a:gd name="connsiteY8" fmla="*/ 404009 h 606087"/>
                <a:gd name="connsiteX9" fmla="*/ 316083 w 606933"/>
                <a:gd name="connsiteY9" fmla="*/ 441905 h 606087"/>
                <a:gd name="connsiteX10" fmla="*/ 568988 w 606933"/>
                <a:gd name="connsiteY10" fmla="*/ 441905 h 606087"/>
                <a:gd name="connsiteX11" fmla="*/ 568988 w 606933"/>
                <a:gd name="connsiteY11" fmla="*/ 505096 h 606087"/>
                <a:gd name="connsiteX12" fmla="*/ 606933 w 606933"/>
                <a:gd name="connsiteY12" fmla="*/ 505096 h 606087"/>
                <a:gd name="connsiteX13" fmla="*/ 606933 w 606933"/>
                <a:gd name="connsiteY13" fmla="*/ 606087 h 606087"/>
                <a:gd name="connsiteX14" fmla="*/ 505714 w 606933"/>
                <a:gd name="connsiteY14" fmla="*/ 606087 h 606087"/>
                <a:gd name="connsiteX15" fmla="*/ 505714 w 606933"/>
                <a:gd name="connsiteY15" fmla="*/ 505096 h 606087"/>
                <a:gd name="connsiteX16" fmla="*/ 543659 w 606933"/>
                <a:gd name="connsiteY16" fmla="*/ 505096 h 606087"/>
                <a:gd name="connsiteX17" fmla="*/ 543659 w 606933"/>
                <a:gd name="connsiteY17" fmla="*/ 467105 h 606087"/>
                <a:gd name="connsiteX18" fmla="*/ 316083 w 606933"/>
                <a:gd name="connsiteY18" fmla="*/ 467105 h 606087"/>
                <a:gd name="connsiteX19" fmla="*/ 316083 w 606933"/>
                <a:gd name="connsiteY19" fmla="*/ 505096 h 606087"/>
                <a:gd name="connsiteX20" fmla="*/ 354028 w 606933"/>
                <a:gd name="connsiteY20" fmla="*/ 505096 h 606087"/>
                <a:gd name="connsiteX21" fmla="*/ 354028 w 606933"/>
                <a:gd name="connsiteY21" fmla="*/ 606087 h 606087"/>
                <a:gd name="connsiteX22" fmla="*/ 252905 w 606933"/>
                <a:gd name="connsiteY22" fmla="*/ 606087 h 606087"/>
                <a:gd name="connsiteX23" fmla="*/ 252905 w 606933"/>
                <a:gd name="connsiteY23" fmla="*/ 505096 h 606087"/>
                <a:gd name="connsiteX24" fmla="*/ 290850 w 606933"/>
                <a:gd name="connsiteY24" fmla="*/ 505096 h 606087"/>
                <a:gd name="connsiteX25" fmla="*/ 290850 w 606933"/>
                <a:gd name="connsiteY25" fmla="*/ 467105 h 606087"/>
                <a:gd name="connsiteX26" fmla="*/ 63274 w 606933"/>
                <a:gd name="connsiteY26" fmla="*/ 467105 h 606087"/>
                <a:gd name="connsiteX27" fmla="*/ 63274 w 606933"/>
                <a:gd name="connsiteY27" fmla="*/ 505096 h 606087"/>
                <a:gd name="connsiteX28" fmla="*/ 101123 w 606933"/>
                <a:gd name="connsiteY28" fmla="*/ 505096 h 606087"/>
                <a:gd name="connsiteX29" fmla="*/ 101123 w 606933"/>
                <a:gd name="connsiteY29" fmla="*/ 606087 h 606087"/>
                <a:gd name="connsiteX30" fmla="*/ 0 w 606933"/>
                <a:gd name="connsiteY30" fmla="*/ 606087 h 606087"/>
                <a:gd name="connsiteX31" fmla="*/ 0 w 606933"/>
                <a:gd name="connsiteY31" fmla="*/ 505096 h 606087"/>
                <a:gd name="connsiteX32" fmla="*/ 37945 w 606933"/>
                <a:gd name="connsiteY32" fmla="*/ 505096 h 606087"/>
                <a:gd name="connsiteX33" fmla="*/ 37945 w 606933"/>
                <a:gd name="connsiteY33" fmla="*/ 441905 h 606087"/>
                <a:gd name="connsiteX34" fmla="*/ 290850 w 606933"/>
                <a:gd name="connsiteY34" fmla="*/ 441905 h 606087"/>
                <a:gd name="connsiteX35" fmla="*/ 290850 w 606933"/>
                <a:gd name="connsiteY35" fmla="*/ 404009 h 606087"/>
                <a:gd name="connsiteX36" fmla="*/ 126452 w 606933"/>
                <a:gd name="connsiteY36" fmla="*/ 404009 h 606087"/>
                <a:gd name="connsiteX37" fmla="*/ 303502 w 606933"/>
                <a:gd name="connsiteY37" fmla="*/ 71264 h 606087"/>
                <a:gd name="connsiteX38" fmla="*/ 250822 w 606933"/>
                <a:gd name="connsiteY38" fmla="*/ 122140 h 606087"/>
                <a:gd name="connsiteX39" fmla="*/ 303502 w 606933"/>
                <a:gd name="connsiteY39" fmla="*/ 173111 h 606087"/>
                <a:gd name="connsiteX40" fmla="*/ 356183 w 606933"/>
                <a:gd name="connsiteY40" fmla="*/ 122140 h 606087"/>
                <a:gd name="connsiteX41" fmla="*/ 303502 w 606933"/>
                <a:gd name="connsiteY41" fmla="*/ 71264 h 606087"/>
                <a:gd name="connsiteX42" fmla="*/ 303502 w 606933"/>
                <a:gd name="connsiteY42" fmla="*/ 0 h 606087"/>
                <a:gd name="connsiteX43" fmla="*/ 429955 w 606933"/>
                <a:gd name="connsiteY43" fmla="*/ 122140 h 606087"/>
                <a:gd name="connsiteX44" fmla="*/ 303502 w 606933"/>
                <a:gd name="connsiteY44" fmla="*/ 315639 h 606087"/>
                <a:gd name="connsiteX45" fmla="*/ 177049 w 606933"/>
                <a:gd name="connsiteY45" fmla="*/ 122140 h 606087"/>
                <a:gd name="connsiteX46" fmla="*/ 303502 w 606933"/>
                <a:gd name="connsiteY46" fmla="*/ 0 h 606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06933" h="606087">
                  <a:moveTo>
                    <a:pt x="126452" y="239923"/>
                  </a:moveTo>
                  <a:lnTo>
                    <a:pt x="191364" y="239923"/>
                  </a:lnTo>
                  <a:cubicBezTo>
                    <a:pt x="230851" y="298209"/>
                    <a:pt x="286131" y="334566"/>
                    <a:pt x="289791" y="336874"/>
                  </a:cubicBezTo>
                  <a:lnTo>
                    <a:pt x="303467" y="345627"/>
                  </a:lnTo>
                  <a:lnTo>
                    <a:pt x="317142" y="336874"/>
                  </a:lnTo>
                  <a:cubicBezTo>
                    <a:pt x="320802" y="334566"/>
                    <a:pt x="376083" y="298209"/>
                    <a:pt x="415569" y="239923"/>
                  </a:cubicBezTo>
                  <a:lnTo>
                    <a:pt x="480481" y="239923"/>
                  </a:lnTo>
                  <a:lnTo>
                    <a:pt x="480481" y="404009"/>
                  </a:lnTo>
                  <a:lnTo>
                    <a:pt x="316083" y="404009"/>
                  </a:lnTo>
                  <a:lnTo>
                    <a:pt x="316083" y="441905"/>
                  </a:lnTo>
                  <a:lnTo>
                    <a:pt x="568988" y="441905"/>
                  </a:lnTo>
                  <a:lnTo>
                    <a:pt x="568988" y="505096"/>
                  </a:lnTo>
                  <a:lnTo>
                    <a:pt x="606933" y="505096"/>
                  </a:lnTo>
                  <a:lnTo>
                    <a:pt x="606933" y="606087"/>
                  </a:lnTo>
                  <a:lnTo>
                    <a:pt x="505714" y="606087"/>
                  </a:lnTo>
                  <a:lnTo>
                    <a:pt x="505714" y="505096"/>
                  </a:lnTo>
                  <a:lnTo>
                    <a:pt x="543659" y="505096"/>
                  </a:lnTo>
                  <a:lnTo>
                    <a:pt x="543659" y="467105"/>
                  </a:lnTo>
                  <a:lnTo>
                    <a:pt x="316083" y="467105"/>
                  </a:lnTo>
                  <a:lnTo>
                    <a:pt x="316083" y="505096"/>
                  </a:lnTo>
                  <a:lnTo>
                    <a:pt x="354028" y="505096"/>
                  </a:lnTo>
                  <a:lnTo>
                    <a:pt x="354028" y="606087"/>
                  </a:lnTo>
                  <a:lnTo>
                    <a:pt x="252905" y="606087"/>
                  </a:lnTo>
                  <a:lnTo>
                    <a:pt x="252905" y="505096"/>
                  </a:lnTo>
                  <a:lnTo>
                    <a:pt x="290850" y="505096"/>
                  </a:lnTo>
                  <a:lnTo>
                    <a:pt x="290850" y="467105"/>
                  </a:lnTo>
                  <a:lnTo>
                    <a:pt x="63274" y="467105"/>
                  </a:lnTo>
                  <a:lnTo>
                    <a:pt x="63274" y="505096"/>
                  </a:lnTo>
                  <a:lnTo>
                    <a:pt x="101123" y="505096"/>
                  </a:lnTo>
                  <a:lnTo>
                    <a:pt x="101123" y="606087"/>
                  </a:lnTo>
                  <a:lnTo>
                    <a:pt x="0" y="606087"/>
                  </a:lnTo>
                  <a:lnTo>
                    <a:pt x="0" y="505096"/>
                  </a:lnTo>
                  <a:lnTo>
                    <a:pt x="37945" y="505096"/>
                  </a:lnTo>
                  <a:lnTo>
                    <a:pt x="37945" y="441905"/>
                  </a:lnTo>
                  <a:lnTo>
                    <a:pt x="290850" y="441905"/>
                  </a:lnTo>
                  <a:lnTo>
                    <a:pt x="290850" y="404009"/>
                  </a:lnTo>
                  <a:lnTo>
                    <a:pt x="126452" y="404009"/>
                  </a:lnTo>
                  <a:close/>
                  <a:moveTo>
                    <a:pt x="303502" y="71264"/>
                  </a:moveTo>
                  <a:cubicBezTo>
                    <a:pt x="274417" y="71264"/>
                    <a:pt x="250822" y="94057"/>
                    <a:pt x="250822" y="122140"/>
                  </a:cubicBezTo>
                  <a:cubicBezTo>
                    <a:pt x="250822" y="150318"/>
                    <a:pt x="274417" y="173111"/>
                    <a:pt x="303502" y="173111"/>
                  </a:cubicBezTo>
                  <a:cubicBezTo>
                    <a:pt x="332587" y="173111"/>
                    <a:pt x="356183" y="150318"/>
                    <a:pt x="356183" y="122140"/>
                  </a:cubicBezTo>
                  <a:cubicBezTo>
                    <a:pt x="356183" y="94057"/>
                    <a:pt x="332587" y="71264"/>
                    <a:pt x="303502" y="71264"/>
                  </a:cubicBezTo>
                  <a:close/>
                  <a:moveTo>
                    <a:pt x="303502" y="0"/>
                  </a:moveTo>
                  <a:cubicBezTo>
                    <a:pt x="373326" y="0"/>
                    <a:pt x="429955" y="54723"/>
                    <a:pt x="429955" y="122140"/>
                  </a:cubicBezTo>
                  <a:cubicBezTo>
                    <a:pt x="429955" y="234181"/>
                    <a:pt x="303502" y="315639"/>
                    <a:pt x="303502" y="315639"/>
                  </a:cubicBezTo>
                  <a:cubicBezTo>
                    <a:pt x="303502" y="315639"/>
                    <a:pt x="177049" y="234181"/>
                    <a:pt x="177049" y="122140"/>
                  </a:cubicBezTo>
                  <a:cubicBezTo>
                    <a:pt x="177049" y="54723"/>
                    <a:pt x="233679" y="0"/>
                    <a:pt x="3035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/>
              <a:endParaRPr/>
            </a:p>
          </p:txBody>
        </p:sp>
      </p:grpSp>
      <p:sp>
        <p:nvSpPr>
          <p:cNvPr id="45" name="îṥľiḓé"/>
          <p:cNvSpPr/>
          <p:nvPr/>
        </p:nvSpPr>
        <p:spPr bwMode="auto">
          <a:xfrm>
            <a:off x="6849601" y="3937191"/>
            <a:ext cx="1981572" cy="41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normAutofit/>
          </a:bodyPr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此部分内容作为文字排版占位显示</a:t>
            </a:r>
            <a:br>
              <a: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（建议使用主题字体）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ïṩľiḍè"/>
          <p:cNvSpPr txBox="1"/>
          <p:nvPr/>
        </p:nvSpPr>
        <p:spPr bwMode="auto">
          <a:xfrm>
            <a:off x="6924037" y="3699926"/>
            <a:ext cx="1981572" cy="20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 fontScale="70000" lnSpcReduction="20000"/>
          </a:bodyPr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标题文本预设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353711" y="3642988"/>
            <a:ext cx="478322" cy="478323"/>
            <a:chOff x="6353711" y="3642988"/>
            <a:chExt cx="478322" cy="478323"/>
          </a:xfrm>
        </p:grpSpPr>
        <p:grpSp>
          <p:nvGrpSpPr>
            <p:cNvPr id="72" name="组合 71"/>
            <p:cNvGrpSpPr/>
            <p:nvPr/>
          </p:nvGrpSpPr>
          <p:grpSpPr>
            <a:xfrm>
              <a:off x="6353711" y="3642988"/>
              <a:ext cx="478322" cy="478323"/>
              <a:chOff x="980097" y="3258913"/>
              <a:chExt cx="823149" cy="823150"/>
            </a:xfrm>
          </p:grpSpPr>
          <p:sp>
            <p:nvSpPr>
              <p:cNvPr id="73" name="MH_Other_4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gray">
              <a:xfrm>
                <a:off x="980097" y="3258913"/>
                <a:ext cx="823149" cy="823150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TW" altLang="en-US" sz="1350" dirty="0">
                  <a:solidFill>
                    <a:schemeClr val="lt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74" name="MH_Title_1"/>
              <p:cNvSpPr/>
              <p:nvPr>
                <p:custDataLst>
                  <p:tags r:id="rId4"/>
                </p:custDataLst>
              </p:nvPr>
            </p:nvSpPr>
            <p:spPr>
              <a:xfrm>
                <a:off x="1072092" y="3350909"/>
                <a:ext cx="639846" cy="639846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TW" altLang="en-US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  <p:sp>
          <p:nvSpPr>
            <p:cNvPr id="49" name="ïṩľîḋe"/>
            <p:cNvSpPr>
              <a:spLocks noChangeAspect="1"/>
            </p:cNvSpPr>
            <p:nvPr/>
          </p:nvSpPr>
          <p:spPr bwMode="auto">
            <a:xfrm>
              <a:off x="6499172" y="3794246"/>
              <a:ext cx="198792" cy="179790"/>
            </a:xfrm>
            <a:custGeom>
              <a:avLst/>
              <a:gdLst>
                <a:gd name="connsiteX0" fmla="*/ 503202 w 607568"/>
                <a:gd name="connsiteY0" fmla="*/ 459310 h 549494"/>
                <a:gd name="connsiteX1" fmla="*/ 548364 w 607568"/>
                <a:gd name="connsiteY1" fmla="*/ 504402 h 549494"/>
                <a:gd name="connsiteX2" fmla="*/ 503202 w 607568"/>
                <a:gd name="connsiteY2" fmla="*/ 549494 h 549494"/>
                <a:gd name="connsiteX3" fmla="*/ 458040 w 607568"/>
                <a:gd name="connsiteY3" fmla="*/ 504402 h 549494"/>
                <a:gd name="connsiteX4" fmla="*/ 503202 w 607568"/>
                <a:gd name="connsiteY4" fmla="*/ 459310 h 549494"/>
                <a:gd name="connsiteX5" fmla="*/ 197795 w 607568"/>
                <a:gd name="connsiteY5" fmla="*/ 459310 h 549494"/>
                <a:gd name="connsiteX6" fmla="*/ 242957 w 607568"/>
                <a:gd name="connsiteY6" fmla="*/ 504402 h 549494"/>
                <a:gd name="connsiteX7" fmla="*/ 197795 w 607568"/>
                <a:gd name="connsiteY7" fmla="*/ 549494 h 549494"/>
                <a:gd name="connsiteX8" fmla="*/ 152633 w 607568"/>
                <a:gd name="connsiteY8" fmla="*/ 504402 h 549494"/>
                <a:gd name="connsiteX9" fmla="*/ 197795 w 607568"/>
                <a:gd name="connsiteY9" fmla="*/ 459310 h 549494"/>
                <a:gd name="connsiteX10" fmla="*/ 143318 w 607568"/>
                <a:gd name="connsiteY10" fmla="*/ 390791 h 549494"/>
                <a:gd name="connsiteX11" fmla="*/ 554573 w 607568"/>
                <a:gd name="connsiteY11" fmla="*/ 390791 h 549494"/>
                <a:gd name="connsiteX12" fmla="*/ 554573 w 607568"/>
                <a:gd name="connsiteY12" fmla="*/ 437435 h 549494"/>
                <a:gd name="connsiteX13" fmla="*/ 143318 w 607568"/>
                <a:gd name="connsiteY13" fmla="*/ 437435 h 549494"/>
                <a:gd name="connsiteX14" fmla="*/ 115304 w 607568"/>
                <a:gd name="connsiteY14" fmla="*/ 313028 h 549494"/>
                <a:gd name="connsiteX15" fmla="*/ 582659 w 607568"/>
                <a:gd name="connsiteY15" fmla="*/ 313028 h 549494"/>
                <a:gd name="connsiteX16" fmla="*/ 582659 w 607568"/>
                <a:gd name="connsiteY16" fmla="*/ 359672 h 549494"/>
                <a:gd name="connsiteX17" fmla="*/ 115304 w 607568"/>
                <a:gd name="connsiteY17" fmla="*/ 359672 h 549494"/>
                <a:gd name="connsiteX18" fmla="*/ 0 w 607568"/>
                <a:gd name="connsiteY18" fmla="*/ 169922 h 549494"/>
                <a:gd name="connsiteX19" fmla="*/ 78962 w 607568"/>
                <a:gd name="connsiteY19" fmla="*/ 169922 h 549494"/>
                <a:gd name="connsiteX20" fmla="*/ 108516 w 607568"/>
                <a:gd name="connsiteY20" fmla="*/ 235254 h 549494"/>
                <a:gd name="connsiteX21" fmla="*/ 607568 w 607568"/>
                <a:gd name="connsiteY21" fmla="*/ 235254 h 549494"/>
                <a:gd name="connsiteX22" fmla="*/ 607568 w 607568"/>
                <a:gd name="connsiteY22" fmla="*/ 281909 h 549494"/>
                <a:gd name="connsiteX23" fmla="*/ 78428 w 607568"/>
                <a:gd name="connsiteY23" fmla="*/ 281909 h 549494"/>
                <a:gd name="connsiteX24" fmla="*/ 48798 w 607568"/>
                <a:gd name="connsiteY24" fmla="*/ 216577 h 549494"/>
                <a:gd name="connsiteX25" fmla="*/ 0 w 607568"/>
                <a:gd name="connsiteY25" fmla="*/ 216577 h 549494"/>
                <a:gd name="connsiteX26" fmla="*/ 257720 w 607568"/>
                <a:gd name="connsiteY26" fmla="*/ 0 h 549494"/>
                <a:gd name="connsiteX27" fmla="*/ 254207 w 607568"/>
                <a:gd name="connsiteY27" fmla="*/ 30201 h 549494"/>
                <a:gd name="connsiteX28" fmla="*/ 407797 w 607568"/>
                <a:gd name="connsiteY28" fmla="*/ 197372 h 549494"/>
                <a:gd name="connsiteX29" fmla="*/ 241147 w 607568"/>
                <a:gd name="connsiteY29" fmla="*/ 144063 h 549494"/>
                <a:gd name="connsiteX30" fmla="*/ 237633 w 607568"/>
                <a:gd name="connsiteY30" fmla="*/ 174264 h 549494"/>
                <a:gd name="connsiteX31" fmla="*/ 115586 w 607568"/>
                <a:gd name="connsiteY31" fmla="*/ 71993 h 54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07568" h="549494">
                  <a:moveTo>
                    <a:pt x="503202" y="459310"/>
                  </a:moveTo>
                  <a:cubicBezTo>
                    <a:pt x="528144" y="459310"/>
                    <a:pt x="548364" y="479498"/>
                    <a:pt x="548364" y="504402"/>
                  </a:cubicBezTo>
                  <a:cubicBezTo>
                    <a:pt x="548364" y="529306"/>
                    <a:pt x="528144" y="549494"/>
                    <a:pt x="503202" y="549494"/>
                  </a:cubicBezTo>
                  <a:cubicBezTo>
                    <a:pt x="478260" y="549494"/>
                    <a:pt x="458040" y="529306"/>
                    <a:pt x="458040" y="504402"/>
                  </a:cubicBezTo>
                  <a:cubicBezTo>
                    <a:pt x="458040" y="479498"/>
                    <a:pt x="478260" y="459310"/>
                    <a:pt x="503202" y="459310"/>
                  </a:cubicBezTo>
                  <a:close/>
                  <a:moveTo>
                    <a:pt x="197795" y="459310"/>
                  </a:moveTo>
                  <a:cubicBezTo>
                    <a:pt x="222737" y="459310"/>
                    <a:pt x="242957" y="479498"/>
                    <a:pt x="242957" y="504402"/>
                  </a:cubicBezTo>
                  <a:cubicBezTo>
                    <a:pt x="242957" y="529306"/>
                    <a:pt x="222737" y="549494"/>
                    <a:pt x="197795" y="549494"/>
                  </a:cubicBezTo>
                  <a:cubicBezTo>
                    <a:pt x="172853" y="549494"/>
                    <a:pt x="152633" y="529306"/>
                    <a:pt x="152633" y="504402"/>
                  </a:cubicBezTo>
                  <a:cubicBezTo>
                    <a:pt x="152633" y="479498"/>
                    <a:pt x="172853" y="459310"/>
                    <a:pt x="197795" y="459310"/>
                  </a:cubicBezTo>
                  <a:close/>
                  <a:moveTo>
                    <a:pt x="143318" y="390791"/>
                  </a:moveTo>
                  <a:lnTo>
                    <a:pt x="554573" y="390791"/>
                  </a:lnTo>
                  <a:lnTo>
                    <a:pt x="554573" y="437435"/>
                  </a:lnTo>
                  <a:lnTo>
                    <a:pt x="143318" y="437435"/>
                  </a:lnTo>
                  <a:close/>
                  <a:moveTo>
                    <a:pt x="115304" y="313028"/>
                  </a:moveTo>
                  <a:lnTo>
                    <a:pt x="582659" y="313028"/>
                  </a:lnTo>
                  <a:lnTo>
                    <a:pt x="582659" y="359672"/>
                  </a:lnTo>
                  <a:lnTo>
                    <a:pt x="115304" y="359672"/>
                  </a:lnTo>
                  <a:close/>
                  <a:moveTo>
                    <a:pt x="0" y="169922"/>
                  </a:moveTo>
                  <a:lnTo>
                    <a:pt x="78962" y="169922"/>
                  </a:lnTo>
                  <a:lnTo>
                    <a:pt x="108516" y="235254"/>
                  </a:lnTo>
                  <a:lnTo>
                    <a:pt x="607568" y="235254"/>
                  </a:lnTo>
                  <a:lnTo>
                    <a:pt x="607568" y="281909"/>
                  </a:lnTo>
                  <a:lnTo>
                    <a:pt x="78428" y="281909"/>
                  </a:lnTo>
                  <a:lnTo>
                    <a:pt x="48798" y="216577"/>
                  </a:lnTo>
                  <a:lnTo>
                    <a:pt x="0" y="216577"/>
                  </a:lnTo>
                  <a:close/>
                  <a:moveTo>
                    <a:pt x="257720" y="0"/>
                  </a:moveTo>
                  <a:lnTo>
                    <a:pt x="254207" y="30201"/>
                  </a:lnTo>
                  <a:cubicBezTo>
                    <a:pt x="405964" y="47665"/>
                    <a:pt x="407797" y="197372"/>
                    <a:pt x="407797" y="197372"/>
                  </a:cubicBezTo>
                  <a:cubicBezTo>
                    <a:pt x="407797" y="197372"/>
                    <a:pt x="364340" y="158248"/>
                    <a:pt x="241147" y="144063"/>
                  </a:cubicBezTo>
                  <a:lnTo>
                    <a:pt x="237633" y="174264"/>
                  </a:lnTo>
                  <a:lnTo>
                    <a:pt x="115586" y="719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/>
              <a:endParaRPr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8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30" grpId="0"/>
      <p:bldP spid="31" grpId="0"/>
      <p:bldP spid="39" grpId="0"/>
      <p:bldP spid="40" grpId="0"/>
      <p:bldP spid="42" grpId="0"/>
      <p:bldP spid="43" grpId="0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40318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狠抓工程的进度、质量和材料管理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202X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安全工作回顾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09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25" name="0e6118d3-1e15-4e4a-86c4-55f6303f225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3"/>
            </p:custDataLst>
          </p:nvPr>
        </p:nvGrpSpPr>
        <p:grpSpPr>
          <a:xfrm>
            <a:off x="1031440" y="1748938"/>
            <a:ext cx="7081120" cy="3238180"/>
            <a:chOff x="623392" y="1113108"/>
            <a:chExt cx="10721047" cy="4902710"/>
          </a:xfrm>
        </p:grpSpPr>
        <p:cxnSp>
          <p:nvCxnSpPr>
            <p:cNvPr id="27" name="直接箭头连接符 26"/>
            <p:cNvCxnSpPr/>
            <p:nvPr/>
          </p:nvCxnSpPr>
          <p:spPr>
            <a:xfrm>
              <a:off x="2135560" y="3451146"/>
              <a:ext cx="1656184" cy="0"/>
            </a:xfrm>
            <a:prstGeom prst="straightConnector1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íṣḻíḍé"/>
            <p:cNvGrpSpPr/>
            <p:nvPr/>
          </p:nvGrpSpPr>
          <p:grpSpPr>
            <a:xfrm>
              <a:off x="7824192" y="2052439"/>
              <a:ext cx="3520247" cy="1946470"/>
              <a:chOff x="503602" y="2132856"/>
              <a:chExt cx="5859098" cy="3239723"/>
            </a:xfrm>
          </p:grpSpPr>
          <p:grpSp>
            <p:nvGrpSpPr>
              <p:cNvPr id="53" name="îṧľîḑè"/>
              <p:cNvGrpSpPr/>
              <p:nvPr/>
            </p:nvGrpSpPr>
            <p:grpSpPr>
              <a:xfrm>
                <a:off x="503602" y="5249660"/>
                <a:ext cx="5859098" cy="122919"/>
                <a:chOff x="-1348120" y="5777968"/>
                <a:chExt cx="9361040" cy="187524"/>
              </a:xfrm>
            </p:grpSpPr>
            <p:sp>
              <p:nvSpPr>
                <p:cNvPr id="61" name="iṥļïḑé"/>
                <p:cNvSpPr/>
                <p:nvPr/>
              </p:nvSpPr>
              <p:spPr>
                <a:xfrm flipV="1">
                  <a:off x="-1348120" y="5928916"/>
                  <a:ext cx="9361040" cy="36576"/>
                </a:xfrm>
                <a:prstGeom prst="trapezoid">
                  <a:avLst>
                    <a:gd name="adj" fmla="val 814192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90"/>
                </a:p>
              </p:txBody>
            </p:sp>
            <p:sp>
              <p:nvSpPr>
                <p:cNvPr id="62" name="i$1îḓè"/>
                <p:cNvSpPr/>
                <p:nvPr/>
              </p:nvSpPr>
              <p:spPr>
                <a:xfrm>
                  <a:off x="-1348120" y="5777968"/>
                  <a:ext cx="9361040" cy="151090"/>
                </a:xfrm>
                <a:prstGeom prst="rect">
                  <a:avLst/>
                </a:prstGeom>
                <a:solidFill>
                  <a:srgbClr val="DDDDDD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90"/>
                </a:p>
              </p:txBody>
            </p:sp>
          </p:grpSp>
          <p:grpSp>
            <p:nvGrpSpPr>
              <p:cNvPr id="54" name="íṧliḓè"/>
              <p:cNvGrpSpPr/>
              <p:nvPr/>
            </p:nvGrpSpPr>
            <p:grpSpPr>
              <a:xfrm>
                <a:off x="1002671" y="2132856"/>
                <a:ext cx="4860960" cy="3080807"/>
                <a:chOff x="-375492" y="1139528"/>
                <a:chExt cx="7415785" cy="4700016"/>
              </a:xfrm>
            </p:grpSpPr>
            <p:grpSp>
              <p:nvGrpSpPr>
                <p:cNvPr id="56" name="íṧļíḋé"/>
                <p:cNvGrpSpPr/>
                <p:nvPr/>
              </p:nvGrpSpPr>
              <p:grpSpPr>
                <a:xfrm>
                  <a:off x="-375492" y="1139528"/>
                  <a:ext cx="7415785" cy="4700016"/>
                  <a:chOff x="-375492" y="1139528"/>
                  <a:chExt cx="7415785" cy="4700016"/>
                </a:xfrm>
              </p:grpSpPr>
              <p:sp>
                <p:nvSpPr>
                  <p:cNvPr id="58" name="íṩľïďè"/>
                  <p:cNvSpPr/>
                  <p:nvPr/>
                </p:nvSpPr>
                <p:spPr>
                  <a:xfrm>
                    <a:off x="-375492" y="1139528"/>
                    <a:ext cx="7415784" cy="4700016"/>
                  </a:xfrm>
                  <a:custGeom>
                    <a:avLst/>
                    <a:gdLst>
                      <a:gd name="connsiteX0" fmla="*/ 224028 w 7415784"/>
                      <a:gd name="connsiteY0" fmla="*/ 269748 h 4700016"/>
                      <a:gd name="connsiteX1" fmla="*/ 224028 w 7415784"/>
                      <a:gd name="connsiteY1" fmla="*/ 4430268 h 4700016"/>
                      <a:gd name="connsiteX2" fmla="*/ 7191756 w 7415784"/>
                      <a:gd name="connsiteY2" fmla="*/ 4430268 h 4700016"/>
                      <a:gd name="connsiteX3" fmla="*/ 7191756 w 7415784"/>
                      <a:gd name="connsiteY3" fmla="*/ 269748 h 4700016"/>
                      <a:gd name="connsiteX4" fmla="*/ 266867 w 7415784"/>
                      <a:gd name="connsiteY4" fmla="*/ 0 h 4700016"/>
                      <a:gd name="connsiteX5" fmla="*/ 7148917 w 7415784"/>
                      <a:gd name="connsiteY5" fmla="*/ 0 h 4700016"/>
                      <a:gd name="connsiteX6" fmla="*/ 7415784 w 7415784"/>
                      <a:gd name="connsiteY6" fmla="*/ 266867 h 4700016"/>
                      <a:gd name="connsiteX7" fmla="*/ 7415784 w 7415784"/>
                      <a:gd name="connsiteY7" fmla="*/ 4433149 h 4700016"/>
                      <a:gd name="connsiteX8" fmla="*/ 7148917 w 7415784"/>
                      <a:gd name="connsiteY8" fmla="*/ 4700016 h 4700016"/>
                      <a:gd name="connsiteX9" fmla="*/ 266867 w 7415784"/>
                      <a:gd name="connsiteY9" fmla="*/ 4700016 h 4700016"/>
                      <a:gd name="connsiteX10" fmla="*/ 0 w 7415784"/>
                      <a:gd name="connsiteY10" fmla="*/ 4433149 h 4700016"/>
                      <a:gd name="connsiteX11" fmla="*/ 0 w 7415784"/>
                      <a:gd name="connsiteY11" fmla="*/ 266867 h 4700016"/>
                      <a:gd name="connsiteX12" fmla="*/ 266867 w 7415784"/>
                      <a:gd name="connsiteY12" fmla="*/ 0 h 4700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415784" h="4700016">
                        <a:moveTo>
                          <a:pt x="224028" y="269748"/>
                        </a:moveTo>
                        <a:lnTo>
                          <a:pt x="224028" y="4430268"/>
                        </a:lnTo>
                        <a:lnTo>
                          <a:pt x="7191756" y="4430268"/>
                        </a:lnTo>
                        <a:lnTo>
                          <a:pt x="7191756" y="269748"/>
                        </a:lnTo>
                        <a:close/>
                        <a:moveTo>
                          <a:pt x="266867" y="0"/>
                        </a:moveTo>
                        <a:lnTo>
                          <a:pt x="7148917" y="0"/>
                        </a:lnTo>
                        <a:cubicBezTo>
                          <a:pt x="7296304" y="0"/>
                          <a:pt x="7415784" y="119480"/>
                          <a:pt x="7415784" y="266867"/>
                        </a:cubicBezTo>
                        <a:lnTo>
                          <a:pt x="7415784" y="4433149"/>
                        </a:lnTo>
                        <a:cubicBezTo>
                          <a:pt x="7415784" y="4580536"/>
                          <a:pt x="7296304" y="4700016"/>
                          <a:pt x="7148917" y="4700016"/>
                        </a:cubicBezTo>
                        <a:lnTo>
                          <a:pt x="266867" y="4700016"/>
                        </a:lnTo>
                        <a:cubicBezTo>
                          <a:pt x="119480" y="4700016"/>
                          <a:pt x="0" y="4580536"/>
                          <a:pt x="0" y="4433149"/>
                        </a:cubicBezTo>
                        <a:lnTo>
                          <a:pt x="0" y="266867"/>
                        </a:lnTo>
                        <a:cubicBezTo>
                          <a:pt x="0" y="119480"/>
                          <a:pt x="119480" y="0"/>
                          <a:pt x="26686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  <a:lumOff val="25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90"/>
                  </a:p>
                </p:txBody>
              </p:sp>
              <p:sp>
                <p:nvSpPr>
                  <p:cNvPr id="59" name="ïṣ1iḋé"/>
                  <p:cNvSpPr/>
                  <p:nvPr/>
                </p:nvSpPr>
                <p:spPr>
                  <a:xfrm>
                    <a:off x="-358011" y="1160080"/>
                    <a:ext cx="7380820" cy="4658913"/>
                  </a:xfrm>
                  <a:custGeom>
                    <a:avLst/>
                    <a:gdLst>
                      <a:gd name="connsiteX0" fmla="*/ 252028 w 7380820"/>
                      <a:gd name="connsiteY0" fmla="*/ 295230 h 4658912"/>
                      <a:gd name="connsiteX1" fmla="*/ 252028 w 7380820"/>
                      <a:gd name="connsiteY1" fmla="*/ 4363682 h 4658912"/>
                      <a:gd name="connsiteX2" fmla="*/ 7128792 w 7380820"/>
                      <a:gd name="connsiteY2" fmla="*/ 4363682 h 4658912"/>
                      <a:gd name="connsiteX3" fmla="*/ 7128792 w 7380820"/>
                      <a:gd name="connsiteY3" fmla="*/ 295230 h 4658912"/>
                      <a:gd name="connsiteX4" fmla="*/ 264533 w 7380820"/>
                      <a:gd name="connsiteY4" fmla="*/ 0 h 4658912"/>
                      <a:gd name="connsiteX5" fmla="*/ 7116287 w 7380820"/>
                      <a:gd name="connsiteY5" fmla="*/ 0 h 4658912"/>
                      <a:gd name="connsiteX6" fmla="*/ 7380820 w 7380820"/>
                      <a:gd name="connsiteY6" fmla="*/ 264533 h 4658912"/>
                      <a:gd name="connsiteX7" fmla="*/ 7380820 w 7380820"/>
                      <a:gd name="connsiteY7" fmla="*/ 4394379 h 4658912"/>
                      <a:gd name="connsiteX8" fmla="*/ 7116287 w 7380820"/>
                      <a:gd name="connsiteY8" fmla="*/ 4658912 h 4658912"/>
                      <a:gd name="connsiteX9" fmla="*/ 264533 w 7380820"/>
                      <a:gd name="connsiteY9" fmla="*/ 4658912 h 4658912"/>
                      <a:gd name="connsiteX10" fmla="*/ 0 w 7380820"/>
                      <a:gd name="connsiteY10" fmla="*/ 4394379 h 4658912"/>
                      <a:gd name="connsiteX11" fmla="*/ 0 w 7380820"/>
                      <a:gd name="connsiteY11" fmla="*/ 264533 h 4658912"/>
                      <a:gd name="connsiteX12" fmla="*/ 264533 w 7380820"/>
                      <a:gd name="connsiteY12" fmla="*/ 0 h 46589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80820" h="4658912">
                        <a:moveTo>
                          <a:pt x="252028" y="295230"/>
                        </a:moveTo>
                        <a:lnTo>
                          <a:pt x="252028" y="4363682"/>
                        </a:lnTo>
                        <a:lnTo>
                          <a:pt x="7128792" y="4363682"/>
                        </a:lnTo>
                        <a:lnTo>
                          <a:pt x="7128792" y="295230"/>
                        </a:lnTo>
                        <a:close/>
                        <a:moveTo>
                          <a:pt x="264533" y="0"/>
                        </a:moveTo>
                        <a:lnTo>
                          <a:pt x="7116287" y="0"/>
                        </a:lnTo>
                        <a:cubicBezTo>
                          <a:pt x="7262385" y="0"/>
                          <a:pt x="7380820" y="118435"/>
                          <a:pt x="7380820" y="264533"/>
                        </a:cubicBezTo>
                        <a:lnTo>
                          <a:pt x="7380820" y="4394379"/>
                        </a:lnTo>
                        <a:cubicBezTo>
                          <a:pt x="7380820" y="4540477"/>
                          <a:pt x="7262385" y="4658912"/>
                          <a:pt x="7116287" y="4658912"/>
                        </a:cubicBezTo>
                        <a:lnTo>
                          <a:pt x="264533" y="4658912"/>
                        </a:lnTo>
                        <a:cubicBezTo>
                          <a:pt x="118435" y="4658912"/>
                          <a:pt x="0" y="4540477"/>
                          <a:pt x="0" y="4394379"/>
                        </a:cubicBezTo>
                        <a:lnTo>
                          <a:pt x="0" y="264533"/>
                        </a:lnTo>
                        <a:cubicBezTo>
                          <a:pt x="0" y="118435"/>
                          <a:pt x="118435" y="0"/>
                          <a:pt x="26453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90" dirty="0"/>
                  </a:p>
                </p:txBody>
              </p:sp>
              <p:sp>
                <p:nvSpPr>
                  <p:cNvPr id="60" name="îṣ1iďè" hidden="1"/>
                  <p:cNvSpPr/>
                  <p:nvPr/>
                </p:nvSpPr>
                <p:spPr>
                  <a:xfrm>
                    <a:off x="4509683" y="1139528"/>
                    <a:ext cx="2530610" cy="4700016"/>
                  </a:xfrm>
                  <a:custGeom>
                    <a:avLst/>
                    <a:gdLst>
                      <a:gd name="connsiteX0" fmla="*/ 0 w 2530610"/>
                      <a:gd name="connsiteY0" fmla="*/ 0 h 4700016"/>
                      <a:gd name="connsiteX1" fmla="*/ 2263743 w 2530610"/>
                      <a:gd name="connsiteY1" fmla="*/ 0 h 4700016"/>
                      <a:gd name="connsiteX2" fmla="*/ 2530610 w 2530610"/>
                      <a:gd name="connsiteY2" fmla="*/ 266867 h 4700016"/>
                      <a:gd name="connsiteX3" fmla="*/ 2530610 w 2530610"/>
                      <a:gd name="connsiteY3" fmla="*/ 4433149 h 4700016"/>
                      <a:gd name="connsiteX4" fmla="*/ 2263743 w 2530610"/>
                      <a:gd name="connsiteY4" fmla="*/ 4700016 h 4700016"/>
                      <a:gd name="connsiteX5" fmla="*/ 1961175 w 2530610"/>
                      <a:gd name="connsiteY5" fmla="*/ 4700016 h 4700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530610" h="4700016">
                        <a:moveTo>
                          <a:pt x="0" y="0"/>
                        </a:moveTo>
                        <a:lnTo>
                          <a:pt x="2263743" y="0"/>
                        </a:lnTo>
                        <a:cubicBezTo>
                          <a:pt x="2411130" y="0"/>
                          <a:pt x="2530610" y="119480"/>
                          <a:pt x="2530610" y="266867"/>
                        </a:cubicBezTo>
                        <a:lnTo>
                          <a:pt x="2530610" y="4433149"/>
                        </a:lnTo>
                        <a:cubicBezTo>
                          <a:pt x="2530610" y="4580536"/>
                          <a:pt x="2411130" y="4700016"/>
                          <a:pt x="2263743" y="4700016"/>
                        </a:cubicBezTo>
                        <a:lnTo>
                          <a:pt x="1961175" y="4700016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>
                          <a:alpha val="30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lin ang="5400000" scaled="0"/>
                  </a:gra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90" dirty="0"/>
                  </a:p>
                </p:txBody>
              </p:sp>
            </p:grpSp>
            <p:sp>
              <p:nvSpPr>
                <p:cNvPr id="57" name="íṩḻîďé"/>
                <p:cNvSpPr/>
                <p:nvPr/>
              </p:nvSpPr>
              <p:spPr>
                <a:xfrm>
                  <a:off x="3260392" y="1241052"/>
                  <a:ext cx="144016" cy="144016"/>
                </a:xfrm>
                <a:prstGeom prst="ellipse">
                  <a:avLst/>
                </a:prstGeom>
                <a:gradFill flip="none" rotWithShape="1">
                  <a:gsLst>
                    <a:gs pos="17000">
                      <a:schemeClr val="tx1"/>
                    </a:gs>
                    <a:gs pos="34000">
                      <a:srgbClr val="000000">
                        <a:lumMod val="84000"/>
                        <a:lumOff val="16000"/>
                      </a:srgbClr>
                    </a:gs>
                    <a:gs pos="100000">
                      <a:schemeClr val="bg1">
                        <a:lumMod val="50000"/>
                        <a:lumOff val="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90"/>
                </a:p>
              </p:txBody>
            </p:sp>
          </p:grpSp>
          <p:sp>
            <p:nvSpPr>
              <p:cNvPr id="55" name="ïṡḷîḓè"/>
              <p:cNvSpPr/>
              <p:nvPr/>
            </p:nvSpPr>
            <p:spPr>
              <a:xfrm>
                <a:off x="1174337" y="2322958"/>
                <a:ext cx="4515875" cy="269981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9" name="îs1íde"/>
            <p:cNvSpPr txBox="1"/>
            <p:nvPr/>
          </p:nvSpPr>
          <p:spPr>
            <a:xfrm>
              <a:off x="669925" y="1113108"/>
              <a:ext cx="4536504" cy="1224136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fontScale="62500" lnSpcReduction="20000"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latin typeface="+mj-ea"/>
                  <a:ea typeface="+mj-ea"/>
                </a:rPr>
                <a:t>统一的字体让阅读更流畅</a:t>
              </a:r>
              <a:endParaRPr lang="en-US" altLang="zh-CN" sz="1400" dirty="0">
                <a:latin typeface="+mj-ea"/>
                <a:ea typeface="+mj-ea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2200" b="1" dirty="0">
                  <a:latin typeface="+mj-ea"/>
                  <a:ea typeface="+mj-ea"/>
                </a:rPr>
                <a:t>主题颜色让</a:t>
              </a:r>
              <a:r>
                <a:rPr lang="en-US" altLang="zh-CN" sz="2200" b="1" dirty="0">
                  <a:latin typeface="+mj-ea"/>
                  <a:ea typeface="+mj-ea"/>
                </a:rPr>
                <a:t>PPT</a:t>
              </a:r>
              <a:r>
                <a:rPr lang="zh-CN" altLang="en-US" sz="2200" b="1" dirty="0">
                  <a:latin typeface="+mj-ea"/>
                  <a:ea typeface="+mj-ea"/>
                </a:rPr>
                <a:t>改起来更方便</a:t>
              </a:r>
              <a:endParaRPr lang="en-US" altLang="zh-CN" sz="1600" b="1" dirty="0">
                <a:latin typeface="+mj-ea"/>
                <a:ea typeface="+mj-ea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600" b="1" dirty="0">
                  <a:latin typeface="+mj-ea"/>
                  <a:ea typeface="+mj-ea"/>
                </a:rPr>
                <a:t>调整行距来适应中文排版</a:t>
              </a:r>
              <a:r>
                <a:rPr lang="en-US" altLang="zh-CN" sz="1600" b="1" dirty="0">
                  <a:latin typeface="+mj-ea"/>
                  <a:ea typeface="+mj-ea"/>
                </a:rPr>
                <a:t>,</a:t>
              </a:r>
              <a:r>
                <a:rPr lang="zh-CN" altLang="en-US" sz="1600" b="1" dirty="0">
                  <a:latin typeface="+mj-ea"/>
                  <a:ea typeface="+mj-ea"/>
                </a:rPr>
                <a:t>在</a:t>
              </a:r>
              <a:r>
                <a:rPr lang="en-US" altLang="zh-CN" sz="1600" b="1" dirty="0">
                  <a:latin typeface="+mj-ea"/>
                  <a:ea typeface="+mj-ea"/>
                </a:rPr>
                <a:t>PPT</a:t>
              </a:r>
              <a:r>
                <a:rPr lang="zh-CN" altLang="en-US" sz="1600" b="1" dirty="0">
                  <a:latin typeface="+mj-ea"/>
                  <a:ea typeface="+mj-ea"/>
                </a:rPr>
                <a:t>中使用参考线</a:t>
              </a:r>
              <a:endParaRPr lang="en-US" sz="1600" b="1" dirty="0">
                <a:latin typeface="+mj-ea"/>
                <a:ea typeface="+mj-ea"/>
              </a:endParaRPr>
            </a:p>
          </p:txBody>
        </p:sp>
        <p:grpSp>
          <p:nvGrpSpPr>
            <p:cNvPr id="30" name="iṣľíḑe"/>
            <p:cNvGrpSpPr/>
            <p:nvPr/>
          </p:nvGrpSpPr>
          <p:grpSpPr>
            <a:xfrm>
              <a:off x="623392" y="3025696"/>
              <a:ext cx="2904208" cy="2990122"/>
              <a:chOff x="623392" y="2655321"/>
              <a:chExt cx="2904208" cy="2990122"/>
            </a:xfrm>
          </p:grpSpPr>
          <p:grpSp>
            <p:nvGrpSpPr>
              <p:cNvPr id="48" name="îśļíḍè"/>
              <p:cNvGrpSpPr/>
              <p:nvPr/>
            </p:nvGrpSpPr>
            <p:grpSpPr>
              <a:xfrm>
                <a:off x="623392" y="2655321"/>
                <a:ext cx="1314142" cy="1009650"/>
                <a:chOff x="7464152" y="1340768"/>
                <a:chExt cx="1314142" cy="1009650"/>
              </a:xfrm>
            </p:grpSpPr>
            <p:sp>
              <p:nvSpPr>
                <p:cNvPr id="51" name="işlïḑe"/>
                <p:cNvSpPr/>
                <p:nvPr/>
              </p:nvSpPr>
              <p:spPr bwMode="auto">
                <a:xfrm>
                  <a:off x="7464152" y="1340768"/>
                  <a:ext cx="964142" cy="100965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anchor="ctr">
                  <a:normAutofit fontScale="85000" lnSpcReduction="20000"/>
                </a:bodyPr>
                <a:lstStyle/>
                <a:p>
                  <a:pPr algn="l"/>
                  <a:r>
                    <a:rPr lang="en-US" sz="6000" dirty="0">
                      <a:solidFill>
                        <a:srgbClr val="E84328"/>
                      </a:solidFill>
                      <a:latin typeface="Impact" panose="020B0806030902050204" pitchFamily="34" charset="0"/>
                    </a:rPr>
                    <a:t>10</a:t>
                  </a:r>
                </a:p>
              </p:txBody>
            </p:sp>
            <p:sp>
              <p:nvSpPr>
                <p:cNvPr id="52" name="işlïḋe"/>
                <p:cNvSpPr/>
                <p:nvPr/>
              </p:nvSpPr>
              <p:spPr bwMode="auto">
                <a:xfrm>
                  <a:off x="8413170" y="1520185"/>
                  <a:ext cx="365124" cy="4921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anchor="ctr">
                  <a:normAutofit fontScale="77500" lnSpcReduction="20000"/>
                </a:bodyPr>
                <a:lstStyle/>
                <a:p>
                  <a:pPr algn="l"/>
                  <a:r>
                    <a:rPr lang="en-US" sz="3200" dirty="0">
                      <a:solidFill>
                        <a:srgbClr val="E84328"/>
                      </a:solidFill>
                    </a:rPr>
                    <a:t>%</a:t>
                  </a:r>
                </a:p>
              </p:txBody>
            </p:sp>
          </p:grpSp>
          <p:sp>
            <p:nvSpPr>
              <p:cNvPr id="49" name="îšlîḋè"/>
              <p:cNvSpPr/>
              <p:nvPr/>
            </p:nvSpPr>
            <p:spPr>
              <a:xfrm>
                <a:off x="623392" y="4197198"/>
                <a:ext cx="2904208" cy="1448245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anchor="t">
                <a:normAutofit fontScale="70000" lnSpcReduction="20000"/>
              </a:bodyPr>
              <a:lstStyle/>
              <a:p>
                <a:pPr marL="228600" indent="-22860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zh-CN" altLang="en-US" sz="1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此部分内容作为文字排版占位显示（建议使用主题字体）</a:t>
                </a:r>
              </a:p>
              <a:p>
                <a:pPr marL="228600" indent="-22860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zh-CN" altLang="en-US" sz="1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如需更改请在（设置形状格式）菜单下（文本选项）中调整</a:t>
                </a:r>
                <a:endPara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marL="228600" indent="-22860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zh-CN" altLang="en-US" sz="1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如需更改请在（设置形状格式）菜单下（文本选项）中调整</a:t>
                </a:r>
                <a:endPara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marL="228600" indent="-22860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endPara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0" name="îšļïdé"/>
              <p:cNvSpPr txBox="1"/>
              <p:nvPr/>
            </p:nvSpPr>
            <p:spPr bwMode="auto">
              <a:xfrm>
                <a:off x="623392" y="3664971"/>
                <a:ext cx="2904208" cy="516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600" b="1" dirty="0">
                    <a:solidFill>
                      <a:srgbClr val="E84328"/>
                    </a:solidFill>
                  </a:rPr>
                  <a:t>标题文本预设</a:t>
                </a:r>
                <a:endParaRPr lang="en-US" altLang="zh-CN" sz="1600" b="1" dirty="0">
                  <a:solidFill>
                    <a:srgbClr val="E84328"/>
                  </a:solidFill>
                </a:endParaRPr>
              </a:p>
            </p:txBody>
          </p:sp>
        </p:grpSp>
        <p:grpSp>
          <p:nvGrpSpPr>
            <p:cNvPr id="31" name="ïṥḷiḋê"/>
            <p:cNvGrpSpPr/>
            <p:nvPr/>
          </p:nvGrpSpPr>
          <p:grpSpPr>
            <a:xfrm>
              <a:off x="4095266" y="3025696"/>
              <a:ext cx="2904208" cy="2990122"/>
              <a:chOff x="623392" y="2655321"/>
              <a:chExt cx="2904208" cy="2990122"/>
            </a:xfrm>
          </p:grpSpPr>
          <p:grpSp>
            <p:nvGrpSpPr>
              <p:cNvPr id="43" name="ïsḷîdè"/>
              <p:cNvGrpSpPr/>
              <p:nvPr/>
            </p:nvGrpSpPr>
            <p:grpSpPr>
              <a:xfrm>
                <a:off x="623392" y="2655321"/>
                <a:ext cx="1490878" cy="1009650"/>
                <a:chOff x="7464152" y="1340768"/>
                <a:chExt cx="1490878" cy="1009650"/>
              </a:xfrm>
            </p:grpSpPr>
            <p:sp>
              <p:nvSpPr>
                <p:cNvPr id="46" name="îṡḻïḑe"/>
                <p:cNvSpPr/>
                <p:nvPr/>
              </p:nvSpPr>
              <p:spPr bwMode="auto">
                <a:xfrm>
                  <a:off x="7464152" y="1340768"/>
                  <a:ext cx="964142" cy="100965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anchor="ctr">
                  <a:normAutofit fontScale="85000" lnSpcReduction="20000"/>
                </a:bodyPr>
                <a:lstStyle/>
                <a:p>
                  <a:pPr algn="l"/>
                  <a:r>
                    <a:rPr lang="en-US" sz="6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Impact" panose="020B0806030902050204" pitchFamily="34" charset="0"/>
                    </a:rPr>
                    <a:t>60</a:t>
                  </a:r>
                </a:p>
              </p:txBody>
            </p:sp>
            <p:sp>
              <p:nvSpPr>
                <p:cNvPr id="47" name="îśļïďê"/>
                <p:cNvSpPr/>
                <p:nvPr/>
              </p:nvSpPr>
              <p:spPr bwMode="auto">
                <a:xfrm>
                  <a:off x="8589906" y="1520185"/>
                  <a:ext cx="365124" cy="4921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anchor="ctr">
                  <a:normAutofit fontScale="77500" lnSpcReduction="20000"/>
                </a:bodyPr>
                <a:lstStyle/>
                <a:p>
                  <a:pPr algn="l"/>
                  <a:r>
                    <a:rPr lang="en-US" sz="3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%</a:t>
                  </a:r>
                </a:p>
              </p:txBody>
            </p:sp>
          </p:grpSp>
          <p:sp>
            <p:nvSpPr>
              <p:cNvPr id="44" name="iṣḷïḍe"/>
              <p:cNvSpPr/>
              <p:nvPr/>
            </p:nvSpPr>
            <p:spPr>
              <a:xfrm>
                <a:off x="623392" y="4197198"/>
                <a:ext cx="2904208" cy="1448245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anchor="t">
                <a:normAutofit fontScale="70000" lnSpcReduction="20000"/>
              </a:bodyPr>
              <a:lstStyle/>
              <a:p>
                <a:pPr marL="228600" indent="-22860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zh-CN" altLang="en-US" sz="1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此部分内容作为文字排版占位显示（建议使用主题字体）</a:t>
                </a:r>
              </a:p>
              <a:p>
                <a:pPr marL="228600" indent="-22860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zh-CN" altLang="en-US" sz="1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如需更改请在（设置形状格式）菜单下（文本选项）中调整</a:t>
                </a:r>
                <a:endPara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marL="228600" indent="-22860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zh-CN" altLang="en-US" sz="1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如需更改请在（设置形状格式）菜单下（文本选项）中调整</a:t>
                </a:r>
                <a:endPara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marL="228600" indent="-22860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endPara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5" name="íš1ïdê"/>
              <p:cNvSpPr txBox="1"/>
              <p:nvPr/>
            </p:nvSpPr>
            <p:spPr bwMode="auto">
              <a:xfrm>
                <a:off x="623392" y="3664971"/>
                <a:ext cx="2904208" cy="516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600" b="1" dirty="0">
                    <a:solidFill>
                      <a:schemeClr val="accent3"/>
                    </a:solidFill>
                  </a:rPr>
                  <a:t>标题文本预设</a:t>
                </a:r>
                <a:endParaRPr lang="en-US" altLang="zh-CN" sz="1600" b="1" dirty="0">
                  <a:solidFill>
                    <a:schemeClr val="accent3"/>
                  </a:solidFill>
                </a:endParaRPr>
              </a:p>
            </p:txBody>
          </p:sp>
        </p:grpSp>
        <p:sp>
          <p:nvSpPr>
            <p:cNvPr id="38" name="ïSḷïḓe"/>
            <p:cNvSpPr txBox="1"/>
            <p:nvPr/>
          </p:nvSpPr>
          <p:spPr>
            <a:xfrm>
              <a:off x="2398440" y="3080890"/>
              <a:ext cx="1130424" cy="386922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normAutofit fontScale="92500" lnSpcReduction="20000"/>
            </a:bodyPr>
            <a:lstStyle/>
            <a:p>
              <a:pPr algn="ctr"/>
              <a:r>
                <a:rPr lang="zh-CN" altLang="en-US" sz="1400" b="1" dirty="0"/>
                <a:t>关键词</a:t>
              </a: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3756312" y="4306824"/>
              <a:ext cx="0" cy="157044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îṡḻîḋè"/>
            <p:cNvSpPr txBox="1"/>
            <p:nvPr/>
          </p:nvSpPr>
          <p:spPr>
            <a:xfrm>
              <a:off x="7944352" y="4058357"/>
              <a:ext cx="3336642" cy="1606928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fontScale="70000" lnSpcReduction="200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</a:rPr>
                <a:t>1.</a:t>
              </a: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</a:rPr>
                <a:t>单击要填充的形状；</a:t>
              </a:r>
              <a:r>
                <a: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</a:rPr>
                <a:t>2.</a:t>
              </a: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</a:rPr>
                <a:t>在“格式”选项卡上的“形状样式”组中，单击“形状填充”旁边的箭头，然后单击「图片或纹理填充」； </a:t>
              </a:r>
              <a:r>
                <a: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</a:rPr>
                <a:t>3.</a:t>
              </a: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</a:rPr>
                <a:t>找到包含需要使用的图片的文件夹，单击该图片，然后单击“插入” ；</a:t>
              </a:r>
              <a:r>
                <a: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</a:rPr>
                <a:t>4.</a:t>
              </a: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</a:rPr>
                <a:t>使用图片工具“裁剪”下拉菜单中的「填充」可对图片进行调整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A_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0343"/>
            <a:ext cx="9144000" cy="2763157"/>
          </a:xfrm>
          <a:prstGeom prst="rect">
            <a:avLst/>
          </a:prstGeom>
        </p:spPr>
      </p:pic>
      <p:sp>
        <p:nvSpPr>
          <p:cNvPr id="9" name="燕尾形 3"/>
          <p:cNvSpPr/>
          <p:nvPr/>
        </p:nvSpPr>
        <p:spPr>
          <a:xfrm>
            <a:off x="5394769" y="1204331"/>
            <a:ext cx="215941" cy="215941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燕尾形 4"/>
          <p:cNvSpPr/>
          <p:nvPr/>
        </p:nvSpPr>
        <p:spPr>
          <a:xfrm>
            <a:off x="5584671" y="1204331"/>
            <a:ext cx="215941" cy="215941"/>
          </a:xfrm>
          <a:prstGeom prst="chevron">
            <a:avLst/>
          </a:prstGeom>
          <a:solidFill>
            <a:srgbClr val="E57E20">
              <a:alpha val="7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燕尾形 5"/>
          <p:cNvSpPr/>
          <p:nvPr/>
        </p:nvSpPr>
        <p:spPr>
          <a:xfrm>
            <a:off x="5782953" y="1204331"/>
            <a:ext cx="215941" cy="215941"/>
          </a:xfrm>
          <a:prstGeom prst="chevron">
            <a:avLst/>
          </a:prstGeom>
          <a:solidFill>
            <a:schemeClr val="accent2">
              <a:alpha val="568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463647" y="1542075"/>
            <a:ext cx="4216706" cy="702206"/>
            <a:chOff x="4230192" y="1023307"/>
            <a:chExt cx="3744000" cy="624078"/>
          </a:xfrm>
        </p:grpSpPr>
        <p:sp>
          <p:nvSpPr>
            <p:cNvPr id="18" name="矩形: 圆角 17"/>
            <p:cNvSpPr/>
            <p:nvPr/>
          </p:nvSpPr>
          <p:spPr>
            <a:xfrm>
              <a:off x="4230192" y="1023307"/>
              <a:ext cx="3744000" cy="624078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 dirty="0">
                <a:latin typeface="+mj-ea"/>
                <a:ea typeface="+mj-ea"/>
              </a:endParaRPr>
            </a:p>
          </p:txBody>
        </p:sp>
        <p:sp>
          <p:nvSpPr>
            <p:cNvPr id="19" name="矩形: 圆角 18"/>
            <p:cNvSpPr/>
            <p:nvPr>
              <p:custDataLst>
                <p:tags r:id="rId2"/>
              </p:custDataLst>
            </p:nvPr>
          </p:nvSpPr>
          <p:spPr>
            <a:xfrm>
              <a:off x="4291847" y="1073141"/>
              <a:ext cx="3620690" cy="524410"/>
            </a:xfrm>
            <a:prstGeom prst="roundRect">
              <a:avLst>
                <a:gd name="adj" fmla="val 50000"/>
              </a:avLst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+mj-ea"/>
                  <a:ea typeface="+mj-ea"/>
                </a:rPr>
                <a:t>安全生产工作概述</a:t>
              </a:r>
              <a:endParaRPr lang="en-US" altLang="zh-CN" sz="24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53805" y="1021072"/>
            <a:ext cx="2532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n w="19050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E57E20"/>
                    </a:gs>
                    <a:gs pos="71000">
                      <a:srgbClr val="D83417"/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PART TWO</a:t>
            </a:r>
            <a:endParaRPr lang="zh-CN" altLang="en-US" sz="3200" dirty="0">
              <a:ln w="19050">
                <a:solidFill>
                  <a:schemeClr val="bg1"/>
                </a:solidFill>
              </a:ln>
              <a:gradFill flip="none" rotWithShape="1">
                <a:gsLst>
                  <a:gs pos="0">
                    <a:srgbClr val="E57E20"/>
                  </a:gs>
                  <a:gs pos="71000">
                    <a:srgbClr val="D83417"/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71561" y="2380343"/>
            <a:ext cx="4000878" cy="784831"/>
            <a:chOff x="2571561" y="2380343"/>
            <a:chExt cx="4000878" cy="784831"/>
          </a:xfrm>
        </p:grpSpPr>
        <p:sp>
          <p:nvSpPr>
            <p:cNvPr id="5" name="矩形 4"/>
            <p:cNvSpPr/>
            <p:nvPr/>
          </p:nvSpPr>
          <p:spPr>
            <a:xfrm>
              <a:off x="2571561" y="2380343"/>
              <a:ext cx="4000878" cy="7848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679403" y="2380343"/>
              <a:ext cx="3785195" cy="748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50000"/>
                </a:lnSpc>
              </a:pPr>
              <a:r>
                <a:rPr lang="zh-CN" altLang="zh-CN" sz="10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实现了安全生产风险共担，责任共保。做到了千斤重担大家挑，人人身上有目标。有效形成了“班组保施工队，施工队保”的安全生产责任考核机制。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认清形势，正视差距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安全生产工作概述</a:t>
            </a: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01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23849" y="2148775"/>
            <a:ext cx="3269163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en-US" altLang="zh-CN" sz="1200" kern="0" dirty="0">
                <a:latin typeface="+mj-ea"/>
                <a:ea typeface="+mj-ea"/>
              </a:rPr>
              <a:t>20xx</a:t>
            </a:r>
            <a:r>
              <a:rPr lang="zh-CN" altLang="zh-CN" sz="1200" kern="0" dirty="0">
                <a:latin typeface="+mj-ea"/>
                <a:ea typeface="+mj-ea"/>
              </a:rPr>
              <a:t>年是贯彻落实党的十九大精神的开局之年。推进“两个转变”，面临着新的形势，任务十分艰巨。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23850" y="3190670"/>
            <a:ext cx="3269162" cy="1284051"/>
            <a:chOff x="323850" y="3258766"/>
            <a:chExt cx="3269162" cy="1284051"/>
          </a:xfrm>
        </p:grpSpPr>
        <p:sp>
          <p:nvSpPr>
            <p:cNvPr id="6" name="矩形 5"/>
            <p:cNvSpPr/>
            <p:nvPr/>
          </p:nvSpPr>
          <p:spPr>
            <a:xfrm>
              <a:off x="323850" y="3258766"/>
              <a:ext cx="3269162" cy="128405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406106" y="3331936"/>
              <a:ext cx="3144884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000"/>
                </a:lnSpc>
                <a:spcAft>
                  <a:spcPts val="0"/>
                </a:spcAft>
              </a:pPr>
              <a:r>
                <a:rPr lang="zh-CN" altLang="zh-CN" sz="12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一方面施工任务繁重，</a:t>
              </a:r>
            </a:p>
            <a:p>
              <a:pPr algn="just">
                <a:lnSpc>
                  <a:spcPts val="2000"/>
                </a:lnSpc>
                <a:spcAft>
                  <a:spcPts val="0"/>
                </a:spcAft>
              </a:pPr>
              <a:r>
                <a:rPr lang="zh-CN" altLang="zh-CN" sz="12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一方面安全风险系数提高，今年的安全生产将面临着更加严峻的考验。新起点新目标新任务，让人激情满怀，又让人充满希望。</a:t>
              </a:r>
              <a:endParaRPr lang="zh-CN" altLang="zh-CN" sz="1200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5" name="图片 4" descr="D:\甲方\ppt\工作\视频素材\视频素材\商务合作\12.jpeg12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4231640" y="2073868"/>
            <a:ext cx="4014470" cy="26765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99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478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99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99"/>
                            </p:stCondLst>
                            <p:childTnLst>
                              <p:par>
                                <p:cTn id="4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增强安全生产责任意识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安全生产工作概述</a:t>
            </a: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02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08199" y="2110085"/>
            <a:ext cx="3269163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en-US" altLang="zh-CN" sz="1200" kern="0" dirty="0">
                <a:latin typeface="+mj-ea"/>
                <a:ea typeface="+mj-ea"/>
              </a:rPr>
              <a:t>20xx</a:t>
            </a:r>
            <a:r>
              <a:rPr lang="zh-CN" altLang="zh-CN" sz="1200" kern="0" dirty="0">
                <a:latin typeface="+mj-ea"/>
                <a:ea typeface="+mj-ea"/>
              </a:rPr>
              <a:t>年是贯彻落实党的十九大精神的开局之年。推进“两个转变”，面临着新的形势，任务十分艰巨。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66086" y="3252465"/>
            <a:ext cx="3269162" cy="1284051"/>
            <a:chOff x="323850" y="3258766"/>
            <a:chExt cx="3269162" cy="1284051"/>
          </a:xfrm>
        </p:grpSpPr>
        <p:sp>
          <p:nvSpPr>
            <p:cNvPr id="6" name="矩形 5"/>
            <p:cNvSpPr/>
            <p:nvPr/>
          </p:nvSpPr>
          <p:spPr>
            <a:xfrm>
              <a:off x="323850" y="3258766"/>
              <a:ext cx="3269162" cy="128405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406106" y="3331936"/>
              <a:ext cx="3144884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000"/>
                </a:lnSpc>
                <a:spcAft>
                  <a:spcPts val="0"/>
                </a:spcAft>
              </a:pPr>
              <a:r>
                <a:rPr lang="zh-CN" altLang="zh-CN" sz="12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一方面施工任务繁重，</a:t>
              </a:r>
            </a:p>
            <a:p>
              <a:pPr algn="just">
                <a:lnSpc>
                  <a:spcPts val="2000"/>
                </a:lnSpc>
                <a:spcAft>
                  <a:spcPts val="0"/>
                </a:spcAft>
              </a:pPr>
              <a:r>
                <a:rPr lang="zh-CN" altLang="zh-CN" sz="12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一方面安全风险系数提高，今年的安全生产将面临着更加严峻的考验。新起点新目标新任务，让人激情满怀，又让人充满希望。</a:t>
              </a:r>
              <a:endParaRPr lang="zh-CN" altLang="zh-CN" sz="1200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095001" y="1968414"/>
            <a:ext cx="3269162" cy="1284051"/>
            <a:chOff x="323850" y="3258766"/>
            <a:chExt cx="3269162" cy="1284051"/>
          </a:xfrm>
        </p:grpSpPr>
        <p:sp>
          <p:nvSpPr>
            <p:cNvPr id="27" name="矩形 26"/>
            <p:cNvSpPr/>
            <p:nvPr/>
          </p:nvSpPr>
          <p:spPr>
            <a:xfrm>
              <a:off x="323850" y="3258766"/>
              <a:ext cx="3269162" cy="128405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406106" y="3331936"/>
              <a:ext cx="3144884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000"/>
                </a:lnSpc>
                <a:spcAft>
                  <a:spcPts val="0"/>
                </a:spcAft>
              </a:pPr>
              <a:r>
                <a:rPr lang="zh-CN" altLang="zh-CN" sz="12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一方面施工任务繁重，</a:t>
              </a:r>
            </a:p>
            <a:p>
              <a:pPr algn="just">
                <a:lnSpc>
                  <a:spcPts val="2000"/>
                </a:lnSpc>
                <a:spcAft>
                  <a:spcPts val="0"/>
                </a:spcAft>
              </a:pPr>
              <a:r>
                <a:rPr lang="zh-CN" altLang="zh-CN" sz="12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一方面安全风险系数提高，今年的安全生产将面临着更加严峻的考验。新起点新目标新任务，让人激情满怀，又让人充满希望。</a:t>
              </a:r>
              <a:endParaRPr lang="zh-CN" altLang="zh-CN" sz="1200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572000" y="2105844"/>
            <a:ext cx="0" cy="243067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5095000" y="3520560"/>
            <a:ext cx="3269163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en-US" altLang="zh-CN" sz="1200" kern="0" dirty="0">
                <a:latin typeface="+mj-ea"/>
                <a:ea typeface="+mj-ea"/>
              </a:rPr>
              <a:t>20xx</a:t>
            </a:r>
            <a:r>
              <a:rPr lang="zh-CN" altLang="zh-CN" sz="1200" kern="0" dirty="0">
                <a:latin typeface="+mj-ea"/>
                <a:ea typeface="+mj-ea"/>
              </a:rPr>
              <a:t>年是贯彻落实党的十九大精神的开局之年。推进“两个转变”，面临着新的形势，任务十分艰巨。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5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5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478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49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49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49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478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2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</a:rPr>
              <a:t>数据分析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安全生产工作概述</a:t>
            </a: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03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357999" y="3475206"/>
            <a:ext cx="4304037" cy="1379573"/>
            <a:chOff x="323850" y="3258766"/>
            <a:chExt cx="3269162" cy="1187506"/>
          </a:xfrm>
        </p:grpSpPr>
        <p:sp>
          <p:nvSpPr>
            <p:cNvPr id="27" name="矩形 26"/>
            <p:cNvSpPr/>
            <p:nvPr/>
          </p:nvSpPr>
          <p:spPr>
            <a:xfrm>
              <a:off x="323850" y="3258766"/>
              <a:ext cx="3269162" cy="97131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8" name="矩形 27"/>
            <p:cNvSpPr/>
            <p:nvPr/>
          </p:nvSpPr>
          <p:spPr>
            <a:xfrm>
              <a:off x="406106" y="3262931"/>
              <a:ext cx="3144884" cy="11833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28600" indent="-228600" algn="just">
                <a:lnSpc>
                  <a:spcPts val="2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zh-CN" sz="105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安全风险系数提高，今年的安全生产将面临着更加严峻的考验。</a:t>
              </a:r>
              <a:endParaRPr lang="en-US" altLang="zh-CN" sz="1050" kern="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marL="228600" indent="-228600" algn="just">
                <a:lnSpc>
                  <a:spcPts val="2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zh-CN" sz="105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新起点新目标新任务，让人激情满怀，又让人充满希望。</a:t>
              </a:r>
              <a:endParaRPr lang="en-US" altLang="zh-CN" sz="1050" kern="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marL="228600" indent="-228600" algn="just">
                <a:lnSpc>
                  <a:spcPts val="2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zh-CN" sz="105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安全风险系数提高，今年的安全生产将面临着更加严峻的考验。</a:t>
              </a:r>
              <a:endParaRPr lang="en-US" altLang="zh-CN" sz="1050" kern="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marL="228600" indent="-228600" algn="just">
                <a:lnSpc>
                  <a:spcPts val="2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zh-CN" sz="105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新起点新目标新任务，让人激情满怀，又让人充</a:t>
              </a:r>
              <a:r>
                <a:rPr lang="zh-CN" altLang="en-US" sz="105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希望</a:t>
              </a:r>
              <a:r>
                <a:rPr lang="zh-CN" altLang="zh-CN" sz="105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  <a:p>
              <a:pPr marL="228600" indent="-228600" algn="just">
                <a:lnSpc>
                  <a:spcPts val="2000"/>
                </a:lnSpc>
                <a:spcAft>
                  <a:spcPts val="0"/>
                </a:spcAft>
                <a:buFont typeface="+mj-lt"/>
                <a:buAutoNum type="arabicPeriod"/>
              </a:pPr>
              <a:endParaRPr lang="zh-CN" altLang="zh-CN" sz="1050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70" name="图表 69"/>
          <p:cNvGraphicFramePr/>
          <p:nvPr/>
        </p:nvGraphicFramePr>
        <p:xfrm>
          <a:off x="283609" y="1846333"/>
          <a:ext cx="3507832" cy="2900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1" name="文本框 70"/>
          <p:cNvSpPr txBox="1"/>
          <p:nvPr/>
        </p:nvSpPr>
        <p:spPr>
          <a:xfrm>
            <a:off x="4368980" y="3157913"/>
            <a:ext cx="14698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同比降低：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30%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BackShape"/>
          <p:cNvSpPr/>
          <p:nvPr/>
        </p:nvSpPr>
        <p:spPr>
          <a:xfrm>
            <a:off x="4572000" y="2183128"/>
            <a:ext cx="952156" cy="952158"/>
          </a:xfrm>
          <a:prstGeom prst="donut">
            <a:avLst>
              <a:gd name="adj" fmla="val 15000"/>
            </a:avLst>
          </a:prstGeom>
          <a:solidFill>
            <a:srgbClr val="E84328">
              <a:alpha val="3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6" name="ValueShape"/>
          <p:cNvSpPr/>
          <p:nvPr/>
        </p:nvSpPr>
        <p:spPr>
          <a:xfrm>
            <a:off x="4572000" y="2183128"/>
            <a:ext cx="952156" cy="952158"/>
          </a:xfrm>
          <a:prstGeom prst="blockArc">
            <a:avLst>
              <a:gd name="adj1" fmla="val 16200000"/>
              <a:gd name="adj2" fmla="val 9788430"/>
              <a:gd name="adj3" fmla="val 15863"/>
            </a:avLst>
          </a:prstGeom>
          <a:solidFill>
            <a:srgbClr val="E843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77" name="LineShape"/>
          <p:cNvGrpSpPr/>
          <p:nvPr/>
        </p:nvGrpSpPr>
        <p:grpSpPr>
          <a:xfrm>
            <a:off x="4591335" y="2182710"/>
            <a:ext cx="913488" cy="952987"/>
            <a:chOff x="4687315" y="1592322"/>
            <a:chExt cx="2817370" cy="2939200"/>
          </a:xfrm>
        </p:grpSpPr>
        <p:sp>
          <p:nvSpPr>
            <p:cNvPr id="81" name="LineShape"/>
            <p:cNvSpPr/>
            <p:nvPr/>
          </p:nvSpPr>
          <p:spPr>
            <a:xfrm rot="-4320000">
              <a:off x="4889455" y="2452319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LineShape"/>
            <p:cNvSpPr/>
            <p:nvPr/>
          </p:nvSpPr>
          <p:spPr>
            <a:xfrm rot="-2160000">
              <a:off x="5341582" y="1830019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LineShape"/>
            <p:cNvSpPr/>
            <p:nvPr/>
          </p:nvSpPr>
          <p:spPr>
            <a:xfrm>
              <a:off x="6073140" y="1592322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LineShape"/>
            <p:cNvSpPr/>
            <p:nvPr/>
          </p:nvSpPr>
          <p:spPr>
            <a:xfrm rot="2160000">
              <a:off x="6804698" y="1830019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LineShape"/>
            <p:cNvSpPr/>
            <p:nvPr/>
          </p:nvSpPr>
          <p:spPr>
            <a:xfrm rot="4320000">
              <a:off x="7256825" y="2452319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LineShape"/>
            <p:cNvSpPr/>
            <p:nvPr/>
          </p:nvSpPr>
          <p:spPr>
            <a:xfrm rot="6480000">
              <a:off x="7256825" y="3221524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LineShape"/>
            <p:cNvSpPr/>
            <p:nvPr/>
          </p:nvSpPr>
          <p:spPr>
            <a:xfrm rot="8640000">
              <a:off x="6804698" y="3843825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LineShape"/>
            <p:cNvSpPr/>
            <p:nvPr/>
          </p:nvSpPr>
          <p:spPr>
            <a:xfrm rot="10800000">
              <a:off x="6073140" y="4081522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LineShape"/>
            <p:cNvSpPr/>
            <p:nvPr/>
          </p:nvSpPr>
          <p:spPr>
            <a:xfrm rot="12960000">
              <a:off x="5341582" y="3843825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LineShape"/>
            <p:cNvSpPr/>
            <p:nvPr/>
          </p:nvSpPr>
          <p:spPr>
            <a:xfrm rot="15120000">
              <a:off x="4889455" y="3221524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4716993" y="2418722"/>
            <a:ext cx="663391" cy="480966"/>
            <a:chOff x="4716993" y="2533022"/>
            <a:chExt cx="663391" cy="480966"/>
          </a:xfrm>
        </p:grpSpPr>
        <p:sp>
          <p:nvSpPr>
            <p:cNvPr id="74" name="ValueBack"/>
            <p:cNvSpPr/>
            <p:nvPr/>
          </p:nvSpPr>
          <p:spPr>
            <a:xfrm>
              <a:off x="4807594" y="2533022"/>
              <a:ext cx="480966" cy="480966"/>
            </a:xfrm>
            <a:prstGeom prst="ellipse">
              <a:avLst/>
            </a:prstGeom>
            <a:solidFill>
              <a:srgbClr val="F6B7A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4716993" y="2616343"/>
              <a:ext cx="6633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案件</a:t>
              </a:r>
              <a:r>
                <a:rPr lang="en-US" altLang="zh-CN" sz="12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1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4" name="文本框 93"/>
          <p:cNvSpPr txBox="1"/>
          <p:nvPr/>
        </p:nvSpPr>
        <p:spPr>
          <a:xfrm>
            <a:off x="5838826" y="3157502"/>
            <a:ext cx="14698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同比降低：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40%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5" name="BackShape"/>
          <p:cNvSpPr/>
          <p:nvPr/>
        </p:nvSpPr>
        <p:spPr>
          <a:xfrm>
            <a:off x="6041846" y="2182717"/>
            <a:ext cx="952156" cy="952158"/>
          </a:xfrm>
          <a:prstGeom prst="donut">
            <a:avLst>
              <a:gd name="adj" fmla="val 15000"/>
            </a:avLst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6" name="ValueShape"/>
          <p:cNvSpPr/>
          <p:nvPr/>
        </p:nvSpPr>
        <p:spPr>
          <a:xfrm>
            <a:off x="6041846" y="2182717"/>
            <a:ext cx="952156" cy="952158"/>
          </a:xfrm>
          <a:prstGeom prst="blockArc">
            <a:avLst>
              <a:gd name="adj1" fmla="val 18306534"/>
              <a:gd name="adj2" fmla="val 9758370"/>
              <a:gd name="adj3" fmla="val 1682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97" name="LineShape"/>
          <p:cNvGrpSpPr/>
          <p:nvPr/>
        </p:nvGrpSpPr>
        <p:grpSpPr>
          <a:xfrm>
            <a:off x="6061181" y="2182299"/>
            <a:ext cx="913488" cy="952987"/>
            <a:chOff x="4687315" y="1592322"/>
            <a:chExt cx="2817370" cy="2939200"/>
          </a:xfrm>
        </p:grpSpPr>
        <p:sp>
          <p:nvSpPr>
            <p:cNvPr id="98" name="LineShape"/>
            <p:cNvSpPr/>
            <p:nvPr/>
          </p:nvSpPr>
          <p:spPr>
            <a:xfrm rot="-4320000">
              <a:off x="4889455" y="2452319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LineShape"/>
            <p:cNvSpPr/>
            <p:nvPr/>
          </p:nvSpPr>
          <p:spPr>
            <a:xfrm rot="-2160000">
              <a:off x="5341582" y="1830019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LineShape"/>
            <p:cNvSpPr/>
            <p:nvPr/>
          </p:nvSpPr>
          <p:spPr>
            <a:xfrm>
              <a:off x="6073140" y="1592322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LineShape"/>
            <p:cNvSpPr/>
            <p:nvPr/>
          </p:nvSpPr>
          <p:spPr>
            <a:xfrm rot="2160000">
              <a:off x="6804698" y="1830019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LineShape"/>
            <p:cNvSpPr/>
            <p:nvPr/>
          </p:nvSpPr>
          <p:spPr>
            <a:xfrm rot="4320000">
              <a:off x="7256825" y="2452319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LineShape"/>
            <p:cNvSpPr/>
            <p:nvPr/>
          </p:nvSpPr>
          <p:spPr>
            <a:xfrm rot="6480000">
              <a:off x="7256825" y="3221524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LineShape"/>
            <p:cNvSpPr/>
            <p:nvPr/>
          </p:nvSpPr>
          <p:spPr>
            <a:xfrm rot="8640000">
              <a:off x="6804698" y="3843825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LineShape"/>
            <p:cNvSpPr/>
            <p:nvPr/>
          </p:nvSpPr>
          <p:spPr>
            <a:xfrm rot="10800000">
              <a:off x="6073140" y="4081522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LineShape"/>
            <p:cNvSpPr/>
            <p:nvPr/>
          </p:nvSpPr>
          <p:spPr>
            <a:xfrm rot="12960000">
              <a:off x="5341582" y="3843825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LineShape"/>
            <p:cNvSpPr/>
            <p:nvPr/>
          </p:nvSpPr>
          <p:spPr>
            <a:xfrm rot="15120000">
              <a:off x="4889455" y="3221524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6186839" y="2418311"/>
            <a:ext cx="663391" cy="480966"/>
            <a:chOff x="4716993" y="2533022"/>
            <a:chExt cx="663391" cy="480966"/>
          </a:xfrm>
        </p:grpSpPr>
        <p:sp>
          <p:nvSpPr>
            <p:cNvPr id="109" name="ValueBack"/>
            <p:cNvSpPr/>
            <p:nvPr/>
          </p:nvSpPr>
          <p:spPr>
            <a:xfrm>
              <a:off x="4807594" y="2533022"/>
              <a:ext cx="480966" cy="48096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4716993" y="2616343"/>
              <a:ext cx="6633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案件</a:t>
              </a:r>
              <a:r>
                <a:rPr lang="en-US" altLang="zh-CN" sz="12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1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1" name="文本框 110"/>
          <p:cNvSpPr txBox="1"/>
          <p:nvPr/>
        </p:nvSpPr>
        <p:spPr>
          <a:xfrm>
            <a:off x="7338468" y="3157913"/>
            <a:ext cx="14698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同比降低：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60%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" name="BackShape"/>
          <p:cNvSpPr/>
          <p:nvPr/>
        </p:nvSpPr>
        <p:spPr>
          <a:xfrm>
            <a:off x="7541488" y="2183128"/>
            <a:ext cx="952156" cy="952158"/>
          </a:xfrm>
          <a:prstGeom prst="donut">
            <a:avLst>
              <a:gd name="adj" fmla="val 15000"/>
            </a:avLst>
          </a:prstGeom>
          <a:solidFill>
            <a:schemeClr val="bg1">
              <a:lumMod val="75000"/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13" name="ValueShape"/>
          <p:cNvSpPr/>
          <p:nvPr/>
        </p:nvSpPr>
        <p:spPr>
          <a:xfrm>
            <a:off x="7541488" y="2183128"/>
            <a:ext cx="952156" cy="952158"/>
          </a:xfrm>
          <a:prstGeom prst="blockArc">
            <a:avLst>
              <a:gd name="adj1" fmla="val 1126563"/>
              <a:gd name="adj2" fmla="val 9527451"/>
              <a:gd name="adj3" fmla="val 17103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14" name="LineShape"/>
          <p:cNvGrpSpPr/>
          <p:nvPr/>
        </p:nvGrpSpPr>
        <p:grpSpPr>
          <a:xfrm>
            <a:off x="7560823" y="2182710"/>
            <a:ext cx="913488" cy="952987"/>
            <a:chOff x="4687315" y="1592322"/>
            <a:chExt cx="2817370" cy="2939200"/>
          </a:xfrm>
        </p:grpSpPr>
        <p:sp>
          <p:nvSpPr>
            <p:cNvPr id="115" name="LineShape"/>
            <p:cNvSpPr/>
            <p:nvPr/>
          </p:nvSpPr>
          <p:spPr>
            <a:xfrm rot="-4320000">
              <a:off x="4889455" y="2452319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LineShape"/>
            <p:cNvSpPr/>
            <p:nvPr/>
          </p:nvSpPr>
          <p:spPr>
            <a:xfrm rot="-2160000">
              <a:off x="5341582" y="1830019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LineShape"/>
            <p:cNvSpPr/>
            <p:nvPr/>
          </p:nvSpPr>
          <p:spPr>
            <a:xfrm>
              <a:off x="6073140" y="1592322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LineShape"/>
            <p:cNvSpPr/>
            <p:nvPr/>
          </p:nvSpPr>
          <p:spPr>
            <a:xfrm rot="2160000">
              <a:off x="6804698" y="1830019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LineShape"/>
            <p:cNvSpPr/>
            <p:nvPr/>
          </p:nvSpPr>
          <p:spPr>
            <a:xfrm rot="4320000">
              <a:off x="7256825" y="2452319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LineShape"/>
            <p:cNvSpPr/>
            <p:nvPr/>
          </p:nvSpPr>
          <p:spPr>
            <a:xfrm rot="6480000">
              <a:off x="7256825" y="3221524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LineShape"/>
            <p:cNvSpPr/>
            <p:nvPr/>
          </p:nvSpPr>
          <p:spPr>
            <a:xfrm rot="8640000">
              <a:off x="6804698" y="3843825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LineShape"/>
            <p:cNvSpPr/>
            <p:nvPr/>
          </p:nvSpPr>
          <p:spPr>
            <a:xfrm rot="10800000">
              <a:off x="6073140" y="4081522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LineShape"/>
            <p:cNvSpPr/>
            <p:nvPr/>
          </p:nvSpPr>
          <p:spPr>
            <a:xfrm rot="12960000">
              <a:off x="5341582" y="3843825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LineShape"/>
            <p:cNvSpPr/>
            <p:nvPr/>
          </p:nvSpPr>
          <p:spPr>
            <a:xfrm rot="15120000">
              <a:off x="4889455" y="3221524"/>
              <a:ext cx="45720" cy="45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7686481" y="2418722"/>
            <a:ext cx="663391" cy="480966"/>
            <a:chOff x="4716993" y="2533022"/>
            <a:chExt cx="663391" cy="480966"/>
          </a:xfrm>
        </p:grpSpPr>
        <p:sp>
          <p:nvSpPr>
            <p:cNvPr id="126" name="ValueBack"/>
            <p:cNvSpPr/>
            <p:nvPr/>
          </p:nvSpPr>
          <p:spPr>
            <a:xfrm>
              <a:off x="4807594" y="2533022"/>
              <a:ext cx="480966" cy="480966"/>
            </a:xfrm>
            <a:prstGeom prst="ellipse">
              <a:avLst/>
            </a:prstGeom>
            <a:solidFill>
              <a:schemeClr val="tx1">
                <a:lumMod val="50000"/>
                <a:lumOff val="50000"/>
                <a:alpha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1"/>
                </a:solidFill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4716993" y="2616343"/>
              <a:ext cx="6633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案件</a:t>
              </a:r>
              <a:r>
                <a:rPr lang="en-US" altLang="zh-CN" sz="12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1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49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49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649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149"/>
                            </p:stCondLst>
                            <p:childTnLst>
                              <p:par>
                                <p:cTn id="7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149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649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Graphic spid="70" grpId="0">
        <p:bldAsOne/>
      </p:bldGraphic>
      <p:bldP spid="71" grpId="0"/>
      <p:bldP spid="75" grpId="0" animBg="1"/>
      <p:bldP spid="76" grpId="0" animBg="1"/>
      <p:bldP spid="94" grpId="0"/>
      <p:bldP spid="95" grpId="0" animBg="1"/>
      <p:bldP spid="96" grpId="0" animBg="1"/>
      <p:bldP spid="111" grpId="0"/>
      <p:bldP spid="112" grpId="0" animBg="1"/>
      <p:bldP spid="1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A_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0343"/>
            <a:ext cx="9144000" cy="2763157"/>
          </a:xfrm>
          <a:prstGeom prst="rect">
            <a:avLst/>
          </a:prstGeom>
        </p:spPr>
      </p:pic>
      <p:sp>
        <p:nvSpPr>
          <p:cNvPr id="9" name="燕尾形 3"/>
          <p:cNvSpPr/>
          <p:nvPr/>
        </p:nvSpPr>
        <p:spPr>
          <a:xfrm>
            <a:off x="5394769" y="1204331"/>
            <a:ext cx="215941" cy="215941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燕尾形 4"/>
          <p:cNvSpPr/>
          <p:nvPr/>
        </p:nvSpPr>
        <p:spPr>
          <a:xfrm>
            <a:off x="5584671" y="1204331"/>
            <a:ext cx="215941" cy="215941"/>
          </a:xfrm>
          <a:prstGeom prst="chevron">
            <a:avLst/>
          </a:prstGeom>
          <a:solidFill>
            <a:srgbClr val="E57E20">
              <a:alpha val="7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燕尾形 5"/>
          <p:cNvSpPr/>
          <p:nvPr/>
        </p:nvSpPr>
        <p:spPr>
          <a:xfrm>
            <a:off x="5782953" y="1204331"/>
            <a:ext cx="215941" cy="215941"/>
          </a:xfrm>
          <a:prstGeom prst="chevron">
            <a:avLst/>
          </a:prstGeom>
          <a:solidFill>
            <a:schemeClr val="accent2">
              <a:alpha val="568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463647" y="1542075"/>
            <a:ext cx="4216706" cy="702206"/>
            <a:chOff x="4230192" y="1023307"/>
            <a:chExt cx="3744000" cy="624078"/>
          </a:xfrm>
        </p:grpSpPr>
        <p:sp>
          <p:nvSpPr>
            <p:cNvPr id="18" name="矩形: 圆角 17"/>
            <p:cNvSpPr/>
            <p:nvPr/>
          </p:nvSpPr>
          <p:spPr>
            <a:xfrm>
              <a:off x="4230192" y="1023307"/>
              <a:ext cx="3744000" cy="624078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 b="1" dirty="0">
                <a:latin typeface="+mj-ea"/>
                <a:ea typeface="+mj-ea"/>
              </a:endParaRPr>
            </a:p>
          </p:txBody>
        </p:sp>
        <p:sp>
          <p:nvSpPr>
            <p:cNvPr id="19" name="矩形: 圆角 18"/>
            <p:cNvSpPr/>
            <p:nvPr>
              <p:custDataLst>
                <p:tags r:id="rId2"/>
              </p:custDataLst>
            </p:nvPr>
          </p:nvSpPr>
          <p:spPr>
            <a:xfrm>
              <a:off x="4291847" y="1073141"/>
              <a:ext cx="3620690" cy="524410"/>
            </a:xfrm>
            <a:prstGeom prst="roundRect">
              <a:avLst>
                <a:gd name="adj" fmla="val 50000"/>
              </a:avLst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+mj-ea"/>
                  <a:ea typeface="+mj-ea"/>
                </a:rPr>
                <a:t>工作中存在的不足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53805" y="1059984"/>
            <a:ext cx="3229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n w="19050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E57E20"/>
                    </a:gs>
                    <a:gs pos="71000">
                      <a:srgbClr val="D83417"/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PART THREE</a:t>
            </a:r>
            <a:endParaRPr lang="zh-CN" altLang="en-US" sz="2800" dirty="0">
              <a:ln w="19050">
                <a:solidFill>
                  <a:schemeClr val="bg1"/>
                </a:solidFill>
              </a:ln>
              <a:gradFill flip="none" rotWithShape="1">
                <a:gsLst>
                  <a:gs pos="0">
                    <a:srgbClr val="E57E20"/>
                  </a:gs>
                  <a:gs pos="71000">
                    <a:srgbClr val="D83417"/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71561" y="2380343"/>
            <a:ext cx="4000878" cy="784831"/>
            <a:chOff x="2571561" y="2380343"/>
            <a:chExt cx="4000878" cy="784831"/>
          </a:xfrm>
        </p:grpSpPr>
        <p:sp>
          <p:nvSpPr>
            <p:cNvPr id="5" name="矩形 4"/>
            <p:cNvSpPr/>
            <p:nvPr/>
          </p:nvSpPr>
          <p:spPr>
            <a:xfrm>
              <a:off x="2571561" y="2380343"/>
              <a:ext cx="4000878" cy="7848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679403" y="2380343"/>
              <a:ext cx="3785195" cy="748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50000"/>
                </a:lnSpc>
              </a:pPr>
              <a:r>
                <a:rPr lang="zh-CN" altLang="en-US" sz="10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面临的事故风险和隐患始终存在，责任事故和违章作业时有发生。工作中都发生了一些不安全事件。这些违章，有偶然性，也有必然性。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53142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长期以来，安全工作总体是好的，是健康的。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工作中存在的不足</a:t>
            </a: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01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31310" y="1748966"/>
            <a:ext cx="8488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zh-CN" sz="1200" kern="0" dirty="0">
                <a:latin typeface="+mj-ea"/>
                <a:ea typeface="+mj-ea"/>
              </a:rPr>
              <a:t>面临的事故风险和隐患始终存在，责任事故和违章作业时有发生。工作中都发生了一些不安全事件。这些违章，有偶然性，也有必然性。说明的安全生产基础还不牢固，主要问题是：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477225" y="2571187"/>
            <a:ext cx="3370213" cy="2263460"/>
            <a:chOff x="477225" y="2571187"/>
            <a:chExt cx="3370213" cy="2263460"/>
          </a:xfrm>
        </p:grpSpPr>
        <p:sp>
          <p:nvSpPr>
            <p:cNvPr id="25" name="矩形 24"/>
            <p:cNvSpPr/>
            <p:nvPr/>
          </p:nvSpPr>
          <p:spPr>
            <a:xfrm>
              <a:off x="477225" y="2571187"/>
              <a:ext cx="3370213" cy="22634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477226" y="2622694"/>
              <a:ext cx="3316562" cy="2144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000"/>
                </a:lnSpc>
                <a:spcAft>
                  <a:spcPts val="0"/>
                </a:spcAft>
              </a:pPr>
              <a:r>
                <a:rPr lang="en-US" altLang="zh-CN" sz="11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1.</a:t>
              </a:r>
              <a:r>
                <a:rPr lang="zh-CN" altLang="zh-CN" sz="11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安全意识淡薄，现场管理松弛。</a:t>
              </a:r>
              <a:r>
                <a:rPr lang="en-US" altLang="zh-CN" sz="11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zh-CN" sz="900" kern="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just">
                <a:lnSpc>
                  <a:spcPts val="2000"/>
                </a:lnSpc>
                <a:spcAft>
                  <a:spcPts val="0"/>
                </a:spcAft>
              </a:pPr>
              <a:r>
                <a:rPr lang="zh-CN" altLang="zh-CN" sz="11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安全施工打不了折。可是我们在日常工作中，有的人常用经验办事，对一些必须采取的安全措施都觉得无关紧要，无所谓，习惯性违章时常发生，不开班前会，有的开会不认真，施工人员不在工作票上签字确认，勘察不到位、不验电、不挂接地线，不戴安全帽，不穿绝缘鞋，不使用双控带，复杂地段不设专人监护，施工无计划。</a:t>
              </a:r>
              <a:endParaRPr lang="zh-CN" altLang="zh-CN" sz="900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905503" y="2532275"/>
            <a:ext cx="4797910" cy="1382870"/>
            <a:chOff x="3905503" y="2532275"/>
            <a:chExt cx="4797910" cy="1382870"/>
          </a:xfrm>
        </p:grpSpPr>
        <p:sp>
          <p:nvSpPr>
            <p:cNvPr id="27" name="矩形 26"/>
            <p:cNvSpPr/>
            <p:nvPr/>
          </p:nvSpPr>
          <p:spPr>
            <a:xfrm>
              <a:off x="3905503" y="2580915"/>
              <a:ext cx="4797910" cy="133423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3993052" y="2532275"/>
              <a:ext cx="4710361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ts val="2000"/>
                </a:lnSpc>
                <a:spcAft>
                  <a:spcPts val="0"/>
                </a:spcAft>
              </a:pPr>
              <a:r>
                <a:rPr lang="en-US" altLang="zh-CN" sz="11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2.</a:t>
              </a:r>
              <a:r>
                <a:rPr lang="zh-CN" altLang="zh-CN" sz="11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执行意识不强，执行力差。</a:t>
              </a:r>
              <a:endParaRPr lang="zh-CN" altLang="zh-CN" sz="900" kern="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just">
                <a:lnSpc>
                  <a:spcPts val="2000"/>
                </a:lnSpc>
                <a:spcAft>
                  <a:spcPts val="0"/>
                </a:spcAft>
              </a:pPr>
              <a:r>
                <a:rPr lang="zh-CN" altLang="zh-CN" sz="11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工作中规章制度执行不严，执行力度层层衰减；执行任务拖拖拉拉、没有紧迫感，任务有布置，无考核；执行过程马马虎虎，敷衍了事；执行结果偏离目标，推卸责任。个别员工主人翁精神还没有真正树立起来。有的员工缺乏强烈的竞争意识和效益意识，</a:t>
              </a:r>
              <a:endParaRPr lang="zh-CN" altLang="zh-CN" sz="900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905503" y="3944009"/>
            <a:ext cx="4797911" cy="890638"/>
            <a:chOff x="3905503" y="3944009"/>
            <a:chExt cx="4797911" cy="890638"/>
          </a:xfrm>
        </p:grpSpPr>
        <p:sp>
          <p:nvSpPr>
            <p:cNvPr id="28" name="矩形 27"/>
            <p:cNvSpPr/>
            <p:nvPr/>
          </p:nvSpPr>
          <p:spPr>
            <a:xfrm>
              <a:off x="3905503" y="3955650"/>
              <a:ext cx="4797910" cy="87899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959153" y="3944009"/>
              <a:ext cx="4744261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ts val="2000"/>
                </a:lnSpc>
                <a:spcAft>
                  <a:spcPts val="0"/>
                </a:spcAft>
              </a:pPr>
              <a:r>
                <a:rPr lang="en-US" altLang="zh-CN" sz="11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3.</a:t>
              </a:r>
              <a:r>
                <a:rPr lang="zh-CN" altLang="zh-CN" sz="11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动纪律松驰，工作作风不扎实。</a:t>
              </a:r>
              <a:endParaRPr lang="zh-CN" altLang="zh-CN" sz="900" kern="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just">
                <a:lnSpc>
                  <a:spcPts val="2000"/>
                </a:lnSpc>
                <a:spcAft>
                  <a:spcPts val="0"/>
                </a:spcAft>
              </a:pPr>
              <a:r>
                <a:rPr lang="zh-CN" altLang="zh-CN" sz="1100" kern="100" dirty="0">
                  <a:latin typeface="楷体" panose="02010609060101010101" pitchFamily="49" charset="-122"/>
                  <a:ea typeface="楷体" panose="02010609060101010101" pitchFamily="49" charset="-122"/>
                </a:rPr>
                <a:t>突出表现为自由主义严重，不守纪律，不负责任。有的从业不勤，力不从心，生活作风不俭点，没有把心事用在工作上。</a:t>
              </a:r>
              <a:endParaRPr lang="zh-CN" altLang="zh-CN" sz="900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5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532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5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95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95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0416"/>
          <a:stretch>
            <a:fillRect/>
          </a:stretch>
        </p:blipFill>
        <p:spPr>
          <a:xfrm flipH="1" flipV="1">
            <a:off x="0" y="4182894"/>
            <a:ext cx="9144000" cy="960605"/>
          </a:xfrm>
          <a:prstGeom prst="rect">
            <a:avLst/>
          </a:prstGeom>
        </p:spPr>
      </p:pic>
      <p:sp>
        <p:nvSpPr>
          <p:cNvPr id="4" name="矩形: 圆角 3"/>
          <p:cNvSpPr/>
          <p:nvPr/>
        </p:nvSpPr>
        <p:spPr>
          <a:xfrm>
            <a:off x="323851" y="1449421"/>
            <a:ext cx="8496300" cy="2733473"/>
          </a:xfrm>
          <a:prstGeom prst="roundRect">
            <a:avLst>
              <a:gd name="adj" fmla="val 8719"/>
            </a:avLst>
          </a:prstGeom>
          <a:solidFill>
            <a:srgbClr val="D83417">
              <a:alpha val="87000"/>
            </a:srgbClr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 sz="20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379768" y="608757"/>
            <a:ext cx="604125" cy="215941"/>
            <a:chOff x="264939" y="188640"/>
            <a:chExt cx="604358" cy="216024"/>
          </a:xfrm>
        </p:grpSpPr>
        <p:sp>
          <p:nvSpPr>
            <p:cNvPr id="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rot="10800000">
            <a:off x="2204907" y="608757"/>
            <a:ext cx="604125" cy="215941"/>
            <a:chOff x="264939" y="188640"/>
            <a:chExt cx="604358" cy="216024"/>
          </a:xfrm>
        </p:grpSpPr>
        <p:sp>
          <p:nvSpPr>
            <p:cNvPr id="13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文本框 9"/>
          <p:cNvSpPr txBox="1"/>
          <p:nvPr/>
        </p:nvSpPr>
        <p:spPr>
          <a:xfrm>
            <a:off x="3520884" y="497240"/>
            <a:ext cx="2102232" cy="346218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1" algn="ctr"/>
            <a:r>
              <a:rPr lang="zh-CN" altLang="en-US" sz="4800" b="1" dirty="0">
                <a:ln w="19050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E57E20"/>
                    </a:gs>
                    <a:gs pos="71000">
                      <a:srgbClr val="D83417"/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前言</a:t>
            </a:r>
          </a:p>
        </p:txBody>
      </p:sp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671209" y="1607035"/>
            <a:ext cx="7819648" cy="2399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随着新年钟声的敲响，我们告别了充满挑战、奋发有为的</a:t>
            </a:r>
            <a:r>
              <a:rPr lang="en-US" altLang="zh-CN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20xx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年，迎来了充满希望、奋发进取的</a:t>
            </a:r>
            <a:r>
              <a:rPr lang="en-US" altLang="zh-CN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20xx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年。刚刚过去的</a:t>
            </a:r>
            <a:r>
              <a:rPr lang="en-US" altLang="zh-CN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20xx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年，我们付出了拼搏奋斗的汗水，也收获了稳中求进的喜悦。扎实开展以现场安全管控为重点的安全文明施工活动，安全生产局面总体平稳，较好地完成了全年工作任务。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346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</a:rPr>
              <a:t>存在的问题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工作中存在的不足</a:t>
            </a: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02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31310" y="1748966"/>
            <a:ext cx="8488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zh-CN" sz="1200" kern="0" dirty="0">
                <a:latin typeface="+mj-ea"/>
                <a:ea typeface="+mj-ea"/>
              </a:rPr>
              <a:t>面临的事故风险和隐患始终存在，责任事故和违章作业时有发生。工作中都发生了一些不安全事件。这些违章，有偶然性，也有必然性。说明的安全生产基础还不牢固，主要问题是：</a:t>
            </a:r>
          </a:p>
        </p:txBody>
      </p:sp>
      <p:sp>
        <p:nvSpPr>
          <p:cNvPr id="30" name="MH_Other_1"/>
          <p:cNvSpPr/>
          <p:nvPr>
            <p:custDataLst>
              <p:tags r:id="rId3"/>
            </p:custDataLst>
          </p:nvPr>
        </p:nvSpPr>
        <p:spPr>
          <a:xfrm>
            <a:off x="363059" y="3499788"/>
            <a:ext cx="2808000" cy="72000"/>
          </a:xfrm>
          <a:prstGeom prst="rect">
            <a:avLst/>
          </a:prstGeom>
          <a:solidFill>
            <a:srgbClr val="E843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>
              <a:defRPr/>
            </a:pPr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41" name="MH_Other_5"/>
          <p:cNvSpPr/>
          <p:nvPr>
            <p:custDataLst>
              <p:tags r:id="rId4"/>
            </p:custDataLst>
          </p:nvPr>
        </p:nvSpPr>
        <p:spPr>
          <a:xfrm>
            <a:off x="3168000" y="3499788"/>
            <a:ext cx="2808000" cy="7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>
              <a:defRPr/>
            </a:pPr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45" name="MH_Other_9"/>
          <p:cNvSpPr/>
          <p:nvPr>
            <p:custDataLst>
              <p:tags r:id="rId5"/>
            </p:custDataLst>
          </p:nvPr>
        </p:nvSpPr>
        <p:spPr>
          <a:xfrm>
            <a:off x="5976000" y="3499788"/>
            <a:ext cx="2808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>
              <a:defRPr/>
            </a:pPr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1" name="MH_Other_2"/>
          <p:cNvSpPr/>
          <p:nvPr>
            <p:custDataLst>
              <p:tags r:id="rId6"/>
            </p:custDataLst>
          </p:nvPr>
        </p:nvSpPr>
        <p:spPr>
          <a:xfrm flipV="1">
            <a:off x="1655140" y="3563938"/>
            <a:ext cx="223838" cy="213122"/>
          </a:xfrm>
          <a:prstGeom prst="triangle">
            <a:avLst/>
          </a:prstGeom>
          <a:solidFill>
            <a:srgbClr val="E843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>
              <a:defRPr/>
            </a:pPr>
            <a:endParaRPr lang="zh-CN" altLang="en-US" sz="1350">
              <a:ea typeface="微软雅黑" panose="020B0503020204020204" pitchFamily="34" charset="-122"/>
            </a:endParaRPr>
          </a:p>
        </p:txBody>
      </p:sp>
      <p:sp>
        <p:nvSpPr>
          <p:cNvPr id="52" name="MH_Other_6"/>
          <p:cNvSpPr/>
          <p:nvPr>
            <p:custDataLst>
              <p:tags r:id="rId7"/>
            </p:custDataLst>
          </p:nvPr>
        </p:nvSpPr>
        <p:spPr>
          <a:xfrm flipV="1">
            <a:off x="4460677" y="3563938"/>
            <a:ext cx="222647" cy="213122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>
              <a:defRPr/>
            </a:pPr>
            <a:endParaRPr lang="zh-CN" altLang="en-US" sz="1350">
              <a:ea typeface="微软雅黑" panose="020B0503020204020204" pitchFamily="34" charset="-122"/>
            </a:endParaRPr>
          </a:p>
        </p:txBody>
      </p:sp>
      <p:sp>
        <p:nvSpPr>
          <p:cNvPr id="53" name="MH_Other_10"/>
          <p:cNvSpPr/>
          <p:nvPr>
            <p:custDataLst>
              <p:tags r:id="rId8"/>
            </p:custDataLst>
          </p:nvPr>
        </p:nvSpPr>
        <p:spPr>
          <a:xfrm flipV="1">
            <a:off x="7268677" y="3563938"/>
            <a:ext cx="222647" cy="21312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>
              <a:defRPr/>
            </a:pPr>
            <a:endParaRPr lang="zh-CN" altLang="en-US" sz="1350">
              <a:ea typeface="微软雅黑" panose="020B0503020204020204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473251" y="2511504"/>
            <a:ext cx="584608" cy="584609"/>
            <a:chOff x="980097" y="3258913"/>
            <a:chExt cx="823149" cy="823150"/>
          </a:xfrm>
        </p:grpSpPr>
        <p:sp>
          <p:nvSpPr>
            <p:cNvPr id="55" name="MH_Other_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gray">
            <a:xfrm>
              <a:off x="980097" y="3258913"/>
              <a:ext cx="823149" cy="82315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TW" altLang="en-US" sz="1200" dirty="0">
                <a:solidFill>
                  <a:schemeClr val="lt1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MH_Title_1"/>
            <p:cNvSpPr/>
            <p:nvPr>
              <p:custDataLst>
                <p:tags r:id="rId14"/>
              </p:custDataLst>
            </p:nvPr>
          </p:nvSpPr>
          <p:spPr>
            <a:xfrm>
              <a:off x="1072092" y="3350909"/>
              <a:ext cx="639846" cy="639846"/>
            </a:xfrm>
            <a:prstGeom prst="ellipse">
              <a:avLst/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sz="1600" b="1" dirty="0">
                  <a:solidFill>
                    <a:srgbClr val="FFFFFF"/>
                  </a:solidFill>
                  <a:latin typeface="+mj-ea"/>
                  <a:ea typeface="+mj-ea"/>
                </a:rPr>
                <a:t>01</a:t>
              </a:r>
              <a:endParaRPr lang="zh-TW" altLang="en-US" sz="16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278192" y="2511504"/>
            <a:ext cx="584608" cy="584609"/>
            <a:chOff x="980097" y="3258913"/>
            <a:chExt cx="823149" cy="823150"/>
          </a:xfrm>
        </p:grpSpPr>
        <p:sp>
          <p:nvSpPr>
            <p:cNvPr id="58" name="MH_Other_4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gray">
            <a:xfrm>
              <a:off x="980097" y="3258913"/>
              <a:ext cx="823149" cy="82315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TW" altLang="en-US" sz="1200" dirty="0">
                <a:solidFill>
                  <a:schemeClr val="lt1"/>
                </a:solidFill>
                <a:latin typeface="+mj-ea"/>
                <a:ea typeface="+mj-ea"/>
              </a:endParaRPr>
            </a:p>
          </p:txBody>
        </p:sp>
        <p:sp>
          <p:nvSpPr>
            <p:cNvPr id="59" name="MH_Title_1"/>
            <p:cNvSpPr/>
            <p:nvPr>
              <p:custDataLst>
                <p:tags r:id="rId12"/>
              </p:custDataLst>
            </p:nvPr>
          </p:nvSpPr>
          <p:spPr>
            <a:xfrm>
              <a:off x="1072092" y="3350909"/>
              <a:ext cx="639846" cy="639846"/>
            </a:xfrm>
            <a:prstGeom prst="ellipse">
              <a:avLst/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sz="1600" b="1" dirty="0">
                  <a:solidFill>
                    <a:srgbClr val="FFFFFF"/>
                  </a:solidFill>
                  <a:latin typeface="+mj-ea"/>
                  <a:ea typeface="+mj-ea"/>
                </a:rPr>
                <a:t>02</a:t>
              </a:r>
              <a:endParaRPr lang="zh-TW" altLang="en-US" sz="16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86192" y="2511504"/>
            <a:ext cx="584608" cy="584609"/>
            <a:chOff x="980097" y="3258913"/>
            <a:chExt cx="823149" cy="823150"/>
          </a:xfrm>
        </p:grpSpPr>
        <p:sp>
          <p:nvSpPr>
            <p:cNvPr id="61" name="MH_Other_4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gray">
            <a:xfrm>
              <a:off x="980097" y="3258913"/>
              <a:ext cx="823149" cy="82315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TW" altLang="en-US" sz="1200" dirty="0">
                <a:solidFill>
                  <a:schemeClr val="lt1"/>
                </a:solidFill>
                <a:latin typeface="+mj-ea"/>
                <a:ea typeface="+mj-ea"/>
              </a:endParaRPr>
            </a:p>
          </p:txBody>
        </p:sp>
        <p:sp>
          <p:nvSpPr>
            <p:cNvPr id="62" name="MH_Title_1"/>
            <p:cNvSpPr/>
            <p:nvPr>
              <p:custDataLst>
                <p:tags r:id="rId10"/>
              </p:custDataLst>
            </p:nvPr>
          </p:nvSpPr>
          <p:spPr>
            <a:xfrm>
              <a:off x="1072092" y="3350909"/>
              <a:ext cx="639846" cy="639846"/>
            </a:xfrm>
            <a:prstGeom prst="ellipse">
              <a:avLst/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sz="1600" b="1" dirty="0">
                  <a:solidFill>
                    <a:srgbClr val="FFFFFF"/>
                  </a:solidFill>
                  <a:latin typeface="+mj-ea"/>
                  <a:ea typeface="+mj-ea"/>
                </a:rPr>
                <a:t>03</a:t>
              </a:r>
              <a:endParaRPr lang="zh-TW" altLang="en-US" sz="16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175854" y="3144902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400" b="1" kern="100" dirty="0">
                <a:latin typeface="楷体" panose="02010609060101010101" pitchFamily="49" charset="-122"/>
                <a:ea typeface="楷体" panose="02010609060101010101" pitchFamily="49" charset="-122"/>
              </a:rPr>
              <a:t>安全意识淡薄</a:t>
            </a:r>
            <a:endParaRPr lang="zh-CN" altLang="en-US" sz="1400" b="1" dirty="0"/>
          </a:p>
        </p:txBody>
      </p:sp>
      <p:sp>
        <p:nvSpPr>
          <p:cNvPr id="63" name="矩形 62"/>
          <p:cNvSpPr/>
          <p:nvPr/>
        </p:nvSpPr>
        <p:spPr>
          <a:xfrm>
            <a:off x="3953014" y="3144902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kern="100" dirty="0">
                <a:latin typeface="楷体" panose="02010609060101010101" pitchFamily="49" charset="-122"/>
                <a:ea typeface="楷体" panose="02010609060101010101" pitchFamily="49" charset="-122"/>
              </a:rPr>
              <a:t>执行意识不强</a:t>
            </a:r>
            <a:endParaRPr lang="zh-CN" altLang="en-US" sz="1400" b="1" dirty="0"/>
          </a:p>
        </p:txBody>
      </p:sp>
      <p:sp>
        <p:nvSpPr>
          <p:cNvPr id="64" name="矩形 63"/>
          <p:cNvSpPr/>
          <p:nvPr/>
        </p:nvSpPr>
        <p:spPr>
          <a:xfrm>
            <a:off x="6761014" y="3144902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kern="100" dirty="0">
                <a:latin typeface="楷体" panose="02010609060101010101" pitchFamily="49" charset="-122"/>
                <a:ea typeface="楷体" panose="02010609060101010101" pitchFamily="49" charset="-122"/>
              </a:rPr>
              <a:t>行动纪律松驰</a:t>
            </a:r>
            <a:endParaRPr lang="zh-CN" altLang="en-US" sz="1400" b="1" dirty="0"/>
          </a:p>
        </p:txBody>
      </p:sp>
      <p:sp>
        <p:nvSpPr>
          <p:cNvPr id="11" name="矩形 10"/>
          <p:cNvSpPr/>
          <p:nvPr/>
        </p:nvSpPr>
        <p:spPr>
          <a:xfrm>
            <a:off x="758299" y="3726260"/>
            <a:ext cx="202550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zh-CN" sz="10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安全施工打不了折。可是我们在日常工作中，有的人常用经验办事，对一些必须采取的安全措施都觉得无关紧要</a:t>
            </a:r>
            <a:r>
              <a:rPr lang="zh-CN" altLang="en-US" sz="10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3" name="矩形 12"/>
          <p:cNvSpPr/>
          <p:nvPr/>
        </p:nvSpPr>
        <p:spPr>
          <a:xfrm>
            <a:off x="3517530" y="3726260"/>
            <a:ext cx="209330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zh-CN" sz="10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工作中规章制度执行不严，执行力度层层衰减；执行任务拖拖拉拉、没有紧迫感，任务有布置，无考核</a:t>
            </a:r>
            <a:r>
              <a:rPr lang="zh-CN" altLang="en-US" sz="10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5" name="矩形 14"/>
          <p:cNvSpPr/>
          <p:nvPr/>
        </p:nvSpPr>
        <p:spPr>
          <a:xfrm>
            <a:off x="6344565" y="3726260"/>
            <a:ext cx="206786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2000"/>
              </a:lnSpc>
            </a:pPr>
            <a:r>
              <a:rPr lang="zh-CN" altLang="zh-CN" sz="10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突出表现为自由主义严重，不守纪律，不负责任。有的从业不勤，力不从心，生活作风不俭点，没有把心事用在工作上。</a:t>
            </a:r>
            <a:endParaRPr lang="zh-CN" altLang="zh-CN" sz="700" kern="1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532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00"/>
                            </p:stCondLst>
                            <p:childTnLst>
                              <p:par>
                                <p:cTn id="4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700"/>
                            </p:stCondLst>
                            <p:childTnLst>
                              <p:par>
                                <p:cTn id="6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2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2" grpId="0"/>
      <p:bldP spid="30" grpId="0" animBg="1"/>
      <p:bldP spid="41" grpId="0" animBg="1"/>
      <p:bldP spid="45" grpId="0" animBg="1"/>
      <p:bldP spid="51" grpId="0" animBg="1"/>
      <p:bldP spid="52" grpId="0" animBg="1"/>
      <p:bldP spid="53" grpId="0" animBg="1"/>
      <p:bldP spid="9" grpId="0"/>
      <p:bldP spid="63" grpId="0"/>
      <p:bldP spid="64" grpId="0"/>
      <p:bldP spid="11" grpId="0"/>
      <p:bldP spid="13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A_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0343"/>
            <a:ext cx="9144000" cy="2763157"/>
          </a:xfrm>
          <a:prstGeom prst="rect">
            <a:avLst/>
          </a:prstGeom>
        </p:spPr>
      </p:pic>
      <p:sp>
        <p:nvSpPr>
          <p:cNvPr id="9" name="燕尾形 3"/>
          <p:cNvSpPr/>
          <p:nvPr/>
        </p:nvSpPr>
        <p:spPr>
          <a:xfrm>
            <a:off x="5394769" y="1204331"/>
            <a:ext cx="215941" cy="215941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燕尾形 4"/>
          <p:cNvSpPr/>
          <p:nvPr/>
        </p:nvSpPr>
        <p:spPr>
          <a:xfrm>
            <a:off x="5584671" y="1204331"/>
            <a:ext cx="215941" cy="215941"/>
          </a:xfrm>
          <a:prstGeom prst="chevron">
            <a:avLst/>
          </a:prstGeom>
          <a:solidFill>
            <a:srgbClr val="E57E20">
              <a:alpha val="7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燕尾形 5"/>
          <p:cNvSpPr/>
          <p:nvPr/>
        </p:nvSpPr>
        <p:spPr>
          <a:xfrm>
            <a:off x="5782953" y="1204331"/>
            <a:ext cx="215941" cy="215941"/>
          </a:xfrm>
          <a:prstGeom prst="chevron">
            <a:avLst/>
          </a:prstGeom>
          <a:solidFill>
            <a:schemeClr val="accent2">
              <a:alpha val="568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463647" y="1542075"/>
            <a:ext cx="4216706" cy="702206"/>
            <a:chOff x="4230192" y="1023307"/>
            <a:chExt cx="3744000" cy="624078"/>
          </a:xfrm>
        </p:grpSpPr>
        <p:sp>
          <p:nvSpPr>
            <p:cNvPr id="18" name="矩形: 圆角 17"/>
            <p:cNvSpPr/>
            <p:nvPr/>
          </p:nvSpPr>
          <p:spPr>
            <a:xfrm>
              <a:off x="4230192" y="1023307"/>
              <a:ext cx="3744000" cy="624078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 b="1" dirty="0">
                <a:latin typeface="+mj-ea"/>
                <a:ea typeface="+mj-ea"/>
              </a:endParaRPr>
            </a:p>
          </p:txBody>
        </p:sp>
        <p:sp>
          <p:nvSpPr>
            <p:cNvPr id="19" name="矩形: 圆角 18"/>
            <p:cNvSpPr/>
            <p:nvPr>
              <p:custDataLst>
                <p:tags r:id="rId2"/>
              </p:custDataLst>
            </p:nvPr>
          </p:nvSpPr>
          <p:spPr>
            <a:xfrm>
              <a:off x="4291847" y="1073141"/>
              <a:ext cx="3620690" cy="524410"/>
            </a:xfrm>
            <a:prstGeom prst="roundRect">
              <a:avLst>
                <a:gd name="adj" fmla="val 50000"/>
              </a:avLst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+mj-ea"/>
                  <a:ea typeface="+mj-ea"/>
                </a:rPr>
                <a:t>工作思路和工作计划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53805" y="1021072"/>
            <a:ext cx="3229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n w="19050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E57E20"/>
                    </a:gs>
                    <a:gs pos="71000">
                      <a:srgbClr val="D83417"/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PART FOUR</a:t>
            </a:r>
            <a:endParaRPr lang="zh-CN" altLang="en-US" sz="3200" dirty="0">
              <a:ln w="19050">
                <a:solidFill>
                  <a:schemeClr val="bg1"/>
                </a:solidFill>
              </a:ln>
              <a:gradFill flip="none" rotWithShape="1">
                <a:gsLst>
                  <a:gs pos="0">
                    <a:srgbClr val="E57E20"/>
                  </a:gs>
                  <a:gs pos="71000">
                    <a:srgbClr val="D83417"/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71561" y="2380343"/>
            <a:ext cx="4000878" cy="784831"/>
            <a:chOff x="2571561" y="2380343"/>
            <a:chExt cx="4000878" cy="784831"/>
          </a:xfrm>
        </p:grpSpPr>
        <p:sp>
          <p:nvSpPr>
            <p:cNvPr id="5" name="矩形 4"/>
            <p:cNvSpPr/>
            <p:nvPr/>
          </p:nvSpPr>
          <p:spPr>
            <a:xfrm>
              <a:off x="2571561" y="2380343"/>
              <a:ext cx="4000878" cy="7848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679403" y="2380343"/>
              <a:ext cx="3785195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50000"/>
                </a:lnSpc>
              </a:pPr>
              <a:r>
                <a:rPr lang="zh-CN" altLang="en-US" sz="10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我们既要通过抓载体，抓培训，抓建章立制等形式，提高安全生产水平，更要转变人的安全行为，提高人的意识安全。严格的安全管理就是珍爱生命，珍惜幸福。</a:t>
              </a:r>
              <a:endParaRPr lang="zh-CN" altLang="zh-CN" sz="10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工作思路和工作计划</a:t>
            </a: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23850" y="1052408"/>
            <a:ext cx="84963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zh-CN" sz="1600" b="1" kern="0" dirty="0">
                <a:solidFill>
                  <a:srgbClr val="D83417"/>
                </a:solidFill>
                <a:latin typeface="+mj-ea"/>
                <a:ea typeface="+mj-ea"/>
              </a:rPr>
              <a:t>抓安全生产</a:t>
            </a:r>
            <a:r>
              <a:rPr lang="en-US" altLang="zh-CN" sz="1600" b="1" kern="0" dirty="0">
                <a:solidFill>
                  <a:srgbClr val="D83417"/>
                </a:solidFill>
                <a:latin typeface="+mj-ea"/>
                <a:ea typeface="+mj-ea"/>
              </a:rPr>
              <a:t>  </a:t>
            </a:r>
            <a:r>
              <a:rPr lang="zh-CN" altLang="zh-CN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一定要从以人为本入手，以人为本体现在安全上就是要落实一个“严”字。严格的安全管理就是珍爱生命，珍惜幸福。我们既要通过抓载体，抓培训，抓建章立制等形式，提高安全生产水平，更要转变人的安全行为，提高人的意识安全。要坚持“严密制订、严格执行、严肃考核”。在建章立制阶段，深入分析安全工作要求，以“全覆盖、高标准”为目标，制订环环相扣、保障有力的安全制度标准；在执行阶段，以“不折不扣、全面到位”为目标，加强宣贯和指导，严格监督和检查，确保制度标准得到有效落实；在考核评价阶段，严格执行“责任追究制度化”，对责任事故按规定进行考核和处理，以此体现安全管理的严肃性，保证安全管理成效。要坚持突出重点。</a:t>
            </a:r>
          </a:p>
        </p:txBody>
      </p:sp>
      <p:pic>
        <p:nvPicPr>
          <p:cNvPr id="10" name="图片 9" descr="D:\甲方\ppt\工作\视频素材\视频素材\商务合作\7.jpeg7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518160" y="3028950"/>
            <a:ext cx="8214995" cy="19145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71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333375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20xx</a:t>
            </a:r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年安全工作的总体思路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工作思路和工作计划</a:t>
            </a: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01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31310" y="1752803"/>
            <a:ext cx="8488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zh-CN" sz="1200" kern="0" dirty="0">
                <a:latin typeface="+mj-ea"/>
                <a:ea typeface="+mj-ea"/>
              </a:rPr>
              <a:t>牢固树立安全发展理念，深入贯彻落实国家安全生产法律法规，坚持“安全第一”的工作定位不动摇、“预防为主”的工作思路不动摇、“综合治理”的工作理念不动摇、以人为本的工作原则不动摇。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555535" y="2969093"/>
            <a:ext cx="1639625" cy="1577508"/>
            <a:chOff x="4230192" y="1115957"/>
            <a:chExt cx="3744000" cy="531428"/>
          </a:xfrm>
        </p:grpSpPr>
        <p:sp>
          <p:nvSpPr>
            <p:cNvPr id="31" name="矩形: 圆角 30"/>
            <p:cNvSpPr/>
            <p:nvPr/>
          </p:nvSpPr>
          <p:spPr>
            <a:xfrm>
              <a:off x="4230192" y="1115957"/>
              <a:ext cx="3744000" cy="531428"/>
            </a:xfrm>
            <a:prstGeom prst="roundRect">
              <a:avLst/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 b="1" dirty="0">
                <a:latin typeface="+mj-ea"/>
                <a:ea typeface="+mj-ea"/>
              </a:endParaRPr>
            </a:p>
          </p:txBody>
        </p:sp>
        <p:sp>
          <p:nvSpPr>
            <p:cNvPr id="38" name="矩形: 圆角 37"/>
            <p:cNvSpPr/>
            <p:nvPr>
              <p:custDataLst>
                <p:tags r:id="rId6"/>
              </p:custDataLst>
            </p:nvPr>
          </p:nvSpPr>
          <p:spPr>
            <a:xfrm>
              <a:off x="4421328" y="1143935"/>
              <a:ext cx="3361727" cy="475472"/>
            </a:xfrm>
            <a:prstGeom prst="roundRect">
              <a:avLst/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rPr>
                <a:t>“安全第一”</a:t>
              </a:r>
              <a:endParaRPr lang="en-US" altLang="zh-CN" sz="1600" b="1" dirty="0">
                <a:solidFill>
                  <a:srgbClr val="FFFFFF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rPr>
                <a:t>的工作定位</a:t>
              </a:r>
              <a:endParaRPr lang="en-US" altLang="zh-CN" sz="1600" b="1" dirty="0">
                <a:solidFill>
                  <a:srgbClr val="FFFFFF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rPr>
                <a:t>不动摇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714303" y="2969093"/>
            <a:ext cx="1639625" cy="1577508"/>
            <a:chOff x="4230192" y="1115957"/>
            <a:chExt cx="3744000" cy="531428"/>
          </a:xfrm>
        </p:grpSpPr>
        <p:sp>
          <p:nvSpPr>
            <p:cNvPr id="40" name="矩形: 圆角 39"/>
            <p:cNvSpPr/>
            <p:nvPr/>
          </p:nvSpPr>
          <p:spPr>
            <a:xfrm>
              <a:off x="4230192" y="1115957"/>
              <a:ext cx="3744000" cy="531428"/>
            </a:xfrm>
            <a:prstGeom prst="roundRect">
              <a:avLst/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 b="1" dirty="0">
                <a:latin typeface="+mj-ea"/>
                <a:ea typeface="+mj-ea"/>
              </a:endParaRPr>
            </a:p>
          </p:txBody>
        </p:sp>
        <p:sp>
          <p:nvSpPr>
            <p:cNvPr id="41" name="矩形: 圆角 40"/>
            <p:cNvSpPr/>
            <p:nvPr>
              <p:custDataLst>
                <p:tags r:id="rId5"/>
              </p:custDataLst>
            </p:nvPr>
          </p:nvSpPr>
          <p:spPr>
            <a:xfrm>
              <a:off x="4421328" y="1143935"/>
              <a:ext cx="3361727" cy="475472"/>
            </a:xfrm>
            <a:prstGeom prst="roundRect">
              <a:avLst/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rPr>
                <a:t>“预防为主”的工作思路</a:t>
              </a:r>
              <a:endParaRPr lang="en-US" altLang="zh-CN" sz="1600" b="1" dirty="0">
                <a:solidFill>
                  <a:srgbClr val="FFFFFF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rPr>
                <a:t>不动摇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873071" y="2969093"/>
            <a:ext cx="1639625" cy="1577508"/>
            <a:chOff x="4230192" y="1115957"/>
            <a:chExt cx="3744000" cy="531428"/>
          </a:xfrm>
        </p:grpSpPr>
        <p:sp>
          <p:nvSpPr>
            <p:cNvPr id="43" name="矩形: 圆角 42"/>
            <p:cNvSpPr/>
            <p:nvPr/>
          </p:nvSpPr>
          <p:spPr>
            <a:xfrm>
              <a:off x="4230192" y="1115957"/>
              <a:ext cx="3744000" cy="531428"/>
            </a:xfrm>
            <a:prstGeom prst="roundRect">
              <a:avLst/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 b="1" dirty="0">
                <a:latin typeface="+mj-ea"/>
                <a:ea typeface="+mj-ea"/>
              </a:endParaRPr>
            </a:p>
          </p:txBody>
        </p:sp>
        <p:sp>
          <p:nvSpPr>
            <p:cNvPr id="44" name="矩形: 圆角 43"/>
            <p:cNvSpPr/>
            <p:nvPr>
              <p:custDataLst>
                <p:tags r:id="rId4"/>
              </p:custDataLst>
            </p:nvPr>
          </p:nvSpPr>
          <p:spPr>
            <a:xfrm>
              <a:off x="4421328" y="1143935"/>
              <a:ext cx="3361727" cy="475472"/>
            </a:xfrm>
            <a:prstGeom prst="roundRect">
              <a:avLst/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rPr>
                <a:t>“综合治理”的工作理念</a:t>
              </a:r>
              <a:endParaRPr lang="en-US" altLang="zh-CN" sz="1600" b="1" dirty="0">
                <a:solidFill>
                  <a:srgbClr val="FFFFFF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rPr>
                <a:t>不动摇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031838" y="2969093"/>
            <a:ext cx="1639625" cy="1577508"/>
            <a:chOff x="4230192" y="1115957"/>
            <a:chExt cx="3744000" cy="531428"/>
          </a:xfrm>
        </p:grpSpPr>
        <p:sp>
          <p:nvSpPr>
            <p:cNvPr id="46" name="矩形: 圆角 45"/>
            <p:cNvSpPr/>
            <p:nvPr/>
          </p:nvSpPr>
          <p:spPr>
            <a:xfrm>
              <a:off x="4230192" y="1115957"/>
              <a:ext cx="3744000" cy="531428"/>
            </a:xfrm>
            <a:prstGeom prst="roundRect">
              <a:avLst/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 b="1" dirty="0">
                <a:latin typeface="+mj-ea"/>
                <a:ea typeface="+mj-ea"/>
              </a:endParaRPr>
            </a:p>
          </p:txBody>
        </p:sp>
        <p:sp>
          <p:nvSpPr>
            <p:cNvPr id="47" name="矩形: 圆角 46"/>
            <p:cNvSpPr/>
            <p:nvPr>
              <p:custDataLst>
                <p:tags r:id="rId3"/>
              </p:custDataLst>
            </p:nvPr>
          </p:nvSpPr>
          <p:spPr>
            <a:xfrm>
              <a:off x="4421328" y="1143935"/>
              <a:ext cx="3361727" cy="475472"/>
            </a:xfrm>
            <a:prstGeom prst="roundRect">
              <a:avLst/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rPr>
                <a:t>以人为本</a:t>
              </a:r>
              <a:endParaRPr lang="en-US" altLang="zh-CN" sz="1600" b="1" dirty="0">
                <a:solidFill>
                  <a:srgbClr val="FFFFFF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rPr>
                <a:t>的工作原则</a:t>
              </a:r>
              <a:endParaRPr lang="en-US" altLang="zh-CN" sz="1600" b="1" dirty="0">
                <a:solidFill>
                  <a:srgbClr val="FFFFFF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rPr>
                <a:t>不动摇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49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49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49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149"/>
                            </p:stCondLst>
                            <p:childTnLst>
                              <p:par>
                                <p:cTn id="4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649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307975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20xx</a:t>
            </a:r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年安全生产奋斗目标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工作思路和工作计划</a:t>
            </a: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02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25" name="MH_Other_1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V="1">
            <a:off x="2565053" y="2334311"/>
            <a:ext cx="1644358" cy="865686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Autofit/>
          </a:bodyPr>
          <a:lstStyle/>
          <a:p>
            <a:pPr>
              <a:defRPr/>
            </a:pPr>
            <a:endParaRPr lang="zh-CN" altLang="en-US" sz="10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7" name="MH_Other_2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2557244" y="3301514"/>
            <a:ext cx="1654399" cy="0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Autofit/>
          </a:bodyPr>
          <a:lstStyle/>
          <a:p>
            <a:pPr>
              <a:defRPr/>
            </a:pPr>
            <a:endParaRPr lang="zh-CN" altLang="en-US" sz="10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8" name="MH_Other_3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649836" y="3452117"/>
            <a:ext cx="1559575" cy="869034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Autofit/>
          </a:bodyPr>
          <a:lstStyle/>
          <a:p>
            <a:pPr>
              <a:defRPr/>
            </a:pPr>
            <a:endParaRPr lang="zh-CN" altLang="en-US" sz="10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9" name="MH_SubTitle_1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4231724" y="2077728"/>
            <a:ext cx="3501766" cy="454040"/>
          </a:xfrm>
          <a:prstGeom prst="roundRect">
            <a:avLst>
              <a:gd name="adj" fmla="val 50000"/>
            </a:avLst>
          </a:prstGeom>
          <a:solidFill>
            <a:srgbClr val="D83417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b="1" dirty="0">
                <a:solidFill>
                  <a:srgbClr val="FFFFFF"/>
                </a:solidFill>
                <a:latin typeface="+mj-ea"/>
                <a:ea typeface="+mj-ea"/>
              </a:rPr>
              <a:t>（</a:t>
            </a:r>
            <a:r>
              <a:rPr lang="en-US" altLang="zh-CN" sz="1400" b="1" dirty="0">
                <a:solidFill>
                  <a:srgbClr val="FFFFFF"/>
                </a:solidFill>
                <a:latin typeface="+mj-ea"/>
                <a:ea typeface="+mj-ea"/>
              </a:rPr>
              <a:t>1</a:t>
            </a:r>
            <a:r>
              <a:rPr lang="zh-CN" altLang="en-US" sz="1400" b="1" dirty="0">
                <a:solidFill>
                  <a:srgbClr val="FFFFFF"/>
                </a:solidFill>
                <a:latin typeface="+mj-ea"/>
                <a:ea typeface="+mj-ea"/>
              </a:rPr>
              <a:t>）实现全年无上级考核的事故</a:t>
            </a:r>
            <a:endParaRPr lang="zh-TW" altLang="en-US" sz="14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30" name="MH_SubTitle_2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4231724" y="3095132"/>
            <a:ext cx="3501766" cy="454040"/>
          </a:xfrm>
          <a:prstGeom prst="roundRect">
            <a:avLst>
              <a:gd name="adj" fmla="val 50000"/>
            </a:avLst>
          </a:prstGeom>
          <a:solidFill>
            <a:srgbClr val="D83417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r>
              <a:rPr lang="zh-CN" altLang="en-US" sz="1400" b="1" dirty="0">
                <a:solidFill>
                  <a:srgbClr val="FFFFFF"/>
                </a:solidFill>
                <a:latin typeface="+mj-ea"/>
                <a:ea typeface="+mj-ea"/>
              </a:rPr>
              <a:t>（</a:t>
            </a:r>
            <a:r>
              <a:rPr lang="en-US" altLang="zh-CN" sz="1400" b="1" dirty="0">
                <a:solidFill>
                  <a:srgbClr val="FFFFFF"/>
                </a:solidFill>
                <a:latin typeface="+mj-ea"/>
                <a:ea typeface="+mj-ea"/>
              </a:rPr>
              <a:t>2</a:t>
            </a:r>
            <a:r>
              <a:rPr lang="zh-CN" altLang="en-US" sz="1400" b="1" dirty="0">
                <a:solidFill>
                  <a:srgbClr val="FFFFFF"/>
                </a:solidFill>
                <a:latin typeface="+mj-ea"/>
                <a:ea typeface="+mj-ea"/>
              </a:rPr>
              <a:t>）实现三个百日安全无事故记录</a:t>
            </a:r>
            <a:endParaRPr lang="zh-TW" altLang="en-US" sz="14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31" name="MH_SubTitle_3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4231724" y="4112539"/>
            <a:ext cx="3501766" cy="455154"/>
          </a:xfrm>
          <a:prstGeom prst="roundRect">
            <a:avLst>
              <a:gd name="adj" fmla="val 50000"/>
            </a:avLst>
          </a:prstGeom>
          <a:solidFill>
            <a:srgbClr val="D83417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r>
              <a:rPr lang="zh-CN" altLang="en-US" sz="1400" b="1" dirty="0">
                <a:solidFill>
                  <a:srgbClr val="FFFFFF"/>
                </a:solidFill>
                <a:latin typeface="+mj-ea"/>
                <a:ea typeface="+mj-ea"/>
              </a:rPr>
              <a:t>（</a:t>
            </a:r>
            <a:r>
              <a:rPr lang="en-US" altLang="zh-CN" sz="1400" b="1" dirty="0">
                <a:solidFill>
                  <a:srgbClr val="FFFFFF"/>
                </a:solidFill>
                <a:latin typeface="+mj-ea"/>
                <a:ea typeface="+mj-ea"/>
              </a:rPr>
              <a:t>3</a:t>
            </a:r>
            <a:r>
              <a:rPr lang="zh-CN" altLang="en-US" sz="1400" b="1" dirty="0">
                <a:solidFill>
                  <a:srgbClr val="FFFFFF"/>
                </a:solidFill>
                <a:latin typeface="+mj-ea"/>
                <a:ea typeface="+mj-ea"/>
              </a:rPr>
              <a:t>）实现全年安全无事故</a:t>
            </a:r>
            <a:endParaRPr lang="zh-TW" altLang="en-US" sz="14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578502" y="2641093"/>
            <a:ext cx="1397895" cy="1337576"/>
            <a:chOff x="605735" y="2641093"/>
            <a:chExt cx="1397895" cy="1337576"/>
          </a:xfrm>
        </p:grpSpPr>
        <p:grpSp>
          <p:nvGrpSpPr>
            <p:cNvPr id="38" name="组合 37"/>
            <p:cNvGrpSpPr/>
            <p:nvPr/>
          </p:nvGrpSpPr>
          <p:grpSpPr>
            <a:xfrm flipH="1">
              <a:off x="631776" y="2641093"/>
              <a:ext cx="1337574" cy="1337576"/>
              <a:chOff x="7314793" y="3245868"/>
              <a:chExt cx="823149" cy="823150"/>
            </a:xfrm>
          </p:grpSpPr>
          <p:sp>
            <p:nvSpPr>
              <p:cNvPr id="39" name="MH_Other_4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gray">
              <a:xfrm flipH="1">
                <a:off x="7314793" y="3245868"/>
                <a:ext cx="823149" cy="823150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TW" altLang="en-US" sz="1100" dirty="0">
                  <a:solidFill>
                    <a:schemeClr val="lt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0" name="MH_Title_1"/>
              <p:cNvSpPr/>
              <p:nvPr>
                <p:custDataLst>
                  <p:tags r:id="rId10"/>
                </p:custDataLst>
              </p:nvPr>
            </p:nvSpPr>
            <p:spPr>
              <a:xfrm flipH="1">
                <a:off x="7406101" y="3337864"/>
                <a:ext cx="639846" cy="639846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605735" y="2981795"/>
              <a:ext cx="139789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</a:rPr>
                <a:t>确保</a:t>
              </a:r>
              <a:endParaRPr lang="en-US" altLang="zh-CN" sz="1600" b="1" dirty="0">
                <a:solidFill>
                  <a:srgbClr val="FFFFFF"/>
                </a:solidFill>
                <a:latin typeface="+mj-ea"/>
              </a:endParaRPr>
            </a:p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</a:rPr>
                <a:t>“三个实现”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保证措施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工作思路和工作计划</a:t>
            </a: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03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762000" y="3455366"/>
            <a:ext cx="1620000" cy="1620000"/>
            <a:chOff x="3714000" y="3348572"/>
            <a:chExt cx="1620000" cy="1620000"/>
          </a:xfrm>
        </p:grpSpPr>
        <p:grpSp>
          <p:nvGrpSpPr>
            <p:cNvPr id="52" name="组合 51"/>
            <p:cNvGrpSpPr/>
            <p:nvPr/>
          </p:nvGrpSpPr>
          <p:grpSpPr>
            <a:xfrm>
              <a:off x="3714000" y="3348572"/>
              <a:ext cx="1620000" cy="1620000"/>
              <a:chOff x="4230192" y="1115957"/>
              <a:chExt cx="3744000" cy="531428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4230192" y="1115957"/>
                <a:ext cx="3744000" cy="531428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600" b="1" dirty="0">
                  <a:latin typeface="+mj-ea"/>
                  <a:ea typeface="+mj-ea"/>
                </a:endParaRPr>
              </a:p>
            </p:txBody>
          </p:sp>
          <p:sp>
            <p:nvSpPr>
              <p:cNvPr id="54" name="椭圆 53"/>
              <p:cNvSpPr/>
              <p:nvPr>
                <p:custDataLst>
                  <p:tags r:id="rId9"/>
                </p:custDataLst>
              </p:nvPr>
            </p:nvSpPr>
            <p:spPr>
              <a:xfrm>
                <a:off x="4421328" y="1143935"/>
                <a:ext cx="3361726" cy="475472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3791823" y="3838930"/>
              <a:ext cx="151070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</a:rPr>
                <a:t>确保</a:t>
              </a:r>
              <a:endParaRPr lang="en-US" altLang="zh-CN" sz="1600" b="1" dirty="0">
                <a:solidFill>
                  <a:srgbClr val="FFFFFF"/>
                </a:solidFill>
                <a:latin typeface="+mj-ea"/>
              </a:endParaRPr>
            </a:p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+mj-ea"/>
                </a:rPr>
                <a:t>“六个不发生”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386671" y="3625503"/>
            <a:ext cx="11477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不发生人身轻伤及以上事故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6067559" y="2755624"/>
            <a:ext cx="548509" cy="548509"/>
            <a:chOff x="3714000" y="3348572"/>
            <a:chExt cx="1620000" cy="1620000"/>
          </a:xfrm>
        </p:grpSpPr>
        <p:grpSp>
          <p:nvGrpSpPr>
            <p:cNvPr id="76" name="组合 75"/>
            <p:cNvGrpSpPr/>
            <p:nvPr/>
          </p:nvGrpSpPr>
          <p:grpSpPr>
            <a:xfrm>
              <a:off x="3714000" y="3348572"/>
              <a:ext cx="1620000" cy="1620000"/>
              <a:chOff x="4230192" y="1115957"/>
              <a:chExt cx="3744000" cy="531428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4230192" y="1115957"/>
                <a:ext cx="3744000" cy="531428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600" b="1" dirty="0">
                  <a:latin typeface="+mj-ea"/>
                  <a:ea typeface="+mj-ea"/>
                </a:endParaRPr>
              </a:p>
            </p:txBody>
          </p:sp>
          <p:sp>
            <p:nvSpPr>
              <p:cNvPr id="79" name="椭圆 78"/>
              <p:cNvSpPr/>
              <p:nvPr>
                <p:custDataLst>
                  <p:tags r:id="rId8"/>
                </p:custDataLst>
              </p:nvPr>
            </p:nvSpPr>
            <p:spPr>
              <a:xfrm>
                <a:off x="4421328" y="1143935"/>
                <a:ext cx="3361726" cy="475472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7" name="矩形 76"/>
            <p:cNvSpPr/>
            <p:nvPr/>
          </p:nvSpPr>
          <p:spPr>
            <a:xfrm>
              <a:off x="3763092" y="3568693"/>
              <a:ext cx="1510701" cy="1181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FFFFF"/>
                  </a:solidFill>
                  <a:latin typeface="+mj-ea"/>
                </a:rPr>
                <a:t>05</a:t>
              </a:r>
              <a:endParaRPr lang="zh-CN" altLang="en-US" sz="2000" b="1" dirty="0">
                <a:solidFill>
                  <a:srgbClr val="FFFFFF"/>
                </a:solidFill>
                <a:latin typeface="+mj-ea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815685" y="3625503"/>
            <a:ext cx="548509" cy="548509"/>
            <a:chOff x="3714000" y="3348572"/>
            <a:chExt cx="1620000" cy="1620000"/>
          </a:xfrm>
        </p:grpSpPr>
        <p:grpSp>
          <p:nvGrpSpPr>
            <p:cNvPr id="81" name="组合 80"/>
            <p:cNvGrpSpPr/>
            <p:nvPr/>
          </p:nvGrpSpPr>
          <p:grpSpPr>
            <a:xfrm>
              <a:off x="3714000" y="3348572"/>
              <a:ext cx="1620000" cy="1620000"/>
              <a:chOff x="4230192" y="1115957"/>
              <a:chExt cx="3744000" cy="531428"/>
            </a:xfrm>
          </p:grpSpPr>
          <p:sp>
            <p:nvSpPr>
              <p:cNvPr id="83" name="椭圆 82"/>
              <p:cNvSpPr/>
              <p:nvPr/>
            </p:nvSpPr>
            <p:spPr>
              <a:xfrm>
                <a:off x="4230192" y="1115957"/>
                <a:ext cx="3744000" cy="531428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600" b="1" dirty="0">
                  <a:latin typeface="+mj-ea"/>
                  <a:ea typeface="+mj-ea"/>
                </a:endParaRPr>
              </a:p>
            </p:txBody>
          </p:sp>
          <p:sp>
            <p:nvSpPr>
              <p:cNvPr id="84" name="椭圆 83"/>
              <p:cNvSpPr/>
              <p:nvPr>
                <p:custDataLst>
                  <p:tags r:id="rId7"/>
                </p:custDataLst>
              </p:nvPr>
            </p:nvSpPr>
            <p:spPr>
              <a:xfrm>
                <a:off x="4421328" y="1143935"/>
                <a:ext cx="3361726" cy="475472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82" name="矩形 81"/>
            <p:cNvSpPr/>
            <p:nvPr/>
          </p:nvSpPr>
          <p:spPr>
            <a:xfrm>
              <a:off x="3763092" y="3568693"/>
              <a:ext cx="1510701" cy="1181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FFFFF"/>
                  </a:solidFill>
                  <a:latin typeface="+mj-ea"/>
                </a:rPr>
                <a:t>06</a:t>
              </a:r>
              <a:endParaRPr lang="zh-CN" altLang="en-US" sz="2000" b="1" dirty="0">
                <a:solidFill>
                  <a:srgbClr val="FFFFFF"/>
                </a:solidFill>
                <a:latin typeface="+mj-ea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948430" y="1894641"/>
            <a:ext cx="10348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不发生倒杆断杆事故</a:t>
            </a:r>
            <a:endParaRPr lang="zh-CN" altLang="en-US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2494" y="2715103"/>
            <a:ext cx="1505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不发生有人员责任的设备损坏事故</a:t>
            </a:r>
            <a:endParaRPr lang="zh-CN" altLang="en-US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44070" y="2715103"/>
            <a:ext cx="16330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不发生同等及以上责任的重大交通事故</a:t>
            </a:r>
            <a:endParaRPr lang="zh-CN" altLang="en-US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62396" y="1894642"/>
            <a:ext cx="1097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不发生火灾事故</a:t>
            </a:r>
            <a:endParaRPr lang="zh-CN" altLang="en-US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91947" y="3625503"/>
            <a:ext cx="1423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不发生直接经济损失</a:t>
            </a:r>
            <a:r>
              <a:rPr lang="en-US" altLang="zh-CN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5000</a:t>
            </a:r>
            <a:r>
              <a:rPr lang="zh-CN" altLang="zh-CN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元及以上的经济责任事故</a:t>
            </a:r>
            <a:endParaRPr lang="zh-CN" altLang="en-US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5753100" y="4024066"/>
            <a:ext cx="856567" cy="247768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/>
          <p:nvPr/>
        </p:nvCxnSpPr>
        <p:spPr>
          <a:xfrm flipV="1">
            <a:off x="5381999" y="3320908"/>
            <a:ext cx="636077" cy="33978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箭头连接符 85"/>
          <p:cNvCxnSpPr/>
          <p:nvPr/>
        </p:nvCxnSpPr>
        <p:spPr>
          <a:xfrm flipV="1">
            <a:off x="4948430" y="2995787"/>
            <a:ext cx="183905" cy="38457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箭头连接符 87"/>
          <p:cNvCxnSpPr/>
          <p:nvPr/>
        </p:nvCxnSpPr>
        <p:spPr>
          <a:xfrm flipH="1" flipV="1">
            <a:off x="4052038" y="3011735"/>
            <a:ext cx="183905" cy="38457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箭头连接符 88"/>
          <p:cNvCxnSpPr/>
          <p:nvPr/>
        </p:nvCxnSpPr>
        <p:spPr>
          <a:xfrm flipH="1" flipV="1">
            <a:off x="2964172" y="3403319"/>
            <a:ext cx="470767" cy="38457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箭头连接符 90"/>
          <p:cNvCxnSpPr/>
          <p:nvPr/>
        </p:nvCxnSpPr>
        <p:spPr>
          <a:xfrm flipH="1" flipV="1">
            <a:off x="2363315" y="4070604"/>
            <a:ext cx="962532" cy="24679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组合 54"/>
          <p:cNvGrpSpPr/>
          <p:nvPr/>
        </p:nvGrpSpPr>
        <p:grpSpPr>
          <a:xfrm>
            <a:off x="1562394" y="3550973"/>
            <a:ext cx="548509" cy="548509"/>
            <a:chOff x="3714000" y="3348572"/>
            <a:chExt cx="1620000" cy="1620000"/>
          </a:xfrm>
        </p:grpSpPr>
        <p:grpSp>
          <p:nvGrpSpPr>
            <p:cNvPr id="56" name="组合 55"/>
            <p:cNvGrpSpPr/>
            <p:nvPr/>
          </p:nvGrpSpPr>
          <p:grpSpPr>
            <a:xfrm>
              <a:off x="3714000" y="3348572"/>
              <a:ext cx="1620000" cy="1620000"/>
              <a:chOff x="4230192" y="1115957"/>
              <a:chExt cx="3744000" cy="531428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4230192" y="1115957"/>
                <a:ext cx="3744000" cy="531428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600" b="1" dirty="0">
                  <a:latin typeface="+mj-ea"/>
                  <a:ea typeface="+mj-ea"/>
                </a:endParaRPr>
              </a:p>
            </p:txBody>
          </p:sp>
          <p:sp>
            <p:nvSpPr>
              <p:cNvPr id="59" name="椭圆 58"/>
              <p:cNvSpPr/>
              <p:nvPr>
                <p:custDataLst>
                  <p:tags r:id="rId6"/>
                </p:custDataLst>
              </p:nvPr>
            </p:nvSpPr>
            <p:spPr>
              <a:xfrm>
                <a:off x="4421328" y="1143935"/>
                <a:ext cx="3361726" cy="475472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7" name="矩形 56"/>
            <p:cNvSpPr/>
            <p:nvPr/>
          </p:nvSpPr>
          <p:spPr>
            <a:xfrm>
              <a:off x="3763092" y="3568693"/>
              <a:ext cx="1510701" cy="9570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FFFFF"/>
                  </a:solidFill>
                  <a:latin typeface="+mj-ea"/>
                </a:rPr>
                <a:t>01</a:t>
              </a:r>
              <a:endParaRPr lang="zh-CN" altLang="en-US" sz="2000" b="1" dirty="0">
                <a:solidFill>
                  <a:srgbClr val="FFFFFF"/>
                </a:solidFill>
                <a:latin typeface="+mj-ea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408627" y="2725093"/>
            <a:ext cx="548509" cy="548509"/>
            <a:chOff x="3714000" y="3348572"/>
            <a:chExt cx="1620000" cy="1620000"/>
          </a:xfrm>
        </p:grpSpPr>
        <p:grpSp>
          <p:nvGrpSpPr>
            <p:cNvPr id="61" name="组合 60"/>
            <p:cNvGrpSpPr/>
            <p:nvPr/>
          </p:nvGrpSpPr>
          <p:grpSpPr>
            <a:xfrm>
              <a:off x="3714000" y="3348572"/>
              <a:ext cx="1620000" cy="1620000"/>
              <a:chOff x="4230192" y="1115957"/>
              <a:chExt cx="3744000" cy="531428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4230192" y="1115957"/>
                <a:ext cx="3744000" cy="531428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600" b="1" dirty="0">
                  <a:latin typeface="+mj-ea"/>
                  <a:ea typeface="+mj-ea"/>
                </a:endParaRPr>
              </a:p>
            </p:txBody>
          </p:sp>
          <p:sp>
            <p:nvSpPr>
              <p:cNvPr id="64" name="椭圆 63"/>
              <p:cNvSpPr/>
              <p:nvPr>
                <p:custDataLst>
                  <p:tags r:id="rId5"/>
                </p:custDataLst>
              </p:nvPr>
            </p:nvSpPr>
            <p:spPr>
              <a:xfrm>
                <a:off x="4421328" y="1143935"/>
                <a:ext cx="3361726" cy="475472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3763092" y="3568693"/>
              <a:ext cx="1510701" cy="1181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FFFFF"/>
                  </a:solidFill>
                  <a:latin typeface="+mj-ea"/>
                </a:rPr>
                <a:t>02</a:t>
              </a:r>
              <a:endParaRPr lang="zh-CN" altLang="en-US" sz="2000" b="1" dirty="0">
                <a:solidFill>
                  <a:srgbClr val="FFFFFF"/>
                </a:solidFill>
                <a:latin typeface="+mj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82190" y="2337256"/>
            <a:ext cx="583117" cy="548509"/>
            <a:chOff x="3582190" y="2337256"/>
            <a:chExt cx="583117" cy="548509"/>
          </a:xfrm>
        </p:grpSpPr>
        <p:sp>
          <p:nvSpPr>
            <p:cNvPr id="67" name="矩形 66"/>
            <p:cNvSpPr/>
            <p:nvPr/>
          </p:nvSpPr>
          <p:spPr>
            <a:xfrm>
              <a:off x="3582190" y="2416847"/>
              <a:ext cx="511502" cy="324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FFFFF"/>
                  </a:solidFill>
                  <a:latin typeface="+mj-ea"/>
                </a:rPr>
                <a:t>01</a:t>
              </a:r>
              <a:endParaRPr lang="zh-CN" altLang="en-US" sz="2000" b="1" dirty="0">
                <a:solidFill>
                  <a:srgbClr val="FFFFFF"/>
                </a:solidFill>
                <a:latin typeface="+mj-ea"/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3616798" y="2337256"/>
              <a:ext cx="548509" cy="548509"/>
              <a:chOff x="3714000" y="3348572"/>
              <a:chExt cx="1620000" cy="1620000"/>
            </a:xfrm>
          </p:grpSpPr>
          <p:grpSp>
            <p:nvGrpSpPr>
              <p:cNvPr id="101" name="组合 100"/>
              <p:cNvGrpSpPr/>
              <p:nvPr/>
            </p:nvGrpSpPr>
            <p:grpSpPr>
              <a:xfrm>
                <a:off x="3714000" y="3348572"/>
                <a:ext cx="1620000" cy="1620000"/>
                <a:chOff x="4230192" y="1115957"/>
                <a:chExt cx="3744000" cy="531428"/>
              </a:xfrm>
            </p:grpSpPr>
            <p:sp>
              <p:nvSpPr>
                <p:cNvPr id="103" name="椭圆 102"/>
                <p:cNvSpPr/>
                <p:nvPr/>
              </p:nvSpPr>
              <p:spPr>
                <a:xfrm>
                  <a:off x="4230192" y="1115957"/>
                  <a:ext cx="3744000" cy="531428"/>
                </a:xfrm>
                <a:prstGeom prst="ellipse">
                  <a:avLst/>
                </a:prstGeom>
                <a:solidFill>
                  <a:srgbClr val="FFFFFF"/>
                </a:solidFill>
                <a:ln w="3175">
                  <a:solidFill>
                    <a:srgbClr val="DDDDDD"/>
                  </a:solidFill>
                </a:ln>
                <a:effectLst>
                  <a:outerShdw dist="38100" dir="27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 sz="1600" b="1" dirty="0">
                    <a:latin typeface="+mj-ea"/>
                    <a:ea typeface="+mj-ea"/>
                  </a:endParaRPr>
                </a:p>
              </p:txBody>
            </p:sp>
            <p:sp>
              <p:nvSpPr>
                <p:cNvPr id="104" name="椭圆 103"/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4421328" y="1143935"/>
                  <a:ext cx="3361726" cy="475472"/>
                </a:xfrm>
                <a:prstGeom prst="ellipse">
                  <a:avLst/>
                </a:prstGeom>
                <a:solidFill>
                  <a:srgbClr val="D83417"/>
                </a:solidFill>
                <a:ln>
                  <a:noFill/>
                </a:ln>
                <a:effectLst>
                  <a:innerShdw dist="76200" dir="13500000">
                    <a:prstClr val="black">
                      <a:alpha val="12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anchor="ctr"/>
                <a:lstStyle/>
                <a:p>
                  <a:pPr algn="ctr"/>
                  <a:endParaRPr lang="zh-CN" altLang="en-US" sz="1600" b="1" dirty="0">
                    <a:solidFill>
                      <a:srgbClr val="FFFFFF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2" name="矩形 101"/>
              <p:cNvSpPr/>
              <p:nvPr/>
            </p:nvSpPr>
            <p:spPr>
              <a:xfrm>
                <a:off x="3763092" y="3568693"/>
                <a:ext cx="1510701" cy="11817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rgbClr val="FFFFFF"/>
                    </a:solidFill>
                    <a:latin typeface="+mj-ea"/>
                  </a:rPr>
                  <a:t>03</a:t>
                </a:r>
                <a:endParaRPr lang="zh-CN" altLang="en-US" sz="2000" b="1" dirty="0">
                  <a:solidFill>
                    <a:srgbClr val="FFFFFF"/>
                  </a:solidFill>
                  <a:latin typeface="+mj-ea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5025041" y="2342317"/>
            <a:ext cx="548509" cy="548509"/>
            <a:chOff x="3714000" y="3348572"/>
            <a:chExt cx="1620000" cy="1620000"/>
          </a:xfrm>
        </p:grpSpPr>
        <p:grpSp>
          <p:nvGrpSpPr>
            <p:cNvPr id="71" name="组合 70"/>
            <p:cNvGrpSpPr/>
            <p:nvPr/>
          </p:nvGrpSpPr>
          <p:grpSpPr>
            <a:xfrm>
              <a:off x="3714000" y="3348572"/>
              <a:ext cx="1620000" cy="1620000"/>
              <a:chOff x="4230192" y="1115957"/>
              <a:chExt cx="3744000" cy="531428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4230192" y="1115957"/>
                <a:ext cx="3744000" cy="531428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DDDDDD"/>
                </a:solidFill>
              </a:ln>
              <a:effectLst>
                <a:outerShdw dist="381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600" b="1" dirty="0">
                  <a:latin typeface="+mj-ea"/>
                  <a:ea typeface="+mj-ea"/>
                </a:endParaRPr>
              </a:p>
            </p:txBody>
          </p:sp>
          <p:sp>
            <p:nvSpPr>
              <p:cNvPr id="74" name="椭圆 73"/>
              <p:cNvSpPr/>
              <p:nvPr>
                <p:custDataLst>
                  <p:tags r:id="rId3"/>
                </p:custDataLst>
              </p:nvPr>
            </p:nvSpPr>
            <p:spPr>
              <a:xfrm>
                <a:off x="4421328" y="1143935"/>
                <a:ext cx="3361726" cy="475472"/>
              </a:xfrm>
              <a:prstGeom prst="ellipse">
                <a:avLst/>
              </a:prstGeom>
              <a:solidFill>
                <a:srgbClr val="D83417"/>
              </a:solidFill>
              <a:ln>
                <a:noFill/>
              </a:ln>
              <a:effectLst>
                <a:innerShdw dist="76200" dir="13500000">
                  <a:prstClr val="black">
                    <a:alpha val="1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 lang="zh-CN" altLang="en-US" sz="1600" b="1" dirty="0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2" name="矩形 71"/>
            <p:cNvSpPr/>
            <p:nvPr/>
          </p:nvSpPr>
          <p:spPr>
            <a:xfrm>
              <a:off x="3763092" y="3568693"/>
              <a:ext cx="1510701" cy="1181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FFFFF"/>
                  </a:solidFill>
                  <a:latin typeface="+mj-ea"/>
                </a:rPr>
                <a:t>04</a:t>
              </a:r>
              <a:endParaRPr lang="zh-CN" altLang="en-US" sz="2000" b="1" dirty="0">
                <a:solidFill>
                  <a:srgbClr val="FFFFFF"/>
                </a:solidFill>
                <a:latin typeface="+mj-ea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49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49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149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49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149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649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149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649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149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保证措施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工作思路和工作计划</a:t>
            </a: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03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333578" y="1751291"/>
            <a:ext cx="42033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1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、强化安全责任落实，健全完善考核机制。</a:t>
            </a:r>
          </a:p>
        </p:txBody>
      </p:sp>
      <p:sp>
        <p:nvSpPr>
          <p:cNvPr id="31" name="MH_Title_1"/>
          <p:cNvSpPr/>
          <p:nvPr>
            <p:custDataLst>
              <p:tags r:id="rId3"/>
            </p:custDataLst>
          </p:nvPr>
        </p:nvSpPr>
        <p:spPr bwMode="auto">
          <a:xfrm>
            <a:off x="4246302" y="3109632"/>
            <a:ext cx="689372" cy="688181"/>
          </a:xfrm>
          <a:prstGeom prst="ellipse">
            <a:avLst/>
          </a:prstGeom>
          <a:solidFill>
            <a:srgbClr val="D83417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1600" b="1">
                <a:solidFill>
                  <a:srgbClr val="FFFFFF"/>
                </a:solidFill>
                <a:latin typeface="+mj-ea"/>
                <a:ea typeface="+mj-ea"/>
              </a:rPr>
              <a:t>考核</a:t>
            </a:r>
            <a:endParaRPr lang="en-US" altLang="zh-CN" sz="1600" b="1" dirty="0">
              <a:solidFill>
                <a:srgbClr val="FFFFFF"/>
              </a:solidFill>
              <a:latin typeface="+mj-ea"/>
              <a:ea typeface="+mj-ea"/>
            </a:endParaRPr>
          </a:p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+mj-ea"/>
                <a:ea typeface="+mj-ea"/>
              </a:rPr>
              <a:t>机制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685643" y="2278575"/>
            <a:ext cx="4153615" cy="1148715"/>
            <a:chOff x="4672943" y="2494475"/>
            <a:chExt cx="4153615" cy="1148715"/>
          </a:xfrm>
        </p:grpSpPr>
        <p:sp>
          <p:nvSpPr>
            <p:cNvPr id="28" name="MH_SubTitle_2"/>
            <p:cNvSpPr/>
            <p:nvPr>
              <p:custDataLst>
                <p:tags r:id="rId7"/>
              </p:custDataLst>
            </p:nvPr>
          </p:nvSpPr>
          <p:spPr bwMode="auto">
            <a:xfrm>
              <a:off x="4672943" y="2494475"/>
              <a:ext cx="4153615" cy="1148715"/>
            </a:xfrm>
            <a:custGeom>
              <a:avLst/>
              <a:gdLst>
                <a:gd name="connsiteX0" fmla="*/ 1258878 w 7788711"/>
                <a:gd name="connsiteY0" fmla="*/ 0 h 2031752"/>
                <a:gd name="connsiteX1" fmla="*/ 7788711 w 7788711"/>
                <a:gd name="connsiteY1" fmla="*/ 0 h 2031752"/>
                <a:gd name="connsiteX2" fmla="*/ 4113473 w 7788711"/>
                <a:gd name="connsiteY2" fmla="*/ 2031752 h 2031752"/>
                <a:gd name="connsiteX3" fmla="*/ 575436 w 7788711"/>
                <a:gd name="connsiteY3" fmla="*/ 2031752 h 2031752"/>
                <a:gd name="connsiteX4" fmla="*/ 0 w 7788711"/>
                <a:gd name="connsiteY4" fmla="*/ 1363472 h 2031752"/>
                <a:gd name="connsiteX5" fmla="*/ 1258878 w 7788711"/>
                <a:gd name="connsiteY5" fmla="*/ 0 h 2031752"/>
                <a:gd name="connsiteX0-1" fmla="*/ 1258878 w 7805648"/>
                <a:gd name="connsiteY0-2" fmla="*/ 0 h 2031752"/>
                <a:gd name="connsiteX1-3" fmla="*/ 7788711 w 7805648"/>
                <a:gd name="connsiteY1-4" fmla="*/ 0 h 2031752"/>
                <a:gd name="connsiteX2-5" fmla="*/ 7805648 w 7805648"/>
                <a:gd name="connsiteY2-6" fmla="*/ 1997889 h 2031752"/>
                <a:gd name="connsiteX3-7" fmla="*/ 575436 w 7805648"/>
                <a:gd name="connsiteY3-8" fmla="*/ 2031752 h 2031752"/>
                <a:gd name="connsiteX4-9" fmla="*/ 0 w 7805648"/>
                <a:gd name="connsiteY4-10" fmla="*/ 1363472 h 2031752"/>
                <a:gd name="connsiteX5-11" fmla="*/ 1258878 w 7805648"/>
                <a:gd name="connsiteY5-12" fmla="*/ 0 h 2031752"/>
                <a:gd name="connsiteX0-13" fmla="*/ 1258878 w 7805648"/>
                <a:gd name="connsiteY0-14" fmla="*/ 0 h 2031752"/>
                <a:gd name="connsiteX1-15" fmla="*/ 7788711 w 7805648"/>
                <a:gd name="connsiteY1-16" fmla="*/ 0 h 2031752"/>
                <a:gd name="connsiteX2-17" fmla="*/ 7805648 w 7805648"/>
                <a:gd name="connsiteY2-18" fmla="*/ 1980958 h 2031752"/>
                <a:gd name="connsiteX3-19" fmla="*/ 575436 w 7805648"/>
                <a:gd name="connsiteY3-20" fmla="*/ 2031752 h 2031752"/>
                <a:gd name="connsiteX4-21" fmla="*/ 0 w 7805648"/>
                <a:gd name="connsiteY4-22" fmla="*/ 1363472 h 2031752"/>
                <a:gd name="connsiteX5-23" fmla="*/ 1258878 w 7805648"/>
                <a:gd name="connsiteY5-24" fmla="*/ 0 h 2031752"/>
                <a:gd name="connsiteX0-25" fmla="*/ 1258878 w 7805648"/>
                <a:gd name="connsiteY0-26" fmla="*/ 0 h 2031752"/>
                <a:gd name="connsiteX1-27" fmla="*/ 7788711 w 7805648"/>
                <a:gd name="connsiteY1-28" fmla="*/ 0 h 2031752"/>
                <a:gd name="connsiteX2-29" fmla="*/ 7805648 w 7805648"/>
                <a:gd name="connsiteY2-30" fmla="*/ 2014821 h 2031752"/>
                <a:gd name="connsiteX3-31" fmla="*/ 575436 w 7805648"/>
                <a:gd name="connsiteY3-32" fmla="*/ 2031752 h 2031752"/>
                <a:gd name="connsiteX4-33" fmla="*/ 0 w 7805648"/>
                <a:gd name="connsiteY4-34" fmla="*/ 1363472 h 2031752"/>
                <a:gd name="connsiteX5-35" fmla="*/ 1258878 w 7805648"/>
                <a:gd name="connsiteY5-36" fmla="*/ 0 h 2031752"/>
                <a:gd name="connsiteX0-37" fmla="*/ 1258878 w 7805648"/>
                <a:gd name="connsiteY0-38" fmla="*/ 0 h 2031752"/>
                <a:gd name="connsiteX1-39" fmla="*/ 7314487 w 7805648"/>
                <a:gd name="connsiteY1-40" fmla="*/ 67725 h 2031752"/>
                <a:gd name="connsiteX2-41" fmla="*/ 7805648 w 7805648"/>
                <a:gd name="connsiteY2-42" fmla="*/ 2014821 h 2031752"/>
                <a:gd name="connsiteX3-43" fmla="*/ 575436 w 7805648"/>
                <a:gd name="connsiteY3-44" fmla="*/ 2031752 h 2031752"/>
                <a:gd name="connsiteX4-45" fmla="*/ 0 w 7805648"/>
                <a:gd name="connsiteY4-46" fmla="*/ 1363472 h 2031752"/>
                <a:gd name="connsiteX5-47" fmla="*/ 1258878 w 7805648"/>
                <a:gd name="connsiteY5-48" fmla="*/ 0 h 2031752"/>
                <a:gd name="connsiteX0-49" fmla="*/ 1258878 w 7805648"/>
                <a:gd name="connsiteY0-50" fmla="*/ 0 h 2031752"/>
                <a:gd name="connsiteX1-51" fmla="*/ 7382233 w 7805648"/>
                <a:gd name="connsiteY1-52" fmla="*/ 13545 h 2031752"/>
                <a:gd name="connsiteX2-53" fmla="*/ 7805648 w 7805648"/>
                <a:gd name="connsiteY2-54" fmla="*/ 2014821 h 2031752"/>
                <a:gd name="connsiteX3-55" fmla="*/ 575436 w 7805648"/>
                <a:gd name="connsiteY3-56" fmla="*/ 2031752 h 2031752"/>
                <a:gd name="connsiteX4-57" fmla="*/ 0 w 7805648"/>
                <a:gd name="connsiteY4-58" fmla="*/ 1363472 h 2031752"/>
                <a:gd name="connsiteX5-59" fmla="*/ 1258878 w 7805648"/>
                <a:gd name="connsiteY5-60" fmla="*/ 0 h 2031752"/>
                <a:gd name="connsiteX0-61" fmla="*/ 1258878 w 7805648"/>
                <a:gd name="connsiteY0-62" fmla="*/ 0 h 2031752"/>
                <a:gd name="connsiteX1-63" fmla="*/ 7382233 w 7805648"/>
                <a:gd name="connsiteY1-64" fmla="*/ 0 h 2031752"/>
                <a:gd name="connsiteX2-65" fmla="*/ 7805648 w 7805648"/>
                <a:gd name="connsiteY2-66" fmla="*/ 2014821 h 2031752"/>
                <a:gd name="connsiteX3-67" fmla="*/ 575436 w 7805648"/>
                <a:gd name="connsiteY3-68" fmla="*/ 2031752 h 2031752"/>
                <a:gd name="connsiteX4-69" fmla="*/ 0 w 7805648"/>
                <a:gd name="connsiteY4-70" fmla="*/ 1363472 h 2031752"/>
                <a:gd name="connsiteX5-71" fmla="*/ 1258878 w 7805648"/>
                <a:gd name="connsiteY5-72" fmla="*/ 0 h 2031752"/>
                <a:gd name="connsiteX0-73" fmla="*/ 1258878 w 7412719"/>
                <a:gd name="connsiteY0-74" fmla="*/ 0 h 2031752"/>
                <a:gd name="connsiteX1-75" fmla="*/ 7382233 w 7412719"/>
                <a:gd name="connsiteY1-76" fmla="*/ 0 h 2031752"/>
                <a:gd name="connsiteX2-77" fmla="*/ 7412719 w 7412719"/>
                <a:gd name="connsiteY2-78" fmla="*/ 2028366 h 2031752"/>
                <a:gd name="connsiteX3-79" fmla="*/ 575436 w 7412719"/>
                <a:gd name="connsiteY3-80" fmla="*/ 2031752 h 2031752"/>
                <a:gd name="connsiteX4-81" fmla="*/ 0 w 7412719"/>
                <a:gd name="connsiteY4-82" fmla="*/ 1363472 h 2031752"/>
                <a:gd name="connsiteX5-83" fmla="*/ 1258878 w 7412719"/>
                <a:gd name="connsiteY5-84" fmla="*/ 0 h 2031752"/>
                <a:gd name="connsiteX0-85" fmla="*/ 1258878 w 7385620"/>
                <a:gd name="connsiteY0-86" fmla="*/ 0 h 2041911"/>
                <a:gd name="connsiteX1-87" fmla="*/ 7382233 w 7385620"/>
                <a:gd name="connsiteY1-88" fmla="*/ 0 h 2041911"/>
                <a:gd name="connsiteX2-89" fmla="*/ 7385620 w 7385620"/>
                <a:gd name="connsiteY2-90" fmla="*/ 2041911 h 2041911"/>
                <a:gd name="connsiteX3-91" fmla="*/ 575436 w 7385620"/>
                <a:gd name="connsiteY3-92" fmla="*/ 2031752 h 2041911"/>
                <a:gd name="connsiteX4-93" fmla="*/ 0 w 7385620"/>
                <a:gd name="connsiteY4-94" fmla="*/ 1363472 h 2041911"/>
                <a:gd name="connsiteX5-95" fmla="*/ 1258878 w 7385620"/>
                <a:gd name="connsiteY5-96" fmla="*/ 0 h 204191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385620" h="2041911">
                  <a:moveTo>
                    <a:pt x="1258878" y="0"/>
                  </a:moveTo>
                  <a:lnTo>
                    <a:pt x="7382233" y="0"/>
                  </a:lnTo>
                  <a:lnTo>
                    <a:pt x="7385620" y="2041911"/>
                  </a:lnTo>
                  <a:lnTo>
                    <a:pt x="575436" y="2031752"/>
                  </a:lnTo>
                  <a:cubicBezTo>
                    <a:pt x="550942" y="1703235"/>
                    <a:pt x="313296" y="1434242"/>
                    <a:pt x="0" y="1363472"/>
                  </a:cubicBezTo>
                  <a:lnTo>
                    <a:pt x="1258878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noFill/>
              <a:prstDash val="solid"/>
            </a:ln>
            <a:effectLst/>
          </p:spPr>
          <p:txBody>
            <a:bodyPr lIns="540000" tIns="81000" rIns="81000" bIns="54000" anchor="ctr">
              <a:normAutofit/>
            </a:bodyPr>
            <a:lstStyle/>
            <a:p>
              <a:pPr algn="just">
                <a:lnSpc>
                  <a:spcPct val="120000"/>
                </a:lnSpc>
                <a:spcAft>
                  <a:spcPts val="450"/>
                </a:spcAft>
                <a:defRPr/>
              </a:pPr>
              <a:endParaRPr lang="zh-CN" altLang="en-US" sz="1200" kern="0" dirty="0">
                <a:solidFill>
                  <a:srgbClr val="51515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389722" y="2537856"/>
              <a:ext cx="3281839" cy="10810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20000"/>
                </a:lnSpc>
                <a:spcAft>
                  <a:spcPts val="450"/>
                </a:spcAft>
                <a:defRPr/>
              </a:pPr>
              <a:r>
                <a:rPr lang="zh-CN" altLang="en-US" sz="1100" kern="0" dirty="0">
                  <a:solidFill>
                    <a:srgbClr val="51515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安全生产领导小组从领导班子和管理层抓起，建立领导班子安全工作议事制度，落实每位领导和管理人员的安全责任。形成安全网络，活动形成制度，做到安全责任层层分解，安全压力逐级传递，安全生产人人重视。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2718" y="2278575"/>
            <a:ext cx="4153615" cy="1148715"/>
            <a:chOff x="330018" y="2494475"/>
            <a:chExt cx="4153615" cy="1148715"/>
          </a:xfrm>
        </p:grpSpPr>
        <p:sp>
          <p:nvSpPr>
            <p:cNvPr id="43" name="MH_SubTitle_2"/>
            <p:cNvSpPr/>
            <p:nvPr>
              <p:custDataLst>
                <p:tags r:id="rId6"/>
              </p:custDataLst>
            </p:nvPr>
          </p:nvSpPr>
          <p:spPr bwMode="auto">
            <a:xfrm flipH="1">
              <a:off x="330018" y="2494475"/>
              <a:ext cx="4153615" cy="1148715"/>
            </a:xfrm>
            <a:custGeom>
              <a:avLst/>
              <a:gdLst>
                <a:gd name="connsiteX0" fmla="*/ 1258878 w 7788711"/>
                <a:gd name="connsiteY0" fmla="*/ 0 h 2031752"/>
                <a:gd name="connsiteX1" fmla="*/ 7788711 w 7788711"/>
                <a:gd name="connsiteY1" fmla="*/ 0 h 2031752"/>
                <a:gd name="connsiteX2" fmla="*/ 4113473 w 7788711"/>
                <a:gd name="connsiteY2" fmla="*/ 2031752 h 2031752"/>
                <a:gd name="connsiteX3" fmla="*/ 575436 w 7788711"/>
                <a:gd name="connsiteY3" fmla="*/ 2031752 h 2031752"/>
                <a:gd name="connsiteX4" fmla="*/ 0 w 7788711"/>
                <a:gd name="connsiteY4" fmla="*/ 1363472 h 2031752"/>
                <a:gd name="connsiteX5" fmla="*/ 1258878 w 7788711"/>
                <a:gd name="connsiteY5" fmla="*/ 0 h 2031752"/>
                <a:gd name="connsiteX0-1" fmla="*/ 1258878 w 7805648"/>
                <a:gd name="connsiteY0-2" fmla="*/ 0 h 2031752"/>
                <a:gd name="connsiteX1-3" fmla="*/ 7788711 w 7805648"/>
                <a:gd name="connsiteY1-4" fmla="*/ 0 h 2031752"/>
                <a:gd name="connsiteX2-5" fmla="*/ 7805648 w 7805648"/>
                <a:gd name="connsiteY2-6" fmla="*/ 1997889 h 2031752"/>
                <a:gd name="connsiteX3-7" fmla="*/ 575436 w 7805648"/>
                <a:gd name="connsiteY3-8" fmla="*/ 2031752 h 2031752"/>
                <a:gd name="connsiteX4-9" fmla="*/ 0 w 7805648"/>
                <a:gd name="connsiteY4-10" fmla="*/ 1363472 h 2031752"/>
                <a:gd name="connsiteX5-11" fmla="*/ 1258878 w 7805648"/>
                <a:gd name="connsiteY5-12" fmla="*/ 0 h 2031752"/>
                <a:gd name="connsiteX0-13" fmla="*/ 1258878 w 7805648"/>
                <a:gd name="connsiteY0-14" fmla="*/ 0 h 2031752"/>
                <a:gd name="connsiteX1-15" fmla="*/ 7788711 w 7805648"/>
                <a:gd name="connsiteY1-16" fmla="*/ 0 h 2031752"/>
                <a:gd name="connsiteX2-17" fmla="*/ 7805648 w 7805648"/>
                <a:gd name="connsiteY2-18" fmla="*/ 1980958 h 2031752"/>
                <a:gd name="connsiteX3-19" fmla="*/ 575436 w 7805648"/>
                <a:gd name="connsiteY3-20" fmla="*/ 2031752 h 2031752"/>
                <a:gd name="connsiteX4-21" fmla="*/ 0 w 7805648"/>
                <a:gd name="connsiteY4-22" fmla="*/ 1363472 h 2031752"/>
                <a:gd name="connsiteX5-23" fmla="*/ 1258878 w 7805648"/>
                <a:gd name="connsiteY5-24" fmla="*/ 0 h 2031752"/>
                <a:gd name="connsiteX0-25" fmla="*/ 1258878 w 7805648"/>
                <a:gd name="connsiteY0-26" fmla="*/ 0 h 2031752"/>
                <a:gd name="connsiteX1-27" fmla="*/ 7788711 w 7805648"/>
                <a:gd name="connsiteY1-28" fmla="*/ 0 h 2031752"/>
                <a:gd name="connsiteX2-29" fmla="*/ 7805648 w 7805648"/>
                <a:gd name="connsiteY2-30" fmla="*/ 2014821 h 2031752"/>
                <a:gd name="connsiteX3-31" fmla="*/ 575436 w 7805648"/>
                <a:gd name="connsiteY3-32" fmla="*/ 2031752 h 2031752"/>
                <a:gd name="connsiteX4-33" fmla="*/ 0 w 7805648"/>
                <a:gd name="connsiteY4-34" fmla="*/ 1363472 h 2031752"/>
                <a:gd name="connsiteX5-35" fmla="*/ 1258878 w 7805648"/>
                <a:gd name="connsiteY5-36" fmla="*/ 0 h 2031752"/>
                <a:gd name="connsiteX0-37" fmla="*/ 1258878 w 7805648"/>
                <a:gd name="connsiteY0-38" fmla="*/ 0 h 2031752"/>
                <a:gd name="connsiteX1-39" fmla="*/ 7314487 w 7805648"/>
                <a:gd name="connsiteY1-40" fmla="*/ 67725 h 2031752"/>
                <a:gd name="connsiteX2-41" fmla="*/ 7805648 w 7805648"/>
                <a:gd name="connsiteY2-42" fmla="*/ 2014821 h 2031752"/>
                <a:gd name="connsiteX3-43" fmla="*/ 575436 w 7805648"/>
                <a:gd name="connsiteY3-44" fmla="*/ 2031752 h 2031752"/>
                <a:gd name="connsiteX4-45" fmla="*/ 0 w 7805648"/>
                <a:gd name="connsiteY4-46" fmla="*/ 1363472 h 2031752"/>
                <a:gd name="connsiteX5-47" fmla="*/ 1258878 w 7805648"/>
                <a:gd name="connsiteY5-48" fmla="*/ 0 h 2031752"/>
                <a:gd name="connsiteX0-49" fmla="*/ 1258878 w 7805648"/>
                <a:gd name="connsiteY0-50" fmla="*/ 0 h 2031752"/>
                <a:gd name="connsiteX1-51" fmla="*/ 7382233 w 7805648"/>
                <a:gd name="connsiteY1-52" fmla="*/ 13545 h 2031752"/>
                <a:gd name="connsiteX2-53" fmla="*/ 7805648 w 7805648"/>
                <a:gd name="connsiteY2-54" fmla="*/ 2014821 h 2031752"/>
                <a:gd name="connsiteX3-55" fmla="*/ 575436 w 7805648"/>
                <a:gd name="connsiteY3-56" fmla="*/ 2031752 h 2031752"/>
                <a:gd name="connsiteX4-57" fmla="*/ 0 w 7805648"/>
                <a:gd name="connsiteY4-58" fmla="*/ 1363472 h 2031752"/>
                <a:gd name="connsiteX5-59" fmla="*/ 1258878 w 7805648"/>
                <a:gd name="connsiteY5-60" fmla="*/ 0 h 2031752"/>
                <a:gd name="connsiteX0-61" fmla="*/ 1258878 w 7805648"/>
                <a:gd name="connsiteY0-62" fmla="*/ 0 h 2031752"/>
                <a:gd name="connsiteX1-63" fmla="*/ 7382233 w 7805648"/>
                <a:gd name="connsiteY1-64" fmla="*/ 0 h 2031752"/>
                <a:gd name="connsiteX2-65" fmla="*/ 7805648 w 7805648"/>
                <a:gd name="connsiteY2-66" fmla="*/ 2014821 h 2031752"/>
                <a:gd name="connsiteX3-67" fmla="*/ 575436 w 7805648"/>
                <a:gd name="connsiteY3-68" fmla="*/ 2031752 h 2031752"/>
                <a:gd name="connsiteX4-69" fmla="*/ 0 w 7805648"/>
                <a:gd name="connsiteY4-70" fmla="*/ 1363472 h 2031752"/>
                <a:gd name="connsiteX5-71" fmla="*/ 1258878 w 7805648"/>
                <a:gd name="connsiteY5-72" fmla="*/ 0 h 2031752"/>
                <a:gd name="connsiteX0-73" fmla="*/ 1258878 w 7412719"/>
                <a:gd name="connsiteY0-74" fmla="*/ 0 h 2031752"/>
                <a:gd name="connsiteX1-75" fmla="*/ 7382233 w 7412719"/>
                <a:gd name="connsiteY1-76" fmla="*/ 0 h 2031752"/>
                <a:gd name="connsiteX2-77" fmla="*/ 7412719 w 7412719"/>
                <a:gd name="connsiteY2-78" fmla="*/ 2028366 h 2031752"/>
                <a:gd name="connsiteX3-79" fmla="*/ 575436 w 7412719"/>
                <a:gd name="connsiteY3-80" fmla="*/ 2031752 h 2031752"/>
                <a:gd name="connsiteX4-81" fmla="*/ 0 w 7412719"/>
                <a:gd name="connsiteY4-82" fmla="*/ 1363472 h 2031752"/>
                <a:gd name="connsiteX5-83" fmla="*/ 1258878 w 7412719"/>
                <a:gd name="connsiteY5-84" fmla="*/ 0 h 2031752"/>
                <a:gd name="connsiteX0-85" fmla="*/ 1258878 w 7385620"/>
                <a:gd name="connsiteY0-86" fmla="*/ 0 h 2041911"/>
                <a:gd name="connsiteX1-87" fmla="*/ 7382233 w 7385620"/>
                <a:gd name="connsiteY1-88" fmla="*/ 0 h 2041911"/>
                <a:gd name="connsiteX2-89" fmla="*/ 7385620 w 7385620"/>
                <a:gd name="connsiteY2-90" fmla="*/ 2041911 h 2041911"/>
                <a:gd name="connsiteX3-91" fmla="*/ 575436 w 7385620"/>
                <a:gd name="connsiteY3-92" fmla="*/ 2031752 h 2041911"/>
                <a:gd name="connsiteX4-93" fmla="*/ 0 w 7385620"/>
                <a:gd name="connsiteY4-94" fmla="*/ 1363472 h 2041911"/>
                <a:gd name="connsiteX5-95" fmla="*/ 1258878 w 7385620"/>
                <a:gd name="connsiteY5-96" fmla="*/ 0 h 204191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385620" h="2041911">
                  <a:moveTo>
                    <a:pt x="1258878" y="0"/>
                  </a:moveTo>
                  <a:lnTo>
                    <a:pt x="7382233" y="0"/>
                  </a:lnTo>
                  <a:lnTo>
                    <a:pt x="7385620" y="2041911"/>
                  </a:lnTo>
                  <a:lnTo>
                    <a:pt x="575436" y="2031752"/>
                  </a:lnTo>
                  <a:cubicBezTo>
                    <a:pt x="550942" y="1703235"/>
                    <a:pt x="313296" y="1434242"/>
                    <a:pt x="0" y="1363472"/>
                  </a:cubicBezTo>
                  <a:lnTo>
                    <a:pt x="1258878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noFill/>
              <a:prstDash val="solid"/>
            </a:ln>
            <a:effectLst/>
          </p:spPr>
          <p:txBody>
            <a:bodyPr lIns="540000" tIns="81000" rIns="81000" bIns="54000" anchor="ctr">
              <a:normAutofit/>
            </a:bodyPr>
            <a:lstStyle/>
            <a:p>
              <a:pPr algn="just">
                <a:lnSpc>
                  <a:spcPct val="120000"/>
                </a:lnSpc>
                <a:spcAft>
                  <a:spcPts val="450"/>
                </a:spcAft>
                <a:defRPr/>
              </a:pPr>
              <a:endParaRPr lang="zh-CN" altLang="en-US" sz="1200" kern="0" dirty="0">
                <a:solidFill>
                  <a:srgbClr val="51515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85705" y="2620504"/>
              <a:ext cx="3281839" cy="9048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20000"/>
                </a:lnSpc>
                <a:spcAft>
                  <a:spcPts val="450"/>
                </a:spcAft>
                <a:defRPr/>
              </a:pPr>
              <a:r>
                <a:rPr lang="zh-CN" altLang="en-US" sz="1100" kern="0" dirty="0">
                  <a:solidFill>
                    <a:srgbClr val="51515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继续强化安全第一责任人制度，实行“谁管理、谁负责”，“谁组织、谁负责”，“谁安排、谁负责”，“谁实施、谁负责”的安全责任保证体系，把各项要求切实落实到位，把好安全生产关口。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42718" y="3474439"/>
            <a:ext cx="4153615" cy="1148715"/>
            <a:chOff x="330018" y="3690339"/>
            <a:chExt cx="4153615" cy="1148715"/>
          </a:xfrm>
        </p:grpSpPr>
        <p:sp>
          <p:nvSpPr>
            <p:cNvPr id="46" name="MH_SubTitle_2"/>
            <p:cNvSpPr/>
            <p:nvPr>
              <p:custDataLst>
                <p:tags r:id="rId5"/>
              </p:custDataLst>
            </p:nvPr>
          </p:nvSpPr>
          <p:spPr bwMode="auto">
            <a:xfrm flipH="1" flipV="1">
              <a:off x="330018" y="3690339"/>
              <a:ext cx="4153615" cy="1148715"/>
            </a:xfrm>
            <a:custGeom>
              <a:avLst/>
              <a:gdLst>
                <a:gd name="connsiteX0" fmla="*/ 1258878 w 7788711"/>
                <a:gd name="connsiteY0" fmla="*/ 0 h 2031752"/>
                <a:gd name="connsiteX1" fmla="*/ 7788711 w 7788711"/>
                <a:gd name="connsiteY1" fmla="*/ 0 h 2031752"/>
                <a:gd name="connsiteX2" fmla="*/ 4113473 w 7788711"/>
                <a:gd name="connsiteY2" fmla="*/ 2031752 h 2031752"/>
                <a:gd name="connsiteX3" fmla="*/ 575436 w 7788711"/>
                <a:gd name="connsiteY3" fmla="*/ 2031752 h 2031752"/>
                <a:gd name="connsiteX4" fmla="*/ 0 w 7788711"/>
                <a:gd name="connsiteY4" fmla="*/ 1363472 h 2031752"/>
                <a:gd name="connsiteX5" fmla="*/ 1258878 w 7788711"/>
                <a:gd name="connsiteY5" fmla="*/ 0 h 2031752"/>
                <a:gd name="connsiteX0-1" fmla="*/ 1258878 w 7805648"/>
                <a:gd name="connsiteY0-2" fmla="*/ 0 h 2031752"/>
                <a:gd name="connsiteX1-3" fmla="*/ 7788711 w 7805648"/>
                <a:gd name="connsiteY1-4" fmla="*/ 0 h 2031752"/>
                <a:gd name="connsiteX2-5" fmla="*/ 7805648 w 7805648"/>
                <a:gd name="connsiteY2-6" fmla="*/ 1997889 h 2031752"/>
                <a:gd name="connsiteX3-7" fmla="*/ 575436 w 7805648"/>
                <a:gd name="connsiteY3-8" fmla="*/ 2031752 h 2031752"/>
                <a:gd name="connsiteX4-9" fmla="*/ 0 w 7805648"/>
                <a:gd name="connsiteY4-10" fmla="*/ 1363472 h 2031752"/>
                <a:gd name="connsiteX5-11" fmla="*/ 1258878 w 7805648"/>
                <a:gd name="connsiteY5-12" fmla="*/ 0 h 2031752"/>
                <a:gd name="connsiteX0-13" fmla="*/ 1258878 w 7805648"/>
                <a:gd name="connsiteY0-14" fmla="*/ 0 h 2031752"/>
                <a:gd name="connsiteX1-15" fmla="*/ 7788711 w 7805648"/>
                <a:gd name="connsiteY1-16" fmla="*/ 0 h 2031752"/>
                <a:gd name="connsiteX2-17" fmla="*/ 7805648 w 7805648"/>
                <a:gd name="connsiteY2-18" fmla="*/ 1980958 h 2031752"/>
                <a:gd name="connsiteX3-19" fmla="*/ 575436 w 7805648"/>
                <a:gd name="connsiteY3-20" fmla="*/ 2031752 h 2031752"/>
                <a:gd name="connsiteX4-21" fmla="*/ 0 w 7805648"/>
                <a:gd name="connsiteY4-22" fmla="*/ 1363472 h 2031752"/>
                <a:gd name="connsiteX5-23" fmla="*/ 1258878 w 7805648"/>
                <a:gd name="connsiteY5-24" fmla="*/ 0 h 2031752"/>
                <a:gd name="connsiteX0-25" fmla="*/ 1258878 w 7805648"/>
                <a:gd name="connsiteY0-26" fmla="*/ 0 h 2031752"/>
                <a:gd name="connsiteX1-27" fmla="*/ 7788711 w 7805648"/>
                <a:gd name="connsiteY1-28" fmla="*/ 0 h 2031752"/>
                <a:gd name="connsiteX2-29" fmla="*/ 7805648 w 7805648"/>
                <a:gd name="connsiteY2-30" fmla="*/ 2014821 h 2031752"/>
                <a:gd name="connsiteX3-31" fmla="*/ 575436 w 7805648"/>
                <a:gd name="connsiteY3-32" fmla="*/ 2031752 h 2031752"/>
                <a:gd name="connsiteX4-33" fmla="*/ 0 w 7805648"/>
                <a:gd name="connsiteY4-34" fmla="*/ 1363472 h 2031752"/>
                <a:gd name="connsiteX5-35" fmla="*/ 1258878 w 7805648"/>
                <a:gd name="connsiteY5-36" fmla="*/ 0 h 2031752"/>
                <a:gd name="connsiteX0-37" fmla="*/ 1258878 w 7805648"/>
                <a:gd name="connsiteY0-38" fmla="*/ 0 h 2031752"/>
                <a:gd name="connsiteX1-39" fmla="*/ 7314487 w 7805648"/>
                <a:gd name="connsiteY1-40" fmla="*/ 67725 h 2031752"/>
                <a:gd name="connsiteX2-41" fmla="*/ 7805648 w 7805648"/>
                <a:gd name="connsiteY2-42" fmla="*/ 2014821 h 2031752"/>
                <a:gd name="connsiteX3-43" fmla="*/ 575436 w 7805648"/>
                <a:gd name="connsiteY3-44" fmla="*/ 2031752 h 2031752"/>
                <a:gd name="connsiteX4-45" fmla="*/ 0 w 7805648"/>
                <a:gd name="connsiteY4-46" fmla="*/ 1363472 h 2031752"/>
                <a:gd name="connsiteX5-47" fmla="*/ 1258878 w 7805648"/>
                <a:gd name="connsiteY5-48" fmla="*/ 0 h 2031752"/>
                <a:gd name="connsiteX0-49" fmla="*/ 1258878 w 7805648"/>
                <a:gd name="connsiteY0-50" fmla="*/ 0 h 2031752"/>
                <a:gd name="connsiteX1-51" fmla="*/ 7382233 w 7805648"/>
                <a:gd name="connsiteY1-52" fmla="*/ 13545 h 2031752"/>
                <a:gd name="connsiteX2-53" fmla="*/ 7805648 w 7805648"/>
                <a:gd name="connsiteY2-54" fmla="*/ 2014821 h 2031752"/>
                <a:gd name="connsiteX3-55" fmla="*/ 575436 w 7805648"/>
                <a:gd name="connsiteY3-56" fmla="*/ 2031752 h 2031752"/>
                <a:gd name="connsiteX4-57" fmla="*/ 0 w 7805648"/>
                <a:gd name="connsiteY4-58" fmla="*/ 1363472 h 2031752"/>
                <a:gd name="connsiteX5-59" fmla="*/ 1258878 w 7805648"/>
                <a:gd name="connsiteY5-60" fmla="*/ 0 h 2031752"/>
                <a:gd name="connsiteX0-61" fmla="*/ 1258878 w 7805648"/>
                <a:gd name="connsiteY0-62" fmla="*/ 0 h 2031752"/>
                <a:gd name="connsiteX1-63" fmla="*/ 7382233 w 7805648"/>
                <a:gd name="connsiteY1-64" fmla="*/ 0 h 2031752"/>
                <a:gd name="connsiteX2-65" fmla="*/ 7805648 w 7805648"/>
                <a:gd name="connsiteY2-66" fmla="*/ 2014821 h 2031752"/>
                <a:gd name="connsiteX3-67" fmla="*/ 575436 w 7805648"/>
                <a:gd name="connsiteY3-68" fmla="*/ 2031752 h 2031752"/>
                <a:gd name="connsiteX4-69" fmla="*/ 0 w 7805648"/>
                <a:gd name="connsiteY4-70" fmla="*/ 1363472 h 2031752"/>
                <a:gd name="connsiteX5-71" fmla="*/ 1258878 w 7805648"/>
                <a:gd name="connsiteY5-72" fmla="*/ 0 h 2031752"/>
                <a:gd name="connsiteX0-73" fmla="*/ 1258878 w 7412719"/>
                <a:gd name="connsiteY0-74" fmla="*/ 0 h 2031752"/>
                <a:gd name="connsiteX1-75" fmla="*/ 7382233 w 7412719"/>
                <a:gd name="connsiteY1-76" fmla="*/ 0 h 2031752"/>
                <a:gd name="connsiteX2-77" fmla="*/ 7412719 w 7412719"/>
                <a:gd name="connsiteY2-78" fmla="*/ 2028366 h 2031752"/>
                <a:gd name="connsiteX3-79" fmla="*/ 575436 w 7412719"/>
                <a:gd name="connsiteY3-80" fmla="*/ 2031752 h 2031752"/>
                <a:gd name="connsiteX4-81" fmla="*/ 0 w 7412719"/>
                <a:gd name="connsiteY4-82" fmla="*/ 1363472 h 2031752"/>
                <a:gd name="connsiteX5-83" fmla="*/ 1258878 w 7412719"/>
                <a:gd name="connsiteY5-84" fmla="*/ 0 h 2031752"/>
                <a:gd name="connsiteX0-85" fmla="*/ 1258878 w 7385620"/>
                <a:gd name="connsiteY0-86" fmla="*/ 0 h 2041911"/>
                <a:gd name="connsiteX1-87" fmla="*/ 7382233 w 7385620"/>
                <a:gd name="connsiteY1-88" fmla="*/ 0 h 2041911"/>
                <a:gd name="connsiteX2-89" fmla="*/ 7385620 w 7385620"/>
                <a:gd name="connsiteY2-90" fmla="*/ 2041911 h 2041911"/>
                <a:gd name="connsiteX3-91" fmla="*/ 575436 w 7385620"/>
                <a:gd name="connsiteY3-92" fmla="*/ 2031752 h 2041911"/>
                <a:gd name="connsiteX4-93" fmla="*/ 0 w 7385620"/>
                <a:gd name="connsiteY4-94" fmla="*/ 1363472 h 2041911"/>
                <a:gd name="connsiteX5-95" fmla="*/ 1258878 w 7385620"/>
                <a:gd name="connsiteY5-96" fmla="*/ 0 h 204191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385620" h="2041911">
                  <a:moveTo>
                    <a:pt x="1258878" y="0"/>
                  </a:moveTo>
                  <a:lnTo>
                    <a:pt x="7382233" y="0"/>
                  </a:lnTo>
                  <a:lnTo>
                    <a:pt x="7385620" y="2041911"/>
                  </a:lnTo>
                  <a:lnTo>
                    <a:pt x="575436" y="2031752"/>
                  </a:lnTo>
                  <a:cubicBezTo>
                    <a:pt x="550942" y="1703235"/>
                    <a:pt x="313296" y="1434242"/>
                    <a:pt x="0" y="1363472"/>
                  </a:cubicBezTo>
                  <a:lnTo>
                    <a:pt x="1258878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noFill/>
              <a:prstDash val="solid"/>
            </a:ln>
            <a:effectLst/>
          </p:spPr>
          <p:txBody>
            <a:bodyPr lIns="540000" tIns="81000" rIns="81000" bIns="54000" anchor="ctr">
              <a:normAutofit/>
            </a:bodyPr>
            <a:lstStyle/>
            <a:p>
              <a:pPr algn="just">
                <a:lnSpc>
                  <a:spcPct val="120000"/>
                </a:lnSpc>
                <a:spcAft>
                  <a:spcPts val="450"/>
                </a:spcAft>
                <a:defRPr/>
              </a:pPr>
              <a:endParaRPr lang="zh-CN" altLang="en-US" sz="1200" kern="0" dirty="0">
                <a:solidFill>
                  <a:srgbClr val="51515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85015" y="3910576"/>
              <a:ext cx="3281839" cy="6747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20000"/>
                </a:lnSpc>
                <a:spcAft>
                  <a:spcPts val="450"/>
                </a:spcAft>
                <a:defRPr/>
              </a:pPr>
              <a:r>
                <a:rPr lang="zh-CN" altLang="en-US" sz="1100" kern="0" dirty="0">
                  <a:solidFill>
                    <a:srgbClr val="51515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建立健全安全生产规章制度，结合工作的实际情况，完善安全工作职责和各级岗位安全责任制，确保安全生产责任体系健全。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85643" y="3474439"/>
            <a:ext cx="4153615" cy="1148715"/>
            <a:chOff x="4672943" y="3690339"/>
            <a:chExt cx="4153615" cy="1148715"/>
          </a:xfrm>
        </p:grpSpPr>
        <p:sp>
          <p:nvSpPr>
            <p:cNvPr id="45" name="MH_SubTitle_2"/>
            <p:cNvSpPr/>
            <p:nvPr>
              <p:custDataLst>
                <p:tags r:id="rId4"/>
              </p:custDataLst>
            </p:nvPr>
          </p:nvSpPr>
          <p:spPr bwMode="auto">
            <a:xfrm flipV="1">
              <a:off x="4672943" y="3690339"/>
              <a:ext cx="4153615" cy="1148715"/>
            </a:xfrm>
            <a:custGeom>
              <a:avLst/>
              <a:gdLst>
                <a:gd name="connsiteX0" fmla="*/ 1258878 w 7788711"/>
                <a:gd name="connsiteY0" fmla="*/ 0 h 2031752"/>
                <a:gd name="connsiteX1" fmla="*/ 7788711 w 7788711"/>
                <a:gd name="connsiteY1" fmla="*/ 0 h 2031752"/>
                <a:gd name="connsiteX2" fmla="*/ 4113473 w 7788711"/>
                <a:gd name="connsiteY2" fmla="*/ 2031752 h 2031752"/>
                <a:gd name="connsiteX3" fmla="*/ 575436 w 7788711"/>
                <a:gd name="connsiteY3" fmla="*/ 2031752 h 2031752"/>
                <a:gd name="connsiteX4" fmla="*/ 0 w 7788711"/>
                <a:gd name="connsiteY4" fmla="*/ 1363472 h 2031752"/>
                <a:gd name="connsiteX5" fmla="*/ 1258878 w 7788711"/>
                <a:gd name="connsiteY5" fmla="*/ 0 h 2031752"/>
                <a:gd name="connsiteX0-1" fmla="*/ 1258878 w 7805648"/>
                <a:gd name="connsiteY0-2" fmla="*/ 0 h 2031752"/>
                <a:gd name="connsiteX1-3" fmla="*/ 7788711 w 7805648"/>
                <a:gd name="connsiteY1-4" fmla="*/ 0 h 2031752"/>
                <a:gd name="connsiteX2-5" fmla="*/ 7805648 w 7805648"/>
                <a:gd name="connsiteY2-6" fmla="*/ 1997889 h 2031752"/>
                <a:gd name="connsiteX3-7" fmla="*/ 575436 w 7805648"/>
                <a:gd name="connsiteY3-8" fmla="*/ 2031752 h 2031752"/>
                <a:gd name="connsiteX4-9" fmla="*/ 0 w 7805648"/>
                <a:gd name="connsiteY4-10" fmla="*/ 1363472 h 2031752"/>
                <a:gd name="connsiteX5-11" fmla="*/ 1258878 w 7805648"/>
                <a:gd name="connsiteY5-12" fmla="*/ 0 h 2031752"/>
                <a:gd name="connsiteX0-13" fmla="*/ 1258878 w 7805648"/>
                <a:gd name="connsiteY0-14" fmla="*/ 0 h 2031752"/>
                <a:gd name="connsiteX1-15" fmla="*/ 7788711 w 7805648"/>
                <a:gd name="connsiteY1-16" fmla="*/ 0 h 2031752"/>
                <a:gd name="connsiteX2-17" fmla="*/ 7805648 w 7805648"/>
                <a:gd name="connsiteY2-18" fmla="*/ 1980958 h 2031752"/>
                <a:gd name="connsiteX3-19" fmla="*/ 575436 w 7805648"/>
                <a:gd name="connsiteY3-20" fmla="*/ 2031752 h 2031752"/>
                <a:gd name="connsiteX4-21" fmla="*/ 0 w 7805648"/>
                <a:gd name="connsiteY4-22" fmla="*/ 1363472 h 2031752"/>
                <a:gd name="connsiteX5-23" fmla="*/ 1258878 w 7805648"/>
                <a:gd name="connsiteY5-24" fmla="*/ 0 h 2031752"/>
                <a:gd name="connsiteX0-25" fmla="*/ 1258878 w 7805648"/>
                <a:gd name="connsiteY0-26" fmla="*/ 0 h 2031752"/>
                <a:gd name="connsiteX1-27" fmla="*/ 7788711 w 7805648"/>
                <a:gd name="connsiteY1-28" fmla="*/ 0 h 2031752"/>
                <a:gd name="connsiteX2-29" fmla="*/ 7805648 w 7805648"/>
                <a:gd name="connsiteY2-30" fmla="*/ 2014821 h 2031752"/>
                <a:gd name="connsiteX3-31" fmla="*/ 575436 w 7805648"/>
                <a:gd name="connsiteY3-32" fmla="*/ 2031752 h 2031752"/>
                <a:gd name="connsiteX4-33" fmla="*/ 0 w 7805648"/>
                <a:gd name="connsiteY4-34" fmla="*/ 1363472 h 2031752"/>
                <a:gd name="connsiteX5-35" fmla="*/ 1258878 w 7805648"/>
                <a:gd name="connsiteY5-36" fmla="*/ 0 h 2031752"/>
                <a:gd name="connsiteX0-37" fmla="*/ 1258878 w 7805648"/>
                <a:gd name="connsiteY0-38" fmla="*/ 0 h 2031752"/>
                <a:gd name="connsiteX1-39" fmla="*/ 7314487 w 7805648"/>
                <a:gd name="connsiteY1-40" fmla="*/ 67725 h 2031752"/>
                <a:gd name="connsiteX2-41" fmla="*/ 7805648 w 7805648"/>
                <a:gd name="connsiteY2-42" fmla="*/ 2014821 h 2031752"/>
                <a:gd name="connsiteX3-43" fmla="*/ 575436 w 7805648"/>
                <a:gd name="connsiteY3-44" fmla="*/ 2031752 h 2031752"/>
                <a:gd name="connsiteX4-45" fmla="*/ 0 w 7805648"/>
                <a:gd name="connsiteY4-46" fmla="*/ 1363472 h 2031752"/>
                <a:gd name="connsiteX5-47" fmla="*/ 1258878 w 7805648"/>
                <a:gd name="connsiteY5-48" fmla="*/ 0 h 2031752"/>
                <a:gd name="connsiteX0-49" fmla="*/ 1258878 w 7805648"/>
                <a:gd name="connsiteY0-50" fmla="*/ 0 h 2031752"/>
                <a:gd name="connsiteX1-51" fmla="*/ 7382233 w 7805648"/>
                <a:gd name="connsiteY1-52" fmla="*/ 13545 h 2031752"/>
                <a:gd name="connsiteX2-53" fmla="*/ 7805648 w 7805648"/>
                <a:gd name="connsiteY2-54" fmla="*/ 2014821 h 2031752"/>
                <a:gd name="connsiteX3-55" fmla="*/ 575436 w 7805648"/>
                <a:gd name="connsiteY3-56" fmla="*/ 2031752 h 2031752"/>
                <a:gd name="connsiteX4-57" fmla="*/ 0 w 7805648"/>
                <a:gd name="connsiteY4-58" fmla="*/ 1363472 h 2031752"/>
                <a:gd name="connsiteX5-59" fmla="*/ 1258878 w 7805648"/>
                <a:gd name="connsiteY5-60" fmla="*/ 0 h 2031752"/>
                <a:gd name="connsiteX0-61" fmla="*/ 1258878 w 7805648"/>
                <a:gd name="connsiteY0-62" fmla="*/ 0 h 2031752"/>
                <a:gd name="connsiteX1-63" fmla="*/ 7382233 w 7805648"/>
                <a:gd name="connsiteY1-64" fmla="*/ 0 h 2031752"/>
                <a:gd name="connsiteX2-65" fmla="*/ 7805648 w 7805648"/>
                <a:gd name="connsiteY2-66" fmla="*/ 2014821 h 2031752"/>
                <a:gd name="connsiteX3-67" fmla="*/ 575436 w 7805648"/>
                <a:gd name="connsiteY3-68" fmla="*/ 2031752 h 2031752"/>
                <a:gd name="connsiteX4-69" fmla="*/ 0 w 7805648"/>
                <a:gd name="connsiteY4-70" fmla="*/ 1363472 h 2031752"/>
                <a:gd name="connsiteX5-71" fmla="*/ 1258878 w 7805648"/>
                <a:gd name="connsiteY5-72" fmla="*/ 0 h 2031752"/>
                <a:gd name="connsiteX0-73" fmla="*/ 1258878 w 7412719"/>
                <a:gd name="connsiteY0-74" fmla="*/ 0 h 2031752"/>
                <a:gd name="connsiteX1-75" fmla="*/ 7382233 w 7412719"/>
                <a:gd name="connsiteY1-76" fmla="*/ 0 h 2031752"/>
                <a:gd name="connsiteX2-77" fmla="*/ 7412719 w 7412719"/>
                <a:gd name="connsiteY2-78" fmla="*/ 2028366 h 2031752"/>
                <a:gd name="connsiteX3-79" fmla="*/ 575436 w 7412719"/>
                <a:gd name="connsiteY3-80" fmla="*/ 2031752 h 2031752"/>
                <a:gd name="connsiteX4-81" fmla="*/ 0 w 7412719"/>
                <a:gd name="connsiteY4-82" fmla="*/ 1363472 h 2031752"/>
                <a:gd name="connsiteX5-83" fmla="*/ 1258878 w 7412719"/>
                <a:gd name="connsiteY5-84" fmla="*/ 0 h 2031752"/>
                <a:gd name="connsiteX0-85" fmla="*/ 1258878 w 7385620"/>
                <a:gd name="connsiteY0-86" fmla="*/ 0 h 2041911"/>
                <a:gd name="connsiteX1-87" fmla="*/ 7382233 w 7385620"/>
                <a:gd name="connsiteY1-88" fmla="*/ 0 h 2041911"/>
                <a:gd name="connsiteX2-89" fmla="*/ 7385620 w 7385620"/>
                <a:gd name="connsiteY2-90" fmla="*/ 2041911 h 2041911"/>
                <a:gd name="connsiteX3-91" fmla="*/ 575436 w 7385620"/>
                <a:gd name="connsiteY3-92" fmla="*/ 2031752 h 2041911"/>
                <a:gd name="connsiteX4-93" fmla="*/ 0 w 7385620"/>
                <a:gd name="connsiteY4-94" fmla="*/ 1363472 h 2041911"/>
                <a:gd name="connsiteX5-95" fmla="*/ 1258878 w 7385620"/>
                <a:gd name="connsiteY5-96" fmla="*/ 0 h 204191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385620" h="2041911">
                  <a:moveTo>
                    <a:pt x="1258878" y="0"/>
                  </a:moveTo>
                  <a:lnTo>
                    <a:pt x="7382233" y="0"/>
                  </a:lnTo>
                  <a:lnTo>
                    <a:pt x="7385620" y="2041911"/>
                  </a:lnTo>
                  <a:lnTo>
                    <a:pt x="575436" y="2031752"/>
                  </a:lnTo>
                  <a:cubicBezTo>
                    <a:pt x="550942" y="1703235"/>
                    <a:pt x="313296" y="1434242"/>
                    <a:pt x="0" y="1363472"/>
                  </a:cubicBezTo>
                  <a:lnTo>
                    <a:pt x="1258878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noFill/>
              <a:prstDash val="solid"/>
            </a:ln>
            <a:effectLst/>
          </p:spPr>
          <p:txBody>
            <a:bodyPr lIns="540000" tIns="81000" rIns="81000" bIns="54000" anchor="ctr">
              <a:normAutofit/>
            </a:bodyPr>
            <a:lstStyle/>
            <a:p>
              <a:pPr algn="just">
                <a:lnSpc>
                  <a:spcPct val="120000"/>
                </a:lnSpc>
                <a:spcAft>
                  <a:spcPts val="450"/>
                </a:spcAft>
                <a:defRPr/>
              </a:pPr>
              <a:endParaRPr lang="zh-CN" altLang="en-US" sz="1200" kern="0" dirty="0">
                <a:solidFill>
                  <a:srgbClr val="51515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347451" y="3897079"/>
              <a:ext cx="3296926" cy="701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20000"/>
                </a:lnSpc>
                <a:spcAft>
                  <a:spcPts val="450"/>
                </a:spcAft>
                <a:defRPr/>
              </a:pPr>
              <a:r>
                <a:rPr lang="zh-CN" altLang="en-US" sz="1100" kern="0" dirty="0">
                  <a:solidFill>
                    <a:srgbClr val="51515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严肃安全生产责任追究，对有人员责任的安全问题，继续推进连带责任考核，按照“四不放过”原则，严肃追究相关人员的责任。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49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49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49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4" grpId="0"/>
      <p:bldP spid="3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保证措施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工作思路和工作计划</a:t>
            </a: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03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333578" y="1751291"/>
            <a:ext cx="39982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2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、强化安全教育培训，提升员工安全素养</a:t>
            </a:r>
          </a:p>
        </p:txBody>
      </p:sp>
      <p:sp>
        <p:nvSpPr>
          <p:cNvPr id="31" name="MH_Other_2"/>
          <p:cNvSpPr/>
          <p:nvPr>
            <p:custDataLst>
              <p:tags r:id="rId3"/>
            </p:custDataLst>
          </p:nvPr>
        </p:nvSpPr>
        <p:spPr>
          <a:xfrm>
            <a:off x="1885991" y="2336208"/>
            <a:ext cx="262692" cy="207550"/>
          </a:xfrm>
          <a:custGeom>
            <a:avLst/>
            <a:gdLst/>
            <a:ahLst/>
            <a:cxnLst/>
            <a:rect l="l" t="t" r="r" b="b"/>
            <a:pathLst>
              <a:path w="936104" h="739561">
                <a:moveTo>
                  <a:pt x="282640" y="667561"/>
                </a:moveTo>
                <a:lnTo>
                  <a:pt x="653465" y="667561"/>
                </a:lnTo>
                <a:lnTo>
                  <a:pt x="684077" y="739561"/>
                </a:lnTo>
                <a:lnTo>
                  <a:pt x="252028" y="739561"/>
                </a:lnTo>
                <a:close/>
                <a:moveTo>
                  <a:pt x="54052" y="52175"/>
                </a:moveTo>
                <a:lnTo>
                  <a:pt x="54052" y="520185"/>
                </a:lnTo>
                <a:lnTo>
                  <a:pt x="882052" y="520185"/>
                </a:lnTo>
                <a:lnTo>
                  <a:pt x="882052" y="52175"/>
                </a:lnTo>
                <a:close/>
                <a:moveTo>
                  <a:pt x="0" y="0"/>
                </a:moveTo>
                <a:lnTo>
                  <a:pt x="936104" y="0"/>
                </a:lnTo>
                <a:lnTo>
                  <a:pt x="936104" y="648000"/>
                </a:lnTo>
                <a:lnTo>
                  <a:pt x="0" y="648000"/>
                </a:lnTo>
                <a:close/>
              </a:path>
            </a:pathLst>
          </a:custGeom>
          <a:solidFill>
            <a:srgbClr val="D834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4300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350" dirty="0">
              <a:solidFill>
                <a:srgbClr val="17C2CF"/>
              </a:solidFill>
            </a:endParaRPr>
          </a:p>
        </p:txBody>
      </p:sp>
      <p:sp>
        <p:nvSpPr>
          <p:cNvPr id="39" name="MH_Other_3"/>
          <p:cNvSpPr/>
          <p:nvPr>
            <p:custDataLst>
              <p:tags r:id="rId4"/>
            </p:custDataLst>
          </p:nvPr>
        </p:nvSpPr>
        <p:spPr>
          <a:xfrm flipH="1">
            <a:off x="1885991" y="2948135"/>
            <a:ext cx="262692" cy="239717"/>
          </a:xfrm>
          <a:custGeom>
            <a:avLst/>
            <a:gdLst/>
            <a:ahLst/>
            <a:cxnLst/>
            <a:rect l="l" t="t" r="r" b="b"/>
            <a:pathLst>
              <a:path w="1301527" h="1186978">
                <a:moveTo>
                  <a:pt x="744913" y="309576"/>
                </a:moveTo>
                <a:lnTo>
                  <a:pt x="744913" y="877403"/>
                </a:lnTo>
                <a:lnTo>
                  <a:pt x="1001726" y="719489"/>
                </a:lnTo>
                <a:lnTo>
                  <a:pt x="1259526" y="719489"/>
                </a:lnTo>
                <a:cubicBezTo>
                  <a:pt x="1282723" y="719489"/>
                  <a:pt x="1301527" y="700685"/>
                  <a:pt x="1301527" y="677488"/>
                </a:cubicBezTo>
                <a:lnTo>
                  <a:pt x="1301527" y="509490"/>
                </a:lnTo>
                <a:cubicBezTo>
                  <a:pt x="1301527" y="486293"/>
                  <a:pt x="1282723" y="467489"/>
                  <a:pt x="1259526" y="467489"/>
                </a:cubicBezTo>
                <a:lnTo>
                  <a:pt x="1001724" y="467489"/>
                </a:lnTo>
                <a:close/>
                <a:moveTo>
                  <a:pt x="486516" y="175870"/>
                </a:moveTo>
                <a:cubicBezTo>
                  <a:pt x="371649" y="278215"/>
                  <a:pt x="300385" y="427530"/>
                  <a:pt x="300385" y="593488"/>
                </a:cubicBezTo>
                <a:cubicBezTo>
                  <a:pt x="300385" y="759449"/>
                  <a:pt x="371649" y="908762"/>
                  <a:pt x="486516" y="1011109"/>
                </a:cubicBezTo>
                <a:lnTo>
                  <a:pt x="609421" y="924274"/>
                </a:lnTo>
                <a:cubicBezTo>
                  <a:pt x="509665" y="848549"/>
                  <a:pt x="446248" y="728424"/>
                  <a:pt x="446248" y="593488"/>
                </a:cubicBezTo>
                <a:cubicBezTo>
                  <a:pt x="446248" y="458553"/>
                  <a:pt x="509665" y="338428"/>
                  <a:pt x="609421" y="262704"/>
                </a:cubicBezTo>
                <a:close/>
                <a:moveTo>
                  <a:pt x="237591" y="0"/>
                </a:moveTo>
                <a:cubicBezTo>
                  <a:pt x="89700" y="153897"/>
                  <a:pt x="0" y="363218"/>
                  <a:pt x="0" y="593490"/>
                </a:cubicBezTo>
                <a:cubicBezTo>
                  <a:pt x="0" y="823760"/>
                  <a:pt x="89700" y="1033081"/>
                  <a:pt x="237589" y="1186978"/>
                </a:cubicBezTo>
                <a:lnTo>
                  <a:pt x="362934" y="1098420"/>
                </a:lnTo>
                <a:cubicBezTo>
                  <a:pt x="233669" y="969220"/>
                  <a:pt x="153719" y="790692"/>
                  <a:pt x="153719" y="593490"/>
                </a:cubicBezTo>
                <a:cubicBezTo>
                  <a:pt x="153719" y="396288"/>
                  <a:pt x="233671" y="217758"/>
                  <a:pt x="362936" y="88558"/>
                </a:cubicBezTo>
                <a:close/>
              </a:path>
            </a:pathLst>
          </a:custGeom>
          <a:solidFill>
            <a:srgbClr val="D834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350">
              <a:solidFill>
                <a:srgbClr val="17C2CF"/>
              </a:solidFill>
            </a:endParaRPr>
          </a:p>
        </p:txBody>
      </p:sp>
      <p:sp>
        <p:nvSpPr>
          <p:cNvPr id="41" name="MH_Other_4"/>
          <p:cNvSpPr/>
          <p:nvPr>
            <p:custDataLst>
              <p:tags r:id="rId5"/>
            </p:custDataLst>
          </p:nvPr>
        </p:nvSpPr>
        <p:spPr bwMode="auto">
          <a:xfrm>
            <a:off x="1914328" y="3576912"/>
            <a:ext cx="262693" cy="228994"/>
          </a:xfrm>
          <a:custGeom>
            <a:avLst/>
            <a:gdLst>
              <a:gd name="T0" fmla="*/ 979217 w 2433638"/>
              <a:gd name="T1" fmla="*/ 1098870 h 2124076"/>
              <a:gd name="T2" fmla="*/ 173881 w 2433638"/>
              <a:gd name="T3" fmla="*/ 432901 h 2124076"/>
              <a:gd name="T4" fmla="*/ 155458 w 2433638"/>
              <a:gd name="T5" fmla="*/ 437460 h 2124076"/>
              <a:gd name="T6" fmla="*/ 139312 w 2433638"/>
              <a:gd name="T7" fmla="*/ 446991 h 2124076"/>
              <a:gd name="T8" fmla="*/ 126684 w 2433638"/>
              <a:gd name="T9" fmla="*/ 460667 h 2124076"/>
              <a:gd name="T10" fmla="*/ 118611 w 2433638"/>
              <a:gd name="T11" fmla="*/ 477036 h 2124076"/>
              <a:gd name="T12" fmla="*/ 115713 w 2433638"/>
              <a:gd name="T13" fmla="*/ 496099 h 2124076"/>
              <a:gd name="T14" fmla="*/ 117576 w 2433638"/>
              <a:gd name="T15" fmla="*/ 1502909 h 2124076"/>
              <a:gd name="T16" fmla="*/ 125029 w 2433638"/>
              <a:gd name="T17" fmla="*/ 1520107 h 2124076"/>
              <a:gd name="T18" fmla="*/ 137035 w 2433638"/>
              <a:gd name="T19" fmla="*/ 1534197 h 2124076"/>
              <a:gd name="T20" fmla="*/ 152560 w 2433638"/>
              <a:gd name="T21" fmla="*/ 1544350 h 2124076"/>
              <a:gd name="T22" fmla="*/ 170776 w 2433638"/>
              <a:gd name="T23" fmla="*/ 1549944 h 2124076"/>
              <a:gd name="T24" fmla="*/ 1002920 w 2433638"/>
              <a:gd name="T25" fmla="*/ 1550566 h 2124076"/>
              <a:gd name="T26" fmla="*/ 1021550 w 2433638"/>
              <a:gd name="T27" fmla="*/ 1545800 h 2124076"/>
              <a:gd name="T28" fmla="*/ 1037696 w 2433638"/>
              <a:gd name="T29" fmla="*/ 1536269 h 2124076"/>
              <a:gd name="T30" fmla="*/ 1050116 w 2433638"/>
              <a:gd name="T31" fmla="*/ 1522800 h 2124076"/>
              <a:gd name="T32" fmla="*/ 1058396 w 2433638"/>
              <a:gd name="T33" fmla="*/ 1506017 h 2124076"/>
              <a:gd name="T34" fmla="*/ 1061294 w 2433638"/>
              <a:gd name="T35" fmla="*/ 1487161 h 2124076"/>
              <a:gd name="T36" fmla="*/ 1061087 w 2433638"/>
              <a:gd name="T37" fmla="*/ 492784 h 2124076"/>
              <a:gd name="T38" fmla="*/ 1057361 w 2433638"/>
              <a:gd name="T39" fmla="*/ 474342 h 2124076"/>
              <a:gd name="T40" fmla="*/ 1048253 w 2433638"/>
              <a:gd name="T41" fmla="*/ 457973 h 2124076"/>
              <a:gd name="T42" fmla="*/ 1035212 w 2433638"/>
              <a:gd name="T43" fmla="*/ 445126 h 2124076"/>
              <a:gd name="T44" fmla="*/ 1018859 w 2433638"/>
              <a:gd name="T45" fmla="*/ 436424 h 2124076"/>
              <a:gd name="T46" fmla="*/ 999608 w 2433638"/>
              <a:gd name="T47" fmla="*/ 432694 h 2124076"/>
              <a:gd name="T48" fmla="*/ 1176801 w 2433638"/>
              <a:gd name="T49" fmla="*/ 1487161 h 2124076"/>
              <a:gd name="T50" fmla="*/ 1168728 w 2433638"/>
              <a:gd name="T51" fmla="*/ 1539792 h 2124076"/>
              <a:gd name="T52" fmla="*/ 1145957 w 2433638"/>
              <a:gd name="T53" fmla="*/ 1585998 h 2124076"/>
              <a:gd name="T54" fmla="*/ 1111182 w 2433638"/>
              <a:gd name="T55" fmla="*/ 1623502 h 2124076"/>
              <a:gd name="T56" fmla="*/ 1066469 w 2433638"/>
              <a:gd name="T57" fmla="*/ 1649818 h 2124076"/>
              <a:gd name="T58" fmla="*/ 1014719 w 2433638"/>
              <a:gd name="T59" fmla="*/ 1662871 h 2124076"/>
              <a:gd name="T60" fmla="*/ 153180 w 2433638"/>
              <a:gd name="T61" fmla="*/ 1661628 h 2124076"/>
              <a:gd name="T62" fmla="*/ 102466 w 2433638"/>
              <a:gd name="T63" fmla="*/ 1646295 h 2124076"/>
              <a:gd name="T64" fmla="*/ 59409 w 2433638"/>
              <a:gd name="T65" fmla="*/ 1617908 h 2124076"/>
              <a:gd name="T66" fmla="*/ 26289 w 2433638"/>
              <a:gd name="T67" fmla="*/ 1578746 h 2124076"/>
              <a:gd name="T68" fmla="*/ 6003 w 2433638"/>
              <a:gd name="T69" fmla="*/ 1531296 h 2124076"/>
              <a:gd name="T70" fmla="*/ 0 w 2433638"/>
              <a:gd name="T71" fmla="*/ 496099 h 2124076"/>
              <a:gd name="T72" fmla="*/ 8280 w 2433638"/>
              <a:gd name="T73" fmla="*/ 443676 h 2124076"/>
              <a:gd name="T74" fmla="*/ 31050 w 2433638"/>
              <a:gd name="T75" fmla="*/ 397469 h 2124076"/>
              <a:gd name="T76" fmla="*/ 66033 w 2433638"/>
              <a:gd name="T77" fmla="*/ 359965 h 2124076"/>
              <a:gd name="T78" fmla="*/ 110331 w 2433638"/>
              <a:gd name="T79" fmla="*/ 333442 h 2124076"/>
              <a:gd name="T80" fmla="*/ 162081 w 2433638"/>
              <a:gd name="T81" fmla="*/ 320596 h 2124076"/>
              <a:gd name="T82" fmla="*/ 1023827 w 2433638"/>
              <a:gd name="T83" fmla="*/ 321425 h 2124076"/>
              <a:gd name="T84" fmla="*/ 1074749 w 2433638"/>
              <a:gd name="T85" fmla="*/ 336966 h 2124076"/>
              <a:gd name="T86" fmla="*/ 1117806 w 2433638"/>
              <a:gd name="T87" fmla="*/ 365352 h 2124076"/>
              <a:gd name="T88" fmla="*/ 1150512 w 2433638"/>
              <a:gd name="T89" fmla="*/ 404514 h 2124076"/>
              <a:gd name="T90" fmla="*/ 1171005 w 2433638"/>
              <a:gd name="T91" fmla="*/ 451964 h 2124076"/>
              <a:gd name="T92" fmla="*/ 1176801 w 2433638"/>
              <a:gd name="T93" fmla="*/ 497443 h 2124076"/>
              <a:gd name="T94" fmla="*/ 1779124 w 2433638"/>
              <a:gd name="T95" fmla="*/ 2694 h 2124076"/>
              <a:gd name="T96" fmla="*/ 1821773 w 2433638"/>
              <a:gd name="T97" fmla="*/ 17411 h 2124076"/>
              <a:gd name="T98" fmla="*/ 1859246 w 2433638"/>
              <a:gd name="T99" fmla="*/ 44565 h 2124076"/>
              <a:gd name="T100" fmla="*/ 1887196 w 2433638"/>
              <a:gd name="T101" fmla="*/ 81253 h 2124076"/>
              <a:gd name="T102" fmla="*/ 1902101 w 2433638"/>
              <a:gd name="T103" fmla="*/ 122915 h 2124076"/>
              <a:gd name="T104" fmla="*/ 1904172 w 2433638"/>
              <a:gd name="T105" fmla="*/ 166444 h 2124076"/>
              <a:gd name="T106" fmla="*/ 1893406 w 2433638"/>
              <a:gd name="T107" fmla="*/ 209142 h 2124076"/>
              <a:gd name="T108" fmla="*/ 1870011 w 2433638"/>
              <a:gd name="T109" fmla="*/ 247696 h 2124076"/>
              <a:gd name="T110" fmla="*/ 1645796 w 2433638"/>
              <a:gd name="T111" fmla="*/ 39175 h 2124076"/>
              <a:gd name="T112" fmla="*/ 1684511 w 2433638"/>
              <a:gd name="T113" fmla="*/ 14302 h 2124076"/>
              <a:gd name="T114" fmla="*/ 1727160 w 2433638"/>
              <a:gd name="T115" fmla="*/ 1658 h 212407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433638" h="2124076">
                <a:moveTo>
                  <a:pt x="713371" y="1577975"/>
                </a:moveTo>
                <a:lnTo>
                  <a:pt x="804863" y="1667192"/>
                </a:lnTo>
                <a:lnTo>
                  <a:pt x="574675" y="1801813"/>
                </a:lnTo>
                <a:lnTo>
                  <a:pt x="713371" y="1577975"/>
                </a:lnTo>
                <a:close/>
                <a:moveTo>
                  <a:pt x="994071" y="1152525"/>
                </a:moveTo>
                <a:lnTo>
                  <a:pt x="1250950" y="1402947"/>
                </a:lnTo>
                <a:lnTo>
                  <a:pt x="852445" y="1631950"/>
                </a:lnTo>
                <a:lnTo>
                  <a:pt x="757237" y="1538868"/>
                </a:lnTo>
                <a:lnTo>
                  <a:pt x="994071" y="1152525"/>
                </a:lnTo>
                <a:close/>
                <a:moveTo>
                  <a:pt x="230859" y="552164"/>
                </a:moveTo>
                <a:lnTo>
                  <a:pt x="226364" y="552428"/>
                </a:lnTo>
                <a:lnTo>
                  <a:pt x="222133" y="552693"/>
                </a:lnTo>
                <a:lnTo>
                  <a:pt x="218166" y="553222"/>
                </a:lnTo>
                <a:lnTo>
                  <a:pt x="213935" y="553751"/>
                </a:lnTo>
                <a:lnTo>
                  <a:pt x="209968" y="554809"/>
                </a:lnTo>
                <a:lnTo>
                  <a:pt x="206266" y="555867"/>
                </a:lnTo>
                <a:lnTo>
                  <a:pt x="202299" y="557190"/>
                </a:lnTo>
                <a:lnTo>
                  <a:pt x="198597" y="558513"/>
                </a:lnTo>
                <a:lnTo>
                  <a:pt x="194895" y="560100"/>
                </a:lnTo>
                <a:lnTo>
                  <a:pt x="191457" y="561952"/>
                </a:lnTo>
                <a:lnTo>
                  <a:pt x="187755" y="564068"/>
                </a:lnTo>
                <a:lnTo>
                  <a:pt x="184582" y="565920"/>
                </a:lnTo>
                <a:lnTo>
                  <a:pt x="181144" y="568301"/>
                </a:lnTo>
                <a:lnTo>
                  <a:pt x="177971" y="570682"/>
                </a:lnTo>
                <a:lnTo>
                  <a:pt x="175062" y="573063"/>
                </a:lnTo>
                <a:lnTo>
                  <a:pt x="171888" y="575708"/>
                </a:lnTo>
                <a:lnTo>
                  <a:pt x="169244" y="578883"/>
                </a:lnTo>
                <a:lnTo>
                  <a:pt x="166599" y="581793"/>
                </a:lnTo>
                <a:lnTo>
                  <a:pt x="164219" y="584703"/>
                </a:lnTo>
                <a:lnTo>
                  <a:pt x="161839" y="588142"/>
                </a:lnTo>
                <a:lnTo>
                  <a:pt x="159724" y="591316"/>
                </a:lnTo>
                <a:lnTo>
                  <a:pt x="157608" y="594491"/>
                </a:lnTo>
                <a:lnTo>
                  <a:pt x="156022" y="598194"/>
                </a:lnTo>
                <a:lnTo>
                  <a:pt x="154435" y="601633"/>
                </a:lnTo>
                <a:lnTo>
                  <a:pt x="152848" y="605601"/>
                </a:lnTo>
                <a:lnTo>
                  <a:pt x="151526" y="609041"/>
                </a:lnTo>
                <a:lnTo>
                  <a:pt x="150204" y="613009"/>
                </a:lnTo>
                <a:lnTo>
                  <a:pt x="149411" y="616977"/>
                </a:lnTo>
                <a:lnTo>
                  <a:pt x="148882" y="620945"/>
                </a:lnTo>
                <a:lnTo>
                  <a:pt x="148088" y="624913"/>
                </a:lnTo>
                <a:lnTo>
                  <a:pt x="147824" y="629146"/>
                </a:lnTo>
                <a:lnTo>
                  <a:pt x="147824" y="633378"/>
                </a:lnTo>
                <a:lnTo>
                  <a:pt x="147824" y="1898686"/>
                </a:lnTo>
                <a:lnTo>
                  <a:pt x="147824" y="1902918"/>
                </a:lnTo>
                <a:lnTo>
                  <a:pt x="148088" y="1906887"/>
                </a:lnTo>
                <a:lnTo>
                  <a:pt x="148882" y="1911119"/>
                </a:lnTo>
                <a:lnTo>
                  <a:pt x="149411" y="1915087"/>
                </a:lnTo>
                <a:lnTo>
                  <a:pt x="150204" y="1918791"/>
                </a:lnTo>
                <a:lnTo>
                  <a:pt x="151526" y="1922759"/>
                </a:lnTo>
                <a:lnTo>
                  <a:pt x="152848" y="1926463"/>
                </a:lnTo>
                <a:lnTo>
                  <a:pt x="154435" y="1930166"/>
                </a:lnTo>
                <a:lnTo>
                  <a:pt x="156022" y="1933605"/>
                </a:lnTo>
                <a:lnTo>
                  <a:pt x="157608" y="1937309"/>
                </a:lnTo>
                <a:lnTo>
                  <a:pt x="159724" y="1940748"/>
                </a:lnTo>
                <a:lnTo>
                  <a:pt x="161839" y="1944187"/>
                </a:lnTo>
                <a:lnTo>
                  <a:pt x="164219" y="1947097"/>
                </a:lnTo>
                <a:lnTo>
                  <a:pt x="166599" y="1950272"/>
                </a:lnTo>
                <a:lnTo>
                  <a:pt x="169244" y="1953446"/>
                </a:lnTo>
                <a:lnTo>
                  <a:pt x="171888" y="1956091"/>
                </a:lnTo>
                <a:lnTo>
                  <a:pt x="175062" y="1958737"/>
                </a:lnTo>
                <a:lnTo>
                  <a:pt x="177971" y="1961382"/>
                </a:lnTo>
                <a:lnTo>
                  <a:pt x="181144" y="1963763"/>
                </a:lnTo>
                <a:lnTo>
                  <a:pt x="184582" y="1965880"/>
                </a:lnTo>
                <a:lnTo>
                  <a:pt x="187755" y="1967996"/>
                </a:lnTo>
                <a:lnTo>
                  <a:pt x="191457" y="1970112"/>
                </a:lnTo>
                <a:lnTo>
                  <a:pt x="194895" y="1971700"/>
                </a:lnTo>
                <a:lnTo>
                  <a:pt x="198597" y="1973551"/>
                </a:lnTo>
                <a:lnTo>
                  <a:pt x="202299" y="1974874"/>
                </a:lnTo>
                <a:lnTo>
                  <a:pt x="206266" y="1976197"/>
                </a:lnTo>
                <a:lnTo>
                  <a:pt x="209968" y="1977255"/>
                </a:lnTo>
                <a:lnTo>
                  <a:pt x="213935" y="1978049"/>
                </a:lnTo>
                <a:lnTo>
                  <a:pt x="218166" y="1978842"/>
                </a:lnTo>
                <a:lnTo>
                  <a:pt x="222133" y="1979636"/>
                </a:lnTo>
                <a:lnTo>
                  <a:pt x="226364" y="1979900"/>
                </a:lnTo>
                <a:lnTo>
                  <a:pt x="230859" y="1979900"/>
                </a:lnTo>
                <a:lnTo>
                  <a:pt x="1273033" y="1979900"/>
                </a:lnTo>
                <a:lnTo>
                  <a:pt x="1276999" y="1979900"/>
                </a:lnTo>
                <a:lnTo>
                  <a:pt x="1281230" y="1979636"/>
                </a:lnTo>
                <a:lnTo>
                  <a:pt x="1285461" y="1978842"/>
                </a:lnTo>
                <a:lnTo>
                  <a:pt x="1289693" y="1978049"/>
                </a:lnTo>
                <a:lnTo>
                  <a:pt x="1293395" y="1977255"/>
                </a:lnTo>
                <a:lnTo>
                  <a:pt x="1297626" y="1976197"/>
                </a:lnTo>
                <a:lnTo>
                  <a:pt x="1301593" y="1974874"/>
                </a:lnTo>
                <a:lnTo>
                  <a:pt x="1305030" y="1973551"/>
                </a:lnTo>
                <a:lnTo>
                  <a:pt x="1308997" y="1971700"/>
                </a:lnTo>
                <a:lnTo>
                  <a:pt x="1312435" y="1970112"/>
                </a:lnTo>
                <a:lnTo>
                  <a:pt x="1315873" y="1967996"/>
                </a:lnTo>
                <a:lnTo>
                  <a:pt x="1319310" y="1965880"/>
                </a:lnTo>
                <a:lnTo>
                  <a:pt x="1322484" y="1963763"/>
                </a:lnTo>
                <a:lnTo>
                  <a:pt x="1325657" y="1961382"/>
                </a:lnTo>
                <a:lnTo>
                  <a:pt x="1328566" y="1958737"/>
                </a:lnTo>
                <a:lnTo>
                  <a:pt x="1331475" y="1956091"/>
                </a:lnTo>
                <a:lnTo>
                  <a:pt x="1334119" y="1953446"/>
                </a:lnTo>
                <a:lnTo>
                  <a:pt x="1336764" y="1950272"/>
                </a:lnTo>
                <a:lnTo>
                  <a:pt x="1339144" y="1947097"/>
                </a:lnTo>
                <a:lnTo>
                  <a:pt x="1341524" y="1944187"/>
                </a:lnTo>
                <a:lnTo>
                  <a:pt x="1343639" y="1940748"/>
                </a:lnTo>
                <a:lnTo>
                  <a:pt x="1345755" y="1937309"/>
                </a:lnTo>
                <a:lnTo>
                  <a:pt x="1347606" y="1933605"/>
                </a:lnTo>
                <a:lnTo>
                  <a:pt x="1349457" y="1930166"/>
                </a:lnTo>
                <a:lnTo>
                  <a:pt x="1350779" y="1926463"/>
                </a:lnTo>
                <a:lnTo>
                  <a:pt x="1352101" y="1922759"/>
                </a:lnTo>
                <a:lnTo>
                  <a:pt x="1353159" y="1918791"/>
                </a:lnTo>
                <a:lnTo>
                  <a:pt x="1354217" y="1915087"/>
                </a:lnTo>
                <a:lnTo>
                  <a:pt x="1354746" y="1911119"/>
                </a:lnTo>
                <a:lnTo>
                  <a:pt x="1355275" y="1906887"/>
                </a:lnTo>
                <a:lnTo>
                  <a:pt x="1355539" y="1902918"/>
                </a:lnTo>
                <a:lnTo>
                  <a:pt x="1355804" y="1898686"/>
                </a:lnTo>
                <a:lnTo>
                  <a:pt x="1355804" y="1327749"/>
                </a:lnTo>
                <a:lnTo>
                  <a:pt x="1312492" y="1370013"/>
                </a:lnTo>
                <a:lnTo>
                  <a:pt x="1031875" y="1095852"/>
                </a:lnTo>
                <a:lnTo>
                  <a:pt x="1355804" y="779295"/>
                </a:lnTo>
                <a:lnTo>
                  <a:pt x="1355804" y="633378"/>
                </a:lnTo>
                <a:lnTo>
                  <a:pt x="1355539" y="629146"/>
                </a:lnTo>
                <a:lnTo>
                  <a:pt x="1355275" y="624913"/>
                </a:lnTo>
                <a:lnTo>
                  <a:pt x="1354746" y="620945"/>
                </a:lnTo>
                <a:lnTo>
                  <a:pt x="1354217" y="616977"/>
                </a:lnTo>
                <a:lnTo>
                  <a:pt x="1353159" y="613009"/>
                </a:lnTo>
                <a:lnTo>
                  <a:pt x="1352101" y="609041"/>
                </a:lnTo>
                <a:lnTo>
                  <a:pt x="1350779" y="605601"/>
                </a:lnTo>
                <a:lnTo>
                  <a:pt x="1349457" y="601633"/>
                </a:lnTo>
                <a:lnTo>
                  <a:pt x="1347606" y="598194"/>
                </a:lnTo>
                <a:lnTo>
                  <a:pt x="1345755" y="594491"/>
                </a:lnTo>
                <a:lnTo>
                  <a:pt x="1343639" y="591316"/>
                </a:lnTo>
                <a:lnTo>
                  <a:pt x="1341524" y="588142"/>
                </a:lnTo>
                <a:lnTo>
                  <a:pt x="1339144" y="584703"/>
                </a:lnTo>
                <a:lnTo>
                  <a:pt x="1336764" y="581793"/>
                </a:lnTo>
                <a:lnTo>
                  <a:pt x="1334119" y="578883"/>
                </a:lnTo>
                <a:lnTo>
                  <a:pt x="1331475" y="575708"/>
                </a:lnTo>
                <a:lnTo>
                  <a:pt x="1328566" y="573063"/>
                </a:lnTo>
                <a:lnTo>
                  <a:pt x="1325657" y="570682"/>
                </a:lnTo>
                <a:lnTo>
                  <a:pt x="1322484" y="568301"/>
                </a:lnTo>
                <a:lnTo>
                  <a:pt x="1319310" y="565920"/>
                </a:lnTo>
                <a:lnTo>
                  <a:pt x="1315873" y="564068"/>
                </a:lnTo>
                <a:lnTo>
                  <a:pt x="1312435" y="561952"/>
                </a:lnTo>
                <a:lnTo>
                  <a:pt x="1308997" y="560100"/>
                </a:lnTo>
                <a:lnTo>
                  <a:pt x="1305030" y="558513"/>
                </a:lnTo>
                <a:lnTo>
                  <a:pt x="1301593" y="557190"/>
                </a:lnTo>
                <a:lnTo>
                  <a:pt x="1297626" y="555867"/>
                </a:lnTo>
                <a:lnTo>
                  <a:pt x="1293395" y="554809"/>
                </a:lnTo>
                <a:lnTo>
                  <a:pt x="1289693" y="553751"/>
                </a:lnTo>
                <a:lnTo>
                  <a:pt x="1285461" y="553222"/>
                </a:lnTo>
                <a:lnTo>
                  <a:pt x="1281230" y="552693"/>
                </a:lnTo>
                <a:lnTo>
                  <a:pt x="1276999" y="552428"/>
                </a:lnTo>
                <a:lnTo>
                  <a:pt x="1273033" y="552164"/>
                </a:lnTo>
                <a:lnTo>
                  <a:pt x="230859" y="552164"/>
                </a:lnTo>
                <a:close/>
                <a:moveTo>
                  <a:pt x="1950691" y="197947"/>
                </a:moveTo>
                <a:lnTo>
                  <a:pt x="2231837" y="472902"/>
                </a:lnTo>
                <a:lnTo>
                  <a:pt x="1503363" y="1183758"/>
                </a:lnTo>
                <a:lnTo>
                  <a:pt x="1503363" y="1898686"/>
                </a:lnTo>
                <a:lnTo>
                  <a:pt x="1503099" y="1910326"/>
                </a:lnTo>
                <a:lnTo>
                  <a:pt x="1502305" y="1921701"/>
                </a:lnTo>
                <a:lnTo>
                  <a:pt x="1500719" y="1933076"/>
                </a:lnTo>
                <a:lnTo>
                  <a:pt x="1498603" y="1944187"/>
                </a:lnTo>
                <a:lnTo>
                  <a:pt x="1495959" y="1955033"/>
                </a:lnTo>
                <a:lnTo>
                  <a:pt x="1493050" y="1965880"/>
                </a:lnTo>
                <a:lnTo>
                  <a:pt x="1489348" y="1976197"/>
                </a:lnTo>
                <a:lnTo>
                  <a:pt x="1485381" y="1986249"/>
                </a:lnTo>
                <a:lnTo>
                  <a:pt x="1480621" y="1996567"/>
                </a:lnTo>
                <a:lnTo>
                  <a:pt x="1475332" y="2006090"/>
                </a:lnTo>
                <a:lnTo>
                  <a:pt x="1469779" y="2018614"/>
                </a:lnTo>
                <a:lnTo>
                  <a:pt x="1463961" y="2024873"/>
                </a:lnTo>
                <a:lnTo>
                  <a:pt x="1457614" y="2033338"/>
                </a:lnTo>
                <a:lnTo>
                  <a:pt x="1450739" y="2042068"/>
                </a:lnTo>
                <a:lnTo>
                  <a:pt x="1443334" y="2050004"/>
                </a:lnTo>
                <a:lnTo>
                  <a:pt x="1435930" y="2057940"/>
                </a:lnTo>
                <a:lnTo>
                  <a:pt x="1427997" y="2065612"/>
                </a:lnTo>
                <a:lnTo>
                  <a:pt x="1419535" y="2072755"/>
                </a:lnTo>
                <a:lnTo>
                  <a:pt x="1410543" y="2079104"/>
                </a:lnTo>
                <a:lnTo>
                  <a:pt x="1401817" y="2085453"/>
                </a:lnTo>
                <a:lnTo>
                  <a:pt x="1392561" y="2091273"/>
                </a:lnTo>
                <a:lnTo>
                  <a:pt x="1382777" y="2096828"/>
                </a:lnTo>
                <a:lnTo>
                  <a:pt x="1372992" y="2101855"/>
                </a:lnTo>
                <a:lnTo>
                  <a:pt x="1362415" y="2106352"/>
                </a:lnTo>
                <a:lnTo>
                  <a:pt x="1352101" y="2110320"/>
                </a:lnTo>
                <a:lnTo>
                  <a:pt x="1341259" y="2114024"/>
                </a:lnTo>
                <a:lnTo>
                  <a:pt x="1330417" y="2116934"/>
                </a:lnTo>
                <a:lnTo>
                  <a:pt x="1319310" y="2119314"/>
                </a:lnTo>
                <a:lnTo>
                  <a:pt x="1307939" y="2121431"/>
                </a:lnTo>
                <a:lnTo>
                  <a:pt x="1296304" y="2123018"/>
                </a:lnTo>
                <a:lnTo>
                  <a:pt x="1284933" y="2123812"/>
                </a:lnTo>
                <a:lnTo>
                  <a:pt x="1273033" y="2124076"/>
                </a:lnTo>
                <a:lnTo>
                  <a:pt x="230859" y="2124076"/>
                </a:lnTo>
                <a:lnTo>
                  <a:pt x="218959" y="2123812"/>
                </a:lnTo>
                <a:lnTo>
                  <a:pt x="207059" y="2123018"/>
                </a:lnTo>
                <a:lnTo>
                  <a:pt x="195688" y="2121431"/>
                </a:lnTo>
                <a:lnTo>
                  <a:pt x="184582" y="2119314"/>
                </a:lnTo>
                <a:lnTo>
                  <a:pt x="173211" y="2116934"/>
                </a:lnTo>
                <a:lnTo>
                  <a:pt x="162104" y="2114024"/>
                </a:lnTo>
                <a:lnTo>
                  <a:pt x="151526" y="2110320"/>
                </a:lnTo>
                <a:lnTo>
                  <a:pt x="140948" y="2106352"/>
                </a:lnTo>
                <a:lnTo>
                  <a:pt x="130900" y="2101855"/>
                </a:lnTo>
                <a:lnTo>
                  <a:pt x="120851" y="2096828"/>
                </a:lnTo>
                <a:lnTo>
                  <a:pt x="111331" y="2091273"/>
                </a:lnTo>
                <a:lnTo>
                  <a:pt x="101811" y="2085453"/>
                </a:lnTo>
                <a:lnTo>
                  <a:pt x="92820" y="2079104"/>
                </a:lnTo>
                <a:lnTo>
                  <a:pt x="84357" y="2072755"/>
                </a:lnTo>
                <a:lnTo>
                  <a:pt x="75895" y="2065612"/>
                </a:lnTo>
                <a:lnTo>
                  <a:pt x="67962" y="2057940"/>
                </a:lnTo>
                <a:lnTo>
                  <a:pt x="60293" y="2050004"/>
                </a:lnTo>
                <a:lnTo>
                  <a:pt x="53153" y="2042068"/>
                </a:lnTo>
                <a:lnTo>
                  <a:pt x="46278" y="2033338"/>
                </a:lnTo>
                <a:lnTo>
                  <a:pt x="39666" y="2024873"/>
                </a:lnTo>
                <a:lnTo>
                  <a:pt x="33584" y="2018614"/>
                </a:lnTo>
                <a:lnTo>
                  <a:pt x="28031" y="2006090"/>
                </a:lnTo>
                <a:lnTo>
                  <a:pt x="23006" y="1996567"/>
                </a:lnTo>
                <a:lnTo>
                  <a:pt x="18511" y="1986249"/>
                </a:lnTo>
                <a:lnTo>
                  <a:pt x="14280" y="1976197"/>
                </a:lnTo>
                <a:lnTo>
                  <a:pt x="10578" y="1965880"/>
                </a:lnTo>
                <a:lnTo>
                  <a:pt x="7669" y="1955033"/>
                </a:lnTo>
                <a:lnTo>
                  <a:pt x="4760" y="1944187"/>
                </a:lnTo>
                <a:lnTo>
                  <a:pt x="2909" y="1933076"/>
                </a:lnTo>
                <a:lnTo>
                  <a:pt x="1322" y="1921701"/>
                </a:lnTo>
                <a:lnTo>
                  <a:pt x="529" y="1910326"/>
                </a:lnTo>
                <a:lnTo>
                  <a:pt x="0" y="1898686"/>
                </a:lnTo>
                <a:lnTo>
                  <a:pt x="0" y="633378"/>
                </a:lnTo>
                <a:lnTo>
                  <a:pt x="529" y="621739"/>
                </a:lnTo>
                <a:lnTo>
                  <a:pt x="1322" y="610363"/>
                </a:lnTo>
                <a:lnTo>
                  <a:pt x="2909" y="598988"/>
                </a:lnTo>
                <a:lnTo>
                  <a:pt x="4760" y="587613"/>
                </a:lnTo>
                <a:lnTo>
                  <a:pt x="7669" y="577031"/>
                </a:lnTo>
                <a:lnTo>
                  <a:pt x="10578" y="566449"/>
                </a:lnTo>
                <a:lnTo>
                  <a:pt x="14280" y="555867"/>
                </a:lnTo>
                <a:lnTo>
                  <a:pt x="18511" y="545550"/>
                </a:lnTo>
                <a:lnTo>
                  <a:pt x="23006" y="535762"/>
                </a:lnTo>
                <a:lnTo>
                  <a:pt x="28031" y="525974"/>
                </a:lnTo>
                <a:lnTo>
                  <a:pt x="33584" y="516451"/>
                </a:lnTo>
                <a:lnTo>
                  <a:pt x="39666" y="507456"/>
                </a:lnTo>
                <a:lnTo>
                  <a:pt x="46278" y="498462"/>
                </a:lnTo>
                <a:lnTo>
                  <a:pt x="53153" y="489996"/>
                </a:lnTo>
                <a:lnTo>
                  <a:pt x="60293" y="481795"/>
                </a:lnTo>
                <a:lnTo>
                  <a:pt x="67962" y="474124"/>
                </a:lnTo>
                <a:lnTo>
                  <a:pt x="75895" y="466717"/>
                </a:lnTo>
                <a:lnTo>
                  <a:pt x="84357" y="459574"/>
                </a:lnTo>
                <a:lnTo>
                  <a:pt x="92820" y="452696"/>
                </a:lnTo>
                <a:lnTo>
                  <a:pt x="101811" y="446347"/>
                </a:lnTo>
                <a:lnTo>
                  <a:pt x="111331" y="440527"/>
                </a:lnTo>
                <a:lnTo>
                  <a:pt x="120851" y="435236"/>
                </a:lnTo>
                <a:lnTo>
                  <a:pt x="130900" y="430474"/>
                </a:lnTo>
                <a:lnTo>
                  <a:pt x="140948" y="425712"/>
                </a:lnTo>
                <a:lnTo>
                  <a:pt x="151526" y="421744"/>
                </a:lnTo>
                <a:lnTo>
                  <a:pt x="162104" y="418305"/>
                </a:lnTo>
                <a:lnTo>
                  <a:pt x="173211" y="415131"/>
                </a:lnTo>
                <a:lnTo>
                  <a:pt x="184582" y="412485"/>
                </a:lnTo>
                <a:lnTo>
                  <a:pt x="195688" y="410634"/>
                </a:lnTo>
                <a:lnTo>
                  <a:pt x="207059" y="409311"/>
                </a:lnTo>
                <a:lnTo>
                  <a:pt x="218959" y="408253"/>
                </a:lnTo>
                <a:lnTo>
                  <a:pt x="230859" y="407988"/>
                </a:lnTo>
                <a:lnTo>
                  <a:pt x="1273033" y="407988"/>
                </a:lnTo>
                <a:lnTo>
                  <a:pt x="1284933" y="408253"/>
                </a:lnTo>
                <a:lnTo>
                  <a:pt x="1296304" y="409311"/>
                </a:lnTo>
                <a:lnTo>
                  <a:pt x="1307939" y="410369"/>
                </a:lnTo>
                <a:lnTo>
                  <a:pt x="1319310" y="412485"/>
                </a:lnTo>
                <a:lnTo>
                  <a:pt x="1330417" y="415131"/>
                </a:lnTo>
                <a:lnTo>
                  <a:pt x="1341259" y="418305"/>
                </a:lnTo>
                <a:lnTo>
                  <a:pt x="1352101" y="421744"/>
                </a:lnTo>
                <a:lnTo>
                  <a:pt x="1362415" y="425712"/>
                </a:lnTo>
                <a:lnTo>
                  <a:pt x="1372992" y="430210"/>
                </a:lnTo>
                <a:lnTo>
                  <a:pt x="1382777" y="435236"/>
                </a:lnTo>
                <a:lnTo>
                  <a:pt x="1392561" y="440527"/>
                </a:lnTo>
                <a:lnTo>
                  <a:pt x="1401817" y="446347"/>
                </a:lnTo>
                <a:lnTo>
                  <a:pt x="1410543" y="452696"/>
                </a:lnTo>
                <a:lnTo>
                  <a:pt x="1419535" y="459574"/>
                </a:lnTo>
                <a:lnTo>
                  <a:pt x="1427997" y="466452"/>
                </a:lnTo>
                <a:lnTo>
                  <a:pt x="1435930" y="473859"/>
                </a:lnTo>
                <a:lnTo>
                  <a:pt x="1443334" y="481795"/>
                </a:lnTo>
                <a:lnTo>
                  <a:pt x="1450739" y="489996"/>
                </a:lnTo>
                <a:lnTo>
                  <a:pt x="1457614" y="498462"/>
                </a:lnTo>
                <a:lnTo>
                  <a:pt x="1463961" y="507456"/>
                </a:lnTo>
                <a:lnTo>
                  <a:pt x="1469779" y="516451"/>
                </a:lnTo>
                <a:lnTo>
                  <a:pt x="1475332" y="525974"/>
                </a:lnTo>
                <a:lnTo>
                  <a:pt x="1480621" y="535762"/>
                </a:lnTo>
                <a:lnTo>
                  <a:pt x="1485381" y="545550"/>
                </a:lnTo>
                <a:lnTo>
                  <a:pt x="1489348" y="555867"/>
                </a:lnTo>
                <a:lnTo>
                  <a:pt x="1493050" y="566449"/>
                </a:lnTo>
                <a:lnTo>
                  <a:pt x="1495959" y="577031"/>
                </a:lnTo>
                <a:lnTo>
                  <a:pt x="1498603" y="587613"/>
                </a:lnTo>
                <a:lnTo>
                  <a:pt x="1500719" y="598988"/>
                </a:lnTo>
                <a:lnTo>
                  <a:pt x="1502305" y="610363"/>
                </a:lnTo>
                <a:lnTo>
                  <a:pt x="1503099" y="621739"/>
                </a:lnTo>
                <a:lnTo>
                  <a:pt x="1503363" y="633378"/>
                </a:lnTo>
                <a:lnTo>
                  <a:pt x="1503363" y="635094"/>
                </a:lnTo>
                <a:lnTo>
                  <a:pt x="1950691" y="197947"/>
                </a:lnTo>
                <a:close/>
                <a:moveTo>
                  <a:pt x="2235011" y="0"/>
                </a:moveTo>
                <a:lnTo>
                  <a:pt x="2244532" y="265"/>
                </a:lnTo>
                <a:lnTo>
                  <a:pt x="2254054" y="794"/>
                </a:lnTo>
                <a:lnTo>
                  <a:pt x="2263575" y="2117"/>
                </a:lnTo>
                <a:lnTo>
                  <a:pt x="2272832" y="3440"/>
                </a:lnTo>
                <a:lnTo>
                  <a:pt x="2282354" y="5557"/>
                </a:lnTo>
                <a:lnTo>
                  <a:pt x="2291611" y="7939"/>
                </a:lnTo>
                <a:lnTo>
                  <a:pt x="2300867" y="11115"/>
                </a:lnTo>
                <a:lnTo>
                  <a:pt x="2309860" y="14290"/>
                </a:lnTo>
                <a:lnTo>
                  <a:pt x="2318588" y="18260"/>
                </a:lnTo>
                <a:lnTo>
                  <a:pt x="2327316" y="22229"/>
                </a:lnTo>
                <a:lnTo>
                  <a:pt x="2336044" y="26728"/>
                </a:lnTo>
                <a:lnTo>
                  <a:pt x="2344243" y="32021"/>
                </a:lnTo>
                <a:lnTo>
                  <a:pt x="2352442" y="37578"/>
                </a:lnTo>
                <a:lnTo>
                  <a:pt x="2360376" y="43400"/>
                </a:lnTo>
                <a:lnTo>
                  <a:pt x="2368046" y="50016"/>
                </a:lnTo>
                <a:lnTo>
                  <a:pt x="2375187" y="56897"/>
                </a:lnTo>
                <a:lnTo>
                  <a:pt x="2382328" y="64042"/>
                </a:lnTo>
                <a:lnTo>
                  <a:pt x="2388940" y="71451"/>
                </a:lnTo>
                <a:lnTo>
                  <a:pt x="2395024" y="79126"/>
                </a:lnTo>
                <a:lnTo>
                  <a:pt x="2400842" y="87065"/>
                </a:lnTo>
                <a:lnTo>
                  <a:pt x="2406132" y="95533"/>
                </a:lnTo>
                <a:lnTo>
                  <a:pt x="2410893" y="103737"/>
                </a:lnTo>
                <a:lnTo>
                  <a:pt x="2415124" y="112205"/>
                </a:lnTo>
                <a:lnTo>
                  <a:pt x="2418827" y="120938"/>
                </a:lnTo>
                <a:lnTo>
                  <a:pt x="2422265" y="129671"/>
                </a:lnTo>
                <a:lnTo>
                  <a:pt x="2425175" y="138669"/>
                </a:lnTo>
                <a:lnTo>
                  <a:pt x="2427820" y="147666"/>
                </a:lnTo>
                <a:lnTo>
                  <a:pt x="2429935" y="156928"/>
                </a:lnTo>
                <a:lnTo>
                  <a:pt x="2431522" y="165926"/>
                </a:lnTo>
                <a:lnTo>
                  <a:pt x="2432580" y="175188"/>
                </a:lnTo>
                <a:lnTo>
                  <a:pt x="2433109" y="184450"/>
                </a:lnTo>
                <a:lnTo>
                  <a:pt x="2433638" y="193713"/>
                </a:lnTo>
                <a:lnTo>
                  <a:pt x="2433109" y="203239"/>
                </a:lnTo>
                <a:lnTo>
                  <a:pt x="2432580" y="212502"/>
                </a:lnTo>
                <a:lnTo>
                  <a:pt x="2431522" y="221764"/>
                </a:lnTo>
                <a:lnTo>
                  <a:pt x="2429935" y="231026"/>
                </a:lnTo>
                <a:lnTo>
                  <a:pt x="2427820" y="240024"/>
                </a:lnTo>
                <a:lnTo>
                  <a:pt x="2425175" y="249021"/>
                </a:lnTo>
                <a:lnTo>
                  <a:pt x="2422265" y="258019"/>
                </a:lnTo>
                <a:lnTo>
                  <a:pt x="2418827" y="267016"/>
                </a:lnTo>
                <a:lnTo>
                  <a:pt x="2415124" y="275485"/>
                </a:lnTo>
                <a:lnTo>
                  <a:pt x="2410893" y="283953"/>
                </a:lnTo>
                <a:lnTo>
                  <a:pt x="2406132" y="292157"/>
                </a:lnTo>
                <a:lnTo>
                  <a:pt x="2400842" y="300625"/>
                </a:lnTo>
                <a:lnTo>
                  <a:pt x="2395024" y="308564"/>
                </a:lnTo>
                <a:lnTo>
                  <a:pt x="2388940" y="316238"/>
                </a:lnTo>
                <a:lnTo>
                  <a:pt x="2382328" y="323648"/>
                </a:lnTo>
                <a:lnTo>
                  <a:pt x="2375187" y="330793"/>
                </a:lnTo>
                <a:lnTo>
                  <a:pt x="2295842" y="408596"/>
                </a:lnTo>
                <a:lnTo>
                  <a:pt x="2018490" y="134434"/>
                </a:lnTo>
                <a:lnTo>
                  <a:pt x="2095099" y="56897"/>
                </a:lnTo>
                <a:lnTo>
                  <a:pt x="2102505" y="50016"/>
                </a:lnTo>
                <a:lnTo>
                  <a:pt x="2110175" y="43400"/>
                </a:lnTo>
                <a:lnTo>
                  <a:pt x="2117845" y="37578"/>
                </a:lnTo>
                <a:lnTo>
                  <a:pt x="2126044" y="32021"/>
                </a:lnTo>
                <a:lnTo>
                  <a:pt x="2134507" y="26728"/>
                </a:lnTo>
                <a:lnTo>
                  <a:pt x="2142971" y="22229"/>
                </a:lnTo>
                <a:lnTo>
                  <a:pt x="2151963" y="18260"/>
                </a:lnTo>
                <a:lnTo>
                  <a:pt x="2160427" y="14290"/>
                </a:lnTo>
                <a:lnTo>
                  <a:pt x="2169684" y="11115"/>
                </a:lnTo>
                <a:lnTo>
                  <a:pt x="2178676" y="7939"/>
                </a:lnTo>
                <a:lnTo>
                  <a:pt x="2187933" y="5557"/>
                </a:lnTo>
                <a:lnTo>
                  <a:pt x="2197454" y="3440"/>
                </a:lnTo>
                <a:lnTo>
                  <a:pt x="2206447" y="2117"/>
                </a:lnTo>
                <a:lnTo>
                  <a:pt x="2215968" y="794"/>
                </a:lnTo>
                <a:lnTo>
                  <a:pt x="2225490" y="265"/>
                </a:lnTo>
                <a:lnTo>
                  <a:pt x="2235011" y="0"/>
                </a:lnTo>
                <a:close/>
              </a:path>
            </a:pathLst>
          </a:custGeom>
          <a:solidFill>
            <a:srgbClr val="D83417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350">
              <a:solidFill>
                <a:srgbClr val="17C2CF"/>
              </a:solidFill>
            </a:endParaRPr>
          </a:p>
        </p:txBody>
      </p:sp>
      <p:sp>
        <p:nvSpPr>
          <p:cNvPr id="43" name="MH_Other_5"/>
          <p:cNvSpPr/>
          <p:nvPr>
            <p:custDataLst>
              <p:tags r:id="rId6"/>
            </p:custDataLst>
          </p:nvPr>
        </p:nvSpPr>
        <p:spPr bwMode="auto">
          <a:xfrm>
            <a:off x="1892884" y="4186543"/>
            <a:ext cx="262693" cy="223634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8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8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8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8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D83417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350">
              <a:solidFill>
                <a:srgbClr val="17C2CF"/>
              </a:solidFill>
            </a:endParaRPr>
          </a:p>
        </p:txBody>
      </p:sp>
      <p:cxnSp>
        <p:nvCxnSpPr>
          <p:cNvPr id="29" name="MH_Other_1"/>
          <p:cNvCxnSpPr/>
          <p:nvPr>
            <p:custDataLst>
              <p:tags r:id="rId7"/>
            </p:custDataLst>
          </p:nvPr>
        </p:nvCxnSpPr>
        <p:spPr>
          <a:xfrm flipH="1">
            <a:off x="1719798" y="2838616"/>
            <a:ext cx="7100352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MH_Other_6"/>
          <p:cNvCxnSpPr/>
          <p:nvPr>
            <p:custDataLst>
              <p:tags r:id="rId8"/>
            </p:custDataLst>
          </p:nvPr>
        </p:nvCxnSpPr>
        <p:spPr>
          <a:xfrm flipH="1">
            <a:off x="1719798" y="3488072"/>
            <a:ext cx="7100352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MH_Other_7"/>
          <p:cNvCxnSpPr/>
          <p:nvPr>
            <p:custDataLst>
              <p:tags r:id="rId9"/>
            </p:custDataLst>
          </p:nvPr>
        </p:nvCxnSpPr>
        <p:spPr>
          <a:xfrm flipH="1">
            <a:off x="1719798" y="4113019"/>
            <a:ext cx="7100352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177021" y="2301483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latin typeface="+mj-ea"/>
                <a:ea typeface="+mj-ea"/>
              </a:rPr>
              <a:t>要加强安全文化建设</a:t>
            </a:r>
          </a:p>
        </p:txBody>
      </p:sp>
      <p:sp>
        <p:nvSpPr>
          <p:cNvPr id="50" name="矩形 49"/>
          <p:cNvSpPr/>
          <p:nvPr/>
        </p:nvSpPr>
        <p:spPr>
          <a:xfrm>
            <a:off x="2155577" y="2929493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latin typeface="+mj-ea"/>
                <a:ea typeface="+mj-ea"/>
              </a:rPr>
              <a:t>要强化安全理念教育</a:t>
            </a:r>
          </a:p>
        </p:txBody>
      </p:sp>
      <p:sp>
        <p:nvSpPr>
          <p:cNvPr id="51" name="矩形 50"/>
          <p:cNvSpPr/>
          <p:nvPr/>
        </p:nvSpPr>
        <p:spPr>
          <a:xfrm>
            <a:off x="2148683" y="3576912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latin typeface="+mj-ea"/>
                <a:ea typeface="+mj-ea"/>
              </a:rPr>
              <a:t>要开展主题教育活动</a:t>
            </a:r>
          </a:p>
        </p:txBody>
      </p:sp>
      <p:sp>
        <p:nvSpPr>
          <p:cNvPr id="52" name="矩形 51"/>
          <p:cNvSpPr/>
          <p:nvPr/>
        </p:nvSpPr>
        <p:spPr>
          <a:xfrm>
            <a:off x="2155577" y="4186543"/>
            <a:ext cx="2185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latin typeface="+mj-ea"/>
                <a:ea typeface="+mj-ea"/>
              </a:rPr>
              <a:t>突出安全行为习惯的养成教育</a:t>
            </a:r>
          </a:p>
        </p:txBody>
      </p:sp>
      <p:sp>
        <p:nvSpPr>
          <p:cNvPr id="8" name="矩形 7"/>
          <p:cNvSpPr/>
          <p:nvPr/>
        </p:nvSpPr>
        <p:spPr>
          <a:xfrm>
            <a:off x="1779122" y="2521623"/>
            <a:ext cx="70918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9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牢固树立我要安全的理念，大力开展习惯性违章分析与防范对策的分析和预控，促使广大员工成为自觉维护安全生产的身体力行者，实现“人人想要安全”。</a:t>
            </a:r>
            <a:endParaRPr lang="en-US" altLang="zh-CN" sz="9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822491" y="3132345"/>
            <a:ext cx="70918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9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倡导“相互关爱，共保平安”理念。以深化安全理念为主题，结合“安全月”等活动，开展年度</a:t>
            </a:r>
            <a:r>
              <a:rPr lang="en-US" altLang="zh-CN" sz="9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9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安规</a:t>
            </a:r>
            <a:r>
              <a:rPr lang="en-US" altLang="zh-CN" sz="9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9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考试，形式多样的安全文化活动。实施作业现场工作会前安全文化宣贯制度，针对现场工作特点制作移动安全文化展板，强化安全理念入脑、入耳、入心。</a:t>
            </a:r>
          </a:p>
        </p:txBody>
      </p:sp>
      <p:sp>
        <p:nvSpPr>
          <p:cNvPr id="54" name="矩形 53"/>
          <p:cNvSpPr/>
          <p:nvPr/>
        </p:nvSpPr>
        <p:spPr>
          <a:xfrm>
            <a:off x="1822491" y="3794235"/>
            <a:ext cx="70918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9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开展解剖性教育，对发生过的事故和违章进行解剖，让广大员工引以为戒。吸收成熟的职业安全健康管理体系的理念，开展职业安全与健康教育培训。</a:t>
            </a:r>
          </a:p>
        </p:txBody>
      </p:sp>
      <p:sp>
        <p:nvSpPr>
          <p:cNvPr id="55" name="矩形 54"/>
          <p:cNvSpPr/>
          <p:nvPr/>
        </p:nvSpPr>
        <p:spPr>
          <a:xfrm>
            <a:off x="1822491" y="4430087"/>
            <a:ext cx="70918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9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推行作业标准化和反违章常态管理，培养严谨、细致、规范的作风，坚决抵制“图省事、怕麻烦、抄近路”等不良思想和行为。强化“四种人”的责任意识，对于安全工作中履职不到位的，一经发现即使未造成后果，也按严重违章进行处理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71104" y="2278729"/>
            <a:ext cx="1175607" cy="2520690"/>
            <a:chOff x="371104" y="2278729"/>
            <a:chExt cx="1175607" cy="2520690"/>
          </a:xfrm>
        </p:grpSpPr>
        <p:sp>
          <p:nvSpPr>
            <p:cNvPr id="28" name="MH_Title_1"/>
            <p:cNvSpPr/>
            <p:nvPr>
              <p:custDataLst>
                <p:tags r:id="rId10"/>
              </p:custDataLst>
            </p:nvPr>
          </p:nvSpPr>
          <p:spPr>
            <a:xfrm>
              <a:off x="371104" y="2278729"/>
              <a:ext cx="1175607" cy="252069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>
                <a:defRPr/>
              </a:pPr>
              <a:endParaRPr lang="zh-CN" altLang="en-US" sz="4500" b="1" spc="450" dirty="0">
                <a:solidFill>
                  <a:srgbClr val="D83417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08199" y="2439982"/>
              <a:ext cx="638224" cy="2308324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D83417"/>
                  </a:solidFill>
                  <a:latin typeface="+mj-ea"/>
                  <a:ea typeface="+mj-ea"/>
                </a:rPr>
                <a:t>安全教育培训</a:t>
              </a:r>
              <a:endParaRPr lang="en-US" altLang="zh-CN" sz="2400" b="1" dirty="0">
                <a:solidFill>
                  <a:srgbClr val="D83417"/>
                </a:solidFill>
                <a:latin typeface="+mj-ea"/>
                <a:ea typeface="+mj-ea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49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49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49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49"/>
                            </p:stCondLst>
                            <p:childTnLst>
                              <p:par>
                                <p:cTn id="4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49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649"/>
                            </p:stCondLst>
                            <p:childTnLst>
                              <p:par>
                                <p:cTn id="5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149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649"/>
                            </p:stCondLst>
                            <p:childTnLst>
                              <p:par>
                                <p:cTn id="6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49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649"/>
                            </p:stCondLst>
                            <p:childTnLst>
                              <p:par>
                                <p:cTn id="7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149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25" grpId="0"/>
      <p:bldP spid="31" grpId="0" animBg="1"/>
      <p:bldP spid="39" grpId="0" animBg="1"/>
      <p:bldP spid="41" grpId="0" animBg="1"/>
      <p:bldP spid="43" grpId="0" animBg="1"/>
      <p:bldP spid="6" grpId="0"/>
      <p:bldP spid="50" grpId="0"/>
      <p:bldP spid="51" grpId="0"/>
      <p:bldP spid="52" grpId="0"/>
      <p:bldP spid="8" grpId="0"/>
      <p:bldP spid="53" grpId="0"/>
      <p:bldP spid="54" grpId="0"/>
      <p:bldP spid="5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cs typeface="宋体" panose="02010600030101010101" pitchFamily="2" charset="-122"/>
              </a:rPr>
              <a:t>保证措施</a:t>
            </a:r>
            <a:endParaRPr lang="zh-CN" altLang="en-US" sz="2000" b="1" dirty="0">
              <a:solidFill>
                <a:srgbClr val="D83417"/>
              </a:solidFill>
              <a:latin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工作思路和工作计划</a:t>
            </a: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03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21583" y="2427911"/>
            <a:ext cx="849856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9885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000" b="1" kern="1400" dirty="0">
                <a:latin typeface="楷体" panose="02010609060101010101" pitchFamily="49" charset="-122"/>
                <a:ea typeface="楷体" panose="02010609060101010101" pitchFamily="49" charset="-122"/>
              </a:rPr>
              <a:t>一是</a:t>
            </a:r>
            <a:r>
              <a:rPr lang="zh-CN" altLang="zh-CN" sz="1000" kern="1400" dirty="0">
                <a:latin typeface="楷体" panose="02010609060101010101" pitchFamily="49" charset="-122"/>
                <a:ea typeface="楷体" panose="02010609060101010101" pitchFamily="49" charset="-122"/>
              </a:rPr>
              <a:t>针对“计划安排、班组作业、现场实施”等关键环节，分层分级，各有侧重，实施风险识别、预警和控制的全过程管理。</a:t>
            </a:r>
            <a:endParaRPr lang="zh-CN" altLang="zh-CN" sz="1000" kern="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49885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000" b="1" kern="1400" dirty="0">
                <a:latin typeface="楷体" panose="02010609060101010101" pitchFamily="49" charset="-122"/>
                <a:ea typeface="楷体" panose="02010609060101010101" pitchFamily="49" charset="-122"/>
              </a:rPr>
              <a:t>二是</a:t>
            </a:r>
            <a:r>
              <a:rPr lang="zh-CN" altLang="zh-CN" sz="1000" kern="1400" dirty="0">
                <a:latin typeface="楷体" panose="02010609060101010101" pitchFamily="49" charset="-122"/>
                <a:ea typeface="楷体" panose="02010609060101010101" pitchFamily="49" charset="-122"/>
              </a:rPr>
              <a:t>强化生产计划管理，综合考虑线路施工等工作，优化施工方案，避免重复停电，杜绝一事一停，减少频繁操作。严格执行《生产计划管理规定》，增强作业计划的完整性、规范性和严肃性，严禁擅自扩大工作范围和工作内容，严禁无票工作，没有纳入周计划的工作不得临时增补。</a:t>
            </a:r>
            <a:endParaRPr lang="zh-CN" altLang="zh-CN" sz="1000" kern="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49885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000" b="1" kern="1400" dirty="0">
                <a:latin typeface="楷体" panose="02010609060101010101" pitchFamily="49" charset="-122"/>
                <a:ea typeface="楷体" panose="02010609060101010101" pitchFamily="49" charset="-122"/>
              </a:rPr>
              <a:t>三是</a:t>
            </a:r>
            <a:r>
              <a:rPr lang="zh-CN" altLang="zh-CN" sz="1000" kern="1400" dirty="0">
                <a:latin typeface="楷体" panose="02010609060101010101" pitchFamily="49" charset="-122"/>
                <a:ea typeface="楷体" panose="02010609060101010101" pitchFamily="49" charset="-122"/>
              </a:rPr>
              <a:t>强化作业小组管理，随着人员的逐渐减少，认真分析班组承载能力，合理安排工作负责人以及装备器材，明确关键环节、关键部位到岗到位人员和重点管控措施。坚持现场勘查制度，细化现场风险预控措施，提前做好工前各项准备。</a:t>
            </a:r>
            <a:endParaRPr lang="zh-CN" altLang="zh-CN" sz="1000" kern="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49885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000" b="1" kern="1400" dirty="0">
                <a:latin typeface="楷体" panose="02010609060101010101" pitchFamily="49" charset="-122"/>
                <a:ea typeface="楷体" panose="02010609060101010101" pitchFamily="49" charset="-122"/>
              </a:rPr>
              <a:t>四是</a:t>
            </a:r>
            <a:r>
              <a:rPr lang="zh-CN" altLang="zh-CN" sz="1000" kern="1400" dirty="0">
                <a:latin typeface="楷体" panose="02010609060101010101" pitchFamily="49" charset="-122"/>
                <a:ea typeface="楷体" panose="02010609060101010101" pitchFamily="49" charset="-122"/>
              </a:rPr>
              <a:t>加强运行环节管控。严格执行安全措施标准化设置要求，规范做好现场安全防护措施。</a:t>
            </a:r>
            <a:endParaRPr lang="zh-CN" altLang="zh-CN" sz="1000" kern="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49885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000" b="1" kern="1400" dirty="0">
                <a:latin typeface="楷体" panose="02010609060101010101" pitchFamily="49" charset="-122"/>
                <a:ea typeface="楷体" panose="02010609060101010101" pitchFamily="49" charset="-122"/>
              </a:rPr>
              <a:t>五是</a:t>
            </a:r>
            <a:r>
              <a:rPr lang="zh-CN" altLang="zh-CN" sz="1000" kern="1400" dirty="0">
                <a:latin typeface="楷体" panose="02010609060101010101" pitchFamily="49" charset="-122"/>
                <a:ea typeface="楷体" panose="02010609060101010101" pitchFamily="49" charset="-122"/>
              </a:rPr>
              <a:t>规范开展现场工作。要做好“开门三件事”（开好会，办好票，带好工具、措施和材料），做到“工作任务四明确”（工作任务、现场安措、危险点分析和预控、操作步骤）。工作负责人要严格执行“三查”（衣着、状态、工具）、“三交”（任务、安全、技术），加强现场工作监护和安全督查。工作班成员要根据任务分工，推行现场标准化作业指导书的实践工作，严格执行安全风险预控措施，养成“一停、二想、三看、四查、五动手”的作业习惯、规范作业行为。</a:t>
            </a:r>
            <a:endParaRPr lang="zh-CN" altLang="zh-CN" sz="1000" kern="100" dirty="0"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3578" y="1751291"/>
            <a:ext cx="42033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3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、加强安全风险管控，防范各类安全事故。</a:t>
            </a:r>
          </a:p>
        </p:txBody>
      </p:sp>
      <p:cxnSp>
        <p:nvCxnSpPr>
          <p:cNvPr id="47" name="MH_Other_7"/>
          <p:cNvCxnSpPr/>
          <p:nvPr>
            <p:custDataLst>
              <p:tags r:id="rId3"/>
            </p:custDataLst>
          </p:nvPr>
        </p:nvCxnSpPr>
        <p:spPr>
          <a:xfrm flipH="1">
            <a:off x="323850" y="2292536"/>
            <a:ext cx="2675335" cy="0"/>
          </a:xfrm>
          <a:prstGeom prst="line">
            <a:avLst/>
          </a:prstGeom>
          <a:ln>
            <a:solidFill>
              <a:srgbClr val="E84328"/>
            </a:solidFill>
            <a:prstDash val="sysDash"/>
            <a:headEnd type="oval"/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8" name="MH_Other_7"/>
          <p:cNvCxnSpPr/>
          <p:nvPr>
            <p:custDataLst>
              <p:tags r:id="rId4"/>
            </p:custDataLst>
          </p:nvPr>
        </p:nvCxnSpPr>
        <p:spPr>
          <a:xfrm flipH="1">
            <a:off x="6144815" y="4928731"/>
            <a:ext cx="2675335" cy="0"/>
          </a:xfrm>
          <a:prstGeom prst="line">
            <a:avLst/>
          </a:prstGeom>
          <a:ln>
            <a:solidFill>
              <a:srgbClr val="E84328"/>
            </a:solidFill>
            <a:prstDash val="sysDash"/>
            <a:headEnd type="oval"/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9" name="MH_Other_6"/>
          <p:cNvCxnSpPr/>
          <p:nvPr>
            <p:custDataLst>
              <p:tags r:id="rId5"/>
            </p:custDataLst>
          </p:nvPr>
        </p:nvCxnSpPr>
        <p:spPr>
          <a:xfrm flipV="1">
            <a:off x="8820180" y="4276522"/>
            <a:ext cx="0" cy="369094"/>
          </a:xfrm>
          <a:prstGeom prst="line">
            <a:avLst/>
          </a:prstGeom>
          <a:ln>
            <a:solidFill>
              <a:srgbClr val="E84328"/>
            </a:solidFill>
            <a:prstDash val="sysDash"/>
            <a:headEnd type="oval"/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0" name="MH_Other_6"/>
          <p:cNvCxnSpPr/>
          <p:nvPr>
            <p:custDataLst>
              <p:tags r:id="rId6"/>
            </p:custDataLst>
          </p:nvPr>
        </p:nvCxnSpPr>
        <p:spPr>
          <a:xfrm flipV="1">
            <a:off x="328952" y="2591206"/>
            <a:ext cx="0" cy="369094"/>
          </a:xfrm>
          <a:prstGeom prst="line">
            <a:avLst/>
          </a:prstGeom>
          <a:ln>
            <a:solidFill>
              <a:srgbClr val="E84328"/>
            </a:solidFill>
            <a:prstDash val="sysDash"/>
            <a:headEnd type="oval"/>
            <a:tailEnd type="oval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49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49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149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49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49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649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149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2" grpId="0" build="p"/>
      <p:bldP spid="2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cs typeface="宋体" panose="02010600030101010101" pitchFamily="2" charset="-122"/>
              </a:rPr>
              <a:t>保证措施</a:t>
            </a:r>
            <a:endParaRPr lang="zh-CN" altLang="en-US" sz="2000" b="1" dirty="0">
              <a:solidFill>
                <a:srgbClr val="D83417"/>
              </a:solidFill>
              <a:latin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工作思路和工作计划</a:t>
            </a: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03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624737" y="2576738"/>
            <a:ext cx="52355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9885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200" kern="1400" dirty="0">
                <a:latin typeface="楷体" panose="02010609060101010101" pitchFamily="49" charset="-122"/>
                <a:ea typeface="楷体" panose="02010609060101010101" pitchFamily="49" charset="-122"/>
              </a:rPr>
              <a:t>工作负责人应认真履行工作职责，向工作班成员交代当天施工任务和工作分配，告知现场危险点和安全设施的布置，明确施工作业行为防范要点和当天的作业方法，并对现场人员进行提问。对现场设置的专职监护人应交代监护人工作职责，明确工作任务。工作负责人本人在工程施工过程中可不参加具体施工任务，着重加强现场协调和安全管理。收工会应重点清点现场接地线数量和核对接地线编号，确保该撤除的接地线全部撤除。集中所有施工人员，清点人员数量，同时对本次施工作业进行点评，然后向工作票许可人汇报工作终结。</a:t>
            </a:r>
            <a:endParaRPr lang="zh-CN" altLang="zh-CN" sz="1200" kern="100" dirty="0"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3578" y="1751291"/>
            <a:ext cx="44085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4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、认真组织开、收工会，确保开、收工会质量</a:t>
            </a:r>
          </a:p>
        </p:txBody>
      </p:sp>
      <p:sp>
        <p:nvSpPr>
          <p:cNvPr id="39" name="MH_Other_6"/>
          <p:cNvSpPr/>
          <p:nvPr>
            <p:custDataLst>
              <p:tags r:id="rId3"/>
            </p:custDataLst>
          </p:nvPr>
        </p:nvSpPr>
        <p:spPr bwMode="auto">
          <a:xfrm>
            <a:off x="-1" y="5020616"/>
            <a:ext cx="9144000" cy="122884"/>
          </a:xfrm>
          <a:custGeom>
            <a:avLst/>
            <a:gdLst>
              <a:gd name="connsiteX0" fmla="*/ 0 w 9166507"/>
              <a:gd name="connsiteY0" fmla="*/ 0 h 172090"/>
              <a:gd name="connsiteX1" fmla="*/ 3642069 w 9166507"/>
              <a:gd name="connsiteY1" fmla="*/ 0 h 172090"/>
              <a:gd name="connsiteX2" fmla="*/ 3800727 w 9166507"/>
              <a:gd name="connsiteY2" fmla="*/ 154090 h 172090"/>
              <a:gd name="connsiteX3" fmla="*/ 9166507 w 9166507"/>
              <a:gd name="connsiteY3" fmla="*/ 154090 h 172090"/>
              <a:gd name="connsiteX4" fmla="*/ 9166507 w 9166507"/>
              <a:gd name="connsiteY4" fmla="*/ 172090 h 172090"/>
              <a:gd name="connsiteX5" fmla="*/ 3816423 w 9166507"/>
              <a:gd name="connsiteY5" fmla="*/ 172090 h 172090"/>
              <a:gd name="connsiteX6" fmla="*/ 3730507 w 9166507"/>
              <a:gd name="connsiteY6" fmla="*/ 172090 h 172090"/>
              <a:gd name="connsiteX7" fmla="*/ 0 w 9166507"/>
              <a:gd name="connsiteY7" fmla="*/ 172090 h 17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66507" h="172090">
                <a:moveTo>
                  <a:pt x="0" y="0"/>
                </a:moveTo>
                <a:lnTo>
                  <a:pt x="3642069" y="0"/>
                </a:lnTo>
                <a:lnTo>
                  <a:pt x="3800727" y="154090"/>
                </a:lnTo>
                <a:lnTo>
                  <a:pt x="9166507" y="154090"/>
                </a:lnTo>
                <a:lnTo>
                  <a:pt x="9166507" y="172090"/>
                </a:lnTo>
                <a:lnTo>
                  <a:pt x="3816423" y="172090"/>
                </a:lnTo>
                <a:lnTo>
                  <a:pt x="3730507" y="172090"/>
                </a:lnTo>
                <a:lnTo>
                  <a:pt x="0" y="172090"/>
                </a:lnTo>
                <a:close/>
              </a:path>
            </a:pathLst>
          </a:custGeom>
          <a:solidFill>
            <a:srgbClr val="E84328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72401" y="2560662"/>
            <a:ext cx="2236943" cy="2457679"/>
            <a:chOff x="1199256" y="2560662"/>
            <a:chExt cx="2236943" cy="2457679"/>
          </a:xfrm>
        </p:grpSpPr>
        <p:sp>
          <p:nvSpPr>
            <p:cNvPr id="28" name="MH_Other_1"/>
            <p:cNvSpPr/>
            <p:nvPr>
              <p:custDataLst>
                <p:tags r:id="rId4"/>
              </p:custDataLst>
            </p:nvPr>
          </p:nvSpPr>
          <p:spPr bwMode="auto">
            <a:xfrm rot="622676">
              <a:off x="2893462" y="2560662"/>
              <a:ext cx="542737" cy="613282"/>
            </a:xfrm>
            <a:custGeom>
              <a:avLst/>
              <a:gdLst>
                <a:gd name="connsiteX0" fmla="*/ 228600 w 965200"/>
                <a:gd name="connsiteY0" fmla="*/ 0 h 1193800"/>
                <a:gd name="connsiteX1" fmla="*/ 0 w 965200"/>
                <a:gd name="connsiteY1" fmla="*/ 927100 h 1193800"/>
                <a:gd name="connsiteX2" fmla="*/ 774700 w 965200"/>
                <a:gd name="connsiteY2" fmla="*/ 1193800 h 1193800"/>
                <a:gd name="connsiteX3" fmla="*/ 965200 w 965200"/>
                <a:gd name="connsiteY3" fmla="*/ 381000 h 1193800"/>
                <a:gd name="connsiteX4" fmla="*/ 228600 w 965200"/>
                <a:gd name="connsiteY4" fmla="*/ 0 h 1193800"/>
                <a:gd name="connsiteX0-1" fmla="*/ 255223 w 991823"/>
                <a:gd name="connsiteY0-2" fmla="*/ 18035 h 1211835"/>
                <a:gd name="connsiteX1-3" fmla="*/ 26623 w 991823"/>
                <a:gd name="connsiteY1-4" fmla="*/ 945135 h 1211835"/>
                <a:gd name="connsiteX2-5" fmla="*/ 801323 w 991823"/>
                <a:gd name="connsiteY2-6" fmla="*/ 1211835 h 1211835"/>
                <a:gd name="connsiteX3-7" fmla="*/ 991823 w 991823"/>
                <a:gd name="connsiteY3-8" fmla="*/ 399035 h 1211835"/>
                <a:gd name="connsiteX4-9" fmla="*/ 255223 w 991823"/>
                <a:gd name="connsiteY4-10" fmla="*/ 18035 h 1211835"/>
                <a:gd name="connsiteX0-11" fmla="*/ 307466 w 1044066"/>
                <a:gd name="connsiteY0-12" fmla="*/ 18035 h 1211835"/>
                <a:gd name="connsiteX1-13" fmla="*/ 78866 w 1044066"/>
                <a:gd name="connsiteY1-14" fmla="*/ 945135 h 1211835"/>
                <a:gd name="connsiteX2-15" fmla="*/ 853566 w 1044066"/>
                <a:gd name="connsiteY2-16" fmla="*/ 1211835 h 1211835"/>
                <a:gd name="connsiteX3-17" fmla="*/ 1044066 w 1044066"/>
                <a:gd name="connsiteY3-18" fmla="*/ 399035 h 1211835"/>
                <a:gd name="connsiteX4-19" fmla="*/ 307466 w 1044066"/>
                <a:gd name="connsiteY4-20" fmla="*/ 18035 h 1211835"/>
                <a:gd name="connsiteX0-21" fmla="*/ 307466 w 1092523"/>
                <a:gd name="connsiteY0-22" fmla="*/ 18035 h 1219569"/>
                <a:gd name="connsiteX1-23" fmla="*/ 78866 w 1092523"/>
                <a:gd name="connsiteY1-24" fmla="*/ 945135 h 1219569"/>
                <a:gd name="connsiteX2-25" fmla="*/ 853566 w 1092523"/>
                <a:gd name="connsiteY2-26" fmla="*/ 1211835 h 1219569"/>
                <a:gd name="connsiteX3-27" fmla="*/ 1044066 w 1092523"/>
                <a:gd name="connsiteY3-28" fmla="*/ 399035 h 1219569"/>
                <a:gd name="connsiteX4-29" fmla="*/ 307466 w 1092523"/>
                <a:gd name="connsiteY4-30" fmla="*/ 18035 h 1219569"/>
                <a:gd name="connsiteX0-31" fmla="*/ 307466 w 1128943"/>
                <a:gd name="connsiteY0-32" fmla="*/ 18035 h 1256152"/>
                <a:gd name="connsiteX1-33" fmla="*/ 78866 w 1128943"/>
                <a:gd name="connsiteY1-34" fmla="*/ 945135 h 1256152"/>
                <a:gd name="connsiteX2-35" fmla="*/ 853566 w 1128943"/>
                <a:gd name="connsiteY2-36" fmla="*/ 1211835 h 1256152"/>
                <a:gd name="connsiteX3-37" fmla="*/ 1044066 w 1128943"/>
                <a:gd name="connsiteY3-38" fmla="*/ 399035 h 1256152"/>
                <a:gd name="connsiteX4-39" fmla="*/ 307466 w 1128943"/>
                <a:gd name="connsiteY4-40" fmla="*/ 18035 h 1256152"/>
                <a:gd name="connsiteX0-41" fmla="*/ 307466 w 1128943"/>
                <a:gd name="connsiteY0-42" fmla="*/ 18035 h 1295996"/>
                <a:gd name="connsiteX1-43" fmla="*/ 78866 w 1128943"/>
                <a:gd name="connsiteY1-44" fmla="*/ 945135 h 1295996"/>
                <a:gd name="connsiteX2-45" fmla="*/ 853566 w 1128943"/>
                <a:gd name="connsiteY2-46" fmla="*/ 1211835 h 1295996"/>
                <a:gd name="connsiteX3-47" fmla="*/ 1044066 w 1128943"/>
                <a:gd name="connsiteY3-48" fmla="*/ 399035 h 1295996"/>
                <a:gd name="connsiteX4-49" fmla="*/ 307466 w 1128943"/>
                <a:gd name="connsiteY4-50" fmla="*/ 18035 h 1295996"/>
                <a:gd name="connsiteX0-51" fmla="*/ 379312 w 1200789"/>
                <a:gd name="connsiteY0-52" fmla="*/ 18035 h 1295996"/>
                <a:gd name="connsiteX1-53" fmla="*/ 150712 w 1200789"/>
                <a:gd name="connsiteY1-54" fmla="*/ 945135 h 1295996"/>
                <a:gd name="connsiteX2-55" fmla="*/ 925412 w 1200789"/>
                <a:gd name="connsiteY2-56" fmla="*/ 1211835 h 1295996"/>
                <a:gd name="connsiteX3-57" fmla="*/ 1115912 w 1200789"/>
                <a:gd name="connsiteY3-58" fmla="*/ 399035 h 1295996"/>
                <a:gd name="connsiteX4-59" fmla="*/ 379312 w 1200789"/>
                <a:gd name="connsiteY4-60" fmla="*/ 18035 h 1295996"/>
                <a:gd name="connsiteX0-61" fmla="*/ 368256 w 1189733"/>
                <a:gd name="connsiteY0-62" fmla="*/ 18035 h 1315677"/>
                <a:gd name="connsiteX1-63" fmla="*/ 139656 w 1189733"/>
                <a:gd name="connsiteY1-64" fmla="*/ 945135 h 1315677"/>
                <a:gd name="connsiteX2-65" fmla="*/ 914356 w 1189733"/>
                <a:gd name="connsiteY2-66" fmla="*/ 1211835 h 1315677"/>
                <a:gd name="connsiteX3-67" fmla="*/ 1104856 w 1189733"/>
                <a:gd name="connsiteY3-68" fmla="*/ 399035 h 1315677"/>
                <a:gd name="connsiteX4-69" fmla="*/ 368256 w 1189733"/>
                <a:gd name="connsiteY4-70" fmla="*/ 18035 h 1315677"/>
                <a:gd name="connsiteX0-71" fmla="*/ 308355 w 1129832"/>
                <a:gd name="connsiteY0-72" fmla="*/ 18035 h 1295996"/>
                <a:gd name="connsiteX1-73" fmla="*/ 79755 w 1129832"/>
                <a:gd name="connsiteY1-74" fmla="*/ 945135 h 1295996"/>
                <a:gd name="connsiteX2-75" fmla="*/ 854455 w 1129832"/>
                <a:gd name="connsiteY2-76" fmla="*/ 1211835 h 1295996"/>
                <a:gd name="connsiteX3-77" fmla="*/ 1044955 w 1129832"/>
                <a:gd name="connsiteY3-78" fmla="*/ 399035 h 1295996"/>
                <a:gd name="connsiteX4-79" fmla="*/ 308355 w 1129832"/>
                <a:gd name="connsiteY4-80" fmla="*/ 18035 h 1295996"/>
                <a:gd name="connsiteX0-81" fmla="*/ 308355 w 1121503"/>
                <a:gd name="connsiteY0-82" fmla="*/ 18035 h 1237984"/>
                <a:gd name="connsiteX1-83" fmla="*/ 79755 w 1121503"/>
                <a:gd name="connsiteY1-84" fmla="*/ 945135 h 1237984"/>
                <a:gd name="connsiteX2-85" fmla="*/ 854455 w 1121503"/>
                <a:gd name="connsiteY2-86" fmla="*/ 1211835 h 1237984"/>
                <a:gd name="connsiteX3-87" fmla="*/ 1044955 w 1121503"/>
                <a:gd name="connsiteY3-88" fmla="*/ 399035 h 1237984"/>
                <a:gd name="connsiteX4-89" fmla="*/ 308355 w 1121503"/>
                <a:gd name="connsiteY4-90" fmla="*/ 18035 h 1237984"/>
                <a:gd name="connsiteX0-91" fmla="*/ 308355 w 1176171"/>
                <a:gd name="connsiteY0-92" fmla="*/ 18035 h 1301167"/>
                <a:gd name="connsiteX1-93" fmla="*/ 79755 w 1176171"/>
                <a:gd name="connsiteY1-94" fmla="*/ 945135 h 1301167"/>
                <a:gd name="connsiteX2-95" fmla="*/ 854455 w 1176171"/>
                <a:gd name="connsiteY2-96" fmla="*/ 1211835 h 1301167"/>
                <a:gd name="connsiteX3-97" fmla="*/ 1044955 w 1176171"/>
                <a:gd name="connsiteY3-98" fmla="*/ 399035 h 1301167"/>
                <a:gd name="connsiteX4-99" fmla="*/ 308355 w 1176171"/>
                <a:gd name="connsiteY4-100" fmla="*/ 18035 h 1301167"/>
                <a:gd name="connsiteX0-101" fmla="*/ 311025 w 1206943"/>
                <a:gd name="connsiteY0-102" fmla="*/ 18035 h 1327216"/>
                <a:gd name="connsiteX1-103" fmla="*/ 82425 w 1206943"/>
                <a:gd name="connsiteY1-104" fmla="*/ 945135 h 1327216"/>
                <a:gd name="connsiteX2-105" fmla="*/ 907925 w 1206943"/>
                <a:gd name="connsiteY2-106" fmla="*/ 1224535 h 1327216"/>
                <a:gd name="connsiteX3-107" fmla="*/ 1047625 w 1206943"/>
                <a:gd name="connsiteY3-108" fmla="*/ 399035 h 1327216"/>
                <a:gd name="connsiteX4-109" fmla="*/ 311025 w 1206943"/>
                <a:gd name="connsiteY4-110" fmla="*/ 18035 h 1327216"/>
                <a:gd name="connsiteX0-111" fmla="*/ 311025 w 1171155"/>
                <a:gd name="connsiteY0-112" fmla="*/ 18035 h 1300243"/>
                <a:gd name="connsiteX1-113" fmla="*/ 82425 w 1171155"/>
                <a:gd name="connsiteY1-114" fmla="*/ 945135 h 1300243"/>
                <a:gd name="connsiteX2-115" fmla="*/ 907925 w 1171155"/>
                <a:gd name="connsiteY2-116" fmla="*/ 1224535 h 1300243"/>
                <a:gd name="connsiteX3-117" fmla="*/ 1047625 w 1171155"/>
                <a:gd name="connsiteY3-118" fmla="*/ 399035 h 1300243"/>
                <a:gd name="connsiteX4-119" fmla="*/ 311025 w 1171155"/>
                <a:gd name="connsiteY4-120" fmla="*/ 18035 h 1300243"/>
                <a:gd name="connsiteX0-121" fmla="*/ 311025 w 1151607"/>
                <a:gd name="connsiteY0-122" fmla="*/ 18035 h 1300243"/>
                <a:gd name="connsiteX1-123" fmla="*/ 82425 w 1151607"/>
                <a:gd name="connsiteY1-124" fmla="*/ 945135 h 1300243"/>
                <a:gd name="connsiteX2-125" fmla="*/ 907925 w 1151607"/>
                <a:gd name="connsiteY2-126" fmla="*/ 1224535 h 1300243"/>
                <a:gd name="connsiteX3-127" fmla="*/ 1047625 w 1151607"/>
                <a:gd name="connsiteY3-128" fmla="*/ 399035 h 1300243"/>
                <a:gd name="connsiteX4-129" fmla="*/ 311025 w 1151607"/>
                <a:gd name="connsiteY4-130" fmla="*/ 18035 h 13002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51607" h="1300243">
                  <a:moveTo>
                    <a:pt x="311025" y="18035"/>
                  </a:moveTo>
                  <a:cubicBezTo>
                    <a:pt x="-103842" y="109052"/>
                    <a:pt x="-17058" y="744052"/>
                    <a:pt x="82425" y="945135"/>
                  </a:cubicBezTo>
                  <a:cubicBezTo>
                    <a:pt x="181908" y="1146218"/>
                    <a:pt x="535392" y="1440435"/>
                    <a:pt x="907925" y="1224535"/>
                  </a:cubicBezTo>
                  <a:cubicBezTo>
                    <a:pt x="1280458" y="1008635"/>
                    <a:pt x="1138642" y="598002"/>
                    <a:pt x="1047625" y="399035"/>
                  </a:cubicBezTo>
                  <a:cubicBezTo>
                    <a:pt x="956608" y="200068"/>
                    <a:pt x="725892" y="-72982"/>
                    <a:pt x="311025" y="18035"/>
                  </a:cubicBezTo>
                  <a:close/>
                </a:path>
              </a:pathLst>
            </a:custGeom>
            <a:solidFill>
              <a:srgbClr val="E843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20000"/>
                </a:lnSpc>
                <a:defRPr/>
              </a:pPr>
              <a:endParaRPr lang="zh-CN" altLang="en-US" sz="790" b="1">
                <a:latin typeface="微软雅黑" panose="020B0503020204020204" pitchFamily="34" charset="-122"/>
              </a:endParaRPr>
            </a:p>
          </p:txBody>
        </p:sp>
        <p:sp>
          <p:nvSpPr>
            <p:cNvPr id="29" name="MH_Other_2"/>
            <p:cNvSpPr/>
            <p:nvPr>
              <p:custDataLst>
                <p:tags r:id="rId5"/>
              </p:custDataLst>
            </p:nvPr>
          </p:nvSpPr>
          <p:spPr bwMode="auto">
            <a:xfrm>
              <a:off x="2281318" y="2863321"/>
              <a:ext cx="364101" cy="399373"/>
            </a:xfrm>
            <a:custGeom>
              <a:avLst/>
              <a:gdLst>
                <a:gd name="connsiteX0" fmla="*/ 228600 w 965200"/>
                <a:gd name="connsiteY0" fmla="*/ 0 h 1193800"/>
                <a:gd name="connsiteX1" fmla="*/ 0 w 965200"/>
                <a:gd name="connsiteY1" fmla="*/ 927100 h 1193800"/>
                <a:gd name="connsiteX2" fmla="*/ 774700 w 965200"/>
                <a:gd name="connsiteY2" fmla="*/ 1193800 h 1193800"/>
                <a:gd name="connsiteX3" fmla="*/ 965200 w 965200"/>
                <a:gd name="connsiteY3" fmla="*/ 381000 h 1193800"/>
                <a:gd name="connsiteX4" fmla="*/ 228600 w 965200"/>
                <a:gd name="connsiteY4" fmla="*/ 0 h 1193800"/>
                <a:gd name="connsiteX0-1" fmla="*/ 255223 w 991823"/>
                <a:gd name="connsiteY0-2" fmla="*/ 18035 h 1211835"/>
                <a:gd name="connsiteX1-3" fmla="*/ 26623 w 991823"/>
                <a:gd name="connsiteY1-4" fmla="*/ 945135 h 1211835"/>
                <a:gd name="connsiteX2-5" fmla="*/ 801323 w 991823"/>
                <a:gd name="connsiteY2-6" fmla="*/ 1211835 h 1211835"/>
                <a:gd name="connsiteX3-7" fmla="*/ 991823 w 991823"/>
                <a:gd name="connsiteY3-8" fmla="*/ 399035 h 1211835"/>
                <a:gd name="connsiteX4-9" fmla="*/ 255223 w 991823"/>
                <a:gd name="connsiteY4-10" fmla="*/ 18035 h 1211835"/>
                <a:gd name="connsiteX0-11" fmla="*/ 307466 w 1044066"/>
                <a:gd name="connsiteY0-12" fmla="*/ 18035 h 1211835"/>
                <a:gd name="connsiteX1-13" fmla="*/ 78866 w 1044066"/>
                <a:gd name="connsiteY1-14" fmla="*/ 945135 h 1211835"/>
                <a:gd name="connsiteX2-15" fmla="*/ 853566 w 1044066"/>
                <a:gd name="connsiteY2-16" fmla="*/ 1211835 h 1211835"/>
                <a:gd name="connsiteX3-17" fmla="*/ 1044066 w 1044066"/>
                <a:gd name="connsiteY3-18" fmla="*/ 399035 h 1211835"/>
                <a:gd name="connsiteX4-19" fmla="*/ 307466 w 1044066"/>
                <a:gd name="connsiteY4-20" fmla="*/ 18035 h 1211835"/>
                <a:gd name="connsiteX0-21" fmla="*/ 307466 w 1092523"/>
                <a:gd name="connsiteY0-22" fmla="*/ 18035 h 1219569"/>
                <a:gd name="connsiteX1-23" fmla="*/ 78866 w 1092523"/>
                <a:gd name="connsiteY1-24" fmla="*/ 945135 h 1219569"/>
                <a:gd name="connsiteX2-25" fmla="*/ 853566 w 1092523"/>
                <a:gd name="connsiteY2-26" fmla="*/ 1211835 h 1219569"/>
                <a:gd name="connsiteX3-27" fmla="*/ 1044066 w 1092523"/>
                <a:gd name="connsiteY3-28" fmla="*/ 399035 h 1219569"/>
                <a:gd name="connsiteX4-29" fmla="*/ 307466 w 1092523"/>
                <a:gd name="connsiteY4-30" fmla="*/ 18035 h 1219569"/>
                <a:gd name="connsiteX0-31" fmla="*/ 307466 w 1128943"/>
                <a:gd name="connsiteY0-32" fmla="*/ 18035 h 1256152"/>
                <a:gd name="connsiteX1-33" fmla="*/ 78866 w 1128943"/>
                <a:gd name="connsiteY1-34" fmla="*/ 945135 h 1256152"/>
                <a:gd name="connsiteX2-35" fmla="*/ 853566 w 1128943"/>
                <a:gd name="connsiteY2-36" fmla="*/ 1211835 h 1256152"/>
                <a:gd name="connsiteX3-37" fmla="*/ 1044066 w 1128943"/>
                <a:gd name="connsiteY3-38" fmla="*/ 399035 h 1256152"/>
                <a:gd name="connsiteX4-39" fmla="*/ 307466 w 1128943"/>
                <a:gd name="connsiteY4-40" fmla="*/ 18035 h 1256152"/>
                <a:gd name="connsiteX0-41" fmla="*/ 307466 w 1128943"/>
                <a:gd name="connsiteY0-42" fmla="*/ 18035 h 1295996"/>
                <a:gd name="connsiteX1-43" fmla="*/ 78866 w 1128943"/>
                <a:gd name="connsiteY1-44" fmla="*/ 945135 h 1295996"/>
                <a:gd name="connsiteX2-45" fmla="*/ 853566 w 1128943"/>
                <a:gd name="connsiteY2-46" fmla="*/ 1211835 h 1295996"/>
                <a:gd name="connsiteX3-47" fmla="*/ 1044066 w 1128943"/>
                <a:gd name="connsiteY3-48" fmla="*/ 399035 h 1295996"/>
                <a:gd name="connsiteX4-49" fmla="*/ 307466 w 1128943"/>
                <a:gd name="connsiteY4-50" fmla="*/ 18035 h 1295996"/>
                <a:gd name="connsiteX0-51" fmla="*/ 379312 w 1200789"/>
                <a:gd name="connsiteY0-52" fmla="*/ 18035 h 1295996"/>
                <a:gd name="connsiteX1-53" fmla="*/ 150712 w 1200789"/>
                <a:gd name="connsiteY1-54" fmla="*/ 945135 h 1295996"/>
                <a:gd name="connsiteX2-55" fmla="*/ 925412 w 1200789"/>
                <a:gd name="connsiteY2-56" fmla="*/ 1211835 h 1295996"/>
                <a:gd name="connsiteX3-57" fmla="*/ 1115912 w 1200789"/>
                <a:gd name="connsiteY3-58" fmla="*/ 399035 h 1295996"/>
                <a:gd name="connsiteX4-59" fmla="*/ 379312 w 1200789"/>
                <a:gd name="connsiteY4-60" fmla="*/ 18035 h 1295996"/>
                <a:gd name="connsiteX0-61" fmla="*/ 368256 w 1189733"/>
                <a:gd name="connsiteY0-62" fmla="*/ 18035 h 1315677"/>
                <a:gd name="connsiteX1-63" fmla="*/ 139656 w 1189733"/>
                <a:gd name="connsiteY1-64" fmla="*/ 945135 h 1315677"/>
                <a:gd name="connsiteX2-65" fmla="*/ 914356 w 1189733"/>
                <a:gd name="connsiteY2-66" fmla="*/ 1211835 h 1315677"/>
                <a:gd name="connsiteX3-67" fmla="*/ 1104856 w 1189733"/>
                <a:gd name="connsiteY3-68" fmla="*/ 399035 h 1315677"/>
                <a:gd name="connsiteX4-69" fmla="*/ 368256 w 1189733"/>
                <a:gd name="connsiteY4-70" fmla="*/ 18035 h 1315677"/>
                <a:gd name="connsiteX0-71" fmla="*/ 308355 w 1129832"/>
                <a:gd name="connsiteY0-72" fmla="*/ 18035 h 1295996"/>
                <a:gd name="connsiteX1-73" fmla="*/ 79755 w 1129832"/>
                <a:gd name="connsiteY1-74" fmla="*/ 945135 h 1295996"/>
                <a:gd name="connsiteX2-75" fmla="*/ 854455 w 1129832"/>
                <a:gd name="connsiteY2-76" fmla="*/ 1211835 h 1295996"/>
                <a:gd name="connsiteX3-77" fmla="*/ 1044955 w 1129832"/>
                <a:gd name="connsiteY3-78" fmla="*/ 399035 h 1295996"/>
                <a:gd name="connsiteX4-79" fmla="*/ 308355 w 1129832"/>
                <a:gd name="connsiteY4-80" fmla="*/ 18035 h 1295996"/>
                <a:gd name="connsiteX0-81" fmla="*/ 308355 w 1121503"/>
                <a:gd name="connsiteY0-82" fmla="*/ 18035 h 1237984"/>
                <a:gd name="connsiteX1-83" fmla="*/ 79755 w 1121503"/>
                <a:gd name="connsiteY1-84" fmla="*/ 945135 h 1237984"/>
                <a:gd name="connsiteX2-85" fmla="*/ 854455 w 1121503"/>
                <a:gd name="connsiteY2-86" fmla="*/ 1211835 h 1237984"/>
                <a:gd name="connsiteX3-87" fmla="*/ 1044955 w 1121503"/>
                <a:gd name="connsiteY3-88" fmla="*/ 399035 h 1237984"/>
                <a:gd name="connsiteX4-89" fmla="*/ 308355 w 1121503"/>
                <a:gd name="connsiteY4-90" fmla="*/ 18035 h 1237984"/>
                <a:gd name="connsiteX0-91" fmla="*/ 308355 w 1176171"/>
                <a:gd name="connsiteY0-92" fmla="*/ 18035 h 1301167"/>
                <a:gd name="connsiteX1-93" fmla="*/ 79755 w 1176171"/>
                <a:gd name="connsiteY1-94" fmla="*/ 945135 h 1301167"/>
                <a:gd name="connsiteX2-95" fmla="*/ 854455 w 1176171"/>
                <a:gd name="connsiteY2-96" fmla="*/ 1211835 h 1301167"/>
                <a:gd name="connsiteX3-97" fmla="*/ 1044955 w 1176171"/>
                <a:gd name="connsiteY3-98" fmla="*/ 399035 h 1301167"/>
                <a:gd name="connsiteX4-99" fmla="*/ 308355 w 1176171"/>
                <a:gd name="connsiteY4-100" fmla="*/ 18035 h 1301167"/>
                <a:gd name="connsiteX0-101" fmla="*/ 311025 w 1206943"/>
                <a:gd name="connsiteY0-102" fmla="*/ 18035 h 1327216"/>
                <a:gd name="connsiteX1-103" fmla="*/ 82425 w 1206943"/>
                <a:gd name="connsiteY1-104" fmla="*/ 945135 h 1327216"/>
                <a:gd name="connsiteX2-105" fmla="*/ 907925 w 1206943"/>
                <a:gd name="connsiteY2-106" fmla="*/ 1224535 h 1327216"/>
                <a:gd name="connsiteX3-107" fmla="*/ 1047625 w 1206943"/>
                <a:gd name="connsiteY3-108" fmla="*/ 399035 h 1327216"/>
                <a:gd name="connsiteX4-109" fmla="*/ 311025 w 1206943"/>
                <a:gd name="connsiteY4-110" fmla="*/ 18035 h 1327216"/>
                <a:gd name="connsiteX0-111" fmla="*/ 311025 w 1171155"/>
                <a:gd name="connsiteY0-112" fmla="*/ 18035 h 1300243"/>
                <a:gd name="connsiteX1-113" fmla="*/ 82425 w 1171155"/>
                <a:gd name="connsiteY1-114" fmla="*/ 945135 h 1300243"/>
                <a:gd name="connsiteX2-115" fmla="*/ 907925 w 1171155"/>
                <a:gd name="connsiteY2-116" fmla="*/ 1224535 h 1300243"/>
                <a:gd name="connsiteX3-117" fmla="*/ 1047625 w 1171155"/>
                <a:gd name="connsiteY3-118" fmla="*/ 399035 h 1300243"/>
                <a:gd name="connsiteX4-119" fmla="*/ 311025 w 1171155"/>
                <a:gd name="connsiteY4-120" fmla="*/ 18035 h 1300243"/>
                <a:gd name="connsiteX0-121" fmla="*/ 311025 w 1151607"/>
                <a:gd name="connsiteY0-122" fmla="*/ 18035 h 1300243"/>
                <a:gd name="connsiteX1-123" fmla="*/ 82425 w 1151607"/>
                <a:gd name="connsiteY1-124" fmla="*/ 945135 h 1300243"/>
                <a:gd name="connsiteX2-125" fmla="*/ 907925 w 1151607"/>
                <a:gd name="connsiteY2-126" fmla="*/ 1224535 h 1300243"/>
                <a:gd name="connsiteX3-127" fmla="*/ 1047625 w 1151607"/>
                <a:gd name="connsiteY3-128" fmla="*/ 399035 h 1300243"/>
                <a:gd name="connsiteX4-129" fmla="*/ 311025 w 1151607"/>
                <a:gd name="connsiteY4-130" fmla="*/ 18035 h 1300243"/>
                <a:gd name="connsiteX0-131" fmla="*/ 311025 w 1151605"/>
                <a:gd name="connsiteY0-132" fmla="*/ 18035 h 1390374"/>
                <a:gd name="connsiteX1-133" fmla="*/ 82425 w 1151605"/>
                <a:gd name="connsiteY1-134" fmla="*/ 945135 h 1390374"/>
                <a:gd name="connsiteX2-135" fmla="*/ 907924 w 1151605"/>
                <a:gd name="connsiteY2-136" fmla="*/ 1326039 h 1390374"/>
                <a:gd name="connsiteX3-137" fmla="*/ 1047625 w 1151605"/>
                <a:gd name="connsiteY3-138" fmla="*/ 399035 h 1390374"/>
                <a:gd name="connsiteX4-139" fmla="*/ 311025 w 1151605"/>
                <a:gd name="connsiteY4-140" fmla="*/ 18035 h 1390374"/>
                <a:gd name="connsiteX0-141" fmla="*/ 302517 w 1094827"/>
                <a:gd name="connsiteY0-142" fmla="*/ 18035 h 1483396"/>
                <a:gd name="connsiteX1-143" fmla="*/ 73917 w 1094827"/>
                <a:gd name="connsiteY1-144" fmla="*/ 945135 h 1483396"/>
                <a:gd name="connsiteX2-145" fmla="*/ 777640 w 1094827"/>
                <a:gd name="connsiteY2-146" fmla="*/ 1427543 h 1483396"/>
                <a:gd name="connsiteX3-147" fmla="*/ 1039117 w 1094827"/>
                <a:gd name="connsiteY3-148" fmla="*/ 399035 h 1483396"/>
                <a:gd name="connsiteX4-149" fmla="*/ 302517 w 1094827"/>
                <a:gd name="connsiteY4-150" fmla="*/ 18035 h 1483396"/>
                <a:gd name="connsiteX0-151" fmla="*/ 302515 w 1078069"/>
                <a:gd name="connsiteY0-152" fmla="*/ 18035 h 1483396"/>
                <a:gd name="connsiteX1-153" fmla="*/ 73915 w 1078069"/>
                <a:gd name="connsiteY1-154" fmla="*/ 945135 h 1483396"/>
                <a:gd name="connsiteX2-155" fmla="*/ 777638 w 1078069"/>
                <a:gd name="connsiteY2-156" fmla="*/ 1427543 h 1483396"/>
                <a:gd name="connsiteX3-157" fmla="*/ 1039115 w 1078069"/>
                <a:gd name="connsiteY3-158" fmla="*/ 399035 h 1483396"/>
                <a:gd name="connsiteX4-159" fmla="*/ 302515 w 1078069"/>
                <a:gd name="connsiteY4-160" fmla="*/ 18035 h 1483396"/>
                <a:gd name="connsiteX0-161" fmla="*/ 302515 w 1071948"/>
                <a:gd name="connsiteY0-162" fmla="*/ 18035 h 1449336"/>
                <a:gd name="connsiteX1-163" fmla="*/ 73915 w 1071948"/>
                <a:gd name="connsiteY1-164" fmla="*/ 945135 h 1449336"/>
                <a:gd name="connsiteX2-165" fmla="*/ 777638 w 1071948"/>
                <a:gd name="connsiteY2-166" fmla="*/ 1427543 h 1449336"/>
                <a:gd name="connsiteX3-167" fmla="*/ 1039115 w 1071948"/>
                <a:gd name="connsiteY3-168" fmla="*/ 399035 h 1449336"/>
                <a:gd name="connsiteX4-169" fmla="*/ 302515 w 1071948"/>
                <a:gd name="connsiteY4-170" fmla="*/ 18035 h 1449336"/>
                <a:gd name="connsiteX0-171" fmla="*/ 302515 w 1071948"/>
                <a:gd name="connsiteY0-172" fmla="*/ 53441 h 1484742"/>
                <a:gd name="connsiteX1-173" fmla="*/ 73915 w 1071948"/>
                <a:gd name="connsiteY1-174" fmla="*/ 980541 h 1484742"/>
                <a:gd name="connsiteX2-175" fmla="*/ 777638 w 1071948"/>
                <a:gd name="connsiteY2-176" fmla="*/ 1462949 h 1484742"/>
                <a:gd name="connsiteX3-177" fmla="*/ 1039115 w 1071948"/>
                <a:gd name="connsiteY3-178" fmla="*/ 434441 h 1484742"/>
                <a:gd name="connsiteX4-179" fmla="*/ 302515 w 1071948"/>
                <a:gd name="connsiteY4-180" fmla="*/ 53441 h 1484742"/>
                <a:gd name="connsiteX0-181" fmla="*/ 315981 w 1085414"/>
                <a:gd name="connsiteY0-182" fmla="*/ 53443 h 1484744"/>
                <a:gd name="connsiteX1-183" fmla="*/ 87381 w 1085414"/>
                <a:gd name="connsiteY1-184" fmla="*/ 980543 h 1484744"/>
                <a:gd name="connsiteX2-185" fmla="*/ 791104 w 1085414"/>
                <a:gd name="connsiteY2-186" fmla="*/ 1462951 h 1484744"/>
                <a:gd name="connsiteX3-187" fmla="*/ 1052581 w 1085414"/>
                <a:gd name="connsiteY3-188" fmla="*/ 434443 h 1484744"/>
                <a:gd name="connsiteX4-189" fmla="*/ 315981 w 1085414"/>
                <a:gd name="connsiteY4-190" fmla="*/ 53443 h 148474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085414" h="1484744">
                  <a:moveTo>
                    <a:pt x="315981" y="53443"/>
                  </a:moveTo>
                  <a:cubicBezTo>
                    <a:pt x="-139479" y="169837"/>
                    <a:pt x="8194" y="745625"/>
                    <a:pt x="87381" y="980543"/>
                  </a:cubicBezTo>
                  <a:cubicBezTo>
                    <a:pt x="166568" y="1215461"/>
                    <a:pt x="540348" y="1577347"/>
                    <a:pt x="791104" y="1462951"/>
                  </a:cubicBezTo>
                  <a:cubicBezTo>
                    <a:pt x="1041860" y="1348555"/>
                    <a:pt x="1143598" y="633410"/>
                    <a:pt x="1052581" y="434443"/>
                  </a:cubicBezTo>
                  <a:cubicBezTo>
                    <a:pt x="961564" y="235476"/>
                    <a:pt x="730848" y="-139078"/>
                    <a:pt x="315981" y="53443"/>
                  </a:cubicBezTo>
                  <a:close/>
                </a:path>
              </a:pathLst>
            </a:custGeom>
            <a:solidFill>
              <a:srgbClr val="E8432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latin typeface="Impact" panose="020B0806030902050204" pitchFamily="34" charset="0"/>
              </a:endParaRPr>
            </a:p>
          </p:txBody>
        </p:sp>
        <p:sp>
          <p:nvSpPr>
            <p:cNvPr id="30" name="MH_Other_3"/>
            <p:cNvSpPr/>
            <p:nvPr>
              <p:custDataLst>
                <p:tags r:id="rId6"/>
              </p:custDataLst>
            </p:nvPr>
          </p:nvSpPr>
          <p:spPr bwMode="auto">
            <a:xfrm>
              <a:off x="1875118" y="3136396"/>
              <a:ext cx="360688" cy="430094"/>
            </a:xfrm>
            <a:custGeom>
              <a:avLst/>
              <a:gdLst>
                <a:gd name="connsiteX0" fmla="*/ 228600 w 965200"/>
                <a:gd name="connsiteY0" fmla="*/ 0 h 1193800"/>
                <a:gd name="connsiteX1" fmla="*/ 0 w 965200"/>
                <a:gd name="connsiteY1" fmla="*/ 927100 h 1193800"/>
                <a:gd name="connsiteX2" fmla="*/ 774700 w 965200"/>
                <a:gd name="connsiteY2" fmla="*/ 1193800 h 1193800"/>
                <a:gd name="connsiteX3" fmla="*/ 965200 w 965200"/>
                <a:gd name="connsiteY3" fmla="*/ 381000 h 1193800"/>
                <a:gd name="connsiteX4" fmla="*/ 228600 w 965200"/>
                <a:gd name="connsiteY4" fmla="*/ 0 h 1193800"/>
                <a:gd name="connsiteX0-1" fmla="*/ 255223 w 991823"/>
                <a:gd name="connsiteY0-2" fmla="*/ 18035 h 1211835"/>
                <a:gd name="connsiteX1-3" fmla="*/ 26623 w 991823"/>
                <a:gd name="connsiteY1-4" fmla="*/ 945135 h 1211835"/>
                <a:gd name="connsiteX2-5" fmla="*/ 801323 w 991823"/>
                <a:gd name="connsiteY2-6" fmla="*/ 1211835 h 1211835"/>
                <a:gd name="connsiteX3-7" fmla="*/ 991823 w 991823"/>
                <a:gd name="connsiteY3-8" fmla="*/ 399035 h 1211835"/>
                <a:gd name="connsiteX4-9" fmla="*/ 255223 w 991823"/>
                <a:gd name="connsiteY4-10" fmla="*/ 18035 h 1211835"/>
                <a:gd name="connsiteX0-11" fmla="*/ 307466 w 1044066"/>
                <a:gd name="connsiteY0-12" fmla="*/ 18035 h 1211835"/>
                <a:gd name="connsiteX1-13" fmla="*/ 78866 w 1044066"/>
                <a:gd name="connsiteY1-14" fmla="*/ 945135 h 1211835"/>
                <a:gd name="connsiteX2-15" fmla="*/ 853566 w 1044066"/>
                <a:gd name="connsiteY2-16" fmla="*/ 1211835 h 1211835"/>
                <a:gd name="connsiteX3-17" fmla="*/ 1044066 w 1044066"/>
                <a:gd name="connsiteY3-18" fmla="*/ 399035 h 1211835"/>
                <a:gd name="connsiteX4-19" fmla="*/ 307466 w 1044066"/>
                <a:gd name="connsiteY4-20" fmla="*/ 18035 h 1211835"/>
                <a:gd name="connsiteX0-21" fmla="*/ 307466 w 1092523"/>
                <a:gd name="connsiteY0-22" fmla="*/ 18035 h 1219569"/>
                <a:gd name="connsiteX1-23" fmla="*/ 78866 w 1092523"/>
                <a:gd name="connsiteY1-24" fmla="*/ 945135 h 1219569"/>
                <a:gd name="connsiteX2-25" fmla="*/ 853566 w 1092523"/>
                <a:gd name="connsiteY2-26" fmla="*/ 1211835 h 1219569"/>
                <a:gd name="connsiteX3-27" fmla="*/ 1044066 w 1092523"/>
                <a:gd name="connsiteY3-28" fmla="*/ 399035 h 1219569"/>
                <a:gd name="connsiteX4-29" fmla="*/ 307466 w 1092523"/>
                <a:gd name="connsiteY4-30" fmla="*/ 18035 h 1219569"/>
                <a:gd name="connsiteX0-31" fmla="*/ 307466 w 1128943"/>
                <a:gd name="connsiteY0-32" fmla="*/ 18035 h 1256152"/>
                <a:gd name="connsiteX1-33" fmla="*/ 78866 w 1128943"/>
                <a:gd name="connsiteY1-34" fmla="*/ 945135 h 1256152"/>
                <a:gd name="connsiteX2-35" fmla="*/ 853566 w 1128943"/>
                <a:gd name="connsiteY2-36" fmla="*/ 1211835 h 1256152"/>
                <a:gd name="connsiteX3-37" fmla="*/ 1044066 w 1128943"/>
                <a:gd name="connsiteY3-38" fmla="*/ 399035 h 1256152"/>
                <a:gd name="connsiteX4-39" fmla="*/ 307466 w 1128943"/>
                <a:gd name="connsiteY4-40" fmla="*/ 18035 h 1256152"/>
                <a:gd name="connsiteX0-41" fmla="*/ 307466 w 1128943"/>
                <a:gd name="connsiteY0-42" fmla="*/ 18035 h 1295996"/>
                <a:gd name="connsiteX1-43" fmla="*/ 78866 w 1128943"/>
                <a:gd name="connsiteY1-44" fmla="*/ 945135 h 1295996"/>
                <a:gd name="connsiteX2-45" fmla="*/ 853566 w 1128943"/>
                <a:gd name="connsiteY2-46" fmla="*/ 1211835 h 1295996"/>
                <a:gd name="connsiteX3-47" fmla="*/ 1044066 w 1128943"/>
                <a:gd name="connsiteY3-48" fmla="*/ 399035 h 1295996"/>
                <a:gd name="connsiteX4-49" fmla="*/ 307466 w 1128943"/>
                <a:gd name="connsiteY4-50" fmla="*/ 18035 h 1295996"/>
                <a:gd name="connsiteX0-51" fmla="*/ 379312 w 1200789"/>
                <a:gd name="connsiteY0-52" fmla="*/ 18035 h 1295996"/>
                <a:gd name="connsiteX1-53" fmla="*/ 150712 w 1200789"/>
                <a:gd name="connsiteY1-54" fmla="*/ 945135 h 1295996"/>
                <a:gd name="connsiteX2-55" fmla="*/ 925412 w 1200789"/>
                <a:gd name="connsiteY2-56" fmla="*/ 1211835 h 1295996"/>
                <a:gd name="connsiteX3-57" fmla="*/ 1115912 w 1200789"/>
                <a:gd name="connsiteY3-58" fmla="*/ 399035 h 1295996"/>
                <a:gd name="connsiteX4-59" fmla="*/ 379312 w 1200789"/>
                <a:gd name="connsiteY4-60" fmla="*/ 18035 h 1295996"/>
                <a:gd name="connsiteX0-61" fmla="*/ 368256 w 1189733"/>
                <a:gd name="connsiteY0-62" fmla="*/ 18035 h 1315677"/>
                <a:gd name="connsiteX1-63" fmla="*/ 139656 w 1189733"/>
                <a:gd name="connsiteY1-64" fmla="*/ 945135 h 1315677"/>
                <a:gd name="connsiteX2-65" fmla="*/ 914356 w 1189733"/>
                <a:gd name="connsiteY2-66" fmla="*/ 1211835 h 1315677"/>
                <a:gd name="connsiteX3-67" fmla="*/ 1104856 w 1189733"/>
                <a:gd name="connsiteY3-68" fmla="*/ 399035 h 1315677"/>
                <a:gd name="connsiteX4-69" fmla="*/ 368256 w 1189733"/>
                <a:gd name="connsiteY4-70" fmla="*/ 18035 h 1315677"/>
                <a:gd name="connsiteX0-71" fmla="*/ 308355 w 1129832"/>
                <a:gd name="connsiteY0-72" fmla="*/ 18035 h 1295996"/>
                <a:gd name="connsiteX1-73" fmla="*/ 79755 w 1129832"/>
                <a:gd name="connsiteY1-74" fmla="*/ 945135 h 1295996"/>
                <a:gd name="connsiteX2-75" fmla="*/ 854455 w 1129832"/>
                <a:gd name="connsiteY2-76" fmla="*/ 1211835 h 1295996"/>
                <a:gd name="connsiteX3-77" fmla="*/ 1044955 w 1129832"/>
                <a:gd name="connsiteY3-78" fmla="*/ 399035 h 1295996"/>
                <a:gd name="connsiteX4-79" fmla="*/ 308355 w 1129832"/>
                <a:gd name="connsiteY4-80" fmla="*/ 18035 h 1295996"/>
                <a:gd name="connsiteX0-81" fmla="*/ 308355 w 1121503"/>
                <a:gd name="connsiteY0-82" fmla="*/ 18035 h 1237984"/>
                <a:gd name="connsiteX1-83" fmla="*/ 79755 w 1121503"/>
                <a:gd name="connsiteY1-84" fmla="*/ 945135 h 1237984"/>
                <a:gd name="connsiteX2-85" fmla="*/ 854455 w 1121503"/>
                <a:gd name="connsiteY2-86" fmla="*/ 1211835 h 1237984"/>
                <a:gd name="connsiteX3-87" fmla="*/ 1044955 w 1121503"/>
                <a:gd name="connsiteY3-88" fmla="*/ 399035 h 1237984"/>
                <a:gd name="connsiteX4-89" fmla="*/ 308355 w 1121503"/>
                <a:gd name="connsiteY4-90" fmla="*/ 18035 h 1237984"/>
                <a:gd name="connsiteX0-91" fmla="*/ 308355 w 1176171"/>
                <a:gd name="connsiteY0-92" fmla="*/ 18035 h 1301167"/>
                <a:gd name="connsiteX1-93" fmla="*/ 79755 w 1176171"/>
                <a:gd name="connsiteY1-94" fmla="*/ 945135 h 1301167"/>
                <a:gd name="connsiteX2-95" fmla="*/ 854455 w 1176171"/>
                <a:gd name="connsiteY2-96" fmla="*/ 1211835 h 1301167"/>
                <a:gd name="connsiteX3-97" fmla="*/ 1044955 w 1176171"/>
                <a:gd name="connsiteY3-98" fmla="*/ 399035 h 1301167"/>
                <a:gd name="connsiteX4-99" fmla="*/ 308355 w 1176171"/>
                <a:gd name="connsiteY4-100" fmla="*/ 18035 h 1301167"/>
                <a:gd name="connsiteX0-101" fmla="*/ 311025 w 1206943"/>
                <a:gd name="connsiteY0-102" fmla="*/ 18035 h 1327216"/>
                <a:gd name="connsiteX1-103" fmla="*/ 82425 w 1206943"/>
                <a:gd name="connsiteY1-104" fmla="*/ 945135 h 1327216"/>
                <a:gd name="connsiteX2-105" fmla="*/ 907925 w 1206943"/>
                <a:gd name="connsiteY2-106" fmla="*/ 1224535 h 1327216"/>
                <a:gd name="connsiteX3-107" fmla="*/ 1047625 w 1206943"/>
                <a:gd name="connsiteY3-108" fmla="*/ 399035 h 1327216"/>
                <a:gd name="connsiteX4-109" fmla="*/ 311025 w 1206943"/>
                <a:gd name="connsiteY4-110" fmla="*/ 18035 h 1327216"/>
                <a:gd name="connsiteX0-111" fmla="*/ 311025 w 1171155"/>
                <a:gd name="connsiteY0-112" fmla="*/ 18035 h 1300243"/>
                <a:gd name="connsiteX1-113" fmla="*/ 82425 w 1171155"/>
                <a:gd name="connsiteY1-114" fmla="*/ 945135 h 1300243"/>
                <a:gd name="connsiteX2-115" fmla="*/ 907925 w 1171155"/>
                <a:gd name="connsiteY2-116" fmla="*/ 1224535 h 1300243"/>
                <a:gd name="connsiteX3-117" fmla="*/ 1047625 w 1171155"/>
                <a:gd name="connsiteY3-118" fmla="*/ 399035 h 1300243"/>
                <a:gd name="connsiteX4-119" fmla="*/ 311025 w 1171155"/>
                <a:gd name="connsiteY4-120" fmla="*/ 18035 h 1300243"/>
                <a:gd name="connsiteX0-121" fmla="*/ 311025 w 1151607"/>
                <a:gd name="connsiteY0-122" fmla="*/ 18035 h 1300243"/>
                <a:gd name="connsiteX1-123" fmla="*/ 82425 w 1151607"/>
                <a:gd name="connsiteY1-124" fmla="*/ 945135 h 1300243"/>
                <a:gd name="connsiteX2-125" fmla="*/ 907925 w 1151607"/>
                <a:gd name="connsiteY2-126" fmla="*/ 1224535 h 1300243"/>
                <a:gd name="connsiteX3-127" fmla="*/ 1047625 w 1151607"/>
                <a:gd name="connsiteY3-128" fmla="*/ 399035 h 1300243"/>
                <a:gd name="connsiteX4-129" fmla="*/ 311025 w 1151607"/>
                <a:gd name="connsiteY4-130" fmla="*/ 18035 h 1300243"/>
                <a:gd name="connsiteX0-131" fmla="*/ 311025 w 1151605"/>
                <a:gd name="connsiteY0-132" fmla="*/ 18035 h 1390374"/>
                <a:gd name="connsiteX1-133" fmla="*/ 82425 w 1151605"/>
                <a:gd name="connsiteY1-134" fmla="*/ 945135 h 1390374"/>
                <a:gd name="connsiteX2-135" fmla="*/ 907924 w 1151605"/>
                <a:gd name="connsiteY2-136" fmla="*/ 1326039 h 1390374"/>
                <a:gd name="connsiteX3-137" fmla="*/ 1047625 w 1151605"/>
                <a:gd name="connsiteY3-138" fmla="*/ 399035 h 1390374"/>
                <a:gd name="connsiteX4-139" fmla="*/ 311025 w 1151605"/>
                <a:gd name="connsiteY4-140" fmla="*/ 18035 h 1390374"/>
                <a:gd name="connsiteX0-141" fmla="*/ 302517 w 1094827"/>
                <a:gd name="connsiteY0-142" fmla="*/ 18035 h 1483396"/>
                <a:gd name="connsiteX1-143" fmla="*/ 73917 w 1094827"/>
                <a:gd name="connsiteY1-144" fmla="*/ 945135 h 1483396"/>
                <a:gd name="connsiteX2-145" fmla="*/ 777640 w 1094827"/>
                <a:gd name="connsiteY2-146" fmla="*/ 1427543 h 1483396"/>
                <a:gd name="connsiteX3-147" fmla="*/ 1039117 w 1094827"/>
                <a:gd name="connsiteY3-148" fmla="*/ 399035 h 1483396"/>
                <a:gd name="connsiteX4-149" fmla="*/ 302517 w 1094827"/>
                <a:gd name="connsiteY4-150" fmla="*/ 18035 h 1483396"/>
                <a:gd name="connsiteX0-151" fmla="*/ 302515 w 1078069"/>
                <a:gd name="connsiteY0-152" fmla="*/ 18035 h 1483396"/>
                <a:gd name="connsiteX1-153" fmla="*/ 73915 w 1078069"/>
                <a:gd name="connsiteY1-154" fmla="*/ 945135 h 1483396"/>
                <a:gd name="connsiteX2-155" fmla="*/ 777638 w 1078069"/>
                <a:gd name="connsiteY2-156" fmla="*/ 1427543 h 1483396"/>
                <a:gd name="connsiteX3-157" fmla="*/ 1039115 w 1078069"/>
                <a:gd name="connsiteY3-158" fmla="*/ 399035 h 1483396"/>
                <a:gd name="connsiteX4-159" fmla="*/ 302515 w 1078069"/>
                <a:gd name="connsiteY4-160" fmla="*/ 18035 h 1483396"/>
                <a:gd name="connsiteX0-161" fmla="*/ 302515 w 1071948"/>
                <a:gd name="connsiteY0-162" fmla="*/ 18035 h 1449336"/>
                <a:gd name="connsiteX1-163" fmla="*/ 73915 w 1071948"/>
                <a:gd name="connsiteY1-164" fmla="*/ 945135 h 1449336"/>
                <a:gd name="connsiteX2-165" fmla="*/ 777638 w 1071948"/>
                <a:gd name="connsiteY2-166" fmla="*/ 1427543 h 1449336"/>
                <a:gd name="connsiteX3-167" fmla="*/ 1039115 w 1071948"/>
                <a:gd name="connsiteY3-168" fmla="*/ 399035 h 1449336"/>
                <a:gd name="connsiteX4-169" fmla="*/ 302515 w 1071948"/>
                <a:gd name="connsiteY4-170" fmla="*/ 18035 h 1449336"/>
                <a:gd name="connsiteX0-171" fmla="*/ 302515 w 1071948"/>
                <a:gd name="connsiteY0-172" fmla="*/ 53441 h 1484742"/>
                <a:gd name="connsiteX1-173" fmla="*/ 73915 w 1071948"/>
                <a:gd name="connsiteY1-174" fmla="*/ 980541 h 1484742"/>
                <a:gd name="connsiteX2-175" fmla="*/ 777638 w 1071948"/>
                <a:gd name="connsiteY2-176" fmla="*/ 1462949 h 1484742"/>
                <a:gd name="connsiteX3-177" fmla="*/ 1039115 w 1071948"/>
                <a:gd name="connsiteY3-178" fmla="*/ 434441 h 1484742"/>
                <a:gd name="connsiteX4-179" fmla="*/ 302515 w 1071948"/>
                <a:gd name="connsiteY4-180" fmla="*/ 53441 h 1484742"/>
                <a:gd name="connsiteX0-181" fmla="*/ 315981 w 1085414"/>
                <a:gd name="connsiteY0-182" fmla="*/ 53443 h 1484744"/>
                <a:gd name="connsiteX1-183" fmla="*/ 87381 w 1085414"/>
                <a:gd name="connsiteY1-184" fmla="*/ 980543 h 1484744"/>
                <a:gd name="connsiteX2-185" fmla="*/ 791104 w 1085414"/>
                <a:gd name="connsiteY2-186" fmla="*/ 1462951 h 1484744"/>
                <a:gd name="connsiteX3-187" fmla="*/ 1052581 w 1085414"/>
                <a:gd name="connsiteY3-188" fmla="*/ 434443 h 1484744"/>
                <a:gd name="connsiteX4-189" fmla="*/ 315981 w 1085414"/>
                <a:gd name="connsiteY4-190" fmla="*/ 53443 h 1484744"/>
                <a:gd name="connsiteX0-191" fmla="*/ 326258 w 1075395"/>
                <a:gd name="connsiteY0-192" fmla="*/ 44948 h 1578533"/>
                <a:gd name="connsiteX1-193" fmla="*/ 77362 w 1075395"/>
                <a:gd name="connsiteY1-194" fmla="*/ 1073551 h 1578533"/>
                <a:gd name="connsiteX2-195" fmla="*/ 781085 w 1075395"/>
                <a:gd name="connsiteY2-196" fmla="*/ 1555959 h 1578533"/>
                <a:gd name="connsiteX3-197" fmla="*/ 1042562 w 1075395"/>
                <a:gd name="connsiteY3-198" fmla="*/ 527451 h 1578533"/>
                <a:gd name="connsiteX4-199" fmla="*/ 326258 w 1075395"/>
                <a:gd name="connsiteY4-200" fmla="*/ 44948 h 1578533"/>
                <a:gd name="connsiteX0-201" fmla="*/ 302142 w 1051279"/>
                <a:gd name="connsiteY0-202" fmla="*/ 44948 h 1578533"/>
                <a:gd name="connsiteX1-203" fmla="*/ 53246 w 1051279"/>
                <a:gd name="connsiteY1-204" fmla="*/ 1073551 h 1578533"/>
                <a:gd name="connsiteX2-205" fmla="*/ 756969 w 1051279"/>
                <a:gd name="connsiteY2-206" fmla="*/ 1555959 h 1578533"/>
                <a:gd name="connsiteX3-207" fmla="*/ 1018446 w 1051279"/>
                <a:gd name="connsiteY3-208" fmla="*/ 527451 h 1578533"/>
                <a:gd name="connsiteX4-209" fmla="*/ 302142 w 1051279"/>
                <a:gd name="connsiteY4-210" fmla="*/ 44948 h 1578533"/>
                <a:gd name="connsiteX0-211" fmla="*/ 302142 w 1004635"/>
                <a:gd name="connsiteY0-212" fmla="*/ 40123 h 1563521"/>
                <a:gd name="connsiteX1-213" fmla="*/ 53246 w 1004635"/>
                <a:gd name="connsiteY1-214" fmla="*/ 1068726 h 1563521"/>
                <a:gd name="connsiteX2-215" fmla="*/ 756969 w 1004635"/>
                <a:gd name="connsiteY2-216" fmla="*/ 1551134 h 1563521"/>
                <a:gd name="connsiteX3-217" fmla="*/ 977854 w 1004635"/>
                <a:gd name="connsiteY3-218" fmla="*/ 598755 h 1563521"/>
                <a:gd name="connsiteX4-219" fmla="*/ 302142 w 1004635"/>
                <a:gd name="connsiteY4-220" fmla="*/ 40123 h 1563521"/>
                <a:gd name="connsiteX0-221" fmla="*/ 331365 w 1034545"/>
                <a:gd name="connsiteY0-222" fmla="*/ 40121 h 1576916"/>
                <a:gd name="connsiteX1-223" fmla="*/ 41877 w 1034545"/>
                <a:gd name="connsiteY1-224" fmla="*/ 1195604 h 1576916"/>
                <a:gd name="connsiteX2-225" fmla="*/ 786192 w 1034545"/>
                <a:gd name="connsiteY2-226" fmla="*/ 1551132 h 1576916"/>
                <a:gd name="connsiteX3-227" fmla="*/ 1007077 w 1034545"/>
                <a:gd name="connsiteY3-228" fmla="*/ 598753 h 1576916"/>
                <a:gd name="connsiteX4-229" fmla="*/ 331365 w 1034545"/>
                <a:gd name="connsiteY4-230" fmla="*/ 40121 h 1576916"/>
                <a:gd name="connsiteX0-231" fmla="*/ 331365 w 1057619"/>
                <a:gd name="connsiteY0-232" fmla="*/ 40121 h 1596074"/>
                <a:gd name="connsiteX1-233" fmla="*/ 41877 w 1057619"/>
                <a:gd name="connsiteY1-234" fmla="*/ 1195604 h 1596074"/>
                <a:gd name="connsiteX2-235" fmla="*/ 786192 w 1057619"/>
                <a:gd name="connsiteY2-236" fmla="*/ 1551132 h 1596074"/>
                <a:gd name="connsiteX3-237" fmla="*/ 1007077 w 1057619"/>
                <a:gd name="connsiteY3-238" fmla="*/ 598753 h 1596074"/>
                <a:gd name="connsiteX4-239" fmla="*/ 331365 w 1057619"/>
                <a:gd name="connsiteY4-240" fmla="*/ 40121 h 1596074"/>
                <a:gd name="connsiteX0-241" fmla="*/ 331365 w 1073428"/>
                <a:gd name="connsiteY0-242" fmla="*/ 40121 h 1596074"/>
                <a:gd name="connsiteX1-243" fmla="*/ 41877 w 1073428"/>
                <a:gd name="connsiteY1-244" fmla="*/ 1195604 h 1596074"/>
                <a:gd name="connsiteX2-245" fmla="*/ 786192 w 1073428"/>
                <a:gd name="connsiteY2-246" fmla="*/ 1551132 h 1596074"/>
                <a:gd name="connsiteX3-247" fmla="*/ 1007077 w 1073428"/>
                <a:gd name="connsiteY3-248" fmla="*/ 598753 h 1596074"/>
                <a:gd name="connsiteX4-249" fmla="*/ 331365 w 1073428"/>
                <a:gd name="connsiteY4-250" fmla="*/ 40121 h 15960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073428" h="1596074">
                  <a:moveTo>
                    <a:pt x="331365" y="40121"/>
                  </a:moveTo>
                  <a:cubicBezTo>
                    <a:pt x="-42910" y="156516"/>
                    <a:pt x="-33927" y="943769"/>
                    <a:pt x="41877" y="1195604"/>
                  </a:cubicBezTo>
                  <a:cubicBezTo>
                    <a:pt x="117681" y="1447439"/>
                    <a:pt x="422364" y="1701359"/>
                    <a:pt x="786192" y="1551132"/>
                  </a:cubicBezTo>
                  <a:cubicBezTo>
                    <a:pt x="1150020" y="1400905"/>
                    <a:pt x="1098094" y="797720"/>
                    <a:pt x="1007077" y="598753"/>
                  </a:cubicBezTo>
                  <a:cubicBezTo>
                    <a:pt x="916060" y="399786"/>
                    <a:pt x="746232" y="-152400"/>
                    <a:pt x="331365" y="40121"/>
                  </a:cubicBezTo>
                  <a:close/>
                </a:path>
              </a:pathLst>
            </a:custGeom>
            <a:solidFill>
              <a:srgbClr val="E84328"/>
            </a:solidFill>
            <a:ln w="9525" cap="rnd">
              <a:noFill/>
              <a:prstDash val="solid"/>
              <a:round/>
            </a:ln>
            <a:effectLst/>
          </p:spPr>
          <p:txBody>
            <a:bodyPr vert="eaVert" anchor="ctr"/>
            <a:lstStyle/>
            <a:p>
              <a:pPr>
                <a:defRPr/>
              </a:pPr>
              <a:endParaRPr lang="zh-CN" altLang="en-US" sz="79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MH_Other_4"/>
            <p:cNvSpPr/>
            <p:nvPr>
              <p:custDataLst>
                <p:tags r:id="rId7"/>
              </p:custDataLst>
            </p:nvPr>
          </p:nvSpPr>
          <p:spPr bwMode="auto">
            <a:xfrm>
              <a:off x="1498502" y="3473189"/>
              <a:ext cx="325415" cy="390271"/>
            </a:xfrm>
            <a:custGeom>
              <a:avLst/>
              <a:gdLst>
                <a:gd name="connsiteX0" fmla="*/ 228600 w 965200"/>
                <a:gd name="connsiteY0" fmla="*/ 0 h 1193800"/>
                <a:gd name="connsiteX1" fmla="*/ 0 w 965200"/>
                <a:gd name="connsiteY1" fmla="*/ 927100 h 1193800"/>
                <a:gd name="connsiteX2" fmla="*/ 774700 w 965200"/>
                <a:gd name="connsiteY2" fmla="*/ 1193800 h 1193800"/>
                <a:gd name="connsiteX3" fmla="*/ 965200 w 965200"/>
                <a:gd name="connsiteY3" fmla="*/ 381000 h 1193800"/>
                <a:gd name="connsiteX4" fmla="*/ 228600 w 965200"/>
                <a:gd name="connsiteY4" fmla="*/ 0 h 1193800"/>
                <a:gd name="connsiteX0-1" fmla="*/ 255223 w 991823"/>
                <a:gd name="connsiteY0-2" fmla="*/ 18035 h 1211835"/>
                <a:gd name="connsiteX1-3" fmla="*/ 26623 w 991823"/>
                <a:gd name="connsiteY1-4" fmla="*/ 945135 h 1211835"/>
                <a:gd name="connsiteX2-5" fmla="*/ 801323 w 991823"/>
                <a:gd name="connsiteY2-6" fmla="*/ 1211835 h 1211835"/>
                <a:gd name="connsiteX3-7" fmla="*/ 991823 w 991823"/>
                <a:gd name="connsiteY3-8" fmla="*/ 399035 h 1211835"/>
                <a:gd name="connsiteX4-9" fmla="*/ 255223 w 991823"/>
                <a:gd name="connsiteY4-10" fmla="*/ 18035 h 1211835"/>
                <a:gd name="connsiteX0-11" fmla="*/ 307466 w 1044066"/>
                <a:gd name="connsiteY0-12" fmla="*/ 18035 h 1211835"/>
                <a:gd name="connsiteX1-13" fmla="*/ 78866 w 1044066"/>
                <a:gd name="connsiteY1-14" fmla="*/ 945135 h 1211835"/>
                <a:gd name="connsiteX2-15" fmla="*/ 853566 w 1044066"/>
                <a:gd name="connsiteY2-16" fmla="*/ 1211835 h 1211835"/>
                <a:gd name="connsiteX3-17" fmla="*/ 1044066 w 1044066"/>
                <a:gd name="connsiteY3-18" fmla="*/ 399035 h 1211835"/>
                <a:gd name="connsiteX4-19" fmla="*/ 307466 w 1044066"/>
                <a:gd name="connsiteY4-20" fmla="*/ 18035 h 1211835"/>
                <a:gd name="connsiteX0-21" fmla="*/ 307466 w 1092523"/>
                <a:gd name="connsiteY0-22" fmla="*/ 18035 h 1219569"/>
                <a:gd name="connsiteX1-23" fmla="*/ 78866 w 1092523"/>
                <a:gd name="connsiteY1-24" fmla="*/ 945135 h 1219569"/>
                <a:gd name="connsiteX2-25" fmla="*/ 853566 w 1092523"/>
                <a:gd name="connsiteY2-26" fmla="*/ 1211835 h 1219569"/>
                <a:gd name="connsiteX3-27" fmla="*/ 1044066 w 1092523"/>
                <a:gd name="connsiteY3-28" fmla="*/ 399035 h 1219569"/>
                <a:gd name="connsiteX4-29" fmla="*/ 307466 w 1092523"/>
                <a:gd name="connsiteY4-30" fmla="*/ 18035 h 1219569"/>
                <a:gd name="connsiteX0-31" fmla="*/ 307466 w 1128943"/>
                <a:gd name="connsiteY0-32" fmla="*/ 18035 h 1256152"/>
                <a:gd name="connsiteX1-33" fmla="*/ 78866 w 1128943"/>
                <a:gd name="connsiteY1-34" fmla="*/ 945135 h 1256152"/>
                <a:gd name="connsiteX2-35" fmla="*/ 853566 w 1128943"/>
                <a:gd name="connsiteY2-36" fmla="*/ 1211835 h 1256152"/>
                <a:gd name="connsiteX3-37" fmla="*/ 1044066 w 1128943"/>
                <a:gd name="connsiteY3-38" fmla="*/ 399035 h 1256152"/>
                <a:gd name="connsiteX4-39" fmla="*/ 307466 w 1128943"/>
                <a:gd name="connsiteY4-40" fmla="*/ 18035 h 1256152"/>
                <a:gd name="connsiteX0-41" fmla="*/ 307466 w 1128943"/>
                <a:gd name="connsiteY0-42" fmla="*/ 18035 h 1295996"/>
                <a:gd name="connsiteX1-43" fmla="*/ 78866 w 1128943"/>
                <a:gd name="connsiteY1-44" fmla="*/ 945135 h 1295996"/>
                <a:gd name="connsiteX2-45" fmla="*/ 853566 w 1128943"/>
                <a:gd name="connsiteY2-46" fmla="*/ 1211835 h 1295996"/>
                <a:gd name="connsiteX3-47" fmla="*/ 1044066 w 1128943"/>
                <a:gd name="connsiteY3-48" fmla="*/ 399035 h 1295996"/>
                <a:gd name="connsiteX4-49" fmla="*/ 307466 w 1128943"/>
                <a:gd name="connsiteY4-50" fmla="*/ 18035 h 1295996"/>
                <a:gd name="connsiteX0-51" fmla="*/ 379312 w 1200789"/>
                <a:gd name="connsiteY0-52" fmla="*/ 18035 h 1295996"/>
                <a:gd name="connsiteX1-53" fmla="*/ 150712 w 1200789"/>
                <a:gd name="connsiteY1-54" fmla="*/ 945135 h 1295996"/>
                <a:gd name="connsiteX2-55" fmla="*/ 925412 w 1200789"/>
                <a:gd name="connsiteY2-56" fmla="*/ 1211835 h 1295996"/>
                <a:gd name="connsiteX3-57" fmla="*/ 1115912 w 1200789"/>
                <a:gd name="connsiteY3-58" fmla="*/ 399035 h 1295996"/>
                <a:gd name="connsiteX4-59" fmla="*/ 379312 w 1200789"/>
                <a:gd name="connsiteY4-60" fmla="*/ 18035 h 1295996"/>
                <a:gd name="connsiteX0-61" fmla="*/ 368256 w 1189733"/>
                <a:gd name="connsiteY0-62" fmla="*/ 18035 h 1315677"/>
                <a:gd name="connsiteX1-63" fmla="*/ 139656 w 1189733"/>
                <a:gd name="connsiteY1-64" fmla="*/ 945135 h 1315677"/>
                <a:gd name="connsiteX2-65" fmla="*/ 914356 w 1189733"/>
                <a:gd name="connsiteY2-66" fmla="*/ 1211835 h 1315677"/>
                <a:gd name="connsiteX3-67" fmla="*/ 1104856 w 1189733"/>
                <a:gd name="connsiteY3-68" fmla="*/ 399035 h 1315677"/>
                <a:gd name="connsiteX4-69" fmla="*/ 368256 w 1189733"/>
                <a:gd name="connsiteY4-70" fmla="*/ 18035 h 1315677"/>
                <a:gd name="connsiteX0-71" fmla="*/ 308355 w 1129832"/>
                <a:gd name="connsiteY0-72" fmla="*/ 18035 h 1295996"/>
                <a:gd name="connsiteX1-73" fmla="*/ 79755 w 1129832"/>
                <a:gd name="connsiteY1-74" fmla="*/ 945135 h 1295996"/>
                <a:gd name="connsiteX2-75" fmla="*/ 854455 w 1129832"/>
                <a:gd name="connsiteY2-76" fmla="*/ 1211835 h 1295996"/>
                <a:gd name="connsiteX3-77" fmla="*/ 1044955 w 1129832"/>
                <a:gd name="connsiteY3-78" fmla="*/ 399035 h 1295996"/>
                <a:gd name="connsiteX4-79" fmla="*/ 308355 w 1129832"/>
                <a:gd name="connsiteY4-80" fmla="*/ 18035 h 1295996"/>
                <a:gd name="connsiteX0-81" fmla="*/ 308355 w 1121503"/>
                <a:gd name="connsiteY0-82" fmla="*/ 18035 h 1237984"/>
                <a:gd name="connsiteX1-83" fmla="*/ 79755 w 1121503"/>
                <a:gd name="connsiteY1-84" fmla="*/ 945135 h 1237984"/>
                <a:gd name="connsiteX2-85" fmla="*/ 854455 w 1121503"/>
                <a:gd name="connsiteY2-86" fmla="*/ 1211835 h 1237984"/>
                <a:gd name="connsiteX3-87" fmla="*/ 1044955 w 1121503"/>
                <a:gd name="connsiteY3-88" fmla="*/ 399035 h 1237984"/>
                <a:gd name="connsiteX4-89" fmla="*/ 308355 w 1121503"/>
                <a:gd name="connsiteY4-90" fmla="*/ 18035 h 1237984"/>
                <a:gd name="connsiteX0-91" fmla="*/ 308355 w 1176171"/>
                <a:gd name="connsiteY0-92" fmla="*/ 18035 h 1301167"/>
                <a:gd name="connsiteX1-93" fmla="*/ 79755 w 1176171"/>
                <a:gd name="connsiteY1-94" fmla="*/ 945135 h 1301167"/>
                <a:gd name="connsiteX2-95" fmla="*/ 854455 w 1176171"/>
                <a:gd name="connsiteY2-96" fmla="*/ 1211835 h 1301167"/>
                <a:gd name="connsiteX3-97" fmla="*/ 1044955 w 1176171"/>
                <a:gd name="connsiteY3-98" fmla="*/ 399035 h 1301167"/>
                <a:gd name="connsiteX4-99" fmla="*/ 308355 w 1176171"/>
                <a:gd name="connsiteY4-100" fmla="*/ 18035 h 1301167"/>
                <a:gd name="connsiteX0-101" fmla="*/ 311025 w 1206943"/>
                <a:gd name="connsiteY0-102" fmla="*/ 18035 h 1327216"/>
                <a:gd name="connsiteX1-103" fmla="*/ 82425 w 1206943"/>
                <a:gd name="connsiteY1-104" fmla="*/ 945135 h 1327216"/>
                <a:gd name="connsiteX2-105" fmla="*/ 907925 w 1206943"/>
                <a:gd name="connsiteY2-106" fmla="*/ 1224535 h 1327216"/>
                <a:gd name="connsiteX3-107" fmla="*/ 1047625 w 1206943"/>
                <a:gd name="connsiteY3-108" fmla="*/ 399035 h 1327216"/>
                <a:gd name="connsiteX4-109" fmla="*/ 311025 w 1206943"/>
                <a:gd name="connsiteY4-110" fmla="*/ 18035 h 1327216"/>
                <a:gd name="connsiteX0-111" fmla="*/ 311025 w 1171155"/>
                <a:gd name="connsiteY0-112" fmla="*/ 18035 h 1300243"/>
                <a:gd name="connsiteX1-113" fmla="*/ 82425 w 1171155"/>
                <a:gd name="connsiteY1-114" fmla="*/ 945135 h 1300243"/>
                <a:gd name="connsiteX2-115" fmla="*/ 907925 w 1171155"/>
                <a:gd name="connsiteY2-116" fmla="*/ 1224535 h 1300243"/>
                <a:gd name="connsiteX3-117" fmla="*/ 1047625 w 1171155"/>
                <a:gd name="connsiteY3-118" fmla="*/ 399035 h 1300243"/>
                <a:gd name="connsiteX4-119" fmla="*/ 311025 w 1171155"/>
                <a:gd name="connsiteY4-120" fmla="*/ 18035 h 1300243"/>
                <a:gd name="connsiteX0-121" fmla="*/ 311025 w 1151607"/>
                <a:gd name="connsiteY0-122" fmla="*/ 18035 h 1300243"/>
                <a:gd name="connsiteX1-123" fmla="*/ 82425 w 1151607"/>
                <a:gd name="connsiteY1-124" fmla="*/ 945135 h 1300243"/>
                <a:gd name="connsiteX2-125" fmla="*/ 907925 w 1151607"/>
                <a:gd name="connsiteY2-126" fmla="*/ 1224535 h 1300243"/>
                <a:gd name="connsiteX3-127" fmla="*/ 1047625 w 1151607"/>
                <a:gd name="connsiteY3-128" fmla="*/ 399035 h 1300243"/>
                <a:gd name="connsiteX4-129" fmla="*/ 311025 w 1151607"/>
                <a:gd name="connsiteY4-130" fmla="*/ 18035 h 1300243"/>
                <a:gd name="connsiteX0-131" fmla="*/ 311025 w 1151605"/>
                <a:gd name="connsiteY0-132" fmla="*/ 18035 h 1390374"/>
                <a:gd name="connsiteX1-133" fmla="*/ 82425 w 1151605"/>
                <a:gd name="connsiteY1-134" fmla="*/ 945135 h 1390374"/>
                <a:gd name="connsiteX2-135" fmla="*/ 907924 w 1151605"/>
                <a:gd name="connsiteY2-136" fmla="*/ 1326039 h 1390374"/>
                <a:gd name="connsiteX3-137" fmla="*/ 1047625 w 1151605"/>
                <a:gd name="connsiteY3-138" fmla="*/ 399035 h 1390374"/>
                <a:gd name="connsiteX4-139" fmla="*/ 311025 w 1151605"/>
                <a:gd name="connsiteY4-140" fmla="*/ 18035 h 1390374"/>
                <a:gd name="connsiteX0-141" fmla="*/ 302517 w 1094827"/>
                <a:gd name="connsiteY0-142" fmla="*/ 18035 h 1483396"/>
                <a:gd name="connsiteX1-143" fmla="*/ 73917 w 1094827"/>
                <a:gd name="connsiteY1-144" fmla="*/ 945135 h 1483396"/>
                <a:gd name="connsiteX2-145" fmla="*/ 777640 w 1094827"/>
                <a:gd name="connsiteY2-146" fmla="*/ 1427543 h 1483396"/>
                <a:gd name="connsiteX3-147" fmla="*/ 1039117 w 1094827"/>
                <a:gd name="connsiteY3-148" fmla="*/ 399035 h 1483396"/>
                <a:gd name="connsiteX4-149" fmla="*/ 302517 w 1094827"/>
                <a:gd name="connsiteY4-150" fmla="*/ 18035 h 1483396"/>
                <a:gd name="connsiteX0-151" fmla="*/ 302515 w 1078069"/>
                <a:gd name="connsiteY0-152" fmla="*/ 18035 h 1483396"/>
                <a:gd name="connsiteX1-153" fmla="*/ 73915 w 1078069"/>
                <a:gd name="connsiteY1-154" fmla="*/ 945135 h 1483396"/>
                <a:gd name="connsiteX2-155" fmla="*/ 777638 w 1078069"/>
                <a:gd name="connsiteY2-156" fmla="*/ 1427543 h 1483396"/>
                <a:gd name="connsiteX3-157" fmla="*/ 1039115 w 1078069"/>
                <a:gd name="connsiteY3-158" fmla="*/ 399035 h 1483396"/>
                <a:gd name="connsiteX4-159" fmla="*/ 302515 w 1078069"/>
                <a:gd name="connsiteY4-160" fmla="*/ 18035 h 1483396"/>
                <a:gd name="connsiteX0-161" fmla="*/ 302515 w 1071948"/>
                <a:gd name="connsiteY0-162" fmla="*/ 18035 h 1449336"/>
                <a:gd name="connsiteX1-163" fmla="*/ 73915 w 1071948"/>
                <a:gd name="connsiteY1-164" fmla="*/ 945135 h 1449336"/>
                <a:gd name="connsiteX2-165" fmla="*/ 777638 w 1071948"/>
                <a:gd name="connsiteY2-166" fmla="*/ 1427543 h 1449336"/>
                <a:gd name="connsiteX3-167" fmla="*/ 1039115 w 1071948"/>
                <a:gd name="connsiteY3-168" fmla="*/ 399035 h 1449336"/>
                <a:gd name="connsiteX4-169" fmla="*/ 302515 w 1071948"/>
                <a:gd name="connsiteY4-170" fmla="*/ 18035 h 1449336"/>
                <a:gd name="connsiteX0-171" fmla="*/ 302515 w 1071948"/>
                <a:gd name="connsiteY0-172" fmla="*/ 53441 h 1484742"/>
                <a:gd name="connsiteX1-173" fmla="*/ 73915 w 1071948"/>
                <a:gd name="connsiteY1-174" fmla="*/ 980541 h 1484742"/>
                <a:gd name="connsiteX2-175" fmla="*/ 777638 w 1071948"/>
                <a:gd name="connsiteY2-176" fmla="*/ 1462949 h 1484742"/>
                <a:gd name="connsiteX3-177" fmla="*/ 1039115 w 1071948"/>
                <a:gd name="connsiteY3-178" fmla="*/ 434441 h 1484742"/>
                <a:gd name="connsiteX4-179" fmla="*/ 302515 w 1071948"/>
                <a:gd name="connsiteY4-180" fmla="*/ 53441 h 1484742"/>
                <a:gd name="connsiteX0-181" fmla="*/ 315981 w 1085414"/>
                <a:gd name="connsiteY0-182" fmla="*/ 53443 h 1484744"/>
                <a:gd name="connsiteX1-183" fmla="*/ 87381 w 1085414"/>
                <a:gd name="connsiteY1-184" fmla="*/ 980543 h 1484744"/>
                <a:gd name="connsiteX2-185" fmla="*/ 791104 w 1085414"/>
                <a:gd name="connsiteY2-186" fmla="*/ 1462951 h 1484744"/>
                <a:gd name="connsiteX3-187" fmla="*/ 1052581 w 1085414"/>
                <a:gd name="connsiteY3-188" fmla="*/ 434443 h 1484744"/>
                <a:gd name="connsiteX4-189" fmla="*/ 315981 w 1085414"/>
                <a:gd name="connsiteY4-190" fmla="*/ 53443 h 1484744"/>
                <a:gd name="connsiteX0-191" fmla="*/ 326258 w 1075395"/>
                <a:gd name="connsiteY0-192" fmla="*/ 44948 h 1578533"/>
                <a:gd name="connsiteX1-193" fmla="*/ 77362 w 1075395"/>
                <a:gd name="connsiteY1-194" fmla="*/ 1073551 h 1578533"/>
                <a:gd name="connsiteX2-195" fmla="*/ 781085 w 1075395"/>
                <a:gd name="connsiteY2-196" fmla="*/ 1555959 h 1578533"/>
                <a:gd name="connsiteX3-197" fmla="*/ 1042562 w 1075395"/>
                <a:gd name="connsiteY3-198" fmla="*/ 527451 h 1578533"/>
                <a:gd name="connsiteX4-199" fmla="*/ 326258 w 1075395"/>
                <a:gd name="connsiteY4-200" fmla="*/ 44948 h 1578533"/>
                <a:gd name="connsiteX0-201" fmla="*/ 302142 w 1051279"/>
                <a:gd name="connsiteY0-202" fmla="*/ 44948 h 1578533"/>
                <a:gd name="connsiteX1-203" fmla="*/ 53246 w 1051279"/>
                <a:gd name="connsiteY1-204" fmla="*/ 1073551 h 1578533"/>
                <a:gd name="connsiteX2-205" fmla="*/ 756969 w 1051279"/>
                <a:gd name="connsiteY2-206" fmla="*/ 1555959 h 1578533"/>
                <a:gd name="connsiteX3-207" fmla="*/ 1018446 w 1051279"/>
                <a:gd name="connsiteY3-208" fmla="*/ 527451 h 1578533"/>
                <a:gd name="connsiteX4-209" fmla="*/ 302142 w 1051279"/>
                <a:gd name="connsiteY4-210" fmla="*/ 44948 h 1578533"/>
                <a:gd name="connsiteX0-211" fmla="*/ 302142 w 1004635"/>
                <a:gd name="connsiteY0-212" fmla="*/ 40123 h 1563521"/>
                <a:gd name="connsiteX1-213" fmla="*/ 53246 w 1004635"/>
                <a:gd name="connsiteY1-214" fmla="*/ 1068726 h 1563521"/>
                <a:gd name="connsiteX2-215" fmla="*/ 756969 w 1004635"/>
                <a:gd name="connsiteY2-216" fmla="*/ 1551134 h 1563521"/>
                <a:gd name="connsiteX3-217" fmla="*/ 977854 w 1004635"/>
                <a:gd name="connsiteY3-218" fmla="*/ 598755 h 1563521"/>
                <a:gd name="connsiteX4-219" fmla="*/ 302142 w 1004635"/>
                <a:gd name="connsiteY4-220" fmla="*/ 40123 h 1563521"/>
                <a:gd name="connsiteX0-221" fmla="*/ 331365 w 1034545"/>
                <a:gd name="connsiteY0-222" fmla="*/ 40121 h 1576916"/>
                <a:gd name="connsiteX1-223" fmla="*/ 41877 w 1034545"/>
                <a:gd name="connsiteY1-224" fmla="*/ 1195604 h 1576916"/>
                <a:gd name="connsiteX2-225" fmla="*/ 786192 w 1034545"/>
                <a:gd name="connsiteY2-226" fmla="*/ 1551132 h 1576916"/>
                <a:gd name="connsiteX3-227" fmla="*/ 1007077 w 1034545"/>
                <a:gd name="connsiteY3-228" fmla="*/ 598753 h 1576916"/>
                <a:gd name="connsiteX4-229" fmla="*/ 331365 w 1034545"/>
                <a:gd name="connsiteY4-230" fmla="*/ 40121 h 1576916"/>
                <a:gd name="connsiteX0-231" fmla="*/ 331365 w 1057619"/>
                <a:gd name="connsiteY0-232" fmla="*/ 40121 h 1596074"/>
                <a:gd name="connsiteX1-233" fmla="*/ 41877 w 1057619"/>
                <a:gd name="connsiteY1-234" fmla="*/ 1195604 h 1596074"/>
                <a:gd name="connsiteX2-235" fmla="*/ 786192 w 1057619"/>
                <a:gd name="connsiteY2-236" fmla="*/ 1551132 h 1596074"/>
                <a:gd name="connsiteX3-237" fmla="*/ 1007077 w 1057619"/>
                <a:gd name="connsiteY3-238" fmla="*/ 598753 h 1596074"/>
                <a:gd name="connsiteX4-239" fmla="*/ 331365 w 1057619"/>
                <a:gd name="connsiteY4-240" fmla="*/ 40121 h 1596074"/>
                <a:gd name="connsiteX0-241" fmla="*/ 331365 w 1073428"/>
                <a:gd name="connsiteY0-242" fmla="*/ 40121 h 1596074"/>
                <a:gd name="connsiteX1-243" fmla="*/ 41877 w 1073428"/>
                <a:gd name="connsiteY1-244" fmla="*/ 1195604 h 1596074"/>
                <a:gd name="connsiteX2-245" fmla="*/ 786192 w 1073428"/>
                <a:gd name="connsiteY2-246" fmla="*/ 1551132 h 1596074"/>
                <a:gd name="connsiteX3-247" fmla="*/ 1007077 w 1073428"/>
                <a:gd name="connsiteY3-248" fmla="*/ 598753 h 1596074"/>
                <a:gd name="connsiteX4-249" fmla="*/ 331365 w 1073428"/>
                <a:gd name="connsiteY4-250" fmla="*/ 40121 h 1596074"/>
                <a:gd name="connsiteX0-251" fmla="*/ 232737 w 933334"/>
                <a:gd name="connsiteY0-252" fmla="*/ 40121 h 1573503"/>
                <a:gd name="connsiteX1-253" fmla="*/ 105618 w 933334"/>
                <a:gd name="connsiteY1-254" fmla="*/ 1170228 h 1573503"/>
                <a:gd name="connsiteX2-255" fmla="*/ 687564 w 933334"/>
                <a:gd name="connsiteY2-256" fmla="*/ 1551132 h 1573503"/>
                <a:gd name="connsiteX3-257" fmla="*/ 908449 w 933334"/>
                <a:gd name="connsiteY3-258" fmla="*/ 598753 h 1573503"/>
                <a:gd name="connsiteX4-259" fmla="*/ 232737 w 933334"/>
                <a:gd name="connsiteY4-260" fmla="*/ 40121 h 1573503"/>
                <a:gd name="connsiteX0-261" fmla="*/ 250294 w 910297"/>
                <a:gd name="connsiteY0-262" fmla="*/ 48842 h 1454036"/>
                <a:gd name="connsiteX1-263" fmla="*/ 82583 w 910297"/>
                <a:gd name="connsiteY1-264" fmla="*/ 1052068 h 1454036"/>
                <a:gd name="connsiteX2-265" fmla="*/ 664529 w 910297"/>
                <a:gd name="connsiteY2-266" fmla="*/ 1432972 h 1454036"/>
                <a:gd name="connsiteX3-267" fmla="*/ 885414 w 910297"/>
                <a:gd name="connsiteY3-268" fmla="*/ 480593 h 1454036"/>
                <a:gd name="connsiteX4-269" fmla="*/ 250294 w 910297"/>
                <a:gd name="connsiteY4-270" fmla="*/ 48842 h 1454036"/>
                <a:gd name="connsiteX0-271" fmla="*/ 250294 w 930082"/>
                <a:gd name="connsiteY0-272" fmla="*/ 48842 h 1454038"/>
                <a:gd name="connsiteX1-273" fmla="*/ 82583 w 930082"/>
                <a:gd name="connsiteY1-274" fmla="*/ 1052068 h 1454038"/>
                <a:gd name="connsiteX2-275" fmla="*/ 664529 w 930082"/>
                <a:gd name="connsiteY2-276" fmla="*/ 1432972 h 1454038"/>
                <a:gd name="connsiteX3-277" fmla="*/ 885414 w 930082"/>
                <a:gd name="connsiteY3-278" fmla="*/ 480593 h 1454038"/>
                <a:gd name="connsiteX4-279" fmla="*/ 250294 w 930082"/>
                <a:gd name="connsiteY4-280" fmla="*/ 48842 h 1454038"/>
                <a:gd name="connsiteX0-281" fmla="*/ 250294 w 957095"/>
                <a:gd name="connsiteY0-282" fmla="*/ 48842 h 1454036"/>
                <a:gd name="connsiteX1-283" fmla="*/ 82583 w 957095"/>
                <a:gd name="connsiteY1-284" fmla="*/ 1052068 h 1454036"/>
                <a:gd name="connsiteX2-285" fmla="*/ 664529 w 957095"/>
                <a:gd name="connsiteY2-286" fmla="*/ 1432972 h 1454036"/>
                <a:gd name="connsiteX3-287" fmla="*/ 885414 w 957095"/>
                <a:gd name="connsiteY3-288" fmla="*/ 480593 h 1454036"/>
                <a:gd name="connsiteX4-289" fmla="*/ 250294 w 957095"/>
                <a:gd name="connsiteY4-290" fmla="*/ 48842 h 1454036"/>
                <a:gd name="connsiteX0-291" fmla="*/ 250294 w 966104"/>
                <a:gd name="connsiteY0-292" fmla="*/ 48842 h 1454038"/>
                <a:gd name="connsiteX1-293" fmla="*/ 82583 w 966104"/>
                <a:gd name="connsiteY1-294" fmla="*/ 1052068 h 1454038"/>
                <a:gd name="connsiteX2-295" fmla="*/ 664529 w 966104"/>
                <a:gd name="connsiteY2-296" fmla="*/ 1432972 h 1454038"/>
                <a:gd name="connsiteX3-297" fmla="*/ 885414 w 966104"/>
                <a:gd name="connsiteY3-298" fmla="*/ 480593 h 1454038"/>
                <a:gd name="connsiteX4-299" fmla="*/ 250294 w 966104"/>
                <a:gd name="connsiteY4-300" fmla="*/ 48842 h 14540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66104" h="1454038">
                  <a:moveTo>
                    <a:pt x="250294" y="48842"/>
                  </a:moveTo>
                  <a:cubicBezTo>
                    <a:pt x="-123981" y="165237"/>
                    <a:pt x="13544" y="821380"/>
                    <a:pt x="82583" y="1052068"/>
                  </a:cubicBezTo>
                  <a:cubicBezTo>
                    <a:pt x="151622" y="1282756"/>
                    <a:pt x="388651" y="1528218"/>
                    <a:pt x="664529" y="1432972"/>
                  </a:cubicBezTo>
                  <a:cubicBezTo>
                    <a:pt x="940407" y="1337726"/>
                    <a:pt x="1057615" y="781063"/>
                    <a:pt x="885414" y="480593"/>
                  </a:cubicBezTo>
                  <a:cubicBezTo>
                    <a:pt x="794397" y="281626"/>
                    <a:pt x="665161" y="-143679"/>
                    <a:pt x="250294" y="48842"/>
                  </a:cubicBezTo>
                  <a:close/>
                </a:path>
              </a:pathLst>
            </a:custGeom>
            <a:solidFill>
              <a:srgbClr val="E84328"/>
            </a:solidFill>
            <a:ln w="9525" cap="rnd">
              <a:noFill/>
              <a:prstDash val="solid"/>
              <a:round/>
            </a:ln>
            <a:effectLst/>
          </p:spPr>
          <p:txBody>
            <a:bodyPr vert="eaVert" anchor="ctr"/>
            <a:lstStyle/>
            <a:p>
              <a:pPr>
                <a:defRPr/>
              </a:pPr>
              <a:endParaRPr lang="zh-CN" altLang="en-US" sz="79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MH_Other_5"/>
            <p:cNvSpPr/>
            <p:nvPr>
              <p:custDataLst>
                <p:tags r:id="rId8"/>
              </p:custDataLst>
            </p:nvPr>
          </p:nvSpPr>
          <p:spPr bwMode="auto">
            <a:xfrm>
              <a:off x="1199256" y="3850943"/>
              <a:ext cx="347034" cy="409613"/>
            </a:xfrm>
            <a:custGeom>
              <a:avLst/>
              <a:gdLst>
                <a:gd name="connsiteX0" fmla="*/ 228600 w 965200"/>
                <a:gd name="connsiteY0" fmla="*/ 0 h 1193800"/>
                <a:gd name="connsiteX1" fmla="*/ 0 w 965200"/>
                <a:gd name="connsiteY1" fmla="*/ 927100 h 1193800"/>
                <a:gd name="connsiteX2" fmla="*/ 774700 w 965200"/>
                <a:gd name="connsiteY2" fmla="*/ 1193800 h 1193800"/>
                <a:gd name="connsiteX3" fmla="*/ 965200 w 965200"/>
                <a:gd name="connsiteY3" fmla="*/ 381000 h 1193800"/>
                <a:gd name="connsiteX4" fmla="*/ 228600 w 965200"/>
                <a:gd name="connsiteY4" fmla="*/ 0 h 1193800"/>
                <a:gd name="connsiteX0-1" fmla="*/ 255223 w 991823"/>
                <a:gd name="connsiteY0-2" fmla="*/ 18035 h 1211835"/>
                <a:gd name="connsiteX1-3" fmla="*/ 26623 w 991823"/>
                <a:gd name="connsiteY1-4" fmla="*/ 945135 h 1211835"/>
                <a:gd name="connsiteX2-5" fmla="*/ 801323 w 991823"/>
                <a:gd name="connsiteY2-6" fmla="*/ 1211835 h 1211835"/>
                <a:gd name="connsiteX3-7" fmla="*/ 991823 w 991823"/>
                <a:gd name="connsiteY3-8" fmla="*/ 399035 h 1211835"/>
                <a:gd name="connsiteX4-9" fmla="*/ 255223 w 991823"/>
                <a:gd name="connsiteY4-10" fmla="*/ 18035 h 1211835"/>
                <a:gd name="connsiteX0-11" fmla="*/ 307466 w 1044066"/>
                <a:gd name="connsiteY0-12" fmla="*/ 18035 h 1211835"/>
                <a:gd name="connsiteX1-13" fmla="*/ 78866 w 1044066"/>
                <a:gd name="connsiteY1-14" fmla="*/ 945135 h 1211835"/>
                <a:gd name="connsiteX2-15" fmla="*/ 853566 w 1044066"/>
                <a:gd name="connsiteY2-16" fmla="*/ 1211835 h 1211835"/>
                <a:gd name="connsiteX3-17" fmla="*/ 1044066 w 1044066"/>
                <a:gd name="connsiteY3-18" fmla="*/ 399035 h 1211835"/>
                <a:gd name="connsiteX4-19" fmla="*/ 307466 w 1044066"/>
                <a:gd name="connsiteY4-20" fmla="*/ 18035 h 1211835"/>
                <a:gd name="connsiteX0-21" fmla="*/ 307466 w 1092523"/>
                <a:gd name="connsiteY0-22" fmla="*/ 18035 h 1219569"/>
                <a:gd name="connsiteX1-23" fmla="*/ 78866 w 1092523"/>
                <a:gd name="connsiteY1-24" fmla="*/ 945135 h 1219569"/>
                <a:gd name="connsiteX2-25" fmla="*/ 853566 w 1092523"/>
                <a:gd name="connsiteY2-26" fmla="*/ 1211835 h 1219569"/>
                <a:gd name="connsiteX3-27" fmla="*/ 1044066 w 1092523"/>
                <a:gd name="connsiteY3-28" fmla="*/ 399035 h 1219569"/>
                <a:gd name="connsiteX4-29" fmla="*/ 307466 w 1092523"/>
                <a:gd name="connsiteY4-30" fmla="*/ 18035 h 1219569"/>
                <a:gd name="connsiteX0-31" fmla="*/ 307466 w 1128943"/>
                <a:gd name="connsiteY0-32" fmla="*/ 18035 h 1256152"/>
                <a:gd name="connsiteX1-33" fmla="*/ 78866 w 1128943"/>
                <a:gd name="connsiteY1-34" fmla="*/ 945135 h 1256152"/>
                <a:gd name="connsiteX2-35" fmla="*/ 853566 w 1128943"/>
                <a:gd name="connsiteY2-36" fmla="*/ 1211835 h 1256152"/>
                <a:gd name="connsiteX3-37" fmla="*/ 1044066 w 1128943"/>
                <a:gd name="connsiteY3-38" fmla="*/ 399035 h 1256152"/>
                <a:gd name="connsiteX4-39" fmla="*/ 307466 w 1128943"/>
                <a:gd name="connsiteY4-40" fmla="*/ 18035 h 1256152"/>
                <a:gd name="connsiteX0-41" fmla="*/ 307466 w 1128943"/>
                <a:gd name="connsiteY0-42" fmla="*/ 18035 h 1295996"/>
                <a:gd name="connsiteX1-43" fmla="*/ 78866 w 1128943"/>
                <a:gd name="connsiteY1-44" fmla="*/ 945135 h 1295996"/>
                <a:gd name="connsiteX2-45" fmla="*/ 853566 w 1128943"/>
                <a:gd name="connsiteY2-46" fmla="*/ 1211835 h 1295996"/>
                <a:gd name="connsiteX3-47" fmla="*/ 1044066 w 1128943"/>
                <a:gd name="connsiteY3-48" fmla="*/ 399035 h 1295996"/>
                <a:gd name="connsiteX4-49" fmla="*/ 307466 w 1128943"/>
                <a:gd name="connsiteY4-50" fmla="*/ 18035 h 1295996"/>
                <a:gd name="connsiteX0-51" fmla="*/ 379312 w 1200789"/>
                <a:gd name="connsiteY0-52" fmla="*/ 18035 h 1295996"/>
                <a:gd name="connsiteX1-53" fmla="*/ 150712 w 1200789"/>
                <a:gd name="connsiteY1-54" fmla="*/ 945135 h 1295996"/>
                <a:gd name="connsiteX2-55" fmla="*/ 925412 w 1200789"/>
                <a:gd name="connsiteY2-56" fmla="*/ 1211835 h 1295996"/>
                <a:gd name="connsiteX3-57" fmla="*/ 1115912 w 1200789"/>
                <a:gd name="connsiteY3-58" fmla="*/ 399035 h 1295996"/>
                <a:gd name="connsiteX4-59" fmla="*/ 379312 w 1200789"/>
                <a:gd name="connsiteY4-60" fmla="*/ 18035 h 1295996"/>
                <a:gd name="connsiteX0-61" fmla="*/ 368256 w 1189733"/>
                <a:gd name="connsiteY0-62" fmla="*/ 18035 h 1315677"/>
                <a:gd name="connsiteX1-63" fmla="*/ 139656 w 1189733"/>
                <a:gd name="connsiteY1-64" fmla="*/ 945135 h 1315677"/>
                <a:gd name="connsiteX2-65" fmla="*/ 914356 w 1189733"/>
                <a:gd name="connsiteY2-66" fmla="*/ 1211835 h 1315677"/>
                <a:gd name="connsiteX3-67" fmla="*/ 1104856 w 1189733"/>
                <a:gd name="connsiteY3-68" fmla="*/ 399035 h 1315677"/>
                <a:gd name="connsiteX4-69" fmla="*/ 368256 w 1189733"/>
                <a:gd name="connsiteY4-70" fmla="*/ 18035 h 1315677"/>
                <a:gd name="connsiteX0-71" fmla="*/ 308355 w 1129832"/>
                <a:gd name="connsiteY0-72" fmla="*/ 18035 h 1295996"/>
                <a:gd name="connsiteX1-73" fmla="*/ 79755 w 1129832"/>
                <a:gd name="connsiteY1-74" fmla="*/ 945135 h 1295996"/>
                <a:gd name="connsiteX2-75" fmla="*/ 854455 w 1129832"/>
                <a:gd name="connsiteY2-76" fmla="*/ 1211835 h 1295996"/>
                <a:gd name="connsiteX3-77" fmla="*/ 1044955 w 1129832"/>
                <a:gd name="connsiteY3-78" fmla="*/ 399035 h 1295996"/>
                <a:gd name="connsiteX4-79" fmla="*/ 308355 w 1129832"/>
                <a:gd name="connsiteY4-80" fmla="*/ 18035 h 1295996"/>
                <a:gd name="connsiteX0-81" fmla="*/ 308355 w 1121503"/>
                <a:gd name="connsiteY0-82" fmla="*/ 18035 h 1237984"/>
                <a:gd name="connsiteX1-83" fmla="*/ 79755 w 1121503"/>
                <a:gd name="connsiteY1-84" fmla="*/ 945135 h 1237984"/>
                <a:gd name="connsiteX2-85" fmla="*/ 854455 w 1121503"/>
                <a:gd name="connsiteY2-86" fmla="*/ 1211835 h 1237984"/>
                <a:gd name="connsiteX3-87" fmla="*/ 1044955 w 1121503"/>
                <a:gd name="connsiteY3-88" fmla="*/ 399035 h 1237984"/>
                <a:gd name="connsiteX4-89" fmla="*/ 308355 w 1121503"/>
                <a:gd name="connsiteY4-90" fmla="*/ 18035 h 1237984"/>
                <a:gd name="connsiteX0-91" fmla="*/ 308355 w 1176171"/>
                <a:gd name="connsiteY0-92" fmla="*/ 18035 h 1301167"/>
                <a:gd name="connsiteX1-93" fmla="*/ 79755 w 1176171"/>
                <a:gd name="connsiteY1-94" fmla="*/ 945135 h 1301167"/>
                <a:gd name="connsiteX2-95" fmla="*/ 854455 w 1176171"/>
                <a:gd name="connsiteY2-96" fmla="*/ 1211835 h 1301167"/>
                <a:gd name="connsiteX3-97" fmla="*/ 1044955 w 1176171"/>
                <a:gd name="connsiteY3-98" fmla="*/ 399035 h 1301167"/>
                <a:gd name="connsiteX4-99" fmla="*/ 308355 w 1176171"/>
                <a:gd name="connsiteY4-100" fmla="*/ 18035 h 1301167"/>
                <a:gd name="connsiteX0-101" fmla="*/ 311025 w 1206943"/>
                <a:gd name="connsiteY0-102" fmla="*/ 18035 h 1327216"/>
                <a:gd name="connsiteX1-103" fmla="*/ 82425 w 1206943"/>
                <a:gd name="connsiteY1-104" fmla="*/ 945135 h 1327216"/>
                <a:gd name="connsiteX2-105" fmla="*/ 907925 w 1206943"/>
                <a:gd name="connsiteY2-106" fmla="*/ 1224535 h 1327216"/>
                <a:gd name="connsiteX3-107" fmla="*/ 1047625 w 1206943"/>
                <a:gd name="connsiteY3-108" fmla="*/ 399035 h 1327216"/>
                <a:gd name="connsiteX4-109" fmla="*/ 311025 w 1206943"/>
                <a:gd name="connsiteY4-110" fmla="*/ 18035 h 1327216"/>
                <a:gd name="connsiteX0-111" fmla="*/ 311025 w 1171155"/>
                <a:gd name="connsiteY0-112" fmla="*/ 18035 h 1300243"/>
                <a:gd name="connsiteX1-113" fmla="*/ 82425 w 1171155"/>
                <a:gd name="connsiteY1-114" fmla="*/ 945135 h 1300243"/>
                <a:gd name="connsiteX2-115" fmla="*/ 907925 w 1171155"/>
                <a:gd name="connsiteY2-116" fmla="*/ 1224535 h 1300243"/>
                <a:gd name="connsiteX3-117" fmla="*/ 1047625 w 1171155"/>
                <a:gd name="connsiteY3-118" fmla="*/ 399035 h 1300243"/>
                <a:gd name="connsiteX4-119" fmla="*/ 311025 w 1171155"/>
                <a:gd name="connsiteY4-120" fmla="*/ 18035 h 1300243"/>
                <a:gd name="connsiteX0-121" fmla="*/ 311025 w 1151607"/>
                <a:gd name="connsiteY0-122" fmla="*/ 18035 h 1300243"/>
                <a:gd name="connsiteX1-123" fmla="*/ 82425 w 1151607"/>
                <a:gd name="connsiteY1-124" fmla="*/ 945135 h 1300243"/>
                <a:gd name="connsiteX2-125" fmla="*/ 907925 w 1151607"/>
                <a:gd name="connsiteY2-126" fmla="*/ 1224535 h 1300243"/>
                <a:gd name="connsiteX3-127" fmla="*/ 1047625 w 1151607"/>
                <a:gd name="connsiteY3-128" fmla="*/ 399035 h 1300243"/>
                <a:gd name="connsiteX4-129" fmla="*/ 311025 w 1151607"/>
                <a:gd name="connsiteY4-130" fmla="*/ 18035 h 1300243"/>
                <a:gd name="connsiteX0-131" fmla="*/ 311025 w 1151605"/>
                <a:gd name="connsiteY0-132" fmla="*/ 18035 h 1390374"/>
                <a:gd name="connsiteX1-133" fmla="*/ 82425 w 1151605"/>
                <a:gd name="connsiteY1-134" fmla="*/ 945135 h 1390374"/>
                <a:gd name="connsiteX2-135" fmla="*/ 907924 w 1151605"/>
                <a:gd name="connsiteY2-136" fmla="*/ 1326039 h 1390374"/>
                <a:gd name="connsiteX3-137" fmla="*/ 1047625 w 1151605"/>
                <a:gd name="connsiteY3-138" fmla="*/ 399035 h 1390374"/>
                <a:gd name="connsiteX4-139" fmla="*/ 311025 w 1151605"/>
                <a:gd name="connsiteY4-140" fmla="*/ 18035 h 1390374"/>
                <a:gd name="connsiteX0-141" fmla="*/ 302517 w 1094827"/>
                <a:gd name="connsiteY0-142" fmla="*/ 18035 h 1483396"/>
                <a:gd name="connsiteX1-143" fmla="*/ 73917 w 1094827"/>
                <a:gd name="connsiteY1-144" fmla="*/ 945135 h 1483396"/>
                <a:gd name="connsiteX2-145" fmla="*/ 777640 w 1094827"/>
                <a:gd name="connsiteY2-146" fmla="*/ 1427543 h 1483396"/>
                <a:gd name="connsiteX3-147" fmla="*/ 1039117 w 1094827"/>
                <a:gd name="connsiteY3-148" fmla="*/ 399035 h 1483396"/>
                <a:gd name="connsiteX4-149" fmla="*/ 302517 w 1094827"/>
                <a:gd name="connsiteY4-150" fmla="*/ 18035 h 1483396"/>
                <a:gd name="connsiteX0-151" fmla="*/ 302515 w 1078069"/>
                <a:gd name="connsiteY0-152" fmla="*/ 18035 h 1483396"/>
                <a:gd name="connsiteX1-153" fmla="*/ 73915 w 1078069"/>
                <a:gd name="connsiteY1-154" fmla="*/ 945135 h 1483396"/>
                <a:gd name="connsiteX2-155" fmla="*/ 777638 w 1078069"/>
                <a:gd name="connsiteY2-156" fmla="*/ 1427543 h 1483396"/>
                <a:gd name="connsiteX3-157" fmla="*/ 1039115 w 1078069"/>
                <a:gd name="connsiteY3-158" fmla="*/ 399035 h 1483396"/>
                <a:gd name="connsiteX4-159" fmla="*/ 302515 w 1078069"/>
                <a:gd name="connsiteY4-160" fmla="*/ 18035 h 1483396"/>
                <a:gd name="connsiteX0-161" fmla="*/ 302515 w 1071948"/>
                <a:gd name="connsiteY0-162" fmla="*/ 18035 h 1449336"/>
                <a:gd name="connsiteX1-163" fmla="*/ 73915 w 1071948"/>
                <a:gd name="connsiteY1-164" fmla="*/ 945135 h 1449336"/>
                <a:gd name="connsiteX2-165" fmla="*/ 777638 w 1071948"/>
                <a:gd name="connsiteY2-166" fmla="*/ 1427543 h 1449336"/>
                <a:gd name="connsiteX3-167" fmla="*/ 1039115 w 1071948"/>
                <a:gd name="connsiteY3-168" fmla="*/ 399035 h 1449336"/>
                <a:gd name="connsiteX4-169" fmla="*/ 302515 w 1071948"/>
                <a:gd name="connsiteY4-170" fmla="*/ 18035 h 1449336"/>
                <a:gd name="connsiteX0-171" fmla="*/ 302515 w 1071948"/>
                <a:gd name="connsiteY0-172" fmla="*/ 53441 h 1484742"/>
                <a:gd name="connsiteX1-173" fmla="*/ 73915 w 1071948"/>
                <a:gd name="connsiteY1-174" fmla="*/ 980541 h 1484742"/>
                <a:gd name="connsiteX2-175" fmla="*/ 777638 w 1071948"/>
                <a:gd name="connsiteY2-176" fmla="*/ 1462949 h 1484742"/>
                <a:gd name="connsiteX3-177" fmla="*/ 1039115 w 1071948"/>
                <a:gd name="connsiteY3-178" fmla="*/ 434441 h 1484742"/>
                <a:gd name="connsiteX4-179" fmla="*/ 302515 w 1071948"/>
                <a:gd name="connsiteY4-180" fmla="*/ 53441 h 1484742"/>
                <a:gd name="connsiteX0-181" fmla="*/ 315981 w 1085414"/>
                <a:gd name="connsiteY0-182" fmla="*/ 53443 h 1484744"/>
                <a:gd name="connsiteX1-183" fmla="*/ 87381 w 1085414"/>
                <a:gd name="connsiteY1-184" fmla="*/ 980543 h 1484744"/>
                <a:gd name="connsiteX2-185" fmla="*/ 791104 w 1085414"/>
                <a:gd name="connsiteY2-186" fmla="*/ 1462951 h 1484744"/>
                <a:gd name="connsiteX3-187" fmla="*/ 1052581 w 1085414"/>
                <a:gd name="connsiteY3-188" fmla="*/ 434443 h 1484744"/>
                <a:gd name="connsiteX4-189" fmla="*/ 315981 w 1085414"/>
                <a:gd name="connsiteY4-190" fmla="*/ 53443 h 1484744"/>
                <a:gd name="connsiteX0-191" fmla="*/ 326258 w 1075395"/>
                <a:gd name="connsiteY0-192" fmla="*/ 44948 h 1578533"/>
                <a:gd name="connsiteX1-193" fmla="*/ 77362 w 1075395"/>
                <a:gd name="connsiteY1-194" fmla="*/ 1073551 h 1578533"/>
                <a:gd name="connsiteX2-195" fmla="*/ 781085 w 1075395"/>
                <a:gd name="connsiteY2-196" fmla="*/ 1555959 h 1578533"/>
                <a:gd name="connsiteX3-197" fmla="*/ 1042562 w 1075395"/>
                <a:gd name="connsiteY3-198" fmla="*/ 527451 h 1578533"/>
                <a:gd name="connsiteX4-199" fmla="*/ 326258 w 1075395"/>
                <a:gd name="connsiteY4-200" fmla="*/ 44948 h 1578533"/>
                <a:gd name="connsiteX0-201" fmla="*/ 302142 w 1051279"/>
                <a:gd name="connsiteY0-202" fmla="*/ 44948 h 1578533"/>
                <a:gd name="connsiteX1-203" fmla="*/ 53246 w 1051279"/>
                <a:gd name="connsiteY1-204" fmla="*/ 1073551 h 1578533"/>
                <a:gd name="connsiteX2-205" fmla="*/ 756969 w 1051279"/>
                <a:gd name="connsiteY2-206" fmla="*/ 1555959 h 1578533"/>
                <a:gd name="connsiteX3-207" fmla="*/ 1018446 w 1051279"/>
                <a:gd name="connsiteY3-208" fmla="*/ 527451 h 1578533"/>
                <a:gd name="connsiteX4-209" fmla="*/ 302142 w 1051279"/>
                <a:gd name="connsiteY4-210" fmla="*/ 44948 h 1578533"/>
                <a:gd name="connsiteX0-211" fmla="*/ 302142 w 1004635"/>
                <a:gd name="connsiteY0-212" fmla="*/ 40123 h 1563521"/>
                <a:gd name="connsiteX1-213" fmla="*/ 53246 w 1004635"/>
                <a:gd name="connsiteY1-214" fmla="*/ 1068726 h 1563521"/>
                <a:gd name="connsiteX2-215" fmla="*/ 756969 w 1004635"/>
                <a:gd name="connsiteY2-216" fmla="*/ 1551134 h 1563521"/>
                <a:gd name="connsiteX3-217" fmla="*/ 977854 w 1004635"/>
                <a:gd name="connsiteY3-218" fmla="*/ 598755 h 1563521"/>
                <a:gd name="connsiteX4-219" fmla="*/ 302142 w 1004635"/>
                <a:gd name="connsiteY4-220" fmla="*/ 40123 h 1563521"/>
                <a:gd name="connsiteX0-221" fmla="*/ 331365 w 1034545"/>
                <a:gd name="connsiteY0-222" fmla="*/ 40121 h 1576916"/>
                <a:gd name="connsiteX1-223" fmla="*/ 41877 w 1034545"/>
                <a:gd name="connsiteY1-224" fmla="*/ 1195604 h 1576916"/>
                <a:gd name="connsiteX2-225" fmla="*/ 786192 w 1034545"/>
                <a:gd name="connsiteY2-226" fmla="*/ 1551132 h 1576916"/>
                <a:gd name="connsiteX3-227" fmla="*/ 1007077 w 1034545"/>
                <a:gd name="connsiteY3-228" fmla="*/ 598753 h 1576916"/>
                <a:gd name="connsiteX4-229" fmla="*/ 331365 w 1034545"/>
                <a:gd name="connsiteY4-230" fmla="*/ 40121 h 1576916"/>
                <a:gd name="connsiteX0-231" fmla="*/ 331365 w 1057619"/>
                <a:gd name="connsiteY0-232" fmla="*/ 40121 h 1596074"/>
                <a:gd name="connsiteX1-233" fmla="*/ 41877 w 1057619"/>
                <a:gd name="connsiteY1-234" fmla="*/ 1195604 h 1596074"/>
                <a:gd name="connsiteX2-235" fmla="*/ 786192 w 1057619"/>
                <a:gd name="connsiteY2-236" fmla="*/ 1551132 h 1596074"/>
                <a:gd name="connsiteX3-237" fmla="*/ 1007077 w 1057619"/>
                <a:gd name="connsiteY3-238" fmla="*/ 598753 h 1596074"/>
                <a:gd name="connsiteX4-239" fmla="*/ 331365 w 1057619"/>
                <a:gd name="connsiteY4-240" fmla="*/ 40121 h 1596074"/>
                <a:gd name="connsiteX0-241" fmla="*/ 331365 w 1073428"/>
                <a:gd name="connsiteY0-242" fmla="*/ 40121 h 1596074"/>
                <a:gd name="connsiteX1-243" fmla="*/ 41877 w 1073428"/>
                <a:gd name="connsiteY1-244" fmla="*/ 1195604 h 1596074"/>
                <a:gd name="connsiteX2-245" fmla="*/ 786192 w 1073428"/>
                <a:gd name="connsiteY2-246" fmla="*/ 1551132 h 1596074"/>
                <a:gd name="connsiteX3-247" fmla="*/ 1007077 w 1073428"/>
                <a:gd name="connsiteY3-248" fmla="*/ 598753 h 1596074"/>
                <a:gd name="connsiteX4-249" fmla="*/ 331365 w 1073428"/>
                <a:gd name="connsiteY4-250" fmla="*/ 40121 h 1596074"/>
                <a:gd name="connsiteX0-251" fmla="*/ 232737 w 933334"/>
                <a:gd name="connsiteY0-252" fmla="*/ 40121 h 1573503"/>
                <a:gd name="connsiteX1-253" fmla="*/ 105618 w 933334"/>
                <a:gd name="connsiteY1-254" fmla="*/ 1170228 h 1573503"/>
                <a:gd name="connsiteX2-255" fmla="*/ 687564 w 933334"/>
                <a:gd name="connsiteY2-256" fmla="*/ 1551132 h 1573503"/>
                <a:gd name="connsiteX3-257" fmla="*/ 908449 w 933334"/>
                <a:gd name="connsiteY3-258" fmla="*/ 598753 h 1573503"/>
                <a:gd name="connsiteX4-259" fmla="*/ 232737 w 933334"/>
                <a:gd name="connsiteY4-260" fmla="*/ 40121 h 1573503"/>
                <a:gd name="connsiteX0-261" fmla="*/ 250294 w 910297"/>
                <a:gd name="connsiteY0-262" fmla="*/ 48842 h 1454036"/>
                <a:gd name="connsiteX1-263" fmla="*/ 82583 w 910297"/>
                <a:gd name="connsiteY1-264" fmla="*/ 1052068 h 1454036"/>
                <a:gd name="connsiteX2-265" fmla="*/ 664529 w 910297"/>
                <a:gd name="connsiteY2-266" fmla="*/ 1432972 h 1454036"/>
                <a:gd name="connsiteX3-267" fmla="*/ 885414 w 910297"/>
                <a:gd name="connsiteY3-268" fmla="*/ 480593 h 1454036"/>
                <a:gd name="connsiteX4-269" fmla="*/ 250294 w 910297"/>
                <a:gd name="connsiteY4-270" fmla="*/ 48842 h 1454036"/>
                <a:gd name="connsiteX0-271" fmla="*/ 250294 w 930082"/>
                <a:gd name="connsiteY0-272" fmla="*/ 48842 h 1454038"/>
                <a:gd name="connsiteX1-273" fmla="*/ 82583 w 930082"/>
                <a:gd name="connsiteY1-274" fmla="*/ 1052068 h 1454038"/>
                <a:gd name="connsiteX2-275" fmla="*/ 664529 w 930082"/>
                <a:gd name="connsiteY2-276" fmla="*/ 1432972 h 1454038"/>
                <a:gd name="connsiteX3-277" fmla="*/ 885414 w 930082"/>
                <a:gd name="connsiteY3-278" fmla="*/ 480593 h 1454038"/>
                <a:gd name="connsiteX4-279" fmla="*/ 250294 w 930082"/>
                <a:gd name="connsiteY4-280" fmla="*/ 48842 h 1454038"/>
                <a:gd name="connsiteX0-281" fmla="*/ 250294 w 957095"/>
                <a:gd name="connsiteY0-282" fmla="*/ 48842 h 1454036"/>
                <a:gd name="connsiteX1-283" fmla="*/ 82583 w 957095"/>
                <a:gd name="connsiteY1-284" fmla="*/ 1052068 h 1454036"/>
                <a:gd name="connsiteX2-285" fmla="*/ 664529 w 957095"/>
                <a:gd name="connsiteY2-286" fmla="*/ 1432972 h 1454036"/>
                <a:gd name="connsiteX3-287" fmla="*/ 885414 w 957095"/>
                <a:gd name="connsiteY3-288" fmla="*/ 480593 h 1454036"/>
                <a:gd name="connsiteX4-289" fmla="*/ 250294 w 957095"/>
                <a:gd name="connsiteY4-290" fmla="*/ 48842 h 1454036"/>
                <a:gd name="connsiteX0-291" fmla="*/ 250294 w 966104"/>
                <a:gd name="connsiteY0-292" fmla="*/ 48842 h 1454038"/>
                <a:gd name="connsiteX1-293" fmla="*/ 82583 w 966104"/>
                <a:gd name="connsiteY1-294" fmla="*/ 1052068 h 1454038"/>
                <a:gd name="connsiteX2-295" fmla="*/ 664529 w 966104"/>
                <a:gd name="connsiteY2-296" fmla="*/ 1432972 h 1454038"/>
                <a:gd name="connsiteX3-297" fmla="*/ 885414 w 966104"/>
                <a:gd name="connsiteY3-298" fmla="*/ 480593 h 1454038"/>
                <a:gd name="connsiteX4-299" fmla="*/ 250294 w 966104"/>
                <a:gd name="connsiteY4-300" fmla="*/ 48842 h 1454038"/>
                <a:gd name="connsiteX0-301" fmla="*/ 217301 w 1014295"/>
                <a:gd name="connsiteY0-302" fmla="*/ 38729 h 1597766"/>
                <a:gd name="connsiteX1-303" fmla="*/ 130774 w 1014295"/>
                <a:gd name="connsiteY1-304" fmla="*/ 1194211 h 1597766"/>
                <a:gd name="connsiteX2-305" fmla="*/ 712720 w 1014295"/>
                <a:gd name="connsiteY2-306" fmla="*/ 1575115 h 1597766"/>
                <a:gd name="connsiteX3-307" fmla="*/ 933605 w 1014295"/>
                <a:gd name="connsiteY3-308" fmla="*/ 622736 h 1597766"/>
                <a:gd name="connsiteX4-309" fmla="*/ 217301 w 1014295"/>
                <a:gd name="connsiteY4-310" fmla="*/ 38729 h 1597766"/>
                <a:gd name="connsiteX0-311" fmla="*/ 217301 w 1014295"/>
                <a:gd name="connsiteY0-312" fmla="*/ 23901 h 1582936"/>
                <a:gd name="connsiteX1-313" fmla="*/ 130774 w 1014295"/>
                <a:gd name="connsiteY1-314" fmla="*/ 1179383 h 1582936"/>
                <a:gd name="connsiteX2-315" fmla="*/ 712720 w 1014295"/>
                <a:gd name="connsiteY2-316" fmla="*/ 1560287 h 1582936"/>
                <a:gd name="connsiteX3-317" fmla="*/ 933605 w 1014295"/>
                <a:gd name="connsiteY3-318" fmla="*/ 607908 h 1582936"/>
                <a:gd name="connsiteX4-319" fmla="*/ 217301 w 1014295"/>
                <a:gd name="connsiteY4-320" fmla="*/ 23901 h 1582936"/>
                <a:gd name="connsiteX0-321" fmla="*/ 217301 w 1014295"/>
                <a:gd name="connsiteY0-322" fmla="*/ 17309 h 1576346"/>
                <a:gd name="connsiteX1-323" fmla="*/ 130774 w 1014295"/>
                <a:gd name="connsiteY1-324" fmla="*/ 1172791 h 1576346"/>
                <a:gd name="connsiteX2-325" fmla="*/ 712720 w 1014295"/>
                <a:gd name="connsiteY2-326" fmla="*/ 1553695 h 1576346"/>
                <a:gd name="connsiteX3-327" fmla="*/ 933605 w 1014295"/>
                <a:gd name="connsiteY3-328" fmla="*/ 601316 h 1576346"/>
                <a:gd name="connsiteX4-329" fmla="*/ 217301 w 1014295"/>
                <a:gd name="connsiteY4-330" fmla="*/ 17309 h 1576346"/>
                <a:gd name="connsiteX0-331" fmla="*/ 176603 w 973597"/>
                <a:gd name="connsiteY0-332" fmla="*/ 17309 h 1576344"/>
                <a:gd name="connsiteX1-333" fmla="*/ 90076 w 973597"/>
                <a:gd name="connsiteY1-334" fmla="*/ 1172791 h 1576344"/>
                <a:gd name="connsiteX2-335" fmla="*/ 672022 w 973597"/>
                <a:gd name="connsiteY2-336" fmla="*/ 1553695 h 1576344"/>
                <a:gd name="connsiteX3-337" fmla="*/ 892907 w 973597"/>
                <a:gd name="connsiteY3-338" fmla="*/ 601316 h 1576344"/>
                <a:gd name="connsiteX4-339" fmla="*/ 176603 w 973597"/>
                <a:gd name="connsiteY4-340" fmla="*/ 17309 h 1576344"/>
                <a:gd name="connsiteX0-341" fmla="*/ 167230 w 940251"/>
                <a:gd name="connsiteY0-342" fmla="*/ 17309 h 1570629"/>
                <a:gd name="connsiteX1-343" fmla="*/ 100999 w 940251"/>
                <a:gd name="connsiteY1-344" fmla="*/ 1122039 h 1570629"/>
                <a:gd name="connsiteX2-345" fmla="*/ 662649 w 940251"/>
                <a:gd name="connsiteY2-346" fmla="*/ 1553695 h 1570629"/>
                <a:gd name="connsiteX3-347" fmla="*/ 883534 w 940251"/>
                <a:gd name="connsiteY3-348" fmla="*/ 601316 h 1570629"/>
                <a:gd name="connsiteX4-349" fmla="*/ 167230 w 940251"/>
                <a:gd name="connsiteY4-350" fmla="*/ 17309 h 1570629"/>
                <a:gd name="connsiteX0-351" fmla="*/ 170751 w 953536"/>
                <a:gd name="connsiteY0-352" fmla="*/ 17309 h 1522229"/>
                <a:gd name="connsiteX1-353" fmla="*/ 104520 w 953536"/>
                <a:gd name="connsiteY1-354" fmla="*/ 1122039 h 1522229"/>
                <a:gd name="connsiteX2-355" fmla="*/ 727058 w 953536"/>
                <a:gd name="connsiteY2-356" fmla="*/ 1502943 h 1522229"/>
                <a:gd name="connsiteX3-357" fmla="*/ 887055 w 953536"/>
                <a:gd name="connsiteY3-358" fmla="*/ 601316 h 1522229"/>
                <a:gd name="connsiteX4-359" fmla="*/ 170751 w 953536"/>
                <a:gd name="connsiteY4-360" fmla="*/ 17309 h 1522229"/>
                <a:gd name="connsiteX0-361" fmla="*/ 170751 w 969134"/>
                <a:gd name="connsiteY0-362" fmla="*/ 17309 h 1522227"/>
                <a:gd name="connsiteX1-363" fmla="*/ 104520 w 969134"/>
                <a:gd name="connsiteY1-364" fmla="*/ 1122039 h 1522227"/>
                <a:gd name="connsiteX2-365" fmla="*/ 727058 w 969134"/>
                <a:gd name="connsiteY2-366" fmla="*/ 1502943 h 1522227"/>
                <a:gd name="connsiteX3-367" fmla="*/ 887055 w 969134"/>
                <a:gd name="connsiteY3-368" fmla="*/ 601316 h 1522227"/>
                <a:gd name="connsiteX4-369" fmla="*/ 170751 w 969134"/>
                <a:gd name="connsiteY4-370" fmla="*/ 17309 h 1522227"/>
                <a:gd name="connsiteX0-371" fmla="*/ 170751 w 996193"/>
                <a:gd name="connsiteY0-372" fmla="*/ 17309 h 1522229"/>
                <a:gd name="connsiteX1-373" fmla="*/ 104520 w 996193"/>
                <a:gd name="connsiteY1-374" fmla="*/ 1122039 h 1522229"/>
                <a:gd name="connsiteX2-375" fmla="*/ 727058 w 996193"/>
                <a:gd name="connsiteY2-376" fmla="*/ 1502943 h 1522229"/>
                <a:gd name="connsiteX3-377" fmla="*/ 887055 w 996193"/>
                <a:gd name="connsiteY3-378" fmla="*/ 601316 h 1522229"/>
                <a:gd name="connsiteX4-379" fmla="*/ 170751 w 996193"/>
                <a:gd name="connsiteY4-380" fmla="*/ 17309 h 1522229"/>
                <a:gd name="connsiteX0-381" fmla="*/ 170751 w 1032275"/>
                <a:gd name="connsiteY0-382" fmla="*/ 17309 h 1522227"/>
                <a:gd name="connsiteX1-383" fmla="*/ 104520 w 1032275"/>
                <a:gd name="connsiteY1-384" fmla="*/ 1122039 h 1522227"/>
                <a:gd name="connsiteX2-385" fmla="*/ 727058 w 1032275"/>
                <a:gd name="connsiteY2-386" fmla="*/ 1502943 h 1522227"/>
                <a:gd name="connsiteX3-387" fmla="*/ 887055 w 1032275"/>
                <a:gd name="connsiteY3-388" fmla="*/ 601316 h 1522227"/>
                <a:gd name="connsiteX4-389" fmla="*/ 170751 w 1032275"/>
                <a:gd name="connsiteY4-390" fmla="*/ 17309 h 152222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032275" h="1522227">
                  <a:moveTo>
                    <a:pt x="170751" y="17309"/>
                  </a:moveTo>
                  <a:cubicBezTo>
                    <a:pt x="-102043" y="133703"/>
                    <a:pt x="11802" y="874433"/>
                    <a:pt x="104520" y="1122039"/>
                  </a:cubicBezTo>
                  <a:cubicBezTo>
                    <a:pt x="197238" y="1369645"/>
                    <a:pt x="515450" y="1589730"/>
                    <a:pt x="727058" y="1502943"/>
                  </a:cubicBezTo>
                  <a:cubicBezTo>
                    <a:pt x="938666" y="1416156"/>
                    <a:pt x="1201329" y="1104793"/>
                    <a:pt x="887055" y="601316"/>
                  </a:cubicBezTo>
                  <a:cubicBezTo>
                    <a:pt x="796038" y="402349"/>
                    <a:pt x="342064" y="-99084"/>
                    <a:pt x="170751" y="17309"/>
                  </a:cubicBezTo>
                  <a:close/>
                </a:path>
              </a:pathLst>
            </a:custGeom>
            <a:solidFill>
              <a:srgbClr val="E84328"/>
            </a:solidFill>
            <a:ln w="9525" cap="rnd">
              <a:noFill/>
              <a:prstDash val="solid"/>
              <a:round/>
            </a:ln>
            <a:effectLst/>
          </p:spPr>
          <p:txBody>
            <a:bodyPr vert="eaVert" anchor="ctr"/>
            <a:lstStyle/>
            <a:p>
              <a:pPr>
                <a:defRPr/>
              </a:pPr>
              <a:endParaRPr lang="zh-CN" altLang="en-US" sz="79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MH_Title_1"/>
            <p:cNvSpPr/>
            <p:nvPr>
              <p:custDataLst>
                <p:tags r:id="rId9"/>
              </p:custDataLst>
            </p:nvPr>
          </p:nvSpPr>
          <p:spPr bwMode="auto">
            <a:xfrm>
              <a:off x="1464367" y="3501635"/>
              <a:ext cx="1901287" cy="1516706"/>
            </a:xfrm>
            <a:custGeom>
              <a:avLst/>
              <a:gdLst>
                <a:gd name="connsiteX0" fmla="*/ 1732097 w 2652713"/>
                <a:gd name="connsiteY0" fmla="*/ 392 h 2116300"/>
                <a:gd name="connsiteX1" fmla="*/ 2598479 w 2652713"/>
                <a:gd name="connsiteY1" fmla="*/ 354128 h 2116300"/>
                <a:gd name="connsiteX2" fmla="*/ 2274554 w 2652713"/>
                <a:gd name="connsiteY2" fmla="*/ 1525364 h 2116300"/>
                <a:gd name="connsiteX3" fmla="*/ 1502849 w 2652713"/>
                <a:gd name="connsiteY3" fmla="*/ 1830076 h 2116300"/>
                <a:gd name="connsiteX4" fmla="*/ 1264668 w 2652713"/>
                <a:gd name="connsiteY4" fmla="*/ 2115743 h 2116300"/>
                <a:gd name="connsiteX5" fmla="*/ 1194447 w 2652713"/>
                <a:gd name="connsiteY5" fmla="*/ 2116300 h 2116300"/>
                <a:gd name="connsiteX6" fmla="*/ 59594 w 2652713"/>
                <a:gd name="connsiteY6" fmla="*/ 2116300 h 2116300"/>
                <a:gd name="connsiteX7" fmla="*/ 41741 w 2652713"/>
                <a:gd name="connsiteY7" fmla="*/ 2081829 h 2116300"/>
                <a:gd name="connsiteX8" fmla="*/ 235728 w 2652713"/>
                <a:gd name="connsiteY8" fmla="*/ 896896 h 2116300"/>
                <a:gd name="connsiteX9" fmla="*/ 1398049 w 2652713"/>
                <a:gd name="connsiteY9" fmla="*/ 30372 h 2116300"/>
                <a:gd name="connsiteX10" fmla="*/ 1732097 w 2652713"/>
                <a:gd name="connsiteY10" fmla="*/ 392 h 211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2713" h="2116300">
                  <a:moveTo>
                    <a:pt x="1732097" y="392"/>
                  </a:moveTo>
                  <a:cubicBezTo>
                    <a:pt x="2092345" y="8054"/>
                    <a:pt x="2493680" y="127975"/>
                    <a:pt x="2598479" y="354128"/>
                  </a:cubicBezTo>
                  <a:cubicBezTo>
                    <a:pt x="2738212" y="655666"/>
                    <a:pt x="2600067" y="1384118"/>
                    <a:pt x="2274554" y="1525364"/>
                  </a:cubicBezTo>
                  <a:cubicBezTo>
                    <a:pt x="1949040" y="1666610"/>
                    <a:pt x="1687041" y="1696764"/>
                    <a:pt x="1502849" y="1830076"/>
                  </a:cubicBezTo>
                  <a:cubicBezTo>
                    <a:pt x="1318656" y="1963387"/>
                    <a:pt x="1344061" y="2020521"/>
                    <a:pt x="1264668" y="2115743"/>
                  </a:cubicBezTo>
                  <a:lnTo>
                    <a:pt x="1194447" y="2116300"/>
                  </a:lnTo>
                  <a:lnTo>
                    <a:pt x="59594" y="2116300"/>
                  </a:lnTo>
                  <a:lnTo>
                    <a:pt x="41741" y="2081829"/>
                  </a:lnTo>
                  <a:cubicBezTo>
                    <a:pt x="-58277" y="1838891"/>
                    <a:pt x="27320" y="1224223"/>
                    <a:pt x="235728" y="896896"/>
                  </a:cubicBezTo>
                  <a:cubicBezTo>
                    <a:pt x="458029" y="547748"/>
                    <a:pt x="1004257" y="120833"/>
                    <a:pt x="1398049" y="30372"/>
                  </a:cubicBezTo>
                  <a:cubicBezTo>
                    <a:pt x="1496497" y="7757"/>
                    <a:pt x="1612018" y="-2162"/>
                    <a:pt x="1732097" y="392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350" dirty="0">
                <a:solidFill>
                  <a:srgbClr val="303030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49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49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49"/>
                            </p:stCondLst>
                            <p:childTnLst>
                              <p:par>
                                <p:cTn id="4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2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237968" y="1023307"/>
            <a:ext cx="3744000" cy="574455"/>
            <a:chOff x="4230192" y="1023307"/>
            <a:chExt cx="3744000" cy="624078"/>
          </a:xfrm>
        </p:grpSpPr>
        <p:sp>
          <p:nvSpPr>
            <p:cNvPr id="10" name="矩形: 圆角 9"/>
            <p:cNvSpPr/>
            <p:nvPr/>
          </p:nvSpPr>
          <p:spPr>
            <a:xfrm>
              <a:off x="4230192" y="1023307"/>
              <a:ext cx="3744000" cy="624078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100" dirty="0">
                <a:latin typeface="+mj-ea"/>
                <a:ea typeface="+mj-ea"/>
              </a:endParaRPr>
            </a:p>
          </p:txBody>
        </p:sp>
        <p:sp>
          <p:nvSpPr>
            <p:cNvPr id="35" name="矩形: 圆角 34"/>
            <p:cNvSpPr/>
            <p:nvPr>
              <p:custDataLst>
                <p:tags r:id="rId8"/>
              </p:custDataLst>
            </p:nvPr>
          </p:nvSpPr>
          <p:spPr>
            <a:xfrm>
              <a:off x="4291847" y="1073141"/>
              <a:ext cx="3620690" cy="524410"/>
            </a:xfrm>
            <a:prstGeom prst="roundRect">
              <a:avLst>
                <a:gd name="adj" fmla="val 50000"/>
              </a:avLst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sz="2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202X</a:t>
              </a:r>
              <a:r>
                <a:rPr lang="zh-CN" altLang="en-US" sz="2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年</a:t>
              </a:r>
              <a:r>
                <a:rPr lang="zh-CN" altLang="en-US" sz="2000" b="1" dirty="0">
                  <a:solidFill>
                    <a:srgbClr val="FFFFFF"/>
                  </a:solidFill>
                  <a:latin typeface="+mj-ea"/>
                  <a:ea typeface="+mj-ea"/>
                </a:rPr>
                <a:t>安全工作回顾</a:t>
              </a:r>
              <a:endParaRPr lang="en-US" sz="2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092" name="文本框 1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804336" y="1696436"/>
            <a:ext cx="646331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Contents</a:t>
            </a:r>
          </a:p>
        </p:txBody>
      </p:sp>
      <p:sp>
        <p:nvSpPr>
          <p:cNvPr id="19" name="椭圆 18"/>
          <p:cNvSpPr/>
          <p:nvPr>
            <p:custDataLst>
              <p:tags r:id="rId3"/>
            </p:custDataLst>
          </p:nvPr>
        </p:nvSpPr>
        <p:spPr>
          <a:xfrm>
            <a:off x="1276856" y="401717"/>
            <a:ext cx="1449854" cy="1558052"/>
          </a:xfrm>
          <a:prstGeom prst="ellipse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ln w="19050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E57E20"/>
                    </a:gs>
                    <a:gs pos="71000">
                      <a:srgbClr val="D83417"/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目</a:t>
            </a:r>
          </a:p>
        </p:txBody>
      </p:sp>
      <p:sp>
        <p:nvSpPr>
          <p:cNvPr id="20" name="椭圆 19"/>
          <p:cNvSpPr/>
          <p:nvPr>
            <p:custDataLst>
              <p:tags r:id="rId4"/>
            </p:custDataLst>
          </p:nvPr>
        </p:nvSpPr>
        <p:spPr>
          <a:xfrm>
            <a:off x="638883" y="1362874"/>
            <a:ext cx="1449854" cy="1558052"/>
          </a:xfrm>
          <a:prstGeom prst="ellipse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ln w="19050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E57E20"/>
                    </a:gs>
                    <a:gs pos="71000">
                      <a:srgbClr val="D83417"/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录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3359271" y="1023307"/>
            <a:ext cx="757910" cy="624078"/>
            <a:chOff x="3359271" y="1023307"/>
            <a:chExt cx="757910" cy="624078"/>
          </a:xfrm>
        </p:grpSpPr>
        <p:grpSp>
          <p:nvGrpSpPr>
            <p:cNvPr id="3" name="组合 2"/>
            <p:cNvGrpSpPr/>
            <p:nvPr/>
          </p:nvGrpSpPr>
          <p:grpSpPr>
            <a:xfrm>
              <a:off x="3424048" y="1023307"/>
              <a:ext cx="624078" cy="624078"/>
              <a:chOff x="3452621" y="1395531"/>
              <a:chExt cx="701705" cy="701705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3452621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1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3359271" y="1110130"/>
              <a:ext cx="7579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01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237968" y="1947191"/>
            <a:ext cx="3744000" cy="574455"/>
            <a:chOff x="4237968" y="1940475"/>
            <a:chExt cx="3744000" cy="624078"/>
          </a:xfrm>
        </p:grpSpPr>
        <p:sp>
          <p:nvSpPr>
            <p:cNvPr id="47" name="矩形: 圆角 46"/>
            <p:cNvSpPr/>
            <p:nvPr/>
          </p:nvSpPr>
          <p:spPr>
            <a:xfrm>
              <a:off x="4237968" y="1940475"/>
              <a:ext cx="3744000" cy="624078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100">
                <a:latin typeface="+mj-ea"/>
                <a:ea typeface="+mj-ea"/>
              </a:endParaRPr>
            </a:p>
          </p:txBody>
        </p:sp>
        <p:sp>
          <p:nvSpPr>
            <p:cNvPr id="31" name="矩形: 圆角 30"/>
            <p:cNvSpPr/>
            <p:nvPr>
              <p:custDataLst>
                <p:tags r:id="rId7"/>
              </p:custDataLst>
            </p:nvPr>
          </p:nvSpPr>
          <p:spPr>
            <a:xfrm>
              <a:off x="4299623" y="1990309"/>
              <a:ext cx="3620690" cy="524410"/>
            </a:xfrm>
            <a:prstGeom prst="roundRect">
              <a:avLst>
                <a:gd name="adj" fmla="val 50000"/>
              </a:avLst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2000" b="1" dirty="0">
                  <a:solidFill>
                    <a:srgbClr val="FFFFFF"/>
                  </a:solidFill>
                  <a:latin typeface="+mj-ea"/>
                  <a:ea typeface="+mj-ea"/>
                </a:rPr>
                <a:t>安全生产工作概述</a:t>
              </a:r>
              <a:endParaRPr lang="en-US" sz="2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37968" y="2871075"/>
            <a:ext cx="3744000" cy="574455"/>
            <a:chOff x="4237968" y="2901766"/>
            <a:chExt cx="3744000" cy="624078"/>
          </a:xfrm>
        </p:grpSpPr>
        <p:sp>
          <p:nvSpPr>
            <p:cNvPr id="48" name="矩形: 圆角 47"/>
            <p:cNvSpPr/>
            <p:nvPr/>
          </p:nvSpPr>
          <p:spPr>
            <a:xfrm>
              <a:off x="4237968" y="2901766"/>
              <a:ext cx="3744000" cy="624078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100">
                <a:latin typeface="+mj-ea"/>
                <a:ea typeface="+mj-ea"/>
              </a:endParaRPr>
            </a:p>
          </p:txBody>
        </p:sp>
        <p:sp>
          <p:nvSpPr>
            <p:cNvPr id="32" name="矩形: 圆角 31"/>
            <p:cNvSpPr/>
            <p:nvPr>
              <p:custDataLst>
                <p:tags r:id="rId6"/>
              </p:custDataLst>
            </p:nvPr>
          </p:nvSpPr>
          <p:spPr>
            <a:xfrm>
              <a:off x="4299623" y="2951600"/>
              <a:ext cx="3620690" cy="524410"/>
            </a:xfrm>
            <a:prstGeom prst="roundRect">
              <a:avLst>
                <a:gd name="adj" fmla="val 50000"/>
              </a:avLst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2000" b="1" dirty="0">
                  <a:solidFill>
                    <a:srgbClr val="FFFFFF"/>
                  </a:solidFill>
                  <a:latin typeface="+mj-ea"/>
                  <a:ea typeface="+mj-ea"/>
                </a:rPr>
                <a:t>工作中存在的不足</a:t>
              </a:r>
              <a:endParaRPr lang="en-US" sz="2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237968" y="3794958"/>
            <a:ext cx="3744000" cy="574455"/>
            <a:chOff x="4237968" y="3794958"/>
            <a:chExt cx="3744000" cy="624078"/>
          </a:xfrm>
        </p:grpSpPr>
        <p:sp>
          <p:nvSpPr>
            <p:cNvPr id="49" name="矩形: 圆角 48"/>
            <p:cNvSpPr/>
            <p:nvPr/>
          </p:nvSpPr>
          <p:spPr>
            <a:xfrm>
              <a:off x="4237968" y="3794958"/>
              <a:ext cx="3744000" cy="624078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100">
                <a:latin typeface="+mj-ea"/>
                <a:ea typeface="+mj-ea"/>
              </a:endParaRPr>
            </a:p>
          </p:txBody>
        </p:sp>
        <p:sp>
          <p:nvSpPr>
            <p:cNvPr id="36" name="矩形: 圆角 35"/>
            <p:cNvSpPr/>
            <p:nvPr>
              <p:custDataLst>
                <p:tags r:id="rId5"/>
              </p:custDataLst>
            </p:nvPr>
          </p:nvSpPr>
          <p:spPr>
            <a:xfrm>
              <a:off x="4299623" y="3844792"/>
              <a:ext cx="3620690" cy="524410"/>
            </a:xfrm>
            <a:prstGeom prst="roundRect">
              <a:avLst>
                <a:gd name="adj" fmla="val 50000"/>
              </a:avLst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2000" b="1" dirty="0">
                  <a:solidFill>
                    <a:srgbClr val="FFFFFF"/>
                  </a:solidFill>
                  <a:latin typeface="+mj-ea"/>
                  <a:ea typeface="+mj-ea"/>
                </a:rPr>
                <a:t>工作思路和工作计划</a:t>
              </a:r>
              <a:endParaRPr lang="en-US" sz="2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359271" y="1930650"/>
            <a:ext cx="757910" cy="624078"/>
            <a:chOff x="3359271" y="1930650"/>
            <a:chExt cx="757910" cy="624078"/>
          </a:xfrm>
        </p:grpSpPr>
        <p:grpSp>
          <p:nvGrpSpPr>
            <p:cNvPr id="21" name="组合 20"/>
            <p:cNvGrpSpPr/>
            <p:nvPr/>
          </p:nvGrpSpPr>
          <p:grpSpPr>
            <a:xfrm>
              <a:off x="3424048" y="1930650"/>
              <a:ext cx="624078" cy="624078"/>
              <a:chOff x="3452622" y="1395531"/>
              <a:chExt cx="701705" cy="701705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 Black" panose="020B0A04020102020204" pitchFamily="34" charset="0"/>
                </a:endParaRPr>
              </a:p>
            </p:txBody>
          </p:sp>
          <p:sp>
            <p:nvSpPr>
              <p:cNvPr id="23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3359271" y="2007564"/>
              <a:ext cx="7579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02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359271" y="2837993"/>
            <a:ext cx="757910" cy="624078"/>
            <a:chOff x="3359271" y="2837993"/>
            <a:chExt cx="757910" cy="624078"/>
          </a:xfrm>
        </p:grpSpPr>
        <p:grpSp>
          <p:nvGrpSpPr>
            <p:cNvPr id="24" name="组合 23"/>
            <p:cNvGrpSpPr/>
            <p:nvPr/>
          </p:nvGrpSpPr>
          <p:grpSpPr>
            <a:xfrm>
              <a:off x="3424048" y="2837993"/>
              <a:ext cx="624078" cy="624078"/>
              <a:chOff x="3452622" y="1395531"/>
              <a:chExt cx="701705" cy="701705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 Black" panose="020B0A04020102020204" pitchFamily="34" charset="0"/>
                </a:endParaRPr>
              </a:p>
            </p:txBody>
          </p:sp>
          <p:sp>
            <p:nvSpPr>
              <p:cNvPr id="26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3359271" y="2919063"/>
              <a:ext cx="7579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03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59271" y="3745335"/>
            <a:ext cx="757910" cy="624078"/>
            <a:chOff x="3359271" y="3745335"/>
            <a:chExt cx="757910" cy="624078"/>
          </a:xfrm>
        </p:grpSpPr>
        <p:grpSp>
          <p:nvGrpSpPr>
            <p:cNvPr id="27" name="组合 26"/>
            <p:cNvGrpSpPr/>
            <p:nvPr/>
          </p:nvGrpSpPr>
          <p:grpSpPr>
            <a:xfrm>
              <a:off x="3424048" y="3745335"/>
              <a:ext cx="624078" cy="624078"/>
              <a:chOff x="3452622" y="1395531"/>
              <a:chExt cx="701705" cy="701705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 Black" panose="020B0A04020102020204" pitchFamily="34" charset="0"/>
                </a:endParaRPr>
              </a:p>
            </p:txBody>
          </p:sp>
          <p:sp>
            <p:nvSpPr>
              <p:cNvPr id="29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3359271" y="3820473"/>
              <a:ext cx="7579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04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" grpId="0"/>
      <p:bldP spid="19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PA_组合 16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69" r="10719"/>
            <a:stretch>
              <a:fillRect/>
            </a:stretch>
          </p:blipFill>
          <p:spPr>
            <a:xfrm>
              <a:off x="0" y="0"/>
              <a:ext cx="9144000" cy="1257797"/>
            </a:xfrm>
            <a:prstGeom prst="rect">
              <a:avLst/>
            </a:prstGeom>
          </p:spPr>
        </p:pic>
      </p:grpSp>
      <p:pic>
        <p:nvPicPr>
          <p:cNvPr id="9" name="PA_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93203"/>
            <a:ext cx="9144000" cy="2850298"/>
          </a:xfrm>
          <a:prstGeom prst="rect">
            <a:avLst/>
          </a:prstGeom>
        </p:spPr>
      </p:pic>
      <p:sp>
        <p:nvSpPr>
          <p:cNvPr id="12" name="PA_矩形 11"/>
          <p:cNvSpPr/>
          <p:nvPr>
            <p:custDataLst>
              <p:tags r:id="rId3"/>
            </p:custDataLst>
          </p:nvPr>
        </p:nvSpPr>
        <p:spPr>
          <a:xfrm>
            <a:off x="1003555" y="1688046"/>
            <a:ext cx="71368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b="1" dirty="0">
                <a:ln w="19050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E57E20"/>
                    </a:gs>
                    <a:gs pos="71000">
                      <a:srgbClr val="D83417"/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汇报完毕 </a:t>
            </a:r>
            <a:r>
              <a:rPr lang="en-US" altLang="zh-CN" sz="6000" b="1" dirty="0">
                <a:ln w="19050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E57E20"/>
                    </a:gs>
                    <a:gs pos="71000">
                      <a:srgbClr val="D83417"/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· </a:t>
            </a:r>
            <a:r>
              <a:rPr lang="zh-CN" altLang="en-US" sz="6000" b="1" dirty="0">
                <a:ln w="19050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E57E20"/>
                    </a:gs>
                    <a:gs pos="71000">
                      <a:srgbClr val="D83417"/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感谢聆听</a:t>
            </a:r>
          </a:p>
        </p:txBody>
      </p:sp>
      <p:sp>
        <p:nvSpPr>
          <p:cNvPr id="14" name="PA_文本框 13"/>
          <p:cNvSpPr txBox="1"/>
          <p:nvPr>
            <p:custDataLst>
              <p:tags r:id="rId4"/>
            </p:custDataLst>
          </p:nvPr>
        </p:nvSpPr>
        <p:spPr>
          <a:xfrm>
            <a:off x="2462310" y="1171548"/>
            <a:ext cx="6015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质量展示职工素质  </a:t>
            </a:r>
            <a:r>
              <a:rPr lang="en-US" altLang="zh-CN" sz="2200" b="1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· </a:t>
            </a:r>
            <a:r>
              <a:rPr lang="zh-CN" altLang="en-US" sz="2200" b="1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 精品铸就企业品牌</a:t>
            </a:r>
          </a:p>
        </p:txBody>
      </p:sp>
      <p:sp>
        <p:nvSpPr>
          <p:cNvPr id="16" name="PA_矩形 15"/>
          <p:cNvSpPr/>
          <p:nvPr>
            <p:custDataLst>
              <p:tags r:id="rId5"/>
            </p:custDataLst>
          </p:nvPr>
        </p:nvSpPr>
        <p:spPr>
          <a:xfrm>
            <a:off x="1190605" y="902237"/>
            <a:ext cx="15520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ln w="3175">
                  <a:solidFill>
                    <a:prstClr val="white"/>
                  </a:solidFill>
                </a:ln>
                <a:gradFill flip="none" rotWithShape="1">
                  <a:gsLst>
                    <a:gs pos="0">
                      <a:srgbClr val="E57E20"/>
                    </a:gs>
                    <a:gs pos="100000">
                      <a:srgbClr val="D83417"/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anose="02020904090505020303" pitchFamily="18" charset="0"/>
              </a:rPr>
              <a:t>202X</a:t>
            </a:r>
            <a:endParaRPr lang="zh-CN" altLang="en-US" sz="1600" dirty="0">
              <a:latin typeface="Elephant" panose="02020904090505020303" pitchFamily="18" charset="0"/>
            </a:endParaRPr>
          </a:p>
        </p:txBody>
      </p:sp>
      <p:sp>
        <p:nvSpPr>
          <p:cNvPr id="18" name="PA_文本框 17"/>
          <p:cNvSpPr txBox="1"/>
          <p:nvPr>
            <p:custDataLst>
              <p:tags r:id="rId6"/>
            </p:custDataLst>
          </p:nvPr>
        </p:nvSpPr>
        <p:spPr>
          <a:xfrm>
            <a:off x="2257425" y="2872206"/>
            <a:ext cx="4629150" cy="307777"/>
          </a:xfrm>
          <a:prstGeom prst="rect">
            <a:avLst/>
          </a:prstGeom>
          <a:solidFill>
            <a:srgbClr val="E84328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+mj-ea"/>
                <a:ea typeface="+mj-ea"/>
              </a:rPr>
              <a:t>此模板可用于工作汇报、工作总结、年终总结、季度报告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20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A_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0343"/>
            <a:ext cx="9144000" cy="2763157"/>
          </a:xfrm>
          <a:prstGeom prst="rect">
            <a:avLst/>
          </a:prstGeom>
        </p:spPr>
      </p:pic>
      <p:sp>
        <p:nvSpPr>
          <p:cNvPr id="9" name="燕尾形 3"/>
          <p:cNvSpPr/>
          <p:nvPr/>
        </p:nvSpPr>
        <p:spPr>
          <a:xfrm>
            <a:off x="5394769" y="1204331"/>
            <a:ext cx="215941" cy="215941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燕尾形 4"/>
          <p:cNvSpPr/>
          <p:nvPr/>
        </p:nvSpPr>
        <p:spPr>
          <a:xfrm>
            <a:off x="5584671" y="1204331"/>
            <a:ext cx="215941" cy="215941"/>
          </a:xfrm>
          <a:prstGeom prst="chevron">
            <a:avLst/>
          </a:prstGeom>
          <a:solidFill>
            <a:srgbClr val="E57E20">
              <a:alpha val="7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燕尾形 5"/>
          <p:cNvSpPr/>
          <p:nvPr/>
        </p:nvSpPr>
        <p:spPr>
          <a:xfrm>
            <a:off x="5782953" y="1204331"/>
            <a:ext cx="215941" cy="215941"/>
          </a:xfrm>
          <a:prstGeom prst="chevron">
            <a:avLst/>
          </a:prstGeom>
          <a:solidFill>
            <a:schemeClr val="accent2">
              <a:alpha val="568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463647" y="1542075"/>
            <a:ext cx="4216706" cy="702206"/>
            <a:chOff x="4230192" y="1023307"/>
            <a:chExt cx="3744000" cy="624078"/>
          </a:xfrm>
        </p:grpSpPr>
        <p:sp>
          <p:nvSpPr>
            <p:cNvPr id="18" name="矩形: 圆角 17"/>
            <p:cNvSpPr/>
            <p:nvPr/>
          </p:nvSpPr>
          <p:spPr>
            <a:xfrm>
              <a:off x="4230192" y="1023307"/>
              <a:ext cx="3744000" cy="624078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 dirty="0">
                <a:latin typeface="+mj-ea"/>
                <a:ea typeface="+mj-ea"/>
              </a:endParaRPr>
            </a:p>
          </p:txBody>
        </p:sp>
        <p:sp>
          <p:nvSpPr>
            <p:cNvPr id="19" name="矩形: 圆角 18"/>
            <p:cNvSpPr/>
            <p:nvPr>
              <p:custDataLst>
                <p:tags r:id="rId2"/>
              </p:custDataLst>
            </p:nvPr>
          </p:nvSpPr>
          <p:spPr>
            <a:xfrm>
              <a:off x="4291847" y="1073141"/>
              <a:ext cx="3620690" cy="524410"/>
            </a:xfrm>
            <a:prstGeom prst="roundRect">
              <a:avLst>
                <a:gd name="adj" fmla="val 50000"/>
              </a:avLst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sz="24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202X</a:t>
              </a:r>
              <a:r>
                <a:rPr lang="zh-CN" altLang="en-US" sz="24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年</a:t>
              </a:r>
              <a:r>
                <a:rPr lang="zh-CN" altLang="en-US" sz="2400" b="1" dirty="0">
                  <a:solidFill>
                    <a:srgbClr val="FFFFFF"/>
                  </a:solidFill>
                  <a:latin typeface="+mj-ea"/>
                  <a:ea typeface="+mj-ea"/>
                </a:rPr>
                <a:t>安全工作回顾</a:t>
              </a:r>
              <a:endParaRPr lang="en-US" sz="24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53805" y="1021072"/>
            <a:ext cx="2532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n w="19050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E57E20"/>
                    </a:gs>
                    <a:gs pos="71000">
                      <a:srgbClr val="D83417"/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PART ONE</a:t>
            </a:r>
            <a:endParaRPr lang="zh-CN" altLang="en-US" sz="3200" dirty="0">
              <a:ln w="19050">
                <a:solidFill>
                  <a:schemeClr val="bg1"/>
                </a:solidFill>
              </a:ln>
              <a:gradFill flip="none" rotWithShape="1">
                <a:gsLst>
                  <a:gs pos="0">
                    <a:srgbClr val="E57E20"/>
                  </a:gs>
                  <a:gs pos="71000">
                    <a:srgbClr val="D83417"/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71561" y="2380343"/>
            <a:ext cx="4000878" cy="784831"/>
            <a:chOff x="2571561" y="2380343"/>
            <a:chExt cx="4000878" cy="784831"/>
          </a:xfrm>
        </p:grpSpPr>
        <p:sp>
          <p:nvSpPr>
            <p:cNvPr id="5" name="矩形 4"/>
            <p:cNvSpPr/>
            <p:nvPr/>
          </p:nvSpPr>
          <p:spPr>
            <a:xfrm>
              <a:off x="2571561" y="2380343"/>
              <a:ext cx="4000878" cy="7848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679403" y="2380343"/>
              <a:ext cx="3785195" cy="748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50000"/>
                </a:lnSpc>
              </a:pPr>
              <a:r>
                <a:rPr lang="zh-CN" altLang="zh-CN" sz="10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实现了安全生产风险共担，责任共保。做到了千斤重担大家挑，人人身上有目标。有效形成了“班组保施工队，施工队保”的安全生产责任考核机制。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建全安全责任考核体系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202X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安全工作回顾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01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28282" y="1746687"/>
            <a:ext cx="8491868" cy="613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zh-CN" sz="1200" kern="0" dirty="0">
                <a:latin typeface="Times New Roman" panose="02020603050405020304" pitchFamily="18" charset="0"/>
              </a:rPr>
              <a:t>实现了安全生产风险共担，责任共保。做到了千斤重担大家挑，人人身上有目标。有效形成了“班组保施工队，施工队保”的安全生产责任考核机制。</a:t>
            </a:r>
          </a:p>
        </p:txBody>
      </p:sp>
      <p:sp>
        <p:nvSpPr>
          <p:cNvPr id="27" name="MH_Other_1"/>
          <p:cNvSpPr/>
          <p:nvPr>
            <p:custDataLst>
              <p:tags r:id="rId3"/>
            </p:custDataLst>
          </p:nvPr>
        </p:nvSpPr>
        <p:spPr>
          <a:xfrm flipH="1" flipV="1">
            <a:off x="4346558" y="3878535"/>
            <a:ext cx="847407" cy="389062"/>
          </a:xfrm>
          <a:prstGeom prst="bentArrow">
            <a:avLst>
              <a:gd name="adj1" fmla="val 14574"/>
              <a:gd name="adj2" fmla="val 17832"/>
              <a:gd name="adj3" fmla="val 22629"/>
              <a:gd name="adj4" fmla="val 43750"/>
            </a:avLst>
          </a:prstGeom>
          <a:solidFill>
            <a:srgbClr val="FFFFFF"/>
          </a:solidFill>
          <a:ln w="3175">
            <a:solidFill>
              <a:srgbClr val="EAEAEA"/>
            </a:solidFill>
          </a:ln>
          <a:effectLst>
            <a:outerShdw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8" name="MH_Other_2"/>
          <p:cNvSpPr/>
          <p:nvPr>
            <p:custDataLst>
              <p:tags r:id="rId4"/>
            </p:custDataLst>
          </p:nvPr>
        </p:nvSpPr>
        <p:spPr>
          <a:xfrm flipV="1">
            <a:off x="3954299" y="3244314"/>
            <a:ext cx="847407" cy="387995"/>
          </a:xfrm>
          <a:prstGeom prst="bentArrow">
            <a:avLst>
              <a:gd name="adj1" fmla="val 14574"/>
              <a:gd name="adj2" fmla="val 17832"/>
              <a:gd name="adj3" fmla="val 22629"/>
              <a:gd name="adj4" fmla="val 43750"/>
            </a:avLst>
          </a:prstGeom>
          <a:solidFill>
            <a:srgbClr val="FFFFFF"/>
          </a:solidFill>
          <a:ln w="3175">
            <a:solidFill>
              <a:srgbClr val="EAEAEA"/>
            </a:solidFill>
          </a:ln>
          <a:effectLst>
            <a:outerShdw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9" name="MH_Other_3"/>
          <p:cNvSpPr/>
          <p:nvPr>
            <p:custDataLst>
              <p:tags r:id="rId5"/>
            </p:custDataLst>
          </p:nvPr>
        </p:nvSpPr>
        <p:spPr>
          <a:xfrm>
            <a:off x="4801706" y="3188886"/>
            <a:ext cx="716298" cy="716298"/>
          </a:xfrm>
          <a:prstGeom prst="ellipse">
            <a:avLst/>
          </a:prstGeom>
          <a:solidFill>
            <a:srgbClr val="FFFFFF"/>
          </a:solidFill>
          <a:ln w="3175">
            <a:solidFill>
              <a:srgbClr val="DDDDDD"/>
            </a:solidFill>
          </a:ln>
          <a:effectLst>
            <a:outerShdw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0" name="MH_Other_4"/>
          <p:cNvSpPr/>
          <p:nvPr>
            <p:custDataLst>
              <p:tags r:id="rId6"/>
            </p:custDataLst>
          </p:nvPr>
        </p:nvSpPr>
        <p:spPr>
          <a:xfrm>
            <a:off x="4864800" y="3252645"/>
            <a:ext cx="589308" cy="58930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700" b="1" dirty="0">
                <a:solidFill>
                  <a:srgbClr val="FFFFFF"/>
                </a:solidFill>
                <a:latin typeface="Agency FB" panose="020B0503020202020204" pitchFamily="34" charset="0"/>
                <a:ea typeface="黑体" panose="02010609060101010101" pitchFamily="49" charset="-122"/>
              </a:rPr>
              <a:t>02</a:t>
            </a:r>
            <a:endParaRPr lang="zh-CN" altLang="en-US" sz="2700" b="1" dirty="0">
              <a:solidFill>
                <a:srgbClr val="FFFFFF"/>
              </a:solidFill>
              <a:latin typeface="Agency FB" panose="020B0503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1" name="MH_Other_5"/>
          <p:cNvSpPr/>
          <p:nvPr>
            <p:custDataLst>
              <p:tags r:id="rId7"/>
            </p:custDataLst>
          </p:nvPr>
        </p:nvSpPr>
        <p:spPr>
          <a:xfrm>
            <a:off x="3625996" y="2548268"/>
            <a:ext cx="715232" cy="715233"/>
          </a:xfrm>
          <a:prstGeom prst="ellipse">
            <a:avLst/>
          </a:prstGeom>
          <a:solidFill>
            <a:srgbClr val="FFFFFF"/>
          </a:solidFill>
          <a:ln w="3175">
            <a:solidFill>
              <a:srgbClr val="DDDDDD"/>
            </a:solidFill>
          </a:ln>
          <a:effectLst>
            <a:outerShdw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8" name="MH_Other_6"/>
          <p:cNvSpPr/>
          <p:nvPr>
            <p:custDataLst>
              <p:tags r:id="rId8"/>
            </p:custDataLst>
          </p:nvPr>
        </p:nvSpPr>
        <p:spPr>
          <a:xfrm>
            <a:off x="3688930" y="2611250"/>
            <a:ext cx="589308" cy="589308"/>
          </a:xfrm>
          <a:prstGeom prst="ellipse">
            <a:avLst/>
          </a:prstGeom>
          <a:solidFill>
            <a:srgbClr val="D83417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700" b="1">
                <a:solidFill>
                  <a:srgbClr val="FFFFFF"/>
                </a:solidFill>
                <a:latin typeface="Agency FB" panose="020B0503020202020204" pitchFamily="34" charset="0"/>
                <a:ea typeface="黑体" panose="02010609060101010101" pitchFamily="49" charset="-122"/>
              </a:rPr>
              <a:t>01</a:t>
            </a:r>
            <a:endParaRPr lang="zh-CN" altLang="en-US" sz="2700" b="1">
              <a:solidFill>
                <a:srgbClr val="FFFFFF"/>
              </a:solidFill>
              <a:latin typeface="Agency FB" panose="020B0503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9" name="MH_Other_7"/>
          <p:cNvSpPr/>
          <p:nvPr>
            <p:custDataLst>
              <p:tags r:id="rId9"/>
            </p:custDataLst>
          </p:nvPr>
        </p:nvSpPr>
        <p:spPr>
          <a:xfrm flipH="1">
            <a:off x="3630260" y="3830570"/>
            <a:ext cx="716298" cy="716298"/>
          </a:xfrm>
          <a:prstGeom prst="ellipse">
            <a:avLst/>
          </a:prstGeom>
          <a:solidFill>
            <a:srgbClr val="FFFFFF"/>
          </a:solidFill>
          <a:ln w="3175">
            <a:solidFill>
              <a:srgbClr val="DDDDDD"/>
            </a:solidFill>
          </a:ln>
          <a:effectLst>
            <a:outerShdw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0" name="MH_Other_8"/>
          <p:cNvSpPr/>
          <p:nvPr>
            <p:custDataLst>
              <p:tags r:id="rId10"/>
            </p:custDataLst>
          </p:nvPr>
        </p:nvSpPr>
        <p:spPr>
          <a:xfrm>
            <a:off x="3693999" y="3894039"/>
            <a:ext cx="589308" cy="58930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700" b="1" dirty="0">
                <a:solidFill>
                  <a:srgbClr val="FFFFFF"/>
                </a:solidFill>
                <a:latin typeface="Agency FB" panose="020B0503020202020204" pitchFamily="34" charset="0"/>
                <a:ea typeface="黑体" panose="02010609060101010101" pitchFamily="49" charset="-122"/>
              </a:rPr>
              <a:t>03</a:t>
            </a:r>
            <a:endParaRPr lang="zh-CN" altLang="en-US" sz="2700" b="1" dirty="0">
              <a:solidFill>
                <a:srgbClr val="FFFFFF"/>
              </a:solidFill>
              <a:latin typeface="Agency FB" panose="020B0503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649113" y="3198931"/>
            <a:ext cx="2796982" cy="671269"/>
            <a:chOff x="5649113" y="3198931"/>
            <a:chExt cx="2796982" cy="671269"/>
          </a:xfrm>
        </p:grpSpPr>
        <p:sp>
          <p:nvSpPr>
            <p:cNvPr id="6" name="矩形 5"/>
            <p:cNvSpPr/>
            <p:nvPr/>
          </p:nvSpPr>
          <p:spPr>
            <a:xfrm>
              <a:off x="5770965" y="3316202"/>
              <a:ext cx="267513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200" kern="0" dirty="0">
                  <a:solidFill>
                    <a:prstClr val="black"/>
                  </a:solidFill>
                  <a:latin typeface="Times New Roman" panose="02020603050405020304" pitchFamily="18" charset="0"/>
                </a:rPr>
                <a:t>做到了千斤重担大家挑，人人身上有目标。</a:t>
              </a:r>
              <a:endParaRPr lang="zh-CN" altLang="en-US" dirty="0"/>
            </a:p>
          </p:txBody>
        </p:sp>
        <p:sp>
          <p:nvSpPr>
            <p:cNvPr id="41" name="矩形 40"/>
            <p:cNvSpPr/>
            <p:nvPr/>
          </p:nvSpPr>
          <p:spPr>
            <a:xfrm>
              <a:off x="5649113" y="3198931"/>
              <a:ext cx="2743868" cy="671269"/>
            </a:xfrm>
            <a:prstGeom prst="rect">
              <a:avLst/>
            </a:prstGeom>
            <a:noFill/>
            <a:ln>
              <a:solidFill>
                <a:srgbClr val="E57E2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66086" y="3858930"/>
            <a:ext cx="2743868" cy="671269"/>
            <a:chOff x="766086" y="3858930"/>
            <a:chExt cx="2743868" cy="671269"/>
          </a:xfrm>
        </p:grpSpPr>
        <p:sp>
          <p:nvSpPr>
            <p:cNvPr id="8" name="矩形 7"/>
            <p:cNvSpPr/>
            <p:nvPr/>
          </p:nvSpPr>
          <p:spPr>
            <a:xfrm>
              <a:off x="863076" y="3970454"/>
              <a:ext cx="264687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200" kern="0" dirty="0">
                  <a:solidFill>
                    <a:prstClr val="black"/>
                  </a:solidFill>
                  <a:latin typeface="Times New Roman" panose="02020603050405020304" pitchFamily="18" charset="0"/>
                </a:rPr>
                <a:t>有效形成了“班组保施工队，施工队保”的安全生产责任考核机制。</a:t>
              </a:r>
              <a:endParaRPr lang="zh-CN" altLang="en-US" dirty="0"/>
            </a:p>
          </p:txBody>
        </p:sp>
        <p:sp>
          <p:nvSpPr>
            <p:cNvPr id="42" name="矩形 41"/>
            <p:cNvSpPr/>
            <p:nvPr/>
          </p:nvSpPr>
          <p:spPr>
            <a:xfrm>
              <a:off x="766086" y="3858930"/>
              <a:ext cx="2743868" cy="671269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18232" y="2592232"/>
            <a:ext cx="2775363" cy="671269"/>
            <a:chOff x="818232" y="2592232"/>
            <a:chExt cx="2775363" cy="671269"/>
          </a:xfrm>
        </p:grpSpPr>
        <p:sp>
          <p:nvSpPr>
            <p:cNvPr id="9" name="矩形 8"/>
            <p:cNvSpPr/>
            <p:nvPr/>
          </p:nvSpPr>
          <p:spPr>
            <a:xfrm>
              <a:off x="818232" y="2592232"/>
              <a:ext cx="2743868" cy="671269"/>
            </a:xfrm>
            <a:prstGeom prst="rect">
              <a:avLst/>
            </a:prstGeom>
            <a:noFill/>
            <a:ln>
              <a:solidFill>
                <a:srgbClr val="E8432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865673" y="2789366"/>
              <a:ext cx="272792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200" kern="0" dirty="0">
                  <a:solidFill>
                    <a:prstClr val="black"/>
                  </a:solidFill>
                  <a:latin typeface="Times New Roman" panose="02020603050405020304" pitchFamily="18" charset="0"/>
                </a:rPr>
                <a:t>实现了安全生产风险共担，责任共保</a:t>
              </a:r>
              <a:endParaRPr lang="zh-CN" altLang="en-US" dirty="0"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5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5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95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4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95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45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9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45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2" grpId="0"/>
      <p:bldP spid="27" grpId="0" animBg="1"/>
      <p:bldP spid="28" grpId="0" animBg="1"/>
      <p:bldP spid="29" grpId="0" animBg="1"/>
      <p:bldP spid="30" grpId="0" animBg="1"/>
      <p:bldP spid="31" grpId="0" animBg="1"/>
      <p:bldP spid="38" grpId="0" animBg="1"/>
      <p:bldP spid="39" grpId="0" animBg="1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18232" y="1202365"/>
            <a:ext cx="41905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严格执行</a:t>
            </a:r>
            <a:r>
              <a:rPr lang="en-US" altLang="zh-CN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《</a:t>
            </a:r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安规</a:t>
            </a:r>
            <a:r>
              <a:rPr lang="en-US" altLang="zh-CN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》</a:t>
            </a:r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和“两票三制”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20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D834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" name="矩形: 圆角 3"/>
          <p:cNvSpPr/>
          <p:nvPr>
            <p:custDataLst>
              <p:tags r:id="rId1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202X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安全工作回顾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31" name="组合 30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32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D834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23" name="组合 22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26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02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21013" y="1748966"/>
            <a:ext cx="84991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200" kern="0" dirty="0">
                <a:latin typeface="+mj-ea"/>
                <a:ea typeface="+mj-ea"/>
                <a:cs typeface="仿宋_GB2312"/>
              </a:rPr>
              <a:t>杜绝无票作业，所有施工现场，都严格执行了工作票双签发，工作派工单，做到</a:t>
            </a:r>
            <a:r>
              <a:rPr lang="zh-CN" altLang="zh-CN" sz="1200" kern="100" dirty="0">
                <a:latin typeface="+mj-ea"/>
                <a:ea typeface="+mj-ea"/>
              </a:rPr>
              <a:t>有据可查，</a:t>
            </a:r>
            <a:r>
              <a:rPr lang="zh-CN" altLang="zh-CN" sz="1200" kern="0" dirty="0">
                <a:latin typeface="+mj-ea"/>
                <a:ea typeface="+mj-ea"/>
                <a:cs typeface="仿宋_GB2312"/>
              </a:rPr>
              <a:t>同时</a:t>
            </a:r>
            <a:r>
              <a:rPr lang="zh-CN" altLang="zh-CN" sz="1200" kern="100" dirty="0">
                <a:latin typeface="+mj-ea"/>
                <a:ea typeface="+mj-ea"/>
              </a:rPr>
              <a:t>规范了“两票”填写， “两票”的合格率较去年明显提高并按规定进行了奖惩兑现。</a:t>
            </a:r>
            <a:endParaRPr lang="zh-CN" altLang="zh-CN" sz="1000" kern="100" dirty="0">
              <a:effectLst/>
              <a:latin typeface="+mj-ea"/>
              <a:ea typeface="+mj-ea"/>
            </a:endParaRPr>
          </a:p>
        </p:txBody>
      </p:sp>
      <p:sp>
        <p:nvSpPr>
          <p:cNvPr id="48" name="MH_SubTitle_1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2596875" y="2912216"/>
            <a:ext cx="1571467" cy="279418"/>
          </a:xfrm>
          <a:prstGeom prst="roundRect">
            <a:avLst>
              <a:gd name="adj" fmla="val 50000"/>
            </a:avLst>
          </a:prstGeom>
          <a:solidFill>
            <a:srgbClr val="D83417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400" b="1" dirty="0">
                <a:solidFill>
                  <a:srgbClr val="FFFFFF"/>
                </a:solidFill>
                <a:latin typeface="+mj-ea"/>
                <a:ea typeface="+mj-ea"/>
              </a:rPr>
              <a:t>工作票</a:t>
            </a:r>
            <a:endParaRPr lang="zh-TW" altLang="en-US" sz="14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49" name="MH_SubTitle_2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2596875" y="4131723"/>
            <a:ext cx="1571467" cy="279418"/>
          </a:xfrm>
          <a:prstGeom prst="roundRect">
            <a:avLst>
              <a:gd name="adj" fmla="val 50000"/>
            </a:avLst>
          </a:prstGeom>
          <a:solidFill>
            <a:srgbClr val="D83417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1400" b="1">
                <a:solidFill>
                  <a:srgbClr val="FFFFFF"/>
                </a:solidFill>
                <a:latin typeface="+mj-ea"/>
                <a:ea typeface="+mj-ea"/>
              </a:rPr>
              <a:t>操作票</a:t>
            </a:r>
            <a:endParaRPr lang="zh-TW" altLang="en-US" sz="14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45" name="MH_Other_1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1571199" y="3070118"/>
            <a:ext cx="1011945" cy="532747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Autofit/>
          </a:bodyPr>
          <a:lstStyle/>
          <a:p>
            <a:pPr>
              <a:defRPr/>
            </a:pPr>
            <a:endParaRPr lang="zh-CN" altLang="en-US" sz="10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7" name="MH_Other_3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623375" y="3758021"/>
            <a:ext cx="959769" cy="534807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Autofit/>
          </a:bodyPr>
          <a:lstStyle/>
          <a:p>
            <a:pPr>
              <a:defRPr/>
            </a:pPr>
            <a:endParaRPr lang="zh-CN" altLang="en-US" sz="100">
              <a:solidFill>
                <a:srgbClr val="FFFFFF"/>
              </a:solidFill>
              <a:latin typeface="+mn-ea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980097" y="3258913"/>
            <a:ext cx="823149" cy="823150"/>
            <a:chOff x="980097" y="3258913"/>
            <a:chExt cx="823149" cy="823150"/>
          </a:xfrm>
        </p:grpSpPr>
        <p:sp>
          <p:nvSpPr>
            <p:cNvPr id="51" name="MH_Other_4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gray">
            <a:xfrm>
              <a:off x="980097" y="3258913"/>
              <a:ext cx="823149" cy="82315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TW" altLang="en-US" sz="1350" dirty="0">
                <a:solidFill>
                  <a:schemeClr val="lt1"/>
                </a:solidFill>
                <a:latin typeface="+mj-ea"/>
                <a:ea typeface="+mj-ea"/>
              </a:endParaRPr>
            </a:p>
          </p:txBody>
        </p:sp>
        <p:sp>
          <p:nvSpPr>
            <p:cNvPr id="52" name="MH_Title_1"/>
            <p:cNvSpPr/>
            <p:nvPr>
              <p:custDataLst>
                <p:tags r:id="rId15"/>
              </p:custDataLst>
            </p:nvPr>
          </p:nvSpPr>
          <p:spPr>
            <a:xfrm>
              <a:off x="1072092" y="3350909"/>
              <a:ext cx="639846" cy="639846"/>
            </a:xfrm>
            <a:prstGeom prst="ellipse">
              <a:avLst/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b="1" dirty="0">
                  <a:solidFill>
                    <a:srgbClr val="FFFFFF"/>
                  </a:solidFill>
                  <a:latin typeface="+mj-ea"/>
                  <a:ea typeface="+mj-ea"/>
                </a:rPr>
                <a:t>两票</a:t>
              </a:r>
              <a:endParaRPr lang="zh-TW" altLang="en-US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4" name="MH_Other_1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 flipH="1" flipV="1">
            <a:off x="6534895" y="3057073"/>
            <a:ext cx="1011945" cy="532747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Autofit/>
          </a:bodyPr>
          <a:lstStyle/>
          <a:p>
            <a:pPr>
              <a:defRPr/>
            </a:pPr>
            <a:endParaRPr lang="zh-CN" altLang="en-US" sz="10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5" name="MH_Other_2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 flipH="1" flipV="1">
            <a:off x="6533522" y="3652294"/>
            <a:ext cx="1018124" cy="0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Autofit/>
          </a:bodyPr>
          <a:lstStyle/>
          <a:p>
            <a:pPr>
              <a:defRPr/>
            </a:pPr>
            <a:endParaRPr lang="zh-CN" altLang="en-US" sz="10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6" name="MH_Other_3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 flipH="1">
            <a:off x="6534895" y="3744976"/>
            <a:ext cx="959769" cy="534807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Autofit/>
          </a:bodyPr>
          <a:lstStyle/>
          <a:p>
            <a:pPr>
              <a:defRPr/>
            </a:pPr>
            <a:endParaRPr lang="zh-CN" altLang="en-US" sz="10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7" name="MH_SubTitle_1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 flipH="1">
            <a:off x="4949697" y="2899171"/>
            <a:ext cx="1571467" cy="279418"/>
          </a:xfrm>
          <a:prstGeom prst="roundRect">
            <a:avLst>
              <a:gd name="adj" fmla="val 50000"/>
            </a:avLst>
          </a:prstGeom>
          <a:solidFill>
            <a:srgbClr val="D83417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400" b="1">
                <a:solidFill>
                  <a:srgbClr val="FFFFFF"/>
                </a:solidFill>
                <a:latin typeface="+mj-ea"/>
                <a:ea typeface="+mj-ea"/>
              </a:rPr>
              <a:t>交接班制</a:t>
            </a:r>
            <a:endParaRPr lang="zh-TW" altLang="en-US" sz="14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58" name="MH_SubTitle_2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 flipH="1">
            <a:off x="4949697" y="3525286"/>
            <a:ext cx="1571467" cy="279418"/>
          </a:xfrm>
          <a:prstGeom prst="roundRect">
            <a:avLst>
              <a:gd name="adj" fmla="val 50000"/>
            </a:avLst>
          </a:prstGeom>
          <a:solidFill>
            <a:srgbClr val="D83417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1400" b="1" dirty="0">
                <a:solidFill>
                  <a:srgbClr val="FFFFFF"/>
                </a:solidFill>
                <a:latin typeface="+mj-ea"/>
                <a:ea typeface="+mj-ea"/>
              </a:rPr>
              <a:t>巡回检查制</a:t>
            </a:r>
            <a:endParaRPr lang="zh-TW" altLang="en-US" sz="14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59" name="MH_SubTitle_3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 flipH="1">
            <a:off x="4949697" y="4151402"/>
            <a:ext cx="1571467" cy="280104"/>
          </a:xfrm>
          <a:prstGeom prst="roundRect">
            <a:avLst>
              <a:gd name="adj" fmla="val 50000"/>
            </a:avLst>
          </a:prstGeom>
          <a:solidFill>
            <a:srgbClr val="D83417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1200" b="1" dirty="0">
                <a:solidFill>
                  <a:srgbClr val="FFFFFF"/>
                </a:solidFill>
                <a:latin typeface="+mj-ea"/>
                <a:ea typeface="+mj-ea"/>
              </a:rPr>
              <a:t>设备定期试验轮换制</a:t>
            </a:r>
            <a:endParaRPr lang="zh-TW" altLang="en-US" sz="12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314793" y="3245868"/>
            <a:ext cx="823149" cy="823150"/>
            <a:chOff x="7314793" y="3245868"/>
            <a:chExt cx="823149" cy="823150"/>
          </a:xfrm>
        </p:grpSpPr>
        <p:sp>
          <p:nvSpPr>
            <p:cNvPr id="60" name="MH_Other_4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gray">
            <a:xfrm flipH="1">
              <a:off x="7314793" y="3245868"/>
              <a:ext cx="823149" cy="82315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DDDDDD"/>
              </a:solidFill>
            </a:ln>
            <a:effectLst>
              <a:outerShdw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TW" altLang="en-US" sz="1350" dirty="0">
                <a:solidFill>
                  <a:schemeClr val="lt1"/>
                </a:solidFill>
                <a:latin typeface="+mj-ea"/>
                <a:ea typeface="+mj-ea"/>
              </a:endParaRPr>
            </a:p>
          </p:txBody>
        </p:sp>
        <p:sp>
          <p:nvSpPr>
            <p:cNvPr id="61" name="MH_Title_1"/>
            <p:cNvSpPr/>
            <p:nvPr>
              <p:custDataLst>
                <p:tags r:id="rId13"/>
              </p:custDataLst>
            </p:nvPr>
          </p:nvSpPr>
          <p:spPr>
            <a:xfrm flipH="1">
              <a:off x="7406101" y="3337864"/>
              <a:ext cx="639846" cy="639846"/>
            </a:xfrm>
            <a:prstGeom prst="ellipse">
              <a:avLst/>
            </a:pr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b="1">
                  <a:solidFill>
                    <a:srgbClr val="FFFFFF"/>
                  </a:solidFill>
                  <a:latin typeface="+mj-ea"/>
                  <a:ea typeface="+mj-ea"/>
                </a:rPr>
                <a:t>三制</a:t>
              </a:r>
              <a:endParaRPr lang="zh-TW" altLang="en-US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923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59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459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59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459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959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459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4" grpId="1"/>
      <p:bldP spid="2" grpId="0"/>
      <p:bldP spid="48" grpId="0" animBg="1"/>
      <p:bldP spid="49" grpId="0" animBg="1"/>
      <p:bldP spid="45" grpId="0" animBg="1"/>
      <p:bldP spid="47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58272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加大对现场的管控力度，多管齐下抓现场、盯一线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202X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安全工作回顾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03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321582" y="1747787"/>
            <a:ext cx="8498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zh-CN" sz="1200" kern="0" dirty="0">
                <a:latin typeface="+mj-ea"/>
                <a:ea typeface="+mj-ea"/>
              </a:rPr>
              <a:t>为强化考核，两个施工队的安全员全过程跟踪现场安全督导和管控，进一步加强全方位的安全生产管控，提高到位监督和现场管理的实效性，确保现场真正处于“三控”状态。</a:t>
            </a:r>
          </a:p>
        </p:txBody>
      </p:sp>
      <p:sp>
        <p:nvSpPr>
          <p:cNvPr id="39" name="MH_Other_1"/>
          <p:cNvSpPr/>
          <p:nvPr>
            <p:custDataLst>
              <p:tags r:id="rId3"/>
            </p:custDataLst>
          </p:nvPr>
        </p:nvSpPr>
        <p:spPr>
          <a:xfrm rot="21574610">
            <a:off x="2319139" y="2774950"/>
            <a:ext cx="1247486" cy="1247484"/>
          </a:xfrm>
          <a:prstGeom prst="ellipse">
            <a:avLst/>
          </a:prstGeom>
          <a:solidFill>
            <a:srgbClr val="E84328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0" name="MH_Other_2"/>
          <p:cNvSpPr/>
          <p:nvPr>
            <p:custDataLst>
              <p:tags r:id="rId4"/>
            </p:custDataLst>
          </p:nvPr>
        </p:nvSpPr>
        <p:spPr>
          <a:xfrm rot="14374610">
            <a:off x="1846563" y="3607618"/>
            <a:ext cx="1247484" cy="1247486"/>
          </a:xfrm>
          <a:prstGeom prst="ellipse">
            <a:avLst/>
          </a:prstGeom>
          <a:solidFill>
            <a:srgbClr val="E84328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1" name="MH_Other_3"/>
          <p:cNvSpPr/>
          <p:nvPr>
            <p:custDataLst>
              <p:tags r:id="rId5"/>
            </p:custDataLst>
          </p:nvPr>
        </p:nvSpPr>
        <p:spPr>
          <a:xfrm rot="7174610">
            <a:off x="2803966" y="3600547"/>
            <a:ext cx="1247484" cy="1247486"/>
          </a:xfrm>
          <a:prstGeom prst="ellipse">
            <a:avLst/>
          </a:prstGeom>
          <a:solidFill>
            <a:srgbClr val="E84328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8" name="MH_Other_7"/>
          <p:cNvSpPr/>
          <p:nvPr>
            <p:custDataLst>
              <p:tags r:id="rId6"/>
            </p:custDataLst>
          </p:nvPr>
        </p:nvSpPr>
        <p:spPr>
          <a:xfrm rot="14374610">
            <a:off x="2823384" y="3865800"/>
            <a:ext cx="212270" cy="193485"/>
          </a:xfrm>
          <a:custGeom>
            <a:avLst/>
            <a:gdLst>
              <a:gd name="connsiteX0" fmla="*/ 385277 w 385277"/>
              <a:gd name="connsiteY0" fmla="*/ 333481 h 351182"/>
              <a:gd name="connsiteX1" fmla="*/ 365072 w 385277"/>
              <a:gd name="connsiteY1" fmla="*/ 338138 h 351182"/>
              <a:gd name="connsiteX2" fmla="*/ 192662 w 385277"/>
              <a:gd name="connsiteY2" fmla="*/ 351182 h 351182"/>
              <a:gd name="connsiteX3" fmla="*/ 76910 w 385277"/>
              <a:gd name="connsiteY3" fmla="*/ 345337 h 351182"/>
              <a:gd name="connsiteX4" fmla="*/ 0 w 385277"/>
              <a:gd name="connsiteY4" fmla="*/ 333599 h 351182"/>
              <a:gd name="connsiteX5" fmla="*/ 28289 w 385277"/>
              <a:gd name="connsiteY5" fmla="*/ 261126 h 351182"/>
              <a:gd name="connsiteX6" fmla="*/ 81104 w 385277"/>
              <a:gd name="connsiteY6" fmla="*/ 157959 h 351182"/>
              <a:gd name="connsiteX7" fmla="*/ 178605 w 385277"/>
              <a:gd name="connsiteY7" fmla="*/ 15170 h 351182"/>
              <a:gd name="connsiteX8" fmla="*/ 192741 w 385277"/>
              <a:gd name="connsiteY8" fmla="*/ 0 h 351182"/>
              <a:gd name="connsiteX9" fmla="*/ 241281 w 385277"/>
              <a:gd name="connsiteY9" fmla="*/ 60637 h 351182"/>
              <a:gd name="connsiteX10" fmla="*/ 304219 w 385277"/>
              <a:gd name="connsiteY10" fmla="*/ 157958 h 351182"/>
              <a:gd name="connsiteX11" fmla="*/ 357033 w 385277"/>
              <a:gd name="connsiteY11" fmla="*/ 261125 h 351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5277" h="351182">
                <a:moveTo>
                  <a:pt x="385277" y="333481"/>
                </a:moveTo>
                <a:lnTo>
                  <a:pt x="365072" y="338138"/>
                </a:lnTo>
                <a:cubicBezTo>
                  <a:pt x="308856" y="346727"/>
                  <a:pt x="251279" y="351182"/>
                  <a:pt x="192662" y="351182"/>
                </a:cubicBezTo>
                <a:cubicBezTo>
                  <a:pt x="153584" y="351182"/>
                  <a:pt x="114968" y="349202"/>
                  <a:pt x="76910" y="345337"/>
                </a:cubicBezTo>
                <a:lnTo>
                  <a:pt x="0" y="333599"/>
                </a:lnTo>
                <a:lnTo>
                  <a:pt x="28289" y="261126"/>
                </a:lnTo>
                <a:cubicBezTo>
                  <a:pt x="43971" y="226234"/>
                  <a:pt x="61565" y="191802"/>
                  <a:pt x="81104" y="157959"/>
                </a:cubicBezTo>
                <a:cubicBezTo>
                  <a:pt x="110412" y="107195"/>
                  <a:pt x="143059" y="59560"/>
                  <a:pt x="178605" y="15170"/>
                </a:cubicBezTo>
                <a:lnTo>
                  <a:pt x="192741" y="0"/>
                </a:lnTo>
                <a:lnTo>
                  <a:pt x="241281" y="60637"/>
                </a:lnTo>
                <a:cubicBezTo>
                  <a:pt x="263658" y="91664"/>
                  <a:pt x="284680" y="124116"/>
                  <a:pt x="304219" y="157958"/>
                </a:cubicBezTo>
                <a:cubicBezTo>
                  <a:pt x="323758" y="191801"/>
                  <a:pt x="341351" y="226233"/>
                  <a:pt x="357033" y="261125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350" kern="0">
              <a:solidFill>
                <a:prstClr val="white"/>
              </a:solidFill>
            </a:endParaRPr>
          </a:p>
        </p:txBody>
      </p:sp>
      <p:sp>
        <p:nvSpPr>
          <p:cNvPr id="49" name="MH_SubTitle_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470305" y="3144880"/>
            <a:ext cx="1058314" cy="38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</a:rPr>
              <a:t>成本控制</a:t>
            </a:r>
            <a:endParaRPr lang="en-US" altLang="zh-CN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489412" y="3464420"/>
            <a:ext cx="418433" cy="691007"/>
            <a:chOff x="2489412" y="3464420"/>
            <a:chExt cx="418433" cy="691007"/>
          </a:xfrm>
        </p:grpSpPr>
        <p:sp>
          <p:nvSpPr>
            <p:cNvPr id="43" name="MH_Other_5"/>
            <p:cNvSpPr/>
            <p:nvPr>
              <p:custDataLst>
                <p:tags r:id="rId17"/>
              </p:custDataLst>
            </p:nvPr>
          </p:nvSpPr>
          <p:spPr>
            <a:xfrm rot="14374610">
              <a:off x="2353125" y="3600707"/>
              <a:ext cx="691007" cy="418433"/>
            </a:xfrm>
            <a:custGeom>
              <a:avLst/>
              <a:gdLst>
                <a:gd name="connsiteX0" fmla="*/ 1254202 w 1254202"/>
                <a:gd name="connsiteY0" fmla="*/ 17774 h 759470"/>
                <a:gd name="connsiteX1" fmla="*/ 1235810 w 1254202"/>
                <a:gd name="connsiteY1" fmla="*/ 68025 h 759470"/>
                <a:gd name="connsiteX2" fmla="*/ 192662 w 1254202"/>
                <a:gd name="connsiteY2" fmla="*/ 759470 h 759470"/>
                <a:gd name="connsiteX3" fmla="*/ 76910 w 1254202"/>
                <a:gd name="connsiteY3" fmla="*/ 753625 h 759470"/>
                <a:gd name="connsiteX4" fmla="*/ 0 w 1254202"/>
                <a:gd name="connsiteY4" fmla="*/ 741887 h 759470"/>
                <a:gd name="connsiteX5" fmla="*/ 28289 w 1254202"/>
                <a:gd name="connsiteY5" fmla="*/ 669414 h 759470"/>
                <a:gd name="connsiteX6" fmla="*/ 81103 w 1254202"/>
                <a:gd name="connsiteY6" fmla="*/ 566247 h 759470"/>
                <a:gd name="connsiteX7" fmla="*/ 1201486 w 1254202"/>
                <a:gd name="connsiteY7" fmla="*/ 8577 h 75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4202" h="759470">
                  <a:moveTo>
                    <a:pt x="1254202" y="17774"/>
                  </a:moveTo>
                  <a:lnTo>
                    <a:pt x="1235810" y="68025"/>
                  </a:lnTo>
                  <a:cubicBezTo>
                    <a:pt x="1063945" y="474358"/>
                    <a:pt x="661600" y="759470"/>
                    <a:pt x="192662" y="759470"/>
                  </a:cubicBezTo>
                  <a:cubicBezTo>
                    <a:pt x="153584" y="759470"/>
                    <a:pt x="114968" y="757490"/>
                    <a:pt x="76910" y="753625"/>
                  </a:cubicBezTo>
                  <a:lnTo>
                    <a:pt x="0" y="741887"/>
                  </a:lnTo>
                  <a:lnTo>
                    <a:pt x="28289" y="669414"/>
                  </a:lnTo>
                  <a:cubicBezTo>
                    <a:pt x="43971" y="634522"/>
                    <a:pt x="61564" y="600090"/>
                    <a:pt x="81103" y="566247"/>
                  </a:cubicBezTo>
                  <a:cubicBezTo>
                    <a:pt x="315572" y="160136"/>
                    <a:pt x="763659" y="-45751"/>
                    <a:pt x="1201486" y="8577"/>
                  </a:cubicBezTo>
                  <a:close/>
                </a:path>
              </a:pathLst>
            </a:cu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b="1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56" name="MH_Other_154"/>
            <p:cNvSpPr>
              <a:spLocks noEditPoints="1"/>
            </p:cNvSpPr>
            <p:nvPr>
              <p:custDataLst>
                <p:tags r:id="rId18"/>
              </p:custDataLst>
            </p:nvPr>
          </p:nvSpPr>
          <p:spPr bwMode="auto">
            <a:xfrm>
              <a:off x="2574809" y="3690027"/>
              <a:ext cx="197570" cy="177814"/>
            </a:xfrm>
            <a:custGeom>
              <a:avLst/>
              <a:gdLst>
                <a:gd name="T0" fmla="*/ 198935783 w 116"/>
                <a:gd name="T1" fmla="*/ 349570235 h 104"/>
                <a:gd name="T2" fmla="*/ 298402238 w 116"/>
                <a:gd name="T3" fmla="*/ 482740947 h 104"/>
                <a:gd name="T4" fmla="*/ 431025136 w 116"/>
                <a:gd name="T5" fmla="*/ 391186082 h 104"/>
                <a:gd name="T6" fmla="*/ 331558681 w 116"/>
                <a:gd name="T7" fmla="*/ 258015370 h 104"/>
                <a:gd name="T8" fmla="*/ 439313528 w 116"/>
                <a:gd name="T9" fmla="*/ 199756068 h 104"/>
                <a:gd name="T10" fmla="*/ 58021620 w 116"/>
                <a:gd name="T11" fmla="*/ 0 h 104"/>
                <a:gd name="T12" fmla="*/ 91178063 w 116"/>
                <a:gd name="T13" fmla="*/ 424478761 h 104"/>
                <a:gd name="T14" fmla="*/ 198935783 w 116"/>
                <a:gd name="T15" fmla="*/ 349570235 h 104"/>
                <a:gd name="T16" fmla="*/ 770872209 w 116"/>
                <a:gd name="T17" fmla="*/ 357893404 h 104"/>
                <a:gd name="T18" fmla="*/ 878627056 w 116"/>
                <a:gd name="T19" fmla="*/ 432801930 h 104"/>
                <a:gd name="T20" fmla="*/ 920071891 w 116"/>
                <a:gd name="T21" fmla="*/ 8323170 h 104"/>
                <a:gd name="T22" fmla="*/ 538779983 w 116"/>
                <a:gd name="T23" fmla="*/ 199756068 h 104"/>
                <a:gd name="T24" fmla="*/ 638249311 w 116"/>
                <a:gd name="T25" fmla="*/ 266338540 h 104"/>
                <a:gd name="T26" fmla="*/ 0 w 116"/>
                <a:gd name="T27" fmla="*/ 690817300 h 104"/>
                <a:gd name="T28" fmla="*/ 24868051 w 116"/>
                <a:gd name="T29" fmla="*/ 848957521 h 104"/>
                <a:gd name="T30" fmla="*/ 770872209 w 116"/>
                <a:gd name="T31" fmla="*/ 357893404 h 104"/>
                <a:gd name="T32" fmla="*/ 671402880 w 116"/>
                <a:gd name="T33" fmla="*/ 582618981 h 104"/>
                <a:gd name="T34" fmla="*/ 538779983 w 116"/>
                <a:gd name="T35" fmla="*/ 690817300 h 104"/>
                <a:gd name="T36" fmla="*/ 920071891 w 116"/>
                <a:gd name="T37" fmla="*/ 865603860 h 104"/>
                <a:gd name="T38" fmla="*/ 961516726 w 116"/>
                <a:gd name="T39" fmla="*/ 707463639 h 104"/>
                <a:gd name="T40" fmla="*/ 671402880 w 116"/>
                <a:gd name="T41" fmla="*/ 582618981 h 1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16" h="104">
                  <a:moveTo>
                    <a:pt x="24" y="42"/>
                  </a:moveTo>
                  <a:cubicBezTo>
                    <a:pt x="28" y="48"/>
                    <a:pt x="32" y="53"/>
                    <a:pt x="36" y="58"/>
                  </a:cubicBezTo>
                  <a:cubicBezTo>
                    <a:pt x="41" y="55"/>
                    <a:pt x="47" y="51"/>
                    <a:pt x="52" y="47"/>
                  </a:cubicBezTo>
                  <a:cubicBezTo>
                    <a:pt x="48" y="42"/>
                    <a:pt x="44" y="37"/>
                    <a:pt x="40" y="31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51"/>
                    <a:pt x="11" y="51"/>
                    <a:pt x="11" y="51"/>
                  </a:cubicBezTo>
                  <a:lnTo>
                    <a:pt x="24" y="42"/>
                  </a:lnTo>
                  <a:close/>
                  <a:moveTo>
                    <a:pt x="93" y="43"/>
                  </a:moveTo>
                  <a:cubicBezTo>
                    <a:pt x="106" y="52"/>
                    <a:pt x="106" y="52"/>
                    <a:pt x="106" y="52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49" y="72"/>
                    <a:pt x="0" y="82"/>
                    <a:pt x="0" y="83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6" y="102"/>
                    <a:pt x="60" y="90"/>
                    <a:pt x="93" y="43"/>
                  </a:cubicBezTo>
                  <a:close/>
                  <a:moveTo>
                    <a:pt x="81" y="70"/>
                  </a:moveTo>
                  <a:cubicBezTo>
                    <a:pt x="76" y="75"/>
                    <a:pt x="71" y="79"/>
                    <a:pt x="65" y="83"/>
                  </a:cubicBezTo>
                  <a:cubicBezTo>
                    <a:pt x="88" y="98"/>
                    <a:pt x="110" y="104"/>
                    <a:pt x="111" y="104"/>
                  </a:cubicBezTo>
                  <a:cubicBezTo>
                    <a:pt x="116" y="85"/>
                    <a:pt x="116" y="85"/>
                    <a:pt x="116" y="85"/>
                  </a:cubicBezTo>
                  <a:cubicBezTo>
                    <a:pt x="115" y="85"/>
                    <a:pt x="100" y="81"/>
                    <a:pt x="81" y="7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51435" tIns="25718" rIns="51435" bIns="25718"/>
            <a:lstStyle/>
            <a:p>
              <a:pPr>
                <a:defRPr/>
              </a:pPr>
              <a:endParaRPr lang="zh-CN" altLang="en-US" sz="1350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44652" y="3882206"/>
            <a:ext cx="418433" cy="691006"/>
            <a:chOff x="2744652" y="3882206"/>
            <a:chExt cx="418433" cy="691006"/>
          </a:xfrm>
        </p:grpSpPr>
        <p:sp>
          <p:nvSpPr>
            <p:cNvPr id="42" name="MH_Other_4"/>
            <p:cNvSpPr/>
            <p:nvPr>
              <p:custDataLst>
                <p:tags r:id="rId15"/>
              </p:custDataLst>
            </p:nvPr>
          </p:nvSpPr>
          <p:spPr>
            <a:xfrm rot="7174610">
              <a:off x="2608366" y="4018492"/>
              <a:ext cx="691006" cy="418433"/>
            </a:xfrm>
            <a:custGeom>
              <a:avLst/>
              <a:gdLst>
                <a:gd name="connsiteX0" fmla="*/ 0 w 1254201"/>
                <a:gd name="connsiteY0" fmla="*/ 741887 h 759470"/>
                <a:gd name="connsiteX1" fmla="*/ 28289 w 1254201"/>
                <a:gd name="connsiteY1" fmla="*/ 669414 h 759470"/>
                <a:gd name="connsiteX2" fmla="*/ 81103 w 1254201"/>
                <a:gd name="connsiteY2" fmla="*/ 566247 h 759470"/>
                <a:gd name="connsiteX3" fmla="*/ 1201486 w 1254201"/>
                <a:gd name="connsiteY3" fmla="*/ 8577 h 759470"/>
                <a:gd name="connsiteX4" fmla="*/ 1254201 w 1254201"/>
                <a:gd name="connsiteY4" fmla="*/ 17775 h 759470"/>
                <a:gd name="connsiteX5" fmla="*/ 1235809 w 1254201"/>
                <a:gd name="connsiteY5" fmla="*/ 68025 h 759470"/>
                <a:gd name="connsiteX6" fmla="*/ 192661 w 1254201"/>
                <a:gd name="connsiteY6" fmla="*/ 759470 h 759470"/>
                <a:gd name="connsiteX7" fmla="*/ 76909 w 1254201"/>
                <a:gd name="connsiteY7" fmla="*/ 753625 h 75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4201" h="759470">
                  <a:moveTo>
                    <a:pt x="0" y="741887"/>
                  </a:moveTo>
                  <a:lnTo>
                    <a:pt x="28289" y="669414"/>
                  </a:lnTo>
                  <a:cubicBezTo>
                    <a:pt x="43971" y="634522"/>
                    <a:pt x="61564" y="600090"/>
                    <a:pt x="81103" y="566247"/>
                  </a:cubicBezTo>
                  <a:cubicBezTo>
                    <a:pt x="315572" y="160135"/>
                    <a:pt x="763659" y="-45751"/>
                    <a:pt x="1201486" y="8577"/>
                  </a:cubicBezTo>
                  <a:lnTo>
                    <a:pt x="1254201" y="17775"/>
                  </a:lnTo>
                  <a:lnTo>
                    <a:pt x="1235809" y="68025"/>
                  </a:lnTo>
                  <a:cubicBezTo>
                    <a:pt x="1063944" y="474359"/>
                    <a:pt x="661599" y="759470"/>
                    <a:pt x="192661" y="759470"/>
                  </a:cubicBezTo>
                  <a:cubicBezTo>
                    <a:pt x="153583" y="759470"/>
                    <a:pt x="114967" y="757490"/>
                    <a:pt x="76909" y="753625"/>
                  </a:cubicBezTo>
                  <a:close/>
                </a:path>
              </a:pathLst>
            </a:cu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b="1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57" name="MH_Other_155"/>
            <p:cNvSpPr>
              <a:spLocks noChangeAspect="1" noEditPoints="1"/>
            </p:cNvSpPr>
            <p:nvPr>
              <p:custDataLst>
                <p:tags r:id="rId16"/>
              </p:custDataLst>
            </p:nvPr>
          </p:nvSpPr>
          <p:spPr bwMode="auto">
            <a:xfrm>
              <a:off x="2827887" y="4123741"/>
              <a:ext cx="221090" cy="223913"/>
            </a:xfrm>
            <a:custGeom>
              <a:avLst/>
              <a:gdLst>
                <a:gd name="T0" fmla="*/ 760006211 w 104"/>
                <a:gd name="T1" fmla="*/ 595884000 h 105"/>
                <a:gd name="T2" fmla="*/ 760006211 w 104"/>
                <a:gd name="T3" fmla="*/ 297942000 h 105"/>
                <a:gd name="T4" fmla="*/ 592544419 w 104"/>
                <a:gd name="T5" fmla="*/ 297942000 h 105"/>
                <a:gd name="T6" fmla="*/ 592544419 w 104"/>
                <a:gd name="T7" fmla="*/ 595884000 h 105"/>
                <a:gd name="T8" fmla="*/ 309153610 w 104"/>
                <a:gd name="T9" fmla="*/ 595884000 h 105"/>
                <a:gd name="T10" fmla="*/ 309153610 w 104"/>
                <a:gd name="T11" fmla="*/ 764286000 h 105"/>
                <a:gd name="T12" fmla="*/ 592544419 w 104"/>
                <a:gd name="T13" fmla="*/ 764286000 h 105"/>
                <a:gd name="T14" fmla="*/ 592544419 w 104"/>
                <a:gd name="T15" fmla="*/ 1062228000 h 105"/>
                <a:gd name="T16" fmla="*/ 760006211 w 104"/>
                <a:gd name="T17" fmla="*/ 1062228000 h 105"/>
                <a:gd name="T18" fmla="*/ 760006211 w 104"/>
                <a:gd name="T19" fmla="*/ 764286000 h 105"/>
                <a:gd name="T20" fmla="*/ 1043397020 w 104"/>
                <a:gd name="T21" fmla="*/ 764286000 h 105"/>
                <a:gd name="T22" fmla="*/ 1043397020 w 104"/>
                <a:gd name="T23" fmla="*/ 595884000 h 105"/>
                <a:gd name="T24" fmla="*/ 760006211 w 104"/>
                <a:gd name="T25" fmla="*/ 595884000 h 105"/>
                <a:gd name="T26" fmla="*/ 669836408 w 104"/>
                <a:gd name="T27" fmla="*/ 0 h 105"/>
                <a:gd name="T28" fmla="*/ 0 w 104"/>
                <a:gd name="T29" fmla="*/ 686562000 h 105"/>
                <a:gd name="T30" fmla="*/ 669836408 w 104"/>
                <a:gd name="T31" fmla="*/ 1360170000 h 105"/>
                <a:gd name="T32" fmla="*/ 1339669229 w 104"/>
                <a:gd name="T33" fmla="*/ 686562000 h 105"/>
                <a:gd name="T34" fmla="*/ 669836408 w 104"/>
                <a:gd name="T35" fmla="*/ 0 h 105"/>
                <a:gd name="T36" fmla="*/ 669836408 w 104"/>
                <a:gd name="T37" fmla="*/ 1204722000 h 105"/>
                <a:gd name="T38" fmla="*/ 154576805 w 104"/>
                <a:gd name="T39" fmla="*/ 686562000 h 105"/>
                <a:gd name="T40" fmla="*/ 669836408 w 104"/>
                <a:gd name="T41" fmla="*/ 155448000 h 105"/>
                <a:gd name="T42" fmla="*/ 1197973825 w 104"/>
                <a:gd name="T43" fmla="*/ 686562000 h 105"/>
                <a:gd name="T44" fmla="*/ 669836408 w 104"/>
                <a:gd name="T45" fmla="*/ 1204722000 h 10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04" h="105">
                  <a:moveTo>
                    <a:pt x="59" y="46"/>
                  </a:moveTo>
                  <a:cubicBezTo>
                    <a:pt x="59" y="23"/>
                    <a:pt x="59" y="23"/>
                    <a:pt x="59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46" y="59"/>
                    <a:pt x="46" y="59"/>
                    <a:pt x="46" y="59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1" y="46"/>
                    <a:pt x="81" y="46"/>
                    <a:pt x="81" y="46"/>
                  </a:cubicBezTo>
                  <a:lnTo>
                    <a:pt x="59" y="46"/>
                  </a:lnTo>
                  <a:close/>
                  <a:moveTo>
                    <a:pt x="52" y="0"/>
                  </a:moveTo>
                  <a:cubicBezTo>
                    <a:pt x="23" y="0"/>
                    <a:pt x="0" y="24"/>
                    <a:pt x="0" y="53"/>
                  </a:cubicBezTo>
                  <a:cubicBezTo>
                    <a:pt x="0" y="81"/>
                    <a:pt x="23" y="105"/>
                    <a:pt x="52" y="105"/>
                  </a:cubicBezTo>
                  <a:cubicBezTo>
                    <a:pt x="81" y="105"/>
                    <a:pt x="104" y="81"/>
                    <a:pt x="104" y="53"/>
                  </a:cubicBezTo>
                  <a:cubicBezTo>
                    <a:pt x="104" y="24"/>
                    <a:pt x="81" y="0"/>
                    <a:pt x="52" y="0"/>
                  </a:cubicBezTo>
                  <a:close/>
                  <a:moveTo>
                    <a:pt x="52" y="93"/>
                  </a:moveTo>
                  <a:cubicBezTo>
                    <a:pt x="30" y="93"/>
                    <a:pt x="12" y="75"/>
                    <a:pt x="12" y="53"/>
                  </a:cubicBezTo>
                  <a:cubicBezTo>
                    <a:pt x="12" y="30"/>
                    <a:pt x="30" y="12"/>
                    <a:pt x="52" y="12"/>
                  </a:cubicBezTo>
                  <a:cubicBezTo>
                    <a:pt x="74" y="12"/>
                    <a:pt x="93" y="30"/>
                    <a:pt x="93" y="53"/>
                  </a:cubicBezTo>
                  <a:cubicBezTo>
                    <a:pt x="93" y="75"/>
                    <a:pt x="74" y="93"/>
                    <a:pt x="52" y="93"/>
                  </a:cubicBezTo>
                  <a:close/>
                </a:path>
              </a:pathLst>
            </a:custGeom>
            <a:solidFill>
              <a:sysClr val="window" lastClr="FFFFFF">
                <a:alpha val="87842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51435" tIns="25718" rIns="51435" bIns="25718"/>
            <a:lstStyle/>
            <a:p>
              <a:pPr>
                <a:defRPr/>
              </a:pPr>
              <a:endParaRPr lang="zh-CN" altLang="en-US" sz="1350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40414" y="3601003"/>
            <a:ext cx="689131" cy="418432"/>
            <a:chOff x="2840414" y="3601003"/>
            <a:chExt cx="689131" cy="418432"/>
          </a:xfrm>
        </p:grpSpPr>
        <p:sp>
          <p:nvSpPr>
            <p:cNvPr id="47" name="MH_Other_6"/>
            <p:cNvSpPr/>
            <p:nvPr>
              <p:custDataLst>
                <p:tags r:id="rId13"/>
              </p:custDataLst>
            </p:nvPr>
          </p:nvSpPr>
          <p:spPr>
            <a:xfrm rot="21574610">
              <a:off x="2840414" y="3601003"/>
              <a:ext cx="689131" cy="418432"/>
            </a:xfrm>
            <a:custGeom>
              <a:avLst/>
              <a:gdLst>
                <a:gd name="connsiteX0" fmla="*/ 565035 w 1250798"/>
                <a:gd name="connsiteY0" fmla="*/ 114747 h 759470"/>
                <a:gd name="connsiteX1" fmla="*/ 1201486 w 1250798"/>
                <a:gd name="connsiteY1" fmla="*/ 8577 h 759470"/>
                <a:gd name="connsiteX2" fmla="*/ 1250798 w 1250798"/>
                <a:gd name="connsiteY2" fmla="*/ 19739 h 759470"/>
                <a:gd name="connsiteX3" fmla="*/ 1235810 w 1250798"/>
                <a:gd name="connsiteY3" fmla="*/ 68025 h 759470"/>
                <a:gd name="connsiteX4" fmla="*/ 192662 w 1250798"/>
                <a:gd name="connsiteY4" fmla="*/ 759470 h 759470"/>
                <a:gd name="connsiteX5" fmla="*/ 76910 w 1250798"/>
                <a:gd name="connsiteY5" fmla="*/ 753625 h 759470"/>
                <a:gd name="connsiteX6" fmla="*/ 0 w 1250798"/>
                <a:gd name="connsiteY6" fmla="*/ 741887 h 759470"/>
                <a:gd name="connsiteX7" fmla="*/ 28289 w 1250798"/>
                <a:gd name="connsiteY7" fmla="*/ 669414 h 759470"/>
                <a:gd name="connsiteX8" fmla="*/ 81103 w 1250798"/>
                <a:gd name="connsiteY8" fmla="*/ 566247 h 759470"/>
                <a:gd name="connsiteX9" fmla="*/ 565035 w 1250798"/>
                <a:gd name="connsiteY9" fmla="*/ 114747 h 75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50798" h="759470">
                  <a:moveTo>
                    <a:pt x="565035" y="114747"/>
                  </a:moveTo>
                  <a:cubicBezTo>
                    <a:pt x="761094" y="19302"/>
                    <a:pt x="982573" y="-18587"/>
                    <a:pt x="1201486" y="8577"/>
                  </a:cubicBezTo>
                  <a:lnTo>
                    <a:pt x="1250798" y="19739"/>
                  </a:lnTo>
                  <a:lnTo>
                    <a:pt x="1235810" y="68025"/>
                  </a:lnTo>
                  <a:cubicBezTo>
                    <a:pt x="1063946" y="474359"/>
                    <a:pt x="661599" y="759470"/>
                    <a:pt x="192662" y="759470"/>
                  </a:cubicBezTo>
                  <a:cubicBezTo>
                    <a:pt x="153584" y="759470"/>
                    <a:pt x="114968" y="757490"/>
                    <a:pt x="76910" y="753625"/>
                  </a:cubicBezTo>
                  <a:lnTo>
                    <a:pt x="0" y="741887"/>
                  </a:lnTo>
                  <a:lnTo>
                    <a:pt x="28289" y="669414"/>
                  </a:lnTo>
                  <a:cubicBezTo>
                    <a:pt x="43971" y="634522"/>
                    <a:pt x="61564" y="600089"/>
                    <a:pt x="81103" y="566247"/>
                  </a:cubicBezTo>
                  <a:cubicBezTo>
                    <a:pt x="198338" y="363191"/>
                    <a:pt x="368977" y="210191"/>
                    <a:pt x="565035" y="114747"/>
                  </a:cubicBezTo>
                  <a:close/>
                </a:path>
              </a:pathLst>
            </a:custGeom>
            <a:solidFill>
              <a:srgbClr val="D83417"/>
            </a:solidFill>
            <a:ln>
              <a:noFill/>
            </a:ln>
            <a:effectLst>
              <a:innerShdw dist="762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b="1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58" name="MH_Other_156"/>
            <p:cNvSpPr>
              <a:spLocks noChangeAspect="1" noEditPoints="1"/>
            </p:cNvSpPr>
            <p:nvPr>
              <p:custDataLst>
                <p:tags r:id="rId14"/>
              </p:custDataLst>
            </p:nvPr>
          </p:nvSpPr>
          <p:spPr bwMode="auto">
            <a:xfrm>
              <a:off x="3056504" y="3716370"/>
              <a:ext cx="248374" cy="223913"/>
            </a:xfrm>
            <a:custGeom>
              <a:avLst/>
              <a:gdLst>
                <a:gd name="T0" fmla="*/ 812168355 w 106"/>
                <a:gd name="T1" fmla="*/ 965307081 h 95"/>
                <a:gd name="T2" fmla="*/ 577891455 w 106"/>
                <a:gd name="T3" fmla="*/ 1139377024 h 95"/>
                <a:gd name="T4" fmla="*/ 577891455 w 106"/>
                <a:gd name="T5" fmla="*/ 886182572 h 95"/>
                <a:gd name="T6" fmla="*/ 312371836 w 106"/>
                <a:gd name="T7" fmla="*/ 490564003 h 95"/>
                <a:gd name="T8" fmla="*/ 0 w 106"/>
                <a:gd name="T9" fmla="*/ 870357670 h 95"/>
                <a:gd name="T10" fmla="*/ 624743672 w 106"/>
                <a:gd name="T11" fmla="*/ 1297626043 h 95"/>
                <a:gd name="T12" fmla="*/ 827789714 w 106"/>
                <a:gd name="T13" fmla="*/ 1281801141 h 95"/>
                <a:gd name="T14" fmla="*/ 1046449208 w 106"/>
                <a:gd name="T15" fmla="*/ 1503345789 h 95"/>
                <a:gd name="T16" fmla="*/ 983975632 w 106"/>
                <a:gd name="T17" fmla="*/ 1234326435 h 95"/>
                <a:gd name="T18" fmla="*/ 1249491297 w 106"/>
                <a:gd name="T19" fmla="*/ 949482179 h 95"/>
                <a:gd name="T20" fmla="*/ 999593038 w 106"/>
                <a:gd name="T21" fmla="*/ 981131983 h 95"/>
                <a:gd name="T22" fmla="*/ 812168355 w 106"/>
                <a:gd name="T23" fmla="*/ 965307081 h 95"/>
                <a:gd name="T24" fmla="*/ 1030831803 w 106"/>
                <a:gd name="T25" fmla="*/ 0 h 95"/>
                <a:gd name="T26" fmla="*/ 406084177 w 106"/>
                <a:gd name="T27" fmla="*/ 427268373 h 95"/>
                <a:gd name="T28" fmla="*/ 671599842 w 106"/>
                <a:gd name="T29" fmla="*/ 791233161 h 95"/>
                <a:gd name="T30" fmla="*/ 671599842 w 106"/>
                <a:gd name="T31" fmla="*/ 965307081 h 95"/>
                <a:gd name="T32" fmla="*/ 843407120 w 106"/>
                <a:gd name="T33" fmla="*/ 838707866 h 95"/>
                <a:gd name="T34" fmla="*/ 1030831803 w 106"/>
                <a:gd name="T35" fmla="*/ 870357670 h 95"/>
                <a:gd name="T36" fmla="*/ 1655575475 w 106"/>
                <a:gd name="T37" fmla="*/ 427268373 h 95"/>
                <a:gd name="T38" fmla="*/ 1030831803 w 106"/>
                <a:gd name="T39" fmla="*/ 0 h 9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6" h="95">
                  <a:moveTo>
                    <a:pt x="52" y="61"/>
                  </a:moveTo>
                  <a:cubicBezTo>
                    <a:pt x="50" y="62"/>
                    <a:pt x="37" y="72"/>
                    <a:pt x="37" y="72"/>
                  </a:cubicBezTo>
                  <a:cubicBezTo>
                    <a:pt x="37" y="72"/>
                    <a:pt x="37" y="59"/>
                    <a:pt x="37" y="56"/>
                  </a:cubicBezTo>
                  <a:cubicBezTo>
                    <a:pt x="26" y="50"/>
                    <a:pt x="20" y="41"/>
                    <a:pt x="20" y="31"/>
                  </a:cubicBezTo>
                  <a:cubicBezTo>
                    <a:pt x="8" y="36"/>
                    <a:pt x="0" y="45"/>
                    <a:pt x="0" y="55"/>
                  </a:cubicBezTo>
                  <a:cubicBezTo>
                    <a:pt x="0" y="70"/>
                    <a:pt x="18" y="82"/>
                    <a:pt x="40" y="82"/>
                  </a:cubicBezTo>
                  <a:cubicBezTo>
                    <a:pt x="45" y="82"/>
                    <a:pt x="49" y="82"/>
                    <a:pt x="53" y="81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72" y="74"/>
                    <a:pt x="78" y="67"/>
                    <a:pt x="80" y="60"/>
                  </a:cubicBezTo>
                  <a:cubicBezTo>
                    <a:pt x="75" y="61"/>
                    <a:pt x="69" y="62"/>
                    <a:pt x="64" y="62"/>
                  </a:cubicBezTo>
                  <a:cubicBezTo>
                    <a:pt x="60" y="62"/>
                    <a:pt x="56" y="62"/>
                    <a:pt x="52" y="61"/>
                  </a:cubicBezTo>
                  <a:close/>
                  <a:moveTo>
                    <a:pt x="66" y="0"/>
                  </a:moveTo>
                  <a:cubicBezTo>
                    <a:pt x="44" y="0"/>
                    <a:pt x="26" y="12"/>
                    <a:pt x="26" y="27"/>
                  </a:cubicBezTo>
                  <a:cubicBezTo>
                    <a:pt x="26" y="36"/>
                    <a:pt x="33" y="45"/>
                    <a:pt x="43" y="50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7" y="54"/>
                    <a:pt x="62" y="55"/>
                    <a:pt x="66" y="55"/>
                  </a:cubicBezTo>
                  <a:cubicBezTo>
                    <a:pt x="88" y="55"/>
                    <a:pt x="106" y="42"/>
                    <a:pt x="106" y="27"/>
                  </a:cubicBezTo>
                  <a:cubicBezTo>
                    <a:pt x="106" y="12"/>
                    <a:pt x="88" y="0"/>
                    <a:pt x="66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51435" tIns="25718" rIns="51435" bIns="25718"/>
            <a:lstStyle/>
            <a:p>
              <a:pPr>
                <a:defRPr/>
              </a:pPr>
              <a:endParaRPr lang="zh-CN" altLang="en-US" sz="1350" kern="0">
                <a:solidFill>
                  <a:prstClr val="black"/>
                </a:solidFill>
              </a:endParaRPr>
            </a:p>
          </p:txBody>
        </p:sp>
      </p:grpSp>
      <p:sp>
        <p:nvSpPr>
          <p:cNvPr id="59" name="MH_SubTitle_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880118" y="4060524"/>
            <a:ext cx="1058314" cy="38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</a:rPr>
              <a:t>进度控制</a:t>
            </a:r>
            <a:endParaRPr lang="en-US" altLang="zh-CN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0" name="MH_SubTitle_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057473" y="4041783"/>
            <a:ext cx="1058314" cy="38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</a:rPr>
              <a:t>质量控制</a:t>
            </a:r>
            <a:endParaRPr lang="en-US" altLang="zh-CN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5295973" y="2913659"/>
            <a:ext cx="20935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îšlîdè"/>
          <p:cNvSpPr txBox="1"/>
          <p:nvPr/>
        </p:nvSpPr>
        <p:spPr>
          <a:xfrm>
            <a:off x="5295973" y="3017716"/>
            <a:ext cx="1933522" cy="543756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rmAutofit fontScale="85000" lnSpcReduction="10000"/>
          </a:bodyPr>
          <a:lstStyle/>
          <a:p>
            <a:pPr algn="ctr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此部分内容作为文字排版占位显示</a:t>
            </a:r>
            <a:b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（建议使用主题字体）</a:t>
            </a:r>
          </a:p>
        </p:txBody>
      </p:sp>
      <p:cxnSp>
        <p:nvCxnSpPr>
          <p:cNvPr id="95" name="直接连接符 94"/>
          <p:cNvCxnSpPr/>
          <p:nvPr/>
        </p:nvCxnSpPr>
        <p:spPr>
          <a:xfrm flipH="1">
            <a:off x="4648482" y="3534497"/>
            <a:ext cx="274104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 flipH="1">
            <a:off x="4648482" y="4155335"/>
            <a:ext cx="274104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 flipH="1">
            <a:off x="5295973" y="4776172"/>
            <a:ext cx="20935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îšlîdè"/>
          <p:cNvSpPr txBox="1"/>
          <p:nvPr/>
        </p:nvSpPr>
        <p:spPr>
          <a:xfrm>
            <a:off x="5295973" y="3657623"/>
            <a:ext cx="1933522" cy="543756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rmAutofit fontScale="85000" lnSpcReduction="10000"/>
          </a:bodyPr>
          <a:lstStyle/>
          <a:p>
            <a:pPr algn="ctr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此部分内容作为文字排版占位显示</a:t>
            </a:r>
            <a:b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（建议使用主题字体）</a:t>
            </a:r>
          </a:p>
        </p:txBody>
      </p:sp>
      <p:sp>
        <p:nvSpPr>
          <p:cNvPr id="99" name="îšlîdè"/>
          <p:cNvSpPr txBox="1"/>
          <p:nvPr/>
        </p:nvSpPr>
        <p:spPr>
          <a:xfrm>
            <a:off x="5295973" y="4297529"/>
            <a:ext cx="1933522" cy="543756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rmAutofit fontScale="85000" lnSpcReduction="10000"/>
          </a:bodyPr>
          <a:lstStyle/>
          <a:p>
            <a:pPr algn="ctr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此部分内容作为文字排版占位显示</a:t>
            </a:r>
            <a:b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（建议使用主题字体）</a:t>
            </a:r>
          </a:p>
        </p:txBody>
      </p:sp>
      <p:sp>
        <p:nvSpPr>
          <p:cNvPr id="101" name="MH_SubTitle_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648976" y="3014681"/>
            <a:ext cx="624955" cy="38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成本控制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2" name="MH_SubTitle_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648482" y="3662493"/>
            <a:ext cx="625942" cy="38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进度控制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3" name="MH_SubTitle_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630707" y="4291680"/>
            <a:ext cx="661492" cy="38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质量控制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49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49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849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349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849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349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849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349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849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6" grpId="0"/>
      <p:bldP spid="39" grpId="0" animBg="1"/>
      <p:bldP spid="40" grpId="0" animBg="1"/>
      <p:bldP spid="41" grpId="0" animBg="1"/>
      <p:bldP spid="94" grpId="0"/>
      <p:bldP spid="98" grpId="0"/>
      <p:bldP spid="99" grpId="0"/>
      <p:bldP spid="101" grpId="0"/>
      <p:bldP spid="102" grpId="0"/>
      <p:bldP spid="10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40318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安全管理例行工作得到进一步深化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202X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安全工作回顾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04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53" name="ïS1ïḑè"/>
          <p:cNvSpPr/>
          <p:nvPr/>
        </p:nvSpPr>
        <p:spPr>
          <a:xfrm>
            <a:off x="631776" y="3498198"/>
            <a:ext cx="7909109" cy="1188132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iṣļîďe"/>
          <p:cNvSpPr/>
          <p:nvPr/>
        </p:nvSpPr>
        <p:spPr>
          <a:xfrm>
            <a:off x="6888662" y="2190653"/>
            <a:ext cx="1544768" cy="1188132"/>
          </a:xfrm>
          <a:prstGeom prst="rect">
            <a:avLst/>
          </a:prstGeom>
          <a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Blur radius="2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38100" cap="flat" cmpd="sng" algn="ctr">
            <a:solidFill>
              <a:schemeClr val="accent2"/>
            </a:solidFill>
            <a:prstDash val="solid"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ïšļíḓê"/>
          <p:cNvSpPr/>
          <p:nvPr/>
        </p:nvSpPr>
        <p:spPr>
          <a:xfrm>
            <a:off x="5217274" y="2190653"/>
            <a:ext cx="1544768" cy="1188132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  <a:ln w="38100" cap="flat" cmpd="sng" algn="ctr">
            <a:solidFill>
              <a:schemeClr val="accent2"/>
            </a:solidFill>
            <a:prstDash val="solid"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îšḻiḓé"/>
          <p:cNvSpPr/>
          <p:nvPr/>
        </p:nvSpPr>
        <p:spPr>
          <a:xfrm>
            <a:off x="3545886" y="2190653"/>
            <a:ext cx="1544768" cy="1188132"/>
          </a:xfrm>
          <a:prstGeom prst="rect">
            <a:avLst/>
          </a:prstGeom>
          <a:blipFill dpi="0"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Blur radius="2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38100" cap="flat" cmpd="sng" algn="ctr">
            <a:solidFill>
              <a:schemeClr val="accent2"/>
            </a:solidFill>
            <a:prstDash val="solid"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7" name="直接连接符 56"/>
          <p:cNvCxnSpPr/>
          <p:nvPr/>
        </p:nvCxnSpPr>
        <p:spPr>
          <a:xfrm>
            <a:off x="752970" y="2224943"/>
            <a:ext cx="0" cy="1188000"/>
          </a:xfrm>
          <a:prstGeom prst="line">
            <a:avLst/>
          </a:prstGeom>
          <a:ln w="38100" cap="rnd">
            <a:solidFill>
              <a:schemeClr val="accent2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íṣḷïḑê"/>
          <p:cNvSpPr/>
          <p:nvPr/>
        </p:nvSpPr>
        <p:spPr>
          <a:xfrm>
            <a:off x="953598" y="2414582"/>
            <a:ext cx="2465668" cy="1086184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 fontScale="85000" lnSpcReduction="20000"/>
          </a:bodyPr>
          <a:lstStyle/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此部分内容作为文字排版占位显示（建议使用主题字体）</a:t>
            </a:r>
          </a:p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如需更改请在（设置形状格式）菜单下（文本选项）中调整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如需更改请在（设置形状格式）菜单下（文本选项）中调整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ïş1íďê"/>
          <p:cNvSpPr txBox="1"/>
          <p:nvPr/>
        </p:nvSpPr>
        <p:spPr bwMode="auto">
          <a:xfrm>
            <a:off x="953598" y="2001669"/>
            <a:ext cx="2178156" cy="38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标题文本预设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53" grpId="0" bldLvl="0" animBg="1"/>
      <p:bldP spid="54" grpId="0" bldLvl="0" animBg="1"/>
      <p:bldP spid="55" grpId="0" bldLvl="0" animBg="1"/>
      <p:bldP spid="56" grpId="0" bldLvl="0" animBg="1"/>
      <p:bldP spid="58" grpId="0"/>
      <p:bldP spid="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18232" y="1202365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83417"/>
                </a:solidFill>
                <a:latin typeface="+mj-ea"/>
                <a:ea typeface="+mj-ea"/>
                <a:cs typeface="宋体" panose="02010600030101010101" pitchFamily="2" charset="-122"/>
              </a:rPr>
              <a:t>发现问题及时进行通报</a:t>
            </a:r>
            <a:endParaRPr lang="zh-CN" altLang="en-US" sz="2000" b="1" dirty="0">
              <a:solidFill>
                <a:srgbClr val="D8341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6193" y="306793"/>
            <a:ext cx="604125" cy="215941"/>
            <a:chOff x="264939" y="188640"/>
            <a:chExt cx="604358" cy="216024"/>
          </a:xfrm>
        </p:grpSpPr>
        <p:sp>
          <p:nvSpPr>
            <p:cNvPr id="19" name="燕尾形 3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燕尾形 4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5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: 圆角 21"/>
          <p:cNvSpPr/>
          <p:nvPr>
            <p:custDataLst>
              <p:tags r:id="rId2"/>
            </p:custDataLst>
          </p:nvPr>
        </p:nvSpPr>
        <p:spPr>
          <a:xfrm>
            <a:off x="2527932" y="190288"/>
            <a:ext cx="4088136" cy="468000"/>
          </a:xfrm>
          <a:prstGeom prst="roundRect">
            <a:avLst>
              <a:gd name="adj" fmla="val 50000"/>
            </a:avLst>
          </a:prstGeom>
          <a:noFill/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202X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年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安全工作回顾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0800000">
            <a:off x="217552" y="330199"/>
            <a:ext cx="604125" cy="215941"/>
            <a:chOff x="264939" y="188640"/>
            <a:chExt cx="604358" cy="216024"/>
          </a:xfrm>
        </p:grpSpPr>
        <p:sp>
          <p:nvSpPr>
            <p:cNvPr id="24" name="燕尾形 7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燕尾形 8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E57E20">
                <a:alpha val="7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9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chemeClr val="accent2">
                <a:alpha val="5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549" y="1147497"/>
            <a:ext cx="610128" cy="502391"/>
            <a:chOff x="158871" y="99382"/>
            <a:chExt cx="757910" cy="624078"/>
          </a:xfrm>
        </p:grpSpPr>
        <p:grpSp>
          <p:nvGrpSpPr>
            <p:cNvPr id="34" name="组合 33"/>
            <p:cNvGrpSpPr/>
            <p:nvPr/>
          </p:nvGrpSpPr>
          <p:grpSpPr>
            <a:xfrm>
              <a:off x="223648" y="99382"/>
              <a:ext cx="624078" cy="624078"/>
              <a:chOff x="3452622" y="1395531"/>
              <a:chExt cx="701705" cy="70170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452622" y="1395531"/>
                <a:ext cx="701705" cy="70170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>
                  <a:latin typeface="Arial Black" panose="020B0A04020102020204" pitchFamily="34" charset="0"/>
                </a:endParaRPr>
              </a:p>
            </p:txBody>
          </p:sp>
          <p:sp>
            <p:nvSpPr>
              <p:cNvPr id="37" name="圆角矩形 1"/>
              <p:cNvSpPr/>
              <p:nvPr/>
            </p:nvSpPr>
            <p:spPr>
              <a:xfrm>
                <a:off x="3533474" y="1476383"/>
                <a:ext cx="540000" cy="540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270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solidFill>
                    <a:srgbClr val="FA783A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58871" y="186205"/>
              <a:ext cx="757910" cy="458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cs typeface="Aharoni" panose="02010803020104030203" pitchFamily="2" charset="-79"/>
                </a:rPr>
                <a:t>05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42900" y="1746780"/>
            <a:ext cx="8477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zh-CN" sz="1200" kern="0" dirty="0">
                <a:latin typeface="+mj-ea"/>
                <a:ea typeface="+mj-ea"/>
              </a:rPr>
              <a:t>举一反三，吸取教训，杜绝同类违章现象的再次发生，促使员工规范作业。</a:t>
            </a:r>
          </a:p>
        </p:txBody>
      </p:sp>
      <p:sp>
        <p:nvSpPr>
          <p:cNvPr id="75" name="îś1îďê"/>
          <p:cNvSpPr/>
          <p:nvPr/>
        </p:nvSpPr>
        <p:spPr>
          <a:xfrm>
            <a:off x="520431" y="3972714"/>
            <a:ext cx="8103139" cy="1171125"/>
          </a:xfrm>
          <a:prstGeom prst="trapezoid">
            <a:avLst>
              <a:gd name="adj" fmla="val 99668"/>
            </a:avLst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9" name="î$ḻîdè"/>
          <p:cNvSpPr/>
          <p:nvPr/>
        </p:nvSpPr>
        <p:spPr>
          <a:xfrm>
            <a:off x="3623677" y="2333825"/>
            <a:ext cx="1896645" cy="2101548"/>
          </a:xfrm>
          <a:prstGeom prst="snip1Rect">
            <a:avLst>
              <a:gd name="adj" fmla="val 29383"/>
            </a:avLst>
          </a:prstGeom>
          <a:solidFill>
            <a:schemeClr val="bg1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00" name="işḻîḑè"/>
          <p:cNvGrpSpPr/>
          <p:nvPr/>
        </p:nvGrpSpPr>
        <p:grpSpPr>
          <a:xfrm>
            <a:off x="3854177" y="2664701"/>
            <a:ext cx="1435647" cy="1063130"/>
            <a:chOff x="574750" y="3417636"/>
            <a:chExt cx="1893859" cy="1599588"/>
          </a:xfrm>
        </p:grpSpPr>
        <p:cxnSp>
          <p:nvCxnSpPr>
            <p:cNvPr id="103" name="直接连接符 102"/>
            <p:cNvCxnSpPr/>
            <p:nvPr/>
          </p:nvCxnSpPr>
          <p:spPr>
            <a:xfrm>
              <a:off x="574750" y="3792023"/>
              <a:ext cx="189385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îsļïdé"/>
            <p:cNvSpPr txBox="1"/>
            <p:nvPr/>
          </p:nvSpPr>
          <p:spPr bwMode="auto">
            <a:xfrm>
              <a:off x="574751" y="3732264"/>
              <a:ext cx="1893857" cy="251912"/>
            </a:xfrm>
            <a:prstGeom prst="rect">
              <a:avLst/>
            </a:prstGeom>
          </p:spPr>
          <p:txBody>
            <a:bodyPr wrap="none" lIns="0" tIns="0" rIns="0" bIns="0" anchor="ctr">
              <a:normAutofit fontScale="700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defRPr/>
              </a:pPr>
              <a:r>
                <a:rPr lang="zh-CN" altLang="en-US" sz="1865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标题文本预设</a:t>
              </a:r>
            </a:p>
          </p:txBody>
        </p:sp>
        <p:sp>
          <p:nvSpPr>
            <p:cNvPr id="105" name="íṩ1iḓé"/>
            <p:cNvSpPr txBox="1"/>
            <p:nvPr/>
          </p:nvSpPr>
          <p:spPr bwMode="auto">
            <a:xfrm>
              <a:off x="574750" y="4106650"/>
              <a:ext cx="1893859" cy="910574"/>
            </a:xfrm>
            <a:prstGeom prst="rect">
              <a:avLst/>
            </a:prstGeom>
          </p:spPr>
          <p:txBody>
            <a:bodyPr wrap="square" lIns="0" tIns="0" rIns="0" bIns="0" anchor="ctr">
              <a:normAutofit fontScale="77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此部分内容作为文字排版占位显示（建议使用主题字体）</a:t>
              </a:r>
              <a:b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</a:b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如需更改请在（设置形状格式）菜单下（文本选项）中调整</a:t>
              </a:r>
            </a:p>
          </p:txBody>
        </p:sp>
        <p:sp>
          <p:nvSpPr>
            <p:cNvPr id="107" name="íŝļïďe"/>
            <p:cNvSpPr txBox="1"/>
            <p:nvPr/>
          </p:nvSpPr>
          <p:spPr bwMode="auto">
            <a:xfrm>
              <a:off x="574751" y="3417636"/>
              <a:ext cx="1893857" cy="251912"/>
            </a:xfrm>
            <a:prstGeom prst="rect">
              <a:avLst/>
            </a:prstGeom>
          </p:spPr>
          <p:txBody>
            <a:bodyPr wrap="square" lIns="0" tIns="0" rIns="0" bIns="0" anchor="ctr">
              <a:normAutofit fontScale="700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defRPr/>
              </a:pPr>
              <a:r>
                <a:rPr lang="en-US" sz="1865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Step 02</a:t>
              </a:r>
            </a:p>
          </p:txBody>
        </p:sp>
      </p:grpSp>
      <p:sp>
        <p:nvSpPr>
          <p:cNvPr id="101" name="ï$ľíde"/>
          <p:cNvSpPr/>
          <p:nvPr/>
        </p:nvSpPr>
        <p:spPr>
          <a:xfrm>
            <a:off x="3623678" y="4353504"/>
            <a:ext cx="1896645" cy="81869"/>
          </a:xfrm>
          <a:prstGeom prst="rect">
            <a:avLst/>
          </a:prstGeom>
          <a:solidFill>
            <a:srgbClr val="E57E20"/>
          </a:solidFill>
          <a:ln w="3175">
            <a:noFill/>
            <a:prstDash val="solid"/>
            <a:round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2" name="iś1idè"/>
          <p:cNvSpPr/>
          <p:nvPr/>
        </p:nvSpPr>
        <p:spPr bwMode="auto">
          <a:xfrm>
            <a:off x="5041808" y="2333825"/>
            <a:ext cx="478515" cy="478515"/>
          </a:xfrm>
          <a:custGeom>
            <a:avLst/>
            <a:gdLst>
              <a:gd name="T0" fmla="*/ 608 w 608"/>
              <a:gd name="T1" fmla="*/ 0 h 608"/>
              <a:gd name="T2" fmla="*/ 0 w 608"/>
              <a:gd name="T3" fmla="*/ 0 h 608"/>
              <a:gd name="T4" fmla="*/ 608 w 608"/>
              <a:gd name="T5" fmla="*/ 608 h 608"/>
              <a:gd name="T6" fmla="*/ 608 w 608"/>
              <a:gd name="T7" fmla="*/ 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8" h="608">
                <a:moveTo>
                  <a:pt x="608" y="0"/>
                </a:moveTo>
                <a:lnTo>
                  <a:pt x="0" y="0"/>
                </a:lnTo>
                <a:lnTo>
                  <a:pt x="608" y="608"/>
                </a:lnTo>
                <a:lnTo>
                  <a:pt x="608" y="0"/>
                </a:lnTo>
                <a:close/>
              </a:path>
            </a:pathLst>
          </a:custGeom>
          <a:solidFill>
            <a:srgbClr val="E57E20"/>
          </a:solidFill>
          <a:ln w="3175">
            <a:noFill/>
            <a:prstDash val="solid"/>
            <a:round/>
          </a:ln>
          <a:effectLst/>
        </p:spPr>
        <p:txBody>
          <a:bodyPr vert="horz" wrap="square" lIns="121920" tIns="60960" rIns="121920" bIns="60960" anchor="t" anchorCtr="0" compatLnSpc="1">
            <a:normAutofit/>
          </a:bodyPr>
          <a:lstStyle/>
          <a:p>
            <a:pPr lvl="0" algn="r"/>
            <a:r>
              <a:rPr lang="en-US" altLang="zh-CN" sz="1400" b="1">
                <a:solidFill>
                  <a:schemeClr val="bg1"/>
                </a:solidFill>
              </a:rPr>
              <a:t>2</a:t>
            </a:r>
            <a:endParaRPr lang="en-US" altLang="zh-CN" sz="1400" b="1" dirty="0">
              <a:solidFill>
                <a:schemeClr val="bg1"/>
              </a:solidFill>
            </a:endParaRPr>
          </a:p>
        </p:txBody>
      </p:sp>
      <p:grpSp>
        <p:nvGrpSpPr>
          <p:cNvPr id="89" name="i$ḻiḓê"/>
          <p:cNvGrpSpPr/>
          <p:nvPr/>
        </p:nvGrpSpPr>
        <p:grpSpPr>
          <a:xfrm>
            <a:off x="1422186" y="2333825"/>
            <a:ext cx="1896646" cy="2101548"/>
            <a:chOff x="247577" y="3140968"/>
            <a:chExt cx="2501994" cy="2772295"/>
          </a:xfrm>
        </p:grpSpPr>
        <p:sp>
          <p:nvSpPr>
            <p:cNvPr id="96" name="ïşḻïḍe"/>
            <p:cNvSpPr/>
            <p:nvPr/>
          </p:nvSpPr>
          <p:spPr>
            <a:xfrm>
              <a:off x="247577" y="3140968"/>
              <a:ext cx="2501992" cy="2772295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rgbClr val="D834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7" name="îṥľîdé"/>
            <p:cNvSpPr/>
            <p:nvPr/>
          </p:nvSpPr>
          <p:spPr>
            <a:xfrm>
              <a:off x="247578" y="5805263"/>
              <a:ext cx="2501992" cy="108000"/>
            </a:xfrm>
            <a:prstGeom prst="rect">
              <a:avLst/>
            </a:prstGeom>
            <a:solidFill>
              <a:srgbClr val="E84328"/>
            </a:solidFill>
            <a:ln w="3175">
              <a:noFill/>
              <a:prstDash val="solid"/>
              <a:round/>
            </a:ln>
            <a:effectLst/>
          </p:spPr>
          <p:txBody>
            <a:bodyPr anchor="ctr"/>
            <a:lstStyle/>
            <a:p>
              <a:pPr algn="ctr"/>
              <a:endParaRPr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8" name="îş1iḋè"/>
            <p:cNvSpPr/>
            <p:nvPr/>
          </p:nvSpPr>
          <p:spPr bwMode="auto">
            <a:xfrm>
              <a:off x="2118330" y="3140968"/>
              <a:ext cx="631241" cy="631242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rgbClr val="E84328"/>
            </a:solidFill>
            <a:ln w="3175">
              <a:noFill/>
              <a:prstDash val="solid"/>
              <a:round/>
            </a:ln>
            <a:effectLst/>
          </p:spPr>
          <p:txBody>
            <a:bodyPr vert="horz" wrap="square" lIns="121920" tIns="60960" rIns="121920" bIns="60960" anchor="t" anchorCtr="0" compatLnSpc="1">
              <a:normAutofit/>
            </a:bodyPr>
            <a:lstStyle/>
            <a:p>
              <a:pPr lvl="0" algn="r"/>
              <a:r>
                <a:rPr lang="en-US" altLang="ko-KR" sz="14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90" name="ïṡḷide"/>
          <p:cNvGrpSpPr/>
          <p:nvPr/>
        </p:nvGrpSpPr>
        <p:grpSpPr>
          <a:xfrm>
            <a:off x="1652686" y="2664701"/>
            <a:ext cx="1435647" cy="1063130"/>
            <a:chOff x="574750" y="3417636"/>
            <a:chExt cx="1893859" cy="1599588"/>
          </a:xfrm>
        </p:grpSpPr>
        <p:cxnSp>
          <p:nvCxnSpPr>
            <p:cNvPr id="91" name="直接连接符 90"/>
            <p:cNvCxnSpPr/>
            <p:nvPr/>
          </p:nvCxnSpPr>
          <p:spPr>
            <a:xfrm>
              <a:off x="574750" y="3792023"/>
              <a:ext cx="189385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ïŝlídê"/>
            <p:cNvSpPr txBox="1"/>
            <p:nvPr/>
          </p:nvSpPr>
          <p:spPr bwMode="auto">
            <a:xfrm>
              <a:off x="574751" y="3732263"/>
              <a:ext cx="1893857" cy="251912"/>
            </a:xfrm>
            <a:prstGeom prst="rect">
              <a:avLst/>
            </a:prstGeom>
          </p:spPr>
          <p:txBody>
            <a:bodyPr wrap="none" lIns="0" tIns="0" rIns="0" bIns="0" anchor="ctr">
              <a:normAutofit fontScale="700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defRPr/>
              </a:pPr>
              <a:r>
                <a:rPr lang="zh-CN" altLang="en-US" sz="1865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标题文本预设</a:t>
              </a:r>
            </a:p>
          </p:txBody>
        </p:sp>
        <p:sp>
          <p:nvSpPr>
            <p:cNvPr id="93" name="íṧlïďé"/>
            <p:cNvSpPr txBox="1"/>
            <p:nvPr/>
          </p:nvSpPr>
          <p:spPr bwMode="auto">
            <a:xfrm>
              <a:off x="574750" y="4106650"/>
              <a:ext cx="1893859" cy="910574"/>
            </a:xfrm>
            <a:prstGeom prst="rect">
              <a:avLst/>
            </a:prstGeom>
          </p:spPr>
          <p:txBody>
            <a:bodyPr wrap="square" lIns="0" tIns="0" rIns="0" bIns="0" anchor="ctr">
              <a:normAutofit fontScale="77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此部分内容作为文字排版占位显示（建议使用主题字体）</a:t>
              </a:r>
              <a:b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</a:b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如需更改请在（设置形状格式）菜单下（文本选项）中调整</a:t>
              </a:r>
            </a:p>
          </p:txBody>
        </p:sp>
        <p:sp>
          <p:nvSpPr>
            <p:cNvPr id="95" name="ïṩlíḋè"/>
            <p:cNvSpPr txBox="1"/>
            <p:nvPr/>
          </p:nvSpPr>
          <p:spPr bwMode="auto">
            <a:xfrm>
              <a:off x="574751" y="3417636"/>
              <a:ext cx="1893857" cy="251912"/>
            </a:xfrm>
            <a:prstGeom prst="rect">
              <a:avLst/>
            </a:prstGeom>
          </p:spPr>
          <p:txBody>
            <a:bodyPr wrap="square" lIns="0" tIns="0" rIns="0" bIns="0" anchor="ctr">
              <a:normAutofit fontScale="700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defRPr/>
              </a:pPr>
              <a:r>
                <a:rPr lang="en-US" sz="1865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Step 01</a:t>
              </a:r>
            </a:p>
          </p:txBody>
        </p:sp>
      </p:grpSp>
      <p:grpSp>
        <p:nvGrpSpPr>
          <p:cNvPr id="79" name="ïŝļîḓe"/>
          <p:cNvGrpSpPr/>
          <p:nvPr/>
        </p:nvGrpSpPr>
        <p:grpSpPr>
          <a:xfrm>
            <a:off x="5825168" y="2333825"/>
            <a:ext cx="1896646" cy="2101548"/>
            <a:chOff x="247577" y="3140968"/>
            <a:chExt cx="2501994" cy="2772295"/>
          </a:xfrm>
        </p:grpSpPr>
        <p:sp>
          <p:nvSpPr>
            <p:cNvPr id="86" name="î$1ïďe"/>
            <p:cNvSpPr/>
            <p:nvPr/>
          </p:nvSpPr>
          <p:spPr>
            <a:xfrm>
              <a:off x="247577" y="3140968"/>
              <a:ext cx="2501992" cy="2772295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/>
            </a:p>
          </p:txBody>
        </p:sp>
        <p:sp>
          <p:nvSpPr>
            <p:cNvPr id="87" name="iSḻîḋè"/>
            <p:cNvSpPr/>
            <p:nvPr/>
          </p:nvSpPr>
          <p:spPr>
            <a:xfrm>
              <a:off x="247578" y="5805263"/>
              <a:ext cx="2501992" cy="108000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175">
              <a:noFill/>
              <a:prstDash val="solid"/>
              <a:round/>
            </a:ln>
            <a:effectLst/>
          </p:spPr>
          <p:txBody>
            <a:bodyPr anchor="ctr"/>
            <a:lstStyle/>
            <a:p>
              <a:pPr algn="ctr"/>
              <a:endParaRPr sz="1200"/>
            </a:p>
          </p:txBody>
        </p:sp>
        <p:sp>
          <p:nvSpPr>
            <p:cNvPr id="88" name="iṡḻïḑé"/>
            <p:cNvSpPr/>
            <p:nvPr/>
          </p:nvSpPr>
          <p:spPr bwMode="auto">
            <a:xfrm>
              <a:off x="2118329" y="3140968"/>
              <a:ext cx="631242" cy="631242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3175">
              <a:noFill/>
              <a:prstDash val="solid"/>
              <a:round/>
            </a:ln>
            <a:effectLst/>
          </p:spPr>
          <p:txBody>
            <a:bodyPr vert="horz" wrap="square" lIns="121920" tIns="60960" rIns="121920" bIns="60960" anchor="t" anchorCtr="0" compatLnSpc="1">
              <a:normAutofit/>
            </a:bodyPr>
            <a:lstStyle/>
            <a:p>
              <a:pPr lvl="0" algn="r"/>
              <a:r>
                <a:rPr lang="en-US" altLang="ko-KR" sz="1400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80" name="ïṡḷiďê"/>
          <p:cNvGrpSpPr/>
          <p:nvPr/>
        </p:nvGrpSpPr>
        <p:grpSpPr>
          <a:xfrm>
            <a:off x="6055666" y="2664701"/>
            <a:ext cx="1435647" cy="1063130"/>
            <a:chOff x="574750" y="3417636"/>
            <a:chExt cx="1893859" cy="1599588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574750" y="3792023"/>
              <a:ext cx="189385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ïşļïdê"/>
            <p:cNvSpPr txBox="1"/>
            <p:nvPr/>
          </p:nvSpPr>
          <p:spPr bwMode="auto">
            <a:xfrm>
              <a:off x="574751" y="3732264"/>
              <a:ext cx="1893857" cy="251912"/>
            </a:xfrm>
            <a:prstGeom prst="rect">
              <a:avLst/>
            </a:prstGeom>
          </p:spPr>
          <p:txBody>
            <a:bodyPr wrap="none" lIns="0" tIns="0" rIns="0" bIns="0" anchor="ctr">
              <a:normAutofit fontScale="700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defRPr/>
              </a:pPr>
              <a:r>
                <a:rPr lang="zh-CN" altLang="en-US" sz="1865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标题文本预设</a:t>
              </a:r>
            </a:p>
          </p:txBody>
        </p:sp>
        <p:sp>
          <p:nvSpPr>
            <p:cNvPr id="83" name="íṩ1ïḋê"/>
            <p:cNvSpPr txBox="1"/>
            <p:nvPr/>
          </p:nvSpPr>
          <p:spPr bwMode="auto">
            <a:xfrm>
              <a:off x="574750" y="4106650"/>
              <a:ext cx="1893859" cy="910574"/>
            </a:xfrm>
            <a:prstGeom prst="rect">
              <a:avLst/>
            </a:prstGeom>
          </p:spPr>
          <p:txBody>
            <a:bodyPr wrap="square" lIns="0" tIns="0" rIns="0" bIns="0" anchor="ctr">
              <a:normAutofit fontScale="77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此部分内容作为文字排版占位显示（建议使用主题字体）</a:t>
              </a:r>
              <a:b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</a:b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如需更改请在（设置形状格式）菜单下（文本选项）中调整</a:t>
              </a:r>
            </a:p>
          </p:txBody>
        </p:sp>
        <p:sp>
          <p:nvSpPr>
            <p:cNvPr id="85" name="ïṩḷiḑê"/>
            <p:cNvSpPr txBox="1"/>
            <p:nvPr/>
          </p:nvSpPr>
          <p:spPr bwMode="auto">
            <a:xfrm>
              <a:off x="574751" y="3417636"/>
              <a:ext cx="1893857" cy="251912"/>
            </a:xfrm>
            <a:prstGeom prst="rect">
              <a:avLst/>
            </a:prstGeom>
          </p:spPr>
          <p:txBody>
            <a:bodyPr wrap="square" lIns="0" tIns="0" rIns="0" bIns="0" anchor="ctr">
              <a:normAutofit fontScale="700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defRPr/>
              </a:pPr>
              <a:r>
                <a:rPr lang="en-US" sz="1865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Step 03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5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50"/>
                            </p:stCondLst>
                            <p:childTnLst>
                              <p:par>
                                <p:cTn id="4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95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2" grpId="1"/>
      <p:bldP spid="2" grpId="0"/>
      <p:bldP spid="75" grpId="0" animBg="1"/>
      <p:bldP spid="9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文本框 17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21328"/>
  <p:tag name="MH_LIBRARY" val="GRAPHIC"/>
  <p:tag name="MH_TYPE" val="Other"/>
  <p:tag name="MH_ORDER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21328"/>
  <p:tag name="MH_LIBRARY" val="GRAPHIC"/>
  <p:tag name="MH_TYPE" val="Other"/>
  <p:tag name="MH_ORDER" val="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21328"/>
  <p:tag name="MH_LIBRARY" val="GRAPHIC"/>
  <p:tag name="MH_TYPE" val="Other"/>
  <p:tag name="MH_ORDER" val="9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21328"/>
  <p:tag name="MH_LIBRARY" val="GRAPHIC"/>
  <p:tag name="MH_TYPE" val="Other"/>
  <p:tag name="MH_ORDER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21328"/>
  <p:tag name="MH_LIBRARY" val="GRAPHIC"/>
  <p:tag name="MH_TYPE" val="Other"/>
  <p:tag name="MH_ORDER" val="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Oval 18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21328"/>
  <p:tag name="MH_LIBRARY" val="GRAPHIC"/>
  <p:tag name="MH_TYPE" val="Other"/>
  <p:tag name="MH_ORDER" val="1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Oval 19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3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SubTitle"/>
  <p:tag name="MH_ORDER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SubTitle"/>
  <p:tag name="MH_ORDER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SubTitle"/>
  <p:tag name="MH_ORDER" val="3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095040"/>
  <p:tag name="MH_LIBRARY" val="GRAPHIC"/>
  <p:tag name="MH_TYPE" val="Title"/>
  <p:tag name="MH_ORDER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095040"/>
  <p:tag name="MH_LIBRARY" val="GRAPHIC"/>
  <p:tag name="MH_TYPE" val="SubTitle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095040"/>
  <p:tag name="MH_LIBRARY" val="GRAPHIC"/>
  <p:tag name="MH_TYPE" val="SubTitle"/>
  <p:tag name="MH_ORDER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095040"/>
  <p:tag name="MH_LIBRARY" val="GRAPHIC"/>
  <p:tag name="MH_TYPE" val="SubTitle"/>
  <p:tag name="MH_ORDER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095040"/>
  <p:tag name="MH_LIBRARY" val="GRAPHIC"/>
  <p:tag name="MH_TYPE" val="SubTitle"/>
  <p:tag name="MH_ORDER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094915"/>
  <p:tag name="MH_LIBRARY" val="GRAPHIC"/>
  <p:tag name="MH_TYPE" val="Other"/>
  <p:tag name="MH_ORDER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094915"/>
  <p:tag name="MH_LIBRARY" val="GRAPHIC"/>
  <p:tag name="MH_TYPE" val="Other"/>
  <p:tag name="MH_ORDER" val="3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094915"/>
  <p:tag name="MH_LIBRARY" val="GRAPHIC"/>
  <p:tag name="MH_TYPE" val="Other"/>
  <p:tag name="MH_ORDER" val="4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094915"/>
  <p:tag name="MH_LIBRARY" val="GRAPHIC"/>
  <p:tag name="MH_TYPE" val="Other"/>
  <p:tag name="MH_ORDER" val="5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094915"/>
  <p:tag name="MH_LIBRARY" val="GRAPHIC"/>
  <p:tag name="MH_TYPE" val="Other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094915"/>
  <p:tag name="MH_LIBRARY" val="GRAPHIC"/>
  <p:tag name="MH_TYPE" val="Other"/>
  <p:tag name="MH_ORDER" val="6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094915"/>
  <p:tag name="MH_LIBRARY" val="GRAPHIC"/>
  <p:tag name="MH_TYPE" val="Other"/>
  <p:tag name="MH_ORDER" val="7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094915"/>
  <p:tag name="MH_LIBRARY" val="GRAPHIC"/>
  <p:tag name="MH_TYPE" val="Title"/>
  <p:tag name="MH_ORDER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01142"/>
  <p:tag name="MH_LIBRARY" val="GRAPHIC"/>
  <p:tag name="MH_TYPE" val="Other"/>
  <p:tag name="MH_ORDER" val="7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01142"/>
  <p:tag name="MH_LIBRARY" val="GRAPHIC"/>
  <p:tag name="MH_TYPE" val="Other"/>
  <p:tag name="MH_ORDER" val="7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01142"/>
  <p:tag name="MH_LIBRARY" val="GRAPHIC"/>
  <p:tag name="MH_TYPE" val="Other"/>
  <p:tag name="MH_ORDER" val="6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01142"/>
  <p:tag name="MH_LIBRARY" val="GRAPHIC"/>
  <p:tag name="MH_TYPE" val="Other"/>
  <p:tag name="MH_ORDER" val="6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01147"/>
  <p:tag name="MH_LIBRARY" val="GRAPHIC"/>
  <p:tag name="MH_TYPE" val="Other"/>
  <p:tag name="MH_ORDER" val="6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01147"/>
  <p:tag name="MH_LIBRARY" val="GRAPHIC"/>
  <p:tag name="MH_TYPE" val="Other"/>
  <p:tag name="MH_ORDER" val="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01147"/>
  <p:tag name="MH_LIBRARY" val="GRAPHIC"/>
  <p:tag name="MH_TYPE" val="Other"/>
  <p:tag name="MH_ORDER" val="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01147"/>
  <p:tag name="MH_LIBRARY" val="GRAPHIC"/>
  <p:tag name="MH_TYPE" val="Other"/>
  <p:tag name="MH_ORDER" val="3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01147"/>
  <p:tag name="MH_LIBRARY" val="GRAPHIC"/>
  <p:tag name="MH_TYPE" val="Other"/>
  <p:tag name="MH_ORDER" val="4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01147"/>
  <p:tag name="MH_LIBRARY" val="GRAPHIC"/>
  <p:tag name="MH_TYPE" val="Other"/>
  <p:tag name="MH_ORDER" val="5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6101147"/>
  <p:tag name="MH_LIBRARY" val="GRAPHIC"/>
  <p:tag name="MH_TYPE" val="Title"/>
  <p:tag name="MH_ORDER" val="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0927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0927"/>
  <p:tag name="MH_LIBRARY" val="GRAPHIC"/>
  <p:tag name="MH_TYPE" val="Other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0927"/>
  <p:tag name="MH_LIBRARY" val="GRAPHIC"/>
  <p:tag name="MH_TYPE" val="Other"/>
  <p:tag name="MH_ORDER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0927"/>
  <p:tag name="MH_LIBRARY" val="GRAPHIC"/>
  <p:tag name="MH_TYPE" val="Other"/>
  <p:tag name="MH_ORDER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0927"/>
  <p:tag name="MH_LIBRARY" val="GRAPHIC"/>
  <p:tag name="MH_TYPE" val="Other"/>
  <p:tag name="MH_ORDER" val="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0927"/>
  <p:tag name="MH_LIBRARY" val="GRAPHIC"/>
  <p:tag name="MH_TYPE" val="Other"/>
  <p:tag name="MH_ORDER" val="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0927"/>
  <p:tag name="MH_LIBRARY" val="GRAPHIC"/>
  <p:tag name="MH_TYPE" val="Other"/>
  <p:tag name="MH_ORDER" val="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0927"/>
  <p:tag name="MH_LIBRARY" val="GRAPHIC"/>
  <p:tag name="MH_TYPE" val="Other"/>
  <p:tag name="MH_ORDER" val="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SubTitle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SubTitle"/>
  <p:tag name="MH_ORDER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SubTitle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SubTitle"/>
  <p:tag name="MH_ORDER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SubTitle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Other"/>
  <p:tag name="MH_ORD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Other"/>
  <p:tag name="MH_ORDER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Other"/>
  <p:tag name="MH_ORDER" val="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Other"/>
  <p:tag name="MH_ORDER" val="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SubTitle"/>
  <p:tag name="MH_ORDER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SubTitle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SubTitle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SubTitle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SubTitle"/>
  <p:tag name="MH_OR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SubTitle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Other"/>
  <p:tag name="MH_ORDER" val="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Other"/>
  <p:tag name="MH_ORDER" val="15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Other"/>
  <p:tag name="MH_ORDER" val="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Other"/>
  <p:tag name="MH_ORDER" val="15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Other"/>
  <p:tag name="MH_ORDER" val="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42708"/>
  <p:tag name="MH_LIBRARY" val="GRAPHIC"/>
  <p:tag name="MH_TYPE" val="Other"/>
  <p:tag name="MH_ORDER" val="15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Other"/>
  <p:tag name="MH_ORDER" val="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35853"/>
  <p:tag name="MH_LIBRARY" val="GRAPHIC"/>
  <p:tag name="MH_TYPE" val="Title"/>
  <p:tag name="MH_ORDER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e6118d3-1e15-4e4a-86c4-55f6303f225f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TitleSubTitle"/>
  <p:tag name="MH" val="20171105124337"/>
  <p:tag name="MH_LIBRARY" val="GRAPHIC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05111057"/>
  <p:tag name="MH_LIBRARY" val="GRAPHIC"/>
  <p:tag name="MH_ORDER" val="Rectangle 3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3527</Words>
  <Application>Microsoft Office PowerPoint</Application>
  <PresentationFormat>全屏显示(16:9)</PresentationFormat>
  <Paragraphs>314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50" baseType="lpstr">
      <vt:lpstr>Elephant</vt:lpstr>
      <vt:lpstr>Meiryo</vt:lpstr>
      <vt:lpstr>等线</vt:lpstr>
      <vt:lpstr>仿宋_GB2312</vt:lpstr>
      <vt:lpstr>黑体</vt:lpstr>
      <vt:lpstr>楷体</vt:lpstr>
      <vt:lpstr>宋体</vt:lpstr>
      <vt:lpstr>微软雅黑</vt:lpstr>
      <vt:lpstr>幼圆</vt:lpstr>
      <vt:lpstr>Agency FB</vt:lpstr>
      <vt:lpstr>Aharoni</vt:lpstr>
      <vt:lpstr>Arial</vt:lpstr>
      <vt:lpstr>Arial Black</vt:lpstr>
      <vt:lpstr>Calibri</vt:lpstr>
      <vt:lpstr>Calibri Light</vt:lpstr>
      <vt:lpstr>Impact</vt:lpstr>
      <vt:lpstr>Times New Roman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dc:description>http://www.ypppt.com/</dc:description>
  <cp:lastModifiedBy>kan</cp:lastModifiedBy>
  <cp:revision>5</cp:revision>
  <dcterms:created xsi:type="dcterms:W3CDTF">2019-01-23T04:37:09Z</dcterms:created>
  <dcterms:modified xsi:type="dcterms:W3CDTF">2020-07-18T06:10:23Z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2052-11.1.0.8412</vt:lpwstr>
  </property>
</Properties>
</file>