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</p:sldMasterIdLst>
  <p:notesMasterIdLst>
    <p:notesMasterId r:id="rId27"/>
  </p:notesMasterIdLst>
  <p:sldIdLst>
    <p:sldId id="29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9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97" r:id="rId25"/>
    <p:sldId id="298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E7B37-0283-4B26-8117-67F225F5EE6F}" type="datetimeFigureOut">
              <a:rPr lang="zh-CN" altLang="en-US" smtClean="0"/>
              <a:t>2020/7/11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89C20-D2CD-496D-A24C-71D12D1D3D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3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160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268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689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159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6089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1985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2309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570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2318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0706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826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4460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2666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9576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2356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164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448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937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651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882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775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89C20-D2CD-496D-A24C-71D12D1D3D7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465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5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07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74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133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17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261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03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0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685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53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86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6"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88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48feae47514cb779a640546b1ad01672"/>
          <p:cNvPicPr>
            <a:picLocks noChangeAspect="1"/>
          </p:cNvPicPr>
          <p:nvPr/>
        </p:nvPicPr>
        <p:blipFill>
          <a:blip r:embed="rId2"/>
          <a:srcRect l="2831" t="36551" r="-122"/>
          <a:stretch>
            <a:fillRect/>
          </a:stretch>
        </p:blipFill>
        <p:spPr>
          <a:xfrm>
            <a:off x="15240" y="2035810"/>
            <a:ext cx="12161520" cy="49206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84750" y="810895"/>
            <a:ext cx="1690370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5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charset="-122"/>
                <a:ea typeface="华文新魏" panose="02010800040101010101" charset="-122"/>
              </a:rPr>
              <a:t>望岳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537959" y="3629174"/>
            <a:ext cx="1308101" cy="1308101"/>
            <a:chOff x="4492169" y="2349500"/>
            <a:chExt cx="1308101" cy="13081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169" y="2349500"/>
              <a:ext cx="1308101" cy="1308101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4959837" y="2687258"/>
              <a:ext cx="461665" cy="6528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  <a:latin typeface="中山行书百年纪念版" panose="02010609000101010101" pitchFamily="49" charset="-122"/>
                  <a:ea typeface="中山行书百年纪念版" panose="02010609000101010101" pitchFamily="49" charset="-122"/>
                </a:rPr>
                <a:t>杜甫</a:t>
              </a:r>
            </a:p>
          </p:txBody>
        </p:sp>
      </p:grpSp>
      <p:pic>
        <p:nvPicPr>
          <p:cNvPr id="12" name="图片 11" descr="234959da7776cd3811531317890d96e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044180" y="583565"/>
            <a:ext cx="3572510" cy="5690870"/>
          </a:xfrm>
          <a:prstGeom prst="rect">
            <a:avLst/>
          </a:prstGeom>
        </p:spPr>
      </p:pic>
      <p:pic>
        <p:nvPicPr>
          <p:cNvPr id="14" name="图片 13" descr="35246f3824f149997a4c0ee176ec99b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935" y="-12065"/>
            <a:ext cx="4646930" cy="2838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714" y="246059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二、作品赏析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4350" y="2724150"/>
            <a:ext cx="11220450" cy="3893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“造化钟神秀，阴阳割昏晓”两句，写近望中所见泰山的神奇秀丽和巍峨高大的形象，是上句“青未了”的注脚。一个“钟”宇把天地万物一下写活了，整个大自然如此有情致，把神奇和秀美都给了泰山。山前向日的一面为“阳”，山后背日的一面为“阴”（山南水北为“阳”，山北水南为阴），由于山高，天色的一昏一晓被割于山的阴、阳面，所以说“割昏晓”。这本是十分正常的自然现象，可诗人妙笔生花，用一个“割”字，则写出了高大的泰山一种主宰的力量，这力量不是别的，泰山以其高度将山南山北的阳光割断，形成不同的景观，突出泰山遮天蔽日的形象。这里诗人此用笔使静止的泰山顿时充满了雄浑的力量，而那种“语不惊人死不休”的创作风格，也在此得到显现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76525" y="1152371"/>
            <a:ext cx="7219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造化钟神秀，阴阳隔昏晓。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4400" y="2120238"/>
            <a:ext cx="97654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译文</a:t>
            </a:r>
          </a:p>
        </p:txBody>
      </p:sp>
      <p:pic>
        <p:nvPicPr>
          <p:cNvPr id="7" name="图片 6" descr="38b0b521f290ea77eb836e52094d55d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131175" y="34925"/>
            <a:ext cx="4098290" cy="4570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714" y="246059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二、作品赏析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4350" y="2724150"/>
            <a:ext cx="11220450" cy="2231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“荡胸生曾云，决眦入归鸟”两句，是写细望。见山中云气层出不穷，故心胸亦为之荡漾。“决眦”二字尤为为传神，生动地体现了诗人在这神奇缥缈的景观而前像着了迷似的，想把这一切看个够，看个明白，因而使劲地睁大眼睛张望，故感到眼眶有似决裂。这情景使泰山迷人的景色表现得更为形象鲜明。“归鸟”是投林还巢的鸟，可知时已薄暮，诗人还在望。其中蕴藏着诗人对祖国河山的热爱和对祖国山河的赞美之情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76525" y="1152371"/>
            <a:ext cx="7219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荡胸生层云，决眦入归鸟。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4400" y="2120238"/>
            <a:ext cx="97654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译文</a:t>
            </a:r>
          </a:p>
        </p:txBody>
      </p:sp>
      <p:pic>
        <p:nvPicPr>
          <p:cNvPr id="10" name="图片 9" descr="11265d86bdbf8c0dcc456f9706d4a07a"/>
          <p:cNvPicPr>
            <a:picLocks noChangeAspect="1"/>
          </p:cNvPicPr>
          <p:nvPr/>
        </p:nvPicPr>
        <p:blipFill>
          <a:blip r:embed="rId3">
            <a:lum bright="12000"/>
          </a:blip>
          <a:stretch>
            <a:fillRect/>
          </a:stretch>
        </p:blipFill>
        <p:spPr>
          <a:xfrm flipH="1">
            <a:off x="-42545" y="4370705"/>
            <a:ext cx="5837555" cy="41319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714" y="246059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二、作品赏析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4350" y="2724150"/>
            <a:ext cx="11220450" cy="3339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　末句的“会当凌绝顶，一览众山小”两句，写诗人从望岳产生了登岳的想法，体现了中华民族自强不息的仙字精神。此联号为绝响，再一次突出了泰山的高峻，写出了雄视一切的雄姿和气势，也表现出诗人的心胸气魄。“会当”是唐人口语，意即“一定要”。如果把“会当”解作“应当”，便欠准确，神气索然。众山的小和高大的泰山进行对比，表现出诗人不怕困难、敢于攀登绝顶、俯视一切的雄心和气概。 这正是杜甫能够成为一个伟大诗人的关键所在， 也是一切有所作为的人们所不可缺少的。 这就是这两句诗一直为人们所传诵的原因。正因为泰山的崇高伟大不仅是自然的也是人文的，所以登上的极顶的想望本身，当然也具备了双重的含义。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76525" y="718843"/>
            <a:ext cx="7219950" cy="125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400" dirty="0"/>
              <a:t>会当凌绝顶，一览众山小。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4400" y="2120238"/>
            <a:ext cx="97654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译文</a:t>
            </a:r>
          </a:p>
        </p:txBody>
      </p:sp>
      <p:pic>
        <p:nvPicPr>
          <p:cNvPr id="7" name="图片 6" descr="38b0b521f290ea77eb836e52094d55d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161655" y="19685"/>
            <a:ext cx="4098290" cy="4570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714" y="246059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二、作品赏析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4350" y="2286000"/>
            <a:ext cx="731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　全诗以诗题中的“望”字统摄全篇，句句写望岳，但通篇并无一个“望”字，而能给人以身临其境之感，可见诗人的谋篇布局和艺术构思是精妙奇绝的。这首诗寄托虽然深远，但通篇只见登览名山之兴会，丝毫不见刻意比兴之痕迹。若论气骨峥嵘，体势雄浑，更以后出之作难以企及。</a:t>
            </a:r>
          </a:p>
        </p:txBody>
      </p:sp>
      <p:pic>
        <p:nvPicPr>
          <p:cNvPr id="4" name="图片 3" descr="40eee25dbec5260db28ae003d94c2cb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2420" y="3870325"/>
            <a:ext cx="3063875" cy="3063875"/>
          </a:xfrm>
          <a:prstGeom prst="rect">
            <a:avLst/>
          </a:prstGeom>
        </p:spPr>
      </p:pic>
      <p:pic>
        <p:nvPicPr>
          <p:cNvPr id="5" name="图片 4" descr="4588160fef8660e20001144e5abc739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120" y="-294640"/>
            <a:ext cx="4897120" cy="7228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7439" y="183937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三、创作背景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00100" y="1800225"/>
            <a:ext cx="635317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/>
              <a:t>唐玄宗开元二十三年（</a:t>
            </a:r>
            <a:r>
              <a:rPr lang="en-US" altLang="zh-CN" sz="2400" dirty="0"/>
              <a:t>735</a:t>
            </a:r>
            <a:r>
              <a:rPr lang="zh-CN" altLang="en-US" sz="2400" dirty="0"/>
              <a:t>），诗人到洛阳应进士，结果落第而归，开元二十四年（</a:t>
            </a:r>
            <a:r>
              <a:rPr lang="en-US" altLang="zh-CN" sz="2400" dirty="0"/>
              <a:t>736</a:t>
            </a:r>
            <a:r>
              <a:rPr lang="zh-CN" altLang="en-US" sz="2400" dirty="0"/>
              <a:t>），二十四岁的诗人开始过一种不羁的漫游生活。作者北游齐、赵（今河南、河北、山东等地），这首诗就是在漫游途中所作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060" y="746427"/>
            <a:ext cx="6690360" cy="63430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7439" y="183937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四、作者了解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841" y="2133733"/>
            <a:ext cx="2066667" cy="213333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42883" y="4564688"/>
            <a:ext cx="1952625" cy="881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/>
              <a:t>唐代诗人</a:t>
            </a:r>
            <a:endParaRPr lang="en-US" altLang="zh-CN" dirty="0"/>
          </a:p>
          <a:p>
            <a:pPr algn="ctr">
              <a:lnSpc>
                <a:spcPct val="150000"/>
              </a:lnSpc>
            </a:pPr>
            <a:r>
              <a:rPr lang="zh-CN" altLang="en-US" dirty="0"/>
              <a:t>杜甫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86175" y="1200150"/>
            <a:ext cx="8201025" cy="545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杜甫（公元</a:t>
            </a:r>
            <a:r>
              <a:rPr lang="en-US" altLang="zh-CN" dirty="0"/>
              <a:t>712</a:t>
            </a:r>
            <a:r>
              <a:rPr lang="zh-CN" altLang="en-US" dirty="0"/>
              <a:t>年</a:t>
            </a:r>
            <a:r>
              <a:rPr lang="en-US" altLang="zh-CN" dirty="0"/>
              <a:t>-</a:t>
            </a:r>
            <a:r>
              <a:rPr lang="zh-CN" altLang="en-US" dirty="0"/>
              <a:t>公元</a:t>
            </a:r>
            <a:r>
              <a:rPr lang="en-US" altLang="zh-CN" dirty="0"/>
              <a:t>770</a:t>
            </a:r>
            <a:r>
              <a:rPr lang="zh-CN" altLang="en-US" dirty="0"/>
              <a:t>年），字子美，自号少陵野老。汉族，祖籍襄阳，河南巩县（今河南省巩义）人。唐代伟大的现实主义诗人，与李白合称“李杜”。为了与另两位诗人李商隐与杜牧即“小李杜”区别，杜甫与李白又合称“大李杜”，杜甫也常被称为</a:t>
            </a:r>
            <a:r>
              <a:rPr lang="en-US" altLang="zh-CN" dirty="0"/>
              <a:t>"</a:t>
            </a:r>
            <a:r>
              <a:rPr lang="zh-CN" altLang="en-US" dirty="0"/>
              <a:t>老杜</a:t>
            </a:r>
            <a:r>
              <a:rPr lang="en-US" altLang="zh-CN" dirty="0"/>
              <a:t>"</a:t>
            </a:r>
            <a:r>
              <a:rPr lang="zh-CN" altLang="en-US" dirty="0"/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杜甫在中国古典诗歌中的影响非常深远，被后人称为“诗圣”，他的诗被称为</a:t>
            </a:r>
            <a:r>
              <a:rPr lang="en-US" altLang="zh-CN" dirty="0"/>
              <a:t>"</a:t>
            </a:r>
            <a:r>
              <a:rPr lang="zh-CN" altLang="en-US" dirty="0"/>
              <a:t>诗史</a:t>
            </a:r>
            <a:r>
              <a:rPr lang="en-US" altLang="zh-CN" dirty="0"/>
              <a:t>"</a:t>
            </a:r>
            <a:r>
              <a:rPr lang="zh-CN" altLang="en-US" dirty="0"/>
              <a:t>。后世称其杜拾遗、杜工部，也称他杜少陵、杜草堂。杜甫创作了</a:t>
            </a:r>
            <a:r>
              <a:rPr lang="en-US" altLang="zh-CN" dirty="0"/>
              <a:t>《</a:t>
            </a:r>
            <a:r>
              <a:rPr lang="zh-CN" altLang="en-US" dirty="0"/>
              <a:t>春望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北征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三吏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三别</a:t>
            </a:r>
            <a:r>
              <a:rPr lang="en-US" altLang="zh-CN" dirty="0"/>
              <a:t>》</a:t>
            </a:r>
            <a:r>
              <a:rPr lang="zh-CN" altLang="en-US" dirty="0"/>
              <a:t>等名作。</a:t>
            </a:r>
            <a:r>
              <a:rPr lang="en-US" altLang="zh-CN" dirty="0"/>
              <a:t>759</a:t>
            </a:r>
            <a:r>
              <a:rPr lang="zh-CN" altLang="en-US" dirty="0"/>
              <a:t>年杜甫弃官入川，虽然躲避了战乱，生活相对安定，但仍然心系苍生，胸怀国事。虽然杜甫是个现实主义诗人，但他也有狂放不羁的一面，从其名作</a:t>
            </a:r>
            <a:r>
              <a:rPr lang="en-US" altLang="zh-CN" dirty="0"/>
              <a:t>《</a:t>
            </a:r>
            <a:r>
              <a:rPr lang="zh-CN" altLang="en-US" dirty="0"/>
              <a:t>饮中八仙歌</a:t>
            </a:r>
            <a:r>
              <a:rPr lang="en-US" altLang="zh-CN" dirty="0"/>
              <a:t>》</a:t>
            </a:r>
            <a:r>
              <a:rPr lang="zh-CN" altLang="en-US" dirty="0"/>
              <a:t>不难看出杜甫的豪气干云。杜甫的思想核心是儒家的仁政思想，他有“致君尧舜上，再使风俗淳”的宏伟抱负。杜甫虽然在世时名声并不显赫，但后来声名远播，对中国文学和日本文学都产生了深远的影响。杜甫共有约</a:t>
            </a:r>
            <a:r>
              <a:rPr lang="en-US" altLang="zh-CN" dirty="0"/>
              <a:t>1500</a:t>
            </a:r>
            <a:r>
              <a:rPr lang="zh-CN" altLang="en-US" dirty="0"/>
              <a:t>首诗歌被保留了下来，大多集于</a:t>
            </a:r>
            <a:r>
              <a:rPr lang="en-US" altLang="zh-CN" dirty="0"/>
              <a:t>《</a:t>
            </a:r>
            <a:r>
              <a:rPr lang="zh-CN" altLang="en-US" dirty="0"/>
              <a:t>杜工部集</a:t>
            </a:r>
            <a:r>
              <a:rPr lang="en-US" altLang="zh-CN" dirty="0"/>
              <a:t>》</a:t>
            </a:r>
            <a:r>
              <a:rPr lang="zh-CN" altLang="en-US" dirty="0"/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7439" y="183937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四、作者了解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8136" y="1595887"/>
            <a:ext cx="1595887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人物信息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190750"/>
            <a:ext cx="11334115" cy="3448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7439" y="183937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四、作者了解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8136" y="1595887"/>
            <a:ext cx="1595887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家世背景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38225" y="2225040"/>
            <a:ext cx="8039100" cy="3893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杜甫出身于京兆杜氏，乃北方的大士族。其远祖为汉武帝有名的酷吏杜周，祖父杜审言。杜甫与唐代另一大诗人即“小李杜”的杜牧同为晋代大学者、名将杜预之后。不过两支派甚远，杜甫出自杜预次子杜耽，而杜牧出自杜预少子杜尹。杜甫青少年时因家庭环境优越，因此过着较为安定富足的生活。他自小好学，七岁能作诗，“七龄思即壮，开口咏凤凰” ，有志于“致君尧舜上，再使风俗淳” 。他少年时也很顽皮，“忆年十五心尚孩，健如黄犊走复来。庭前八月梨枣熟，一日上树能千回”。</a:t>
            </a:r>
          </a:p>
        </p:txBody>
      </p:sp>
      <p:pic>
        <p:nvPicPr>
          <p:cNvPr id="9" name="图片 8" descr="1fba82e211f32f1135663652030f2e4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482965" y="3027045"/>
            <a:ext cx="3808095" cy="38080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7439" y="183937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四、作者了解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8136" y="1595887"/>
            <a:ext cx="1595887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人物生平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8136" y="2352675"/>
            <a:ext cx="11144789" cy="4447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开元十九年十九岁时，杜甫出游郇瑕（今山东临沂）。二十岁时，漫游吴越，历时数年。开元二十三年（</a:t>
            </a:r>
            <a:r>
              <a:rPr lang="en-US" altLang="zh-CN" dirty="0"/>
              <a:t>735</a:t>
            </a:r>
            <a:r>
              <a:rPr lang="zh-CN" altLang="en-US" dirty="0"/>
              <a:t>），回故乡参加“乡贡”。二十四年在洛阳参加进士考试，结果落第。杜甫的父亲时任兖州司马一职，杜甫于是赴兖州省亲，开始齐赵之游。</a:t>
            </a:r>
          </a:p>
          <a:p>
            <a:pPr>
              <a:lnSpc>
                <a:spcPct val="200000"/>
              </a:lnSpc>
            </a:pPr>
            <a:r>
              <a:rPr lang="zh-CN" altLang="en-US" dirty="0"/>
              <a:t>天宝三载（</a:t>
            </a:r>
            <a:r>
              <a:rPr lang="en-US" altLang="zh-CN" dirty="0"/>
              <a:t>744</a:t>
            </a:r>
            <a:r>
              <a:rPr lang="zh-CN" altLang="en-US" dirty="0"/>
              <a:t>）四月，杜甫在洛阳与被唐玄宗赐金放还的李白相遇，两人相约同游梁、宋（今河南开封、商丘一带）。之后，杜甫又到齐州（今山东济南）。过了</a:t>
            </a:r>
            <a:r>
              <a:rPr lang="en-US" altLang="zh-CN" dirty="0"/>
              <a:t>4</a:t>
            </a:r>
            <a:r>
              <a:rPr lang="zh-CN" altLang="en-US" dirty="0"/>
              <a:t>年，秋天转赴兖州与李白相会，二人一同寻仙访道，谈诗论文，结下了“醉眠秋共被，携手日同行”的友谊。秋末，二人握手相别，杜甫结束了“放荡齐赵间，裘马颇清狂”的漫游生活，回到长安</a:t>
            </a:r>
          </a:p>
          <a:p>
            <a:pPr>
              <a:lnSpc>
                <a:spcPct val="200000"/>
              </a:lnSpc>
            </a:pPr>
            <a:endParaRPr lang="zh-CN" altLang="en-US" dirty="0"/>
          </a:p>
        </p:txBody>
      </p:sp>
      <p:pic>
        <p:nvPicPr>
          <p:cNvPr id="14" name="图片 13" descr="35246f3824f149997a4c0ee176ec99b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081645" y="-33655"/>
            <a:ext cx="3891280" cy="2836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7439" y="183937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四、作者了解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8136" y="1595887"/>
            <a:ext cx="1595887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人物生平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33450" y="2352675"/>
            <a:ext cx="10582275" cy="3893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天宝十四年十一月，安史之乱爆发，第二年六月，潼关失守，玄宗仓惶西逃。七月，太子李亨即位于灵武，是为肃宗。这时的杜甫已将家搬到鄜州（今陕西富县）羌村避难，他听说了肃宗即位，就在八月只身北上，投奔灵武，途中不幸为叛军俘虏，押至长安。同被俘的王维被严加看管，杜甫因为官小，没有被囚禁。尽管个人遭遇了不幸，但杜甫无时无刻不忧国忧民。时值安史之乱，他时刻注视着时局的发展，在此期间写了两篇文章：</a:t>
            </a:r>
            <a:r>
              <a:rPr lang="en-US" altLang="zh-CN" dirty="0"/>
              <a:t>《</a:t>
            </a:r>
            <a:r>
              <a:rPr lang="zh-CN" altLang="en-US" dirty="0"/>
              <a:t>为华州郭使君进灭残冠形势图状</a:t>
            </a:r>
            <a:r>
              <a:rPr lang="en-US" altLang="zh-CN" dirty="0"/>
              <a:t>》</a:t>
            </a:r>
            <a:r>
              <a:rPr lang="zh-CN" altLang="en-US" dirty="0"/>
              <a:t>和</a:t>
            </a:r>
            <a:r>
              <a:rPr lang="en-US" altLang="zh-CN" dirty="0"/>
              <a:t>《</a:t>
            </a:r>
            <a:r>
              <a:rPr lang="zh-CN" altLang="en-US" dirty="0"/>
              <a:t>乾元元年华州试进士策问五首</a:t>
            </a:r>
            <a:r>
              <a:rPr lang="en-US" altLang="zh-CN" dirty="0"/>
              <a:t>》</a:t>
            </a:r>
            <a:r>
              <a:rPr lang="zh-CN" altLang="en-US" dirty="0"/>
              <a:t>，为剿灭安史叛军献策，考虑如何减轻人民的负担。当讨伐叛军的劲旅</a:t>
            </a:r>
            <a:r>
              <a:rPr lang="en-US" altLang="zh-CN" dirty="0"/>
              <a:t>——</a:t>
            </a:r>
            <a:r>
              <a:rPr lang="zh-CN" altLang="en-US" dirty="0"/>
              <a:t>镇西北庭节度使李嗣业的兵马路过华州时，他写了</a:t>
            </a:r>
            <a:r>
              <a:rPr lang="en-US" altLang="zh-CN" dirty="0"/>
              <a:t>《</a:t>
            </a:r>
            <a:r>
              <a:rPr lang="zh-CN" altLang="en-US" dirty="0"/>
              <a:t>观安西兵过赴关中待命二首</a:t>
            </a:r>
            <a:r>
              <a:rPr lang="en-US" altLang="zh-CN" dirty="0"/>
              <a:t>》</a:t>
            </a:r>
            <a:r>
              <a:rPr lang="zh-CN" altLang="en-US" dirty="0"/>
              <a:t>的诗，表达了爱国的热情。</a:t>
            </a:r>
          </a:p>
        </p:txBody>
      </p:sp>
      <p:pic>
        <p:nvPicPr>
          <p:cNvPr id="7" name="图片 6" descr="38b0b521f290ea77eb836e52094d55d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161655" y="19685"/>
            <a:ext cx="4098290" cy="4570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5918" y="2041156"/>
            <a:ext cx="29890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目录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00894" y="1089231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一、原文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00894" y="2151059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二、作品赏析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100894" y="3212887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三、创作背景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100894" y="4274715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四、作者了解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00894" y="5336543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五、课后了解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5950" y="2713990"/>
            <a:ext cx="4478020" cy="44780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8993" y="1918970"/>
            <a:ext cx="3426849" cy="4847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7439" y="183937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四、作者了解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8136" y="1595887"/>
            <a:ext cx="1595887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人物生平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8136" y="2362200"/>
            <a:ext cx="10887614" cy="3893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大历三年，杜甫思乡心切，乘舟出峡，先到江陵，又转公安，年底又漂泊到湖南岳阳，这一段时间杜甫一直住在船上。由于生活困难，不但不能北归，还被迫更往南行。大历四年正月，由岳阳到潭州（长沙），又由潭州到衡州（衡阳），复折回潭州。唐代宗大历五年（</a:t>
            </a:r>
            <a:r>
              <a:rPr lang="en-US" altLang="zh-CN" dirty="0"/>
              <a:t>770</a:t>
            </a:r>
            <a:r>
              <a:rPr lang="zh-CN" altLang="en-US" dirty="0"/>
              <a:t>），臧玠在潭州作乱，杜甫又逃往衡州，原打算再往郴州投靠舅父崔湋，但行到耒阳，遇江水暴涨，只得停泊方田驿，五天没吃到东西，幸亏县令聂某派人送来酒肉而得救。后来杜甫由耒阳到郴州，需逆流而上二百多里，这时洪水又未退，杜甫原一心要北归，这时便改变计划，顺流而下，折回潭州。大历五年冬，杜甫在由潭州往岳阳的一条小船上去世。时年五十九岁。</a:t>
            </a:r>
          </a:p>
        </p:txBody>
      </p:sp>
      <p:pic>
        <p:nvPicPr>
          <p:cNvPr id="14" name="图片 13" descr="35246f3824f149997a4c0ee176ec99b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081645" y="-33655"/>
            <a:ext cx="3891280" cy="2836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7439" y="183937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四、作者了解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28136" y="1595887"/>
            <a:ext cx="1595887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主要成就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8136" y="2257425"/>
            <a:ext cx="10725150" cy="3789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在杜甫中年因其诗风沉郁顿挫，忧国忧民，杜甫的诗被称为“诗史”。他的诗清代三十六诗仙图卷之杜甫词以古体、律诗见长，风格多样，以“沉郁顿挫”四字准确概括出他自己的作品风格，而以沉郁为主。杜甫生活在唐朝由盛转衰的历史时期，其诗多涉笔社会动荡、政治黑暗、人民疾苦，他的诗反映当时社会矛盾和人民疾苦，他的诗记录了唐代由盛转衰的历史巨变，表达了崇高的儒家仁爱精神和强烈的忧患意识，因而被誉为“诗史”。杜甫忧国忧民，人格高尚，诗艺精湛。杜甫一生写诗一千五百多首，其中很多是传颂千古的名篇，比如“三吏”和“三别”，并有</a:t>
            </a:r>
            <a:r>
              <a:rPr lang="en-US" altLang="zh-CN" dirty="0"/>
              <a:t>《</a:t>
            </a:r>
            <a:r>
              <a:rPr lang="zh-CN" altLang="en-US" dirty="0"/>
              <a:t>杜工部集</a:t>
            </a:r>
            <a:r>
              <a:rPr lang="en-US" altLang="zh-CN" dirty="0"/>
              <a:t>》</a:t>
            </a:r>
            <a:r>
              <a:rPr lang="zh-CN" altLang="en-US" dirty="0"/>
              <a:t>传世；其中“三吏”为</a:t>
            </a:r>
            <a:r>
              <a:rPr lang="en-US" altLang="zh-CN" dirty="0"/>
              <a:t>《</a:t>
            </a:r>
            <a:r>
              <a:rPr lang="zh-CN" altLang="en-US" dirty="0"/>
              <a:t>石壕吏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新安吏</a:t>
            </a:r>
            <a:r>
              <a:rPr lang="en-US" altLang="zh-CN" dirty="0"/>
              <a:t>》</a:t>
            </a:r>
            <a:r>
              <a:rPr lang="zh-CN" altLang="en-US" dirty="0"/>
              <a:t>和</a:t>
            </a:r>
            <a:r>
              <a:rPr lang="en-US" altLang="zh-CN" dirty="0"/>
              <a:t>《</a:t>
            </a:r>
            <a:r>
              <a:rPr lang="zh-CN" altLang="en-US" dirty="0"/>
              <a:t>潼关吏</a:t>
            </a:r>
            <a:r>
              <a:rPr lang="en-US" altLang="zh-CN" dirty="0"/>
              <a:t>》</a:t>
            </a:r>
            <a:r>
              <a:rPr lang="zh-CN" altLang="en-US" dirty="0"/>
              <a:t>，“三别”为</a:t>
            </a:r>
            <a:r>
              <a:rPr lang="en-US" altLang="zh-CN" dirty="0"/>
              <a:t>《</a:t>
            </a:r>
            <a:r>
              <a:rPr lang="zh-CN" altLang="en-US" dirty="0"/>
              <a:t>新婚别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无家别</a:t>
            </a:r>
            <a:r>
              <a:rPr lang="en-US" altLang="zh-CN" dirty="0"/>
              <a:t>》</a:t>
            </a:r>
            <a:r>
              <a:rPr lang="zh-CN" altLang="en-US" dirty="0"/>
              <a:t>和</a:t>
            </a:r>
            <a:r>
              <a:rPr lang="en-US" altLang="zh-CN" dirty="0"/>
              <a:t>《</a:t>
            </a:r>
            <a:r>
              <a:rPr lang="zh-CN" altLang="en-US" dirty="0"/>
              <a:t>垂老别</a:t>
            </a:r>
            <a:r>
              <a:rPr lang="en-US" altLang="zh-CN" dirty="0"/>
              <a:t>》</a:t>
            </a:r>
            <a:r>
              <a:rPr lang="zh-CN" altLang="en-US" dirty="0"/>
              <a:t>。杜甫流传下来的诗篇是唐诗里最多最广泛的，是唐代最杰出的诗人之一，对后世影响深远。杜甫作品被称为世上疮痍，诗中圣哲；民间疾苦，笔底波澜。是现实主义诗人。</a:t>
            </a:r>
          </a:p>
        </p:txBody>
      </p:sp>
      <p:pic>
        <p:nvPicPr>
          <p:cNvPr id="7" name="图片 6" descr="38b0b521f290ea77eb836e52094d55d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161655" y="19685"/>
            <a:ext cx="4098290" cy="4570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2977" y="154434"/>
            <a:ext cx="35767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钟齐王庆华毛笔简体" panose="02000600000000000000" pitchFamily="2" charset="-122"/>
                <a:ea typeface="钟齐王庆华毛笔简体" panose="02000600000000000000" pitchFamily="2" charset="-122"/>
                <a:cs typeface="钟齐王庆华毛笔简体" panose="02000600000000000000" pitchFamily="2" charset="-122"/>
              </a:rPr>
              <a:t>五、课后了解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8136" y="1595887"/>
            <a:ext cx="1595887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主要作品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90600" y="2118360"/>
            <a:ext cx="10408920" cy="406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/>
              <a:t>《谴怀》《昔游》《卜居》《堂成》《蜀相》《为农》《有客》《狂夫》《舍》《江村》《野老》《遣兴》《南邻》《恨别》《客至》《江亭》《可惜》《独酌》《寒食》《石镜》《琴台》《病柏》《枯棕》《不见》《大雨》《四松》《归雁》《去蜀》《除草》《丈人山》《成都府》《石笋行》《赠花卿》《少年行》《大麦行》《题桃树》《漫城二诗》《春夜喜雨》《草堂即事》《绝句二首》《绝句四首》《戏作花卿歌》《望岳》《酬高使君相赠》《春日江村五首》《春水生二绝》《绝句六首》《春望》《石壕吏》《茅屋为秋风所破歌》《江南逢李龟年》《天末怀李白》《月夜忆舍弟》《兵车行》《闻官军收河南河北》《登兖州城楼》《登楼》《月夜》《潼关吏》《新安吏》《垂老别》《旅夜书怀》《水槛遣心二首》</a:t>
            </a:r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48feae47514cb779a640546b1ad01672"/>
          <p:cNvPicPr>
            <a:picLocks noChangeAspect="1"/>
          </p:cNvPicPr>
          <p:nvPr/>
        </p:nvPicPr>
        <p:blipFill>
          <a:blip r:embed="rId2"/>
          <a:srcRect l="2831" t="36551" r="-122"/>
          <a:stretch>
            <a:fillRect/>
          </a:stretch>
        </p:blipFill>
        <p:spPr>
          <a:xfrm>
            <a:off x="15240" y="2035810"/>
            <a:ext cx="12161520" cy="49206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84750" y="810895"/>
            <a:ext cx="1690370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80000"/>
              </a:lnSpc>
            </a:pPr>
            <a:r>
              <a:rPr lang="zh-CN" altLang="en-US" sz="10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charset="-122"/>
                <a:ea typeface="华文新魏" panose="02010800040101010101" charset="-122"/>
              </a:rPr>
              <a:t>谢谢观看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537959" y="3629174"/>
            <a:ext cx="1308101" cy="1308101"/>
            <a:chOff x="4492169" y="2349500"/>
            <a:chExt cx="1308101" cy="13081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169" y="2349500"/>
              <a:ext cx="1308101" cy="1308101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4959837" y="2687258"/>
              <a:ext cx="461665" cy="65284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  <a:latin typeface="中山行书百年纪念版" panose="02010609000101010101" pitchFamily="49" charset="-122"/>
                  <a:ea typeface="中山行书百年纪念版" panose="02010609000101010101" pitchFamily="49" charset="-122"/>
                </a:rPr>
                <a:t>杜甫</a:t>
              </a:r>
            </a:p>
          </p:txBody>
        </p:sp>
      </p:grpSp>
      <p:pic>
        <p:nvPicPr>
          <p:cNvPr id="12" name="图片 11" descr="234959da7776cd3811531317890d96e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044180" y="583565"/>
            <a:ext cx="3572510" cy="5690870"/>
          </a:xfrm>
          <a:prstGeom prst="rect">
            <a:avLst/>
          </a:prstGeom>
        </p:spPr>
      </p:pic>
      <p:pic>
        <p:nvPicPr>
          <p:cNvPr id="14" name="图片 13" descr="35246f3824f149997a4c0ee176ec99b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935" y="-12065"/>
            <a:ext cx="4646930" cy="2838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627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4414" y="238331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一、原文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84425" y="1898650"/>
            <a:ext cx="7975600" cy="4370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 dirty="0"/>
              <a:t>岱宗夫如何？齐鲁青未了。</a:t>
            </a:r>
            <a:br>
              <a:rPr lang="zh-CN" altLang="en-US" sz="3600" dirty="0"/>
            </a:br>
            <a:r>
              <a:rPr lang="zh-CN" altLang="en-US" sz="3600" dirty="0"/>
              <a:t>造化钟神秀，阴阳割昏晓。</a:t>
            </a:r>
            <a:br>
              <a:rPr lang="zh-CN" altLang="en-US" sz="3600" dirty="0"/>
            </a:br>
            <a:r>
              <a:rPr lang="zh-CN" altLang="en-US" sz="3600" dirty="0"/>
              <a:t>荡胸生层云，决眦入归鸟。</a:t>
            </a:r>
            <a:endParaRPr lang="en-US" altLang="zh-CN" sz="3600" dirty="0"/>
          </a:p>
          <a:p>
            <a:pPr algn="ctr">
              <a:lnSpc>
                <a:spcPct val="200000"/>
              </a:lnSpc>
            </a:pPr>
            <a:r>
              <a:rPr lang="zh-CN" altLang="en-US" sz="3600" dirty="0"/>
              <a:t>会当凌绝顶，一览众山小。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838700" y="592274"/>
            <a:ext cx="27908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/>
              <a:t>望岳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976937" y="1713984"/>
            <a:ext cx="79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杜甫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790" y="3700650"/>
            <a:ext cx="4232910" cy="4226820"/>
          </a:xfrm>
          <a:prstGeom prst="rect">
            <a:avLst/>
          </a:prstGeom>
        </p:spPr>
      </p:pic>
      <p:pic>
        <p:nvPicPr>
          <p:cNvPr id="14" name="图片 13" descr="35246f3824f149997a4c0ee176ec99b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546100" y="3679825"/>
            <a:ext cx="3718560" cy="26708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76525" y="1028684"/>
            <a:ext cx="7219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岱宗夫如何？齐鲁青未了。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14400" y="1998180"/>
            <a:ext cx="97654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注释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44414" y="238331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一、原文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4400" y="2476500"/>
            <a:ext cx="11125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岱宗：泰山亦名岱山或岱岳，五岳之首，在今山东省泰安市城北。古代以泰山为五岳之首，诸山所宗，故又称“岱宗”。历代帝王凡举行封禅大典，皆在此山，这里指对泰山的尊称。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夫：读“</a:t>
            </a:r>
            <a:r>
              <a:rPr lang="en-US" altLang="zh-CN" dirty="0" err="1"/>
              <a:t>fú</a:t>
            </a:r>
            <a:r>
              <a:rPr lang="en-US" altLang="zh-CN" dirty="0"/>
              <a:t>”</a:t>
            </a:r>
            <a:r>
              <a:rPr lang="zh-CN" altLang="en-US" dirty="0"/>
              <a:t>。句首发语词，无实在意义，语气词，强调疑问语气。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如何：怎么样。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齐、鲁：古代齐鲁两国以泰山为界，齐国在泰山北，鲁国在泰山南。原是春秋战国时代的两个国名，在今山东境内，后用齐鲁代指山东地区。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青未了：指郁郁苍苍的山色无边无际，浩茫浑涵，难以尽言。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青：指苍翠、翠绿的美好山色。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未了：不尽，不断。</a:t>
            </a:r>
          </a:p>
        </p:txBody>
      </p:sp>
      <p:pic>
        <p:nvPicPr>
          <p:cNvPr id="7" name="图片 6" descr="38b0b521f290ea77eb836e52094d55d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131175" y="34925"/>
            <a:ext cx="4098290" cy="4570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4414" y="238331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一、原文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525" y="1028684"/>
            <a:ext cx="7219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造化钟神秀，阴阳隔昏晓。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14400" y="1998180"/>
            <a:ext cx="97654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注释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4400" y="2476500"/>
            <a:ext cx="11125200" cy="3339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造化：大自然。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钟：聚集。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神秀：天地之灵气，神奇秀美。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阴阳：阴指山的北面，阳指山的南面。这里指泰山的南北。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割：分。夸张的说法。此句是说泰山很高，在同一时间，山南山北判若早晨和晚上。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昏晓：黄昏和早晨。极言泰山之高，山南山北因之判若清晓与黄昏，明暗迥然不同。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434" y="1798320"/>
            <a:ext cx="3991656" cy="4144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4414" y="238331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一、原文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525" y="1028684"/>
            <a:ext cx="7219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荡胸生层云，决眦入归鸟。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14400" y="1998180"/>
            <a:ext cx="97654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注释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4400" y="2476500"/>
            <a:ext cx="11125200" cy="2785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荡胸：心胸摇荡。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曾：同“层”，重叠。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决眦（</a:t>
            </a:r>
            <a:r>
              <a:rPr lang="en-US" altLang="zh-CN" dirty="0" err="1"/>
              <a:t>zì</a:t>
            </a:r>
            <a:r>
              <a:rPr lang="zh-CN" altLang="en-US" dirty="0"/>
              <a:t>）：眦：眼角。眼角（几乎）要裂开。这是由于极力张大眼睛远望归鸟入山所致。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决：裂开。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入：收入眼底，即看到。</a:t>
            </a:r>
          </a:p>
        </p:txBody>
      </p:sp>
      <p:pic>
        <p:nvPicPr>
          <p:cNvPr id="14" name="图片 13" descr="35246f3824f149997a4c0ee176ec99b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8167370" y="2745740"/>
            <a:ext cx="4384675" cy="3628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4414" y="238331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一、原文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76525" y="1028684"/>
            <a:ext cx="7219950" cy="125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400" dirty="0"/>
              <a:t>会当凌绝顶，一览众山小。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14400" y="1998180"/>
            <a:ext cx="97654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注释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4400" y="2476500"/>
            <a:ext cx="11125200" cy="1677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会当：终当，定要。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凌：登上。凌绝顶，即登上最高峰。</a:t>
            </a:r>
            <a:endParaRPr lang="en-US" altLang="zh-CN" dirty="0"/>
          </a:p>
          <a:p>
            <a:pPr>
              <a:lnSpc>
                <a:spcPct val="200000"/>
              </a:lnSpc>
            </a:pPr>
            <a:r>
              <a:rPr lang="zh-CN" altLang="en-US" dirty="0"/>
              <a:t>小：形容词的意动用法，意思为“以</a:t>
            </a:r>
            <a:r>
              <a:rPr lang="en-US" altLang="zh-CN" dirty="0"/>
              <a:t>······</a:t>
            </a:r>
            <a:r>
              <a:rPr lang="zh-CN" altLang="en-US" dirty="0"/>
              <a:t>为小，认为</a:t>
            </a:r>
            <a:r>
              <a:rPr lang="en-US" altLang="zh-CN" dirty="0"/>
              <a:t>······</a:t>
            </a:r>
            <a:r>
              <a:rPr lang="zh-CN" altLang="en-US" dirty="0"/>
              <a:t>小”。</a:t>
            </a:r>
          </a:p>
        </p:txBody>
      </p:sp>
      <p:pic>
        <p:nvPicPr>
          <p:cNvPr id="8" name="图片 7" descr="9199ba7b61bf9d360d894cc9e70b12e8"/>
          <p:cNvPicPr>
            <a:picLocks noChangeAspect="1"/>
          </p:cNvPicPr>
          <p:nvPr/>
        </p:nvPicPr>
        <p:blipFill>
          <a:blip r:embed="rId3"/>
          <a:srcRect b="8001"/>
          <a:stretch>
            <a:fillRect/>
          </a:stretch>
        </p:blipFill>
        <p:spPr>
          <a:xfrm flipH="1">
            <a:off x="23495" y="1288415"/>
            <a:ext cx="12159615" cy="55613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714" y="246059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二、作品赏析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42975" y="1428750"/>
            <a:ext cx="110299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岱宗夫如何？齐鲁青未了。</a:t>
            </a:r>
            <a:br>
              <a:rPr lang="zh-CN" altLang="en-US" sz="2800" dirty="0"/>
            </a:br>
            <a:r>
              <a:rPr lang="zh-CN" altLang="en-US" sz="2800" b="1" dirty="0">
                <a:solidFill>
                  <a:srgbClr val="C00000"/>
                </a:solidFill>
              </a:rPr>
              <a:t>巍峨的泰山，到底如何雄伟？走出齐鲁，依然可见那青青的峰顶。</a:t>
            </a:r>
            <a:r>
              <a:rPr lang="zh-CN" altLang="en-US" sz="2800" dirty="0"/>
              <a:t/>
            </a:r>
            <a:br>
              <a:rPr lang="zh-CN" altLang="en-US" sz="2800" dirty="0"/>
            </a:br>
            <a:endParaRPr lang="zh-CN" altLang="en-US" sz="2800" dirty="0"/>
          </a:p>
          <a:p>
            <a:r>
              <a:rPr lang="zh-CN" altLang="en-US" sz="2800" dirty="0"/>
              <a:t>造化钟神秀，阴阳割昏晓。</a:t>
            </a:r>
            <a:br>
              <a:rPr lang="zh-CN" altLang="en-US" sz="2800" dirty="0"/>
            </a:br>
            <a:r>
              <a:rPr lang="zh-CN" altLang="en-US" sz="2800" b="1" dirty="0">
                <a:solidFill>
                  <a:srgbClr val="C00000"/>
                </a:solidFill>
              </a:rPr>
              <a:t>神奇自然汇聚了千种美景，山南山北分隔出清晨和黄昏。</a:t>
            </a:r>
            <a:r>
              <a:rPr lang="zh-CN" altLang="en-US" sz="2800" dirty="0"/>
              <a:t/>
            </a:r>
            <a:br>
              <a:rPr lang="zh-CN" altLang="en-US" sz="2800" dirty="0"/>
            </a:br>
            <a:endParaRPr lang="zh-CN" altLang="en-US" sz="2800" dirty="0"/>
          </a:p>
          <a:p>
            <a:r>
              <a:rPr lang="zh-CN" altLang="en-US" sz="2800" dirty="0"/>
              <a:t>荡胸生曾云，决眦入归鸟。</a:t>
            </a:r>
            <a:r>
              <a:rPr lang="en-US" altLang="zh-CN" sz="2800" dirty="0"/>
              <a:t>( </a:t>
            </a:r>
            <a:r>
              <a:rPr lang="zh-CN" altLang="en-US" sz="2800" dirty="0"/>
              <a:t>曾 通：层</a:t>
            </a:r>
            <a:r>
              <a:rPr lang="en-US" altLang="zh-CN" sz="2800" dirty="0"/>
              <a:t>)</a:t>
            </a:r>
            <a:br>
              <a:rPr lang="en-US" altLang="zh-CN" sz="2800" dirty="0"/>
            </a:br>
            <a:r>
              <a:rPr lang="zh-CN" altLang="en-US" sz="2800" b="1" dirty="0">
                <a:solidFill>
                  <a:srgbClr val="C00000"/>
                </a:solidFill>
              </a:rPr>
              <a:t>层层白云，荡涤胸中沟壑；翩翩归鸟，飞入赏景眼圈。</a:t>
            </a:r>
            <a:r>
              <a:rPr lang="zh-CN" altLang="en-US" sz="2800" dirty="0"/>
              <a:t/>
            </a:r>
            <a:br>
              <a:rPr lang="zh-CN" altLang="en-US" sz="2800" dirty="0"/>
            </a:br>
            <a:endParaRPr lang="zh-CN" altLang="en-US" sz="2800" dirty="0"/>
          </a:p>
          <a:p>
            <a:r>
              <a:rPr lang="zh-CN" altLang="en-US" sz="2800" dirty="0"/>
              <a:t>会当凌绝顶，一览众山小。 </a:t>
            </a:r>
            <a:br>
              <a:rPr lang="zh-CN" altLang="en-US" sz="2800" dirty="0"/>
            </a:br>
            <a:r>
              <a:rPr lang="zh-CN" altLang="en-US" sz="2800" b="1" dirty="0">
                <a:solidFill>
                  <a:srgbClr val="C00000"/>
                </a:solidFill>
              </a:rPr>
              <a:t>定要登上泰山顶峰，俯瞰群山，豪情满怀。</a:t>
            </a:r>
          </a:p>
          <a:p>
            <a:endParaRPr lang="zh-CN" altLang="en-US" sz="2800" dirty="0"/>
          </a:p>
        </p:txBody>
      </p:sp>
      <p:pic>
        <p:nvPicPr>
          <p:cNvPr id="14" name="图片 13" descr="35246f3824f149997a4c0ee176ec99b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8855710" y="3498215"/>
            <a:ext cx="3823335" cy="27463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714" y="246059"/>
            <a:ext cx="6537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钟齐王庆华毛笔简体" panose="02000600000000000000" pitchFamily="2" charset="-122"/>
              </a:rPr>
              <a:t>二、作品赏析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23875" y="2562225"/>
            <a:ext cx="11220450" cy="4856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这首诗是杜甫青年时代的作品，充满了诗人青年时代的浪漫与激情。全诗没有一个“望”字，却紧紧围绕诗题“望岳”的“望”字着笔，由远望到近望，再到凝望，最后是俯望。诗人描写了泰山雄伟磅礴的气象，抒发了自己勇于攀登，傲视一切的雄心壮志，洋溢着蓬勃向上的朝气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/>
              <a:t>　　首句“岱宗夫如何？”写乍一望见泰山时，高兴得不知怎样形容才好的那种揣摹劲和惊叹仰慕之情，非常传神。岱是泰山的别名，因居五岳之首，故尊为岱宗。“夫如何”，就是“到底怎么样呢？”“夫”字在古文中通常是用于句首的语气助词，这里把它融入诗句中，是个新创，很别致。这个“夫”字，虽无实在意义，却少它不得，所谓“传神写照，正在阿堵中”。可谓匠心独具。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接下来“齐鲁青未了”一句，是经过一番揣摹后得出的答案。它没有从海拔角度单纯形容泰山之高，也不是像谢灵运</a:t>
            </a:r>
            <a:r>
              <a:rPr lang="en-US" altLang="zh-CN" sz="1600" dirty="0"/>
              <a:t>《</a:t>
            </a:r>
            <a:r>
              <a:rPr lang="zh-CN" altLang="en-US" sz="1600" dirty="0"/>
              <a:t>泰山吟</a:t>
            </a:r>
            <a:r>
              <a:rPr lang="en-US" altLang="zh-CN" sz="1600" dirty="0"/>
              <a:t>》</a:t>
            </a:r>
            <a:r>
              <a:rPr lang="zh-CN" altLang="en-US" sz="1600" dirty="0"/>
              <a:t>那样用“崔崒刺云天”这类一般化的语言来形容，而是别出心裁地写出自己的体验──在古代齐鲁两大国的国境外还能望见远远横亘在那里的泰山，以距离之远来烘托出泰山之高。泰山之南为鲁，泰山之北为齐，所以这一句描写出的地理特点，在写其他山岳时不能挪用。明代莫如忠</a:t>
            </a:r>
            <a:r>
              <a:rPr lang="en-US" altLang="zh-CN" sz="1600" dirty="0"/>
              <a:t>《</a:t>
            </a:r>
            <a:r>
              <a:rPr lang="zh-CN" altLang="en-US" sz="1600" dirty="0"/>
              <a:t>登东郡望岳楼</a:t>
            </a:r>
            <a:r>
              <a:rPr lang="en-US" altLang="zh-CN" sz="1600" dirty="0"/>
              <a:t>》</a:t>
            </a:r>
            <a:r>
              <a:rPr lang="zh-CN" altLang="en-US" sz="1600" dirty="0"/>
              <a:t>特别提出这句诗，并认为无人能继。</a:t>
            </a:r>
          </a:p>
          <a:p>
            <a:pPr>
              <a:lnSpc>
                <a:spcPct val="150000"/>
              </a:lnSpc>
            </a:pPr>
            <a:endParaRPr lang="zh-CN" altLang="en-US" sz="1600" dirty="0"/>
          </a:p>
          <a:p>
            <a:pPr>
              <a:lnSpc>
                <a:spcPct val="150000"/>
              </a:lnSpc>
            </a:pPr>
            <a:endParaRPr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2676525" y="1152371"/>
            <a:ext cx="7219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岱宗夫如何？齐鲁青未了。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4400" y="2120238"/>
            <a:ext cx="97654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译文</a:t>
            </a:r>
          </a:p>
        </p:txBody>
      </p:sp>
      <p:pic>
        <p:nvPicPr>
          <p:cNvPr id="7" name="图片 6" descr="38b0b521f290ea77eb836e52094d55d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131175" y="34925"/>
            <a:ext cx="4098290" cy="4570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2463</Words>
  <Application>Microsoft Office PowerPoint</Application>
  <PresentationFormat>宽屏</PresentationFormat>
  <Paragraphs>137</Paragraphs>
  <Slides>24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等线</vt:lpstr>
      <vt:lpstr>华文新魏</vt:lpstr>
      <vt:lpstr>宋体</vt:lpstr>
      <vt:lpstr>微软雅黑</vt:lpstr>
      <vt:lpstr>中山行书百年纪念版</vt:lpstr>
      <vt:lpstr>钟齐王庆华毛笔简体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18</cp:revision>
  <dcterms:created xsi:type="dcterms:W3CDTF">2017-07-07T15:43:00Z</dcterms:created>
  <dcterms:modified xsi:type="dcterms:W3CDTF">2020-07-11T11:24:34Z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