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67" r:id="rId10"/>
    <p:sldId id="259" r:id="rId11"/>
    <p:sldId id="268" r:id="rId12"/>
    <p:sldId id="269" r:id="rId13"/>
    <p:sldId id="270" r:id="rId14"/>
    <p:sldId id="271" r:id="rId15"/>
    <p:sldId id="272" r:id="rId16"/>
    <p:sldId id="260" r:id="rId17"/>
    <p:sldId id="273" r:id="rId18"/>
    <p:sldId id="274" r:id="rId19"/>
    <p:sldId id="275" r:id="rId20"/>
    <p:sldId id="276" r:id="rId21"/>
    <p:sldId id="261" r:id="rId22"/>
    <p:sldId id="277" r:id="rId23"/>
    <p:sldId id="278" r:id="rId24"/>
    <p:sldId id="266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918"/>
    <a:srgbClr val="F7DE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5E5A7-230A-4F20-85FB-3A74D64180E3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83BCC-B2B3-49D1-A445-EE011DE3AB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097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5602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977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868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9450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1603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570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997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014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6141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521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924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927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8180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866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6842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6616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4228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969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408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905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150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60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14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83BCC-B2B3-49D1-A445-EE011DE3AB7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530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F5558F8-20D9-452E-8752-86A90A0F01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9" t="-154" r="15224" b="154"/>
          <a:stretch/>
        </p:blipFill>
        <p:spPr>
          <a:xfrm>
            <a:off x="0" y="-10549"/>
            <a:ext cx="12192000" cy="686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78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4687E64-23BE-4E40-B4E0-A164B9BA0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23A6DCC-6669-40CF-8F5F-238F7635C6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D310574-0A3F-4183-AE0C-C935426C5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94F7014-75D9-4B39-A078-168519DD1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3E6674E-A64F-471E-8C20-4472F839E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69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FE8DB742-15F7-464F-8269-DEC3BD2D41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ABA229B-6858-4B0C-A16F-58800E4574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A10601-1706-4D23-B893-BE248B35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787D8B1-E51E-40E5-9B5A-0459EC3A6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D9A792C-5F01-4A2C-9B02-5A9C9B7DC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50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474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837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745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28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941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673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029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227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BB9532E-CEC1-4893-A001-E5A0A080A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C7FD131-633A-411B-A6B7-AA29D1100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D867610-4998-4618-9BB5-CD5FA0604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6EC96E9-0BC1-489C-BBFD-DE5C163D74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" r="9048"/>
          <a:stretch/>
        </p:blipFill>
        <p:spPr>
          <a:xfrm>
            <a:off x="0" y="686027"/>
            <a:ext cx="12191496" cy="617197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444A2EC-5403-47AA-96A4-12CCC71A2D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97090"/>
          <a:stretch/>
        </p:blipFill>
        <p:spPr>
          <a:xfrm>
            <a:off x="0" y="0"/>
            <a:ext cx="12191496" cy="68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78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363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1006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5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56977BD-3361-4648-9922-80024148A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0FA2227-C64C-49AC-B1AF-897724F18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B1873F-280B-4EF6-9E89-49F65C561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14CEFCE-FDF5-4015-A49D-D5C4A74A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9346F87-DBF7-4A60-9C11-B5C6D8B6B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79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653DD1F-C8CA-495C-902F-CACA256F7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2169D09-79A3-4396-BA4B-78167A85E6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1635CF1-54F0-4CAA-8FDD-366E3DC7DC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EA162A5-3D15-4A0D-B141-F08E3CBF8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3A1DE88-4062-487F-930E-FA92EF30C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EEDDDB4-8D05-4F5B-9806-34F7F6B83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34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F02619-FA35-43E6-8FA4-EDB8FA536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E2F1231-70DF-40DD-A5D2-5F7D55E50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1324998-7469-4C51-9149-07D8A6EBF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40C4377-77B9-44E4-99FE-B00D9FA74E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A9110DD7-5CCE-4B3C-B771-7EE4D42BBA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C012C32-8823-4263-9D25-68F04DC3F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FC7A668-176F-46E8-9297-4575841CE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D5118C8-7F8D-40BD-A375-E351BB31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32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046957A-7F10-445F-AF65-BA586230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8F85591F-C4DE-4D19-865E-08BDBA6F8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184FBCEA-28C8-4DE9-9220-3433CA379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68006E79-E6B4-4F10-B94A-A7CB70813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81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39AC5190-6104-4C82-B32F-D5A3FEADD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C0EB3820-6D66-4B36-8ACB-742CD006D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F8F6D06B-6E56-4D10-9598-4E1245236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54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F0BE4D3-F18C-44BB-8A2D-06EFA8B03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EE60017-2EEA-4505-BAAA-EDBC744A3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8CAB0B0-9AA8-448C-A849-59F08EDB79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DD52E59-214E-4C14-A0D6-AEF950F68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F80C5D7-02D9-45F9-880D-384ED46B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B77A92A-9957-4851-AA81-502756EA8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84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778ED4C-E3D1-4ACE-B67D-ECF7DD63B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B4898D0-45F0-4817-AB02-A803FD5C27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9E37AED-F7BF-4ADC-96BE-DDCDF759AA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F55E5B7-7E36-425D-A254-AF37A168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12EC637-B4A4-47DB-8FFE-7652E0B51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F5AE16D-01AB-4DD5-B688-92A980B21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03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571615A-1F0B-4332-B950-9800DAE20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8F69D1D-4883-4354-9664-58234E469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BDE86F0-7231-4B3B-8FC3-CE1ED9AED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3C573-16BD-4EF0-A5F6-697CC75D50A5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60FC0AF-2460-4EB7-9483-76D813E96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60770EE-7ECA-4AE6-ADD0-0275D96A5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635CF-3641-434C-A74C-8C3D689BFE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32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38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2667684-0D2A-4BAD-A669-7632BECA95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486"/>
            <a:ext cx="12190992" cy="534851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22E5933-1DD0-48F8-BD2D-FF060902EE42}"/>
              </a:ext>
            </a:extLst>
          </p:cNvPr>
          <p:cNvSpPr txBox="1"/>
          <p:nvPr/>
        </p:nvSpPr>
        <p:spPr>
          <a:xfrm>
            <a:off x="2612065" y="2340873"/>
            <a:ext cx="69668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走遍天下书为侣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F353F0C9-410C-46CF-8E74-8F0D995E4882}"/>
              </a:ext>
            </a:extLst>
          </p:cNvPr>
          <p:cNvSpPr txBox="1"/>
          <p:nvPr/>
        </p:nvSpPr>
        <p:spPr>
          <a:xfrm>
            <a:off x="2612065" y="3612883"/>
            <a:ext cx="696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人教版五年级教学课件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76DA9ED-DDA0-4C57-B716-7899B1AEC6C4}"/>
              </a:ext>
            </a:extLst>
          </p:cNvPr>
          <p:cNvSpPr txBox="1"/>
          <p:nvPr/>
        </p:nvSpPr>
        <p:spPr>
          <a:xfrm>
            <a:off x="2612065" y="4238562"/>
            <a:ext cx="696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授课老师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优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   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时间：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202X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月</a:t>
            </a:r>
          </a:p>
        </p:txBody>
      </p:sp>
      <p:sp>
        <p:nvSpPr>
          <p:cNvPr id="10" name="双括号 9">
            <a:extLst>
              <a:ext uri="{FF2B5EF4-FFF2-40B4-BE49-F238E27FC236}">
                <a16:creationId xmlns="" xmlns:a16="http://schemas.microsoft.com/office/drawing/2014/main" id="{C1A43CA5-B588-4FE6-AAB3-69D257AD5F01}"/>
              </a:ext>
            </a:extLst>
          </p:cNvPr>
          <p:cNvSpPr/>
          <p:nvPr/>
        </p:nvSpPr>
        <p:spPr>
          <a:xfrm>
            <a:off x="2753578" y="2224746"/>
            <a:ext cx="6683829" cy="1151269"/>
          </a:xfrm>
          <a:prstGeom prst="bracketPair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376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2ADC5EB9-68E1-4F0C-8C9D-A514E994A8D1}"/>
              </a:ext>
            </a:extLst>
          </p:cNvPr>
          <p:cNvSpPr/>
          <p:nvPr/>
        </p:nvSpPr>
        <p:spPr>
          <a:xfrm>
            <a:off x="0" y="0"/>
            <a:ext cx="5914574" cy="6858000"/>
          </a:xfrm>
          <a:prstGeom prst="parallelogram">
            <a:avLst>
              <a:gd name="adj" fmla="val 36273"/>
            </a:avLst>
          </a:prstGeom>
          <a:solidFill>
            <a:srgbClr val="E94918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6B17AB0-5B6F-4FC3-A89C-5F70EBAFD709}"/>
              </a:ext>
            </a:extLst>
          </p:cNvPr>
          <p:cNvSpPr/>
          <p:nvPr/>
        </p:nvSpPr>
        <p:spPr>
          <a:xfrm>
            <a:off x="1916792" y="1383173"/>
            <a:ext cx="931817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你不会以前见过你的朋友就不愿意再见到他们了吧？你不会因为熟悉家中的一切就弃家而去吧？</a:t>
            </a:r>
            <a:r>
              <a: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7F25005-ABF1-40F8-80C1-FEB545892FA1}"/>
              </a:ext>
            </a:extLst>
          </p:cNvPr>
          <p:cNvSpPr/>
          <p:nvPr/>
        </p:nvSpPr>
        <p:spPr>
          <a:xfrm>
            <a:off x="5606143" y="3612731"/>
            <a:ext cx="593725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TIPS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抓住“？”读出反问的语气感受反问的语气，以更强烈地表达了作者的喜爱之情。</a:t>
            </a:r>
          </a:p>
        </p:txBody>
      </p:sp>
    </p:spTree>
    <p:extLst>
      <p:ext uri="{BB962C8B-B14F-4D97-AF65-F5344CB8AC3E}">
        <p14:creationId xmlns:p14="http://schemas.microsoft.com/office/powerpoint/2010/main" val="1644168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>
            <a:extLst>
              <a:ext uri="{FF2B5EF4-FFF2-40B4-BE49-F238E27FC236}">
                <a16:creationId xmlns="" xmlns:a16="http://schemas.microsoft.com/office/drawing/2014/main" id="{753F5074-2191-4EC4-BBAF-DA93E2F3E3B5}"/>
              </a:ext>
            </a:extLst>
          </p:cNvPr>
          <p:cNvSpPr/>
          <p:nvPr/>
        </p:nvSpPr>
        <p:spPr>
          <a:xfrm flipH="1">
            <a:off x="6277426" y="0"/>
            <a:ext cx="5914574" cy="6858000"/>
          </a:xfrm>
          <a:prstGeom prst="parallelogram">
            <a:avLst>
              <a:gd name="adj" fmla="val 36273"/>
            </a:avLst>
          </a:prstGeom>
          <a:solidFill>
            <a:srgbClr val="E94918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14BD3DC-F23D-408D-A6E9-2B9B9D1BAB2F}"/>
              </a:ext>
            </a:extLst>
          </p:cNvPr>
          <p:cNvSpPr/>
          <p:nvPr/>
        </p:nvSpPr>
        <p:spPr>
          <a:xfrm>
            <a:off x="714826" y="1633835"/>
            <a:ext cx="1014367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你喜爱的书就像一个朋友，就像一个家。你已经见过朋友一百次了，可第一百零一次再见面时，你还会说：“真想不到你懂这个！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865A074-A3D0-4FD5-8A63-A6BA46CA6E7E}"/>
              </a:ext>
            </a:extLst>
          </p:cNvPr>
          <p:cNvSpPr/>
          <p:nvPr/>
        </p:nvSpPr>
        <p:spPr>
          <a:xfrm>
            <a:off x="714826" y="3960167"/>
            <a:ext cx="7100207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TIPS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家总让人感到温馨和留恋，而且家每天都回，谁也离不开，作者把书和家相比，表示对书的喜爱犹如爱家一样。读自己喜爱的书，就是回自己温暖的家。</a:t>
            </a:r>
          </a:p>
        </p:txBody>
      </p:sp>
    </p:spTree>
    <p:extLst>
      <p:ext uri="{BB962C8B-B14F-4D97-AF65-F5344CB8AC3E}">
        <p14:creationId xmlns:p14="http://schemas.microsoft.com/office/powerpoint/2010/main" val="2164077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308355" y="1058709"/>
            <a:ext cx="9754075" cy="2173222"/>
            <a:chOff x="1308355" y="1058709"/>
            <a:chExt cx="9754075" cy="2173222"/>
          </a:xfrm>
        </p:grpSpPr>
        <p:sp>
          <p:nvSpPr>
            <p:cNvPr id="2" name="矩形 1"/>
            <p:cNvSpPr/>
            <p:nvPr/>
          </p:nvSpPr>
          <p:spPr>
            <a:xfrm>
              <a:off x="1308355" y="1493580"/>
              <a:ext cx="9754073" cy="1738351"/>
            </a:xfrm>
            <a:prstGeom prst="rect">
              <a:avLst/>
            </a:prstGeom>
            <a:noFill/>
            <a:ln>
              <a:solidFill>
                <a:srgbClr val="E94918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83000">
                      <a:srgbClr val="C0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630694" y="1999916"/>
              <a:ext cx="943173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通过举例说明，表明自己的观点，选择书作为自己的伴侣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75445" y="1058709"/>
              <a:ext cx="4235713" cy="849828"/>
              <a:chOff x="4904651" y="1612051"/>
              <a:chExt cx="2529636" cy="677945"/>
            </a:xfrm>
          </p:grpSpPr>
          <p:sp>
            <p:nvSpPr>
              <p:cNvPr id="5" name="圆角矩形 39"/>
              <p:cNvSpPr/>
              <p:nvPr/>
            </p:nvSpPr>
            <p:spPr>
              <a:xfrm>
                <a:off x="4904651" y="1612051"/>
                <a:ext cx="2529636" cy="677945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90000">
                        <a:srgbClr val="C00000"/>
                      </a:gs>
                      <a:gs pos="30000">
                        <a:srgbClr val="FF3300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5031613" y="1670204"/>
                <a:ext cx="2239192" cy="5647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1" i="0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8300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1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1-3</a:t>
                </a:r>
                <a:r>
                  <a:rPr kumimoji="0" lang="zh-CN" altLang="en-US" sz="4000" b="1" i="0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8300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1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段</a:t>
                </a:r>
                <a:endPara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8300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308355" y="3376240"/>
            <a:ext cx="9754075" cy="2173222"/>
            <a:chOff x="1308355" y="3376240"/>
            <a:chExt cx="9754075" cy="2173222"/>
          </a:xfrm>
        </p:grpSpPr>
        <p:sp>
          <p:nvSpPr>
            <p:cNvPr id="8" name="矩形 7"/>
            <p:cNvSpPr/>
            <p:nvPr/>
          </p:nvSpPr>
          <p:spPr>
            <a:xfrm>
              <a:off x="1308355" y="3811111"/>
              <a:ext cx="9754073" cy="1738351"/>
            </a:xfrm>
            <a:prstGeom prst="rect">
              <a:avLst/>
            </a:prstGeom>
            <a:noFill/>
            <a:ln>
              <a:solidFill>
                <a:srgbClr val="E94918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83000">
                      <a:srgbClr val="C0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630694" y="4317447"/>
              <a:ext cx="943173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进一步说明自己选择书作为自己伴侣的原因，前后照应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175445" y="3376240"/>
              <a:ext cx="4235713" cy="849828"/>
              <a:chOff x="4904651" y="1612051"/>
              <a:chExt cx="2529636" cy="677945"/>
            </a:xfrm>
          </p:grpSpPr>
          <p:sp>
            <p:nvSpPr>
              <p:cNvPr id="11" name="圆角矩形 39"/>
              <p:cNvSpPr/>
              <p:nvPr/>
            </p:nvSpPr>
            <p:spPr>
              <a:xfrm>
                <a:off x="4904651" y="1612051"/>
                <a:ext cx="2529636" cy="677945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90000">
                        <a:srgbClr val="C00000"/>
                      </a:gs>
                      <a:gs pos="30000">
                        <a:srgbClr val="FF3300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031613" y="1670204"/>
                <a:ext cx="2239192" cy="5647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4000" b="1">
                    <a:gradFill>
                      <a:gsLst>
                        <a:gs pos="8300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1"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kumimoji="0" lang="en-US" altLang="zh-CN" sz="4000" b="1" i="0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8300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1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-6</a:t>
                </a:r>
                <a:r>
                  <a:rPr kumimoji="0" lang="zh-CN" altLang="en-US" sz="4000" b="1" i="0" u="none" strike="noStrike" kern="1200" cap="none" spc="0" normalizeH="0" baseline="0" noProof="0">
                    <a:ln>
                      <a:noFill/>
                    </a:ln>
                    <a:gradFill>
                      <a:gsLst>
                        <a:gs pos="8300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5400000" scaled="1"/>
                    </a:gra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段</a:t>
                </a:r>
                <a:endParaRPr kumimoji="0" lang="zh-CN" altLang="en-US" sz="40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8300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1"/>
                  </a:gra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8887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538" y="1334855"/>
            <a:ext cx="9948041" cy="370043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48911" y="2674570"/>
            <a:ext cx="77986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作者对书有着深厚的感情。那么，作者是如何生动具体地表达自己的这种情感的呢？</a:t>
            </a:r>
          </a:p>
        </p:txBody>
      </p:sp>
    </p:spTree>
    <p:extLst>
      <p:ext uri="{BB962C8B-B14F-4D97-AF65-F5344CB8AC3E}">
        <p14:creationId xmlns:p14="http://schemas.microsoft.com/office/powerpoint/2010/main" val="2849130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3245" y="1278987"/>
            <a:ext cx="10710618" cy="1269701"/>
            <a:chOff x="833245" y="1278987"/>
            <a:chExt cx="10710618" cy="1269701"/>
          </a:xfrm>
        </p:grpSpPr>
        <p:grpSp>
          <p:nvGrpSpPr>
            <p:cNvPr id="3" name="组合 2"/>
            <p:cNvGrpSpPr/>
            <p:nvPr/>
          </p:nvGrpSpPr>
          <p:grpSpPr>
            <a:xfrm>
              <a:off x="833245" y="1448580"/>
              <a:ext cx="179916" cy="1100108"/>
              <a:chOff x="4524245" y="3111810"/>
              <a:chExt cx="134937" cy="825081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4524246" y="3111810"/>
                <a:ext cx="13493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4524246" y="3111810"/>
                <a:ext cx="0" cy="7467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4524245" y="3852541"/>
                <a:ext cx="127498" cy="8435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/>
          </p:nvGrpSpPr>
          <p:grpSpPr>
            <a:xfrm>
              <a:off x="4578329" y="1448580"/>
              <a:ext cx="179916" cy="1100108"/>
              <a:chOff x="4524245" y="3111810"/>
              <a:chExt cx="134937" cy="825081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4524246" y="3111810"/>
                <a:ext cx="13493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4524246" y="3111810"/>
                <a:ext cx="0" cy="7467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4524245" y="3852541"/>
                <a:ext cx="127498" cy="8435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8323413" y="1448580"/>
              <a:ext cx="179916" cy="1100108"/>
              <a:chOff x="4524245" y="3111810"/>
              <a:chExt cx="134937" cy="825081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4524246" y="3111810"/>
                <a:ext cx="13493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4524246" y="3111810"/>
                <a:ext cx="0" cy="7467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4524245" y="3852541"/>
                <a:ext cx="127498" cy="8435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1176317" y="1278987"/>
              <a:ext cx="2877378" cy="992045"/>
              <a:chOff x="1113255" y="2177622"/>
              <a:chExt cx="2877378" cy="992045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1113255" y="2177622"/>
                <a:ext cx="2877378" cy="992045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974121" y="2306658"/>
                <a:ext cx="11112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3600" b="1">
                    <a:solidFill>
                      <a:srgbClr val="FFFFFF"/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假设</a:t>
                </a:r>
                <a:endPara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921401" y="1278987"/>
              <a:ext cx="2877378" cy="992045"/>
              <a:chOff x="4858339" y="2177622"/>
              <a:chExt cx="2877378" cy="992045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4858339" y="2177622"/>
                <a:ext cx="2877378" cy="99204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5599326" y="2306658"/>
                <a:ext cx="11112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6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  <a:cs typeface="+mn-cs"/>
                  </a:rPr>
                  <a:t>设问</a:t>
                </a:r>
                <a:endPara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8666485" y="1278987"/>
              <a:ext cx="2877378" cy="992045"/>
              <a:chOff x="8603423" y="2177622"/>
              <a:chExt cx="2877378" cy="992045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8603423" y="2177622"/>
                <a:ext cx="2877378" cy="992045"/>
              </a:xfrm>
              <a:prstGeom prst="rect">
                <a:avLst/>
              </a:prstGeom>
              <a:solidFill>
                <a:srgbClr val="F7DEC8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9480449" y="2301825"/>
                <a:ext cx="11112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6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  <a:cs typeface="+mn-cs"/>
                  </a:rPr>
                  <a:t>列举</a:t>
                </a:r>
                <a:endPara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38" name="矩形 37"/>
          <p:cNvSpPr/>
          <p:nvPr/>
        </p:nvSpPr>
        <p:spPr>
          <a:xfrm>
            <a:off x="1291390" y="2780711"/>
            <a:ext cx="2967789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这篇文章通篇都用了假设来贯穿全文，作者通过层层递进的假设，一步步表明观点说明方法。</a:t>
            </a:r>
          </a:p>
        </p:txBody>
      </p:sp>
      <p:sp>
        <p:nvSpPr>
          <p:cNvPr id="39" name="矩形 38"/>
          <p:cNvSpPr/>
          <p:nvPr/>
        </p:nvSpPr>
        <p:spPr>
          <a:xfrm>
            <a:off x="4563980" y="2762798"/>
            <a:ext cx="3461084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假设独自旅行，只能带一样东西，如果问到自己，自己会毫不犹豫地回答“我会选择一本书”。毫不犹豫地回答直接显示了自己对书的情有独钟。</a:t>
            </a:r>
          </a:p>
        </p:txBody>
      </p:sp>
      <p:sp>
        <p:nvSpPr>
          <p:cNvPr id="40" name="矩形 39"/>
          <p:cNvSpPr/>
          <p:nvPr/>
        </p:nvSpPr>
        <p:spPr>
          <a:xfrm>
            <a:off x="8341894" y="2744615"/>
            <a:ext cx="343702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作者将自己读书的方式方法详尽地叙述下来，给我们以启发指导，也希望有更多的人能反复读一本书，不断体会新的收获</a:t>
            </a:r>
          </a:p>
        </p:txBody>
      </p:sp>
    </p:spTree>
    <p:extLst>
      <p:ext uri="{BB962C8B-B14F-4D97-AF65-F5344CB8AC3E}">
        <p14:creationId xmlns:p14="http://schemas.microsoft.com/office/powerpoint/2010/main" val="2886090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3EA21DE0-E3A9-4EC6-B15D-F77AA10D1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0172" y="3536724"/>
            <a:ext cx="6038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随堂测验</a:t>
            </a:r>
          </a:p>
        </p:txBody>
      </p:sp>
      <p:grpSp>
        <p:nvGrpSpPr>
          <p:cNvPr id="20" name="组合 3">
            <a:extLst>
              <a:ext uri="{FF2B5EF4-FFF2-40B4-BE49-F238E27FC236}">
                <a16:creationId xmlns="" xmlns:a16="http://schemas.microsoft.com/office/drawing/2014/main" id="{EBD64E0B-CFB3-4686-8477-9FE0D1406926}"/>
              </a:ext>
            </a:extLst>
          </p:cNvPr>
          <p:cNvGrpSpPr>
            <a:grpSpLocks/>
          </p:cNvGrpSpPr>
          <p:nvPr/>
        </p:nvGrpSpPr>
        <p:grpSpPr bwMode="auto">
          <a:xfrm>
            <a:off x="4615317" y="2199368"/>
            <a:ext cx="2748561" cy="989013"/>
            <a:chOff x="3731558" y="1915548"/>
            <a:chExt cx="1856686" cy="669160"/>
          </a:xfrm>
        </p:grpSpPr>
        <p:sp>
          <p:nvSpPr>
            <p:cNvPr id="21" name="对角圆角矩形 41">
              <a:extLst>
                <a:ext uri="{FF2B5EF4-FFF2-40B4-BE49-F238E27FC236}">
                  <a16:creationId xmlns="" xmlns:a16="http://schemas.microsoft.com/office/drawing/2014/main" id="{6D2F64E3-AD9A-42F6-9CB4-34E058E45462}"/>
                </a:ext>
              </a:extLst>
            </p:cNvPr>
            <p:cNvSpPr/>
            <p:nvPr/>
          </p:nvSpPr>
          <p:spPr>
            <a:xfrm>
              <a:off x="3731558" y="1915548"/>
              <a:ext cx="1856686" cy="669160"/>
            </a:xfrm>
            <a:prstGeom prst="round2DiagRect">
              <a:avLst>
                <a:gd name="adj1" fmla="val 47154"/>
                <a:gd name="adj2" fmla="val 0"/>
              </a:avLst>
            </a:prstGeom>
            <a:solidFill>
              <a:srgbClr val="E94918"/>
            </a:solidFill>
            <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8100000" scaled="1"/>
                <a:tileRect/>
              </a:gradFill>
            </a:ln>
            <a:effectLst>
              <a:reflection blurRad="6350" stA="25000" endPos="23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TextBox 5">
              <a:hlinkClick r:id="" action="ppaction://hlinkshowjump?jump=nextslide"/>
              <a:extLst>
                <a:ext uri="{FF2B5EF4-FFF2-40B4-BE49-F238E27FC236}">
                  <a16:creationId xmlns="" xmlns:a16="http://schemas.microsoft.com/office/drawing/2014/main" id="{9337EF81-A172-4330-BD3F-924357A007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3863" y="2071966"/>
              <a:ext cx="1233580" cy="395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3346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734203"/>
            <a:ext cx="12192000" cy="1350507"/>
          </a:xfrm>
          <a:prstGeom prst="rect">
            <a:avLst/>
          </a:prstGeom>
          <a:solidFill>
            <a:srgbClr val="E94918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169069" y="1118937"/>
            <a:ext cx="9853863" cy="4186989"/>
            <a:chOff x="1169069" y="1118937"/>
            <a:chExt cx="9853863" cy="4186989"/>
          </a:xfrm>
        </p:grpSpPr>
        <p:sp>
          <p:nvSpPr>
            <p:cNvPr id="3" name="矩形: 圆角 2"/>
            <p:cNvSpPr/>
            <p:nvPr/>
          </p:nvSpPr>
          <p:spPr>
            <a:xfrm>
              <a:off x="1169069" y="1479884"/>
              <a:ext cx="9853863" cy="3826042"/>
            </a:xfrm>
            <a:prstGeom prst="round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4367463" y="1118937"/>
              <a:ext cx="3068053" cy="794084"/>
            </a:xfrm>
            <a:prstGeom prst="roundRect">
              <a:avLst/>
            </a:prstGeom>
            <a:solidFill>
              <a:srgbClr val="F7DEC8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608095" y="1179095"/>
              <a:ext cx="26589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>
                  <a:solidFill>
                    <a:srgbClr val="E94918"/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随堂测验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1941095" y="2305326"/>
              <a:ext cx="8369968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所以，我愿意坐在自己的船里</a:t>
              </a:r>
              <a:r>
                <a:rPr lang="zh-CN" altLang="en-US" sz="2800">
                  <a:solidFill>
                    <a:srgbClr val="E94918"/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，（                 ）</a:t>
              </a:r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读那本书。首先我会</a:t>
              </a:r>
              <a:r>
                <a:rPr lang="zh-CN" altLang="en-US" sz="2800">
                  <a:solidFill>
                    <a:srgbClr val="E94918"/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（    ）</a:t>
              </a:r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，故事中的人为什么这样做，作家为什么要</a:t>
              </a:r>
              <a:r>
                <a:rPr lang="zh-CN" altLang="en-US" sz="2800">
                  <a:solidFill>
                    <a:srgbClr val="E94918"/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（            ）</a:t>
              </a:r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。然后，我会在脑子里继续把这个故事编下去，回过头来</a:t>
              </a:r>
              <a:r>
                <a:rPr lang="zh-CN" altLang="en-US" sz="2800">
                  <a:solidFill>
                    <a:srgbClr val="E94918"/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（                  ）</a:t>
              </a:r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一些片断，并问问自己为什么喜欢 它们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8671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4734203"/>
            <a:ext cx="12192000" cy="1350507"/>
          </a:xfrm>
          <a:prstGeom prst="rect">
            <a:avLst/>
          </a:prstGeom>
          <a:solidFill>
            <a:srgbClr val="E94918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169069" y="1141515"/>
            <a:ext cx="9853863" cy="4164411"/>
            <a:chOff x="1169069" y="1141515"/>
            <a:chExt cx="9853863" cy="4164411"/>
          </a:xfrm>
        </p:grpSpPr>
        <p:sp>
          <p:nvSpPr>
            <p:cNvPr id="3" name="矩形: 圆角 2"/>
            <p:cNvSpPr/>
            <p:nvPr/>
          </p:nvSpPr>
          <p:spPr>
            <a:xfrm>
              <a:off x="1169069" y="1479884"/>
              <a:ext cx="9853863" cy="3826042"/>
            </a:xfrm>
            <a:prstGeom prst="round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1964267" y="2606091"/>
              <a:ext cx="8432801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“一本你喜爱的书就是一位朋友，也是一处你随时想去就去的故地。”这句话写出了  作者读书的感受，试着仿写一句</a:t>
              </a:r>
              <a:r>
                <a:rPr lang="en-US" altLang="zh-CN" sz="2800">
                  <a:solidFill>
                    <a:srgbClr val="FF0000"/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  <a:sym typeface="Wingdings" panose="05000000000000000000" pitchFamily="2" charset="2"/>
                </a:rPr>
                <a:t>(                                            )</a:t>
              </a:r>
              <a:endParaRPr lang="zh-CN" altLang="en-US" sz="2800">
                <a:solidFill>
                  <a:srgbClr val="FF0000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endParaRPr>
            </a:p>
          </p:txBody>
        </p:sp>
        <p:sp>
          <p:nvSpPr>
            <p:cNvPr id="4" name="矩形: 圆角 3"/>
            <p:cNvSpPr/>
            <p:nvPr/>
          </p:nvSpPr>
          <p:spPr>
            <a:xfrm>
              <a:off x="4480353" y="1141515"/>
              <a:ext cx="3068053" cy="794084"/>
            </a:xfrm>
            <a:prstGeom prst="roundRect">
              <a:avLst/>
            </a:prstGeom>
            <a:solidFill>
              <a:srgbClr val="F7DEC8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608095" y="1179095"/>
              <a:ext cx="26589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>
                  <a:solidFill>
                    <a:srgbClr val="E94918"/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随堂测验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5156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372267" y="3522135"/>
            <a:ext cx="5458485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</a:rPr>
              <a:t>请解释以上词语的意思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355642" y="2754489"/>
            <a:ext cx="2427111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>
                <a:solidFill>
                  <a:srgbClr val="E94918"/>
                </a:solidFill>
              </a:rPr>
              <a:t>毫不犹豫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456264" y="1975555"/>
            <a:ext cx="5825066" cy="3115733"/>
            <a:chOff x="1704622" y="1975555"/>
            <a:chExt cx="5825066" cy="311573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8017" y="2540641"/>
              <a:ext cx="4518991" cy="2260930"/>
            </a:xfrm>
            <a:prstGeom prst="rect">
              <a:avLst/>
            </a:prstGeom>
          </p:spPr>
        </p:pic>
        <p:cxnSp>
          <p:nvCxnSpPr>
            <p:cNvPr id="10" name="直接连接符 9"/>
            <p:cNvCxnSpPr/>
            <p:nvPr/>
          </p:nvCxnSpPr>
          <p:spPr>
            <a:xfrm flipH="1">
              <a:off x="1704622" y="1975555"/>
              <a:ext cx="11289" cy="3115733"/>
            </a:xfrm>
            <a:prstGeom prst="line">
              <a:avLst/>
            </a:prstGeom>
            <a:ln w="12700">
              <a:solidFill>
                <a:srgbClr val="E949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cxnSpLocks/>
            </p:cNvCxnSpPr>
            <p:nvPr/>
          </p:nvCxnSpPr>
          <p:spPr>
            <a:xfrm>
              <a:off x="1727200" y="1986843"/>
              <a:ext cx="5802488" cy="0"/>
            </a:xfrm>
            <a:prstGeom prst="line">
              <a:avLst/>
            </a:prstGeom>
            <a:ln w="12700">
              <a:solidFill>
                <a:srgbClr val="E949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cxnSpLocks/>
            </p:cNvCxnSpPr>
            <p:nvPr/>
          </p:nvCxnSpPr>
          <p:spPr>
            <a:xfrm>
              <a:off x="1727200" y="5091287"/>
              <a:ext cx="5802488" cy="0"/>
            </a:xfrm>
            <a:prstGeom prst="line">
              <a:avLst/>
            </a:prstGeom>
            <a:ln w="12700">
              <a:solidFill>
                <a:srgbClr val="E949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7518400" y="1998132"/>
              <a:ext cx="0" cy="722489"/>
            </a:xfrm>
            <a:prstGeom prst="line">
              <a:avLst/>
            </a:prstGeom>
            <a:ln w="12700">
              <a:solidFill>
                <a:srgbClr val="E949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518400" y="4357509"/>
              <a:ext cx="0" cy="722489"/>
            </a:xfrm>
            <a:prstGeom prst="line">
              <a:avLst/>
            </a:prstGeom>
            <a:ln w="12700">
              <a:solidFill>
                <a:srgbClr val="E949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8605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817226" y="-1527131"/>
            <a:ext cx="2628103" cy="925406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603021" y="2530102"/>
            <a:ext cx="92230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rPr>
              <a:t>试着写出一句你积累的关于读书的名句 ，并用它通顺、连贯地写上几句话。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427111" y="1512711"/>
            <a:ext cx="2246489" cy="688622"/>
            <a:chOff x="2427111" y="1512711"/>
            <a:chExt cx="2246489" cy="688622"/>
          </a:xfrm>
        </p:grpSpPr>
        <p:sp>
          <p:nvSpPr>
            <p:cNvPr id="5" name="矩形: 圆角 4"/>
            <p:cNvSpPr/>
            <p:nvPr/>
          </p:nvSpPr>
          <p:spPr>
            <a:xfrm>
              <a:off x="2427111" y="1512711"/>
              <a:ext cx="2246489" cy="68862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52889" y="1557866"/>
              <a:ext cx="18513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defRPr>
              </a:lvl1pPr>
            </a:lstStyle>
            <a:p>
              <a:r>
                <a:rPr lang="zh-CN" altLang="en-US" sz="3200">
                  <a:solidFill>
                    <a:schemeClr val="bg1"/>
                  </a:solidFill>
                </a:rPr>
                <a:t>随堂测验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9246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968559E2-706A-43CA-8F3F-E3D49F774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640" y="285114"/>
            <a:ext cx="195277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60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grpSp>
        <p:nvGrpSpPr>
          <p:cNvPr id="6" name="组合 29">
            <a:extLst>
              <a:ext uri="{FF2B5EF4-FFF2-40B4-BE49-F238E27FC236}">
                <a16:creationId xmlns="" xmlns:a16="http://schemas.microsoft.com/office/drawing/2014/main" id="{84FDB600-9615-40A7-9CB5-2ADD8683DB01}"/>
              </a:ext>
            </a:extLst>
          </p:cNvPr>
          <p:cNvGrpSpPr>
            <a:grpSpLocks/>
          </p:cNvGrpSpPr>
          <p:nvPr/>
        </p:nvGrpSpPr>
        <p:grpSpPr bwMode="auto">
          <a:xfrm>
            <a:off x="3290889" y="1522185"/>
            <a:ext cx="5473700" cy="866609"/>
            <a:chOff x="1259632" y="1230288"/>
            <a:chExt cx="4896544" cy="403076"/>
          </a:xfrm>
        </p:grpSpPr>
        <p:sp>
          <p:nvSpPr>
            <p:cNvPr id="7" name="圆角矩形 30">
              <a:extLst>
                <a:ext uri="{FF2B5EF4-FFF2-40B4-BE49-F238E27FC236}">
                  <a16:creationId xmlns="" xmlns:a16="http://schemas.microsoft.com/office/drawing/2014/main" id="{D64AA7F1-8E08-40F0-ABE8-0A1EB0F4D9BD}"/>
                </a:ext>
              </a:extLst>
            </p:cNvPr>
            <p:cNvSpPr/>
            <p:nvPr/>
          </p:nvSpPr>
          <p:spPr>
            <a:xfrm>
              <a:off x="1259632" y="1230288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F3319A74-B50E-4A4A-ACD9-3C916E6FBE5E}"/>
                </a:ext>
              </a:extLst>
            </p:cNvPr>
            <p:cNvSpPr/>
            <p:nvPr/>
          </p:nvSpPr>
          <p:spPr>
            <a:xfrm>
              <a:off x="1315420" y="1251578"/>
              <a:ext cx="973384" cy="360498"/>
            </a:xfrm>
            <a:prstGeom prst="rect">
              <a:avLst/>
            </a:prstGeom>
            <a:solidFill>
              <a:srgbClr val="E949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TextBox 3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17928AF-1AF2-4657-9F73-69E819E0E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2153" y="1601546"/>
            <a:ext cx="34623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字词学习</a:t>
            </a:r>
          </a:p>
        </p:txBody>
      </p:sp>
      <p:grpSp>
        <p:nvGrpSpPr>
          <p:cNvPr id="22" name="组合 29">
            <a:extLst>
              <a:ext uri="{FF2B5EF4-FFF2-40B4-BE49-F238E27FC236}">
                <a16:creationId xmlns="" xmlns:a16="http://schemas.microsoft.com/office/drawing/2014/main" id="{CA5523D0-73B4-4298-BA5D-5BD60658266F}"/>
              </a:ext>
            </a:extLst>
          </p:cNvPr>
          <p:cNvGrpSpPr>
            <a:grpSpLocks/>
          </p:cNvGrpSpPr>
          <p:nvPr/>
        </p:nvGrpSpPr>
        <p:grpSpPr bwMode="auto">
          <a:xfrm>
            <a:off x="3290889" y="2670371"/>
            <a:ext cx="5473700" cy="866609"/>
            <a:chOff x="1259632" y="1230288"/>
            <a:chExt cx="4896544" cy="403076"/>
          </a:xfrm>
        </p:grpSpPr>
        <p:sp>
          <p:nvSpPr>
            <p:cNvPr id="23" name="圆角矩形 30">
              <a:extLst>
                <a:ext uri="{FF2B5EF4-FFF2-40B4-BE49-F238E27FC236}">
                  <a16:creationId xmlns="" xmlns:a16="http://schemas.microsoft.com/office/drawing/2014/main" id="{76488AD3-50ED-43A7-9DA8-F00918234E56}"/>
                </a:ext>
              </a:extLst>
            </p:cNvPr>
            <p:cNvSpPr/>
            <p:nvPr/>
          </p:nvSpPr>
          <p:spPr>
            <a:xfrm>
              <a:off x="1259632" y="1230288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3CB35BA2-313F-46D2-B92C-6C34338D622B}"/>
                </a:ext>
              </a:extLst>
            </p:cNvPr>
            <p:cNvSpPr/>
            <p:nvPr/>
          </p:nvSpPr>
          <p:spPr>
            <a:xfrm>
              <a:off x="1315420" y="1251578"/>
              <a:ext cx="973384" cy="360498"/>
            </a:xfrm>
            <a:prstGeom prst="rect">
              <a:avLst/>
            </a:prstGeom>
            <a:solidFill>
              <a:srgbClr val="E949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TextBox 3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99E82CE8-CC2C-4181-927D-BECBC4CB4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2153" y="2749732"/>
            <a:ext cx="34623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课文赏析</a:t>
            </a:r>
          </a:p>
        </p:txBody>
      </p:sp>
      <p:grpSp>
        <p:nvGrpSpPr>
          <p:cNvPr id="26" name="组合 29">
            <a:extLst>
              <a:ext uri="{FF2B5EF4-FFF2-40B4-BE49-F238E27FC236}">
                <a16:creationId xmlns="" xmlns:a16="http://schemas.microsoft.com/office/drawing/2014/main" id="{9D207ABD-B68C-4D71-9FAE-436BD5870EDE}"/>
              </a:ext>
            </a:extLst>
          </p:cNvPr>
          <p:cNvGrpSpPr>
            <a:grpSpLocks/>
          </p:cNvGrpSpPr>
          <p:nvPr/>
        </p:nvGrpSpPr>
        <p:grpSpPr bwMode="auto">
          <a:xfrm>
            <a:off x="3290889" y="3818556"/>
            <a:ext cx="5473700" cy="866609"/>
            <a:chOff x="1259632" y="1230288"/>
            <a:chExt cx="4896544" cy="403076"/>
          </a:xfrm>
        </p:grpSpPr>
        <p:sp>
          <p:nvSpPr>
            <p:cNvPr id="27" name="圆角矩形 30">
              <a:extLst>
                <a:ext uri="{FF2B5EF4-FFF2-40B4-BE49-F238E27FC236}">
                  <a16:creationId xmlns="" xmlns:a16="http://schemas.microsoft.com/office/drawing/2014/main" id="{C2F94845-3F4D-4160-807E-AB393EC27A22}"/>
                </a:ext>
              </a:extLst>
            </p:cNvPr>
            <p:cNvSpPr/>
            <p:nvPr/>
          </p:nvSpPr>
          <p:spPr>
            <a:xfrm>
              <a:off x="1259632" y="1230288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586D291B-A3A4-45DE-9797-60EF65EB0724}"/>
                </a:ext>
              </a:extLst>
            </p:cNvPr>
            <p:cNvSpPr/>
            <p:nvPr/>
          </p:nvSpPr>
          <p:spPr>
            <a:xfrm>
              <a:off x="1315420" y="1251578"/>
              <a:ext cx="973384" cy="360498"/>
            </a:xfrm>
            <a:prstGeom prst="rect">
              <a:avLst/>
            </a:prstGeom>
            <a:solidFill>
              <a:srgbClr val="E949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TextBox 3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B94D60E2-A481-4644-AFCB-345711CDB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2153" y="3897917"/>
            <a:ext cx="34623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随堂测验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5904A14-A366-49AD-B499-3CDCCBCAD022}"/>
              </a:ext>
            </a:extLst>
          </p:cNvPr>
          <p:cNvGrpSpPr>
            <a:grpSpLocks/>
          </p:cNvGrpSpPr>
          <p:nvPr/>
        </p:nvGrpSpPr>
        <p:grpSpPr bwMode="auto">
          <a:xfrm>
            <a:off x="3290889" y="4982554"/>
            <a:ext cx="5473700" cy="866609"/>
            <a:chOff x="1259632" y="1230288"/>
            <a:chExt cx="4896544" cy="403076"/>
          </a:xfrm>
        </p:grpSpPr>
        <p:sp>
          <p:nvSpPr>
            <p:cNvPr id="31" name="圆角矩形 30">
              <a:extLst>
                <a:ext uri="{FF2B5EF4-FFF2-40B4-BE49-F238E27FC236}">
                  <a16:creationId xmlns="" xmlns:a16="http://schemas.microsoft.com/office/drawing/2014/main" id="{E866EFC9-A534-4A88-8BEB-3B28A77C611E}"/>
                </a:ext>
              </a:extLst>
            </p:cNvPr>
            <p:cNvSpPr/>
            <p:nvPr/>
          </p:nvSpPr>
          <p:spPr>
            <a:xfrm>
              <a:off x="1259632" y="1230288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CC82F06D-862F-488B-9E0E-64B7E74092E2}"/>
                </a:ext>
              </a:extLst>
            </p:cNvPr>
            <p:cNvSpPr/>
            <p:nvPr/>
          </p:nvSpPr>
          <p:spPr>
            <a:xfrm>
              <a:off x="1315420" y="1251578"/>
              <a:ext cx="973384" cy="360498"/>
            </a:xfrm>
            <a:prstGeom prst="rect">
              <a:avLst/>
            </a:prstGeom>
            <a:solidFill>
              <a:srgbClr val="E949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TextBox 3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DF231066-150B-4654-A9DC-D4610116A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2153" y="5061915"/>
            <a:ext cx="34623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1693561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25" grpId="0"/>
      <p:bldP spid="29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3EA21DE0-E3A9-4EC6-B15D-F77AA10D1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0172" y="3536724"/>
            <a:ext cx="6038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</a:p>
        </p:txBody>
      </p:sp>
      <p:grpSp>
        <p:nvGrpSpPr>
          <p:cNvPr id="20" name="组合 3">
            <a:extLst>
              <a:ext uri="{FF2B5EF4-FFF2-40B4-BE49-F238E27FC236}">
                <a16:creationId xmlns="" xmlns:a16="http://schemas.microsoft.com/office/drawing/2014/main" id="{EBD64E0B-CFB3-4686-8477-9FE0D1406926}"/>
              </a:ext>
            </a:extLst>
          </p:cNvPr>
          <p:cNvGrpSpPr>
            <a:grpSpLocks/>
          </p:cNvGrpSpPr>
          <p:nvPr/>
        </p:nvGrpSpPr>
        <p:grpSpPr bwMode="auto">
          <a:xfrm>
            <a:off x="4615317" y="2199368"/>
            <a:ext cx="2748561" cy="989013"/>
            <a:chOff x="3731558" y="1915548"/>
            <a:chExt cx="1856686" cy="669160"/>
          </a:xfrm>
        </p:grpSpPr>
        <p:sp>
          <p:nvSpPr>
            <p:cNvPr id="21" name="对角圆角矩形 41">
              <a:extLst>
                <a:ext uri="{FF2B5EF4-FFF2-40B4-BE49-F238E27FC236}">
                  <a16:creationId xmlns="" xmlns:a16="http://schemas.microsoft.com/office/drawing/2014/main" id="{6D2F64E3-AD9A-42F6-9CB4-34E058E45462}"/>
                </a:ext>
              </a:extLst>
            </p:cNvPr>
            <p:cNvSpPr/>
            <p:nvPr/>
          </p:nvSpPr>
          <p:spPr>
            <a:xfrm>
              <a:off x="3731558" y="1915548"/>
              <a:ext cx="1856686" cy="669160"/>
            </a:xfrm>
            <a:prstGeom prst="round2DiagRect">
              <a:avLst>
                <a:gd name="adj1" fmla="val 47154"/>
                <a:gd name="adj2" fmla="val 0"/>
              </a:avLst>
            </a:prstGeom>
            <a:solidFill>
              <a:srgbClr val="E94918"/>
            </a:solidFill>
            <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8100000" scaled="1"/>
                <a:tileRect/>
              </a:gradFill>
            </a:ln>
            <a:effectLst>
              <a:reflection blurRad="6350" stA="25000" endPos="23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TextBox 5">
              <a:hlinkClick r:id="" action="ppaction://hlinkshowjump?jump=nextslide"/>
              <a:extLst>
                <a:ext uri="{FF2B5EF4-FFF2-40B4-BE49-F238E27FC236}">
                  <a16:creationId xmlns="" xmlns:a16="http://schemas.microsoft.com/office/drawing/2014/main" id="{9337EF81-A172-4330-BD3F-924357A007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3863" y="2071966"/>
              <a:ext cx="1233580" cy="395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7453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88" b="6528"/>
          <a:stretch/>
        </p:blipFill>
        <p:spPr>
          <a:xfrm>
            <a:off x="758815" y="866759"/>
            <a:ext cx="3661258" cy="4959928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529450" y="1646443"/>
            <a:ext cx="5517227" cy="2942492"/>
            <a:chOff x="4529450" y="1477108"/>
            <a:chExt cx="5517227" cy="2942492"/>
          </a:xfrm>
        </p:grpSpPr>
        <p:sp>
          <p:nvSpPr>
            <p:cNvPr id="3" name="矩形 2"/>
            <p:cNvSpPr/>
            <p:nvPr/>
          </p:nvSpPr>
          <p:spPr>
            <a:xfrm>
              <a:off x="4529450" y="1953066"/>
              <a:ext cx="5517227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毡笔黑" panose="03000509000000000000" pitchFamily="65" charset="-122"/>
                  <a:ea typeface="迷你简毡笔黑" panose="03000509000000000000" pitchFamily="65" charset="-122"/>
                </a:rPr>
                <a:t>选择你曾经读过的一本书，再读一读，看看有没有新的收获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6576647" y="1477108"/>
              <a:ext cx="3329354" cy="0"/>
            </a:xfrm>
            <a:prstGeom prst="line">
              <a:avLst/>
            </a:prstGeom>
            <a:ln>
              <a:solidFill>
                <a:srgbClr val="E949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4607170" y="4419600"/>
              <a:ext cx="3329354" cy="0"/>
            </a:xfrm>
            <a:prstGeom prst="line">
              <a:avLst/>
            </a:prstGeom>
            <a:ln>
              <a:solidFill>
                <a:srgbClr val="E949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0341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0" y="1761067"/>
            <a:ext cx="12192000" cy="3420533"/>
          </a:xfrm>
          <a:prstGeom prst="roundRect">
            <a:avLst/>
          </a:prstGeom>
          <a:solidFill>
            <a:schemeClr val="accent2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17" y="1986844"/>
            <a:ext cx="4490156" cy="44901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21361" y="2077246"/>
            <a:ext cx="55172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rPr>
              <a:t>有感情地朗读刚学过的课文中你自己喜欢的段落</a:t>
            </a: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rPr>
              <a:t>,</a:t>
            </a: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rPr>
              <a:t>并收集有关书的名言或比喻</a:t>
            </a:r>
          </a:p>
        </p:txBody>
      </p:sp>
    </p:spTree>
    <p:extLst>
      <p:ext uri="{BB962C8B-B14F-4D97-AF65-F5344CB8AC3E}">
        <p14:creationId xmlns:p14="http://schemas.microsoft.com/office/powerpoint/2010/main" val="670274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2667684-0D2A-4BAD-A669-7632BECA95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486"/>
            <a:ext cx="12190992" cy="534851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22E5933-1DD0-48F8-BD2D-FF060902EE42}"/>
              </a:ext>
            </a:extLst>
          </p:cNvPr>
          <p:cNvSpPr txBox="1"/>
          <p:nvPr/>
        </p:nvSpPr>
        <p:spPr>
          <a:xfrm>
            <a:off x="2612065" y="2340873"/>
            <a:ext cx="69668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下节课见</a:t>
            </a:r>
            <a:r>
              <a:rPr lang="en-US" altLang="zh-CN" sz="6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~</a:t>
            </a:r>
            <a:endParaRPr lang="zh-CN" altLang="en-US" sz="6600" dirty="0">
              <a:solidFill>
                <a:schemeClr val="tx1">
                  <a:lumMod val="75000"/>
                  <a:lumOff val="25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F353F0C9-410C-46CF-8E74-8F0D995E4882}"/>
              </a:ext>
            </a:extLst>
          </p:cNvPr>
          <p:cNvSpPr txBox="1"/>
          <p:nvPr/>
        </p:nvSpPr>
        <p:spPr>
          <a:xfrm>
            <a:off x="2612065" y="3612883"/>
            <a:ext cx="6966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人教版五年级教学课件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76DA9ED-DDA0-4C57-B716-7899B1AEC6C4}"/>
              </a:ext>
            </a:extLst>
          </p:cNvPr>
          <p:cNvSpPr txBox="1"/>
          <p:nvPr/>
        </p:nvSpPr>
        <p:spPr>
          <a:xfrm>
            <a:off x="2612065" y="4238562"/>
            <a:ext cx="696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授课老师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优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   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时间：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202X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月</a:t>
            </a:r>
          </a:p>
        </p:txBody>
      </p:sp>
      <p:sp>
        <p:nvSpPr>
          <p:cNvPr id="10" name="双括号 9">
            <a:extLst>
              <a:ext uri="{FF2B5EF4-FFF2-40B4-BE49-F238E27FC236}">
                <a16:creationId xmlns="" xmlns:a16="http://schemas.microsoft.com/office/drawing/2014/main" id="{C1A43CA5-B588-4FE6-AAB3-69D257AD5F01}"/>
              </a:ext>
            </a:extLst>
          </p:cNvPr>
          <p:cNvSpPr/>
          <p:nvPr/>
        </p:nvSpPr>
        <p:spPr>
          <a:xfrm>
            <a:off x="2753578" y="2224746"/>
            <a:ext cx="6683829" cy="1151269"/>
          </a:xfrm>
          <a:prstGeom prst="bracketPair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40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614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3EA21DE0-E3A9-4EC6-B15D-F77AA10D1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0172" y="3536724"/>
            <a:ext cx="6038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字词学习</a:t>
            </a:r>
          </a:p>
        </p:txBody>
      </p:sp>
      <p:grpSp>
        <p:nvGrpSpPr>
          <p:cNvPr id="20" name="组合 3">
            <a:extLst>
              <a:ext uri="{FF2B5EF4-FFF2-40B4-BE49-F238E27FC236}">
                <a16:creationId xmlns="" xmlns:a16="http://schemas.microsoft.com/office/drawing/2014/main" id="{EBD64E0B-CFB3-4686-8477-9FE0D1406926}"/>
              </a:ext>
            </a:extLst>
          </p:cNvPr>
          <p:cNvGrpSpPr>
            <a:grpSpLocks/>
          </p:cNvGrpSpPr>
          <p:nvPr/>
        </p:nvGrpSpPr>
        <p:grpSpPr bwMode="auto">
          <a:xfrm>
            <a:off x="4615317" y="2199368"/>
            <a:ext cx="2748561" cy="989013"/>
            <a:chOff x="3731558" y="1915548"/>
            <a:chExt cx="1856686" cy="669160"/>
          </a:xfrm>
        </p:grpSpPr>
        <p:sp>
          <p:nvSpPr>
            <p:cNvPr id="21" name="对角圆角矩形 41">
              <a:extLst>
                <a:ext uri="{FF2B5EF4-FFF2-40B4-BE49-F238E27FC236}">
                  <a16:creationId xmlns="" xmlns:a16="http://schemas.microsoft.com/office/drawing/2014/main" id="{6D2F64E3-AD9A-42F6-9CB4-34E058E45462}"/>
                </a:ext>
              </a:extLst>
            </p:cNvPr>
            <p:cNvSpPr/>
            <p:nvPr/>
          </p:nvSpPr>
          <p:spPr>
            <a:xfrm>
              <a:off x="3731558" y="1915548"/>
              <a:ext cx="1856686" cy="669160"/>
            </a:xfrm>
            <a:prstGeom prst="round2DiagRect">
              <a:avLst>
                <a:gd name="adj1" fmla="val 47154"/>
                <a:gd name="adj2" fmla="val 0"/>
              </a:avLst>
            </a:prstGeom>
            <a:solidFill>
              <a:srgbClr val="E94918"/>
            </a:solidFill>
            <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8100000" scaled="1"/>
                <a:tileRect/>
              </a:gradFill>
            </a:ln>
            <a:effectLst>
              <a:reflection blurRad="6350" stA="25000" endPos="23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TextBox 5">
              <a:hlinkClick r:id="" action="ppaction://hlinkshowjump?jump=nextslide"/>
              <a:extLst>
                <a:ext uri="{FF2B5EF4-FFF2-40B4-BE49-F238E27FC236}">
                  <a16:creationId xmlns="" xmlns:a16="http://schemas.microsoft.com/office/drawing/2014/main" id="{9337EF81-A172-4330-BD3F-924357A007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3862" y="2071966"/>
              <a:ext cx="1233581" cy="395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416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6930277-D4B3-4B55-B5D3-10E0A0423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89761" y="-194360"/>
            <a:ext cx="4808322" cy="864507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4FA635A-2023-47A7-B295-3A25A0CDD9F7}"/>
              </a:ext>
            </a:extLst>
          </p:cNvPr>
          <p:cNvSpPr/>
          <p:nvPr/>
        </p:nvSpPr>
        <p:spPr>
          <a:xfrm>
            <a:off x="2630031" y="893019"/>
            <a:ext cx="65429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“读一读，写一写”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78EC5D3-4E6D-4DB1-B51A-752842FCA299}"/>
              </a:ext>
            </a:extLst>
          </p:cNvPr>
          <p:cNvSpPr/>
          <p:nvPr/>
        </p:nvSpPr>
        <p:spPr>
          <a:xfrm>
            <a:off x="3036432" y="2924674"/>
            <a:ext cx="15985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伴侣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1FC1CBA-ED21-4572-A40B-1E9EF900C6ED}"/>
              </a:ext>
            </a:extLst>
          </p:cNvPr>
          <p:cNvSpPr/>
          <p:nvPr/>
        </p:nvSpPr>
        <p:spPr>
          <a:xfrm>
            <a:off x="6923484" y="2924675"/>
            <a:ext cx="14157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娱乐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534BF57-0EBB-474A-A71E-22B9FB50D145}"/>
              </a:ext>
            </a:extLst>
          </p:cNvPr>
          <p:cNvSpPr/>
          <p:nvPr/>
        </p:nvSpPr>
        <p:spPr>
          <a:xfrm>
            <a:off x="2820024" y="4500681"/>
            <a:ext cx="20313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百音盒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FF1903F-92A8-4276-808A-C2F04C4F052E}"/>
              </a:ext>
            </a:extLst>
          </p:cNvPr>
          <p:cNvSpPr/>
          <p:nvPr/>
        </p:nvSpPr>
        <p:spPr>
          <a:xfrm>
            <a:off x="6278900" y="4500682"/>
            <a:ext cx="26468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毫不犹豫</a:t>
            </a:r>
          </a:p>
        </p:txBody>
      </p:sp>
    </p:spTree>
    <p:extLst>
      <p:ext uri="{BB962C8B-B14F-4D97-AF65-F5344CB8AC3E}">
        <p14:creationId xmlns:p14="http://schemas.microsoft.com/office/powerpoint/2010/main" val="498478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44FCEFD-EEA0-4940-B6C8-4D4D39583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89761" y="-194360"/>
            <a:ext cx="4808322" cy="864507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4FA635A-2023-47A7-B295-3A25A0CDD9F7}"/>
              </a:ext>
            </a:extLst>
          </p:cNvPr>
          <p:cNvSpPr/>
          <p:nvPr/>
        </p:nvSpPr>
        <p:spPr>
          <a:xfrm>
            <a:off x="2630031" y="893019"/>
            <a:ext cx="65429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“读一读，写一写”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4E1D02A-467B-48C5-AA27-9C8AB123125F}"/>
              </a:ext>
            </a:extLst>
          </p:cNvPr>
          <p:cNvSpPr/>
          <p:nvPr/>
        </p:nvSpPr>
        <p:spPr>
          <a:xfrm>
            <a:off x="3016294" y="2863280"/>
            <a:ext cx="14157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一趟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E260E0C-66D9-4CC8-A43F-3ECDA3758E0B}"/>
              </a:ext>
            </a:extLst>
          </p:cNvPr>
          <p:cNvSpPr/>
          <p:nvPr/>
        </p:nvSpPr>
        <p:spPr>
          <a:xfrm>
            <a:off x="3016294" y="4267411"/>
            <a:ext cx="14157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背诵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E1BF40E-0C2A-412B-A8C0-368C6B6B66D8}"/>
              </a:ext>
            </a:extLst>
          </p:cNvPr>
          <p:cNvSpPr/>
          <p:nvPr/>
        </p:nvSpPr>
        <p:spPr>
          <a:xfrm>
            <a:off x="6882179" y="2881723"/>
            <a:ext cx="14157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零次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61F5513-501D-434E-BC21-40F658F5B7DA}"/>
              </a:ext>
            </a:extLst>
          </p:cNvPr>
          <p:cNvSpPr/>
          <p:nvPr/>
        </p:nvSpPr>
        <p:spPr>
          <a:xfrm>
            <a:off x="6882179" y="4267410"/>
            <a:ext cx="14157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编写</a:t>
            </a:r>
          </a:p>
        </p:txBody>
      </p:sp>
    </p:spTree>
    <p:extLst>
      <p:ext uri="{BB962C8B-B14F-4D97-AF65-F5344CB8AC3E}">
        <p14:creationId xmlns:p14="http://schemas.microsoft.com/office/powerpoint/2010/main" val="343094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0" y="457200"/>
            <a:ext cx="4054642" cy="93846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4FA635A-2023-47A7-B295-3A25A0CDD9F7}"/>
              </a:ext>
            </a:extLst>
          </p:cNvPr>
          <p:cNvSpPr/>
          <p:nvPr/>
        </p:nvSpPr>
        <p:spPr>
          <a:xfrm>
            <a:off x="223716" y="495978"/>
            <a:ext cx="36745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“成语解析”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98926" y="2033338"/>
            <a:ext cx="3895951" cy="1102530"/>
            <a:chOff x="3798926" y="2033338"/>
            <a:chExt cx="3895951" cy="110253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8486AE1-3C7B-4714-B9DB-FE63C5DCA861}"/>
                </a:ext>
              </a:extLst>
            </p:cNvPr>
            <p:cNvSpPr/>
            <p:nvPr/>
          </p:nvSpPr>
          <p:spPr>
            <a:xfrm>
              <a:off x="5047998" y="2167504"/>
              <a:ext cx="264687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毫不犹</a:t>
              </a:r>
              <a:r>
                <a:rPr lang="zh-CN" altLang="en-US" sz="4800" b="1" dirty="0">
                  <a:solidFill>
                    <a:srgbClr val="E949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豫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8926" y="2033338"/>
              <a:ext cx="1109959" cy="1102530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1884222" y="3693694"/>
            <a:ext cx="9088965" cy="1227221"/>
            <a:chOff x="1884222" y="3693694"/>
            <a:chExt cx="9088965" cy="1227221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89D4AC10-CE57-46DC-A4D3-B0506E8EC828}"/>
                </a:ext>
              </a:extLst>
            </p:cNvPr>
            <p:cNvSpPr/>
            <p:nvPr/>
          </p:nvSpPr>
          <p:spPr>
            <a:xfrm>
              <a:off x="2801647" y="3702759"/>
              <a:ext cx="8171540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毫</a:t>
              </a:r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一点儿</a:t>
              </a:r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犹豫</a:t>
              </a:r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迟疑</a:t>
              </a:r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很快拿定了主意。形容说话、做事果断</a:t>
              </a:r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一点不迟疑。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695074" y="3753852"/>
              <a:ext cx="0" cy="1094874"/>
            </a:xfrm>
            <a:prstGeom prst="line">
              <a:avLst/>
            </a:prstGeom>
            <a:ln>
              <a:solidFill>
                <a:srgbClr val="E9491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1884222" y="3693694"/>
              <a:ext cx="738664" cy="122722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600">
                  <a:solidFill>
                    <a:srgbClr val="E94918"/>
                  </a:solidFill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经典综艺体简" panose="02010609000101010101" pitchFamily="49" charset="-122"/>
                </a:rPr>
                <a:t>释义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4880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/>
          <p:cNvSpPr/>
          <p:nvPr/>
        </p:nvSpPr>
        <p:spPr>
          <a:xfrm>
            <a:off x="0" y="457200"/>
            <a:ext cx="4054642" cy="93846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4FA635A-2023-47A7-B295-3A25A0CDD9F7}"/>
              </a:ext>
            </a:extLst>
          </p:cNvPr>
          <p:cNvSpPr/>
          <p:nvPr/>
        </p:nvSpPr>
        <p:spPr>
          <a:xfrm>
            <a:off x="-1216755" y="561944"/>
            <a:ext cx="65429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近义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</a:t>
            </a:r>
            <a:r>
              <a:rPr lang="en-US" altLang="zh-CN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反义词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10883" y="1715078"/>
            <a:ext cx="9288951" cy="4034543"/>
            <a:chOff x="1210883" y="1715078"/>
            <a:chExt cx="9288951" cy="4034543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8486AE1-3C7B-4714-B9DB-FE63C5DCA861}"/>
                </a:ext>
              </a:extLst>
            </p:cNvPr>
            <p:cNvSpPr/>
            <p:nvPr/>
          </p:nvSpPr>
          <p:spPr>
            <a:xfrm>
              <a:off x="4625384" y="3500944"/>
              <a:ext cx="264687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800" b="1" dirty="0">
                  <a:solidFill>
                    <a:srgbClr val="E949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毫不犹豫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7F268AF5-8641-4F6A-A6EE-DF7009294863}"/>
                </a:ext>
              </a:extLst>
            </p:cNvPr>
            <p:cNvSpPr/>
            <p:nvPr/>
          </p:nvSpPr>
          <p:spPr>
            <a:xfrm>
              <a:off x="7618572" y="2670124"/>
              <a:ext cx="2881262" cy="3019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毅然决然</a:t>
              </a:r>
              <a:endParaRPr lang="en-US" altLang="zh-CN" sz="4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4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不假思索 </a:t>
              </a:r>
              <a:endParaRPr lang="en-US" altLang="zh-CN" sz="4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4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利令智昏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D10714F-E3C3-4695-B03C-2D031DDDA2A4}"/>
                </a:ext>
              </a:extLst>
            </p:cNvPr>
            <p:cNvSpPr/>
            <p:nvPr/>
          </p:nvSpPr>
          <p:spPr>
            <a:xfrm>
              <a:off x="1210883" y="2610300"/>
              <a:ext cx="3408413" cy="313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犹豫不决</a:t>
              </a:r>
              <a:endParaRPr lang="en-US" altLang="zh-CN" sz="4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4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进退两难</a:t>
              </a:r>
              <a:endParaRPr lang="en-US" altLang="zh-CN" sz="4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4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裹足不前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7792005" y="1715078"/>
              <a:ext cx="203132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000" b="1">
                  <a:solidFill>
                    <a:srgbClr val="E949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近义词</a:t>
              </a:r>
              <a:endParaRPr lang="en-US" altLang="zh-CN" sz="4000" b="1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848406" y="1715078"/>
              <a:ext cx="203132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000" b="1">
                  <a:solidFill>
                    <a:srgbClr val="E9491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反义词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397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393F74B-E197-464A-A197-62006535BF3F}"/>
              </a:ext>
            </a:extLst>
          </p:cNvPr>
          <p:cNvSpPr/>
          <p:nvPr/>
        </p:nvSpPr>
        <p:spPr>
          <a:xfrm>
            <a:off x="2630031" y="893019"/>
            <a:ext cx="65429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“词语解释”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6541363-D38C-4F1A-967C-A12AD9712E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89761" y="-194360"/>
            <a:ext cx="4808322" cy="8645075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2970052-047E-426D-BF9C-643B7685046F}"/>
              </a:ext>
            </a:extLst>
          </p:cNvPr>
          <p:cNvSpPr/>
          <p:nvPr/>
        </p:nvSpPr>
        <p:spPr>
          <a:xfrm>
            <a:off x="4470481" y="2948131"/>
            <a:ext cx="264687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伴侣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699A300-91B6-4B29-BB3A-E9F674FAC1EA}"/>
              </a:ext>
            </a:extLst>
          </p:cNvPr>
          <p:cNvSpPr/>
          <p:nvPr/>
        </p:nvSpPr>
        <p:spPr>
          <a:xfrm>
            <a:off x="2178940" y="3958900"/>
            <a:ext cx="72299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解释：同在一起生活、工作或旅行的人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亦指夫妻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6E91ECD-8318-4995-B66F-876FB6D3AD23}"/>
              </a:ext>
            </a:extLst>
          </p:cNvPr>
          <p:cNvSpPr/>
          <p:nvPr/>
        </p:nvSpPr>
        <p:spPr>
          <a:xfrm>
            <a:off x="5143742" y="2401455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</a:rPr>
              <a:t>bàn</a:t>
            </a:r>
            <a:r>
              <a:rPr lang="en-US" altLang="zh-CN" sz="3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zh-CN" sz="3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</a:rPr>
              <a:t>lǚ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22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3EA21DE0-E3A9-4EC6-B15D-F77AA10D1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0172" y="3536724"/>
            <a:ext cx="6038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 b="1" dirty="0">
                <a:solidFill>
                  <a:srgbClr val="E949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课文赏析</a:t>
            </a:r>
          </a:p>
        </p:txBody>
      </p:sp>
      <p:grpSp>
        <p:nvGrpSpPr>
          <p:cNvPr id="20" name="组合 3">
            <a:extLst>
              <a:ext uri="{FF2B5EF4-FFF2-40B4-BE49-F238E27FC236}">
                <a16:creationId xmlns="" xmlns:a16="http://schemas.microsoft.com/office/drawing/2014/main" id="{EBD64E0B-CFB3-4686-8477-9FE0D1406926}"/>
              </a:ext>
            </a:extLst>
          </p:cNvPr>
          <p:cNvGrpSpPr>
            <a:grpSpLocks/>
          </p:cNvGrpSpPr>
          <p:nvPr/>
        </p:nvGrpSpPr>
        <p:grpSpPr bwMode="auto">
          <a:xfrm>
            <a:off x="4615317" y="2199368"/>
            <a:ext cx="2748561" cy="989013"/>
            <a:chOff x="3731558" y="1915548"/>
            <a:chExt cx="1856686" cy="669160"/>
          </a:xfrm>
        </p:grpSpPr>
        <p:sp>
          <p:nvSpPr>
            <p:cNvPr id="21" name="对角圆角矩形 41">
              <a:extLst>
                <a:ext uri="{FF2B5EF4-FFF2-40B4-BE49-F238E27FC236}">
                  <a16:creationId xmlns="" xmlns:a16="http://schemas.microsoft.com/office/drawing/2014/main" id="{6D2F64E3-AD9A-42F6-9CB4-34E058E45462}"/>
                </a:ext>
              </a:extLst>
            </p:cNvPr>
            <p:cNvSpPr/>
            <p:nvPr/>
          </p:nvSpPr>
          <p:spPr>
            <a:xfrm>
              <a:off x="3731558" y="1915548"/>
              <a:ext cx="1856686" cy="669160"/>
            </a:xfrm>
            <a:prstGeom prst="round2DiagRect">
              <a:avLst>
                <a:gd name="adj1" fmla="val 47154"/>
                <a:gd name="adj2" fmla="val 0"/>
              </a:avLst>
            </a:prstGeom>
            <a:solidFill>
              <a:srgbClr val="E94918"/>
            </a:solidFill>
            <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8100000" scaled="1"/>
                <a:tileRect/>
              </a:gradFill>
            </a:ln>
            <a:effectLst>
              <a:reflection blurRad="6350" stA="25000" endPos="23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TextBox 5">
              <a:hlinkClick r:id="" action="ppaction://hlinkshowjump?jump=nextslide"/>
              <a:extLst>
                <a:ext uri="{FF2B5EF4-FFF2-40B4-BE49-F238E27FC236}">
                  <a16:creationId xmlns="" xmlns:a16="http://schemas.microsoft.com/office/drawing/2014/main" id="{9337EF81-A172-4330-BD3F-924357A007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3863" y="2071966"/>
              <a:ext cx="1233580" cy="395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6260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773</Words>
  <Application>Microsoft Office PowerPoint</Application>
  <PresentationFormat>宽屏</PresentationFormat>
  <Paragraphs>108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Meiryo</vt:lpstr>
      <vt:lpstr>等线</vt:lpstr>
      <vt:lpstr>等线 Light</vt:lpstr>
      <vt:lpstr>方正正大黑简体</vt:lpstr>
      <vt:lpstr>经典综艺体简</vt:lpstr>
      <vt:lpstr>迷你简汉真广标</vt:lpstr>
      <vt:lpstr>迷你简毡笔黑</vt:lpstr>
      <vt:lpstr>宋体</vt:lpstr>
      <vt:lpstr>微软雅黑</vt:lpstr>
      <vt:lpstr>幼圆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61</cp:revision>
  <dcterms:created xsi:type="dcterms:W3CDTF">2017-08-24T13:37:22Z</dcterms:created>
  <dcterms:modified xsi:type="dcterms:W3CDTF">2020-07-11T08:40:18Z</dcterms:modified>
</cp:coreProperties>
</file>