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7" r:id="rId7"/>
    <p:sldId id="491" r:id="rId8"/>
    <p:sldId id="494" r:id="rId9"/>
    <p:sldId id="492" r:id="rId10"/>
    <p:sldId id="495" r:id="rId11"/>
    <p:sldId id="498" r:id="rId12"/>
    <p:sldId id="499" r:id="rId13"/>
    <p:sldId id="500" r:id="rId14"/>
    <p:sldId id="501" r:id="rId15"/>
    <p:sldId id="502" r:id="rId16"/>
    <p:sldId id="503" r:id="rId17"/>
    <p:sldId id="504" r:id="rId18"/>
    <p:sldId id="505" r:id="rId19"/>
    <p:sldId id="506" r:id="rId20"/>
    <p:sldId id="507" r:id="rId21"/>
    <p:sldId id="509" r:id="rId22"/>
    <p:sldId id="508" r:id="rId23"/>
    <p:sldId id="493" r:id="rId24"/>
    <p:sldId id="496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8698"/>
    <a:srgbClr val="5DAA85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3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858" y="114"/>
      </p:cViewPr>
      <p:guideLst>
        <p:guide orient="horz" pos="21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392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06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117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049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926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319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9589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932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525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43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759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6613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011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0567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0339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220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071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786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926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91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712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50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926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673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9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01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38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20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4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6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&#10;&#10;已生成极高可信度的说明">
            <a:extLst>
              <a:ext uri="{FF2B5EF4-FFF2-40B4-BE49-F238E27FC236}">
                <a16:creationId xmlns:a16="http://schemas.microsoft.com/office/drawing/2014/main" xmlns="" id="{C38563E4-052A-4669-B022-08ABE7CF6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文本框 7">
            <a:extLst>
              <a:ext uri="{FF2B5EF4-FFF2-40B4-BE49-F238E27FC236}">
                <a16:creationId xmlns:a16="http://schemas.microsoft.com/office/drawing/2014/main" xmlns="" id="{6B4E628A-470F-4F2F-A926-494E1D70A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995" y="1254440"/>
            <a:ext cx="57086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7200" b="1" spc="12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金色的脚印</a:t>
            </a:r>
            <a:endParaRPr lang="en-US" altLang="zh-CN" sz="7200" b="1" spc="12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6BB3F66-383E-4BE9-93FC-574B69202114}"/>
              </a:ext>
            </a:extLst>
          </p:cNvPr>
          <p:cNvSpPr txBox="1"/>
          <p:nvPr/>
        </p:nvSpPr>
        <p:spPr>
          <a:xfrm>
            <a:off x="3252672" y="3160240"/>
            <a:ext cx="56818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doloremque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laudantium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totam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rem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aperiam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eaque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ipsa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quae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ab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illo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invent</a:t>
            </a:r>
          </a:p>
          <a:p>
            <a:pPr algn="ctr"/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doloremque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laudantium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totam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rem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aperiam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eaque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ipsa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quae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ab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illo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invent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E511F670-14AB-4DB8-8919-6CB012641DFB}"/>
              </a:ext>
            </a:extLst>
          </p:cNvPr>
          <p:cNvCxnSpPr>
            <a:cxnSpLocks/>
          </p:cNvCxnSpPr>
          <p:nvPr/>
        </p:nvCxnSpPr>
        <p:spPr>
          <a:xfrm>
            <a:off x="3493574" y="2535305"/>
            <a:ext cx="514195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D379EE7C-5CD7-4609-9E06-71EE860C6B73}"/>
              </a:ext>
            </a:extLst>
          </p:cNvPr>
          <p:cNvSpPr txBox="1"/>
          <p:nvPr/>
        </p:nvSpPr>
        <p:spPr>
          <a:xfrm>
            <a:off x="3427257" y="2618652"/>
            <a:ext cx="546175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00" spc="600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人教版六年</a:t>
            </a:r>
            <a:r>
              <a:rPr lang="zh-CN" altLang="en-US" sz="2900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级教学</a:t>
            </a:r>
            <a:r>
              <a:rPr lang="en-US" altLang="zh-CN" sz="2900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r>
              <a:rPr lang="zh-CN" altLang="en-US" sz="2900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课件</a:t>
            </a:r>
            <a:endParaRPr lang="en-US" sz="2900" spc="6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0D8E477-031C-4486-B632-93F331595528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8" grpId="0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8" grpId="0"/>
          <p:bldP spid="1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931988" y="1692275"/>
            <a:ext cx="80645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>
                <a:solidFill>
                  <a:srgbClr val="478698"/>
                </a:solidFill>
                <a:latin typeface="Times New Roman" panose="02020603050405020304" pitchFamily="18" charset="0"/>
              </a:rPr>
              <a:t>      </a:t>
            </a:r>
            <a:r>
              <a:rPr kumimoji="1" lang="zh-CN" altLang="en-US" sz="3600">
                <a:solidFill>
                  <a:srgbClr val="478698"/>
                </a:solidFill>
                <a:latin typeface="Times New Roman" panose="02020603050405020304" pitchFamily="18" charset="0"/>
              </a:rPr>
              <a:t>迎着耀眼的阳光，狐狸的脚印闪着金色的光芒，一直延伸到密林深处。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076450" y="2843213"/>
            <a:ext cx="7920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>
                <a:solidFill>
                  <a:srgbClr val="478698"/>
                </a:solidFill>
                <a:latin typeface="Times New Roman" panose="02020603050405020304" pitchFamily="18" charset="0"/>
              </a:rPr>
              <a:t>——</a:t>
            </a:r>
            <a:r>
              <a:rPr kumimoji="1" lang="zh-CN" altLang="en-US" sz="3600">
                <a:solidFill>
                  <a:srgbClr val="478698"/>
                </a:solidFill>
                <a:latin typeface="Times New Roman" panose="02020603050405020304" pitchFamily="18" charset="0"/>
              </a:rPr>
              <a:t>是金色的！</a:t>
            </a:r>
            <a:r>
              <a:rPr kumimoji="1" lang="zh-CN" altLang="en-US" sz="3600">
                <a:solidFill>
                  <a:srgbClr val="478698"/>
                </a:solidFill>
              </a:rPr>
              <a:t>金色用来形容什么？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4025901"/>
            <a:ext cx="8675687" cy="13731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r>
              <a:rPr kumimoji="1" lang="en-US" altLang="zh-CN" sz="2800">
                <a:solidFill>
                  <a:srgbClr val="478698"/>
                </a:solidFill>
              </a:rPr>
              <a:t>       </a:t>
            </a:r>
            <a:r>
              <a:rPr kumimoji="1" lang="zh-CN" altLang="en-US" sz="2800">
                <a:solidFill>
                  <a:srgbClr val="478698"/>
                </a:solidFill>
              </a:rPr>
              <a:t>金色</a:t>
            </a:r>
            <a:r>
              <a:rPr lang="zh-CN" altLang="en-US" sz="2800">
                <a:solidFill>
                  <a:srgbClr val="478698"/>
                </a:solidFill>
              </a:rPr>
              <a:t>一般用来形容十分珍贵、有意义或值得纪念的东西，小狐狸一家人能得到人们的关心而合家团聚、回到树林中，这是最美好、最有意义的一件</a:t>
            </a:r>
            <a:r>
              <a:rPr lang="zh-CN" altLang="en-US" sz="2800" smtClean="0">
                <a:solidFill>
                  <a:srgbClr val="478698"/>
                </a:solidFill>
              </a:rPr>
              <a:t>事。</a:t>
            </a:r>
            <a:r>
              <a:rPr lang="zh-CN" altLang="en-US" b="0" smtClean="0">
                <a:solidFill>
                  <a:srgbClr val="478698"/>
                </a:solidFill>
              </a:rPr>
              <a:t>                             </a:t>
            </a:r>
            <a:endParaRPr lang="zh-CN" altLang="en-US" b="0">
              <a:solidFill>
                <a:srgbClr val="4786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380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98613" y="1952625"/>
            <a:ext cx="86004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478698"/>
                </a:solidFill>
              </a:rPr>
              <a:t>“</a:t>
            </a:r>
            <a:r>
              <a:rPr lang="zh-CN" altLang="en-US" sz="3600">
                <a:solidFill>
                  <a:srgbClr val="478698"/>
                </a:solidFill>
              </a:rPr>
              <a:t>狐狸的脚印闪着金色的光芒”赞扬了 </a:t>
            </a:r>
            <a:r>
              <a:rPr kumimoji="1" lang="en-US" altLang="zh-CN">
                <a:solidFill>
                  <a:srgbClr val="478698"/>
                </a:solidFill>
              </a:rPr>
              <a:t>——— </a:t>
            </a:r>
            <a:r>
              <a:rPr lang="en-US" altLang="zh-CN" b="0" u="sng">
                <a:solidFill>
                  <a:srgbClr val="478698"/>
                </a:solidFill>
              </a:rPr>
              <a:t> 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722115" y="3400644"/>
            <a:ext cx="8353425" cy="13731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478698"/>
                </a:solidFill>
              </a:rPr>
              <a:t>      </a:t>
            </a:r>
            <a:r>
              <a:rPr lang="zh-CN" altLang="en-US" sz="2800">
                <a:solidFill>
                  <a:srgbClr val="478698"/>
                </a:solidFill>
              </a:rPr>
              <a:t>赞扬正太郎对狐狸一家的爱，老狐狸对小狐狸的爱，老狐狸对正太郎的救护之情，因而用“狐狸的脚印闪着金色的光芒”来赞美这样的品质。</a:t>
            </a:r>
          </a:p>
        </p:txBody>
      </p:sp>
    </p:spTree>
    <p:extLst>
      <p:ext uri="{BB962C8B-B14F-4D97-AF65-F5344CB8AC3E}">
        <p14:creationId xmlns:p14="http://schemas.microsoft.com/office/powerpoint/2010/main" val="544105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87500" y="1319213"/>
            <a:ext cx="8229600" cy="1139825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" b="1" smtClean="0">
                <a:solidFill>
                  <a:srgbClr val="478698"/>
                </a:solidFill>
              </a:rPr>
              <a:t>比较阅读：读下面两段话，你有什么感受？</a:t>
            </a:r>
            <a:br>
              <a:rPr lang="zh-CN" altLang="en-US" sz="2500" b="1" smtClean="0">
                <a:solidFill>
                  <a:srgbClr val="478698"/>
                </a:solidFill>
              </a:rPr>
            </a:br>
            <a:endParaRPr lang="zh-CN" altLang="en-US" sz="2500" b="1">
              <a:solidFill>
                <a:srgbClr val="478698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87500" y="2328863"/>
            <a:ext cx="8229600" cy="4530725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500" smtClean="0">
                <a:solidFill>
                  <a:srgbClr val="478698"/>
                </a:solidFill>
              </a:rPr>
              <a:t>1</a:t>
            </a:r>
            <a:r>
              <a:rPr lang="zh-CN" altLang="en-US" sz="2500" smtClean="0">
                <a:solidFill>
                  <a:srgbClr val="478698"/>
                </a:solidFill>
              </a:rPr>
              <a:t>、光秃秃的柞树林上边</a:t>
            </a:r>
            <a:r>
              <a:rPr lang="en-US" altLang="zh-CN" sz="2500" smtClean="0">
                <a:solidFill>
                  <a:srgbClr val="478698"/>
                </a:solidFill>
              </a:rPr>
              <a:t>,</a:t>
            </a:r>
            <a:r>
              <a:rPr lang="zh-CN" altLang="en-US" sz="2500" smtClean="0">
                <a:solidFill>
                  <a:srgbClr val="478698"/>
                </a:solidFill>
              </a:rPr>
              <a:t>露出冷清清的月亮</a:t>
            </a:r>
            <a:r>
              <a:rPr lang="en-US" altLang="zh-CN" sz="2500" smtClean="0">
                <a:solidFill>
                  <a:srgbClr val="478698"/>
                </a:solidFill>
              </a:rPr>
              <a:t>.</a:t>
            </a:r>
            <a:r>
              <a:rPr lang="zh-CN" altLang="en-US" sz="2500" smtClean="0">
                <a:solidFill>
                  <a:srgbClr val="478698"/>
                </a:solidFill>
              </a:rPr>
              <a:t>小狐狸孤零零地坐在窝里</a:t>
            </a:r>
            <a:r>
              <a:rPr lang="en-US" altLang="zh-CN" sz="2500" smtClean="0">
                <a:solidFill>
                  <a:srgbClr val="478698"/>
                </a:solidFill>
              </a:rPr>
              <a:t>,</a:t>
            </a:r>
            <a:r>
              <a:rPr lang="zh-CN" altLang="en-US" sz="2500" smtClean="0">
                <a:solidFill>
                  <a:srgbClr val="478698"/>
                </a:solidFill>
              </a:rPr>
              <a:t>仰起子嚎叫着</a:t>
            </a:r>
            <a:r>
              <a:rPr lang="en-US" altLang="zh-CN" sz="2500" smtClean="0">
                <a:solidFill>
                  <a:srgbClr val="478698"/>
                </a:solidFill>
              </a:rPr>
              <a:t>.</a:t>
            </a:r>
            <a:r>
              <a:rPr lang="zh-CN" altLang="en-US" sz="2500" smtClean="0">
                <a:solidFill>
                  <a:srgbClr val="478698"/>
                </a:solidFill>
              </a:rPr>
              <a:t>那是一种清脆的</a:t>
            </a:r>
            <a:r>
              <a:rPr lang="en-US" altLang="zh-CN" sz="2500" smtClean="0">
                <a:solidFill>
                  <a:srgbClr val="478698"/>
                </a:solidFill>
              </a:rPr>
              <a:t>,</a:t>
            </a:r>
            <a:r>
              <a:rPr lang="zh-CN" altLang="en-US" sz="2500" smtClean="0">
                <a:solidFill>
                  <a:srgbClr val="478698"/>
                </a:solidFill>
              </a:rPr>
              <a:t>悲伤的声音</a:t>
            </a:r>
            <a:r>
              <a:rPr lang="en-US" altLang="zh-CN" sz="2500" smtClean="0">
                <a:solidFill>
                  <a:srgbClr val="478698"/>
                </a:solidFill>
              </a:rPr>
              <a:t>.</a:t>
            </a:r>
            <a:br>
              <a:rPr lang="en-US" altLang="zh-CN" sz="2500" smtClean="0">
                <a:solidFill>
                  <a:srgbClr val="478698"/>
                </a:solidFill>
              </a:rPr>
            </a:br>
            <a:endParaRPr lang="en-US" altLang="zh-CN" sz="2500" smtClean="0">
              <a:solidFill>
                <a:srgbClr val="478698"/>
              </a:solidFill>
            </a:endParaRPr>
          </a:p>
          <a:p>
            <a:r>
              <a:rPr lang="en-US" altLang="zh-CN" sz="2500" smtClean="0">
                <a:solidFill>
                  <a:srgbClr val="478698"/>
                </a:solidFill>
              </a:rPr>
              <a:t>2</a:t>
            </a:r>
            <a:r>
              <a:rPr lang="zh-CN" altLang="en-US" sz="2500" smtClean="0">
                <a:solidFill>
                  <a:srgbClr val="478698"/>
                </a:solidFill>
              </a:rPr>
              <a:t>、小狐狸刚跑出十几米远</a:t>
            </a:r>
            <a:r>
              <a:rPr lang="en-US" altLang="zh-CN" sz="2500" smtClean="0">
                <a:solidFill>
                  <a:srgbClr val="478698"/>
                </a:solidFill>
              </a:rPr>
              <a:t>,</a:t>
            </a:r>
            <a:r>
              <a:rPr lang="zh-CN" altLang="en-US" sz="2500" smtClean="0">
                <a:solidFill>
                  <a:srgbClr val="478698"/>
                </a:solidFill>
              </a:rPr>
              <a:t>老狐狸不知从什么地方一齐奔了过来</a:t>
            </a:r>
            <a:r>
              <a:rPr lang="en-US" altLang="zh-CN" sz="2500" smtClean="0">
                <a:solidFill>
                  <a:srgbClr val="478698"/>
                </a:solidFill>
              </a:rPr>
              <a:t>,</a:t>
            </a:r>
            <a:r>
              <a:rPr lang="zh-CN" altLang="en-US" sz="2500" smtClean="0">
                <a:solidFill>
                  <a:srgbClr val="478698"/>
                </a:solidFill>
              </a:rPr>
              <a:t>兴高采烈地在小狐狸周围跳来跳去</a:t>
            </a:r>
            <a:r>
              <a:rPr lang="en-US" altLang="zh-CN" sz="2500" smtClean="0">
                <a:solidFill>
                  <a:srgbClr val="478698"/>
                </a:solidFill>
              </a:rPr>
              <a:t>,</a:t>
            </a:r>
            <a:r>
              <a:rPr lang="zh-CN" altLang="en-US" sz="2500" smtClean="0">
                <a:solidFill>
                  <a:srgbClr val="478698"/>
                </a:solidFill>
              </a:rPr>
              <a:t>然后一起嗖地朝树林深处跑去了</a:t>
            </a:r>
            <a:r>
              <a:rPr lang="en-US" altLang="zh-CN" sz="2500" smtClean="0">
                <a:solidFill>
                  <a:srgbClr val="478698"/>
                </a:solidFill>
              </a:rPr>
              <a:t>.</a:t>
            </a:r>
            <a:endParaRPr lang="en-US" altLang="zh-CN" sz="2500">
              <a:solidFill>
                <a:srgbClr val="4786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18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44725" y="1870075"/>
            <a:ext cx="9361488" cy="5330825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zh-CN" altLang="en-US" sz="2500" smtClean="0">
                <a:solidFill>
                  <a:srgbClr val="478698"/>
                </a:solidFill>
              </a:rPr>
              <a:t>思考：</a:t>
            </a: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500" smtClean="0">
              <a:solidFill>
                <a:srgbClr val="478698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500" smtClean="0">
                <a:solidFill>
                  <a:srgbClr val="478698"/>
                </a:solidFill>
              </a:rPr>
              <a:t>1</a:t>
            </a:r>
            <a:r>
              <a:rPr lang="zh-CN" altLang="en-US" sz="2500" smtClean="0">
                <a:solidFill>
                  <a:srgbClr val="478698"/>
                </a:solidFill>
              </a:rPr>
              <a:t>、故事中共有哪几个角色？</a:t>
            </a:r>
            <a:br>
              <a:rPr lang="zh-CN" altLang="en-US" sz="2500" smtClean="0">
                <a:solidFill>
                  <a:srgbClr val="478698"/>
                </a:solidFill>
              </a:rPr>
            </a:br>
            <a:endParaRPr lang="zh-CN" altLang="en-US" sz="2500" smtClean="0">
              <a:solidFill>
                <a:srgbClr val="478698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500" smtClean="0">
                <a:solidFill>
                  <a:srgbClr val="478698"/>
                </a:solidFill>
              </a:rPr>
              <a:t>2</a:t>
            </a:r>
            <a:r>
              <a:rPr lang="zh-CN" altLang="en-US" sz="2500" smtClean="0">
                <a:solidFill>
                  <a:srgbClr val="478698"/>
                </a:solidFill>
              </a:rPr>
              <a:t>、正太郎开始为什么想放了小狐狸？</a:t>
            </a:r>
            <a:br>
              <a:rPr lang="zh-CN" altLang="en-US" sz="2500" smtClean="0">
                <a:solidFill>
                  <a:srgbClr val="478698"/>
                </a:solidFill>
              </a:rPr>
            </a:br>
            <a:endParaRPr lang="zh-CN" altLang="en-US" sz="2500" smtClean="0">
              <a:solidFill>
                <a:srgbClr val="478698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500" smtClean="0">
                <a:solidFill>
                  <a:srgbClr val="478698"/>
                </a:solidFill>
              </a:rPr>
              <a:t>3</a:t>
            </a:r>
            <a:r>
              <a:rPr lang="zh-CN" altLang="en-US" sz="2500" smtClean="0">
                <a:solidFill>
                  <a:srgbClr val="478698"/>
                </a:solidFill>
              </a:rPr>
              <a:t>、正太郎后来又为什么打消了放走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500" smtClean="0">
                <a:solidFill>
                  <a:srgbClr val="478698"/>
                </a:solidFill>
              </a:rPr>
              <a:t>      小狐狸的念头？</a:t>
            </a:r>
            <a:br>
              <a:rPr lang="zh-CN" altLang="en-US" sz="2500" smtClean="0">
                <a:solidFill>
                  <a:srgbClr val="478698"/>
                </a:solidFill>
              </a:rPr>
            </a:br>
            <a:endParaRPr lang="zh-CN" altLang="en-US" sz="2500">
              <a:solidFill>
                <a:srgbClr val="4786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4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00400" y="1521379"/>
            <a:ext cx="80772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478698"/>
                </a:solidFill>
              </a:rPr>
              <a:t>狐狸为了救小狐狸都做了些什么？</a:t>
            </a:r>
            <a:r>
              <a:rPr lang="zh-CN" altLang="en-US" sz="2500">
                <a:solidFill>
                  <a:srgbClr val="478698"/>
                </a:solidFill>
              </a:rPr>
              <a:t>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09600" y="3124200"/>
            <a:ext cx="7239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500">
              <a:solidFill>
                <a:srgbClr val="478698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879600" y="2931840"/>
            <a:ext cx="8077200" cy="86177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478698"/>
                </a:solidFill>
              </a:rPr>
              <a:t>老狐狸夫妻俩设“调虎离山”之计营救小狐狸；老狐狸深入“虎穴”做窝喂养、营救小狐狸。 </a:t>
            </a:r>
          </a:p>
        </p:txBody>
      </p:sp>
    </p:spTree>
    <p:extLst>
      <p:ext uri="{BB962C8B-B14F-4D97-AF65-F5344CB8AC3E}">
        <p14:creationId xmlns:p14="http://schemas.microsoft.com/office/powerpoint/2010/main" val="2462382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46300" y="2705100"/>
            <a:ext cx="7239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478698"/>
                </a:solidFill>
              </a:rPr>
              <a:t>老狐狸营救小狐狸的过程中，哪些情景最让你感动？</a:t>
            </a:r>
            <a:r>
              <a:rPr lang="zh-CN" altLang="en-US" sz="2500">
                <a:solidFill>
                  <a:srgbClr val="478698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6826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27300" y="1828020"/>
            <a:ext cx="6781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 b="1">
                <a:solidFill>
                  <a:srgbClr val="478698"/>
                </a:solidFill>
              </a:rPr>
              <a:t>狐狸一家和正太郎的关系发生了怎样的变化？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13806" y="2999701"/>
            <a:ext cx="71628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478698"/>
                </a:solidFill>
              </a:rPr>
              <a:t>课文的这一部分中，哪些地方给你感受最深，有何感受？</a:t>
            </a:r>
          </a:p>
        </p:txBody>
      </p:sp>
    </p:spTree>
    <p:extLst>
      <p:ext uri="{BB962C8B-B14F-4D97-AF65-F5344CB8AC3E}">
        <p14:creationId xmlns:p14="http://schemas.microsoft.com/office/powerpoint/2010/main" val="2544989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98800" y="1536700"/>
            <a:ext cx="7924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478698"/>
                </a:solidFill>
              </a:rPr>
              <a:t>课文为什么以“金色的脚印”为题？ 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816100" y="2677787"/>
            <a:ext cx="8559800" cy="240065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478698"/>
                </a:solidFill>
              </a:rPr>
              <a:t>“</a:t>
            </a:r>
            <a:r>
              <a:rPr lang="zh-CN" altLang="en-US" sz="2500">
                <a:solidFill>
                  <a:srgbClr val="478698"/>
                </a:solidFill>
              </a:rPr>
              <a:t>金色的脚印”表面意思是阳光照耀下，印在雪地上狐狸的脚印。深层次看，“金色”一般用来形容那些十分珍贵、有意义或值得纪念的东西，在这里指狐狸一家得到人们的关心而团聚，又开始了它们美好的生活；这脚印，不仅包含着狐狸一家生死相依的浓浓亲情以及它们对人类的友善，也包含着人类对其他生命的珍重与爱护。</a:t>
            </a:r>
          </a:p>
        </p:txBody>
      </p:sp>
    </p:spTree>
    <p:extLst>
      <p:ext uri="{BB962C8B-B14F-4D97-AF65-F5344CB8AC3E}">
        <p14:creationId xmlns:p14="http://schemas.microsoft.com/office/powerpoint/2010/main" val="1035156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657350" y="1175941"/>
            <a:ext cx="88773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难句解</a:t>
            </a:r>
            <a:r>
              <a:rPr lang="zh-CN" altLang="en-US" sz="2500" smtClean="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析</a:t>
            </a:r>
            <a:endParaRPr lang="en-US" altLang="zh-CN" sz="2500" smtClean="0">
              <a:solidFill>
                <a:srgbClr val="47869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zh-CN" altLang="en-US" sz="2500">
              <a:solidFill>
                <a:srgbClr val="47869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2500" smtClean="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</a:t>
            </a:r>
            <a:r>
              <a:rPr lang="zh-CN" altLang="en-US" sz="25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一句</a:t>
            </a:r>
          </a:p>
          <a:p>
            <a:r>
              <a:rPr lang="zh-CN" altLang="en-US" sz="2500">
                <a:solidFill>
                  <a:srgbClr val="478698"/>
                </a:solidFill>
                <a:latin typeface="arial" panose="020B0604020202020204" pitchFamily="34" charset="0"/>
              </a:rPr>
              <a:t>光秃秃的柞树林上边，露出冷清清的月亮。小狐狸孤零零地坐在窝里，仰起脖子嗥叫着。那是一种清脆的、悲伤的声音</a:t>
            </a:r>
            <a:r>
              <a:rPr lang="zh-CN" altLang="en-US" sz="2500" smtClean="0">
                <a:solidFill>
                  <a:srgbClr val="47869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“光秃秃”“冷清清”“孤零零”，三个相同结构的叠词连续出现，刻画出孤清、悲伤、让人心生同情的氛围，这也是正太郎感受到的小狐狸所处的境遇。“嗥叫”是“大声叫”的意思，孤单可怜的小狐狸，仰起脖子，大声叫着，善良的正太郎敏感地觉察到它是无助地叫着“妈妈</a:t>
            </a:r>
            <a:r>
              <a:rPr lang="en-US" altLang="zh-CN" sz="2000">
                <a:solidFill>
                  <a:srgbClr val="478698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妈妈</a:t>
            </a:r>
            <a:r>
              <a:rPr lang="en-US" altLang="zh-CN" sz="2000">
                <a:solidFill>
                  <a:srgbClr val="478698"/>
                </a:solidFill>
                <a:latin typeface="arial" panose="020B0604020202020204" pitchFamily="34" charset="0"/>
              </a:rPr>
              <a:t>——”</a:t>
            </a:r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，这清脆的、悲伤的声音，深深刻在了正太郎的心上，为下文正太郎对狐狸的救助埋下了伏笔。</a:t>
            </a:r>
            <a:endParaRPr lang="zh-CN" altLang="en-US" sz="2000" b="0" i="0">
              <a:solidFill>
                <a:srgbClr val="47869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097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12716" y="1239874"/>
            <a:ext cx="14670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>
                <a:solidFill>
                  <a:srgbClr val="478698"/>
                </a:solidFill>
              </a:rPr>
              <a:t>难</a:t>
            </a:r>
            <a:r>
              <a:rPr lang="zh-CN" altLang="en-US" sz="2500" b="1" smtClean="0">
                <a:solidFill>
                  <a:srgbClr val="478698"/>
                </a:solidFill>
              </a:rPr>
              <a:t>句解析</a:t>
            </a:r>
            <a:endParaRPr lang="zh-CN" altLang="en-US" sz="2500" b="1">
              <a:solidFill>
                <a:srgbClr val="478698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7450" y="2116802"/>
            <a:ext cx="102933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第二句</a:t>
            </a: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只见一只大狐狸正冲着秋田狗大摇大摆地走过来，它嘴里叼着一只哆哆嗦嗦的鸡</a:t>
            </a:r>
            <a:r>
              <a:rPr lang="zh-CN" altLang="en-US" sz="2000" smtClean="0">
                <a:solidFill>
                  <a:srgbClr val="478698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一个“冲”字和“大摇大摆”一词，让我们在初读时怀疑，这只狐狸怎么啦？如此大胆？这不是自投罗网吗？怀疑与担心，在下文的阅读中迎刃而解：原来狐狸夫妻俩为营救小狐狸而不顾危险设了“调虎离山”之计！回读时，自然有一种欣喜与佩服之情油然而生，这真是一种大无畏的勇士精神，对孩子深切浓厚的爱才会使它们这样做</a:t>
            </a:r>
            <a:r>
              <a:rPr lang="zh-CN" altLang="en-US" sz="2000" smtClean="0">
                <a:solidFill>
                  <a:srgbClr val="478698"/>
                </a:solidFill>
                <a:latin typeface="arial" panose="020B0604020202020204" pitchFamily="34" charset="0"/>
              </a:rPr>
              <a:t>！</a:t>
            </a:r>
            <a:endParaRPr lang="en-US" altLang="zh-CN" sz="20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47869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9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天空&#10;&#10;已生成极高可信度的说明">
            <a:extLst>
              <a:ext uri="{FF2B5EF4-FFF2-40B4-BE49-F238E27FC236}">
                <a16:creationId xmlns:a16="http://schemas.microsoft.com/office/drawing/2014/main" xmlns="" id="{FE0D6626-5DE4-49AD-9085-4FEFD53EB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38F162C2-D800-4E6E-A03F-22CF39BA5C17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CB0DE7D1-E1F9-4B03-8B99-2E4EE7BB3430}"/>
              </a:ext>
            </a:extLst>
          </p:cNvPr>
          <p:cNvGrpSpPr/>
          <p:nvPr/>
        </p:nvGrpSpPr>
        <p:grpSpPr>
          <a:xfrm>
            <a:off x="2886056" y="2215861"/>
            <a:ext cx="6302185" cy="1468594"/>
            <a:chOff x="2732049" y="2731579"/>
            <a:chExt cx="6302185" cy="1468594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8F5741D1-4578-47B1-BF38-FE5877BA0958}"/>
                </a:ext>
              </a:extLst>
            </p:cNvPr>
            <p:cNvGrpSpPr/>
            <p:nvPr/>
          </p:nvGrpSpPr>
          <p:grpSpPr>
            <a:xfrm>
              <a:off x="2732049" y="2731579"/>
              <a:ext cx="6302185" cy="1399925"/>
              <a:chOff x="719516" y="3566341"/>
              <a:chExt cx="8425001" cy="1481040"/>
            </a:xfrm>
            <a:noFill/>
          </p:grpSpPr>
          <p:sp>
            <p:nvSpPr>
              <p:cNvPr id="42" name="文本框 3">
                <a:extLst>
                  <a:ext uri="{FF2B5EF4-FFF2-40B4-BE49-F238E27FC236}">
                    <a16:creationId xmlns:a16="http://schemas.microsoft.com/office/drawing/2014/main" xmlns="" id="{CBA7C89C-DB92-4FBF-A400-63C816DEE305}"/>
                  </a:ext>
                </a:extLst>
              </p:cNvPr>
              <p:cNvSpPr txBox="1"/>
              <p:nvPr/>
            </p:nvSpPr>
            <p:spPr>
              <a:xfrm>
                <a:off x="719519" y="3566341"/>
                <a:ext cx="4203514" cy="553536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01</a:t>
                </a:r>
                <a:r>
                  <a:rPr kumimoji="1" lang="zh-CN" altLang="en-US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    </a:t>
                </a:r>
                <a:r>
                  <a:rPr kumimoji="1" lang="zh-CN" altLang="en-US" sz="2800" smtClean="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课前导读</a:t>
                </a:r>
                <a:endParaRPr kumimoji="1" lang="zh-CN" altLang="en-US" sz="2800" dirty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3" name="文本框 4">
                <a:extLst>
                  <a:ext uri="{FF2B5EF4-FFF2-40B4-BE49-F238E27FC236}">
                    <a16:creationId xmlns:a16="http://schemas.microsoft.com/office/drawing/2014/main" xmlns="" id="{B87EE1D0-6B2D-460E-9166-70265F2B3731}"/>
                  </a:ext>
                </a:extLst>
              </p:cNvPr>
              <p:cNvSpPr txBox="1"/>
              <p:nvPr/>
            </p:nvSpPr>
            <p:spPr>
              <a:xfrm>
                <a:off x="719516" y="4493844"/>
                <a:ext cx="4203515" cy="553536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02</a:t>
                </a:r>
                <a:r>
                  <a:rPr kumimoji="1" lang="zh-CN" altLang="en-US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    </a:t>
                </a:r>
                <a:r>
                  <a:rPr kumimoji="1" lang="zh-CN" altLang="en-US" sz="2800" smtClean="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主要内容</a:t>
                </a:r>
                <a:endParaRPr kumimoji="1" lang="zh-CN" altLang="en-US" sz="2800" dirty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4" name="文本框 7">
                <a:extLst>
                  <a:ext uri="{FF2B5EF4-FFF2-40B4-BE49-F238E27FC236}">
                    <a16:creationId xmlns:a16="http://schemas.microsoft.com/office/drawing/2014/main" xmlns="" id="{7DE614CB-61DD-49CE-A6D8-4B4B72991DFB}"/>
                  </a:ext>
                </a:extLst>
              </p:cNvPr>
              <p:cNvSpPr txBox="1"/>
              <p:nvPr/>
            </p:nvSpPr>
            <p:spPr>
              <a:xfrm>
                <a:off x="4941003" y="3566341"/>
                <a:ext cx="4203514" cy="553537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03</a:t>
                </a:r>
                <a:r>
                  <a:rPr kumimoji="1" lang="zh-CN" altLang="en-US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    </a:t>
                </a:r>
                <a:r>
                  <a:rPr kumimoji="1" lang="zh-CN" altLang="en-US" sz="2800" smtClean="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课文分析</a:t>
                </a:r>
                <a:endParaRPr kumimoji="1" lang="zh-CN" altLang="en-US" sz="2800" dirty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5" name="文本框 8">
                <a:extLst>
                  <a:ext uri="{FF2B5EF4-FFF2-40B4-BE49-F238E27FC236}">
                    <a16:creationId xmlns:a16="http://schemas.microsoft.com/office/drawing/2014/main" xmlns="" id="{A77010D0-1471-4D9E-8B9E-D573128997D2}"/>
                  </a:ext>
                </a:extLst>
              </p:cNvPr>
              <p:cNvSpPr txBox="1"/>
              <p:nvPr/>
            </p:nvSpPr>
            <p:spPr>
              <a:xfrm>
                <a:off x="4941003" y="4493844"/>
                <a:ext cx="4203514" cy="553537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04</a:t>
                </a:r>
                <a:r>
                  <a:rPr kumimoji="1" lang="zh-CN" altLang="en-US" sz="280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    </a:t>
                </a:r>
                <a:r>
                  <a:rPr kumimoji="1" lang="zh-CN" altLang="en-US" sz="2800" smtClean="0">
                    <a:solidFill>
                      <a:srgbClr val="478698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拓展学习</a:t>
                </a:r>
                <a:endParaRPr kumimoji="1" lang="zh-CN" altLang="en-US" sz="2800" dirty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228BF507-8609-4AA0-83FF-AEDFC6ED4DB4}"/>
                </a:ext>
              </a:extLst>
            </p:cNvPr>
            <p:cNvCxnSpPr/>
            <p:nvPr/>
          </p:nvCxnSpPr>
          <p:spPr>
            <a:xfrm>
              <a:off x="2933700" y="3311173"/>
              <a:ext cx="2794000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E289DAAE-8EF0-4DBB-8619-92A75FEE2687}"/>
                </a:ext>
              </a:extLst>
            </p:cNvPr>
            <p:cNvCxnSpPr/>
            <p:nvPr/>
          </p:nvCxnSpPr>
          <p:spPr>
            <a:xfrm>
              <a:off x="6070600" y="3311173"/>
              <a:ext cx="2794000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xmlns="" id="{53FF8F57-8F4C-4BEF-A8CB-BCDD9B19A386}"/>
                </a:ext>
              </a:extLst>
            </p:cNvPr>
            <p:cNvCxnSpPr/>
            <p:nvPr/>
          </p:nvCxnSpPr>
          <p:spPr>
            <a:xfrm>
              <a:off x="2933700" y="4200173"/>
              <a:ext cx="2794000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xmlns="" id="{1D931F4D-D4D7-45B5-ACC7-0AEACF3A29E9}"/>
                </a:ext>
              </a:extLst>
            </p:cNvPr>
            <p:cNvCxnSpPr/>
            <p:nvPr/>
          </p:nvCxnSpPr>
          <p:spPr>
            <a:xfrm>
              <a:off x="6070600" y="4200173"/>
              <a:ext cx="2794000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7A1B8E74-6B03-4A38-A543-8922D9999BBD}"/>
              </a:ext>
            </a:extLst>
          </p:cNvPr>
          <p:cNvSpPr/>
          <p:nvPr/>
        </p:nvSpPr>
        <p:spPr>
          <a:xfrm>
            <a:off x="5214339" y="1142389"/>
            <a:ext cx="17235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037D1FBD-5F81-47DB-9915-728AC84C2F1D}"/>
              </a:ext>
            </a:extLst>
          </p:cNvPr>
          <p:cNvGrpSpPr/>
          <p:nvPr/>
        </p:nvGrpSpPr>
        <p:grpSpPr>
          <a:xfrm rot="5400000">
            <a:off x="5790394" y="228601"/>
            <a:ext cx="571440" cy="2535462"/>
            <a:chOff x="4564337" y="378280"/>
            <a:chExt cx="3063327" cy="773790"/>
          </a:xfrm>
        </p:grpSpPr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C60EEACD-56F1-4263-A6CA-8D48B9395468}"/>
                </a:ext>
              </a:extLst>
            </p:cNvPr>
            <p:cNvCxnSpPr/>
            <p:nvPr/>
          </p:nvCxnSpPr>
          <p:spPr>
            <a:xfrm flipH="1">
              <a:off x="4564337" y="115207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D34FC2DE-9D3C-458C-91A5-C7C8144D5EA8}"/>
                </a:ext>
              </a:extLst>
            </p:cNvPr>
            <p:cNvCxnSpPr/>
            <p:nvPr/>
          </p:nvCxnSpPr>
          <p:spPr>
            <a:xfrm>
              <a:off x="4564337" y="37828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23950" y="1598015"/>
            <a:ext cx="14670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>
                <a:solidFill>
                  <a:srgbClr val="478698"/>
                </a:solidFill>
              </a:rPr>
              <a:t>难</a:t>
            </a:r>
            <a:r>
              <a:rPr lang="zh-CN" altLang="en-US" sz="2500" b="1" smtClean="0">
                <a:solidFill>
                  <a:srgbClr val="478698"/>
                </a:solidFill>
              </a:rPr>
              <a:t>句解析</a:t>
            </a:r>
            <a:endParaRPr lang="zh-CN" altLang="en-US" sz="2500" b="1">
              <a:solidFill>
                <a:srgbClr val="478698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3950" y="2116802"/>
            <a:ext cx="102933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00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第三句</a:t>
            </a: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他费力地睁开眼睛，蒙眬中看见一只大狐狸正在不停地舔着他的脸颊。另一只狐狸蹲在他的胸脯上，温暖着他的身体</a:t>
            </a:r>
            <a:r>
              <a:rPr lang="zh-CN" altLang="en-US" sz="2000" smtClean="0">
                <a:solidFill>
                  <a:srgbClr val="478698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看到此情此景，正太郎在想什么呢？肯定有千言万语，但这个情景一定温暖了正太郎的心，坚定了要送小狐狸回家的决心；也一定温暖了每一个孩子的心，触动了孩子的心怀：人类与动物和谐相处，这个世界会更加温暖、美好。</a:t>
            </a:r>
            <a:endParaRPr lang="zh-CN" altLang="en-US" sz="2000" b="0" i="0">
              <a:solidFill>
                <a:srgbClr val="47869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197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77950" y="1934339"/>
            <a:ext cx="94361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第四句</a:t>
            </a: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迎着耀眼的朝阳，狐狸们的脚印闪着金色的光芒，一直延伸到密林深处</a:t>
            </a:r>
            <a:r>
              <a:rPr lang="zh-CN" altLang="en-US" sz="2000" smtClean="0">
                <a:solidFill>
                  <a:srgbClr val="478698"/>
                </a:solidFill>
                <a:latin typeface="arial" panose="020B0604020202020204" pitchFamily="34" charset="0"/>
              </a:rPr>
              <a:t>。</a:t>
            </a:r>
            <a:endParaRPr lang="en-US" altLang="zh-CN" sz="20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endParaRPr lang="zh-CN" altLang="en-US" sz="200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这是故事的结局，一个美丽的结局！雪地里的脚印“闪着金色的光芒”，预示着狐狸一家又开始了甜蜜欢乐的生活。这种光芒，不仅要用眼睛来观察，更要用心灵来感悟：“金色的光芒”是动物那种真切感人的浓浓亲情！是人们努力创造的和谐美好的地球生活！</a:t>
            </a:r>
          </a:p>
          <a:p>
            <a: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/>
            </a:r>
            <a:b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</a:br>
            <a:endParaRPr lang="zh-CN" altLang="en-US" sz="2000">
              <a:solidFill>
                <a:srgbClr val="478698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1116" y="889956"/>
            <a:ext cx="14670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>
                <a:solidFill>
                  <a:srgbClr val="478698"/>
                </a:solidFill>
              </a:rPr>
              <a:t>难</a:t>
            </a:r>
            <a:r>
              <a:rPr lang="zh-CN" altLang="en-US" sz="2500" b="1" smtClean="0">
                <a:solidFill>
                  <a:srgbClr val="478698"/>
                </a:solidFill>
              </a:rPr>
              <a:t>句解析</a:t>
            </a:r>
            <a:endParaRPr lang="zh-CN" altLang="en-US" sz="2500" b="1">
              <a:solidFill>
                <a:srgbClr val="4786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15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&#10;&#10;已生成极高可信度的说明">
            <a:extLst>
              <a:ext uri="{FF2B5EF4-FFF2-40B4-BE49-F238E27FC236}">
                <a16:creationId xmlns:a16="http://schemas.microsoft.com/office/drawing/2014/main" xmlns="" id="{FDAA1724-9338-4D6F-BA34-3BF2A906E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4F29F32-7EE3-40E2-A070-9F8D66DE22FE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2529557-141D-4F11-BF91-E89AA1009962}"/>
              </a:ext>
            </a:extLst>
          </p:cNvPr>
          <p:cNvSpPr/>
          <p:nvPr/>
        </p:nvSpPr>
        <p:spPr>
          <a:xfrm>
            <a:off x="4969167" y="1432676"/>
            <a:ext cx="2242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</a:t>
            </a:r>
            <a:r>
              <a:rPr lang="zh-CN" altLang="en-US" sz="4000" b="1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4EDC472-5982-4BB0-8C76-0ABEC20AD1F3}"/>
              </a:ext>
            </a:extLst>
          </p:cNvPr>
          <p:cNvGrpSpPr/>
          <p:nvPr/>
        </p:nvGrpSpPr>
        <p:grpSpPr>
          <a:xfrm rot="5400000">
            <a:off x="5775880" y="228219"/>
            <a:ext cx="571440" cy="3116800"/>
            <a:chOff x="4564337" y="378280"/>
            <a:chExt cx="3063327" cy="77379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BC2498FD-6A20-49F8-9DC5-787DAD31E0E2}"/>
                </a:ext>
              </a:extLst>
            </p:cNvPr>
            <p:cNvCxnSpPr/>
            <p:nvPr/>
          </p:nvCxnSpPr>
          <p:spPr>
            <a:xfrm flipH="1">
              <a:off x="4564337" y="115207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8CDDB4DB-D3B7-4E60-BDCA-8CD5D1E5DB80}"/>
                </a:ext>
              </a:extLst>
            </p:cNvPr>
            <p:cNvCxnSpPr/>
            <p:nvPr/>
          </p:nvCxnSpPr>
          <p:spPr>
            <a:xfrm>
              <a:off x="4564337" y="37828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3">
            <a:extLst>
              <a:ext uri="{FF2B5EF4-FFF2-40B4-BE49-F238E27FC236}">
                <a16:creationId xmlns:a16="http://schemas.microsoft.com/office/drawing/2014/main" xmlns="" id="{C7FC4F82-9B47-4232-BEE2-09D23B06702B}"/>
              </a:ext>
            </a:extLst>
          </p:cNvPr>
          <p:cNvSpPr txBox="1"/>
          <p:nvPr/>
        </p:nvSpPr>
        <p:spPr>
          <a:xfrm>
            <a:off x="4241977" y="2197571"/>
            <a:ext cx="3790772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800" spc="600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拓展学习</a:t>
            </a:r>
            <a:endParaRPr kumimoji="1" lang="zh-CN" altLang="en-US" sz="4800" spc="6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E36CA3C6-584C-42BF-BB1E-B80A787F5C95}"/>
              </a:ext>
            </a:extLst>
          </p:cNvPr>
          <p:cNvCxnSpPr>
            <a:cxnSpLocks/>
          </p:cNvCxnSpPr>
          <p:nvPr/>
        </p:nvCxnSpPr>
        <p:spPr>
          <a:xfrm>
            <a:off x="4585607" y="3072892"/>
            <a:ext cx="2984500" cy="0"/>
          </a:xfrm>
          <a:prstGeom prst="line">
            <a:avLst/>
          </a:prstGeom>
          <a:ln>
            <a:solidFill>
              <a:srgbClr val="4786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2F93A8B4-4A3C-4A4E-AAF9-C34E68E7DFFE}"/>
              </a:ext>
            </a:extLst>
          </p:cNvPr>
          <p:cNvSpPr txBox="1"/>
          <p:nvPr/>
        </p:nvSpPr>
        <p:spPr>
          <a:xfrm>
            <a:off x="4645932" y="3194629"/>
            <a:ext cx="2877711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050" noProof="1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添加相关标题文字添加相关标题文字相题文字</a:t>
            </a:r>
            <a:endParaRPr lang="en-US" altLang="zh-CN" sz="1050" noProof="1">
              <a:solidFill>
                <a:schemeClr val="bg1">
                  <a:lumMod val="6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587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8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拓展学习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667000" y="2037899"/>
            <a:ext cx="80010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500">
                <a:solidFill>
                  <a:srgbClr val="478698"/>
                </a:solidFill>
              </a:rPr>
              <a:t>小练笔：（三选一）</a:t>
            </a:r>
          </a:p>
          <a:p>
            <a:pPr>
              <a:buFontTx/>
              <a:buNone/>
            </a:pPr>
            <a:endParaRPr lang="en-US" altLang="zh-CN" sz="2500">
              <a:solidFill>
                <a:srgbClr val="478698"/>
              </a:solidFill>
            </a:endParaRPr>
          </a:p>
          <a:p>
            <a:pPr>
              <a:buFontTx/>
              <a:buNone/>
            </a:pPr>
            <a:r>
              <a:rPr lang="en-US" altLang="zh-CN" sz="2500">
                <a:solidFill>
                  <a:srgbClr val="478698"/>
                </a:solidFill>
              </a:rPr>
              <a:t>1</a:t>
            </a:r>
            <a:r>
              <a:rPr lang="zh-CN" altLang="en-US" sz="2500">
                <a:solidFill>
                  <a:srgbClr val="478698"/>
                </a:solidFill>
              </a:rPr>
              <a:t>、写一写读了这个故事后的感想。</a:t>
            </a:r>
          </a:p>
          <a:p>
            <a:pPr>
              <a:buFontTx/>
              <a:buNone/>
            </a:pPr>
            <a:endParaRPr lang="en-US" altLang="zh-CN" sz="2500">
              <a:solidFill>
                <a:srgbClr val="478698"/>
              </a:solidFill>
            </a:endParaRPr>
          </a:p>
          <a:p>
            <a:pPr>
              <a:buFontTx/>
              <a:buNone/>
            </a:pPr>
            <a:r>
              <a:rPr lang="en-US" altLang="zh-CN" sz="2500">
                <a:solidFill>
                  <a:srgbClr val="478698"/>
                </a:solidFill>
              </a:rPr>
              <a:t>2</a:t>
            </a:r>
            <a:r>
              <a:rPr lang="zh-CN" altLang="en-US" sz="2500">
                <a:solidFill>
                  <a:srgbClr val="478698"/>
                </a:solidFill>
              </a:rPr>
              <a:t>、写一写读了</a:t>
            </a:r>
            <a:r>
              <a:rPr lang="en-US" altLang="zh-CN" sz="2500">
                <a:solidFill>
                  <a:srgbClr val="478698"/>
                </a:solidFill>
              </a:rPr>
              <a:t>《</a:t>
            </a:r>
            <a:r>
              <a:rPr lang="zh-CN" altLang="en-US" sz="2500">
                <a:solidFill>
                  <a:srgbClr val="478698"/>
                </a:solidFill>
              </a:rPr>
              <a:t>金色的脚印</a:t>
            </a:r>
            <a:r>
              <a:rPr lang="en-US" altLang="zh-CN" sz="2500">
                <a:solidFill>
                  <a:srgbClr val="478698"/>
                </a:solidFill>
              </a:rPr>
              <a:t>》</a:t>
            </a:r>
            <a:r>
              <a:rPr lang="zh-CN" altLang="en-US" sz="2500">
                <a:solidFill>
                  <a:srgbClr val="478698"/>
                </a:solidFill>
              </a:rPr>
              <a:t>后的感想。</a:t>
            </a:r>
          </a:p>
          <a:p>
            <a:pPr>
              <a:buFontTx/>
              <a:buNone/>
            </a:pPr>
            <a:endParaRPr lang="zh-CN" altLang="en-US" sz="2500">
              <a:solidFill>
                <a:srgbClr val="478698"/>
              </a:solidFill>
            </a:endParaRPr>
          </a:p>
          <a:p>
            <a:pPr>
              <a:buFontTx/>
              <a:buNone/>
            </a:pPr>
            <a:r>
              <a:rPr lang="en-US" altLang="zh-CN" sz="2500">
                <a:solidFill>
                  <a:srgbClr val="478698"/>
                </a:solidFill>
              </a:rPr>
              <a:t>3</a:t>
            </a:r>
            <a:r>
              <a:rPr lang="zh-CN" altLang="en-US" sz="2500">
                <a:solidFill>
                  <a:srgbClr val="478698"/>
                </a:solidFill>
              </a:rPr>
              <a:t>、写一写学了本单元课文后的一些收获或感言。</a:t>
            </a:r>
          </a:p>
        </p:txBody>
      </p:sp>
    </p:spTree>
    <p:extLst>
      <p:ext uri="{BB962C8B-B14F-4D97-AF65-F5344CB8AC3E}">
        <p14:creationId xmlns:p14="http://schemas.microsoft.com/office/powerpoint/2010/main" val="3511307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&#10;&#10;已生成极高可信度的说明">
            <a:extLst>
              <a:ext uri="{FF2B5EF4-FFF2-40B4-BE49-F238E27FC236}">
                <a16:creationId xmlns:a16="http://schemas.microsoft.com/office/drawing/2014/main" xmlns="" id="{7792C7D2-53D3-48FC-95B0-796CF29C8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文本框 7">
            <a:extLst>
              <a:ext uri="{FF2B5EF4-FFF2-40B4-BE49-F238E27FC236}">
                <a16:creationId xmlns:a16="http://schemas.microsoft.com/office/drawing/2014/main" xmlns="" id="{854877B5-BF94-400A-996F-C47439EBB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995" y="1254440"/>
            <a:ext cx="57086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7200" b="1" spc="12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同学们下课</a:t>
            </a:r>
            <a:endParaRPr lang="en-US" altLang="zh-CN" sz="7200" b="1" spc="12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20DDED14-766E-4577-B135-E75C597D8C59}"/>
              </a:ext>
            </a:extLst>
          </p:cNvPr>
          <p:cNvSpPr txBox="1"/>
          <p:nvPr/>
        </p:nvSpPr>
        <p:spPr>
          <a:xfrm>
            <a:off x="3252672" y="3160240"/>
            <a:ext cx="56818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doloremque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laudantium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totam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rem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aperiam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eaque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ipsa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quae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ab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illo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invent</a:t>
            </a:r>
          </a:p>
          <a:p>
            <a:pPr algn="ctr"/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doloremque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laudantium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totam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rem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aperiam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eaque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ipsa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quae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ab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illo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Open Sans" panose="020B0606030504020204" pitchFamily="34" charset="0"/>
              </a:rPr>
              <a:t> invent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790F3AF8-D0F5-45E7-8926-11DB457325A7}"/>
              </a:ext>
            </a:extLst>
          </p:cNvPr>
          <p:cNvCxnSpPr>
            <a:cxnSpLocks/>
          </p:cNvCxnSpPr>
          <p:nvPr/>
        </p:nvCxnSpPr>
        <p:spPr>
          <a:xfrm>
            <a:off x="3493574" y="2535305"/>
            <a:ext cx="514195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B59E023-7706-45FC-91D6-94F040C37A7C}"/>
              </a:ext>
            </a:extLst>
          </p:cNvPr>
          <p:cNvSpPr txBox="1"/>
          <p:nvPr/>
        </p:nvSpPr>
        <p:spPr>
          <a:xfrm>
            <a:off x="3353520" y="2618652"/>
            <a:ext cx="56092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900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鲁教版二年级教学</a:t>
            </a:r>
            <a:r>
              <a:rPr lang="en-US" altLang="zh-CN" sz="2900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r>
              <a:rPr lang="zh-CN" altLang="en-US" sz="2900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课件</a:t>
            </a:r>
            <a:endParaRPr lang="en-US" sz="2900" spc="6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791645A-3D8E-49CE-A55B-7C7EA65081A7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6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6" grpId="0"/>
          <p:bldP spid="17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81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&#10;&#10;已生成极高可信度的说明">
            <a:extLst>
              <a:ext uri="{FF2B5EF4-FFF2-40B4-BE49-F238E27FC236}">
                <a16:creationId xmlns:a16="http://schemas.microsoft.com/office/drawing/2014/main" xmlns="" id="{FDAA1724-9338-4D6F-BA34-3BF2A906E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4F29F32-7EE3-40E2-A070-9F8D66DE22FE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2529557-141D-4F11-BF91-E89AA1009962}"/>
              </a:ext>
            </a:extLst>
          </p:cNvPr>
          <p:cNvSpPr/>
          <p:nvPr/>
        </p:nvSpPr>
        <p:spPr>
          <a:xfrm>
            <a:off x="4969167" y="1432676"/>
            <a:ext cx="2242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4EDC472-5982-4BB0-8C76-0ABEC20AD1F3}"/>
              </a:ext>
            </a:extLst>
          </p:cNvPr>
          <p:cNvGrpSpPr/>
          <p:nvPr/>
        </p:nvGrpSpPr>
        <p:grpSpPr>
          <a:xfrm rot="5400000">
            <a:off x="5775880" y="228219"/>
            <a:ext cx="571440" cy="3116800"/>
            <a:chOff x="4564337" y="378280"/>
            <a:chExt cx="3063327" cy="77379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BC2498FD-6A20-49F8-9DC5-787DAD31E0E2}"/>
                </a:ext>
              </a:extLst>
            </p:cNvPr>
            <p:cNvCxnSpPr/>
            <p:nvPr/>
          </p:nvCxnSpPr>
          <p:spPr>
            <a:xfrm flipH="1">
              <a:off x="4564337" y="115207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8CDDB4DB-D3B7-4E60-BDCA-8CD5D1E5DB80}"/>
                </a:ext>
              </a:extLst>
            </p:cNvPr>
            <p:cNvCxnSpPr/>
            <p:nvPr/>
          </p:nvCxnSpPr>
          <p:spPr>
            <a:xfrm>
              <a:off x="4564337" y="37828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3">
            <a:extLst>
              <a:ext uri="{FF2B5EF4-FFF2-40B4-BE49-F238E27FC236}">
                <a16:creationId xmlns:a16="http://schemas.microsoft.com/office/drawing/2014/main" xmlns="" id="{C7FC4F82-9B47-4232-BEE2-09D23B06702B}"/>
              </a:ext>
            </a:extLst>
          </p:cNvPr>
          <p:cNvSpPr txBox="1"/>
          <p:nvPr/>
        </p:nvSpPr>
        <p:spPr>
          <a:xfrm>
            <a:off x="4241977" y="2197571"/>
            <a:ext cx="3790772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800" spc="600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课前导读</a:t>
            </a:r>
            <a:endParaRPr kumimoji="1" lang="zh-CN" altLang="en-US" sz="4800" spc="6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E36CA3C6-584C-42BF-BB1E-B80A787F5C95}"/>
              </a:ext>
            </a:extLst>
          </p:cNvPr>
          <p:cNvCxnSpPr>
            <a:cxnSpLocks/>
          </p:cNvCxnSpPr>
          <p:nvPr/>
        </p:nvCxnSpPr>
        <p:spPr>
          <a:xfrm>
            <a:off x="4585607" y="3072892"/>
            <a:ext cx="2984500" cy="0"/>
          </a:xfrm>
          <a:prstGeom prst="line">
            <a:avLst/>
          </a:prstGeom>
          <a:ln>
            <a:solidFill>
              <a:srgbClr val="4786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2F93A8B4-4A3C-4A4E-AAF9-C34E68E7DFFE}"/>
              </a:ext>
            </a:extLst>
          </p:cNvPr>
          <p:cNvSpPr txBox="1"/>
          <p:nvPr/>
        </p:nvSpPr>
        <p:spPr>
          <a:xfrm>
            <a:off x="4645932" y="3194629"/>
            <a:ext cx="2877711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050" noProof="1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添加相关标题文字添加相关标题文字相题文字</a:t>
            </a:r>
            <a:endParaRPr lang="en-US" altLang="zh-CN" sz="1050" noProof="1">
              <a:solidFill>
                <a:schemeClr val="bg1">
                  <a:lumMod val="6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3025" y="238760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dirty="0" smtClean="0">
                <a:solidFill>
                  <a:srgbClr val="478698"/>
                </a:solidFill>
              </a:rPr>
              <a:t>作者简介</a:t>
            </a:r>
            <a:endParaRPr lang="zh-CN" altLang="en-US" sz="3500" dirty="0">
              <a:solidFill>
                <a:srgbClr val="478698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46500" y="2076371"/>
            <a:ext cx="78232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478698"/>
                </a:solidFill>
                <a:latin typeface="arial" panose="020B0604020202020204" pitchFamily="34" charset="0"/>
              </a:rPr>
              <a:t>椋鸠十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，原名久保田彦穗。一九零五年生于日本长野县下伊那郡乔木村。日本著名的儿童文学家，其代表作有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独耳大鹿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》《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消失的野犬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》《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雁王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和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老鼠岛的故事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》《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月轮熊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》《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阿尔卑斯山的猛犬</a:t>
            </a:r>
            <a:r>
              <a:rPr lang="en-US" altLang="zh-CN" sz="2300" dirty="0">
                <a:solidFill>
                  <a:srgbClr val="478698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 dirty="0">
                <a:solidFill>
                  <a:srgbClr val="478698"/>
                </a:solidFill>
                <a:latin typeface="arial" panose="020B0604020202020204" pitchFamily="34" charset="0"/>
              </a:rPr>
              <a:t>等，先后被日本文部省指定为向中小学生推荐的主要课外读物；其中，多篇作品被文部省指定编入中小学生的上课教材，在日本全国的少年儿童中间拥有众多的读者。</a:t>
            </a:r>
            <a:endParaRPr lang="zh-CN" altLang="en-US" sz="2300" dirty="0">
              <a:solidFill>
                <a:srgbClr val="478698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32" y="1741587"/>
            <a:ext cx="2441735" cy="317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5551" y="2262319"/>
            <a:ext cx="723275" cy="233653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35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狐狸的分类</a:t>
            </a:r>
          </a:p>
        </p:txBody>
      </p:sp>
      <p:sp>
        <p:nvSpPr>
          <p:cNvPr id="3" name="矩形 2"/>
          <p:cNvSpPr/>
          <p:nvPr/>
        </p:nvSpPr>
        <p:spPr>
          <a:xfrm>
            <a:off x="2184400" y="1830978"/>
            <a:ext cx="8470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smtClean="0">
                <a:solidFill>
                  <a:srgbClr val="478698"/>
                </a:solidFill>
                <a:latin typeface="arial" panose="020B0604020202020204" pitchFamily="34" charset="0"/>
              </a:rPr>
              <a:t>  一般所说的狐狸，又叫红狐、赤狐和草狐。它尖嘴大耳，长身短腿，身后拖着一条长长的大尾巴，全身棕红色，耳背黑色，尾尖白色，尾巴基部有个小孔，能放出一种刺鼻的臭气。</a:t>
            </a:r>
            <a:endParaRPr lang="en-US" altLang="zh-CN" sz="20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endParaRPr lang="zh-CN" altLang="en-US" sz="2000" smtClean="0">
              <a:solidFill>
                <a:srgbClr val="478698"/>
              </a:solidFill>
              <a:latin typeface="arial" panose="020B0604020202020204" pitchFamily="34" charset="0"/>
            </a:endParaRPr>
          </a:p>
          <a:p>
            <a:r>
              <a:rPr lang="zh-CN" altLang="en-US" sz="2000" smtClean="0">
                <a:solidFill>
                  <a:srgbClr val="478698"/>
                </a:solidFill>
                <a:latin typeface="arial" panose="020B0604020202020204" pitchFamily="34" charset="0"/>
              </a:rPr>
              <a:t>  动物学家发现，狐狸的主要食物是昆虫、野兔和老鼠等，而这些小动物几乎都是危害庄稼的坏家伙，狐狸吃了它们，等于是帮了农民伯伯的大忙。所以说，狐狸应该属于对人类有益的动物。</a:t>
            </a:r>
            <a:endParaRPr lang="zh-CN" altLang="en-US" sz="2000" b="0" i="0">
              <a:solidFill>
                <a:srgbClr val="478698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4400" y="4484097"/>
            <a:ext cx="87757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478698"/>
                </a:solidFill>
                <a:latin typeface="arial" panose="020B0604020202020204" pitchFamily="34" charset="0"/>
              </a:rPr>
              <a:t>狐皮是较珍贵的毛皮，毛长绒厚，灵活光润，针毛带有较多色节或不同的颜色，张幅大，皮板薄，适于制成各种皮大衣、皮领、镶头、围巾等制品，保暖性好，华贵美观，深受国内外客户喜爱，狐狸也因此惹上了杀生之祸。</a:t>
            </a:r>
          </a:p>
          <a:p>
            <a: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/>
            </a:r>
            <a:br>
              <a:rPr lang="zh-CN" altLang="en-US" sz="2000">
                <a:solidFill>
                  <a:srgbClr val="47869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</a:br>
            <a:endParaRPr lang="zh-CN" altLang="en-US" sz="2000">
              <a:solidFill>
                <a:srgbClr val="4786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87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&#10;&#10;已生成极高可信度的说明">
            <a:extLst>
              <a:ext uri="{FF2B5EF4-FFF2-40B4-BE49-F238E27FC236}">
                <a16:creationId xmlns:a16="http://schemas.microsoft.com/office/drawing/2014/main" xmlns="" id="{FDAA1724-9338-4D6F-BA34-3BF2A906E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4F29F32-7EE3-40E2-A070-9F8D66DE22FE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2529557-141D-4F11-BF91-E89AA1009962}"/>
              </a:ext>
            </a:extLst>
          </p:cNvPr>
          <p:cNvSpPr/>
          <p:nvPr/>
        </p:nvSpPr>
        <p:spPr>
          <a:xfrm>
            <a:off x="4969167" y="1432676"/>
            <a:ext cx="2242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</a:t>
            </a:r>
            <a:r>
              <a:rPr lang="zh-CN" altLang="en-US" sz="4000" b="1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4EDC472-5982-4BB0-8C76-0ABEC20AD1F3}"/>
              </a:ext>
            </a:extLst>
          </p:cNvPr>
          <p:cNvGrpSpPr/>
          <p:nvPr/>
        </p:nvGrpSpPr>
        <p:grpSpPr>
          <a:xfrm rot="5400000">
            <a:off x="5775880" y="228219"/>
            <a:ext cx="571440" cy="3116800"/>
            <a:chOff x="4564337" y="378280"/>
            <a:chExt cx="3063327" cy="77379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BC2498FD-6A20-49F8-9DC5-787DAD31E0E2}"/>
                </a:ext>
              </a:extLst>
            </p:cNvPr>
            <p:cNvCxnSpPr/>
            <p:nvPr/>
          </p:nvCxnSpPr>
          <p:spPr>
            <a:xfrm flipH="1">
              <a:off x="4564337" y="115207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8CDDB4DB-D3B7-4E60-BDCA-8CD5D1E5DB80}"/>
                </a:ext>
              </a:extLst>
            </p:cNvPr>
            <p:cNvCxnSpPr/>
            <p:nvPr/>
          </p:nvCxnSpPr>
          <p:spPr>
            <a:xfrm>
              <a:off x="4564337" y="37828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3">
            <a:extLst>
              <a:ext uri="{FF2B5EF4-FFF2-40B4-BE49-F238E27FC236}">
                <a16:creationId xmlns:a16="http://schemas.microsoft.com/office/drawing/2014/main" xmlns="" id="{C7FC4F82-9B47-4232-BEE2-09D23B06702B}"/>
              </a:ext>
            </a:extLst>
          </p:cNvPr>
          <p:cNvSpPr txBox="1"/>
          <p:nvPr/>
        </p:nvSpPr>
        <p:spPr>
          <a:xfrm>
            <a:off x="4241977" y="2197571"/>
            <a:ext cx="3790772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800" spc="600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endParaRPr kumimoji="1" lang="zh-CN" altLang="en-US" sz="4800" spc="6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E36CA3C6-584C-42BF-BB1E-B80A787F5C95}"/>
              </a:ext>
            </a:extLst>
          </p:cNvPr>
          <p:cNvCxnSpPr>
            <a:cxnSpLocks/>
          </p:cNvCxnSpPr>
          <p:nvPr/>
        </p:nvCxnSpPr>
        <p:spPr>
          <a:xfrm>
            <a:off x="4585607" y="3072892"/>
            <a:ext cx="2984500" cy="0"/>
          </a:xfrm>
          <a:prstGeom prst="line">
            <a:avLst/>
          </a:prstGeom>
          <a:ln>
            <a:solidFill>
              <a:srgbClr val="4786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2F93A8B4-4A3C-4A4E-AAF9-C34E68E7DFFE}"/>
              </a:ext>
            </a:extLst>
          </p:cNvPr>
          <p:cNvSpPr txBox="1"/>
          <p:nvPr/>
        </p:nvSpPr>
        <p:spPr>
          <a:xfrm>
            <a:off x="4645932" y="3194629"/>
            <a:ext cx="2877711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050" noProof="1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添加相关标题文字添加相关标题文字相题文字</a:t>
            </a:r>
            <a:endParaRPr lang="en-US" altLang="zh-CN" sz="1050" noProof="1">
              <a:solidFill>
                <a:schemeClr val="bg1">
                  <a:lumMod val="6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653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主要内容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79600" y="2058938"/>
            <a:ext cx="8204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478698"/>
                </a:solidFill>
                <a:latin typeface="arial" panose="020B0604020202020204" pitchFamily="34" charset="0"/>
              </a:rPr>
              <a:t>主要内容为：小男孩正太郎家的佣人从山里捉回一只小狐狸，两只老狐狸想尽一切办法要救小狐狸出去，它们冒着生命危险住在正太郎家的地板下面照顾小狐狸，并和十分同情小狐狸、偷偷给老狐狸喂食的正太郎建立了亲密信任的关系。后来，小狐狸被送给邻居，正太郎为了要回小狐狸，不慎掉下悬崖，两只老狐狸救护了严寒中昏迷的正太郎。最后，正太郎要回了小狐狸，和爸爸一起把它放回了山里，狐狸一家终于团聚并回到了树林中。</a:t>
            </a:r>
            <a:endParaRPr lang="zh-CN" altLang="en-US" sz="2300">
              <a:solidFill>
                <a:srgbClr val="4786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43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&#10;&#10;已生成极高可信度的说明">
            <a:extLst>
              <a:ext uri="{FF2B5EF4-FFF2-40B4-BE49-F238E27FC236}">
                <a16:creationId xmlns:a16="http://schemas.microsoft.com/office/drawing/2014/main" xmlns="" id="{FDAA1724-9338-4D6F-BA34-3BF2A906E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4F29F32-7EE3-40E2-A070-9F8D66DE22FE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478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2529557-141D-4F11-BF91-E89AA1009962}"/>
              </a:ext>
            </a:extLst>
          </p:cNvPr>
          <p:cNvSpPr/>
          <p:nvPr/>
        </p:nvSpPr>
        <p:spPr>
          <a:xfrm>
            <a:off x="4969167" y="1432676"/>
            <a:ext cx="2242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</a:t>
            </a:r>
            <a:r>
              <a:rPr lang="zh-CN" altLang="en-US" sz="4000" b="1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4EDC472-5982-4BB0-8C76-0ABEC20AD1F3}"/>
              </a:ext>
            </a:extLst>
          </p:cNvPr>
          <p:cNvGrpSpPr/>
          <p:nvPr/>
        </p:nvGrpSpPr>
        <p:grpSpPr>
          <a:xfrm rot="5400000">
            <a:off x="5775880" y="228219"/>
            <a:ext cx="571440" cy="3116800"/>
            <a:chOff x="4564337" y="378280"/>
            <a:chExt cx="3063327" cy="77379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BC2498FD-6A20-49F8-9DC5-787DAD31E0E2}"/>
                </a:ext>
              </a:extLst>
            </p:cNvPr>
            <p:cNvCxnSpPr/>
            <p:nvPr/>
          </p:nvCxnSpPr>
          <p:spPr>
            <a:xfrm flipH="1">
              <a:off x="4564337" y="115207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8CDDB4DB-D3B7-4E60-BDCA-8CD5D1E5DB80}"/>
                </a:ext>
              </a:extLst>
            </p:cNvPr>
            <p:cNvCxnSpPr/>
            <p:nvPr/>
          </p:nvCxnSpPr>
          <p:spPr>
            <a:xfrm>
              <a:off x="4564337" y="378280"/>
              <a:ext cx="3063327" cy="0"/>
            </a:xfrm>
            <a:prstGeom prst="line">
              <a:avLst/>
            </a:prstGeom>
            <a:ln>
              <a:solidFill>
                <a:srgbClr val="4786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3">
            <a:extLst>
              <a:ext uri="{FF2B5EF4-FFF2-40B4-BE49-F238E27FC236}">
                <a16:creationId xmlns:a16="http://schemas.microsoft.com/office/drawing/2014/main" xmlns="" id="{C7FC4F82-9B47-4232-BEE2-09D23B06702B}"/>
              </a:ext>
            </a:extLst>
          </p:cNvPr>
          <p:cNvSpPr txBox="1"/>
          <p:nvPr/>
        </p:nvSpPr>
        <p:spPr>
          <a:xfrm>
            <a:off x="4241977" y="2197571"/>
            <a:ext cx="3790772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800" spc="600" smtClean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课文分析</a:t>
            </a:r>
            <a:endParaRPr kumimoji="1" lang="zh-CN" altLang="en-US" sz="4800" spc="600" dirty="0">
              <a:solidFill>
                <a:srgbClr val="47869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E36CA3C6-584C-42BF-BB1E-B80A787F5C95}"/>
              </a:ext>
            </a:extLst>
          </p:cNvPr>
          <p:cNvCxnSpPr>
            <a:cxnSpLocks/>
          </p:cNvCxnSpPr>
          <p:nvPr/>
        </p:nvCxnSpPr>
        <p:spPr>
          <a:xfrm>
            <a:off x="4585607" y="3072892"/>
            <a:ext cx="2984500" cy="0"/>
          </a:xfrm>
          <a:prstGeom prst="line">
            <a:avLst/>
          </a:prstGeom>
          <a:ln>
            <a:solidFill>
              <a:srgbClr val="4786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2F93A8B4-4A3C-4A4E-AAF9-C34E68E7DFFE}"/>
              </a:ext>
            </a:extLst>
          </p:cNvPr>
          <p:cNvSpPr txBox="1"/>
          <p:nvPr/>
        </p:nvSpPr>
        <p:spPr>
          <a:xfrm>
            <a:off x="4645932" y="3194629"/>
            <a:ext cx="2877711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050" noProof="1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添加相关标题文字添加相关标题文字相题文字</a:t>
            </a:r>
            <a:endParaRPr lang="en-US" altLang="zh-CN" sz="1050" noProof="1">
              <a:solidFill>
                <a:schemeClr val="bg1">
                  <a:lumMod val="6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37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72571"/>
            <a:ext cx="12190413" cy="700096"/>
            <a:chOff x="0" y="676217"/>
            <a:chExt cx="12190413" cy="70009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478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1" y="676217"/>
              <a:ext cx="386239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47869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课文分析</a:t>
              </a:r>
              <a:endParaRPr lang="zh-CN" altLang="en-US" sz="3200" b="1" spc="600" dirty="0">
                <a:solidFill>
                  <a:srgbClr val="4786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36713" y="1501775"/>
            <a:ext cx="8675687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500">
                <a:solidFill>
                  <a:srgbClr val="478698"/>
                </a:solidFill>
              </a:rPr>
              <a:t>       </a:t>
            </a:r>
            <a:r>
              <a:rPr kumimoji="1" lang="zh-CN" altLang="en-US" sz="2500">
                <a:solidFill>
                  <a:srgbClr val="478698"/>
                </a:solidFill>
              </a:rPr>
              <a:t>正太郎对狐狸之间的情感从同情、可怜→关心、帮助→真正理解、放归自然</a:t>
            </a:r>
            <a:r>
              <a:rPr kumimoji="1" lang="en-US" altLang="zh-CN" sz="2500">
                <a:solidFill>
                  <a:srgbClr val="478698"/>
                </a:solidFill>
              </a:rPr>
              <a:t>,</a:t>
            </a:r>
            <a:r>
              <a:rPr kumimoji="1" lang="zh-CN" altLang="en-US" sz="2500">
                <a:solidFill>
                  <a:srgbClr val="478698"/>
                </a:solidFill>
              </a:rPr>
              <a:t>为什么会有这样的变化呢？</a:t>
            </a:r>
            <a:endParaRPr kumimoji="1" lang="zh-CN" altLang="en-US" sz="2500">
              <a:solidFill>
                <a:srgbClr val="47869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016125" y="3749675"/>
            <a:ext cx="1841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500" b="0">
              <a:solidFill>
                <a:srgbClr val="478698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495425" y="3614738"/>
            <a:ext cx="8675688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500">
                <a:solidFill>
                  <a:srgbClr val="478698"/>
                </a:solidFill>
                <a:latin typeface="Arial" panose="020B0604020202020204" pitchFamily="34" charset="0"/>
              </a:rPr>
              <a:t>1</a:t>
            </a:r>
            <a:r>
              <a:rPr kumimoji="0" lang="zh-CN" altLang="en-US" sz="2500">
                <a:solidFill>
                  <a:srgbClr val="478698"/>
                </a:solidFill>
                <a:latin typeface="Arial" panose="020B0604020202020204" pitchFamily="34" charset="0"/>
              </a:rPr>
              <a:t>、默读画出正太郎语言、动作、神态、心理活动和狐狸动作、神态的词语、句子  。</a:t>
            </a:r>
          </a:p>
          <a:p>
            <a:r>
              <a:rPr kumimoji="0" lang="en-US" altLang="zh-CN" sz="2500">
                <a:solidFill>
                  <a:srgbClr val="478698"/>
                </a:solidFill>
                <a:latin typeface="Arial" panose="020B0604020202020204" pitchFamily="34" charset="0"/>
              </a:rPr>
              <a:t>2</a:t>
            </a:r>
            <a:r>
              <a:rPr kumimoji="0" lang="zh-CN" altLang="en-US" sz="2500">
                <a:solidFill>
                  <a:srgbClr val="478698"/>
                </a:solidFill>
                <a:latin typeface="Arial" panose="020B0604020202020204" pitchFamily="34" charset="0"/>
              </a:rPr>
              <a:t>、抓重点词语批注自己的感受。</a:t>
            </a:r>
            <a:r>
              <a:rPr kumimoji="0" lang="en-US" altLang="zh-CN" sz="2500">
                <a:solidFill>
                  <a:srgbClr val="478698"/>
                </a:solidFill>
                <a:latin typeface="Arial" panose="020B0604020202020204" pitchFamily="34" charset="0"/>
              </a:rPr>
              <a:t>5</a:t>
            </a:r>
            <a:r>
              <a:rPr kumimoji="0" lang="zh-CN" altLang="en-US" sz="2500">
                <a:solidFill>
                  <a:srgbClr val="478698"/>
                </a:solidFill>
                <a:latin typeface="Arial" panose="020B0604020202020204" pitchFamily="34" charset="0"/>
              </a:rPr>
              <a:t>分钟至少</a:t>
            </a:r>
            <a:r>
              <a:rPr kumimoji="0" lang="en-US" altLang="zh-CN" sz="2500">
                <a:solidFill>
                  <a:srgbClr val="478698"/>
                </a:solidFill>
                <a:latin typeface="Arial" panose="020B0604020202020204" pitchFamily="34" charset="0"/>
              </a:rPr>
              <a:t>4</a:t>
            </a:r>
            <a:r>
              <a:rPr kumimoji="0" lang="zh-CN" altLang="en-US" sz="2500">
                <a:solidFill>
                  <a:srgbClr val="478698"/>
                </a:solidFill>
                <a:latin typeface="Arial" panose="020B0604020202020204" pitchFamily="34" charset="0"/>
              </a:rPr>
              <a:t>处</a:t>
            </a:r>
            <a:r>
              <a:rPr kumimoji="0" lang="zh-CN" altLang="en-US" sz="2500" b="0">
                <a:solidFill>
                  <a:srgbClr val="478698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1495425" y="2845977"/>
            <a:ext cx="295116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478698"/>
                </a:solidFill>
              </a:rPr>
              <a:t>学习方法：</a:t>
            </a:r>
          </a:p>
        </p:txBody>
      </p:sp>
    </p:spTree>
    <p:extLst>
      <p:ext uri="{BB962C8B-B14F-4D97-AF65-F5344CB8AC3E}">
        <p14:creationId xmlns:p14="http://schemas.microsoft.com/office/powerpoint/2010/main" val="3130039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六年级教学范本PPT-金色的脚印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5162</TotalTime>
  <Words>1703</Words>
  <Application>Microsoft Office PowerPoint</Application>
  <PresentationFormat>自定义</PresentationFormat>
  <Paragraphs>139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ITC Avant Garde Std Bk</vt:lpstr>
      <vt:lpstr>Meiryo</vt:lpstr>
      <vt:lpstr>等线</vt:lpstr>
      <vt:lpstr>黑体</vt:lpstr>
      <vt:lpstr>宋体</vt:lpstr>
      <vt:lpstr>Microsoft YaHei</vt:lpstr>
      <vt:lpstr>Microsoft YaHei</vt:lpstr>
      <vt:lpstr>Arial</vt:lpstr>
      <vt:lpstr>Arial</vt:lpstr>
      <vt:lpstr>Calibri</vt:lpstr>
      <vt:lpstr>Calibri Light</vt:lpstr>
      <vt:lpstr>Lato Black</vt:lpstr>
      <vt:lpstr>Open Sans</vt:lpstr>
      <vt:lpstr>Times New Roman</vt:lpstr>
      <vt:lpstr>Office Theme</vt:lpstr>
      <vt:lpstr>9_Office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3189</cp:revision>
  <dcterms:created xsi:type="dcterms:W3CDTF">2015-12-01T09:06:39Z</dcterms:created>
  <dcterms:modified xsi:type="dcterms:W3CDTF">2020-07-10T15:48:30Z</dcterms:modified>
</cp:coreProperties>
</file>