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6" r:id="rId2"/>
  </p:sldMasterIdLst>
  <p:notesMasterIdLst>
    <p:notesMasterId r:id="rId28"/>
  </p:notesMasterIdLst>
  <p:sldIdLst>
    <p:sldId id="470" r:id="rId3"/>
    <p:sldId id="353" r:id="rId4"/>
    <p:sldId id="471" r:id="rId5"/>
    <p:sldId id="352" r:id="rId6"/>
    <p:sldId id="494" r:id="rId7"/>
    <p:sldId id="495" r:id="rId8"/>
    <p:sldId id="491" r:id="rId9"/>
    <p:sldId id="496" r:id="rId10"/>
    <p:sldId id="497" r:id="rId11"/>
    <p:sldId id="498" r:id="rId12"/>
    <p:sldId id="492" r:id="rId13"/>
    <p:sldId id="499" r:id="rId14"/>
    <p:sldId id="500" r:id="rId15"/>
    <p:sldId id="501" r:id="rId16"/>
    <p:sldId id="502" r:id="rId17"/>
    <p:sldId id="503" r:id="rId18"/>
    <p:sldId id="504" r:id="rId19"/>
    <p:sldId id="505" r:id="rId20"/>
    <p:sldId id="493" r:id="rId21"/>
    <p:sldId id="506" r:id="rId22"/>
    <p:sldId id="507" r:id="rId23"/>
    <p:sldId id="508" r:id="rId24"/>
    <p:sldId id="509" r:id="rId25"/>
    <p:sldId id="297" r:id="rId26"/>
    <p:sldId id="510" r:id="rId27"/>
  </p:sldIdLst>
  <p:sldSz cx="12190413" cy="6859588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A48F"/>
    <a:srgbClr val="3296A8"/>
    <a:srgbClr val="6D8AAB"/>
    <a:srgbClr val="31709C"/>
    <a:srgbClr val="7697B3"/>
    <a:srgbClr val="6FA094"/>
    <a:srgbClr val="94BCB4"/>
    <a:srgbClr val="59503C"/>
    <a:srgbClr val="1FBCE4"/>
    <a:srgbClr val="C026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0" autoAdjust="0"/>
    <p:restoredTop sz="97778" autoAdjust="0"/>
  </p:normalViewPr>
  <p:slideViewPr>
    <p:cSldViewPr snapToGrid="0" showGuides="1">
      <p:cViewPr varScale="1">
        <p:scale>
          <a:sx n="108" d="100"/>
          <a:sy n="108" d="100"/>
        </p:scale>
        <p:origin x="798" y="114"/>
      </p:cViewPr>
      <p:guideLst>
        <p:guide orient="horz" pos="2161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42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2020/7/9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6230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5919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8489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13698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4495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0022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8954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5814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4303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9821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90584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3311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6726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55231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0612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30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043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621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03688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0897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053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138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5195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812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378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3849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270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1485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0282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5110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7621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009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7/9/2020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31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文字&#10;&#10;已生成高可信度的说明">
            <a:extLst>
              <a:ext uri="{FF2B5EF4-FFF2-40B4-BE49-F238E27FC236}">
                <a16:creationId xmlns="" xmlns:a16="http://schemas.microsoft.com/office/drawing/2014/main" id="{09112534-CB49-4774-9987-F4254DEDBD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426F185-4424-42C4-B23C-FE10762D0F89}"/>
              </a:ext>
            </a:extLst>
          </p:cNvPr>
          <p:cNvSpPr txBox="1"/>
          <p:nvPr/>
        </p:nvSpPr>
        <p:spPr>
          <a:xfrm>
            <a:off x="2686309" y="1704413"/>
            <a:ext cx="6849952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6200" b="1" spc="12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6200" b="1" spc="12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我的新发现</a:t>
            </a:r>
            <a:r>
              <a:rPr lang="en-US" altLang="zh-CN" sz="6200" b="1" spc="12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9BEA68D7-364C-4671-A5F8-ACC987E98EA8}"/>
              </a:ext>
            </a:extLst>
          </p:cNvPr>
          <p:cNvSpPr/>
          <p:nvPr/>
        </p:nvSpPr>
        <p:spPr>
          <a:xfrm>
            <a:off x="3231385" y="2880470"/>
            <a:ext cx="5606908" cy="520775"/>
          </a:xfrm>
          <a:prstGeom prst="rect">
            <a:avLst/>
          </a:prstGeom>
          <a:solidFill>
            <a:srgbClr val="65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1465B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4">
            <a:extLst>
              <a:ext uri="{FF2B5EF4-FFF2-40B4-BE49-F238E27FC236}">
                <a16:creationId xmlns="" xmlns:a16="http://schemas.microsoft.com/office/drawing/2014/main" id="{DCFAB9B2-CE8E-44B0-9516-B971BB6CDE6F}"/>
              </a:ext>
            </a:extLst>
          </p:cNvPr>
          <p:cNvSpPr txBox="1"/>
          <p:nvPr/>
        </p:nvSpPr>
        <p:spPr>
          <a:xfrm>
            <a:off x="3700870" y="2868321"/>
            <a:ext cx="48013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人教版三年级语文课件</a:t>
            </a:r>
            <a:endParaRPr lang="en-US" altLang="zh-CN" sz="2800" spc="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7E02ED8F-8748-4EC2-83D7-17E6ACFBD367}"/>
              </a:ext>
            </a:extLst>
          </p:cNvPr>
          <p:cNvGrpSpPr/>
          <p:nvPr/>
        </p:nvGrpSpPr>
        <p:grpSpPr>
          <a:xfrm>
            <a:off x="3205414" y="3656680"/>
            <a:ext cx="5612838" cy="179224"/>
            <a:chOff x="1839287" y="5184146"/>
            <a:chExt cx="2767715" cy="95254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C92F31F3-912A-46A2-B439-ACE11193665C}"/>
                </a:ext>
              </a:extLst>
            </p:cNvPr>
            <p:cNvGrpSpPr/>
            <p:nvPr/>
          </p:nvGrpSpPr>
          <p:grpSpPr>
            <a:xfrm>
              <a:off x="2591031" y="5184150"/>
              <a:ext cx="2015971" cy="95250"/>
              <a:chOff x="2425983" y="5170170"/>
              <a:chExt cx="2015971" cy="156210"/>
            </a:xfrm>
          </p:grpSpPr>
          <p:grpSp>
            <p:nvGrpSpPr>
              <p:cNvPr id="22" name="组合 21">
                <a:extLst>
                  <a:ext uri="{FF2B5EF4-FFF2-40B4-BE49-F238E27FC236}">
                    <a16:creationId xmlns="" xmlns:a16="http://schemas.microsoft.com/office/drawing/2014/main" id="{216AD4F5-C1AF-4DD9-8066-1238BE5057A9}"/>
                  </a:ext>
                </a:extLst>
              </p:cNvPr>
              <p:cNvGrpSpPr/>
              <p:nvPr/>
            </p:nvGrpSpPr>
            <p:grpSpPr>
              <a:xfrm>
                <a:off x="2425983" y="5179695"/>
                <a:ext cx="1009343" cy="146685"/>
                <a:chOff x="2425983" y="5179695"/>
                <a:chExt cx="1009343" cy="146685"/>
              </a:xfrm>
            </p:grpSpPr>
            <p:grpSp>
              <p:nvGrpSpPr>
                <p:cNvPr id="38" name="组合 37">
                  <a:extLst>
                    <a:ext uri="{FF2B5EF4-FFF2-40B4-BE49-F238E27FC236}">
                      <a16:creationId xmlns="" xmlns:a16="http://schemas.microsoft.com/office/drawing/2014/main" id="{75814790-3A21-4062-B394-C691B99A68F9}"/>
                    </a:ext>
                  </a:extLst>
                </p:cNvPr>
                <p:cNvGrpSpPr/>
                <p:nvPr/>
              </p:nvGrpSpPr>
              <p:grpSpPr>
                <a:xfrm>
                  <a:off x="2425983" y="5186045"/>
                  <a:ext cx="504518" cy="140335"/>
                  <a:chOff x="2425983" y="5186045"/>
                  <a:chExt cx="504518" cy="140335"/>
                </a:xfrm>
              </p:grpSpPr>
              <p:grpSp>
                <p:nvGrpSpPr>
                  <p:cNvPr id="46" name="组合 45">
                    <a:extLst>
                      <a:ext uri="{FF2B5EF4-FFF2-40B4-BE49-F238E27FC236}">
                        <a16:creationId xmlns="" xmlns:a16="http://schemas.microsoft.com/office/drawing/2014/main" id="{EB76B2E2-828B-4A05-8D54-5F313ADF9EA6}"/>
                      </a:ext>
                    </a:extLst>
                  </p:cNvPr>
                  <p:cNvGrpSpPr/>
                  <p:nvPr/>
                </p:nvGrpSpPr>
                <p:grpSpPr>
                  <a:xfrm>
                    <a:off x="2425983" y="5189220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50" name="直接连接符 49">
                      <a:extLst>
                        <a:ext uri="{FF2B5EF4-FFF2-40B4-BE49-F238E27FC236}">
                          <a16:creationId xmlns="" xmlns:a16="http://schemas.microsoft.com/office/drawing/2014/main" id="{43D5AC77-199C-4C35-A83A-ECEB237B1A8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直接连接符 50">
                      <a:extLst>
                        <a:ext uri="{FF2B5EF4-FFF2-40B4-BE49-F238E27FC236}">
                          <a16:creationId xmlns="" xmlns:a16="http://schemas.microsoft.com/office/drawing/2014/main" id="{F00F8039-71C6-4861-A508-9F7C195912D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7" name="组合 46">
                    <a:extLst>
                      <a:ext uri="{FF2B5EF4-FFF2-40B4-BE49-F238E27FC236}">
                        <a16:creationId xmlns="" xmlns:a16="http://schemas.microsoft.com/office/drawing/2014/main" id="{C183479B-A96B-44A3-85DE-8D83EE232FD9}"/>
                      </a:ext>
                    </a:extLst>
                  </p:cNvPr>
                  <p:cNvGrpSpPr/>
                  <p:nvPr/>
                </p:nvGrpSpPr>
                <p:grpSpPr>
                  <a:xfrm>
                    <a:off x="2676808" y="5186045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48" name="直接连接符 47">
                      <a:extLst>
                        <a:ext uri="{FF2B5EF4-FFF2-40B4-BE49-F238E27FC236}">
                          <a16:creationId xmlns="" xmlns:a16="http://schemas.microsoft.com/office/drawing/2014/main" id="{19CA0522-D586-4971-9496-968C251EFBE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直接连接符 48">
                      <a:extLst>
                        <a:ext uri="{FF2B5EF4-FFF2-40B4-BE49-F238E27FC236}">
                          <a16:creationId xmlns="" xmlns:a16="http://schemas.microsoft.com/office/drawing/2014/main" id="{47DFCC64-D228-49F0-B4C5-E2D3F79B3FE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9" name="组合 38">
                  <a:extLst>
                    <a:ext uri="{FF2B5EF4-FFF2-40B4-BE49-F238E27FC236}">
                      <a16:creationId xmlns="" xmlns:a16="http://schemas.microsoft.com/office/drawing/2014/main" id="{530F6C69-5197-4F90-B6BA-4CF0F09A44A0}"/>
                    </a:ext>
                  </a:extLst>
                </p:cNvPr>
                <p:cNvGrpSpPr/>
                <p:nvPr/>
              </p:nvGrpSpPr>
              <p:grpSpPr>
                <a:xfrm>
                  <a:off x="2930808" y="5179695"/>
                  <a:ext cx="504518" cy="140335"/>
                  <a:chOff x="2425983" y="5186045"/>
                  <a:chExt cx="504518" cy="140335"/>
                </a:xfrm>
              </p:grpSpPr>
              <p:grpSp>
                <p:nvGrpSpPr>
                  <p:cNvPr id="40" name="组合 39">
                    <a:extLst>
                      <a:ext uri="{FF2B5EF4-FFF2-40B4-BE49-F238E27FC236}">
                        <a16:creationId xmlns="" xmlns:a16="http://schemas.microsoft.com/office/drawing/2014/main" id="{5B9EE7DB-0FC8-425C-ABF1-640E34DCC280}"/>
                      </a:ext>
                    </a:extLst>
                  </p:cNvPr>
                  <p:cNvGrpSpPr/>
                  <p:nvPr/>
                </p:nvGrpSpPr>
                <p:grpSpPr>
                  <a:xfrm>
                    <a:off x="2425983" y="5189220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44" name="直接连接符 43">
                      <a:extLst>
                        <a:ext uri="{FF2B5EF4-FFF2-40B4-BE49-F238E27FC236}">
                          <a16:creationId xmlns="" xmlns:a16="http://schemas.microsoft.com/office/drawing/2014/main" id="{8BF64C1B-FDA0-4C7C-8BD5-6A32BFAE77C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直接连接符 44">
                      <a:extLst>
                        <a:ext uri="{FF2B5EF4-FFF2-40B4-BE49-F238E27FC236}">
                          <a16:creationId xmlns="" xmlns:a16="http://schemas.microsoft.com/office/drawing/2014/main" id="{9C7097F2-9F2C-430C-B54F-DD8DF5469C2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1" name="组合 40">
                    <a:extLst>
                      <a:ext uri="{FF2B5EF4-FFF2-40B4-BE49-F238E27FC236}">
                        <a16:creationId xmlns="" xmlns:a16="http://schemas.microsoft.com/office/drawing/2014/main" id="{B0517DA5-E96F-4909-84CB-5BB6E7B34CD6}"/>
                      </a:ext>
                    </a:extLst>
                  </p:cNvPr>
                  <p:cNvGrpSpPr/>
                  <p:nvPr/>
                </p:nvGrpSpPr>
                <p:grpSpPr>
                  <a:xfrm>
                    <a:off x="2676808" y="5186045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42" name="直接连接符 41">
                      <a:extLst>
                        <a:ext uri="{FF2B5EF4-FFF2-40B4-BE49-F238E27FC236}">
                          <a16:creationId xmlns="" xmlns:a16="http://schemas.microsoft.com/office/drawing/2014/main" id="{E3080CC7-FAF4-49D9-9919-690AF3F04BE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直接连接符 42">
                      <a:extLst>
                        <a:ext uri="{FF2B5EF4-FFF2-40B4-BE49-F238E27FC236}">
                          <a16:creationId xmlns="" xmlns:a16="http://schemas.microsoft.com/office/drawing/2014/main" id="{CF12B85F-E815-4CA4-8F47-D45965F32F2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23" name="组合 22">
                <a:extLst>
                  <a:ext uri="{FF2B5EF4-FFF2-40B4-BE49-F238E27FC236}">
                    <a16:creationId xmlns="" xmlns:a16="http://schemas.microsoft.com/office/drawing/2014/main" id="{59323D0E-80F6-4C57-B919-5825C1D829F9}"/>
                  </a:ext>
                </a:extLst>
              </p:cNvPr>
              <p:cNvGrpSpPr/>
              <p:nvPr/>
            </p:nvGrpSpPr>
            <p:grpSpPr>
              <a:xfrm>
                <a:off x="3432611" y="5170170"/>
                <a:ext cx="1009343" cy="146685"/>
                <a:chOff x="2425983" y="5179695"/>
                <a:chExt cx="1009343" cy="146685"/>
              </a:xfrm>
            </p:grpSpPr>
            <p:grpSp>
              <p:nvGrpSpPr>
                <p:cNvPr id="24" name="组合 23">
                  <a:extLst>
                    <a:ext uri="{FF2B5EF4-FFF2-40B4-BE49-F238E27FC236}">
                      <a16:creationId xmlns="" xmlns:a16="http://schemas.microsoft.com/office/drawing/2014/main" id="{D117B11A-8058-43AF-B59C-FF6F9955D120}"/>
                    </a:ext>
                  </a:extLst>
                </p:cNvPr>
                <p:cNvGrpSpPr/>
                <p:nvPr/>
              </p:nvGrpSpPr>
              <p:grpSpPr>
                <a:xfrm>
                  <a:off x="2425983" y="5186045"/>
                  <a:ext cx="504518" cy="140335"/>
                  <a:chOff x="2425983" y="5186045"/>
                  <a:chExt cx="504518" cy="140335"/>
                </a:xfrm>
              </p:grpSpPr>
              <p:grpSp>
                <p:nvGrpSpPr>
                  <p:cNvPr id="32" name="组合 31">
                    <a:extLst>
                      <a:ext uri="{FF2B5EF4-FFF2-40B4-BE49-F238E27FC236}">
                        <a16:creationId xmlns="" xmlns:a16="http://schemas.microsoft.com/office/drawing/2014/main" id="{17EB5F7A-897F-48BB-A536-786AC8B8BEF5}"/>
                      </a:ext>
                    </a:extLst>
                  </p:cNvPr>
                  <p:cNvGrpSpPr/>
                  <p:nvPr/>
                </p:nvGrpSpPr>
                <p:grpSpPr>
                  <a:xfrm>
                    <a:off x="2425983" y="5189220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36" name="直接连接符 35">
                      <a:extLst>
                        <a:ext uri="{FF2B5EF4-FFF2-40B4-BE49-F238E27FC236}">
                          <a16:creationId xmlns="" xmlns:a16="http://schemas.microsoft.com/office/drawing/2014/main" id="{E322DDB7-9E45-4848-A46E-B63E212E354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直接连接符 36">
                      <a:extLst>
                        <a:ext uri="{FF2B5EF4-FFF2-40B4-BE49-F238E27FC236}">
                          <a16:creationId xmlns="" xmlns:a16="http://schemas.microsoft.com/office/drawing/2014/main" id="{F107E5CA-F669-44B1-B250-E1F164B823B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3" name="组合 32">
                    <a:extLst>
                      <a:ext uri="{FF2B5EF4-FFF2-40B4-BE49-F238E27FC236}">
                        <a16:creationId xmlns="" xmlns:a16="http://schemas.microsoft.com/office/drawing/2014/main" id="{FE723C15-F5AB-440A-9E76-5D16F04D55D3}"/>
                      </a:ext>
                    </a:extLst>
                  </p:cNvPr>
                  <p:cNvGrpSpPr/>
                  <p:nvPr/>
                </p:nvGrpSpPr>
                <p:grpSpPr>
                  <a:xfrm>
                    <a:off x="2676808" y="5186045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34" name="直接连接符 33">
                      <a:extLst>
                        <a:ext uri="{FF2B5EF4-FFF2-40B4-BE49-F238E27FC236}">
                          <a16:creationId xmlns="" xmlns:a16="http://schemas.microsoft.com/office/drawing/2014/main" id="{4F743127-BCB1-41E1-87F0-56270596056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直接连接符 34">
                      <a:extLst>
                        <a:ext uri="{FF2B5EF4-FFF2-40B4-BE49-F238E27FC236}">
                          <a16:creationId xmlns="" xmlns:a16="http://schemas.microsoft.com/office/drawing/2014/main" id="{741050D2-B610-4D0D-B1A9-30831784B21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5" name="组合 24">
                  <a:extLst>
                    <a:ext uri="{FF2B5EF4-FFF2-40B4-BE49-F238E27FC236}">
                      <a16:creationId xmlns="" xmlns:a16="http://schemas.microsoft.com/office/drawing/2014/main" id="{6674781F-4843-4406-8BD2-A69BD9C30317}"/>
                    </a:ext>
                  </a:extLst>
                </p:cNvPr>
                <p:cNvGrpSpPr/>
                <p:nvPr/>
              </p:nvGrpSpPr>
              <p:grpSpPr>
                <a:xfrm>
                  <a:off x="2930808" y="5179695"/>
                  <a:ext cx="504518" cy="140335"/>
                  <a:chOff x="2425983" y="5186045"/>
                  <a:chExt cx="504518" cy="140335"/>
                </a:xfrm>
              </p:grpSpPr>
              <p:grpSp>
                <p:nvGrpSpPr>
                  <p:cNvPr id="26" name="组合 25">
                    <a:extLst>
                      <a:ext uri="{FF2B5EF4-FFF2-40B4-BE49-F238E27FC236}">
                        <a16:creationId xmlns="" xmlns:a16="http://schemas.microsoft.com/office/drawing/2014/main" id="{FEE037CB-B6B2-4C51-82C5-A9FAEFD47E16}"/>
                      </a:ext>
                    </a:extLst>
                  </p:cNvPr>
                  <p:cNvGrpSpPr/>
                  <p:nvPr/>
                </p:nvGrpSpPr>
                <p:grpSpPr>
                  <a:xfrm>
                    <a:off x="2425983" y="5189220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30" name="直接连接符 29">
                      <a:extLst>
                        <a:ext uri="{FF2B5EF4-FFF2-40B4-BE49-F238E27FC236}">
                          <a16:creationId xmlns="" xmlns:a16="http://schemas.microsoft.com/office/drawing/2014/main" id="{D85E953A-BE8F-4972-869C-1189732F6D4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直接连接符 30">
                      <a:extLst>
                        <a:ext uri="{FF2B5EF4-FFF2-40B4-BE49-F238E27FC236}">
                          <a16:creationId xmlns="" xmlns:a16="http://schemas.microsoft.com/office/drawing/2014/main" id="{7CA3CD33-63AF-4F67-A033-DA0D5AD441F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7" name="组合 26">
                    <a:extLst>
                      <a:ext uri="{FF2B5EF4-FFF2-40B4-BE49-F238E27FC236}">
                        <a16:creationId xmlns="" xmlns:a16="http://schemas.microsoft.com/office/drawing/2014/main" id="{DB5407AA-7F8C-41F3-B5C7-2FA61090C833}"/>
                      </a:ext>
                    </a:extLst>
                  </p:cNvPr>
                  <p:cNvGrpSpPr/>
                  <p:nvPr/>
                </p:nvGrpSpPr>
                <p:grpSpPr>
                  <a:xfrm>
                    <a:off x="2676808" y="5186045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28" name="直接连接符 27">
                      <a:extLst>
                        <a:ext uri="{FF2B5EF4-FFF2-40B4-BE49-F238E27FC236}">
                          <a16:creationId xmlns="" xmlns:a16="http://schemas.microsoft.com/office/drawing/2014/main" id="{D90FB0C5-FF9F-45DA-AAFC-8A817BB4EB6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直接连接符 28">
                      <a:extLst>
                        <a:ext uri="{FF2B5EF4-FFF2-40B4-BE49-F238E27FC236}">
                          <a16:creationId xmlns="" xmlns:a16="http://schemas.microsoft.com/office/drawing/2014/main" id="{396D0BB9-3EC2-4EE4-B010-A5525AFECBA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E6969BFA-7BBE-4438-B82F-2E845C53BBDC}"/>
                </a:ext>
              </a:extLst>
            </p:cNvPr>
            <p:cNvGrpSpPr/>
            <p:nvPr/>
          </p:nvGrpSpPr>
          <p:grpSpPr>
            <a:xfrm>
              <a:off x="1839287" y="5184146"/>
              <a:ext cx="758518" cy="87506"/>
              <a:chOff x="2676808" y="5179695"/>
              <a:chExt cx="758518" cy="143510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="" xmlns:a16="http://schemas.microsoft.com/office/drawing/2014/main" id="{1471E242-8215-4E0B-81A0-0B4DE8A614BF}"/>
                  </a:ext>
                </a:extLst>
              </p:cNvPr>
              <p:cNvGrpSpPr/>
              <p:nvPr/>
            </p:nvGrpSpPr>
            <p:grpSpPr>
              <a:xfrm>
                <a:off x="2676808" y="5186045"/>
                <a:ext cx="253693" cy="137160"/>
                <a:chOff x="2425983" y="5189220"/>
                <a:chExt cx="253693" cy="137160"/>
              </a:xfrm>
            </p:grpSpPr>
            <p:cxnSp>
              <p:nvCxnSpPr>
                <p:cNvPr id="20" name="直接连接符 19">
                  <a:extLst>
                    <a:ext uri="{FF2B5EF4-FFF2-40B4-BE49-F238E27FC236}">
                      <a16:creationId xmlns="" xmlns:a16="http://schemas.microsoft.com/office/drawing/2014/main" id="{6CE3CDEE-0D40-47D8-8C03-D218900C2472}"/>
                    </a:ext>
                  </a:extLst>
                </p:cNvPr>
                <p:cNvCxnSpPr/>
                <p:nvPr/>
              </p:nvCxnSpPr>
              <p:spPr>
                <a:xfrm>
                  <a:off x="2425983" y="5189220"/>
                  <a:ext cx="126717" cy="137160"/>
                </a:xfrm>
                <a:prstGeom prst="line">
                  <a:avLst/>
                </a:prstGeom>
                <a:ln>
                  <a:solidFill>
                    <a:srgbClr val="65A4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接连接符 20">
                  <a:extLst>
                    <a:ext uri="{FF2B5EF4-FFF2-40B4-BE49-F238E27FC236}">
                      <a16:creationId xmlns="" xmlns:a16="http://schemas.microsoft.com/office/drawing/2014/main" id="{63BC048B-790D-4D31-B2AD-26BB50CB30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552959" y="5189220"/>
                  <a:ext cx="126717" cy="137160"/>
                </a:xfrm>
                <a:prstGeom prst="line">
                  <a:avLst/>
                </a:prstGeom>
                <a:ln>
                  <a:solidFill>
                    <a:srgbClr val="65A4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组合 12">
                <a:extLst>
                  <a:ext uri="{FF2B5EF4-FFF2-40B4-BE49-F238E27FC236}">
                    <a16:creationId xmlns="" xmlns:a16="http://schemas.microsoft.com/office/drawing/2014/main" id="{5F13061F-A064-4510-943D-C9F1B928912D}"/>
                  </a:ext>
                </a:extLst>
              </p:cNvPr>
              <p:cNvGrpSpPr/>
              <p:nvPr/>
            </p:nvGrpSpPr>
            <p:grpSpPr>
              <a:xfrm>
                <a:off x="2930808" y="5179695"/>
                <a:ext cx="504518" cy="140335"/>
                <a:chOff x="2425983" y="5186045"/>
                <a:chExt cx="504518" cy="140335"/>
              </a:xfrm>
            </p:grpSpPr>
            <p:grpSp>
              <p:nvGrpSpPr>
                <p:cNvPr id="14" name="组合 13">
                  <a:extLst>
                    <a:ext uri="{FF2B5EF4-FFF2-40B4-BE49-F238E27FC236}">
                      <a16:creationId xmlns="" xmlns:a16="http://schemas.microsoft.com/office/drawing/2014/main" id="{C7EF5C0A-90EA-4EBE-962F-45A6FE3592D8}"/>
                    </a:ext>
                  </a:extLst>
                </p:cNvPr>
                <p:cNvGrpSpPr/>
                <p:nvPr/>
              </p:nvGrpSpPr>
              <p:grpSpPr>
                <a:xfrm>
                  <a:off x="2425983" y="5189220"/>
                  <a:ext cx="253693" cy="137160"/>
                  <a:chOff x="2425983" y="5189220"/>
                  <a:chExt cx="253693" cy="137160"/>
                </a:xfrm>
              </p:grpSpPr>
              <p:cxnSp>
                <p:nvCxnSpPr>
                  <p:cNvPr id="18" name="直接连接符 17">
                    <a:extLst>
                      <a:ext uri="{FF2B5EF4-FFF2-40B4-BE49-F238E27FC236}">
                        <a16:creationId xmlns="" xmlns:a16="http://schemas.microsoft.com/office/drawing/2014/main" id="{A864C795-E8B1-4275-8305-052761914A85}"/>
                      </a:ext>
                    </a:extLst>
                  </p:cNvPr>
                  <p:cNvCxnSpPr/>
                  <p:nvPr/>
                </p:nvCxnSpPr>
                <p:spPr>
                  <a:xfrm>
                    <a:off x="2425983" y="5189220"/>
                    <a:ext cx="126717" cy="137160"/>
                  </a:xfrm>
                  <a:prstGeom prst="line">
                    <a:avLst/>
                  </a:prstGeom>
                  <a:ln>
                    <a:solidFill>
                      <a:srgbClr val="65A48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直接连接符 18">
                    <a:extLst>
                      <a:ext uri="{FF2B5EF4-FFF2-40B4-BE49-F238E27FC236}">
                        <a16:creationId xmlns="" xmlns:a16="http://schemas.microsoft.com/office/drawing/2014/main" id="{63B787A8-F42F-4046-A3D8-09FC58B12D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552959" y="5189220"/>
                    <a:ext cx="126717" cy="137160"/>
                  </a:xfrm>
                  <a:prstGeom prst="line">
                    <a:avLst/>
                  </a:prstGeom>
                  <a:ln>
                    <a:solidFill>
                      <a:srgbClr val="65A48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" name="组合 14">
                  <a:extLst>
                    <a:ext uri="{FF2B5EF4-FFF2-40B4-BE49-F238E27FC236}">
                      <a16:creationId xmlns="" xmlns:a16="http://schemas.microsoft.com/office/drawing/2014/main" id="{40A9AD13-E417-46A7-BC81-6863345B13FA}"/>
                    </a:ext>
                  </a:extLst>
                </p:cNvPr>
                <p:cNvGrpSpPr/>
                <p:nvPr/>
              </p:nvGrpSpPr>
              <p:grpSpPr>
                <a:xfrm>
                  <a:off x="2676808" y="5186045"/>
                  <a:ext cx="253693" cy="137160"/>
                  <a:chOff x="2425983" y="5189220"/>
                  <a:chExt cx="253693" cy="137160"/>
                </a:xfrm>
              </p:grpSpPr>
              <p:cxnSp>
                <p:nvCxnSpPr>
                  <p:cNvPr id="16" name="直接连接符 15">
                    <a:extLst>
                      <a:ext uri="{FF2B5EF4-FFF2-40B4-BE49-F238E27FC236}">
                        <a16:creationId xmlns="" xmlns:a16="http://schemas.microsoft.com/office/drawing/2014/main" id="{9DC57430-E2A5-4368-AF1C-58A3B8CFA044}"/>
                      </a:ext>
                    </a:extLst>
                  </p:cNvPr>
                  <p:cNvCxnSpPr/>
                  <p:nvPr/>
                </p:nvCxnSpPr>
                <p:spPr>
                  <a:xfrm>
                    <a:off x="2425983" y="5189220"/>
                    <a:ext cx="126717" cy="137160"/>
                  </a:xfrm>
                  <a:prstGeom prst="line">
                    <a:avLst/>
                  </a:prstGeom>
                  <a:ln>
                    <a:solidFill>
                      <a:srgbClr val="65A48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直接连接符 16">
                    <a:extLst>
                      <a:ext uri="{FF2B5EF4-FFF2-40B4-BE49-F238E27FC236}">
                        <a16:creationId xmlns="" xmlns:a16="http://schemas.microsoft.com/office/drawing/2014/main" id="{A3E5598D-A0BF-45B0-8ABB-F1D4AF17AD2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552959" y="5189220"/>
                    <a:ext cx="126717" cy="137160"/>
                  </a:xfrm>
                  <a:prstGeom prst="line">
                    <a:avLst/>
                  </a:prstGeom>
                  <a:ln>
                    <a:solidFill>
                      <a:srgbClr val="65A48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CDD7656C-9F48-46DE-8AFF-A36E2EFECF82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65A4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65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376569A-07CF-4577-BE1F-AA15BF2889BF}"/>
              </a:ext>
            </a:extLst>
          </p:cNvPr>
          <p:cNvGrpSpPr/>
          <p:nvPr/>
        </p:nvGrpSpPr>
        <p:grpSpPr>
          <a:xfrm>
            <a:off x="915379" y="238568"/>
            <a:ext cx="10524414" cy="492443"/>
            <a:chOff x="-2495477" y="666013"/>
            <a:chExt cx="10524414" cy="492443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6CE6A8F-4F09-4F5C-920A-B49DBAF0C09E}"/>
                </a:ext>
              </a:extLst>
            </p:cNvPr>
            <p:cNvSpPr/>
            <p:nvPr/>
          </p:nvSpPr>
          <p:spPr>
            <a:xfrm>
              <a:off x="4032064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58736-A994-4213-8BAA-6DC1245D5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475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课文重点</a:t>
              </a:r>
              <a:endParaRPr lang="zh-CN" altLang="en-US" sz="32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23605B1-496A-4A67-8566-F8EF7DFEDF61}"/>
                </a:ext>
              </a:extLst>
            </p:cNvPr>
            <p:cNvSpPr/>
            <p:nvPr/>
          </p:nvSpPr>
          <p:spPr>
            <a:xfrm>
              <a:off x="-2495477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064902" y="2691924"/>
            <a:ext cx="83401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000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找</a:t>
            </a:r>
            <a:r>
              <a:rPr lang="zh-CN" altLang="en-US" sz="3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一种高科技的产品；或者讲一个发现的故事</a:t>
            </a:r>
            <a:r>
              <a:rPr lang="zh-CN" altLang="en-US" sz="3000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en-US" altLang="zh-CN" sz="3000" smtClean="0">
              <a:solidFill>
                <a:srgbClr val="83B085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3000">
              <a:solidFill>
                <a:srgbClr val="83B085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000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或</a:t>
            </a:r>
            <a:r>
              <a:rPr lang="zh-CN" altLang="en-US" sz="3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者得用多媒体教室讲世界上很多的发现。</a:t>
            </a:r>
            <a:endParaRPr lang="zh-CN" altLang="en-US" sz="300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947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高可信度的说明">
            <a:extLst>
              <a:ext uri="{FF2B5EF4-FFF2-40B4-BE49-F238E27FC236}">
                <a16:creationId xmlns="" xmlns:a16="http://schemas.microsoft.com/office/drawing/2014/main" id="{DE8F2DA0-949E-40CF-BDC7-BDE5BADF75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587BEC4-1C70-45B0-AF74-153C8041A8A1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65A4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70047FC8-0692-47E4-B45C-503173D679B6}"/>
              </a:ext>
            </a:extLst>
          </p:cNvPr>
          <p:cNvGrpSpPr/>
          <p:nvPr/>
        </p:nvGrpSpPr>
        <p:grpSpPr>
          <a:xfrm>
            <a:off x="3015231" y="1662655"/>
            <a:ext cx="6075250" cy="830997"/>
            <a:chOff x="3612990" y="3508058"/>
            <a:chExt cx="5669781" cy="830997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A3404097-8477-446E-B9E5-3F7CA56D7F91}"/>
                </a:ext>
              </a:extLst>
            </p:cNvPr>
            <p:cNvSpPr/>
            <p:nvPr/>
          </p:nvSpPr>
          <p:spPr>
            <a:xfrm>
              <a:off x="3612990" y="3929741"/>
              <a:ext cx="1144627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50987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CE948373-205C-4492-862F-B71036EA58B5}"/>
                </a:ext>
              </a:extLst>
            </p:cNvPr>
            <p:cNvSpPr/>
            <p:nvPr/>
          </p:nvSpPr>
          <p:spPr>
            <a:xfrm>
              <a:off x="8138144" y="3929741"/>
              <a:ext cx="1144627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0987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" name="TextBox 4">
              <a:extLst>
                <a:ext uri="{FF2B5EF4-FFF2-40B4-BE49-F238E27FC236}">
                  <a16:creationId xmlns="" xmlns:a16="http://schemas.microsoft.com/office/drawing/2014/main" id="{6C9BF6B0-C311-43EC-B829-8CB24549B3D6}"/>
                </a:ext>
              </a:extLst>
            </p:cNvPr>
            <p:cNvSpPr txBox="1"/>
            <p:nvPr/>
          </p:nvSpPr>
          <p:spPr>
            <a:xfrm>
              <a:off x="5058847" y="3508058"/>
              <a:ext cx="276942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第三部</a:t>
              </a:r>
              <a:r>
                <a:rPr lang="zh-CN" altLang="en-US" sz="4800" b="1" spc="600" dirty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分</a:t>
              </a:r>
              <a:endParaRPr lang="en-US" altLang="zh-CN" sz="48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8" name="文本框 3">
            <a:extLst>
              <a:ext uri="{FF2B5EF4-FFF2-40B4-BE49-F238E27FC236}">
                <a16:creationId xmlns="" xmlns:a16="http://schemas.microsoft.com/office/drawing/2014/main" id="{EA2B559E-C09B-4919-9423-A261ADE47D4A}"/>
              </a:ext>
            </a:extLst>
          </p:cNvPr>
          <p:cNvSpPr txBox="1"/>
          <p:nvPr/>
        </p:nvSpPr>
        <p:spPr>
          <a:xfrm>
            <a:off x="3863195" y="2671916"/>
            <a:ext cx="4379130" cy="707886"/>
          </a:xfrm>
          <a:prstGeom prst="rect">
            <a:avLst/>
          </a:prstGeom>
          <a:solidFill>
            <a:srgbClr val="65A48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000" spc="6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课文解析</a:t>
            </a:r>
            <a:endParaRPr kumimoji="1" lang="zh-CN" altLang="en-US" sz="4000" spc="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AA6DBAC-CAB1-429D-B89C-DA9555149944}"/>
              </a:ext>
            </a:extLst>
          </p:cNvPr>
          <p:cNvSpPr txBox="1"/>
          <p:nvPr/>
        </p:nvSpPr>
        <p:spPr>
          <a:xfrm>
            <a:off x="2965449" y="3558642"/>
            <a:ext cx="61250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37847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376569A-07CF-4577-BE1F-AA15BF2889BF}"/>
              </a:ext>
            </a:extLst>
          </p:cNvPr>
          <p:cNvGrpSpPr/>
          <p:nvPr/>
        </p:nvGrpSpPr>
        <p:grpSpPr>
          <a:xfrm>
            <a:off x="915379" y="238568"/>
            <a:ext cx="10524414" cy="492443"/>
            <a:chOff x="-2495477" y="666013"/>
            <a:chExt cx="10524414" cy="492443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6CE6A8F-4F09-4F5C-920A-B49DBAF0C09E}"/>
                </a:ext>
              </a:extLst>
            </p:cNvPr>
            <p:cNvSpPr/>
            <p:nvPr/>
          </p:nvSpPr>
          <p:spPr>
            <a:xfrm>
              <a:off x="4032064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58736-A994-4213-8BAA-6DC1245D5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475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课文解析</a:t>
              </a:r>
              <a:endParaRPr lang="zh-CN" altLang="en-US" sz="32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23605B1-496A-4A67-8566-F8EF7DFEDF61}"/>
                </a:ext>
              </a:extLst>
            </p:cNvPr>
            <p:cNvSpPr/>
            <p:nvPr/>
          </p:nvSpPr>
          <p:spPr>
            <a:xfrm>
              <a:off x="-2495477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686377" y="2091760"/>
            <a:ext cx="945787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u="sng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u="sng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、话题交流，激发兴趣</a:t>
            </a:r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学习单</a:t>
            </a:r>
            <a:r>
              <a:rPr lang="en-US" altLang="zh-CN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4(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用时：约</a:t>
            </a:r>
            <a:r>
              <a:rPr lang="en-US" altLang="zh-CN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分钟</a:t>
            </a:r>
            <a:r>
              <a:rPr lang="en-US" altLang="zh-CN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endParaRPr lang="en-US" altLang="zh-CN" sz="2800" smtClean="0">
              <a:solidFill>
                <a:srgbClr val="65A48F"/>
              </a:solidFill>
            </a:endParaRPr>
          </a:p>
          <a:p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⑴ 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学生交流最近在生活中的新发现，可以选择感兴趣的来交流。</a:t>
            </a:r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endParaRPr lang="zh-CN" altLang="en-US" sz="2800">
              <a:solidFill>
                <a:srgbClr val="65A4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216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376569A-07CF-4577-BE1F-AA15BF2889BF}"/>
              </a:ext>
            </a:extLst>
          </p:cNvPr>
          <p:cNvGrpSpPr/>
          <p:nvPr/>
        </p:nvGrpSpPr>
        <p:grpSpPr>
          <a:xfrm>
            <a:off x="915379" y="238568"/>
            <a:ext cx="10524414" cy="492443"/>
            <a:chOff x="-2495477" y="666013"/>
            <a:chExt cx="10524414" cy="492443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6CE6A8F-4F09-4F5C-920A-B49DBAF0C09E}"/>
                </a:ext>
              </a:extLst>
            </p:cNvPr>
            <p:cNvSpPr/>
            <p:nvPr/>
          </p:nvSpPr>
          <p:spPr>
            <a:xfrm>
              <a:off x="4032064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58736-A994-4213-8BAA-6DC1245D5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475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课文解析</a:t>
              </a:r>
              <a:endParaRPr lang="zh-CN" altLang="en-US" sz="32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23605B1-496A-4A67-8566-F8EF7DFEDF61}"/>
                </a:ext>
              </a:extLst>
            </p:cNvPr>
            <p:cNvSpPr/>
            <p:nvPr/>
          </p:nvSpPr>
          <p:spPr>
            <a:xfrm>
              <a:off x="-2495477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506054" y="1968649"/>
            <a:ext cx="9457875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300">
                <a:solidFill>
                  <a:srgbClr val="65A48F"/>
                </a:solidFill>
              </a:rPr>
              <a:t/>
            </a:r>
            <a:br>
              <a:rPr lang="zh-CN" altLang="en-US" sz="2300">
                <a:solidFill>
                  <a:srgbClr val="65A48F"/>
                </a:solidFill>
              </a:rPr>
            </a:br>
            <a:r>
              <a:rPr lang="zh-CN" altLang="en-US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①、同学们，我们通过学习，知道了只要拥有一双会发现的眼睛，我</a:t>
            </a:r>
            <a:r>
              <a:rPr lang="zh-CN" altLang="en-US" sz="23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们就</a:t>
            </a:r>
            <a:r>
              <a:rPr lang="zh-CN" altLang="en-US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会发现身边很多有趣的事。今天，老师就要看看大家有没有一双慧眼</a:t>
            </a:r>
            <a:r>
              <a:rPr lang="zh-CN" altLang="en-US" sz="23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，看</a:t>
            </a:r>
            <a:r>
              <a:rPr lang="zh-CN" altLang="en-US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到了别人没看到的新现象。看看课本，有人发现了荷叶上的水总是</a:t>
            </a:r>
            <a:r>
              <a:rPr lang="zh-CN" altLang="en-US" sz="23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会变</a:t>
            </a:r>
            <a:r>
              <a:rPr lang="zh-CN" altLang="en-US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成晶亮的小珠子。前几天，我从朱一淼的日记中发现，她有一次去</a:t>
            </a:r>
            <a:r>
              <a:rPr lang="zh-CN" altLang="en-US" sz="23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买菜</a:t>
            </a:r>
            <a:r>
              <a:rPr lang="zh-CN" altLang="en-US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的，在回家的路上发现有一只大狼狗跟着她，吓得她蹲下来了，没</a:t>
            </a:r>
            <a:r>
              <a:rPr lang="zh-CN" altLang="en-US" sz="23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想到</a:t>
            </a:r>
            <a:r>
              <a:rPr lang="zh-CN" altLang="en-US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它竟然被吓跑了，后来我才知道原来它是怕我拿石子扔它呢。想想</a:t>
            </a:r>
            <a:r>
              <a:rPr lang="zh-CN" altLang="en-US" sz="23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，你</a:t>
            </a:r>
            <a:r>
              <a:rPr lang="zh-CN" altLang="en-US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们在生活中有什么新发现。</a:t>
            </a:r>
            <a:endParaRPr lang="zh-CN" altLang="en-US" sz="2300">
              <a:solidFill>
                <a:srgbClr val="65A4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894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376569A-07CF-4577-BE1F-AA15BF2889BF}"/>
              </a:ext>
            </a:extLst>
          </p:cNvPr>
          <p:cNvGrpSpPr/>
          <p:nvPr/>
        </p:nvGrpSpPr>
        <p:grpSpPr>
          <a:xfrm>
            <a:off x="915379" y="238568"/>
            <a:ext cx="10524414" cy="492443"/>
            <a:chOff x="-2495477" y="666013"/>
            <a:chExt cx="10524414" cy="492443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6CE6A8F-4F09-4F5C-920A-B49DBAF0C09E}"/>
                </a:ext>
              </a:extLst>
            </p:cNvPr>
            <p:cNvSpPr/>
            <p:nvPr/>
          </p:nvSpPr>
          <p:spPr>
            <a:xfrm>
              <a:off x="4032064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58736-A994-4213-8BAA-6DC1245D5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475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课文解析</a:t>
              </a:r>
              <a:endParaRPr lang="zh-CN" altLang="en-US" sz="32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23605B1-496A-4A67-8566-F8EF7DFEDF61}"/>
                </a:ext>
              </a:extLst>
            </p:cNvPr>
            <p:cNvSpPr/>
            <p:nvPr/>
          </p:nvSpPr>
          <p:spPr>
            <a:xfrm>
              <a:off x="-2495477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732842" y="2297415"/>
            <a:ext cx="90043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⑵ 你在最近的生活中有哪些新发现？请选择最感兴趣</a:t>
            </a:r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endParaRPr lang="en-US" altLang="zh-CN" sz="2800" smtClean="0">
              <a:solidFill>
                <a:srgbClr val="65A48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2800">
              <a:solidFill>
                <a:srgbClr val="65A48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来交流。（学生自由交流，根据学生交流的情况小</a:t>
            </a:r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</a:t>
            </a:r>
            <a:endParaRPr lang="en-US" altLang="zh-CN" sz="2800" smtClean="0">
              <a:solidFill>
                <a:srgbClr val="65A48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2800">
              <a:solidFill>
                <a:srgbClr val="65A48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出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发现可以是来自自然界的，可以是来自生活的。）</a:t>
            </a:r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  </a:t>
            </a:r>
            <a:endParaRPr lang="zh-CN" altLang="en-US" sz="2800">
              <a:solidFill>
                <a:srgbClr val="65A4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214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376569A-07CF-4577-BE1F-AA15BF2889BF}"/>
              </a:ext>
            </a:extLst>
          </p:cNvPr>
          <p:cNvGrpSpPr/>
          <p:nvPr/>
        </p:nvGrpSpPr>
        <p:grpSpPr>
          <a:xfrm>
            <a:off x="915379" y="238568"/>
            <a:ext cx="10524414" cy="492443"/>
            <a:chOff x="-2495477" y="666013"/>
            <a:chExt cx="10524414" cy="492443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6CE6A8F-4F09-4F5C-920A-B49DBAF0C09E}"/>
                </a:ext>
              </a:extLst>
            </p:cNvPr>
            <p:cNvSpPr/>
            <p:nvPr/>
          </p:nvSpPr>
          <p:spPr>
            <a:xfrm>
              <a:off x="4032064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58736-A994-4213-8BAA-6DC1245D5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475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课文解析</a:t>
              </a:r>
              <a:endParaRPr lang="zh-CN" altLang="en-US" sz="32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23605B1-496A-4A67-8566-F8EF7DFEDF61}"/>
                </a:ext>
              </a:extLst>
            </p:cNvPr>
            <p:cNvSpPr/>
            <p:nvPr/>
          </p:nvSpPr>
          <p:spPr>
            <a:xfrm>
              <a:off x="-2495477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844420" y="1637437"/>
            <a:ext cx="878114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>
                <a:solidFill>
                  <a:srgbClr val="65A48F"/>
                </a:solidFill>
                <a:latin typeface="宋体" panose="02010600030101010101" pitchFamily="2" charset="-122"/>
              </a:rPr>
              <a:t>(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</a:rPr>
              <a:t>设计意图：兴趣是写好文章的基础，习作是一种情</a:t>
            </a:r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</a:rPr>
              <a:t>感</a:t>
            </a:r>
            <a:endParaRPr lang="en-US" altLang="zh-CN" sz="2800" smtClean="0">
              <a:solidFill>
                <a:srgbClr val="65A48F"/>
              </a:solidFill>
              <a:latin typeface="宋体" panose="02010600030101010101" pitchFamily="2" charset="-122"/>
            </a:endParaRPr>
          </a:p>
          <a:p>
            <a:endParaRPr lang="en-US" altLang="zh-CN" sz="2800">
              <a:solidFill>
                <a:srgbClr val="65A48F"/>
              </a:solidFill>
              <a:latin typeface="宋体" panose="02010600030101010101" pitchFamily="2" charset="-122"/>
            </a:endParaRPr>
          </a:p>
          <a:p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</a:rPr>
              <a:t>得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</a:rPr>
              <a:t>体验、流露、交流的需要。在教学中通过情景引发</a:t>
            </a:r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</a:rPr>
              <a:t>、</a:t>
            </a:r>
            <a:endParaRPr lang="en-US" altLang="zh-CN" sz="2800" smtClean="0">
              <a:solidFill>
                <a:srgbClr val="65A48F"/>
              </a:solidFill>
              <a:latin typeface="宋体" panose="02010600030101010101" pitchFamily="2" charset="-122"/>
            </a:endParaRPr>
          </a:p>
          <a:p>
            <a:endParaRPr lang="en-US" altLang="zh-CN" sz="2800">
              <a:solidFill>
                <a:srgbClr val="65A48F"/>
              </a:solidFill>
              <a:latin typeface="宋体" panose="02010600030101010101" pitchFamily="2" charset="-122"/>
            </a:endParaRPr>
          </a:p>
          <a:p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</a:rPr>
              <a:t>互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</a:rPr>
              <a:t>谈发现等形式，引发学生情感兴奋，开启学生心扉</a:t>
            </a:r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</a:rPr>
              <a:t>。</a:t>
            </a:r>
            <a:endParaRPr lang="en-US" altLang="zh-CN" sz="2800" smtClean="0">
              <a:solidFill>
                <a:srgbClr val="65A48F"/>
              </a:solidFill>
              <a:latin typeface="宋体" panose="02010600030101010101" pitchFamily="2" charset="-122"/>
            </a:endParaRPr>
          </a:p>
          <a:p>
            <a:endParaRPr lang="en-US" altLang="zh-CN" sz="2800">
              <a:solidFill>
                <a:srgbClr val="65A48F"/>
              </a:solidFill>
              <a:latin typeface="宋体" panose="02010600030101010101" pitchFamily="2" charset="-122"/>
            </a:endParaRPr>
          </a:p>
          <a:p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</a:rPr>
              <a:t>让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</a:rPr>
              <a:t>学生在宽松和谐的气氛中自然而然进入无拘无束，</a:t>
            </a:r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</a:rPr>
              <a:t>敢</a:t>
            </a:r>
            <a:endParaRPr lang="en-US" altLang="zh-CN" sz="2800" smtClean="0">
              <a:solidFill>
                <a:srgbClr val="65A48F"/>
              </a:solidFill>
              <a:latin typeface="宋体" panose="02010600030101010101" pitchFamily="2" charset="-122"/>
            </a:endParaRPr>
          </a:p>
          <a:p>
            <a:endParaRPr lang="en-US" altLang="zh-CN" sz="2800">
              <a:solidFill>
                <a:srgbClr val="65A48F"/>
              </a:solidFill>
              <a:latin typeface="宋体" panose="02010600030101010101" pitchFamily="2" charset="-122"/>
            </a:endParaRPr>
          </a:p>
          <a:p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</a:rPr>
              <a:t>说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</a:rPr>
              <a:t>敢写，自由奔放的习作状态。</a:t>
            </a:r>
            <a:r>
              <a:rPr lang="en-US" altLang="zh-CN" sz="2800">
                <a:solidFill>
                  <a:srgbClr val="65A48F"/>
                </a:solidFill>
                <a:latin typeface="宋体" panose="02010600030101010101" pitchFamily="2" charset="-122"/>
              </a:rPr>
              <a:t>)    </a:t>
            </a:r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endParaRPr lang="zh-CN" altLang="en-US" sz="2800">
              <a:solidFill>
                <a:srgbClr val="65A4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829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376569A-07CF-4577-BE1F-AA15BF2889BF}"/>
              </a:ext>
            </a:extLst>
          </p:cNvPr>
          <p:cNvGrpSpPr/>
          <p:nvPr/>
        </p:nvGrpSpPr>
        <p:grpSpPr>
          <a:xfrm>
            <a:off x="915379" y="238568"/>
            <a:ext cx="10524414" cy="492443"/>
            <a:chOff x="-2495477" y="666013"/>
            <a:chExt cx="10524414" cy="492443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6CE6A8F-4F09-4F5C-920A-B49DBAF0C09E}"/>
                </a:ext>
              </a:extLst>
            </p:cNvPr>
            <p:cNvSpPr/>
            <p:nvPr/>
          </p:nvSpPr>
          <p:spPr>
            <a:xfrm>
              <a:off x="4032064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58736-A994-4213-8BAA-6DC1245D5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475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课文解析</a:t>
              </a:r>
              <a:endParaRPr lang="zh-CN" altLang="en-US" sz="32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23605B1-496A-4A67-8566-F8EF7DFEDF61}"/>
                </a:ext>
              </a:extLst>
            </p:cNvPr>
            <p:cNvSpPr/>
            <p:nvPr/>
          </p:nvSpPr>
          <p:spPr>
            <a:xfrm>
              <a:off x="-2495477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779815" y="1229985"/>
            <a:ext cx="92455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生学习例文。知道作者是怎样按照事情的发展顺序具体写好“分豆”经过的。</a:t>
            </a:r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endParaRPr lang="en-US" altLang="zh-CN" sz="2800" smtClean="0">
              <a:solidFill>
                <a:srgbClr val="65A48F"/>
              </a:solidFill>
            </a:endParaRPr>
          </a:p>
          <a:p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．孩子们说得非常好。接下来我们一起来品味例文，看看作者是怎样把自己的新发现用生动形象的语言表达出来。</a:t>
            </a:r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endParaRPr lang="en-US" altLang="zh-CN" sz="2800" smtClean="0">
              <a:solidFill>
                <a:srgbClr val="65A48F"/>
              </a:solidFill>
            </a:endParaRPr>
          </a:p>
          <a:p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．阅读例文，思考并回答：</a:t>
            </a:r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r>
              <a:rPr lang="en-US" altLang="zh-CN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奶奶要“我”做什么事？“我”是怎么做的？</a:t>
            </a:r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r>
              <a:rPr lang="en-US" altLang="zh-CN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在分豆的过程中有什么新发现？</a:t>
            </a:r>
            <a:endParaRPr lang="zh-CN" altLang="en-US" sz="2800">
              <a:solidFill>
                <a:srgbClr val="65A4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022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376569A-07CF-4577-BE1F-AA15BF2889BF}"/>
              </a:ext>
            </a:extLst>
          </p:cNvPr>
          <p:cNvGrpSpPr/>
          <p:nvPr/>
        </p:nvGrpSpPr>
        <p:grpSpPr>
          <a:xfrm>
            <a:off x="915379" y="238568"/>
            <a:ext cx="10524414" cy="492443"/>
            <a:chOff x="-2495477" y="666013"/>
            <a:chExt cx="10524414" cy="492443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6CE6A8F-4F09-4F5C-920A-B49DBAF0C09E}"/>
                </a:ext>
              </a:extLst>
            </p:cNvPr>
            <p:cNvSpPr/>
            <p:nvPr/>
          </p:nvSpPr>
          <p:spPr>
            <a:xfrm>
              <a:off x="4032064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58736-A994-4213-8BAA-6DC1245D5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475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课文解析</a:t>
              </a:r>
              <a:endParaRPr lang="zh-CN" altLang="en-US" sz="32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23605B1-496A-4A67-8566-F8EF7DFEDF61}"/>
                </a:ext>
              </a:extLst>
            </p:cNvPr>
            <p:cNvSpPr/>
            <p:nvPr/>
          </p:nvSpPr>
          <p:spPr>
            <a:xfrm>
              <a:off x="-2495477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067193" y="2145621"/>
            <a:ext cx="9372600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③．指名回答，板书：</a:t>
            </a:r>
            <a:r>
              <a:rPr lang="zh-CN" altLang="en-US" sz="2300">
                <a:solidFill>
                  <a:srgbClr val="65A48F"/>
                </a:solidFill>
              </a:rPr>
              <a:t/>
            </a:r>
            <a:br>
              <a:rPr lang="zh-CN" altLang="en-US" sz="2300">
                <a:solidFill>
                  <a:srgbClr val="65A48F"/>
                </a:solidFill>
              </a:rPr>
            </a:br>
            <a:r>
              <a:rPr lang="zh-CN" altLang="en-US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事情的起因</a:t>
            </a:r>
            <a:r>
              <a:rPr lang="en-US" altLang="zh-CN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----</a:t>
            </a:r>
            <a:r>
              <a:rPr lang="zh-CN" altLang="en-US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红豆和黄豆混在一起（发现问题）</a:t>
            </a:r>
            <a:r>
              <a:rPr lang="zh-CN" altLang="en-US" sz="2300">
                <a:solidFill>
                  <a:srgbClr val="65A48F"/>
                </a:solidFill>
              </a:rPr>
              <a:t/>
            </a:r>
            <a:br>
              <a:rPr lang="zh-CN" altLang="en-US" sz="2300">
                <a:solidFill>
                  <a:srgbClr val="65A48F"/>
                </a:solidFill>
              </a:rPr>
            </a:br>
            <a:r>
              <a:rPr lang="zh-CN" altLang="en-US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事情的经过</a:t>
            </a:r>
            <a:r>
              <a:rPr lang="en-US" altLang="zh-CN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----</a:t>
            </a:r>
            <a:r>
              <a:rPr lang="zh-CN" altLang="en-US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在分豆时的新发现（探究问题）  </a:t>
            </a:r>
            <a:r>
              <a:rPr lang="zh-CN" altLang="en-US" sz="2300">
                <a:solidFill>
                  <a:srgbClr val="65A48F"/>
                </a:solidFill>
              </a:rPr>
              <a:t/>
            </a:r>
            <a:br>
              <a:rPr lang="zh-CN" altLang="en-US" sz="2300">
                <a:solidFill>
                  <a:srgbClr val="65A48F"/>
                </a:solidFill>
              </a:rPr>
            </a:br>
            <a:r>
              <a:rPr lang="zh-CN" altLang="en-US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事情的结果</a:t>
            </a:r>
            <a:r>
              <a:rPr lang="en-US" altLang="zh-CN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----</a:t>
            </a:r>
            <a:r>
              <a:rPr lang="zh-CN" altLang="en-US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巧妙地分开了豆子（解决问题）</a:t>
            </a:r>
            <a:r>
              <a:rPr lang="zh-CN" altLang="en-US" sz="2300">
                <a:solidFill>
                  <a:srgbClr val="65A48F"/>
                </a:solidFill>
              </a:rPr>
              <a:t/>
            </a:r>
            <a:br>
              <a:rPr lang="zh-CN" altLang="en-US" sz="2300">
                <a:solidFill>
                  <a:srgbClr val="65A48F"/>
                </a:solidFill>
              </a:rPr>
            </a:br>
            <a:r>
              <a:rPr lang="zh-CN" altLang="en-US" sz="23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④．小作者是怎样写具体“分豆”的经过的呢？划出作者在分豆过程中是怎么说、怎么做、怎么想？</a:t>
            </a:r>
            <a:r>
              <a:rPr lang="zh-CN" altLang="en-US" sz="2300">
                <a:solidFill>
                  <a:srgbClr val="65A48F"/>
                </a:solidFill>
              </a:rPr>
              <a:t/>
            </a:r>
            <a:br>
              <a:rPr lang="zh-CN" altLang="en-US" sz="2300">
                <a:solidFill>
                  <a:srgbClr val="65A48F"/>
                </a:solidFill>
              </a:rPr>
            </a:br>
            <a:endParaRPr lang="zh-CN" altLang="en-US" sz="2300">
              <a:solidFill>
                <a:srgbClr val="65A4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202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376569A-07CF-4577-BE1F-AA15BF2889BF}"/>
              </a:ext>
            </a:extLst>
          </p:cNvPr>
          <p:cNvGrpSpPr/>
          <p:nvPr/>
        </p:nvGrpSpPr>
        <p:grpSpPr>
          <a:xfrm>
            <a:off x="915379" y="238568"/>
            <a:ext cx="10524414" cy="492443"/>
            <a:chOff x="-2495477" y="666013"/>
            <a:chExt cx="10524414" cy="492443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6CE6A8F-4F09-4F5C-920A-B49DBAF0C09E}"/>
                </a:ext>
              </a:extLst>
            </p:cNvPr>
            <p:cNvSpPr/>
            <p:nvPr/>
          </p:nvSpPr>
          <p:spPr>
            <a:xfrm>
              <a:off x="4032064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58736-A994-4213-8BAA-6DC1245D5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475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课文解析</a:t>
              </a:r>
              <a:endParaRPr lang="zh-CN" altLang="en-US" sz="32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23605B1-496A-4A67-8566-F8EF7DFEDF61}"/>
                </a:ext>
              </a:extLst>
            </p:cNvPr>
            <p:cNvSpPr/>
            <p:nvPr/>
          </p:nvSpPr>
          <p:spPr>
            <a:xfrm>
              <a:off x="-2495477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866192" y="1774709"/>
            <a:ext cx="8737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</a:rPr>
              <a:t>⑤．学生交流，板书：：</a:t>
            </a:r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endParaRPr lang="en-US" altLang="zh-CN" sz="2800" smtClean="0">
              <a:solidFill>
                <a:srgbClr val="65A48F"/>
              </a:solidFill>
            </a:endParaRPr>
          </a:p>
          <a:p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</a:rPr>
              <a:t>①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</a:rPr>
              <a:t>写清事情经过中人物怎么说、怎么做、怎么想</a:t>
            </a:r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r>
              <a:rPr lang="en-US" altLang="zh-CN" sz="2800">
                <a:solidFill>
                  <a:srgbClr val="65A48F"/>
                </a:solidFill>
                <a:latin typeface="宋体" panose="02010600030101010101" pitchFamily="2" charset="-122"/>
              </a:rPr>
              <a:t>a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</a:rPr>
              <a:t>（设计意图：例文的学习解决了以下教学重点：一是习作内容，即写生活中发现的新事物或新现象；二是知道按事情发展的顺序写（发现问题</a:t>
            </a:r>
            <a:r>
              <a:rPr lang="en-US" altLang="zh-CN" sz="2800">
                <a:solidFill>
                  <a:srgbClr val="65A48F"/>
                </a:solidFill>
                <a:latin typeface="宋体" panose="02010600030101010101" pitchFamily="2" charset="-122"/>
              </a:rPr>
              <a:t>――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</a:rPr>
              <a:t>探究问题</a:t>
            </a:r>
            <a:r>
              <a:rPr lang="en-US" altLang="zh-CN" sz="2800">
                <a:solidFill>
                  <a:srgbClr val="65A48F"/>
                </a:solidFill>
                <a:latin typeface="宋体" panose="02010600030101010101" pitchFamily="2" charset="-122"/>
              </a:rPr>
              <a:t>――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</a:rPr>
              <a:t>解决问题）；三是学习通过描写人物的动作、语言、神态，心理活动，来把经过写具体。）</a:t>
            </a:r>
            <a:endParaRPr lang="zh-CN" altLang="en-US" sz="2800">
              <a:solidFill>
                <a:srgbClr val="65A4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160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高可信度的说明">
            <a:extLst>
              <a:ext uri="{FF2B5EF4-FFF2-40B4-BE49-F238E27FC236}">
                <a16:creationId xmlns="" xmlns:a16="http://schemas.microsoft.com/office/drawing/2014/main" id="{DE8F2DA0-949E-40CF-BDC7-BDE5BADF75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587BEC4-1C70-45B0-AF74-153C8041A8A1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65A4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70047FC8-0692-47E4-B45C-503173D679B6}"/>
              </a:ext>
            </a:extLst>
          </p:cNvPr>
          <p:cNvGrpSpPr/>
          <p:nvPr/>
        </p:nvGrpSpPr>
        <p:grpSpPr>
          <a:xfrm>
            <a:off x="3015231" y="1662655"/>
            <a:ext cx="6075250" cy="830997"/>
            <a:chOff x="3612990" y="3508058"/>
            <a:chExt cx="5669781" cy="830997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A3404097-8477-446E-B9E5-3F7CA56D7F91}"/>
                </a:ext>
              </a:extLst>
            </p:cNvPr>
            <p:cNvSpPr/>
            <p:nvPr/>
          </p:nvSpPr>
          <p:spPr>
            <a:xfrm>
              <a:off x="3612990" y="3929741"/>
              <a:ext cx="1144627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50987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CE948373-205C-4492-862F-B71036EA58B5}"/>
                </a:ext>
              </a:extLst>
            </p:cNvPr>
            <p:cNvSpPr/>
            <p:nvPr/>
          </p:nvSpPr>
          <p:spPr>
            <a:xfrm>
              <a:off x="8138144" y="3929741"/>
              <a:ext cx="1144627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0987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" name="TextBox 4">
              <a:extLst>
                <a:ext uri="{FF2B5EF4-FFF2-40B4-BE49-F238E27FC236}">
                  <a16:creationId xmlns="" xmlns:a16="http://schemas.microsoft.com/office/drawing/2014/main" id="{6C9BF6B0-C311-43EC-B829-8CB24549B3D6}"/>
                </a:ext>
              </a:extLst>
            </p:cNvPr>
            <p:cNvSpPr txBox="1"/>
            <p:nvPr/>
          </p:nvSpPr>
          <p:spPr>
            <a:xfrm>
              <a:off x="5058847" y="3508058"/>
              <a:ext cx="276942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第四部</a:t>
              </a:r>
              <a:r>
                <a:rPr lang="zh-CN" altLang="en-US" sz="4800" b="1" spc="600" dirty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分</a:t>
              </a:r>
              <a:endParaRPr lang="en-US" altLang="zh-CN" sz="48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8" name="文本框 3">
            <a:extLst>
              <a:ext uri="{FF2B5EF4-FFF2-40B4-BE49-F238E27FC236}">
                <a16:creationId xmlns="" xmlns:a16="http://schemas.microsoft.com/office/drawing/2014/main" id="{EA2B559E-C09B-4919-9423-A261ADE47D4A}"/>
              </a:ext>
            </a:extLst>
          </p:cNvPr>
          <p:cNvSpPr txBox="1"/>
          <p:nvPr/>
        </p:nvSpPr>
        <p:spPr>
          <a:xfrm>
            <a:off x="3863195" y="2671916"/>
            <a:ext cx="4379130" cy="707886"/>
          </a:xfrm>
          <a:prstGeom prst="rect">
            <a:avLst/>
          </a:prstGeom>
          <a:solidFill>
            <a:srgbClr val="65A48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000" spc="6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知识延伸</a:t>
            </a:r>
            <a:endParaRPr kumimoji="1" lang="zh-CN" altLang="en-US" sz="4000" spc="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AA6DBAC-CAB1-429D-B89C-DA9555149944}"/>
              </a:ext>
            </a:extLst>
          </p:cNvPr>
          <p:cNvSpPr txBox="1"/>
          <p:nvPr/>
        </p:nvSpPr>
        <p:spPr>
          <a:xfrm>
            <a:off x="2965449" y="3558642"/>
            <a:ext cx="61250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75166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 descr="图片包含 文字&#10;&#10;已生成高可信度的说明">
            <a:extLst>
              <a:ext uri="{FF2B5EF4-FFF2-40B4-BE49-F238E27FC236}">
                <a16:creationId xmlns="" xmlns:a16="http://schemas.microsoft.com/office/drawing/2014/main" id="{DEBAD863-0553-4405-B3DD-A99DA84FE3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67B643CB-12D1-4F82-BA88-16A5BD7157F6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65A4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BBF7DEF5-2766-4CA6-82AA-39F27783AC00}"/>
              </a:ext>
            </a:extLst>
          </p:cNvPr>
          <p:cNvGrpSpPr/>
          <p:nvPr/>
        </p:nvGrpSpPr>
        <p:grpSpPr>
          <a:xfrm>
            <a:off x="3021579" y="2712671"/>
            <a:ext cx="6075250" cy="1291451"/>
            <a:chOff x="1097141" y="3403726"/>
            <a:chExt cx="7498024" cy="1366280"/>
          </a:xfrm>
          <a:solidFill>
            <a:srgbClr val="65A48F"/>
          </a:solidFill>
        </p:grpSpPr>
        <p:sp>
          <p:nvSpPr>
            <p:cNvPr id="37" name="文本框 3">
              <a:extLst>
                <a:ext uri="{FF2B5EF4-FFF2-40B4-BE49-F238E27FC236}">
                  <a16:creationId xmlns="" xmlns:a16="http://schemas.microsoft.com/office/drawing/2014/main" id="{16D74079-DDCE-4198-9650-A83A6C8A7C6B}"/>
                </a:ext>
              </a:extLst>
            </p:cNvPr>
            <p:cNvSpPr txBox="1"/>
            <p:nvPr/>
          </p:nvSpPr>
          <p:spPr>
            <a:xfrm>
              <a:off x="1097141" y="3403726"/>
              <a:ext cx="3615354" cy="488413"/>
            </a:xfrm>
            <a:prstGeom prst="rect">
              <a:avLst/>
            </a:prstGeom>
            <a:grp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400" spc="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01</a:t>
              </a:r>
              <a:r>
                <a:rPr kumimoji="1" lang="zh-CN" altLang="en-US" sz="2400" spc="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学</a:t>
              </a:r>
              <a:r>
                <a:rPr kumimoji="1" lang="zh-CN" altLang="en-US" sz="2400" spc="6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习目标</a:t>
              </a:r>
              <a:endParaRPr kumimoji="1" lang="zh-CN" altLang="en-US" sz="2400" spc="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8" name="文本框 4">
              <a:extLst>
                <a:ext uri="{FF2B5EF4-FFF2-40B4-BE49-F238E27FC236}">
                  <a16:creationId xmlns="" xmlns:a16="http://schemas.microsoft.com/office/drawing/2014/main" id="{873392DE-40F1-4741-9B28-4AE005816ADF}"/>
                </a:ext>
              </a:extLst>
            </p:cNvPr>
            <p:cNvSpPr txBox="1"/>
            <p:nvPr/>
          </p:nvSpPr>
          <p:spPr>
            <a:xfrm>
              <a:off x="1097141" y="4281591"/>
              <a:ext cx="3615356" cy="488415"/>
            </a:xfrm>
            <a:prstGeom prst="rect">
              <a:avLst/>
            </a:prstGeom>
            <a:grp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400" spc="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02</a:t>
              </a:r>
              <a:r>
                <a:rPr kumimoji="1" lang="zh-CN" altLang="en-US" sz="2400" spc="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kumimoji="1" lang="zh-CN" altLang="en-US" sz="2400" spc="6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课文解析</a:t>
              </a:r>
              <a:endParaRPr kumimoji="1" lang="zh-CN" altLang="en-US" sz="2400" spc="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9" name="文本框 7">
              <a:extLst>
                <a:ext uri="{FF2B5EF4-FFF2-40B4-BE49-F238E27FC236}">
                  <a16:creationId xmlns="" xmlns:a16="http://schemas.microsoft.com/office/drawing/2014/main" id="{7A55C6AA-82A2-499A-A5C7-96A3E2A2F66F}"/>
                </a:ext>
              </a:extLst>
            </p:cNvPr>
            <p:cNvSpPr txBox="1"/>
            <p:nvPr/>
          </p:nvSpPr>
          <p:spPr>
            <a:xfrm>
              <a:off x="4979809" y="3403729"/>
              <a:ext cx="3615356" cy="488416"/>
            </a:xfrm>
            <a:prstGeom prst="rect">
              <a:avLst/>
            </a:prstGeom>
            <a:grp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400" spc="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03</a:t>
              </a:r>
              <a:r>
                <a:rPr kumimoji="1" lang="zh-CN" altLang="en-US" sz="2400" spc="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kumimoji="1" lang="zh-CN" altLang="en-US" sz="2400" spc="6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课文重点</a:t>
              </a:r>
              <a:endParaRPr kumimoji="1" lang="zh-CN" altLang="en-US" sz="2400" spc="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0" name="文本框 8">
              <a:extLst>
                <a:ext uri="{FF2B5EF4-FFF2-40B4-BE49-F238E27FC236}">
                  <a16:creationId xmlns="" xmlns:a16="http://schemas.microsoft.com/office/drawing/2014/main" id="{7A8AF2C0-80E3-4142-837C-A2D4E7307974}"/>
                </a:ext>
              </a:extLst>
            </p:cNvPr>
            <p:cNvSpPr txBox="1"/>
            <p:nvPr/>
          </p:nvSpPr>
          <p:spPr>
            <a:xfrm>
              <a:off x="4979809" y="4281590"/>
              <a:ext cx="3615356" cy="488415"/>
            </a:xfrm>
            <a:prstGeom prst="rect">
              <a:avLst/>
            </a:prstGeom>
            <a:grp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2400" spc="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04</a:t>
              </a:r>
              <a:r>
                <a:rPr kumimoji="1" lang="zh-CN" altLang="en-US" sz="2400" spc="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知</a:t>
              </a:r>
              <a:r>
                <a:rPr kumimoji="1" lang="zh-CN" altLang="en-US" sz="2400" spc="6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识延伸</a:t>
              </a:r>
              <a:endParaRPr kumimoji="1" lang="zh-CN" altLang="en-US" sz="2400" spc="6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01601373-0E56-4690-B8BB-B955651C678A}"/>
              </a:ext>
            </a:extLst>
          </p:cNvPr>
          <p:cNvGrpSpPr/>
          <p:nvPr/>
        </p:nvGrpSpPr>
        <p:grpSpPr>
          <a:xfrm>
            <a:off x="3021579" y="1583732"/>
            <a:ext cx="6075250" cy="830997"/>
            <a:chOff x="3612990" y="3508058"/>
            <a:chExt cx="5669781" cy="830997"/>
          </a:xfrm>
        </p:grpSpPr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478E8ED2-9BB4-43B6-B01B-AB8FE2933D2B}"/>
                </a:ext>
              </a:extLst>
            </p:cNvPr>
            <p:cNvSpPr/>
            <p:nvPr/>
          </p:nvSpPr>
          <p:spPr>
            <a:xfrm>
              <a:off x="3612990" y="3929741"/>
              <a:ext cx="1144627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50987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3" name="矩形 42">
              <a:extLst>
                <a:ext uri="{FF2B5EF4-FFF2-40B4-BE49-F238E27FC236}">
                  <a16:creationId xmlns="" xmlns:a16="http://schemas.microsoft.com/office/drawing/2014/main" id="{2442CA08-D553-4CEF-B121-CD65F2EBA1FC}"/>
                </a:ext>
              </a:extLst>
            </p:cNvPr>
            <p:cNvSpPr/>
            <p:nvPr/>
          </p:nvSpPr>
          <p:spPr>
            <a:xfrm>
              <a:off x="8138144" y="3929741"/>
              <a:ext cx="1144627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0987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4" name="TextBox 4">
              <a:extLst>
                <a:ext uri="{FF2B5EF4-FFF2-40B4-BE49-F238E27FC236}">
                  <a16:creationId xmlns="" xmlns:a16="http://schemas.microsoft.com/office/drawing/2014/main" id="{3B6739E7-6A50-419D-AAB2-E1345A3D7449}"/>
                </a:ext>
              </a:extLst>
            </p:cNvPr>
            <p:cNvSpPr txBox="1"/>
            <p:nvPr/>
          </p:nvSpPr>
          <p:spPr>
            <a:xfrm>
              <a:off x="5383482" y="3508058"/>
              <a:ext cx="212015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b="1" spc="600" dirty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主目录</a:t>
              </a:r>
              <a:endParaRPr lang="en-US" altLang="zh-CN" sz="48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2" presetID="2" presetClass="entr" presetSubtype="1" fill="hold" nodeType="afterEffect" p14:presetBounceEnd="464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400">
                                          <p:cBhvr additive="base">
                                            <p:cTn id="2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400">
                                          <p:cBhvr additive="base">
                                            <p:cTn id="2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2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376569A-07CF-4577-BE1F-AA15BF2889BF}"/>
              </a:ext>
            </a:extLst>
          </p:cNvPr>
          <p:cNvGrpSpPr/>
          <p:nvPr/>
        </p:nvGrpSpPr>
        <p:grpSpPr>
          <a:xfrm>
            <a:off x="915379" y="238568"/>
            <a:ext cx="10524414" cy="492443"/>
            <a:chOff x="-2495477" y="666013"/>
            <a:chExt cx="10524414" cy="492443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6CE6A8F-4F09-4F5C-920A-B49DBAF0C09E}"/>
                </a:ext>
              </a:extLst>
            </p:cNvPr>
            <p:cNvSpPr/>
            <p:nvPr/>
          </p:nvSpPr>
          <p:spPr>
            <a:xfrm>
              <a:off x="4032064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58736-A994-4213-8BAA-6DC1245D5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475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知识延伸</a:t>
              </a:r>
              <a:endParaRPr lang="zh-CN" altLang="en-US" sz="32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23605B1-496A-4A67-8566-F8EF7DFEDF61}"/>
                </a:ext>
              </a:extLst>
            </p:cNvPr>
            <p:cNvSpPr/>
            <p:nvPr/>
          </p:nvSpPr>
          <p:spPr>
            <a:xfrm>
              <a:off x="-2495477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768702" y="1324774"/>
            <a:ext cx="9220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⑴．学生交流自己的习作，就是否语句通顺、记事是否有顺序、有重点，发现问题，解决问题的过程是否写具体等方面进行交流点评。</a:t>
            </a:r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endParaRPr lang="en-US" altLang="zh-CN" sz="2800" smtClean="0">
              <a:solidFill>
                <a:srgbClr val="65A48F"/>
              </a:solidFill>
            </a:endParaRPr>
          </a:p>
          <a:p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⑵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．学生阅读自己的习作，对习作中有明显错误的词句及标点进行修改。</a:t>
            </a:r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endParaRPr lang="en-US" altLang="zh-CN" sz="2800" smtClean="0">
              <a:solidFill>
                <a:srgbClr val="65A48F"/>
              </a:solidFill>
            </a:endParaRPr>
          </a:p>
          <a:p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⑶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．誊写习作</a:t>
            </a:r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>
              <a:solidFill>
                <a:srgbClr val="65A4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215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376569A-07CF-4577-BE1F-AA15BF2889BF}"/>
              </a:ext>
            </a:extLst>
          </p:cNvPr>
          <p:cNvGrpSpPr/>
          <p:nvPr/>
        </p:nvGrpSpPr>
        <p:grpSpPr>
          <a:xfrm>
            <a:off x="915379" y="238568"/>
            <a:ext cx="10524414" cy="492443"/>
            <a:chOff x="-2495477" y="666013"/>
            <a:chExt cx="10524414" cy="492443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6CE6A8F-4F09-4F5C-920A-B49DBAF0C09E}"/>
                </a:ext>
              </a:extLst>
            </p:cNvPr>
            <p:cNvSpPr/>
            <p:nvPr/>
          </p:nvSpPr>
          <p:spPr>
            <a:xfrm>
              <a:off x="4032064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58736-A994-4213-8BAA-6DC1245D5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475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知识延伸</a:t>
              </a:r>
              <a:endParaRPr lang="zh-CN" altLang="en-US" sz="32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23605B1-496A-4A67-8566-F8EF7DFEDF61}"/>
                </a:ext>
              </a:extLst>
            </p:cNvPr>
            <p:cNvSpPr/>
            <p:nvPr/>
          </p:nvSpPr>
          <p:spPr>
            <a:xfrm>
              <a:off x="-2495477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732643" y="2006079"/>
            <a:ext cx="9220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．选择学生习作一份，读一读。看看他写清楚、写具体了发现、探究的经过了吗？</a:t>
            </a:r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endParaRPr lang="en-US" altLang="zh-CN" sz="2800" smtClean="0">
              <a:solidFill>
                <a:srgbClr val="65A48F"/>
              </a:solidFill>
            </a:endParaRPr>
          </a:p>
          <a:p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．他还有什么地方可以写得更好一些的？</a:t>
            </a:r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endParaRPr lang="en-US" altLang="zh-CN" sz="2800" smtClean="0">
              <a:solidFill>
                <a:srgbClr val="65A48F"/>
              </a:solidFill>
            </a:endParaRPr>
          </a:p>
          <a:p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③</a:t>
            </a:r>
            <a:r>
              <a:rPr lang="en-US" altLang="zh-CN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 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教师再选择一份不仅写清楚了发现过程，同时还描写了自己在发现过程中的心情的习作或精彩的片段。</a:t>
            </a:r>
            <a:endParaRPr lang="zh-CN" altLang="en-US" sz="2800">
              <a:solidFill>
                <a:srgbClr val="65A4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159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376569A-07CF-4577-BE1F-AA15BF2889BF}"/>
              </a:ext>
            </a:extLst>
          </p:cNvPr>
          <p:cNvGrpSpPr/>
          <p:nvPr/>
        </p:nvGrpSpPr>
        <p:grpSpPr>
          <a:xfrm>
            <a:off x="915379" y="238568"/>
            <a:ext cx="10524414" cy="492443"/>
            <a:chOff x="-2495477" y="666013"/>
            <a:chExt cx="10524414" cy="492443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6CE6A8F-4F09-4F5C-920A-B49DBAF0C09E}"/>
                </a:ext>
              </a:extLst>
            </p:cNvPr>
            <p:cNvSpPr/>
            <p:nvPr/>
          </p:nvSpPr>
          <p:spPr>
            <a:xfrm>
              <a:off x="4032064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58736-A994-4213-8BAA-6DC1245D5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475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知识延伸</a:t>
              </a:r>
              <a:endParaRPr lang="zh-CN" altLang="en-US" sz="32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23605B1-496A-4A67-8566-F8EF7DFEDF61}"/>
                </a:ext>
              </a:extLst>
            </p:cNvPr>
            <p:cNvSpPr/>
            <p:nvPr/>
          </p:nvSpPr>
          <p:spPr>
            <a:xfrm>
              <a:off x="-2495477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610774" y="2091760"/>
            <a:ext cx="924843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⑷．根据精彩的片段，再来修改自己的习作。</a:t>
            </a:r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    </a:t>
            </a:r>
            <a:endParaRPr lang="en-US" altLang="zh-CN" sz="2800" smtClean="0">
              <a:solidFill>
                <a:srgbClr val="65A48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8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设计意图：学生个体之间的生活积淀、文化底蕴、审美情趣是千差万别的，每一个学生相对于他的同伴就是一个很好的学习资源。通过阅读同伴的习作，进一步明白同伴是如何把要把发现的过程写清楚、写具体的。</a:t>
            </a:r>
            <a:r>
              <a:rPr lang="en-US" altLang="zh-CN" sz="28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zh-CN" altLang="en-US" sz="2800">
              <a:solidFill>
                <a:srgbClr val="65A4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854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376569A-07CF-4577-BE1F-AA15BF2889BF}"/>
              </a:ext>
            </a:extLst>
          </p:cNvPr>
          <p:cNvGrpSpPr/>
          <p:nvPr/>
        </p:nvGrpSpPr>
        <p:grpSpPr>
          <a:xfrm>
            <a:off x="915379" y="238568"/>
            <a:ext cx="10524414" cy="492443"/>
            <a:chOff x="-2495477" y="666013"/>
            <a:chExt cx="10524414" cy="492443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6CE6A8F-4F09-4F5C-920A-B49DBAF0C09E}"/>
                </a:ext>
              </a:extLst>
            </p:cNvPr>
            <p:cNvSpPr/>
            <p:nvPr/>
          </p:nvSpPr>
          <p:spPr>
            <a:xfrm>
              <a:off x="4032064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58736-A994-4213-8BAA-6DC1245D5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475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知识延伸</a:t>
              </a:r>
              <a:endParaRPr lang="zh-CN" altLang="en-US" sz="32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23605B1-496A-4A67-8566-F8EF7DFEDF61}"/>
                </a:ext>
              </a:extLst>
            </p:cNvPr>
            <p:cNvSpPr/>
            <p:nvPr/>
          </p:nvSpPr>
          <p:spPr>
            <a:xfrm>
              <a:off x="-2495477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981768" y="1215294"/>
            <a:ext cx="881686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>
                <a:solidFill>
                  <a:srgbClr val="65A48F"/>
                </a:solidFill>
              </a:rPr>
              <a:t/>
            </a:r>
            <a:br>
              <a:rPr lang="en-US" altLang="zh-CN" sz="2800">
                <a:solidFill>
                  <a:srgbClr val="65A48F"/>
                </a:solidFill>
              </a:rPr>
            </a:br>
            <a:endParaRPr lang="en-US" altLang="zh-CN" sz="2800" smtClean="0">
              <a:solidFill>
                <a:srgbClr val="65A48F"/>
              </a:solidFill>
            </a:endParaRPr>
          </a:p>
          <a:p>
            <a:r>
              <a:rPr lang="en-US" altLang="zh-CN" sz="2800" smtClean="0">
                <a:solidFill>
                  <a:srgbClr val="65A48F"/>
                </a:solidFill>
                <a:latin typeface="宋体" panose="02010600030101010101" pitchFamily="2" charset="-122"/>
              </a:rPr>
              <a:t>⑴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</a:rPr>
              <a:t>．同学们，今天我们交流了自己在平常生活中的发现，知道了习作内容源于生活，我们要平时要乐于体验生活、善于观察生活；二是知道了记事要有顺序、有重点、写具体。</a:t>
            </a:r>
            <a:r>
              <a:rPr lang="zh-CN" altLang="en-US" sz="2800">
                <a:solidFill>
                  <a:srgbClr val="65A48F"/>
                </a:solidFill>
              </a:rPr>
              <a:t/>
            </a:r>
            <a:br>
              <a:rPr lang="zh-CN" altLang="en-US" sz="2800">
                <a:solidFill>
                  <a:srgbClr val="65A48F"/>
                </a:solidFill>
              </a:rPr>
            </a:br>
            <a:endParaRPr lang="en-US" altLang="zh-CN" sz="2800" smtClean="0">
              <a:solidFill>
                <a:srgbClr val="65A48F"/>
              </a:solidFill>
            </a:endParaRPr>
          </a:p>
          <a:p>
            <a:r>
              <a:rPr lang="zh-CN" altLang="en-US" sz="2800" smtClean="0">
                <a:solidFill>
                  <a:srgbClr val="65A48F"/>
                </a:solidFill>
                <a:latin typeface="宋体" panose="02010600030101010101" pitchFamily="2" charset="-122"/>
              </a:rPr>
              <a:t>⑵</a:t>
            </a:r>
            <a:r>
              <a:rPr lang="zh-CN" altLang="en-US" sz="2800">
                <a:solidFill>
                  <a:srgbClr val="65A48F"/>
                </a:solidFill>
                <a:latin typeface="宋体" panose="02010600030101010101" pitchFamily="2" charset="-122"/>
              </a:rPr>
              <a:t>．课后，请同学们再写一个新的发现。</a:t>
            </a:r>
            <a:endParaRPr lang="zh-CN" altLang="en-US" sz="2800">
              <a:solidFill>
                <a:srgbClr val="65A4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901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高可信度的说明">
            <a:extLst>
              <a:ext uri="{FF2B5EF4-FFF2-40B4-BE49-F238E27FC236}">
                <a16:creationId xmlns="" xmlns:a16="http://schemas.microsoft.com/office/drawing/2014/main" id="{AFDDD0E8-9B0B-42F6-8D0E-D48C10F73B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3" name="TextBox 4">
            <a:extLst>
              <a:ext uri="{FF2B5EF4-FFF2-40B4-BE49-F238E27FC236}">
                <a16:creationId xmlns="" xmlns:a16="http://schemas.microsoft.com/office/drawing/2014/main" id="{97A17961-E45D-4F64-BC18-29E1C47E0F79}"/>
              </a:ext>
            </a:extLst>
          </p:cNvPr>
          <p:cNvSpPr txBox="1"/>
          <p:nvPr/>
        </p:nvSpPr>
        <p:spPr>
          <a:xfrm>
            <a:off x="3162402" y="1704413"/>
            <a:ext cx="5897768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200" b="1" spc="12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同学们下课啦</a:t>
            </a:r>
            <a:endParaRPr lang="en-US" altLang="zh-CN" sz="6200" b="1" spc="1200" dirty="0">
              <a:solidFill>
                <a:srgbClr val="65A48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53E52651-8464-46CD-A895-DF88A4C670F5}"/>
              </a:ext>
            </a:extLst>
          </p:cNvPr>
          <p:cNvSpPr/>
          <p:nvPr/>
        </p:nvSpPr>
        <p:spPr>
          <a:xfrm>
            <a:off x="3231385" y="2880470"/>
            <a:ext cx="5606908" cy="520775"/>
          </a:xfrm>
          <a:prstGeom prst="rect">
            <a:avLst/>
          </a:prstGeom>
          <a:solidFill>
            <a:srgbClr val="65A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1465B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="" xmlns:a16="http://schemas.microsoft.com/office/drawing/2014/main" id="{04A0A393-1888-4C4B-9383-3E74FE225FBB}"/>
              </a:ext>
            </a:extLst>
          </p:cNvPr>
          <p:cNvSpPr txBox="1"/>
          <p:nvPr/>
        </p:nvSpPr>
        <p:spPr>
          <a:xfrm>
            <a:off x="3700870" y="2868321"/>
            <a:ext cx="48013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人教版三年级语文课件</a:t>
            </a:r>
            <a:endParaRPr lang="en-US" altLang="zh-CN" sz="2800" spc="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D7833975-4F66-4B33-A2ED-B65E4FE4D34F}"/>
              </a:ext>
            </a:extLst>
          </p:cNvPr>
          <p:cNvGrpSpPr/>
          <p:nvPr/>
        </p:nvGrpSpPr>
        <p:grpSpPr>
          <a:xfrm>
            <a:off x="3205414" y="3656680"/>
            <a:ext cx="5612838" cy="179224"/>
            <a:chOff x="1839287" y="5184146"/>
            <a:chExt cx="2767715" cy="95254"/>
          </a:xfrm>
        </p:grpSpPr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1DAD2939-2A47-47E3-8B12-84CD1083DE35}"/>
                </a:ext>
              </a:extLst>
            </p:cNvPr>
            <p:cNvGrpSpPr/>
            <p:nvPr/>
          </p:nvGrpSpPr>
          <p:grpSpPr>
            <a:xfrm>
              <a:off x="2591031" y="5184150"/>
              <a:ext cx="2015971" cy="95250"/>
              <a:chOff x="2425983" y="5170170"/>
              <a:chExt cx="2015971" cy="156210"/>
            </a:xfrm>
          </p:grpSpPr>
          <p:grpSp>
            <p:nvGrpSpPr>
              <p:cNvPr id="29" name="组合 28">
                <a:extLst>
                  <a:ext uri="{FF2B5EF4-FFF2-40B4-BE49-F238E27FC236}">
                    <a16:creationId xmlns="" xmlns:a16="http://schemas.microsoft.com/office/drawing/2014/main" id="{63414455-E393-4CFB-82D8-DE7AD942A022}"/>
                  </a:ext>
                </a:extLst>
              </p:cNvPr>
              <p:cNvGrpSpPr/>
              <p:nvPr/>
            </p:nvGrpSpPr>
            <p:grpSpPr>
              <a:xfrm>
                <a:off x="2425983" y="5179695"/>
                <a:ext cx="1009343" cy="146685"/>
                <a:chOff x="2425983" y="5179695"/>
                <a:chExt cx="1009343" cy="146685"/>
              </a:xfrm>
            </p:grpSpPr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4DBAD5F1-29F6-4C16-9780-5C1748B8B5F5}"/>
                    </a:ext>
                  </a:extLst>
                </p:cNvPr>
                <p:cNvGrpSpPr/>
                <p:nvPr/>
              </p:nvGrpSpPr>
              <p:grpSpPr>
                <a:xfrm>
                  <a:off x="2425983" y="5186045"/>
                  <a:ext cx="504518" cy="140335"/>
                  <a:chOff x="2425983" y="5186045"/>
                  <a:chExt cx="504518" cy="140335"/>
                </a:xfrm>
              </p:grpSpPr>
              <p:grpSp>
                <p:nvGrpSpPr>
                  <p:cNvPr id="53" name="组合 52">
                    <a:extLst>
                      <a:ext uri="{FF2B5EF4-FFF2-40B4-BE49-F238E27FC236}">
                        <a16:creationId xmlns="" xmlns:a16="http://schemas.microsoft.com/office/drawing/2014/main" id="{9C8BB338-446A-4F31-9127-CBF45FD6C02A}"/>
                      </a:ext>
                    </a:extLst>
                  </p:cNvPr>
                  <p:cNvGrpSpPr/>
                  <p:nvPr/>
                </p:nvGrpSpPr>
                <p:grpSpPr>
                  <a:xfrm>
                    <a:off x="2425983" y="5189220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57" name="直接连接符 56">
                      <a:extLst>
                        <a:ext uri="{FF2B5EF4-FFF2-40B4-BE49-F238E27FC236}">
                          <a16:creationId xmlns="" xmlns:a16="http://schemas.microsoft.com/office/drawing/2014/main" id="{1F3A9935-C624-4C7D-9CCC-4E701182D57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直接连接符 57">
                      <a:extLst>
                        <a:ext uri="{FF2B5EF4-FFF2-40B4-BE49-F238E27FC236}">
                          <a16:creationId xmlns="" xmlns:a16="http://schemas.microsoft.com/office/drawing/2014/main" id="{EE4C9984-5D02-4427-8BB0-7A800D9FD81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4" name="组合 53">
                    <a:extLst>
                      <a:ext uri="{FF2B5EF4-FFF2-40B4-BE49-F238E27FC236}">
                        <a16:creationId xmlns="" xmlns:a16="http://schemas.microsoft.com/office/drawing/2014/main" id="{2EE6B3B5-9855-41C9-819B-3A859695C820}"/>
                      </a:ext>
                    </a:extLst>
                  </p:cNvPr>
                  <p:cNvGrpSpPr/>
                  <p:nvPr/>
                </p:nvGrpSpPr>
                <p:grpSpPr>
                  <a:xfrm>
                    <a:off x="2676808" y="5186045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55" name="直接连接符 54">
                      <a:extLst>
                        <a:ext uri="{FF2B5EF4-FFF2-40B4-BE49-F238E27FC236}">
                          <a16:creationId xmlns="" xmlns:a16="http://schemas.microsoft.com/office/drawing/2014/main" id="{82DC8BF5-635E-4F1F-A17B-E48BD8943EC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直接连接符 55">
                      <a:extLst>
                        <a:ext uri="{FF2B5EF4-FFF2-40B4-BE49-F238E27FC236}">
                          <a16:creationId xmlns="" xmlns:a16="http://schemas.microsoft.com/office/drawing/2014/main" id="{74E866C2-B021-44EE-BB5D-4D22F4DA394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6" name="组合 45">
                  <a:extLst>
                    <a:ext uri="{FF2B5EF4-FFF2-40B4-BE49-F238E27FC236}">
                      <a16:creationId xmlns="" xmlns:a16="http://schemas.microsoft.com/office/drawing/2014/main" id="{F8E948A4-F0F9-4406-9FB9-74A286F445C1}"/>
                    </a:ext>
                  </a:extLst>
                </p:cNvPr>
                <p:cNvGrpSpPr/>
                <p:nvPr/>
              </p:nvGrpSpPr>
              <p:grpSpPr>
                <a:xfrm>
                  <a:off x="2930808" y="5179695"/>
                  <a:ext cx="504518" cy="140335"/>
                  <a:chOff x="2425983" y="5186045"/>
                  <a:chExt cx="504518" cy="140335"/>
                </a:xfrm>
              </p:grpSpPr>
              <p:grpSp>
                <p:nvGrpSpPr>
                  <p:cNvPr id="47" name="组合 46">
                    <a:extLst>
                      <a:ext uri="{FF2B5EF4-FFF2-40B4-BE49-F238E27FC236}">
                        <a16:creationId xmlns="" xmlns:a16="http://schemas.microsoft.com/office/drawing/2014/main" id="{6BF0AA98-BFD9-4004-A9C9-D6681E458261}"/>
                      </a:ext>
                    </a:extLst>
                  </p:cNvPr>
                  <p:cNvGrpSpPr/>
                  <p:nvPr/>
                </p:nvGrpSpPr>
                <p:grpSpPr>
                  <a:xfrm>
                    <a:off x="2425983" y="5189220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51" name="直接连接符 50">
                      <a:extLst>
                        <a:ext uri="{FF2B5EF4-FFF2-40B4-BE49-F238E27FC236}">
                          <a16:creationId xmlns="" xmlns:a16="http://schemas.microsoft.com/office/drawing/2014/main" id="{A94F8242-D83D-48F2-8C9B-F16D9F2A9C4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直接连接符 51">
                      <a:extLst>
                        <a:ext uri="{FF2B5EF4-FFF2-40B4-BE49-F238E27FC236}">
                          <a16:creationId xmlns="" xmlns:a16="http://schemas.microsoft.com/office/drawing/2014/main" id="{B39F7A35-D798-4E27-866B-D16D3DEFEFF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8" name="组合 47">
                    <a:extLst>
                      <a:ext uri="{FF2B5EF4-FFF2-40B4-BE49-F238E27FC236}">
                        <a16:creationId xmlns="" xmlns:a16="http://schemas.microsoft.com/office/drawing/2014/main" id="{011EEE0D-C253-4301-BCA3-D23F0BBB8219}"/>
                      </a:ext>
                    </a:extLst>
                  </p:cNvPr>
                  <p:cNvGrpSpPr/>
                  <p:nvPr/>
                </p:nvGrpSpPr>
                <p:grpSpPr>
                  <a:xfrm>
                    <a:off x="2676808" y="5186045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49" name="直接连接符 48">
                      <a:extLst>
                        <a:ext uri="{FF2B5EF4-FFF2-40B4-BE49-F238E27FC236}">
                          <a16:creationId xmlns="" xmlns:a16="http://schemas.microsoft.com/office/drawing/2014/main" id="{D975848C-43DF-4439-B702-0B8858F0A5A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直接连接符 49">
                      <a:extLst>
                        <a:ext uri="{FF2B5EF4-FFF2-40B4-BE49-F238E27FC236}">
                          <a16:creationId xmlns="" xmlns:a16="http://schemas.microsoft.com/office/drawing/2014/main" id="{3792FC75-DE1F-42F7-8290-F88BFAA4654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30" name="组合 29">
                <a:extLst>
                  <a:ext uri="{FF2B5EF4-FFF2-40B4-BE49-F238E27FC236}">
                    <a16:creationId xmlns="" xmlns:a16="http://schemas.microsoft.com/office/drawing/2014/main" id="{B0D822F5-1788-4775-AFAE-9E998AC85978}"/>
                  </a:ext>
                </a:extLst>
              </p:cNvPr>
              <p:cNvGrpSpPr/>
              <p:nvPr/>
            </p:nvGrpSpPr>
            <p:grpSpPr>
              <a:xfrm>
                <a:off x="3432611" y="5170170"/>
                <a:ext cx="1009343" cy="146685"/>
                <a:chOff x="2425983" y="5179695"/>
                <a:chExt cx="1009343" cy="146685"/>
              </a:xfrm>
            </p:grpSpPr>
            <p:grpSp>
              <p:nvGrpSpPr>
                <p:cNvPr id="31" name="组合 30">
                  <a:extLst>
                    <a:ext uri="{FF2B5EF4-FFF2-40B4-BE49-F238E27FC236}">
                      <a16:creationId xmlns="" xmlns:a16="http://schemas.microsoft.com/office/drawing/2014/main" id="{14C6E220-846C-4057-83B6-42C5CF646377}"/>
                    </a:ext>
                  </a:extLst>
                </p:cNvPr>
                <p:cNvGrpSpPr/>
                <p:nvPr/>
              </p:nvGrpSpPr>
              <p:grpSpPr>
                <a:xfrm>
                  <a:off x="2425983" y="5186045"/>
                  <a:ext cx="504518" cy="140335"/>
                  <a:chOff x="2425983" y="5186045"/>
                  <a:chExt cx="504518" cy="140335"/>
                </a:xfrm>
              </p:grpSpPr>
              <p:grpSp>
                <p:nvGrpSpPr>
                  <p:cNvPr id="39" name="组合 38">
                    <a:extLst>
                      <a:ext uri="{FF2B5EF4-FFF2-40B4-BE49-F238E27FC236}">
                        <a16:creationId xmlns="" xmlns:a16="http://schemas.microsoft.com/office/drawing/2014/main" id="{BE34CAA1-8A46-48D0-9BAF-9BEB7F2E3562}"/>
                      </a:ext>
                    </a:extLst>
                  </p:cNvPr>
                  <p:cNvGrpSpPr/>
                  <p:nvPr/>
                </p:nvGrpSpPr>
                <p:grpSpPr>
                  <a:xfrm>
                    <a:off x="2425983" y="5189220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43" name="直接连接符 42">
                      <a:extLst>
                        <a:ext uri="{FF2B5EF4-FFF2-40B4-BE49-F238E27FC236}">
                          <a16:creationId xmlns="" xmlns:a16="http://schemas.microsoft.com/office/drawing/2014/main" id="{BCDC0B1A-D808-4193-8D0A-81D095DA72E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直接连接符 43">
                      <a:extLst>
                        <a:ext uri="{FF2B5EF4-FFF2-40B4-BE49-F238E27FC236}">
                          <a16:creationId xmlns="" xmlns:a16="http://schemas.microsoft.com/office/drawing/2014/main" id="{7B5C24E7-7773-438E-87BD-7C7963F84A2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" name="组合 39">
                    <a:extLst>
                      <a:ext uri="{FF2B5EF4-FFF2-40B4-BE49-F238E27FC236}">
                        <a16:creationId xmlns="" xmlns:a16="http://schemas.microsoft.com/office/drawing/2014/main" id="{F9A34C7E-ED71-4DF4-B33A-0AFBF1D0DE3E}"/>
                      </a:ext>
                    </a:extLst>
                  </p:cNvPr>
                  <p:cNvGrpSpPr/>
                  <p:nvPr/>
                </p:nvGrpSpPr>
                <p:grpSpPr>
                  <a:xfrm>
                    <a:off x="2676808" y="5186045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41" name="直接连接符 40">
                      <a:extLst>
                        <a:ext uri="{FF2B5EF4-FFF2-40B4-BE49-F238E27FC236}">
                          <a16:creationId xmlns="" xmlns:a16="http://schemas.microsoft.com/office/drawing/2014/main" id="{AD1DE729-3576-494F-A583-BA51C4A50C3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直接连接符 41">
                      <a:extLst>
                        <a:ext uri="{FF2B5EF4-FFF2-40B4-BE49-F238E27FC236}">
                          <a16:creationId xmlns="" xmlns:a16="http://schemas.microsoft.com/office/drawing/2014/main" id="{3382E8F2-B862-4186-A49E-DB09740F3D7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2" name="组合 31">
                  <a:extLst>
                    <a:ext uri="{FF2B5EF4-FFF2-40B4-BE49-F238E27FC236}">
                      <a16:creationId xmlns="" xmlns:a16="http://schemas.microsoft.com/office/drawing/2014/main" id="{9AEECE49-C69A-450D-B027-028E054904B0}"/>
                    </a:ext>
                  </a:extLst>
                </p:cNvPr>
                <p:cNvGrpSpPr/>
                <p:nvPr/>
              </p:nvGrpSpPr>
              <p:grpSpPr>
                <a:xfrm>
                  <a:off x="2930808" y="5179695"/>
                  <a:ext cx="504518" cy="140335"/>
                  <a:chOff x="2425983" y="5186045"/>
                  <a:chExt cx="504518" cy="140335"/>
                </a:xfrm>
              </p:grpSpPr>
              <p:grpSp>
                <p:nvGrpSpPr>
                  <p:cNvPr id="33" name="组合 32">
                    <a:extLst>
                      <a:ext uri="{FF2B5EF4-FFF2-40B4-BE49-F238E27FC236}">
                        <a16:creationId xmlns="" xmlns:a16="http://schemas.microsoft.com/office/drawing/2014/main" id="{74D12636-DDCA-495E-BF83-A4B5BC589D0F}"/>
                      </a:ext>
                    </a:extLst>
                  </p:cNvPr>
                  <p:cNvGrpSpPr/>
                  <p:nvPr/>
                </p:nvGrpSpPr>
                <p:grpSpPr>
                  <a:xfrm>
                    <a:off x="2425983" y="5189220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37" name="直接连接符 36">
                      <a:extLst>
                        <a:ext uri="{FF2B5EF4-FFF2-40B4-BE49-F238E27FC236}">
                          <a16:creationId xmlns="" xmlns:a16="http://schemas.microsoft.com/office/drawing/2014/main" id="{1BAD4E80-B76B-49D6-ABF3-7943F04AB38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直接连接符 37">
                      <a:extLst>
                        <a:ext uri="{FF2B5EF4-FFF2-40B4-BE49-F238E27FC236}">
                          <a16:creationId xmlns="" xmlns:a16="http://schemas.microsoft.com/office/drawing/2014/main" id="{A67D7119-2CE5-4BE3-8182-14AF0A05E5D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4" name="组合 33">
                    <a:extLst>
                      <a:ext uri="{FF2B5EF4-FFF2-40B4-BE49-F238E27FC236}">
                        <a16:creationId xmlns="" xmlns:a16="http://schemas.microsoft.com/office/drawing/2014/main" id="{68D808D7-BD4C-4832-8D43-D1F82A12388C}"/>
                      </a:ext>
                    </a:extLst>
                  </p:cNvPr>
                  <p:cNvGrpSpPr/>
                  <p:nvPr/>
                </p:nvGrpSpPr>
                <p:grpSpPr>
                  <a:xfrm>
                    <a:off x="2676808" y="5186045"/>
                    <a:ext cx="253693" cy="137160"/>
                    <a:chOff x="2425983" y="5189220"/>
                    <a:chExt cx="253693" cy="137160"/>
                  </a:xfrm>
                </p:grpSpPr>
                <p:cxnSp>
                  <p:nvCxnSpPr>
                    <p:cNvPr id="35" name="直接连接符 34">
                      <a:extLst>
                        <a:ext uri="{FF2B5EF4-FFF2-40B4-BE49-F238E27FC236}">
                          <a16:creationId xmlns="" xmlns:a16="http://schemas.microsoft.com/office/drawing/2014/main" id="{62B65339-C9EE-46B5-A078-29C05AD3F7B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425983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直接连接符 35">
                      <a:extLst>
                        <a:ext uri="{FF2B5EF4-FFF2-40B4-BE49-F238E27FC236}">
                          <a16:creationId xmlns="" xmlns:a16="http://schemas.microsoft.com/office/drawing/2014/main" id="{75F19C9F-8625-4694-A3FF-90A18AB6997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52959" y="5189220"/>
                      <a:ext cx="126717" cy="137160"/>
                    </a:xfrm>
                    <a:prstGeom prst="line">
                      <a:avLst/>
                    </a:prstGeom>
                    <a:ln>
                      <a:solidFill>
                        <a:srgbClr val="65A48F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6829D1F8-750D-4B9D-81F4-6CC54B1B7CCB}"/>
                </a:ext>
              </a:extLst>
            </p:cNvPr>
            <p:cNvGrpSpPr/>
            <p:nvPr/>
          </p:nvGrpSpPr>
          <p:grpSpPr>
            <a:xfrm>
              <a:off x="1839287" y="5184146"/>
              <a:ext cx="758518" cy="87506"/>
              <a:chOff x="2676808" y="5179695"/>
              <a:chExt cx="758518" cy="143510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="" xmlns:a16="http://schemas.microsoft.com/office/drawing/2014/main" id="{380180F6-BA28-4A80-B362-766F9CFB3638}"/>
                  </a:ext>
                </a:extLst>
              </p:cNvPr>
              <p:cNvGrpSpPr/>
              <p:nvPr/>
            </p:nvGrpSpPr>
            <p:grpSpPr>
              <a:xfrm>
                <a:off x="2676808" y="5186045"/>
                <a:ext cx="253693" cy="137160"/>
                <a:chOff x="2425983" y="5189220"/>
                <a:chExt cx="253693" cy="137160"/>
              </a:xfrm>
            </p:grpSpPr>
            <p:cxnSp>
              <p:nvCxnSpPr>
                <p:cNvPr id="27" name="直接连接符 26">
                  <a:extLst>
                    <a:ext uri="{FF2B5EF4-FFF2-40B4-BE49-F238E27FC236}">
                      <a16:creationId xmlns="" xmlns:a16="http://schemas.microsoft.com/office/drawing/2014/main" id="{03F88CC8-3C31-45AB-9C7C-431E716150DA}"/>
                    </a:ext>
                  </a:extLst>
                </p:cNvPr>
                <p:cNvCxnSpPr/>
                <p:nvPr/>
              </p:nvCxnSpPr>
              <p:spPr>
                <a:xfrm>
                  <a:off x="2425983" y="5189220"/>
                  <a:ext cx="126717" cy="137160"/>
                </a:xfrm>
                <a:prstGeom prst="line">
                  <a:avLst/>
                </a:prstGeom>
                <a:ln>
                  <a:solidFill>
                    <a:srgbClr val="65A4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>
                  <a:extLst>
                    <a:ext uri="{FF2B5EF4-FFF2-40B4-BE49-F238E27FC236}">
                      <a16:creationId xmlns="" xmlns:a16="http://schemas.microsoft.com/office/drawing/2014/main" id="{1E8EC8AF-752C-440A-8FE3-D48D89E5ED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552959" y="5189220"/>
                  <a:ext cx="126717" cy="137160"/>
                </a:xfrm>
                <a:prstGeom prst="line">
                  <a:avLst/>
                </a:prstGeom>
                <a:ln>
                  <a:solidFill>
                    <a:srgbClr val="65A48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组合 19">
                <a:extLst>
                  <a:ext uri="{FF2B5EF4-FFF2-40B4-BE49-F238E27FC236}">
                    <a16:creationId xmlns="" xmlns:a16="http://schemas.microsoft.com/office/drawing/2014/main" id="{A4989E85-EED7-4F37-B684-D1359EE0E365}"/>
                  </a:ext>
                </a:extLst>
              </p:cNvPr>
              <p:cNvGrpSpPr/>
              <p:nvPr/>
            </p:nvGrpSpPr>
            <p:grpSpPr>
              <a:xfrm>
                <a:off x="2930808" y="5179695"/>
                <a:ext cx="504518" cy="140335"/>
                <a:chOff x="2425983" y="5186045"/>
                <a:chExt cx="504518" cy="140335"/>
              </a:xfrm>
            </p:grpSpPr>
            <p:grpSp>
              <p:nvGrpSpPr>
                <p:cNvPr id="21" name="组合 20">
                  <a:extLst>
                    <a:ext uri="{FF2B5EF4-FFF2-40B4-BE49-F238E27FC236}">
                      <a16:creationId xmlns="" xmlns:a16="http://schemas.microsoft.com/office/drawing/2014/main" id="{FF007970-E4E0-44B0-B55D-D288A3BCC0EC}"/>
                    </a:ext>
                  </a:extLst>
                </p:cNvPr>
                <p:cNvGrpSpPr/>
                <p:nvPr/>
              </p:nvGrpSpPr>
              <p:grpSpPr>
                <a:xfrm>
                  <a:off x="2425983" y="5189220"/>
                  <a:ext cx="253693" cy="137160"/>
                  <a:chOff x="2425983" y="5189220"/>
                  <a:chExt cx="253693" cy="137160"/>
                </a:xfrm>
              </p:grpSpPr>
              <p:cxnSp>
                <p:nvCxnSpPr>
                  <p:cNvPr id="25" name="直接连接符 24">
                    <a:extLst>
                      <a:ext uri="{FF2B5EF4-FFF2-40B4-BE49-F238E27FC236}">
                        <a16:creationId xmlns="" xmlns:a16="http://schemas.microsoft.com/office/drawing/2014/main" id="{44327406-476A-4E46-B436-08AEF75EA976}"/>
                      </a:ext>
                    </a:extLst>
                  </p:cNvPr>
                  <p:cNvCxnSpPr/>
                  <p:nvPr/>
                </p:nvCxnSpPr>
                <p:spPr>
                  <a:xfrm>
                    <a:off x="2425983" y="5189220"/>
                    <a:ext cx="126717" cy="137160"/>
                  </a:xfrm>
                  <a:prstGeom prst="line">
                    <a:avLst/>
                  </a:prstGeom>
                  <a:ln>
                    <a:solidFill>
                      <a:srgbClr val="65A48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直接连接符 25">
                    <a:extLst>
                      <a:ext uri="{FF2B5EF4-FFF2-40B4-BE49-F238E27FC236}">
                        <a16:creationId xmlns="" xmlns:a16="http://schemas.microsoft.com/office/drawing/2014/main" id="{A89AA00D-3FC6-4101-9548-9103A7F65B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552959" y="5189220"/>
                    <a:ext cx="126717" cy="137160"/>
                  </a:xfrm>
                  <a:prstGeom prst="line">
                    <a:avLst/>
                  </a:prstGeom>
                  <a:ln>
                    <a:solidFill>
                      <a:srgbClr val="65A48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组合 21">
                  <a:extLst>
                    <a:ext uri="{FF2B5EF4-FFF2-40B4-BE49-F238E27FC236}">
                      <a16:creationId xmlns="" xmlns:a16="http://schemas.microsoft.com/office/drawing/2014/main" id="{4F571F41-448A-4D09-B906-365DCB883CAE}"/>
                    </a:ext>
                  </a:extLst>
                </p:cNvPr>
                <p:cNvGrpSpPr/>
                <p:nvPr/>
              </p:nvGrpSpPr>
              <p:grpSpPr>
                <a:xfrm>
                  <a:off x="2676808" y="5186045"/>
                  <a:ext cx="253693" cy="137160"/>
                  <a:chOff x="2425983" y="5189220"/>
                  <a:chExt cx="253693" cy="137160"/>
                </a:xfrm>
              </p:grpSpPr>
              <p:cxnSp>
                <p:nvCxnSpPr>
                  <p:cNvPr id="23" name="直接连接符 22">
                    <a:extLst>
                      <a:ext uri="{FF2B5EF4-FFF2-40B4-BE49-F238E27FC236}">
                        <a16:creationId xmlns="" xmlns:a16="http://schemas.microsoft.com/office/drawing/2014/main" id="{C731680F-9F0B-4537-9D8E-4CACF49410C6}"/>
                      </a:ext>
                    </a:extLst>
                  </p:cNvPr>
                  <p:cNvCxnSpPr/>
                  <p:nvPr/>
                </p:nvCxnSpPr>
                <p:spPr>
                  <a:xfrm>
                    <a:off x="2425983" y="5189220"/>
                    <a:ext cx="126717" cy="137160"/>
                  </a:xfrm>
                  <a:prstGeom prst="line">
                    <a:avLst/>
                  </a:prstGeom>
                  <a:ln>
                    <a:solidFill>
                      <a:srgbClr val="65A48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直接连接符 23">
                    <a:extLst>
                      <a:ext uri="{FF2B5EF4-FFF2-40B4-BE49-F238E27FC236}">
                        <a16:creationId xmlns="" xmlns:a16="http://schemas.microsoft.com/office/drawing/2014/main" id="{9078022B-6E2A-41AD-8A09-496DCF1307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552959" y="5189220"/>
                    <a:ext cx="126717" cy="137160"/>
                  </a:xfrm>
                  <a:prstGeom prst="line">
                    <a:avLst/>
                  </a:prstGeom>
                  <a:ln>
                    <a:solidFill>
                      <a:srgbClr val="65A48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59" name="矩形 58">
            <a:extLst>
              <a:ext uri="{FF2B5EF4-FFF2-40B4-BE49-F238E27FC236}">
                <a16:creationId xmlns="" xmlns:a16="http://schemas.microsoft.com/office/drawing/2014/main" id="{5C69B3A6-5423-426F-97A9-62C2974483C8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65A4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5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225" y="2947116"/>
            <a:ext cx="596822" cy="656705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1731" y="2950722"/>
            <a:ext cx="9358681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3049"/>
            <a:ext cx="9311063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1063" y="2179009"/>
            <a:ext cx="853590" cy="779216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494" y="3921752"/>
            <a:ext cx="6905510" cy="203110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526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高可信度的说明">
            <a:extLst>
              <a:ext uri="{FF2B5EF4-FFF2-40B4-BE49-F238E27FC236}">
                <a16:creationId xmlns="" xmlns:a16="http://schemas.microsoft.com/office/drawing/2014/main" id="{DE8F2DA0-949E-40CF-BDC7-BDE5BADF75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587BEC4-1C70-45B0-AF74-153C8041A8A1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65A4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70047FC8-0692-47E4-B45C-503173D679B6}"/>
              </a:ext>
            </a:extLst>
          </p:cNvPr>
          <p:cNvGrpSpPr/>
          <p:nvPr/>
        </p:nvGrpSpPr>
        <p:grpSpPr>
          <a:xfrm>
            <a:off x="3015231" y="1662655"/>
            <a:ext cx="6075250" cy="830997"/>
            <a:chOff x="3612990" y="3508058"/>
            <a:chExt cx="5669781" cy="830997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A3404097-8477-446E-B9E5-3F7CA56D7F91}"/>
                </a:ext>
              </a:extLst>
            </p:cNvPr>
            <p:cNvSpPr/>
            <p:nvPr/>
          </p:nvSpPr>
          <p:spPr>
            <a:xfrm>
              <a:off x="3612990" y="3929741"/>
              <a:ext cx="1144627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50987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CE948373-205C-4492-862F-B71036EA58B5}"/>
                </a:ext>
              </a:extLst>
            </p:cNvPr>
            <p:cNvSpPr/>
            <p:nvPr/>
          </p:nvSpPr>
          <p:spPr>
            <a:xfrm>
              <a:off x="8138144" y="3929741"/>
              <a:ext cx="1144627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0987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" name="TextBox 4">
              <a:extLst>
                <a:ext uri="{FF2B5EF4-FFF2-40B4-BE49-F238E27FC236}">
                  <a16:creationId xmlns="" xmlns:a16="http://schemas.microsoft.com/office/drawing/2014/main" id="{6C9BF6B0-C311-43EC-B829-8CB24549B3D6}"/>
                </a:ext>
              </a:extLst>
            </p:cNvPr>
            <p:cNvSpPr txBox="1"/>
            <p:nvPr/>
          </p:nvSpPr>
          <p:spPr>
            <a:xfrm>
              <a:off x="5058846" y="3508058"/>
              <a:ext cx="27694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b="1" spc="600" dirty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第一部分</a:t>
              </a:r>
              <a:endParaRPr lang="en-US" altLang="zh-CN" sz="48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8" name="文本框 3">
            <a:extLst>
              <a:ext uri="{FF2B5EF4-FFF2-40B4-BE49-F238E27FC236}">
                <a16:creationId xmlns="" xmlns:a16="http://schemas.microsoft.com/office/drawing/2014/main" id="{EA2B559E-C09B-4919-9423-A261ADE47D4A}"/>
              </a:ext>
            </a:extLst>
          </p:cNvPr>
          <p:cNvSpPr txBox="1"/>
          <p:nvPr/>
        </p:nvSpPr>
        <p:spPr>
          <a:xfrm>
            <a:off x="3863195" y="2671916"/>
            <a:ext cx="4379130" cy="707886"/>
          </a:xfrm>
          <a:prstGeom prst="rect">
            <a:avLst/>
          </a:prstGeom>
          <a:solidFill>
            <a:srgbClr val="65A48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000" spc="6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kumimoji="1" lang="zh-CN" altLang="en-US" sz="4000" spc="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AA6DBAC-CAB1-429D-B89C-DA9555149944}"/>
              </a:ext>
            </a:extLst>
          </p:cNvPr>
          <p:cNvSpPr txBox="1"/>
          <p:nvPr/>
        </p:nvSpPr>
        <p:spPr>
          <a:xfrm>
            <a:off x="2965449" y="3558642"/>
            <a:ext cx="61250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376569A-07CF-4577-BE1F-AA15BF2889BF}"/>
              </a:ext>
            </a:extLst>
          </p:cNvPr>
          <p:cNvGrpSpPr/>
          <p:nvPr/>
        </p:nvGrpSpPr>
        <p:grpSpPr>
          <a:xfrm>
            <a:off x="915379" y="238568"/>
            <a:ext cx="10524414" cy="492443"/>
            <a:chOff x="-2495477" y="666013"/>
            <a:chExt cx="10524414" cy="492443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6CE6A8F-4F09-4F5C-920A-B49DBAF0C09E}"/>
                </a:ext>
              </a:extLst>
            </p:cNvPr>
            <p:cNvSpPr/>
            <p:nvPr/>
          </p:nvSpPr>
          <p:spPr>
            <a:xfrm>
              <a:off x="4032064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58736-A994-4213-8BAA-6DC1245D5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475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学习目标</a:t>
              </a:r>
              <a:endParaRPr lang="zh-CN" altLang="en-US" sz="32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23605B1-496A-4A67-8566-F8EF7DFEDF61}"/>
                </a:ext>
              </a:extLst>
            </p:cNvPr>
            <p:cNvSpPr/>
            <p:nvPr/>
          </p:nvSpPr>
          <p:spPr>
            <a:xfrm>
              <a:off x="-2495477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037320" y="2691924"/>
            <a:ext cx="83953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．读懂例文，了解主要内容及事情的前因后果</a:t>
            </a:r>
            <a:r>
              <a:rPr lang="zh-CN" altLang="en-US" sz="30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endParaRPr lang="en-US" altLang="zh-CN" sz="3000" smtClean="0">
              <a:solidFill>
                <a:srgbClr val="65A48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3000">
              <a:solidFill>
                <a:srgbClr val="65A48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0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我的新发现</a:t>
            </a:r>
            <a:r>
              <a:rPr lang="en-US" altLang="zh-CN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作文教案（四年级下苏教版）。</a:t>
            </a:r>
            <a:endParaRPr lang="zh-CN" altLang="en-US" sz="3000">
              <a:solidFill>
                <a:srgbClr val="65A4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376569A-07CF-4577-BE1F-AA15BF2889BF}"/>
              </a:ext>
            </a:extLst>
          </p:cNvPr>
          <p:cNvGrpSpPr/>
          <p:nvPr/>
        </p:nvGrpSpPr>
        <p:grpSpPr>
          <a:xfrm>
            <a:off x="915379" y="238568"/>
            <a:ext cx="10524414" cy="492443"/>
            <a:chOff x="-2495477" y="666013"/>
            <a:chExt cx="10524414" cy="492443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6CE6A8F-4F09-4F5C-920A-B49DBAF0C09E}"/>
                </a:ext>
              </a:extLst>
            </p:cNvPr>
            <p:cNvSpPr/>
            <p:nvPr/>
          </p:nvSpPr>
          <p:spPr>
            <a:xfrm>
              <a:off x="4032064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58736-A994-4213-8BAA-6DC1245D5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475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学习目标</a:t>
              </a:r>
              <a:endParaRPr lang="zh-CN" altLang="en-US" sz="32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23605B1-496A-4A67-8566-F8EF7DFEDF61}"/>
                </a:ext>
              </a:extLst>
            </p:cNvPr>
            <p:cNvSpPr/>
            <p:nvPr/>
          </p:nvSpPr>
          <p:spPr>
            <a:xfrm>
              <a:off x="-2495477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062942" y="1768594"/>
            <a:ext cx="8066115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．借助习作要点讨论的提示，使学生懂得两点</a:t>
            </a:r>
            <a:r>
              <a:rPr lang="zh-CN" altLang="en-US" sz="30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en-US" altLang="zh-CN" sz="3000" smtClean="0">
              <a:solidFill>
                <a:srgbClr val="65A48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3000">
              <a:solidFill>
                <a:srgbClr val="65A48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0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</a:t>
            </a:r>
            <a:r>
              <a:rPr lang="zh-CN" altLang="en-US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是习作内容源于生活，乐于体验生活、善</a:t>
            </a:r>
            <a:r>
              <a:rPr lang="zh-CN" altLang="en-US" sz="30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于</a:t>
            </a:r>
            <a:endParaRPr lang="en-US" altLang="zh-CN" sz="3000" smtClean="0">
              <a:solidFill>
                <a:srgbClr val="65A48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3000">
              <a:solidFill>
                <a:srgbClr val="65A48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0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观</a:t>
            </a:r>
            <a:r>
              <a:rPr lang="zh-CN" altLang="en-US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察生活、做事要有创造力十分重要；二是</a:t>
            </a:r>
            <a:r>
              <a:rPr lang="zh-CN" altLang="en-US" sz="30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记</a:t>
            </a:r>
            <a:endParaRPr lang="en-US" altLang="zh-CN" sz="3000" smtClean="0">
              <a:solidFill>
                <a:srgbClr val="65A48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3000">
              <a:solidFill>
                <a:srgbClr val="65A48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0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事</a:t>
            </a:r>
            <a:r>
              <a:rPr lang="zh-CN" altLang="en-US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要有顺序、有重点、写具体。</a:t>
            </a:r>
            <a:endParaRPr lang="zh-CN" altLang="en-US" sz="3000">
              <a:solidFill>
                <a:srgbClr val="65A4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496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376569A-07CF-4577-BE1F-AA15BF2889BF}"/>
              </a:ext>
            </a:extLst>
          </p:cNvPr>
          <p:cNvGrpSpPr/>
          <p:nvPr/>
        </p:nvGrpSpPr>
        <p:grpSpPr>
          <a:xfrm>
            <a:off x="915379" y="238568"/>
            <a:ext cx="10524414" cy="492443"/>
            <a:chOff x="-2495477" y="666013"/>
            <a:chExt cx="10524414" cy="492443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6CE6A8F-4F09-4F5C-920A-B49DBAF0C09E}"/>
                </a:ext>
              </a:extLst>
            </p:cNvPr>
            <p:cNvSpPr/>
            <p:nvPr/>
          </p:nvSpPr>
          <p:spPr>
            <a:xfrm>
              <a:off x="4032064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58736-A994-4213-8BAA-6DC1245D5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475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学习目标</a:t>
              </a:r>
              <a:endParaRPr lang="zh-CN" altLang="en-US" sz="32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23605B1-496A-4A67-8566-F8EF7DFEDF61}"/>
                </a:ext>
              </a:extLst>
            </p:cNvPr>
            <p:cNvSpPr/>
            <p:nvPr/>
          </p:nvSpPr>
          <p:spPr>
            <a:xfrm>
              <a:off x="-2495477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201924" y="2230259"/>
            <a:ext cx="806613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3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．按照习作要求，写一件发生在我们身边的</a:t>
            </a:r>
            <a:r>
              <a:rPr lang="zh-CN" altLang="en-US" sz="3000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引</a:t>
            </a:r>
            <a:endParaRPr lang="en-US" altLang="zh-CN" sz="3000" smtClean="0">
              <a:solidFill>
                <a:srgbClr val="83B085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3000">
              <a:solidFill>
                <a:srgbClr val="83B085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000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起</a:t>
            </a:r>
            <a:r>
              <a:rPr lang="zh-CN" altLang="en-US" sz="3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我们思考并动脑筋解决了的事，要写出解</a:t>
            </a:r>
            <a:r>
              <a:rPr lang="zh-CN" altLang="en-US" sz="3000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决</a:t>
            </a:r>
            <a:endParaRPr lang="en-US" altLang="zh-CN" sz="3000" smtClean="0">
              <a:solidFill>
                <a:srgbClr val="83B085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3000">
              <a:solidFill>
                <a:srgbClr val="83B085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000" smtClean="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</a:t>
            </a:r>
            <a:r>
              <a:rPr lang="zh-CN" altLang="en-US" sz="3000">
                <a:solidFill>
                  <a:srgbClr val="83B08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题的过程。</a:t>
            </a:r>
            <a:endParaRPr lang="zh-CN" altLang="en-US" sz="3000">
              <a:solidFill>
                <a:srgbClr val="83B0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823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字&#10;&#10;已生成高可信度的说明">
            <a:extLst>
              <a:ext uri="{FF2B5EF4-FFF2-40B4-BE49-F238E27FC236}">
                <a16:creationId xmlns="" xmlns:a16="http://schemas.microsoft.com/office/drawing/2014/main" id="{DE8F2DA0-949E-40CF-BDC7-BDE5BADF75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587BEC4-1C70-45B0-AF74-153C8041A8A1}"/>
              </a:ext>
            </a:extLst>
          </p:cNvPr>
          <p:cNvSpPr/>
          <p:nvPr/>
        </p:nvSpPr>
        <p:spPr>
          <a:xfrm>
            <a:off x="354012" y="342900"/>
            <a:ext cx="11482388" cy="6173786"/>
          </a:xfrm>
          <a:prstGeom prst="rect">
            <a:avLst/>
          </a:prstGeom>
          <a:noFill/>
          <a:ln>
            <a:solidFill>
              <a:srgbClr val="65A4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70047FC8-0692-47E4-B45C-503173D679B6}"/>
              </a:ext>
            </a:extLst>
          </p:cNvPr>
          <p:cNvGrpSpPr/>
          <p:nvPr/>
        </p:nvGrpSpPr>
        <p:grpSpPr>
          <a:xfrm>
            <a:off x="3015231" y="1662655"/>
            <a:ext cx="6075250" cy="830997"/>
            <a:chOff x="3612990" y="3508058"/>
            <a:chExt cx="5669781" cy="830997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A3404097-8477-446E-B9E5-3F7CA56D7F91}"/>
                </a:ext>
              </a:extLst>
            </p:cNvPr>
            <p:cNvSpPr/>
            <p:nvPr/>
          </p:nvSpPr>
          <p:spPr>
            <a:xfrm>
              <a:off x="3612990" y="3929741"/>
              <a:ext cx="1144627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50987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CE948373-205C-4492-862F-B71036EA58B5}"/>
                </a:ext>
              </a:extLst>
            </p:cNvPr>
            <p:cNvSpPr/>
            <p:nvPr/>
          </p:nvSpPr>
          <p:spPr>
            <a:xfrm>
              <a:off x="8138144" y="3929741"/>
              <a:ext cx="1144627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0987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" name="TextBox 4">
              <a:extLst>
                <a:ext uri="{FF2B5EF4-FFF2-40B4-BE49-F238E27FC236}">
                  <a16:creationId xmlns="" xmlns:a16="http://schemas.microsoft.com/office/drawing/2014/main" id="{6C9BF6B0-C311-43EC-B829-8CB24549B3D6}"/>
                </a:ext>
              </a:extLst>
            </p:cNvPr>
            <p:cNvSpPr txBox="1"/>
            <p:nvPr/>
          </p:nvSpPr>
          <p:spPr>
            <a:xfrm>
              <a:off x="5058847" y="3508058"/>
              <a:ext cx="276942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48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第二部</a:t>
              </a:r>
              <a:r>
                <a:rPr lang="zh-CN" altLang="en-US" sz="4800" b="1" spc="600" dirty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分</a:t>
              </a:r>
              <a:endParaRPr lang="en-US" altLang="zh-CN" sz="48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8" name="文本框 3">
            <a:extLst>
              <a:ext uri="{FF2B5EF4-FFF2-40B4-BE49-F238E27FC236}">
                <a16:creationId xmlns="" xmlns:a16="http://schemas.microsoft.com/office/drawing/2014/main" id="{EA2B559E-C09B-4919-9423-A261ADE47D4A}"/>
              </a:ext>
            </a:extLst>
          </p:cNvPr>
          <p:cNvSpPr txBox="1"/>
          <p:nvPr/>
        </p:nvSpPr>
        <p:spPr>
          <a:xfrm>
            <a:off x="3863195" y="2671916"/>
            <a:ext cx="4379130" cy="707886"/>
          </a:xfrm>
          <a:prstGeom prst="rect">
            <a:avLst/>
          </a:prstGeom>
          <a:solidFill>
            <a:srgbClr val="65A48F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4000" spc="6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课文重点</a:t>
            </a:r>
            <a:endParaRPr kumimoji="1" lang="zh-CN" altLang="en-US" sz="4000" spc="6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AA6DBAC-CAB1-429D-B89C-DA9555149944}"/>
              </a:ext>
            </a:extLst>
          </p:cNvPr>
          <p:cNvSpPr txBox="1"/>
          <p:nvPr/>
        </p:nvSpPr>
        <p:spPr>
          <a:xfrm>
            <a:off x="2965449" y="3558642"/>
            <a:ext cx="6125032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The user can demonstrate on a projector or computer, or print the presentation and make it into a film to be used in a wider field</a:t>
            </a:r>
          </a:p>
        </p:txBody>
      </p:sp>
    </p:spTree>
    <p:extLst>
      <p:ext uri="{BB962C8B-B14F-4D97-AF65-F5344CB8AC3E}">
        <p14:creationId xmlns:p14="http://schemas.microsoft.com/office/powerpoint/2010/main" val="1213546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376569A-07CF-4577-BE1F-AA15BF2889BF}"/>
              </a:ext>
            </a:extLst>
          </p:cNvPr>
          <p:cNvGrpSpPr/>
          <p:nvPr/>
        </p:nvGrpSpPr>
        <p:grpSpPr>
          <a:xfrm>
            <a:off x="915379" y="238568"/>
            <a:ext cx="10524414" cy="492443"/>
            <a:chOff x="-2495477" y="666013"/>
            <a:chExt cx="10524414" cy="492443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6CE6A8F-4F09-4F5C-920A-B49DBAF0C09E}"/>
                </a:ext>
              </a:extLst>
            </p:cNvPr>
            <p:cNvSpPr/>
            <p:nvPr/>
          </p:nvSpPr>
          <p:spPr>
            <a:xfrm>
              <a:off x="4032064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58736-A994-4213-8BAA-6DC1245D5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475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课文重点</a:t>
              </a:r>
              <a:endParaRPr lang="zh-CN" altLang="en-US" sz="32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23605B1-496A-4A67-8566-F8EF7DFEDF61}"/>
                </a:ext>
              </a:extLst>
            </p:cNvPr>
            <p:cNvSpPr/>
            <p:nvPr/>
          </p:nvSpPr>
          <p:spPr>
            <a:xfrm>
              <a:off x="-2495477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228142" y="2230259"/>
            <a:ext cx="833825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）、引导学生学会观察，发现生活中的新事物或新现象</a:t>
            </a:r>
            <a:r>
              <a:rPr lang="zh-CN" altLang="en-US" sz="30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3000" smtClean="0">
              <a:solidFill>
                <a:srgbClr val="65A48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3000">
                <a:solidFill>
                  <a:srgbClr val="65A48F"/>
                </a:solidFill>
              </a:rPr>
              <a:t/>
            </a:r>
            <a:br>
              <a:rPr lang="zh-CN" altLang="en-US" sz="3000">
                <a:solidFill>
                  <a:srgbClr val="65A48F"/>
                </a:solidFill>
              </a:rPr>
            </a:br>
            <a:r>
              <a:rPr lang="zh-CN" altLang="en-US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）、把事情写得具体、有重点，同时言之有序。 </a:t>
            </a:r>
            <a:endParaRPr lang="zh-CN" altLang="en-US" sz="3000">
              <a:solidFill>
                <a:srgbClr val="65A4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064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4376569A-07CF-4577-BE1F-AA15BF2889BF}"/>
              </a:ext>
            </a:extLst>
          </p:cNvPr>
          <p:cNvGrpSpPr/>
          <p:nvPr/>
        </p:nvGrpSpPr>
        <p:grpSpPr>
          <a:xfrm>
            <a:off x="915379" y="238568"/>
            <a:ext cx="10524414" cy="492443"/>
            <a:chOff x="-2495477" y="666013"/>
            <a:chExt cx="10524414" cy="492443"/>
          </a:xfrm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56CE6A8F-4F09-4F5C-920A-B49DBAF0C09E}"/>
                </a:ext>
              </a:extLst>
            </p:cNvPr>
            <p:cNvSpPr/>
            <p:nvPr/>
          </p:nvSpPr>
          <p:spPr>
            <a:xfrm>
              <a:off x="4032064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FE558736-A994-4213-8BAA-6DC1245D5A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6475" y="666013"/>
              <a:ext cx="3255323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 eaLnBrk="1" hangingPunct="1"/>
              <a:r>
                <a:rPr lang="zh-CN" altLang="en-US" sz="3200" b="1" spc="600" smtClean="0">
                  <a:solidFill>
                    <a:srgbClr val="65A48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rPr>
                <a:t>课文重点</a:t>
              </a:r>
              <a:endParaRPr lang="zh-CN" altLang="en-US" sz="3200" b="1" spc="600" dirty="0">
                <a:solidFill>
                  <a:srgbClr val="65A48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A23605B1-496A-4A67-8566-F8EF7DFEDF61}"/>
                </a:ext>
              </a:extLst>
            </p:cNvPr>
            <p:cNvSpPr/>
            <p:nvPr/>
          </p:nvSpPr>
          <p:spPr>
            <a:xfrm>
              <a:off x="-2495477" y="939542"/>
              <a:ext cx="3996873" cy="45719"/>
            </a:xfrm>
            <a:prstGeom prst="rect">
              <a:avLst/>
            </a:prstGeom>
            <a:solidFill>
              <a:srgbClr val="65A4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716811" y="1854100"/>
            <a:ext cx="96620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0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资</a:t>
            </a:r>
            <a:r>
              <a:rPr lang="zh-CN" altLang="en-US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源利用：</a:t>
            </a:r>
            <a:r>
              <a:rPr lang="zh-CN" altLang="en-US" sz="3000">
                <a:solidFill>
                  <a:srgbClr val="65A48F"/>
                </a:solidFill>
              </a:rPr>
              <a:t/>
            </a:r>
            <a:br>
              <a:rPr lang="zh-CN" altLang="en-US" sz="3000">
                <a:solidFill>
                  <a:srgbClr val="65A48F"/>
                </a:solidFill>
              </a:rPr>
            </a:br>
            <a:r>
              <a:rPr lang="zh-CN" altLang="en-US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）．主题阅读文本。</a:t>
            </a:r>
            <a:r>
              <a:rPr lang="zh-CN" altLang="en-US" sz="3000">
                <a:solidFill>
                  <a:srgbClr val="65A48F"/>
                </a:solidFill>
              </a:rPr>
              <a:t/>
            </a:r>
            <a:br>
              <a:rPr lang="zh-CN" altLang="en-US" sz="3000">
                <a:solidFill>
                  <a:srgbClr val="65A48F"/>
                </a:solidFill>
              </a:rPr>
            </a:br>
            <a:endParaRPr lang="en-US" altLang="zh-CN" sz="3000" smtClean="0">
              <a:solidFill>
                <a:srgbClr val="65A48F"/>
              </a:solidFill>
            </a:endParaRPr>
          </a:p>
          <a:p>
            <a:r>
              <a:rPr lang="zh-CN" altLang="en-US" sz="3000" smtClean="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000">
                <a:solidFill>
                  <a:srgbClr val="65A48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）．提前二周，引导学生去留心观察周围的生活，寻找新的发现。在黑板报上专辟一个角，为“我的发现”，鼓励学生每天写下自己的发现，做到每日更新。</a:t>
            </a:r>
            <a:endParaRPr lang="zh-CN" altLang="en-US" sz="3000">
              <a:solidFill>
                <a:srgbClr val="65A4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862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</p:tagLst>
</file>

<file path=ppt/theme/theme1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5111</TotalTime>
  <Words>633</Words>
  <Application>Microsoft Office PowerPoint</Application>
  <PresentationFormat>自定义</PresentationFormat>
  <Paragraphs>127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ITC Avant Garde Std Bk</vt:lpstr>
      <vt:lpstr>Meiryo</vt:lpstr>
      <vt:lpstr>等线</vt:lpstr>
      <vt:lpstr>黑体</vt:lpstr>
      <vt:lpstr>华文新魏</vt:lpstr>
      <vt:lpstr>宋体</vt:lpstr>
      <vt:lpstr>微软雅黑</vt:lpstr>
      <vt:lpstr>Arial</vt:lpstr>
      <vt:lpstr>Calibri</vt:lpstr>
      <vt:lpstr>Calibri Light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3177</cp:revision>
  <dcterms:created xsi:type="dcterms:W3CDTF">2015-12-01T09:06:39Z</dcterms:created>
  <dcterms:modified xsi:type="dcterms:W3CDTF">2020-07-09T04:44:18Z</dcterms:modified>
</cp:coreProperties>
</file>