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5" r:id="rId7"/>
    <p:sldId id="494" r:id="rId8"/>
    <p:sldId id="496" r:id="rId9"/>
    <p:sldId id="493" r:id="rId10"/>
    <p:sldId id="497" r:id="rId11"/>
    <p:sldId id="498" r:id="rId12"/>
    <p:sldId id="499" r:id="rId13"/>
    <p:sldId id="500" r:id="rId14"/>
    <p:sldId id="501" r:id="rId15"/>
    <p:sldId id="492" r:id="rId16"/>
    <p:sldId id="502" r:id="rId17"/>
    <p:sldId id="503" r:id="rId18"/>
    <p:sldId id="505" r:id="rId19"/>
    <p:sldId id="504" r:id="rId20"/>
    <p:sldId id="491" r:id="rId21"/>
    <p:sldId id="506" r:id="rId22"/>
    <p:sldId id="507" r:id="rId23"/>
    <p:sldId id="508" r:id="rId24"/>
    <p:sldId id="509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B29B"/>
    <a:srgbClr val="F39C32"/>
    <a:srgbClr val="E37442"/>
    <a:srgbClr val="45C5A4"/>
    <a:srgbClr val="3296A8"/>
    <a:srgbClr val="6D8AAB"/>
    <a:srgbClr val="31709C"/>
    <a:srgbClr val="7697B3"/>
    <a:srgbClr val="6FA094"/>
    <a:srgbClr val="94B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20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43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3474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139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170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1178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2282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121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24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838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9295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692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5673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4337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4450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824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4085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07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653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667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0448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67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838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426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399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357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14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965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888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445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987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540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40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7/7/2020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4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&#10;&#10;已生成极高可信度的说明">
            <a:extLst>
              <a:ext uri="{FF2B5EF4-FFF2-40B4-BE49-F238E27FC236}">
                <a16:creationId xmlns:a16="http://schemas.microsoft.com/office/drawing/2014/main" xmlns="" id="{30924C95-5B98-4874-BD41-47870EA7E6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文本框 7">
            <a:extLst>
              <a:ext uri="{FF2B5EF4-FFF2-40B4-BE49-F238E27FC236}">
                <a16:creationId xmlns:a16="http://schemas.microsoft.com/office/drawing/2014/main" xmlns="" id="{4A544D56-FBEE-4CDE-8FCF-B44A1CCD7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8275" y="1229572"/>
            <a:ext cx="45890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7200" b="1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 选 我</a:t>
            </a:r>
            <a:endParaRPr lang="en-US" altLang="zh-CN" sz="7200" b="1" dirty="0">
              <a:solidFill>
                <a:srgbClr val="46B29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4735DFFE-2E0B-4666-B354-1CF2C4CB2767}"/>
              </a:ext>
            </a:extLst>
          </p:cNvPr>
          <p:cNvCxnSpPr>
            <a:cxnSpLocks/>
          </p:cNvCxnSpPr>
          <p:nvPr/>
        </p:nvCxnSpPr>
        <p:spPr>
          <a:xfrm>
            <a:off x="3551630" y="2524955"/>
            <a:ext cx="514195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5">
            <a:extLst>
              <a:ext uri="{FF2B5EF4-FFF2-40B4-BE49-F238E27FC236}">
                <a16:creationId xmlns:a16="http://schemas.microsoft.com/office/drawing/2014/main" xmlns="" id="{F382BAC1-A12F-4BAB-A62F-CA81B0B1F8CB}"/>
              </a:ext>
            </a:extLst>
          </p:cNvPr>
          <p:cNvSpPr txBox="1"/>
          <p:nvPr/>
        </p:nvSpPr>
        <p:spPr>
          <a:xfrm>
            <a:off x="3777061" y="2622816"/>
            <a:ext cx="4878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二年级二班教学</a:t>
            </a:r>
            <a:r>
              <a:rPr lang="en-US" altLang="zh-CN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r>
              <a:rPr lang="zh-CN" altLang="en-US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课件</a:t>
            </a:r>
            <a:endParaRPr lang="en-US" sz="2800" spc="600" dirty="0">
              <a:solidFill>
                <a:srgbClr val="46B29B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xmlns="" id="{EDD35E9E-1025-4936-8DC3-2F265C98A5CA}"/>
              </a:ext>
            </a:extLst>
          </p:cNvPr>
          <p:cNvSpPr txBox="1"/>
          <p:nvPr/>
        </p:nvSpPr>
        <p:spPr>
          <a:xfrm>
            <a:off x="4889257" y="3543401"/>
            <a:ext cx="2469018" cy="369332"/>
          </a:xfrm>
          <a:prstGeom prst="rect">
            <a:avLst/>
          </a:prstGeom>
          <a:solidFill>
            <a:srgbClr val="46B29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教师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:</a:t>
            </a:r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优</a:t>
            </a:r>
            <a:r>
              <a:rPr lang="zh-CN" altLang="en-US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品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endParaRPr lang="en-US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1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97FDE8A-F038-417D-9E5D-4B6BE52197C4}"/>
              </a:ext>
            </a:extLst>
          </p:cNvPr>
          <p:cNvSpPr/>
          <p:nvPr/>
        </p:nvSpPr>
        <p:spPr>
          <a:xfrm>
            <a:off x="1869330" y="2598437"/>
            <a:ext cx="10679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lèng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7D7DFC0-D4C6-4C9D-9F38-94D68E77467A}"/>
              </a:ext>
            </a:extLst>
          </p:cNvPr>
          <p:cNvSpPr/>
          <p:nvPr/>
        </p:nvSpPr>
        <p:spPr>
          <a:xfrm>
            <a:off x="1915540" y="31711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愣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67729E2-14B3-4EE4-9017-E0A6F877F42E}"/>
              </a:ext>
            </a:extLst>
          </p:cNvPr>
          <p:cNvSpPr/>
          <p:nvPr/>
        </p:nvSpPr>
        <p:spPr>
          <a:xfrm>
            <a:off x="4465415" y="2598437"/>
            <a:ext cx="8258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qiè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B5D8108-E940-47EF-8AF8-AA0A40C218E0}"/>
              </a:ext>
            </a:extLst>
          </p:cNvPr>
          <p:cNvSpPr/>
          <p:nvPr/>
        </p:nvSpPr>
        <p:spPr>
          <a:xfrm>
            <a:off x="4465415" y="31711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3AFD9B85-683D-434A-9207-E1A434590E92}"/>
              </a:ext>
            </a:extLst>
          </p:cNvPr>
          <p:cNvSpPr/>
          <p:nvPr/>
        </p:nvSpPr>
        <p:spPr>
          <a:xfrm>
            <a:off x="7203694" y="2598437"/>
            <a:ext cx="4251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jí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A791BC56-3CF6-4C51-BFDA-C8A3E4ED9C6A}"/>
              </a:ext>
            </a:extLst>
          </p:cNvPr>
          <p:cNvSpPr/>
          <p:nvPr/>
        </p:nvSpPr>
        <p:spPr>
          <a:xfrm>
            <a:off x="6996789" y="3185519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集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93552C4-5CD1-4C7A-B823-04021EAAA632}"/>
              </a:ext>
            </a:extLst>
          </p:cNvPr>
          <p:cNvSpPr/>
          <p:nvPr/>
        </p:nvSpPr>
        <p:spPr>
          <a:xfrm>
            <a:off x="9252496" y="2628160"/>
            <a:ext cx="1412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zhǎng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DBDE05B-1AB3-45EB-8883-111D58992FC9}"/>
              </a:ext>
            </a:extLst>
          </p:cNvPr>
          <p:cNvSpPr/>
          <p:nvPr/>
        </p:nvSpPr>
        <p:spPr>
          <a:xfrm>
            <a:off x="9553751" y="31711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掌</a:t>
            </a:r>
          </a:p>
        </p:txBody>
      </p:sp>
    </p:spTree>
    <p:extLst>
      <p:ext uri="{BB962C8B-B14F-4D97-AF65-F5344CB8AC3E}">
        <p14:creationId xmlns:p14="http://schemas.microsoft.com/office/powerpoint/2010/main" val="384489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82369" y="2807340"/>
            <a:ext cx="646331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46B29B"/>
                </a:solidFill>
              </a:rPr>
              <a:t>读一读</a:t>
            </a:r>
            <a:endParaRPr lang="zh-CN" altLang="en-US" sz="3000">
              <a:solidFill>
                <a:srgbClr val="46B29B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EA2FC9D-3E22-4DB8-A995-E04AFCD24BAD}"/>
              </a:ext>
            </a:extLst>
          </p:cNvPr>
          <p:cNvSpPr/>
          <p:nvPr/>
        </p:nvSpPr>
        <p:spPr>
          <a:xfrm>
            <a:off x="3233584" y="2453397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委 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048D0724-1D4A-4037-ADE9-C591F595D72C}"/>
              </a:ext>
            </a:extLst>
          </p:cNvPr>
          <p:cNvSpPr/>
          <p:nvPr/>
        </p:nvSpPr>
        <p:spPr>
          <a:xfrm>
            <a:off x="3208184" y="3581846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教 室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E04E5A9-1B44-4C68-B940-45D8890EC366}"/>
              </a:ext>
            </a:extLst>
          </p:cNvPr>
          <p:cNvSpPr/>
          <p:nvPr/>
        </p:nvSpPr>
        <p:spPr>
          <a:xfrm>
            <a:off x="7037721" y="3567120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王 宁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E1F11A70-9218-4F40-A7A3-A7995877417F}"/>
              </a:ext>
            </a:extLst>
          </p:cNvPr>
          <p:cNvSpPr/>
          <p:nvPr/>
        </p:nvSpPr>
        <p:spPr>
          <a:xfrm>
            <a:off x="7037721" y="2410276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补 选</a:t>
            </a:r>
          </a:p>
        </p:txBody>
      </p:sp>
    </p:spTree>
    <p:extLst>
      <p:ext uri="{BB962C8B-B14F-4D97-AF65-F5344CB8AC3E}">
        <p14:creationId xmlns:p14="http://schemas.microsoft.com/office/powerpoint/2010/main" val="68953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E42F304-6E57-4771-8F83-6F6955C9C00E}"/>
              </a:ext>
            </a:extLst>
          </p:cNvPr>
          <p:cNvSpPr/>
          <p:nvPr/>
        </p:nvSpPr>
        <p:spPr>
          <a:xfrm>
            <a:off x="3539630" y="2061476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愣 住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E3266C7-DDDB-4469-8EA8-E864828100BA}"/>
              </a:ext>
            </a:extLst>
          </p:cNvPr>
          <p:cNvSpPr/>
          <p:nvPr/>
        </p:nvSpPr>
        <p:spPr>
          <a:xfrm>
            <a:off x="7419967" y="2066388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亲 切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82369" y="2807340"/>
            <a:ext cx="646331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46B29B"/>
                </a:solidFill>
              </a:rPr>
              <a:t>读一读</a:t>
            </a:r>
            <a:endParaRPr lang="zh-CN" altLang="en-US" sz="3000">
              <a:solidFill>
                <a:srgbClr val="46B29B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BEFD107-114C-4303-9B12-1347DB9C1C08}"/>
              </a:ext>
            </a:extLst>
          </p:cNvPr>
          <p:cNvSpPr/>
          <p:nvPr/>
        </p:nvSpPr>
        <p:spPr>
          <a:xfrm>
            <a:off x="7415030" y="3634202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掌 声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8C807CC-6CE3-438E-A03E-CD4590C50266}"/>
              </a:ext>
            </a:extLst>
          </p:cNvPr>
          <p:cNvSpPr/>
          <p:nvPr/>
        </p:nvSpPr>
        <p:spPr>
          <a:xfrm>
            <a:off x="3539630" y="3634202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集 体</a:t>
            </a:r>
          </a:p>
        </p:txBody>
      </p:sp>
    </p:spTree>
    <p:extLst>
      <p:ext uri="{BB962C8B-B14F-4D97-AF65-F5344CB8AC3E}">
        <p14:creationId xmlns:p14="http://schemas.microsoft.com/office/powerpoint/2010/main" val="428652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82369" y="2807340"/>
            <a:ext cx="646331" cy="124649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000" smtClean="0">
                <a:solidFill>
                  <a:srgbClr val="46B29B"/>
                </a:solidFill>
              </a:rPr>
              <a:t>读一读</a:t>
            </a:r>
            <a:endParaRPr lang="zh-CN" altLang="en-US" sz="3000">
              <a:solidFill>
                <a:srgbClr val="46B29B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D4DFA28F-4B35-414B-9E7D-9DB82B1114DE}"/>
              </a:ext>
            </a:extLst>
          </p:cNvPr>
          <p:cNvSpPr/>
          <p:nvPr/>
        </p:nvSpPr>
        <p:spPr>
          <a:xfrm>
            <a:off x="7596347" y="3699892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班 会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6716593-0340-4C1E-BF13-E584CFD4E63C}"/>
              </a:ext>
            </a:extLst>
          </p:cNvPr>
          <p:cNvSpPr/>
          <p:nvPr/>
        </p:nvSpPr>
        <p:spPr>
          <a:xfrm>
            <a:off x="7505523" y="2224738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响 起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289B5FB-7CEF-435E-B859-6B8D47F52D7F}"/>
              </a:ext>
            </a:extLst>
          </p:cNvPr>
          <p:cNvSpPr/>
          <p:nvPr/>
        </p:nvSpPr>
        <p:spPr>
          <a:xfrm>
            <a:off x="3539630" y="3699892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学 校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480BF61-6E09-4844-9052-CFC4A1352345}"/>
              </a:ext>
            </a:extLst>
          </p:cNvPr>
          <p:cNvSpPr/>
          <p:nvPr/>
        </p:nvSpPr>
        <p:spPr>
          <a:xfrm>
            <a:off x="3539630" y="2255218"/>
            <a:ext cx="16563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n w="3175">
                  <a:solidFill>
                    <a:schemeClr val="bg1"/>
                  </a:solidFill>
                </a:ln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一 样</a:t>
            </a:r>
          </a:p>
        </p:txBody>
      </p:sp>
    </p:spTree>
    <p:extLst>
      <p:ext uri="{BB962C8B-B14F-4D97-AF65-F5344CB8AC3E}">
        <p14:creationId xmlns:p14="http://schemas.microsoft.com/office/powerpoint/2010/main" val="242018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9904BAA0-7EBD-4112-BC68-97AC309E8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73E5259D-CAFF-426A-8D40-13AFE5013440}"/>
              </a:ext>
            </a:extLst>
          </p:cNvPr>
          <p:cNvSpPr/>
          <p:nvPr/>
        </p:nvSpPr>
        <p:spPr>
          <a:xfrm>
            <a:off x="4483703" y="1492253"/>
            <a:ext cx="3528184" cy="844606"/>
          </a:xfrm>
          <a:prstGeom prst="roundRect">
            <a:avLst>
              <a:gd name="adj" fmla="val 0"/>
            </a:avLst>
          </a:prstGeom>
          <a:solidFill>
            <a:srgbClr val="46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第三部</a:t>
            </a: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F746AE-6FAC-426A-8F86-7586A915167F}"/>
              </a:ext>
            </a:extLst>
          </p:cNvPr>
          <p:cNvGrpSpPr/>
          <p:nvPr/>
        </p:nvGrpSpPr>
        <p:grpSpPr>
          <a:xfrm>
            <a:off x="3927694" y="2600545"/>
            <a:ext cx="4637550" cy="902281"/>
            <a:chOff x="654726" y="3175328"/>
            <a:chExt cx="4637550" cy="90228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D74D7BA-B527-4C3D-B8C6-C97DE552F408}"/>
                </a:ext>
              </a:extLst>
            </p:cNvPr>
            <p:cNvSpPr txBox="1"/>
            <p:nvPr/>
          </p:nvSpPr>
          <p:spPr>
            <a:xfrm>
              <a:off x="1496176" y="3175328"/>
              <a:ext cx="29546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6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句子练习</a:t>
              </a:r>
              <a:endParaRPr lang="zh-CN" altLang="en-US" sz="4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12983FB-5641-47B3-81A7-563DE7F35F09}"/>
                </a:ext>
              </a:extLst>
            </p:cNvPr>
            <p:cNvSpPr/>
            <p:nvPr/>
          </p:nvSpPr>
          <p:spPr>
            <a:xfrm>
              <a:off x="654726" y="4031890"/>
              <a:ext cx="4637550" cy="45719"/>
            </a:xfrm>
            <a:prstGeom prst="rect">
              <a:avLst/>
            </a:prstGeom>
            <a:solidFill>
              <a:srgbClr val="46B29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6998C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714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句子练习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2933700" y="1766528"/>
            <a:ext cx="66929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李小青是我们班的劳动委员。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我们班的劳动委员是（      </a:t>
            </a:r>
            <a:r>
              <a:rPr lang="zh-CN" altLang="en-US" sz="2400" b="1" spc="60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）</a:t>
            </a:r>
            <a:r>
              <a:rPr lang="zh-CN" altLang="en-US" sz="2400" b="1" spc="600" smtClean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。</a:t>
            </a:r>
            <a:endParaRPr lang="en-US" altLang="zh-CN" sz="2400" b="1" spc="600" smtClean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刘爽是我的好朋友。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（           ）是刘爽。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95BE59-597B-4DAE-8341-33C408C8753B}"/>
              </a:ext>
            </a:extLst>
          </p:cNvPr>
          <p:cNvSpPr/>
          <p:nvPr/>
        </p:nvSpPr>
        <p:spPr>
          <a:xfrm>
            <a:off x="6877316" y="2483619"/>
            <a:ext cx="1338828" cy="577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李小青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A36482C-3F9D-4EC3-8C56-BEC8242DF0A2}"/>
              </a:ext>
            </a:extLst>
          </p:cNvPr>
          <p:cNvSpPr/>
          <p:nvPr/>
        </p:nvSpPr>
        <p:spPr>
          <a:xfrm>
            <a:off x="3664867" y="4085561"/>
            <a:ext cx="2108269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我的好朋友</a:t>
            </a:r>
          </a:p>
        </p:txBody>
      </p:sp>
    </p:spTree>
    <p:extLst>
      <p:ext uri="{BB962C8B-B14F-4D97-AF65-F5344CB8AC3E}">
        <p14:creationId xmlns:p14="http://schemas.microsoft.com/office/powerpoint/2010/main" val="14123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句子练习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4819718-D688-4365-9129-42CA7AC27DFF}"/>
              </a:ext>
            </a:extLst>
          </p:cNvPr>
          <p:cNvSpPr/>
          <p:nvPr/>
        </p:nvSpPr>
        <p:spPr>
          <a:xfrm>
            <a:off x="2636684" y="1724124"/>
            <a:ext cx="76454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我们的语文老师是青老师。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（      ）是（               ）。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9CBDBE9-B3A2-4690-A03F-327FE7B0318E}"/>
              </a:ext>
            </a:extLst>
          </p:cNvPr>
          <p:cNvSpPr/>
          <p:nvPr/>
        </p:nvSpPr>
        <p:spPr>
          <a:xfrm>
            <a:off x="3232633" y="3221496"/>
            <a:ext cx="1338828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青老师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61860E6-41FC-41B8-BDFA-B23F41340974}"/>
              </a:ext>
            </a:extLst>
          </p:cNvPr>
          <p:cNvSpPr/>
          <p:nvPr/>
        </p:nvSpPr>
        <p:spPr>
          <a:xfrm>
            <a:off x="6281882" y="3221496"/>
            <a:ext cx="2877711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我们的语文老师</a:t>
            </a:r>
          </a:p>
        </p:txBody>
      </p:sp>
    </p:spTree>
    <p:extLst>
      <p:ext uri="{BB962C8B-B14F-4D97-AF65-F5344CB8AC3E}">
        <p14:creationId xmlns:p14="http://schemas.microsoft.com/office/powerpoint/2010/main" val="298078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句子练习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2705100" y="1882416"/>
            <a:ext cx="76454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我和李小青是（       ）。他爱（       ），（       ）。我要像他（               ），关心集体。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45A6C0E-2E9B-4A59-A367-D16F309F658F}"/>
              </a:ext>
            </a:extLst>
          </p:cNvPr>
          <p:cNvSpPr/>
          <p:nvPr/>
        </p:nvSpPr>
        <p:spPr>
          <a:xfrm>
            <a:off x="5683250" y="2543153"/>
            <a:ext cx="1689100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好朋友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95F422A-6C9B-475A-9F76-A4DF6B1ABAD8}"/>
              </a:ext>
            </a:extLst>
          </p:cNvPr>
          <p:cNvSpPr/>
          <p:nvPr/>
        </p:nvSpPr>
        <p:spPr>
          <a:xfrm>
            <a:off x="6202362" y="3116827"/>
            <a:ext cx="1689100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爱劳动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6717BB9-E07C-40BB-8713-DA307E8769C0}"/>
              </a:ext>
            </a:extLst>
          </p:cNvPr>
          <p:cNvSpPr/>
          <p:nvPr/>
        </p:nvSpPr>
        <p:spPr>
          <a:xfrm>
            <a:off x="3152775" y="3161122"/>
            <a:ext cx="1689100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爱集体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6772AE9-96D0-4BB0-AEC4-A3E827AEE7A3}"/>
              </a:ext>
            </a:extLst>
          </p:cNvPr>
          <p:cNvSpPr/>
          <p:nvPr/>
        </p:nvSpPr>
        <p:spPr>
          <a:xfrm>
            <a:off x="3851274" y="3690501"/>
            <a:ext cx="3019425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一样热爱劳动 </a:t>
            </a:r>
          </a:p>
        </p:txBody>
      </p:sp>
    </p:spTree>
    <p:extLst>
      <p:ext uri="{BB962C8B-B14F-4D97-AF65-F5344CB8AC3E}">
        <p14:creationId xmlns:p14="http://schemas.microsoft.com/office/powerpoint/2010/main" val="424806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句子练习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A7B6054-9441-4D4F-9869-A01AE8158C1D}"/>
              </a:ext>
            </a:extLst>
          </p:cNvPr>
          <p:cNvSpPr/>
          <p:nvPr/>
        </p:nvSpPr>
        <p:spPr>
          <a:xfrm>
            <a:off x="2343150" y="1744612"/>
            <a:ext cx="75057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担任劳动委员的（      ）转到别的学校上课去了，林老师让大家（    ）一名劳动委员，大家都在思考选谁当，只有（    ）站起来说（      ）。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E0389ACA-8D88-49BC-A5AC-3D221A9B22DC}"/>
              </a:ext>
            </a:extLst>
          </p:cNvPr>
          <p:cNvSpPr/>
          <p:nvPr/>
        </p:nvSpPr>
        <p:spPr>
          <a:xfrm>
            <a:off x="5577771" y="2133183"/>
            <a:ext cx="1689100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李小青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F08B9A6E-5739-439C-8EE8-617BDEFEB7EB}"/>
              </a:ext>
            </a:extLst>
          </p:cNvPr>
          <p:cNvSpPr/>
          <p:nvPr/>
        </p:nvSpPr>
        <p:spPr>
          <a:xfrm>
            <a:off x="7065671" y="2736508"/>
            <a:ext cx="954107" cy="577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补选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7389717-2DD7-474C-BF93-999F65306F6F}"/>
              </a:ext>
            </a:extLst>
          </p:cNvPr>
          <p:cNvSpPr/>
          <p:nvPr/>
        </p:nvSpPr>
        <p:spPr>
          <a:xfrm>
            <a:off x="2816688" y="3854579"/>
            <a:ext cx="954107" cy="5770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王宁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B5F64EC-A1F4-4D4E-95D8-AEBE20B7AFA3}"/>
              </a:ext>
            </a:extLst>
          </p:cNvPr>
          <p:cNvSpPr/>
          <p:nvPr/>
        </p:nvSpPr>
        <p:spPr>
          <a:xfrm>
            <a:off x="6221121" y="3848232"/>
            <a:ext cx="1689100" cy="6275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我选我</a:t>
            </a:r>
          </a:p>
        </p:txBody>
      </p:sp>
    </p:spTree>
    <p:extLst>
      <p:ext uri="{BB962C8B-B14F-4D97-AF65-F5344CB8AC3E}">
        <p14:creationId xmlns:p14="http://schemas.microsoft.com/office/powerpoint/2010/main" val="391918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9904BAA0-7EBD-4112-BC68-97AC309E8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73E5259D-CAFF-426A-8D40-13AFE5013440}"/>
              </a:ext>
            </a:extLst>
          </p:cNvPr>
          <p:cNvSpPr/>
          <p:nvPr/>
        </p:nvSpPr>
        <p:spPr>
          <a:xfrm>
            <a:off x="4483703" y="1492253"/>
            <a:ext cx="3528184" cy="844606"/>
          </a:xfrm>
          <a:prstGeom prst="roundRect">
            <a:avLst>
              <a:gd name="adj" fmla="val 0"/>
            </a:avLst>
          </a:prstGeom>
          <a:solidFill>
            <a:srgbClr val="46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第四部</a:t>
            </a: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F746AE-6FAC-426A-8F86-7586A915167F}"/>
              </a:ext>
            </a:extLst>
          </p:cNvPr>
          <p:cNvGrpSpPr/>
          <p:nvPr/>
        </p:nvGrpSpPr>
        <p:grpSpPr>
          <a:xfrm>
            <a:off x="3927694" y="2600545"/>
            <a:ext cx="4637550" cy="902281"/>
            <a:chOff x="654726" y="3175328"/>
            <a:chExt cx="4637550" cy="90228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D74D7BA-B527-4C3D-B8C6-C97DE552F408}"/>
                </a:ext>
              </a:extLst>
            </p:cNvPr>
            <p:cNvSpPr txBox="1"/>
            <p:nvPr/>
          </p:nvSpPr>
          <p:spPr>
            <a:xfrm>
              <a:off x="1496176" y="3175328"/>
              <a:ext cx="29546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6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课后感想</a:t>
              </a:r>
              <a:endParaRPr lang="zh-CN" altLang="en-US" sz="4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12983FB-5641-47B3-81A7-563DE7F35F09}"/>
                </a:ext>
              </a:extLst>
            </p:cNvPr>
            <p:cNvSpPr/>
            <p:nvPr/>
          </p:nvSpPr>
          <p:spPr>
            <a:xfrm>
              <a:off x="654726" y="4031890"/>
              <a:ext cx="4637550" cy="45719"/>
            </a:xfrm>
            <a:prstGeom prst="rect">
              <a:avLst/>
            </a:prstGeom>
            <a:solidFill>
              <a:srgbClr val="46B29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6998C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20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&#10;&#10;已生成极高可信度的说明">
            <a:extLst>
              <a:ext uri="{FF2B5EF4-FFF2-40B4-BE49-F238E27FC236}">
                <a16:creationId xmlns:a16="http://schemas.microsoft.com/office/drawing/2014/main" xmlns="" id="{262535C6-FD67-4DC2-8250-46E4E8DD9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: 圆角 34">
            <a:extLst>
              <a:ext uri="{FF2B5EF4-FFF2-40B4-BE49-F238E27FC236}">
                <a16:creationId xmlns:a16="http://schemas.microsoft.com/office/drawing/2014/main" xmlns="" id="{DA6A4361-2756-4119-B45D-7901A465D6BA}"/>
              </a:ext>
            </a:extLst>
          </p:cNvPr>
          <p:cNvSpPr/>
          <p:nvPr/>
        </p:nvSpPr>
        <p:spPr>
          <a:xfrm>
            <a:off x="4512729" y="1358903"/>
            <a:ext cx="3528184" cy="844606"/>
          </a:xfrm>
          <a:prstGeom prst="roundRect">
            <a:avLst>
              <a:gd name="adj" fmla="val 0"/>
            </a:avLst>
          </a:prstGeom>
          <a:solidFill>
            <a:srgbClr val="46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主目录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724EEEB8-535C-42BC-8AB4-2246DA30FCE5}"/>
              </a:ext>
            </a:extLst>
          </p:cNvPr>
          <p:cNvGrpSpPr/>
          <p:nvPr/>
        </p:nvGrpSpPr>
        <p:grpSpPr>
          <a:xfrm>
            <a:off x="2701477" y="2596472"/>
            <a:ext cx="7196126" cy="1404910"/>
            <a:chOff x="437355" y="3592635"/>
            <a:chExt cx="8157824" cy="1486313"/>
          </a:xfrm>
          <a:solidFill>
            <a:srgbClr val="46B29B"/>
          </a:solidFill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D5C72B30-C7C3-4CDF-B581-71432EB1E96B}"/>
                </a:ext>
              </a:extLst>
            </p:cNvPr>
            <p:cNvGrpSpPr/>
            <p:nvPr/>
          </p:nvGrpSpPr>
          <p:grpSpPr>
            <a:xfrm>
              <a:off x="437355" y="3592635"/>
              <a:ext cx="3948500" cy="553520"/>
              <a:chOff x="3024971" y="3389925"/>
              <a:chExt cx="3293630" cy="461718"/>
            </a:xfrm>
            <a:grpFill/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xmlns="" id="{2715E6EA-322C-4F3E-8078-908D22B0C059}"/>
                  </a:ext>
                </a:extLst>
              </p:cNvPr>
              <p:cNvSpPr/>
              <p:nvPr/>
            </p:nvSpPr>
            <p:spPr>
              <a:xfrm>
                <a:off x="3024971" y="3389925"/>
                <a:ext cx="226528" cy="46171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78B19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8" name="文本框 3">
                <a:extLst>
                  <a:ext uri="{FF2B5EF4-FFF2-40B4-BE49-F238E27FC236}">
                    <a16:creationId xmlns:a16="http://schemas.microsoft.com/office/drawing/2014/main" xmlns="" id="{6C710D09-8541-42E4-9C9C-3C58B2DEC8DC}"/>
                  </a:ext>
                </a:extLst>
              </p:cNvPr>
              <p:cNvSpPr txBox="1"/>
              <p:nvPr/>
            </p:nvSpPr>
            <p:spPr>
              <a:xfrm>
                <a:off x="3302858" y="3416351"/>
                <a:ext cx="3015743" cy="407411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40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01</a:t>
                </a:r>
                <a:r>
                  <a:rPr kumimoji="1" lang="zh-CN" altLang="en-US" sz="240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   课文赏析</a:t>
                </a:r>
                <a:endParaRPr kumimoji="1"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9150CC3C-B40F-46C2-B98B-205A68E6E8FF}"/>
                </a:ext>
              </a:extLst>
            </p:cNvPr>
            <p:cNvGrpSpPr/>
            <p:nvPr/>
          </p:nvGrpSpPr>
          <p:grpSpPr>
            <a:xfrm>
              <a:off x="437357" y="4525413"/>
              <a:ext cx="3948498" cy="553535"/>
              <a:chOff x="3024978" y="4009073"/>
              <a:chExt cx="3293630" cy="461728"/>
            </a:xfrm>
            <a:grpFill/>
          </p:grpSpPr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xmlns="" id="{9D15ABE9-650E-46A7-95F0-EEC913FD3F47}"/>
                  </a:ext>
                </a:extLst>
              </p:cNvPr>
              <p:cNvSpPr/>
              <p:nvPr/>
            </p:nvSpPr>
            <p:spPr>
              <a:xfrm>
                <a:off x="3024978" y="4009073"/>
                <a:ext cx="226528" cy="46172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78B19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6" name="文本框 4">
                <a:extLst>
                  <a:ext uri="{FF2B5EF4-FFF2-40B4-BE49-F238E27FC236}">
                    <a16:creationId xmlns:a16="http://schemas.microsoft.com/office/drawing/2014/main" xmlns="" id="{00A0AF2E-5CA8-499C-AE8B-5128F08E4DD2}"/>
                  </a:ext>
                </a:extLst>
              </p:cNvPr>
              <p:cNvSpPr txBox="1"/>
              <p:nvPr/>
            </p:nvSpPr>
            <p:spPr>
              <a:xfrm>
                <a:off x="3302864" y="4031108"/>
                <a:ext cx="3015744" cy="407408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4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02   </a:t>
                </a:r>
                <a:r>
                  <a:rPr kumimoji="1" lang="zh-CN" altLang="en-US" sz="240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字词学习</a:t>
                </a:r>
                <a:endParaRPr kumimoji="1"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0F8E40A5-072F-4925-A94B-736628DAF123}"/>
                </a:ext>
              </a:extLst>
            </p:cNvPr>
            <p:cNvGrpSpPr/>
            <p:nvPr/>
          </p:nvGrpSpPr>
          <p:grpSpPr>
            <a:xfrm>
              <a:off x="4646659" y="3597054"/>
              <a:ext cx="3948520" cy="553531"/>
              <a:chOff x="6536154" y="3075791"/>
              <a:chExt cx="3293647" cy="461726"/>
            </a:xfrm>
            <a:grpFill/>
          </p:grpSpPr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B80FB650-B1DA-4483-9EFD-8A5AF57044C8}"/>
                  </a:ext>
                </a:extLst>
              </p:cNvPr>
              <p:cNvSpPr/>
              <p:nvPr/>
            </p:nvSpPr>
            <p:spPr>
              <a:xfrm>
                <a:off x="6536154" y="3075791"/>
                <a:ext cx="226528" cy="46172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78B19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4" name="文本框 7">
                <a:extLst>
                  <a:ext uri="{FF2B5EF4-FFF2-40B4-BE49-F238E27FC236}">
                    <a16:creationId xmlns:a16="http://schemas.microsoft.com/office/drawing/2014/main" xmlns="" id="{8BBAC13F-D573-40E7-99D6-50C502A20745}"/>
                  </a:ext>
                </a:extLst>
              </p:cNvPr>
              <p:cNvSpPr txBox="1"/>
              <p:nvPr/>
            </p:nvSpPr>
            <p:spPr>
              <a:xfrm>
                <a:off x="6814057" y="3101005"/>
                <a:ext cx="3015744" cy="407409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zh-CN" sz="24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03   </a:t>
                </a:r>
                <a:r>
                  <a:rPr kumimoji="1" lang="zh-CN" altLang="en-US" sz="240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句子练习</a:t>
                </a:r>
                <a:endParaRPr kumimoji="1"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E34E0B66-7960-4E38-8D5F-C995D352C0B2}"/>
                </a:ext>
              </a:extLst>
            </p:cNvPr>
            <p:cNvGrpSpPr/>
            <p:nvPr/>
          </p:nvGrpSpPr>
          <p:grpSpPr>
            <a:xfrm>
              <a:off x="4646653" y="4521601"/>
              <a:ext cx="3948523" cy="553536"/>
              <a:chOff x="6536149" y="3656304"/>
              <a:chExt cx="3293650" cy="461729"/>
            </a:xfrm>
            <a:grpFill/>
          </p:grpSpPr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xmlns="" id="{56AAA57D-DAE5-4087-AFCB-C82476F02758}"/>
                  </a:ext>
                </a:extLst>
              </p:cNvPr>
              <p:cNvSpPr/>
              <p:nvPr/>
            </p:nvSpPr>
            <p:spPr>
              <a:xfrm>
                <a:off x="6536149" y="3656304"/>
                <a:ext cx="226528" cy="46172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78B19F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2" name="文本框 8">
                <a:extLst>
                  <a:ext uri="{FF2B5EF4-FFF2-40B4-BE49-F238E27FC236}">
                    <a16:creationId xmlns:a16="http://schemas.microsoft.com/office/drawing/2014/main" xmlns="" id="{E4683378-0F8F-4280-9E28-167A4E62A69B}"/>
                  </a:ext>
                </a:extLst>
              </p:cNvPr>
              <p:cNvSpPr txBox="1"/>
              <p:nvPr/>
            </p:nvSpPr>
            <p:spPr>
              <a:xfrm>
                <a:off x="6814055" y="3681517"/>
                <a:ext cx="3015744" cy="407409"/>
              </a:xfrm>
              <a:prstGeom prst="rect">
                <a:avLst/>
              </a:prstGeom>
              <a:grp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1" lang="en-US" altLang="zh-CN" sz="24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04   </a:t>
                </a:r>
                <a:r>
                  <a:rPr kumimoji="1" lang="zh-CN" altLang="en-US" sz="240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课后感想</a:t>
                </a:r>
                <a:endParaRPr kumimoji="1"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64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400">
                                          <p:cBhvr additive="base">
                                            <p:cTn id="1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400">
                                          <p:cBhvr additive="base">
                                            <p:cTn id="1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课后感想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6FEC96C-1258-47EA-B8A0-0695BCD2FB90}"/>
              </a:ext>
            </a:extLst>
          </p:cNvPr>
          <p:cNvSpPr/>
          <p:nvPr/>
        </p:nvSpPr>
        <p:spPr>
          <a:xfrm>
            <a:off x="2343150" y="2726352"/>
            <a:ext cx="7505700" cy="1408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王宁选自己当劳动委员，课文是怎么写的呢？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zh-CN" altLang="en-US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112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课后感想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6FEC96C-1258-47EA-B8A0-0695BCD2FB90}"/>
              </a:ext>
            </a:extLst>
          </p:cNvPr>
          <p:cNvSpPr/>
          <p:nvPr/>
        </p:nvSpPr>
        <p:spPr>
          <a:xfrm>
            <a:off x="2933700" y="3568700"/>
            <a:ext cx="7505700" cy="1408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选谁呢？教室里静悄悄的，大家都在想。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突然，王宁站起来说：“我选我。”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王宁说：“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我和李小青是好朋友。他爱劳动，爱集体。我要像他一样热爱劳动，关心集体。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” </a:t>
            </a: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zh-CN" altLang="en-US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4264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课后感想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6FEC96C-1258-47EA-B8A0-0695BCD2FB90}"/>
              </a:ext>
            </a:extLst>
          </p:cNvPr>
          <p:cNvSpPr/>
          <p:nvPr/>
        </p:nvSpPr>
        <p:spPr>
          <a:xfrm>
            <a:off x="2812217" y="1651000"/>
            <a:ext cx="7505700" cy="2297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林老师亲切地说：“王宁，说说吧，你为什么选自己？”王宁说：“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我和李小青是好朋友。他爱劳动，爱集体。我要像他一样热爱劳动，关心集体。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”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endParaRPr lang="zh-CN" altLang="en-US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6FEC96C-1258-47EA-B8A0-0695BCD2FB90}"/>
              </a:ext>
            </a:extLst>
          </p:cNvPr>
          <p:cNvSpPr/>
          <p:nvPr/>
        </p:nvSpPr>
        <p:spPr>
          <a:xfrm>
            <a:off x="2649663" y="3281312"/>
            <a:ext cx="7505700" cy="2297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王宁当选劳动委员后，你认为他会做些什么？</a:t>
            </a:r>
            <a:endParaRPr lang="zh-CN" altLang="en-US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3154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课后感想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6FEC96C-1258-47EA-B8A0-0695BCD2FB90}"/>
              </a:ext>
            </a:extLst>
          </p:cNvPr>
          <p:cNvSpPr/>
          <p:nvPr/>
        </p:nvSpPr>
        <p:spPr>
          <a:xfrm>
            <a:off x="2537520" y="1926965"/>
            <a:ext cx="7505700" cy="2297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王宁当选劳动委员后，你认为他会做些什么？</a:t>
            </a:r>
            <a:endParaRPr lang="zh-CN" altLang="en-US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4355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732F909B-4AFE-4EDC-BF86-F8C60FE43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文本框 7">
            <a:extLst>
              <a:ext uri="{FF2B5EF4-FFF2-40B4-BE49-F238E27FC236}">
                <a16:creationId xmlns:a16="http://schemas.microsoft.com/office/drawing/2014/main" xmlns="" id="{EAEA02E3-BED1-48C0-86FA-3E0555840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8275" y="1229572"/>
            <a:ext cx="45890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/>
            <a:r>
              <a:rPr lang="zh-CN" altLang="en-US" sz="7200" b="1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 课 啦 </a:t>
            </a:r>
            <a:r>
              <a:rPr lang="en-US" altLang="zh-CN" sz="7200" b="1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!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78F981ED-C17F-46E0-9B7E-392B66E0448F}"/>
              </a:ext>
            </a:extLst>
          </p:cNvPr>
          <p:cNvCxnSpPr>
            <a:cxnSpLocks/>
          </p:cNvCxnSpPr>
          <p:nvPr/>
        </p:nvCxnSpPr>
        <p:spPr>
          <a:xfrm>
            <a:off x="3551630" y="2524955"/>
            <a:ext cx="514195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5">
            <a:extLst>
              <a:ext uri="{FF2B5EF4-FFF2-40B4-BE49-F238E27FC236}">
                <a16:creationId xmlns:a16="http://schemas.microsoft.com/office/drawing/2014/main" xmlns="" id="{C3337CE7-8E8E-4FAE-84D3-0C266D6D7716}"/>
              </a:ext>
            </a:extLst>
          </p:cNvPr>
          <p:cNvSpPr txBox="1"/>
          <p:nvPr/>
        </p:nvSpPr>
        <p:spPr>
          <a:xfrm>
            <a:off x="3777061" y="2622816"/>
            <a:ext cx="4878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二年级二班教学</a:t>
            </a:r>
            <a:r>
              <a:rPr lang="en-US" altLang="zh-CN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r>
              <a:rPr lang="zh-CN" altLang="en-US" sz="2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课件</a:t>
            </a:r>
            <a:endParaRPr lang="en-US" sz="2800" spc="600" dirty="0">
              <a:solidFill>
                <a:srgbClr val="46B29B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8CFE7100-3A58-4AC8-9580-570B33CF7FCE}"/>
              </a:ext>
            </a:extLst>
          </p:cNvPr>
          <p:cNvSpPr txBox="1"/>
          <p:nvPr/>
        </p:nvSpPr>
        <p:spPr>
          <a:xfrm>
            <a:off x="4889257" y="3543401"/>
            <a:ext cx="2469018" cy="369332"/>
          </a:xfrm>
          <a:prstGeom prst="rect">
            <a:avLst/>
          </a:prstGeom>
          <a:solidFill>
            <a:srgbClr val="46B29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教师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:</a:t>
            </a:r>
            <a:r>
              <a:rPr lang="zh-CN" altLang="en-US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优</a:t>
            </a:r>
            <a:r>
              <a:rPr lang="zh-CN" altLang="en-US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品</a:t>
            </a:r>
            <a:r>
              <a:rPr lang="en-US" altLang="zh-CN" spc="6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Lato Black" charset="0"/>
              </a:rPr>
              <a:t>PPT</a:t>
            </a:r>
            <a:endParaRPr lang="en-US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5" grpId="0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5" grpId="0"/>
          <p:bldP spid="16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68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9904BAA0-7EBD-4112-BC68-97AC309E8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73E5259D-CAFF-426A-8D40-13AFE5013440}"/>
              </a:ext>
            </a:extLst>
          </p:cNvPr>
          <p:cNvSpPr/>
          <p:nvPr/>
        </p:nvSpPr>
        <p:spPr>
          <a:xfrm>
            <a:off x="4483703" y="1492253"/>
            <a:ext cx="3528184" cy="844606"/>
          </a:xfrm>
          <a:prstGeom prst="roundRect">
            <a:avLst>
              <a:gd name="adj" fmla="val 0"/>
            </a:avLst>
          </a:prstGeom>
          <a:solidFill>
            <a:srgbClr val="46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第一部分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F746AE-6FAC-426A-8F86-7586A915167F}"/>
              </a:ext>
            </a:extLst>
          </p:cNvPr>
          <p:cNvGrpSpPr/>
          <p:nvPr/>
        </p:nvGrpSpPr>
        <p:grpSpPr>
          <a:xfrm>
            <a:off x="3927694" y="2600545"/>
            <a:ext cx="4637550" cy="902281"/>
            <a:chOff x="654726" y="3175328"/>
            <a:chExt cx="4637550" cy="90228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D74D7BA-B527-4C3D-B8C6-C97DE552F408}"/>
                </a:ext>
              </a:extLst>
            </p:cNvPr>
            <p:cNvSpPr txBox="1"/>
            <p:nvPr/>
          </p:nvSpPr>
          <p:spPr>
            <a:xfrm>
              <a:off x="1496175" y="3175328"/>
              <a:ext cx="29546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60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课</a:t>
              </a:r>
              <a:r>
                <a:rPr lang="zh-CN" altLang="en-US" sz="4800" spc="6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文赏析</a:t>
              </a:r>
              <a:endParaRPr lang="zh-CN" altLang="en-US" sz="4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12983FB-5641-47B3-81A7-563DE7F35F09}"/>
                </a:ext>
              </a:extLst>
            </p:cNvPr>
            <p:cNvSpPr/>
            <p:nvPr/>
          </p:nvSpPr>
          <p:spPr>
            <a:xfrm>
              <a:off x="654726" y="4031890"/>
              <a:ext cx="4637550" cy="45719"/>
            </a:xfrm>
            <a:prstGeom prst="rect">
              <a:avLst/>
            </a:prstGeom>
            <a:solidFill>
              <a:srgbClr val="46B29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6998C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2751832" y="2002686"/>
            <a:ext cx="75057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14350" indent="-514350">
              <a:lnSpc>
                <a:spcPts val="45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读课文，读准每个字的字音，圈出生字，读通每一句话。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 marL="514350" indent="-514350">
              <a:lnSpc>
                <a:spcPts val="45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想一想课文写了一件什么事？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 marL="514350" indent="-514350">
              <a:lnSpc>
                <a:spcPts val="4500"/>
              </a:lnSpc>
              <a:spcBef>
                <a:spcPct val="0"/>
              </a:spcBef>
              <a:buFont typeface="+mj-lt"/>
              <a:buAutoNum type="arabicPeriod"/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用下面的句式表示对课文的初步理解：           </a:t>
            </a:r>
            <a:r>
              <a:rPr lang="zh-CN" altLang="en-US" sz="2400" b="1" spc="60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选         </a:t>
            </a:r>
            <a:r>
              <a:rPr lang="zh-CN" altLang="en-US" sz="2400" b="1" spc="600" smtClean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当        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CD49031-C2AE-453B-A778-0993236F695E}"/>
              </a:ext>
            </a:extLst>
          </p:cNvPr>
          <p:cNvSpPr/>
          <p:nvPr/>
        </p:nvSpPr>
        <p:spPr>
          <a:xfrm>
            <a:off x="1256645" y="842693"/>
            <a:ext cx="2590800" cy="5699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CN" altLang="en-US" sz="3600" b="1" dirty="0">
                <a:solidFill>
                  <a:srgbClr val="46B2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阅读要求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65C256E7-E6BA-495D-AB95-529634E245D2}"/>
              </a:ext>
            </a:extLst>
          </p:cNvPr>
          <p:cNvCxnSpPr/>
          <p:nvPr/>
        </p:nvCxnSpPr>
        <p:spPr>
          <a:xfrm>
            <a:off x="3922383" y="4889020"/>
            <a:ext cx="1955800" cy="0"/>
          </a:xfrm>
          <a:prstGeom prst="line">
            <a:avLst/>
          </a:prstGeom>
          <a:ln w="19050">
            <a:solidFill>
              <a:srgbClr val="46B2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65C256E7-E6BA-495D-AB95-529634E245D2}"/>
              </a:ext>
            </a:extLst>
          </p:cNvPr>
          <p:cNvCxnSpPr/>
          <p:nvPr/>
        </p:nvCxnSpPr>
        <p:spPr>
          <a:xfrm>
            <a:off x="6504682" y="4904116"/>
            <a:ext cx="1955800" cy="0"/>
          </a:xfrm>
          <a:prstGeom prst="line">
            <a:avLst/>
          </a:prstGeom>
          <a:ln w="19050">
            <a:solidFill>
              <a:srgbClr val="46B2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CD49031-C2AE-453B-A778-0993236F695E}"/>
              </a:ext>
            </a:extLst>
          </p:cNvPr>
          <p:cNvSpPr/>
          <p:nvPr/>
        </p:nvSpPr>
        <p:spPr>
          <a:xfrm>
            <a:off x="1256645" y="770986"/>
            <a:ext cx="2590800" cy="5699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46B2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读句子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2552045" y="1882416"/>
            <a:ext cx="75057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李小青是我们班的劳动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委员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。前几天，他转到别的学校上学了。 </a:t>
            </a: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今天开班会，林老师让大家补选一名劳动委员。选谁呢？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教室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里静悄悄的，大家都在想。突然，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王宁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站起来说：“我选我。” </a:t>
            </a:r>
          </a:p>
        </p:txBody>
      </p:sp>
    </p:spTree>
    <p:extLst>
      <p:ext uri="{BB962C8B-B14F-4D97-AF65-F5344CB8AC3E}">
        <p14:creationId xmlns:p14="http://schemas.microsoft.com/office/powerpoint/2010/main" val="378766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2812217" y="2236428"/>
            <a:ext cx="75057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大家都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愣住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了。林老师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亲切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地说：“王宁，说说吧，你为什么选自己？”王宁说：“我和李小青是好朋友。他爱劳动，爱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集体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。我要像他一样热爱劳动，关心集体。” </a:t>
            </a: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王宁的话刚说完，教室里响起了一片</a:t>
            </a: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掌声</a:t>
            </a: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。</a:t>
            </a:r>
            <a:r>
              <a:rPr lang="zh-CN" altLang="en-US" sz="2400" b="1" spc="600" dirty="0">
                <a:solidFill>
                  <a:srgbClr val="9CB92D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CD49031-C2AE-453B-A778-0993236F695E}"/>
              </a:ext>
            </a:extLst>
          </p:cNvPr>
          <p:cNvSpPr/>
          <p:nvPr/>
        </p:nvSpPr>
        <p:spPr>
          <a:xfrm>
            <a:off x="1256645" y="770986"/>
            <a:ext cx="2590800" cy="5699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CN" altLang="en-US" sz="4000" b="1" dirty="0">
                <a:solidFill>
                  <a:srgbClr val="46B2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读句子</a:t>
            </a:r>
          </a:p>
        </p:txBody>
      </p:sp>
    </p:spTree>
    <p:extLst>
      <p:ext uri="{BB962C8B-B14F-4D97-AF65-F5344CB8AC3E}">
        <p14:creationId xmlns:p14="http://schemas.microsoft.com/office/powerpoint/2010/main" val="128138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课文赏析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57BECE5F-5FCF-4048-B0B2-02CC7ABFFC32}"/>
              </a:ext>
            </a:extLst>
          </p:cNvPr>
          <p:cNvSpPr/>
          <p:nvPr/>
        </p:nvSpPr>
        <p:spPr>
          <a:xfrm>
            <a:off x="3441700" y="1882416"/>
            <a:ext cx="66929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李小青是我们班的劳动委员。</a:t>
            </a:r>
            <a:endParaRPr lang="en-US" altLang="zh-CN" sz="2400" b="1" spc="600" dirty="0">
              <a:solidFill>
                <a:srgbClr val="F39C32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F39C32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我们班的劳动委员是李小青。</a:t>
            </a:r>
            <a:endParaRPr lang="en-US" altLang="zh-CN" sz="2400" b="1" spc="600" dirty="0">
              <a:solidFill>
                <a:srgbClr val="F39C32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刘爽是我的好朋友。</a:t>
            </a:r>
            <a:endParaRPr lang="en-US" altLang="zh-CN" sz="2400" b="1" spc="600" dirty="0">
              <a:solidFill>
                <a:srgbClr val="46B29B"/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  <a:cs typeface="+mj-cs"/>
            </a:endParaRPr>
          </a:p>
          <a:p>
            <a:pPr>
              <a:lnSpc>
                <a:spcPts val="4500"/>
              </a:lnSpc>
              <a:spcBef>
                <a:spcPct val="0"/>
              </a:spcBef>
            </a:pPr>
            <a:r>
              <a:rPr lang="zh-CN" altLang="en-US" sz="2400" b="1" spc="600" dirty="0">
                <a:solidFill>
                  <a:srgbClr val="46B29B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我的好朋友是刘爽。</a:t>
            </a:r>
            <a:r>
              <a:rPr lang="zh-CN" altLang="en-US" sz="2400" b="1" spc="600" dirty="0">
                <a:solidFill>
                  <a:srgbClr val="9CB92D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  <a:cs typeface="+mj-cs"/>
              </a:rPr>
              <a:t> 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CD49031-C2AE-453B-A778-0993236F695E}"/>
              </a:ext>
            </a:extLst>
          </p:cNvPr>
          <p:cNvSpPr/>
          <p:nvPr/>
        </p:nvSpPr>
        <p:spPr>
          <a:xfrm>
            <a:off x="1256645" y="770986"/>
            <a:ext cx="2590800" cy="56996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ts val="5000"/>
              </a:lnSpc>
              <a:spcBef>
                <a:spcPct val="0"/>
              </a:spcBef>
            </a:pPr>
            <a:r>
              <a:rPr lang="zh-CN" altLang="en-US" sz="4000" b="1" smtClean="0">
                <a:solidFill>
                  <a:srgbClr val="46B2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我会读</a:t>
            </a:r>
            <a:endParaRPr lang="zh-CN" altLang="en-US" sz="4000" b="1" dirty="0">
              <a:solidFill>
                <a:srgbClr val="46B2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96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极高可信度的说明">
            <a:extLst>
              <a:ext uri="{FF2B5EF4-FFF2-40B4-BE49-F238E27FC236}">
                <a16:creationId xmlns:a16="http://schemas.microsoft.com/office/drawing/2014/main" xmlns="" id="{9904BAA0-7EBD-4112-BC68-97AC309E8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: 圆角 11">
            <a:extLst>
              <a:ext uri="{FF2B5EF4-FFF2-40B4-BE49-F238E27FC236}">
                <a16:creationId xmlns:a16="http://schemas.microsoft.com/office/drawing/2014/main" xmlns="" id="{73E5259D-CAFF-426A-8D40-13AFE5013440}"/>
              </a:ext>
            </a:extLst>
          </p:cNvPr>
          <p:cNvSpPr/>
          <p:nvPr/>
        </p:nvSpPr>
        <p:spPr>
          <a:xfrm>
            <a:off x="4483703" y="1492253"/>
            <a:ext cx="3528184" cy="844606"/>
          </a:xfrm>
          <a:prstGeom prst="roundRect">
            <a:avLst>
              <a:gd name="adj" fmla="val 0"/>
            </a:avLst>
          </a:prstGeom>
          <a:solidFill>
            <a:srgbClr val="46B2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第二部</a:t>
            </a:r>
            <a:r>
              <a:rPr lang="zh-CN" altLang="en-US" sz="4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F746AE-6FAC-426A-8F86-7586A915167F}"/>
              </a:ext>
            </a:extLst>
          </p:cNvPr>
          <p:cNvGrpSpPr/>
          <p:nvPr/>
        </p:nvGrpSpPr>
        <p:grpSpPr>
          <a:xfrm>
            <a:off x="3927694" y="2600545"/>
            <a:ext cx="4637550" cy="902281"/>
            <a:chOff x="654726" y="3175328"/>
            <a:chExt cx="4637550" cy="90228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D74D7BA-B527-4C3D-B8C6-C97DE552F408}"/>
                </a:ext>
              </a:extLst>
            </p:cNvPr>
            <p:cNvSpPr txBox="1"/>
            <p:nvPr/>
          </p:nvSpPr>
          <p:spPr>
            <a:xfrm>
              <a:off x="1496176" y="3175328"/>
              <a:ext cx="29546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spc="6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Microsoft JhengHei Light" panose="020B0304030504040204" pitchFamily="34" charset="-122"/>
                </a:rPr>
                <a:t>字词学习</a:t>
              </a:r>
              <a:endParaRPr lang="zh-CN" altLang="en-US" sz="4800" spc="6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612983FB-5641-47B3-81A7-563DE7F35F09}"/>
                </a:ext>
              </a:extLst>
            </p:cNvPr>
            <p:cNvSpPr/>
            <p:nvPr/>
          </p:nvSpPr>
          <p:spPr>
            <a:xfrm>
              <a:off x="654726" y="4031890"/>
              <a:ext cx="4637550" cy="45719"/>
            </a:xfrm>
            <a:prstGeom prst="rect">
              <a:avLst/>
            </a:prstGeom>
            <a:solidFill>
              <a:srgbClr val="46B29B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solidFill>
                  <a:srgbClr val="6998C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39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C57D048-553B-4D9F-8A9F-247715B300A0}"/>
              </a:ext>
            </a:extLst>
          </p:cNvPr>
          <p:cNvGrpSpPr/>
          <p:nvPr/>
        </p:nvGrpSpPr>
        <p:grpSpPr>
          <a:xfrm>
            <a:off x="1256645" y="350250"/>
            <a:ext cx="9638681" cy="492443"/>
            <a:chOff x="-2081640" y="679723"/>
            <a:chExt cx="9638681" cy="492443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4388E074-F752-49ED-869D-7D0F2C908E04}"/>
                </a:ext>
              </a:extLst>
            </p:cNvPr>
            <p:cNvSpPr/>
            <p:nvPr/>
          </p:nvSpPr>
          <p:spPr>
            <a:xfrm flipV="1">
              <a:off x="4445897" y="939542"/>
              <a:ext cx="3111144" cy="45720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427A0125-5B82-4591-95CF-DC435E741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0" y="67972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spc="300" smtClean="0">
                  <a:solidFill>
                    <a:srgbClr val="46B29B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字词学习</a:t>
              </a:r>
              <a:endParaRPr lang="zh-CN" altLang="en-US" sz="3200" spc="300" dirty="0">
                <a:solidFill>
                  <a:srgbClr val="46B29B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F558BD61-BF13-4AA3-8AF8-9C11A19ECCC8}"/>
                </a:ext>
              </a:extLst>
            </p:cNvPr>
            <p:cNvSpPr/>
            <p:nvPr/>
          </p:nvSpPr>
          <p:spPr>
            <a:xfrm flipV="1">
              <a:off x="-2081640" y="938246"/>
              <a:ext cx="3111144" cy="48312"/>
            </a:xfrm>
            <a:prstGeom prst="rect">
              <a:avLst/>
            </a:prstGeom>
            <a:solidFill>
              <a:srgbClr val="46B2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A2D026B-390A-4CAD-B3F7-C161E56D89D5}"/>
              </a:ext>
            </a:extLst>
          </p:cNvPr>
          <p:cNvSpPr/>
          <p:nvPr/>
        </p:nvSpPr>
        <p:spPr>
          <a:xfrm>
            <a:off x="1759982" y="2776237"/>
            <a:ext cx="919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wěi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DD0462A-28F4-4B50-AB17-75A3FF8AB893}"/>
              </a:ext>
            </a:extLst>
          </p:cNvPr>
          <p:cNvSpPr/>
          <p:nvPr/>
        </p:nvSpPr>
        <p:spPr>
          <a:xfrm>
            <a:off x="1759982" y="33489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委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33497808-5039-41FC-A85D-9D8002C7A3F2}"/>
              </a:ext>
            </a:extLst>
          </p:cNvPr>
          <p:cNvSpPr/>
          <p:nvPr/>
        </p:nvSpPr>
        <p:spPr>
          <a:xfrm>
            <a:off x="4309857" y="2776237"/>
            <a:ext cx="723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bǔ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2C7B7B9-9743-4EF5-AC7E-2ABC5F3BE30D}"/>
              </a:ext>
            </a:extLst>
          </p:cNvPr>
          <p:cNvSpPr/>
          <p:nvPr/>
        </p:nvSpPr>
        <p:spPr>
          <a:xfrm>
            <a:off x="4309857" y="33489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补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E53E8E51-EE5E-4A11-829A-8B73D9052C6B}"/>
              </a:ext>
            </a:extLst>
          </p:cNvPr>
          <p:cNvSpPr/>
          <p:nvPr/>
        </p:nvSpPr>
        <p:spPr>
          <a:xfrm>
            <a:off x="6770832" y="2778592"/>
            <a:ext cx="7713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shì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92665978-D157-4B78-BB50-28F77786787B}"/>
              </a:ext>
            </a:extLst>
          </p:cNvPr>
          <p:cNvSpPr/>
          <p:nvPr/>
        </p:nvSpPr>
        <p:spPr>
          <a:xfrm>
            <a:off x="6770832" y="3351316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室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44DCF32-B856-43F0-A7A3-40B3B9AF861A}"/>
              </a:ext>
            </a:extLst>
          </p:cNvPr>
          <p:cNvSpPr/>
          <p:nvPr/>
        </p:nvSpPr>
        <p:spPr>
          <a:xfrm>
            <a:off x="9260166" y="2776237"/>
            <a:ext cx="108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dirty="0" err="1">
                <a:solidFill>
                  <a:srgbClr val="F39C32"/>
                </a:solidFill>
              </a:rPr>
              <a:t>níng</a:t>
            </a:r>
            <a:endParaRPr lang="zh-CN" altLang="en-US" sz="4000" dirty="0">
              <a:solidFill>
                <a:srgbClr val="F39C32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C0AED4EB-9EF4-4A93-A71C-9B47A43A1AA2}"/>
              </a:ext>
            </a:extLst>
          </p:cNvPr>
          <p:cNvSpPr/>
          <p:nvPr/>
        </p:nvSpPr>
        <p:spPr>
          <a:xfrm>
            <a:off x="9260166" y="3348961"/>
            <a:ext cx="593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46B29B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宁</a:t>
            </a:r>
          </a:p>
        </p:txBody>
      </p:sp>
    </p:spTree>
    <p:extLst>
      <p:ext uri="{BB962C8B-B14F-4D97-AF65-F5344CB8AC3E}">
        <p14:creationId xmlns:p14="http://schemas.microsoft.com/office/powerpoint/2010/main" val="101734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  <p:tag name="ISPRING_PRESENTATION_TITLE" val="二年级教学课件范本PPT-我选我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5207</TotalTime>
  <Words>719</Words>
  <Application>Microsoft Office PowerPoint</Application>
  <PresentationFormat>自定义</PresentationFormat>
  <Paragraphs>143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ITC Avant Garde Std Bk</vt:lpstr>
      <vt:lpstr>Meiryo</vt:lpstr>
      <vt:lpstr>Microsoft JhengHei Light</vt:lpstr>
      <vt:lpstr>等线</vt:lpstr>
      <vt:lpstr>黑体</vt:lpstr>
      <vt:lpstr>华康少女文字W5(P)</vt:lpstr>
      <vt:lpstr>华文细黑</vt:lpstr>
      <vt:lpstr>华文新魏</vt:lpstr>
      <vt:lpstr>宋体</vt:lpstr>
      <vt:lpstr>微软雅黑</vt:lpstr>
      <vt:lpstr>Arial</vt:lpstr>
      <vt:lpstr>Calibri</vt:lpstr>
      <vt:lpstr>Calibri Light</vt:lpstr>
      <vt:lpstr>Lato Black</vt:lpstr>
      <vt:lpstr>Office Theme</vt:lpstr>
      <vt:lpstr>9_Office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3182</cp:revision>
  <dcterms:created xsi:type="dcterms:W3CDTF">2015-12-01T09:06:39Z</dcterms:created>
  <dcterms:modified xsi:type="dcterms:W3CDTF">2020-07-07T07:38:35Z</dcterms:modified>
</cp:coreProperties>
</file>