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7" r:id="rId7"/>
    <p:sldId id="491" r:id="rId8"/>
    <p:sldId id="494" r:id="rId9"/>
    <p:sldId id="498" r:id="rId10"/>
    <p:sldId id="499" r:id="rId11"/>
    <p:sldId id="500" r:id="rId12"/>
    <p:sldId id="501" r:id="rId13"/>
    <p:sldId id="502" r:id="rId14"/>
    <p:sldId id="503" r:id="rId15"/>
    <p:sldId id="504" r:id="rId16"/>
    <p:sldId id="492" r:id="rId17"/>
    <p:sldId id="495" r:id="rId18"/>
    <p:sldId id="505" r:id="rId19"/>
    <p:sldId id="506" r:id="rId20"/>
    <p:sldId id="507" r:id="rId21"/>
    <p:sldId id="508" r:id="rId22"/>
    <p:sldId id="509" r:id="rId23"/>
    <p:sldId id="493" r:id="rId24"/>
    <p:sldId id="496" r:id="rId25"/>
    <p:sldId id="297" r:id="rId26"/>
    <p:sldId id="510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7478"/>
    <a:srgbClr val="3296A8"/>
    <a:srgbClr val="6D8AAB"/>
    <a:srgbClr val="31709C"/>
    <a:srgbClr val="7697B3"/>
    <a:srgbClr val="6FA094"/>
    <a:srgbClr val="94BCB4"/>
    <a:srgbClr val="59503C"/>
    <a:srgbClr val="1FBCE4"/>
    <a:srgbClr val="C02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768" y="114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628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589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7450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3443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0038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6223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60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6915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9504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25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8172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9033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8973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5759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3812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044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717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747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728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763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35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59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193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1534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016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203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617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39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1581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594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4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50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地图, 文字&#10;&#10;已生成极高可信度的说明">
            <a:extLst>
              <a:ext uri="{FF2B5EF4-FFF2-40B4-BE49-F238E27FC236}">
                <a16:creationId xmlns:a16="http://schemas.microsoft.com/office/drawing/2014/main" xmlns="" id="{92F9B1A2-9B8C-4BD4-8ED6-920C1B82D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xmlns="" id="{435484DF-E74A-43D8-816F-7F980C2BB8BA}"/>
              </a:ext>
            </a:extLst>
          </p:cNvPr>
          <p:cNvSpPr txBox="1"/>
          <p:nvPr/>
        </p:nvSpPr>
        <p:spPr>
          <a:xfrm>
            <a:off x="3267850" y="1710344"/>
            <a:ext cx="5371874" cy="975254"/>
          </a:xfrm>
          <a:prstGeom prst="rect">
            <a:avLst/>
          </a:prstGeom>
          <a:noFill/>
        </p:spPr>
        <p:txBody>
          <a:bodyPr wrap="square" lIns="51423" tIns="25711" rIns="51423" bIns="25711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ctr"/>
            <a:r>
              <a:rPr lang="en-US" altLang="zh-CN" sz="6000" spc="6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6000" spc="6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绿色蝈蝈</a:t>
            </a:r>
            <a:r>
              <a:rPr lang="en-US" altLang="zh-CN" sz="6000" spc="6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zh-CN" sz="60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xmlns="" id="{4C76142C-2399-4BFC-AB03-0C254F22A5BE}"/>
              </a:ext>
            </a:extLst>
          </p:cNvPr>
          <p:cNvSpPr txBox="1"/>
          <p:nvPr/>
        </p:nvSpPr>
        <p:spPr>
          <a:xfrm>
            <a:off x="3431263" y="2669861"/>
            <a:ext cx="5032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七年级二班课件</a:t>
            </a:r>
            <a:endParaRPr lang="en-US" sz="48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xmlns="" id="{4EE6C9AA-010E-4D9F-8153-D541D27C3D96}"/>
              </a:ext>
            </a:extLst>
          </p:cNvPr>
          <p:cNvSpPr txBox="1"/>
          <p:nvPr/>
        </p:nvSpPr>
        <p:spPr>
          <a:xfrm>
            <a:off x="4522701" y="3629754"/>
            <a:ext cx="2896650" cy="369332"/>
          </a:xfrm>
          <a:prstGeom prst="rect">
            <a:avLst/>
          </a:prstGeom>
          <a:solidFill>
            <a:srgbClr val="037478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教师</a:t>
            </a:r>
            <a:r>
              <a:rPr lang="en-US" altLang="zh-CN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:</a:t>
            </a:r>
            <a:r>
              <a:rPr lang="zh-CN" altLang="en-US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优</a:t>
            </a:r>
            <a:r>
              <a:rPr lang="zh-CN" altLang="en-US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品</a:t>
            </a:r>
            <a:r>
              <a:rPr lang="en-US" altLang="zh-CN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PPT</a:t>
            </a:r>
            <a:endParaRPr lang="en-US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decel="533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认字识词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41865" y="1397000"/>
            <a:ext cx="21082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smtClean="0">
                <a:solidFill>
                  <a:srgbClr val="037478"/>
                </a:solidFill>
              </a:rPr>
              <a:t>形似字区别</a:t>
            </a:r>
            <a:endParaRPr lang="zh-CN" altLang="en-US" sz="3000">
              <a:solidFill>
                <a:srgbClr val="037478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3600" y="2752636"/>
            <a:ext cx="84074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喑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哑（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yīn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锐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利（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ruì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措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施（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cuò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暗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房（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àn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蜕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变（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tuì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惜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时（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xī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庞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然大物（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páng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 鸟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喙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huì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 贪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婪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lán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宠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爱（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chǒng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篆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书（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zhuàn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 　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焚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烧（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fén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zh-CN" altLang="en-US" sz="2500" b="0" i="0">
              <a:solidFill>
                <a:srgbClr val="03747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35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认</a:t>
            </a:r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字识词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0825" y="2806700"/>
            <a:ext cx="723275" cy="9900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037478"/>
                </a:solidFill>
              </a:rPr>
              <a:t>解词</a:t>
            </a:r>
            <a:endParaRPr lang="zh-CN" altLang="en-US" sz="3500">
              <a:solidFill>
                <a:srgbClr val="037478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44700" y="1634584"/>
            <a:ext cx="831850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扰乱：搅扰，使混乱或不安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 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哀鸣：悲哀地呼叫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狩猎：打猎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哀号：哀叫，因悲伤而呼号、痛哭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喧嚣：声音杂乱，不清静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喑哑：嗓子干涩发不出声音或发音低而不清楚。</a:t>
            </a:r>
            <a:endParaRPr lang="zh-CN" altLang="en-US" sz="2500" b="0" i="0">
              <a:solidFill>
                <a:srgbClr val="03747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45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认</a:t>
            </a:r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字识词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0825" y="2806700"/>
            <a:ext cx="723275" cy="9900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037478"/>
                </a:solidFill>
              </a:rPr>
              <a:t>解词</a:t>
            </a:r>
            <a:endParaRPr lang="zh-CN" altLang="en-US" sz="3500">
              <a:solidFill>
                <a:srgbClr val="037478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13756" y="1634584"/>
            <a:ext cx="745490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沉寂：十分寂静，没有一点声音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静谧：安静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篡夺：用不正当的手段夺取（地位或权力）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劫掠：抢劫掠夺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酷爱：某种喜好，爱好。对喜好的热衷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弱肉强食：指动物中弱者被强者吃掉。</a:t>
            </a:r>
            <a:endParaRPr lang="zh-CN" altLang="en-US" sz="2500" b="0" i="0">
              <a:solidFill>
                <a:srgbClr val="03747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33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认</a:t>
            </a:r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字识词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0825" y="2806700"/>
            <a:ext cx="723275" cy="9900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037478"/>
                </a:solidFill>
              </a:rPr>
              <a:t>解词</a:t>
            </a:r>
            <a:endParaRPr lang="zh-CN" altLang="en-US" sz="3500">
              <a:solidFill>
                <a:srgbClr val="037478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27200" y="1634584"/>
            <a:ext cx="900430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隐隐约约：指看起来或听起来模糊，不很清楚，感觉不很明显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窸窣作响：象声词，形容发出细小的声音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连续不断：一个接一个，不间断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夜色苍茫：指夜色迷茫，即模糊不清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更胜一筹：更加超出一等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惊慌失措：因害怕慌张，没有了办法。</a:t>
            </a:r>
            <a:endParaRPr lang="zh-CN" altLang="en-US" sz="2500" b="0" i="0">
              <a:solidFill>
                <a:srgbClr val="03747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5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认</a:t>
            </a:r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字识词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0825" y="2806700"/>
            <a:ext cx="723275" cy="9900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037478"/>
                </a:solidFill>
              </a:rPr>
              <a:t>解词</a:t>
            </a:r>
            <a:endParaRPr lang="zh-CN" altLang="en-US" sz="3500">
              <a:solidFill>
                <a:srgbClr val="037478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7400" y="2295436"/>
            <a:ext cx="80772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开膛破肚：剖开膛，刮开肚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津津有味：形容有滋味，有趣味，或食物很好吃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断肢残腿：形容残缺不全的四肢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毫不犹豫：形容说话、做事果断，一点都不迟疑。</a:t>
            </a:r>
            <a:endParaRPr lang="zh-CN" altLang="en-US" sz="2500" b="0" i="0">
              <a:solidFill>
                <a:srgbClr val="03747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9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地图, 文字&#10;&#10;已生成极高可信度的说明">
            <a:extLst>
              <a:ext uri="{FF2B5EF4-FFF2-40B4-BE49-F238E27FC236}">
                <a16:creationId xmlns:a16="http://schemas.microsoft.com/office/drawing/2014/main" xmlns="" id="{31D8056B-8413-4619-9AC2-E791D0CA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Shape 18">
            <a:extLst>
              <a:ext uri="{FF2B5EF4-FFF2-40B4-BE49-F238E27FC236}">
                <a16:creationId xmlns:a16="http://schemas.microsoft.com/office/drawing/2014/main" xmlns="" id="{BBD75B39-6FE9-47E8-A070-64E18D2DFE96}"/>
              </a:ext>
            </a:extLst>
          </p:cNvPr>
          <p:cNvSpPr/>
          <p:nvPr/>
        </p:nvSpPr>
        <p:spPr>
          <a:xfrm rot="16200000">
            <a:off x="2401632" y="2320822"/>
            <a:ext cx="2646878" cy="902388"/>
          </a:xfrm>
          <a:prstGeom prst="roundRect">
            <a:avLst>
              <a:gd name="adj" fmla="val 50000"/>
            </a:avLst>
          </a:prstGeom>
          <a:solidFill>
            <a:srgbClr val="037478"/>
          </a:solidFill>
          <a:ln w="12700" cap="flat">
            <a:noFill/>
            <a:prstDash val="solid"/>
            <a:miter lim="400000"/>
          </a:ln>
          <a:effectLst/>
        </p:spPr>
        <p:txBody>
          <a:bodyPr vert="eaVert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第三章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6A5FFE1-869A-4EB6-94E7-4F3C17179F0F}"/>
              </a:ext>
            </a:extLst>
          </p:cNvPr>
          <p:cNvGrpSpPr/>
          <p:nvPr/>
        </p:nvGrpSpPr>
        <p:grpSpPr>
          <a:xfrm>
            <a:off x="4312917" y="2219794"/>
            <a:ext cx="3877985" cy="1476906"/>
            <a:chOff x="1019995" y="3233637"/>
            <a:chExt cx="3877985" cy="1476906"/>
          </a:xfrm>
        </p:grpSpPr>
        <p:sp>
          <p:nvSpPr>
            <p:cNvPr id="14" name="文本框 10">
              <a:extLst>
                <a:ext uri="{FF2B5EF4-FFF2-40B4-BE49-F238E27FC236}">
                  <a16:creationId xmlns:a16="http://schemas.microsoft.com/office/drawing/2014/main" xmlns="" id="{E0E97E52-07EB-4503-890D-BF0FDC9E0857}"/>
                </a:ext>
              </a:extLst>
            </p:cNvPr>
            <p:cNvSpPr txBox="1"/>
            <p:nvPr/>
          </p:nvSpPr>
          <p:spPr>
            <a:xfrm>
              <a:off x="1019995" y="4218100"/>
              <a:ext cx="387798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500" cap="all" spc="300" dirty="0">
                  <a:solidFill>
                    <a:schemeClr val="bg1">
                      <a:lumMod val="6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2500" cap="all" spc="300" dirty="0">
                <a:solidFill>
                  <a:schemeClr val="bg1">
                    <a:lumMod val="6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6C45D9DC-FBAF-40AB-A2D5-701BDF45F8CF}"/>
                </a:ext>
              </a:extLst>
            </p:cNvPr>
            <p:cNvSpPr txBox="1"/>
            <p:nvPr/>
          </p:nvSpPr>
          <p:spPr>
            <a:xfrm>
              <a:off x="1642373" y="323363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mtClean="0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课文赏析</a:t>
              </a:r>
              <a:endParaRPr lang="zh-CN" altLang="en-US" sz="48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73B14C5-3CC8-4323-8648-80ED63C4605E}"/>
                </a:ext>
              </a:extLst>
            </p:cNvPr>
            <p:cNvSpPr/>
            <p:nvPr/>
          </p:nvSpPr>
          <p:spPr>
            <a:xfrm>
              <a:off x="1166193" y="4128262"/>
              <a:ext cx="3569097" cy="45719"/>
            </a:xfrm>
            <a:prstGeom prst="rect">
              <a:avLst/>
            </a:prstGeom>
            <a:solidFill>
              <a:srgbClr val="03747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65BBB7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044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课文赏析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标题 138241"/>
          <p:cNvSpPr txBox="1">
            <a:spLocks/>
          </p:cNvSpPr>
          <p:nvPr/>
        </p:nvSpPr>
        <p:spPr>
          <a:xfrm>
            <a:off x="1576388" y="1647826"/>
            <a:ext cx="6769100" cy="1350962"/>
          </a:xfrm>
          <a:prstGeom prst="rect">
            <a:avLst/>
          </a:prstGeom>
          <a:ln>
            <a:miter/>
          </a:ln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500" b="1" smtClean="0">
                <a:solidFill>
                  <a:srgbClr val="03747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华文彩云" pitchFamily="2" charset="-122"/>
              </a:rPr>
              <a:t>一、精读课文，思考下列问题。</a:t>
            </a:r>
            <a:r>
              <a:rPr lang="zh-CN" altLang="en-US" sz="2500" b="1" smtClean="0">
                <a:solidFill>
                  <a:srgbClr val="03747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4" name="文本占位符 138242"/>
          <p:cNvSpPr txBox="1">
            <a:spLocks/>
          </p:cNvSpPr>
          <p:nvPr/>
        </p:nvSpPr>
        <p:spPr>
          <a:xfrm>
            <a:off x="2147888" y="2494757"/>
            <a:ext cx="8763000" cy="1871662"/>
          </a:xfrm>
          <a:prstGeom prst="rect">
            <a:avLst/>
          </a:prstGeom>
          <a:ln>
            <a:miter/>
          </a:ln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US" altLang="zh-CN" sz="2500" noProof="1" smtClean="0">
                <a:solidFill>
                  <a:srgbClr val="037478"/>
                </a:solidFill>
                <a:latin typeface="黑体" pitchFamily="2" charset="-122"/>
              </a:rPr>
              <a:t>1.</a:t>
            </a:r>
            <a:r>
              <a:rPr lang="zh-CN" altLang="en-US" sz="2500" noProof="1" smtClean="0">
                <a:solidFill>
                  <a:srgbClr val="037478"/>
                </a:solidFill>
                <a:latin typeface="黑体" pitchFamily="2" charset="-122"/>
              </a:rPr>
              <a:t>本文属于事物还是事理说明文？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US" altLang="zh-CN" sz="2500" noProof="1" smtClean="0">
                <a:solidFill>
                  <a:srgbClr val="037478"/>
                </a:solidFill>
                <a:latin typeface="黑体" pitchFamily="2" charset="-122"/>
              </a:rPr>
              <a:t>2.</a:t>
            </a:r>
            <a:r>
              <a:rPr lang="zh-CN" altLang="en-US" sz="2500" noProof="1" smtClean="0">
                <a:solidFill>
                  <a:srgbClr val="037478"/>
                </a:solidFill>
                <a:latin typeface="黑体" pitchFamily="2" charset="-122"/>
              </a:rPr>
              <a:t>本文的说明对象是什么？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US" altLang="zh-CN" sz="2500" noProof="1" smtClean="0">
                <a:solidFill>
                  <a:srgbClr val="037478"/>
                </a:solidFill>
                <a:latin typeface="黑体" pitchFamily="2" charset="-122"/>
              </a:rPr>
              <a:t>3.</a:t>
            </a:r>
            <a:r>
              <a:rPr lang="zh-CN" altLang="en-US" sz="2500" noProof="1" smtClean="0">
                <a:solidFill>
                  <a:srgbClr val="037478"/>
                </a:solidFill>
                <a:latin typeface="黑体" pitchFamily="2" charset="-122"/>
              </a:rPr>
              <a:t>本文的说明对象的哪些方面？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2500" noProof="1" smtClean="0">
                <a:solidFill>
                  <a:srgbClr val="037478"/>
                </a:solidFill>
                <a:latin typeface="黑体" pitchFamily="2" charset="-122"/>
              </a:rPr>
              <a:t>  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zh-CN" altLang="en-US" sz="2500" noProof="1" smtClean="0">
              <a:solidFill>
                <a:srgbClr val="037478"/>
              </a:solidFill>
              <a:latin typeface="黑体" pitchFamily="2" charset="-122"/>
            </a:endParaRP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zh-CN" altLang="en-US" sz="2500" noProof="1">
              <a:solidFill>
                <a:srgbClr val="037478"/>
              </a:solidFill>
              <a:latin typeface="黑体" pitchFamily="2" charset="-122"/>
            </a:endParaRPr>
          </a:p>
        </p:txBody>
      </p:sp>
      <p:sp>
        <p:nvSpPr>
          <p:cNvPr id="5" name="文本占位符 140289"/>
          <p:cNvSpPr txBox="1">
            <a:spLocks/>
          </p:cNvSpPr>
          <p:nvPr/>
        </p:nvSpPr>
        <p:spPr>
          <a:xfrm>
            <a:off x="1576388" y="4074319"/>
            <a:ext cx="7596187" cy="1331913"/>
          </a:xfrm>
          <a:prstGeom prst="rect">
            <a:avLst/>
          </a:prstGeom>
          <a:ln>
            <a:miter/>
          </a:ln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2500" b="1" noProof="1" smtClean="0">
                <a:solidFill>
                  <a:srgbClr val="037478"/>
                </a:solidFill>
                <a:latin typeface="黑体" pitchFamily="2" charset="-122"/>
              </a:rPr>
              <a:t>二、作者介绍了绿色蝈蝈的哪些方面的</a:t>
            </a:r>
            <a:r>
              <a:rPr lang="en-US" altLang="zh-CN" sz="2500" b="1" noProof="1" smtClean="0">
                <a:solidFill>
                  <a:srgbClr val="037478"/>
                </a:solidFill>
                <a:latin typeface="黑体" pitchFamily="2" charset="-122"/>
              </a:rPr>
              <a:t>?</a:t>
            </a:r>
            <a:endParaRPr lang="en-US" altLang="zh-CN" sz="2500" b="1" noProof="1">
              <a:solidFill>
                <a:srgbClr val="037478"/>
              </a:solidFill>
              <a:latin typeface="黑体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07382" y="4929178"/>
            <a:ext cx="8134350" cy="477054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介绍了绿色蝈蝈的外表、叫声、食性和脾性。</a:t>
            </a:r>
            <a:endParaRPr lang="zh-CN" altLang="en-US" sz="2500" noProof="1">
              <a:solidFill>
                <a:srgbClr val="037478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1518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课文赏析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占位符 139265"/>
          <p:cNvSpPr txBox="1">
            <a:spLocks/>
          </p:cNvSpPr>
          <p:nvPr/>
        </p:nvSpPr>
        <p:spPr>
          <a:xfrm>
            <a:off x="2475706" y="2479675"/>
            <a:ext cx="6376988" cy="671513"/>
          </a:xfrm>
          <a:prstGeom prst="rect">
            <a:avLst/>
          </a:prstGeom>
          <a:ln>
            <a:miter/>
          </a:ln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US" altLang="zh-CN" sz="2500" b="1" noProof="1" smtClean="0">
                <a:solidFill>
                  <a:srgbClr val="037478"/>
                </a:solidFill>
                <a:latin typeface="黑体" pitchFamily="2" charset="-122"/>
              </a:rPr>
              <a:t>1.</a:t>
            </a:r>
            <a:r>
              <a:rPr lang="zh-CN" altLang="en-US" sz="2500" b="1" noProof="1" smtClean="0">
                <a:solidFill>
                  <a:srgbClr val="037478"/>
                </a:solidFill>
                <a:latin typeface="黑体" pitchFamily="2" charset="-122"/>
              </a:rPr>
              <a:t>绿色蝈蝈的外表有哪些特征</a:t>
            </a:r>
            <a:r>
              <a:rPr lang="en-US" altLang="zh-CN" sz="2500" b="1" noProof="1" smtClean="0">
                <a:solidFill>
                  <a:srgbClr val="037478"/>
                </a:solidFill>
                <a:latin typeface="黑体" pitchFamily="2" charset="-122"/>
              </a:rPr>
              <a:t>?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en-US" altLang="zh-CN" sz="2500" b="1" noProof="1" smtClean="0">
              <a:solidFill>
                <a:srgbClr val="037478"/>
              </a:solidFill>
              <a:latin typeface="黑体" pitchFamily="2" charset="-122"/>
            </a:endParaRP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en-US" altLang="zh-CN" sz="2500" b="1" noProof="1">
              <a:solidFill>
                <a:srgbClr val="037478"/>
              </a:solidFill>
              <a:latin typeface="黑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07430" y="3430588"/>
            <a:ext cx="7141369" cy="124649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 noProof="1">
                <a:solidFill>
                  <a:srgbClr val="037478"/>
                </a:solidFill>
                <a:latin typeface="Times New Roman" pitchFamily="18" charset="0"/>
                <a:cs typeface="+mn-ea"/>
              </a:rPr>
              <a:t>这种昆虫非常漂亮，浑身嫩绿</a:t>
            </a:r>
            <a:r>
              <a:rPr lang="zh-CN" altLang="en-US" sz="2500" noProof="1" smtClean="0">
                <a:solidFill>
                  <a:srgbClr val="037478"/>
                </a:solidFill>
                <a:latin typeface="Times New Roman" pitchFamily="18" charset="0"/>
                <a:cs typeface="+mn-ea"/>
              </a:rPr>
              <a:t>，侧</a:t>
            </a:r>
            <a:r>
              <a:rPr lang="zh-CN" altLang="en-US" sz="2500" noProof="1">
                <a:solidFill>
                  <a:srgbClr val="037478"/>
                </a:solidFill>
                <a:latin typeface="Times New Roman" pitchFamily="18" charset="0"/>
                <a:cs typeface="+mn-ea"/>
              </a:rPr>
              <a:t>面有两条淡白色的丝带，</a:t>
            </a:r>
            <a:r>
              <a:rPr lang="zh-CN" altLang="en-US" sz="2500" noProof="1" smtClean="0">
                <a:solidFill>
                  <a:srgbClr val="037478"/>
                </a:solidFill>
                <a:latin typeface="Times New Roman" pitchFamily="18" charset="0"/>
                <a:cs typeface="+mn-ea"/>
              </a:rPr>
              <a:t>身材</a:t>
            </a:r>
            <a:r>
              <a:rPr lang="zh-CN" altLang="en-US" sz="2500" noProof="1">
                <a:solidFill>
                  <a:srgbClr val="037478"/>
                </a:solidFill>
                <a:latin typeface="Times New Roman" pitchFamily="18" charset="0"/>
                <a:cs typeface="+mn-ea"/>
              </a:rPr>
              <a:t>美，苗条匀称，两片大翼</a:t>
            </a:r>
            <a:r>
              <a:rPr lang="zh-CN" altLang="en-US" sz="2500" noProof="1" smtClean="0">
                <a:solidFill>
                  <a:srgbClr val="037478"/>
                </a:solidFill>
                <a:latin typeface="Times New Roman" pitchFamily="18" charset="0"/>
                <a:cs typeface="+mn-ea"/>
              </a:rPr>
              <a:t>轻盈</a:t>
            </a:r>
            <a:r>
              <a:rPr lang="zh-CN" altLang="en-US" sz="2500" noProof="1">
                <a:solidFill>
                  <a:srgbClr val="037478"/>
                </a:solidFill>
                <a:latin typeface="Times New Roman" pitchFamily="18" charset="0"/>
                <a:cs typeface="+mn-ea"/>
              </a:rPr>
              <a:t>如纱。</a:t>
            </a:r>
            <a:endParaRPr lang="zh-CN" altLang="en-US" sz="2500" noProof="1">
              <a:solidFill>
                <a:srgbClr val="037478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37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课文赏析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占位符 141313"/>
          <p:cNvSpPr txBox="1">
            <a:spLocks/>
          </p:cNvSpPr>
          <p:nvPr/>
        </p:nvSpPr>
        <p:spPr>
          <a:xfrm>
            <a:off x="2092325" y="2371725"/>
            <a:ext cx="6588125" cy="792163"/>
          </a:xfrm>
          <a:prstGeom prst="rect">
            <a:avLst/>
          </a:prstGeom>
          <a:ln>
            <a:miter/>
          </a:ln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US" altLang="zh-CN" sz="2500" b="1" noProof="1" smtClean="0">
                <a:solidFill>
                  <a:srgbClr val="037478"/>
                </a:solidFill>
                <a:latin typeface="黑体" pitchFamily="2" charset="-122"/>
              </a:rPr>
              <a:t>2.</a:t>
            </a:r>
            <a:r>
              <a:rPr lang="zh-CN" altLang="en-US" sz="2500" b="1" noProof="1" smtClean="0">
                <a:solidFill>
                  <a:srgbClr val="037478"/>
                </a:solidFill>
                <a:latin typeface="黑体" pitchFamily="2" charset="-122"/>
              </a:rPr>
              <a:t>绿色蝈蝈的叫声是什么样的</a:t>
            </a:r>
            <a:r>
              <a:rPr lang="en-US" altLang="zh-CN" sz="2500" b="1" noProof="1" smtClean="0">
                <a:solidFill>
                  <a:srgbClr val="037478"/>
                </a:solidFill>
                <a:latin typeface="黑体" pitchFamily="2" charset="-122"/>
              </a:rPr>
              <a:t>?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US" altLang="zh-CN" sz="2500" b="1" noProof="1" smtClean="0">
                <a:solidFill>
                  <a:srgbClr val="037478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en-US" altLang="zh-CN" sz="2500" b="1" noProof="1">
              <a:solidFill>
                <a:srgbClr val="037478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92325" y="3855578"/>
            <a:ext cx="8229600" cy="861774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柔和</a:t>
            </a:r>
            <a:r>
              <a:rPr lang="en-US" altLang="zh-CN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喑哑</a:t>
            </a:r>
            <a:r>
              <a:rPr lang="en-US" altLang="zh-CN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尖锐</a:t>
            </a:r>
            <a:r>
              <a:rPr lang="en-US" altLang="zh-CN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急促</a:t>
            </a:r>
            <a:r>
              <a:rPr lang="en-US" altLang="zh-CN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清脆</a:t>
            </a:r>
            <a:r>
              <a:rPr lang="en-US" altLang="zh-CN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.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窃窃私</a:t>
            </a:r>
            <a:r>
              <a:rPr lang="zh-CN" altLang="en-US" sz="2500" noProof="1" smtClean="0">
                <a:solidFill>
                  <a:srgbClr val="037478"/>
                </a:solidFill>
                <a:latin typeface="+mn-ea"/>
                <a:ea typeface="+mn-ea"/>
                <a:cs typeface="+mn-ea"/>
              </a:rPr>
              <a:t>语像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是滑轮声、</a:t>
            </a:r>
            <a:endParaRPr lang="zh-CN" altLang="en-US" sz="2500" noProof="1">
              <a:solidFill>
                <a:srgbClr val="037478"/>
              </a:solidFill>
              <a:latin typeface="+mn-ea"/>
              <a:ea typeface="+mn-ea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干皱的薄膜隐隐约约的窸窣作响</a:t>
            </a:r>
            <a:r>
              <a:rPr lang="zh-CN" altLang="en-US" sz="2500" noProof="1" smtClean="0">
                <a:solidFill>
                  <a:srgbClr val="037478"/>
                </a:solidFill>
                <a:latin typeface="+mn-ea"/>
                <a:ea typeface="+mn-ea"/>
                <a:cs typeface="+mn-ea"/>
              </a:rPr>
              <a:t>、</a:t>
            </a:r>
            <a:r>
              <a:rPr lang="zh-CN" altLang="en-US" sz="2500" noProof="1" smtClean="0">
                <a:solidFill>
                  <a:srgbClr val="037478"/>
                </a:solidFill>
                <a:latin typeface="+mn-ea"/>
                <a:ea typeface="+mn-ea"/>
                <a:cs typeface="+mn-ea"/>
                <a:sym typeface="+mn-ea"/>
              </a:rPr>
              <a:t>金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  <a:sym typeface="+mn-ea"/>
              </a:rPr>
              <a:t>属碰撞般的清脆响声</a:t>
            </a:r>
            <a:endParaRPr lang="zh-CN" altLang="en-US" sz="2500" noProof="1">
              <a:solidFill>
                <a:srgbClr val="037478"/>
              </a:solidFill>
              <a:latin typeface="+mn-ea"/>
              <a:ea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8506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课文赏析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占位符 142337"/>
          <p:cNvSpPr txBox="1">
            <a:spLocks/>
          </p:cNvSpPr>
          <p:nvPr/>
        </p:nvSpPr>
        <p:spPr>
          <a:xfrm>
            <a:off x="3330575" y="2233613"/>
            <a:ext cx="6300788" cy="1666875"/>
          </a:xfrm>
          <a:prstGeom prst="rect">
            <a:avLst/>
          </a:prstGeom>
          <a:ln>
            <a:miter/>
          </a:ln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US" altLang="zh-CN" sz="2500" b="1" noProof="1" smtClean="0">
                <a:solidFill>
                  <a:srgbClr val="037478"/>
                </a:solidFill>
                <a:latin typeface="黑体" pitchFamily="2" charset="-122"/>
              </a:rPr>
              <a:t>3.</a:t>
            </a:r>
            <a:r>
              <a:rPr lang="zh-CN" altLang="en-US" sz="2500" b="1" noProof="1" smtClean="0">
                <a:solidFill>
                  <a:srgbClr val="037478"/>
                </a:solidFill>
                <a:latin typeface="黑体" pitchFamily="2" charset="-122"/>
              </a:rPr>
              <a:t>绿色蝈蝈最喜欢吃什么食物的</a:t>
            </a:r>
            <a:r>
              <a:rPr lang="en-US" altLang="zh-CN" sz="2500" b="1" noProof="1" smtClean="0">
                <a:solidFill>
                  <a:srgbClr val="037478"/>
                </a:solidFill>
                <a:latin typeface="黑体" pitchFamily="2" charset="-122"/>
              </a:rPr>
              <a:t>?</a:t>
            </a:r>
            <a:endParaRPr lang="en-US" altLang="zh-CN" sz="2500" b="1" noProof="1">
              <a:solidFill>
                <a:srgbClr val="037478"/>
              </a:solidFill>
              <a:latin typeface="黑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36812" y="3430588"/>
            <a:ext cx="7318375" cy="1246495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最喜欢吃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  <a:sym typeface="+mn-ea"/>
              </a:rPr>
              <a:t>如蝉金龟子等没有坚硬盔甲保护的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昆虫，也喜欢吃梨、葡萄、西瓜等甜的水果，甚至饥饿时也吃点青草。</a:t>
            </a:r>
            <a:endParaRPr lang="zh-CN" altLang="en-US" sz="2500" noProof="1">
              <a:solidFill>
                <a:srgbClr val="037478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7855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P spid="4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地图, 文字&#10;&#10;已生成极高可信度的说明">
            <a:extLst>
              <a:ext uri="{FF2B5EF4-FFF2-40B4-BE49-F238E27FC236}">
                <a16:creationId xmlns:a16="http://schemas.microsoft.com/office/drawing/2014/main" xmlns="" id="{C8001471-CD61-4011-AC15-8B10A11C8F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44" name="Shape 18">
            <a:extLst>
              <a:ext uri="{FF2B5EF4-FFF2-40B4-BE49-F238E27FC236}">
                <a16:creationId xmlns:a16="http://schemas.microsoft.com/office/drawing/2014/main" xmlns="" id="{46EB2B50-52B1-44EE-8B7F-B5AE9C3D4513}"/>
              </a:ext>
            </a:extLst>
          </p:cNvPr>
          <p:cNvSpPr/>
          <p:nvPr/>
        </p:nvSpPr>
        <p:spPr>
          <a:xfrm rot="16200000">
            <a:off x="2332536" y="2204839"/>
            <a:ext cx="2646878" cy="902388"/>
          </a:xfrm>
          <a:prstGeom prst="roundRect">
            <a:avLst>
              <a:gd name="adj" fmla="val 50000"/>
            </a:avLst>
          </a:prstGeom>
          <a:solidFill>
            <a:srgbClr val="037478"/>
          </a:solidFill>
          <a:ln w="12700" cap="flat">
            <a:noFill/>
            <a:prstDash val="solid"/>
            <a:miter lim="400000"/>
          </a:ln>
          <a:effectLst/>
        </p:spPr>
        <p:txBody>
          <a:bodyPr vert="eaVert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kern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主目录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6C5AAD70-9B73-4046-A2C4-522C6B678038}"/>
              </a:ext>
            </a:extLst>
          </p:cNvPr>
          <p:cNvGrpSpPr/>
          <p:nvPr/>
        </p:nvGrpSpPr>
        <p:grpSpPr>
          <a:xfrm>
            <a:off x="4448480" y="1318080"/>
            <a:ext cx="3351506" cy="3354386"/>
            <a:chOff x="3548970" y="2241096"/>
            <a:chExt cx="2387025" cy="2438400"/>
          </a:xfrm>
        </p:grpSpPr>
        <p:sp>
          <p:nvSpPr>
            <p:cNvPr id="46" name="椭圆 45">
              <a:extLst>
                <a:ext uri="{FF2B5EF4-FFF2-40B4-BE49-F238E27FC236}">
                  <a16:creationId xmlns:a16="http://schemas.microsoft.com/office/drawing/2014/main" xmlns="" id="{368D4178-BD3D-43CF-BA4D-D7A82D10BB9F}"/>
                </a:ext>
              </a:extLst>
            </p:cNvPr>
            <p:cNvSpPr/>
            <p:nvPr/>
          </p:nvSpPr>
          <p:spPr>
            <a:xfrm>
              <a:off x="3548970" y="2241096"/>
              <a:ext cx="465137" cy="463550"/>
            </a:xfrm>
            <a:prstGeom prst="ellipse">
              <a:avLst/>
            </a:prstGeom>
            <a:solidFill>
              <a:srgbClr val="03747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3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xmlns="" id="{2907AFE3-E323-45DE-82C5-F03FC6067C5B}"/>
                </a:ext>
              </a:extLst>
            </p:cNvPr>
            <p:cNvSpPr/>
            <p:nvPr/>
          </p:nvSpPr>
          <p:spPr>
            <a:xfrm>
              <a:off x="3548970" y="2898321"/>
              <a:ext cx="465137" cy="465138"/>
            </a:xfrm>
            <a:prstGeom prst="ellipse">
              <a:avLst/>
            </a:prstGeom>
            <a:solidFill>
              <a:srgbClr val="03747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3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CC52F78C-AB48-4385-B035-362B69E6A1DD}"/>
                </a:ext>
              </a:extLst>
            </p:cNvPr>
            <p:cNvSpPr/>
            <p:nvPr/>
          </p:nvSpPr>
          <p:spPr>
            <a:xfrm>
              <a:off x="3548970" y="3557134"/>
              <a:ext cx="465137" cy="463550"/>
            </a:xfrm>
            <a:prstGeom prst="ellipse">
              <a:avLst/>
            </a:prstGeom>
            <a:solidFill>
              <a:srgbClr val="03747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3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C6DB2E1E-0FFE-4D01-A507-8B3A100CB444}"/>
                </a:ext>
              </a:extLst>
            </p:cNvPr>
            <p:cNvSpPr/>
            <p:nvPr/>
          </p:nvSpPr>
          <p:spPr>
            <a:xfrm>
              <a:off x="3548970" y="4214359"/>
              <a:ext cx="465137" cy="465137"/>
            </a:xfrm>
            <a:prstGeom prst="ellipse">
              <a:avLst/>
            </a:prstGeom>
            <a:solidFill>
              <a:srgbClr val="03747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noProof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3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59605C5B-EB7E-4981-A885-C7EE630B7D6E}"/>
                </a:ext>
              </a:extLst>
            </p:cNvPr>
            <p:cNvSpPr/>
            <p:nvPr/>
          </p:nvSpPr>
          <p:spPr>
            <a:xfrm>
              <a:off x="4092006" y="2262479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 smtClean="0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 课前导读</a:t>
              </a:r>
              <a:endParaRPr lang="zh-CN" altLang="en-US" sz="1100" spc="300" noProof="1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4F95B4E3-E158-4437-B7A6-E72693A98AC1}"/>
                </a:ext>
              </a:extLst>
            </p:cNvPr>
            <p:cNvSpPr/>
            <p:nvPr/>
          </p:nvSpPr>
          <p:spPr>
            <a:xfrm>
              <a:off x="4092006" y="2907842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 </a:t>
              </a:r>
              <a:r>
                <a:rPr lang="zh-CN" altLang="en-US" sz="2400" spc="300" noProof="1" smtClean="0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认字识词</a:t>
              </a:r>
              <a:endParaRPr lang="zh-CN" altLang="en-US" sz="1100" spc="300" noProof="1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3B52C5D2-BB5B-460A-9113-E45F4F9E0545}"/>
                </a:ext>
              </a:extLst>
            </p:cNvPr>
            <p:cNvSpPr/>
            <p:nvPr/>
          </p:nvSpPr>
          <p:spPr>
            <a:xfrm>
              <a:off x="4092006" y="3576631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 </a:t>
              </a:r>
              <a:r>
                <a:rPr lang="zh-CN" altLang="en-US" sz="2400" spc="300" noProof="1" smtClean="0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1100" spc="300" noProof="1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8E2DB74F-6933-4376-BF23-FF4C54FBABA4}"/>
                </a:ext>
              </a:extLst>
            </p:cNvPr>
            <p:cNvSpPr/>
            <p:nvPr/>
          </p:nvSpPr>
          <p:spPr>
            <a:xfrm>
              <a:off x="4092006" y="4236959"/>
              <a:ext cx="1843989" cy="335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 </a:t>
              </a:r>
              <a:r>
                <a:rPr lang="zh-CN" altLang="en-US" sz="2400" spc="300" noProof="1" smtClean="0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课文小结</a:t>
              </a:r>
              <a:endParaRPr lang="zh-CN" altLang="en-US" sz="1100" spc="300" noProof="1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课文赏析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占位符 142337"/>
          <p:cNvSpPr txBox="1">
            <a:spLocks/>
          </p:cNvSpPr>
          <p:nvPr/>
        </p:nvSpPr>
        <p:spPr>
          <a:xfrm>
            <a:off x="3863975" y="2068513"/>
            <a:ext cx="6300788" cy="1666875"/>
          </a:xfrm>
          <a:prstGeom prst="rect">
            <a:avLst/>
          </a:prstGeom>
          <a:ln>
            <a:miter/>
          </a:ln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US" altLang="zh-CN" sz="2500" b="1" noProof="1" smtClean="0">
                <a:solidFill>
                  <a:srgbClr val="037478"/>
                </a:solidFill>
                <a:latin typeface="黑体" pitchFamily="2" charset="-122"/>
              </a:rPr>
              <a:t>4.</a:t>
            </a:r>
            <a:r>
              <a:rPr lang="zh-CN" altLang="en-US" sz="2500" b="1" noProof="1" smtClean="0">
                <a:solidFill>
                  <a:srgbClr val="037478"/>
                </a:solidFill>
                <a:latin typeface="黑体" pitchFamily="2" charset="-122"/>
              </a:rPr>
              <a:t>绿色蝈蝈有怎样的脾性</a:t>
            </a:r>
            <a:endParaRPr lang="en-US" altLang="zh-CN" sz="2500" b="1" noProof="1">
              <a:solidFill>
                <a:srgbClr val="037478"/>
              </a:solidFill>
              <a:latin typeface="黑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08994" y="3125788"/>
            <a:ext cx="8825706" cy="1862048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500" noProof="1" smtClean="0">
                <a:solidFill>
                  <a:srgbClr val="037478"/>
                </a:solidFill>
                <a:latin typeface="+mn-ea"/>
                <a:ea typeface="+mn-ea"/>
                <a:cs typeface="+mn-ea"/>
              </a:rPr>
              <a:t>攻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击性强，会攻击比自己大、强壮的昆虫</a:t>
            </a:r>
            <a:endParaRPr lang="zh-CN" altLang="en-US" sz="2500" noProof="1">
              <a:solidFill>
                <a:srgbClr val="037478"/>
              </a:solidFill>
              <a:latin typeface="+mn-ea"/>
              <a:ea typeface="+mn-ea"/>
            </a:endParaRPr>
          </a:p>
          <a:p>
            <a:pPr>
              <a:spcBef>
                <a:spcPct val="20000"/>
              </a:spcBef>
            </a:pPr>
            <a:r>
              <a:rPr lang="zh-CN" altLang="en-US" sz="2500" noProof="1" smtClean="0">
                <a:solidFill>
                  <a:srgbClr val="037478"/>
                </a:solidFill>
                <a:latin typeface="+mn-ea"/>
                <a:ea typeface="+mn-ea"/>
                <a:cs typeface="+mn-ea"/>
              </a:rPr>
              <a:t>贪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婪，吃死去的同类</a:t>
            </a:r>
            <a:endParaRPr lang="zh-CN" altLang="en-US" sz="2500" noProof="1">
              <a:solidFill>
                <a:srgbClr val="037478"/>
              </a:solidFill>
              <a:latin typeface="+mn-ea"/>
              <a:ea typeface="+mn-ea"/>
            </a:endParaRPr>
          </a:p>
          <a:p>
            <a:pPr>
              <a:spcBef>
                <a:spcPct val="20000"/>
              </a:spcBef>
            </a:pPr>
            <a:r>
              <a:rPr lang="zh-CN" altLang="en-US" sz="2500" noProof="1" smtClean="0">
                <a:solidFill>
                  <a:srgbClr val="037478"/>
                </a:solidFill>
                <a:latin typeface="+mn-ea"/>
                <a:ea typeface="+mn-ea"/>
                <a:cs typeface="+mn-ea"/>
              </a:rPr>
              <a:t>和</a:t>
            </a:r>
            <a:r>
              <a:rPr lang="zh-CN" altLang="en-US" sz="2500" noProof="1">
                <a:solidFill>
                  <a:srgbClr val="037478"/>
                </a:solidFill>
                <a:latin typeface="+mn-ea"/>
                <a:ea typeface="+mn-ea"/>
                <a:cs typeface="+mn-ea"/>
              </a:rPr>
              <a:t>睦，彼此和睦共居，不争吵，吃饱后能将食物让给其他蝈蝈</a:t>
            </a:r>
            <a:endParaRPr lang="zh-CN" altLang="en-US" sz="2500" noProof="1">
              <a:solidFill>
                <a:srgbClr val="037478"/>
              </a:solidFill>
              <a:latin typeface="+mn-ea"/>
              <a:ea typeface="+mn-ea"/>
            </a:endParaRPr>
          </a:p>
          <a:p>
            <a:pPr>
              <a:spcBef>
                <a:spcPct val="20000"/>
              </a:spcBef>
            </a:pPr>
            <a:endParaRPr lang="zh-CN" altLang="en-US" sz="2500" noProof="1">
              <a:solidFill>
                <a:srgbClr val="037478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0239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P spid="4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课文赏析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42269" y="2070099"/>
            <a:ext cx="8568531" cy="1861345"/>
            <a:chOff x="0" y="0"/>
            <a:chExt cx="5280" cy="1357"/>
          </a:xfrm>
        </p:grpSpPr>
        <p:sp>
          <p:nvSpPr>
            <p:cNvPr id="4" name="文本框 23555"/>
            <p:cNvSpPr txBox="1">
              <a:spLocks noChangeArrowheads="1"/>
            </p:cNvSpPr>
            <p:nvPr/>
          </p:nvSpPr>
          <p:spPr bwMode="auto">
            <a:xfrm>
              <a:off x="912" y="0"/>
              <a:ext cx="2736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蝈蝈</a:t>
              </a:r>
              <a:r>
                <a:rPr lang="en-US" altLang="zh-CN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——</a:t>
              </a: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蝉（叫声）</a:t>
              </a:r>
            </a:p>
          </p:txBody>
        </p:sp>
        <p:sp>
          <p:nvSpPr>
            <p:cNvPr id="5" name="文本框 23556"/>
            <p:cNvSpPr txBox="1">
              <a:spLocks noChangeArrowheads="1"/>
            </p:cNvSpPr>
            <p:nvPr/>
          </p:nvSpPr>
          <p:spPr bwMode="auto">
            <a:xfrm>
              <a:off x="912" y="528"/>
              <a:ext cx="2736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蝈蝈</a:t>
              </a:r>
              <a:r>
                <a:rPr lang="en-US" altLang="zh-CN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——</a:t>
              </a: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鹰（捕食）</a:t>
              </a:r>
            </a:p>
          </p:txBody>
        </p:sp>
        <p:sp>
          <p:nvSpPr>
            <p:cNvPr id="6" name="文本框 23557"/>
            <p:cNvSpPr txBox="1">
              <a:spLocks noChangeArrowheads="1"/>
            </p:cNvSpPr>
            <p:nvPr/>
          </p:nvSpPr>
          <p:spPr bwMode="auto">
            <a:xfrm>
              <a:off x="912" y="1056"/>
              <a:ext cx="2880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蝈蝈</a:t>
              </a:r>
              <a:r>
                <a:rPr lang="en-US" altLang="zh-CN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——</a:t>
              </a: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螳螂（食性）</a:t>
              </a:r>
            </a:p>
          </p:txBody>
        </p:sp>
        <p:sp>
          <p:nvSpPr>
            <p:cNvPr id="7" name="左大括号 23558"/>
            <p:cNvSpPr>
              <a:spLocks/>
            </p:cNvSpPr>
            <p:nvPr/>
          </p:nvSpPr>
          <p:spPr bwMode="auto">
            <a:xfrm>
              <a:off x="720" y="116"/>
              <a:ext cx="192" cy="1200"/>
            </a:xfrm>
            <a:prstGeom prst="leftBrace">
              <a:avLst>
                <a:gd name="adj1" fmla="val 51997"/>
                <a:gd name="adj2" fmla="val 50000"/>
              </a:avLst>
            </a:prstGeom>
            <a:solidFill>
              <a:srgbClr val="FFFFFF"/>
            </a:solidFill>
            <a:ln w="28575">
              <a:solidFill>
                <a:srgbClr val="03747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500">
                <a:solidFill>
                  <a:srgbClr val="037478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文本框 23559"/>
            <p:cNvSpPr txBox="1">
              <a:spLocks noChangeArrowheads="1"/>
            </p:cNvSpPr>
            <p:nvPr/>
          </p:nvSpPr>
          <p:spPr bwMode="auto">
            <a:xfrm>
              <a:off x="0" y="500"/>
              <a:ext cx="720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对比</a:t>
              </a:r>
            </a:p>
          </p:txBody>
        </p:sp>
        <p:sp>
          <p:nvSpPr>
            <p:cNvPr id="9" name="左大括号 23560"/>
            <p:cNvSpPr>
              <a:spLocks/>
            </p:cNvSpPr>
            <p:nvPr/>
          </p:nvSpPr>
          <p:spPr bwMode="auto">
            <a:xfrm flipH="1">
              <a:off x="3744" y="116"/>
              <a:ext cx="192" cy="1200"/>
            </a:xfrm>
            <a:prstGeom prst="leftBrace">
              <a:avLst>
                <a:gd name="adj1" fmla="val 51997"/>
                <a:gd name="adj2" fmla="val 50000"/>
              </a:avLst>
            </a:prstGeom>
            <a:solidFill>
              <a:srgbClr val="FFFFFF"/>
            </a:solidFill>
            <a:ln w="28575">
              <a:solidFill>
                <a:srgbClr val="03747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500">
                <a:solidFill>
                  <a:srgbClr val="037478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" name="文本框 23561"/>
            <p:cNvSpPr txBox="1">
              <a:spLocks noChangeArrowheads="1"/>
            </p:cNvSpPr>
            <p:nvPr/>
          </p:nvSpPr>
          <p:spPr bwMode="auto">
            <a:xfrm>
              <a:off x="3984" y="480"/>
              <a:ext cx="1296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突出特征</a:t>
              </a: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636713" y="4286256"/>
            <a:ext cx="8516209" cy="2002626"/>
            <a:chOff x="0" y="0"/>
            <a:chExt cx="5214" cy="1460"/>
          </a:xfrm>
        </p:grpSpPr>
        <p:sp>
          <p:nvSpPr>
            <p:cNvPr id="13" name="文本框 23563"/>
            <p:cNvSpPr txBox="1">
              <a:spLocks noChangeArrowheads="1"/>
            </p:cNvSpPr>
            <p:nvPr/>
          </p:nvSpPr>
          <p:spPr bwMode="auto">
            <a:xfrm>
              <a:off x="864" y="0"/>
              <a:ext cx="3264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“</a:t>
              </a: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窃窃私语”、“津津有味”</a:t>
              </a:r>
            </a:p>
          </p:txBody>
        </p:sp>
        <p:sp>
          <p:nvSpPr>
            <p:cNvPr id="14" name="文本框 23564"/>
            <p:cNvSpPr txBox="1">
              <a:spLocks noChangeArrowheads="1"/>
            </p:cNvSpPr>
            <p:nvPr/>
          </p:nvSpPr>
          <p:spPr bwMode="auto">
            <a:xfrm>
              <a:off x="912" y="528"/>
              <a:ext cx="3264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“</a:t>
              </a: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身材优美”、“苗条匀称”</a:t>
              </a:r>
            </a:p>
          </p:txBody>
        </p:sp>
        <p:sp>
          <p:nvSpPr>
            <p:cNvPr id="15" name="文本框 23565"/>
            <p:cNvSpPr txBox="1">
              <a:spLocks noChangeArrowheads="1"/>
            </p:cNvSpPr>
            <p:nvPr/>
          </p:nvSpPr>
          <p:spPr bwMode="auto">
            <a:xfrm>
              <a:off x="912" y="1056"/>
              <a:ext cx="4080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“</a:t>
              </a: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酷爱甜食”、“宽容”、“妒忌”</a:t>
              </a:r>
            </a:p>
          </p:txBody>
        </p:sp>
        <p:sp>
          <p:nvSpPr>
            <p:cNvPr id="16" name="左大括号 23566"/>
            <p:cNvSpPr>
              <a:spLocks/>
            </p:cNvSpPr>
            <p:nvPr/>
          </p:nvSpPr>
          <p:spPr bwMode="auto">
            <a:xfrm>
              <a:off x="720" y="116"/>
              <a:ext cx="192" cy="1200"/>
            </a:xfrm>
            <a:prstGeom prst="leftBrace">
              <a:avLst>
                <a:gd name="adj1" fmla="val 51997"/>
                <a:gd name="adj2" fmla="val 50000"/>
              </a:avLst>
            </a:prstGeom>
            <a:noFill/>
            <a:ln w="28575">
              <a:solidFill>
                <a:srgbClr val="03747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500">
                <a:solidFill>
                  <a:srgbClr val="037478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7" name="文本框 23567"/>
            <p:cNvSpPr txBox="1">
              <a:spLocks noChangeArrowheads="1"/>
            </p:cNvSpPr>
            <p:nvPr/>
          </p:nvSpPr>
          <p:spPr bwMode="auto">
            <a:xfrm>
              <a:off x="0" y="528"/>
              <a:ext cx="720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拟人</a:t>
              </a:r>
            </a:p>
          </p:txBody>
        </p:sp>
        <p:sp>
          <p:nvSpPr>
            <p:cNvPr id="18" name="左大括号 23568"/>
            <p:cNvSpPr>
              <a:spLocks/>
            </p:cNvSpPr>
            <p:nvPr/>
          </p:nvSpPr>
          <p:spPr bwMode="auto">
            <a:xfrm flipH="1">
              <a:off x="4560" y="116"/>
              <a:ext cx="192" cy="1200"/>
            </a:xfrm>
            <a:prstGeom prst="leftBrace">
              <a:avLst>
                <a:gd name="adj1" fmla="val 51997"/>
                <a:gd name="adj2" fmla="val 50000"/>
              </a:avLst>
            </a:prstGeom>
            <a:noFill/>
            <a:ln w="28575">
              <a:solidFill>
                <a:srgbClr val="03747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500">
                <a:solidFill>
                  <a:srgbClr val="037478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" name="文本框 23569"/>
            <p:cNvSpPr txBox="1">
              <a:spLocks noChangeArrowheads="1"/>
            </p:cNvSpPr>
            <p:nvPr/>
          </p:nvSpPr>
          <p:spPr bwMode="auto">
            <a:xfrm>
              <a:off x="4876" y="68"/>
              <a:ext cx="338" cy="1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500">
                  <a:solidFill>
                    <a:srgbClr val="037478"/>
                  </a:solidFill>
                  <a:latin typeface="Times New Roman" panose="02020603050405020304" pitchFamily="18" charset="0"/>
                </a:rPr>
                <a:t>形象生动</a:t>
              </a:r>
            </a:p>
          </p:txBody>
        </p:sp>
      </p:grpSp>
      <p:sp>
        <p:nvSpPr>
          <p:cNvPr id="20" name="矩形 23570"/>
          <p:cNvSpPr>
            <a:spLocks noChangeArrowheads="1" noChangeShapeType="1" noTextEdit="1"/>
          </p:cNvSpPr>
          <p:nvPr/>
        </p:nvSpPr>
        <p:spPr bwMode="auto">
          <a:xfrm>
            <a:off x="2838839" y="1377954"/>
            <a:ext cx="5984875" cy="4048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>
                <a:solidFill>
                  <a:srgbClr val="037478"/>
                </a:solidFill>
              </a:rPr>
              <a:t>文中介绍事物时所用的方法：</a:t>
            </a:r>
          </a:p>
        </p:txBody>
      </p:sp>
    </p:spTree>
    <p:extLst>
      <p:ext uri="{BB962C8B-B14F-4D97-AF65-F5344CB8AC3E}">
        <p14:creationId xmlns:p14="http://schemas.microsoft.com/office/powerpoint/2010/main" val="357462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地图, 文字&#10;&#10;已生成极高可信度的说明">
            <a:extLst>
              <a:ext uri="{FF2B5EF4-FFF2-40B4-BE49-F238E27FC236}">
                <a16:creationId xmlns:a16="http://schemas.microsoft.com/office/drawing/2014/main" xmlns="" id="{31D8056B-8413-4619-9AC2-E791D0CA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Shape 18">
            <a:extLst>
              <a:ext uri="{FF2B5EF4-FFF2-40B4-BE49-F238E27FC236}">
                <a16:creationId xmlns:a16="http://schemas.microsoft.com/office/drawing/2014/main" xmlns="" id="{BBD75B39-6FE9-47E8-A070-64E18D2DFE96}"/>
              </a:ext>
            </a:extLst>
          </p:cNvPr>
          <p:cNvSpPr/>
          <p:nvPr/>
        </p:nvSpPr>
        <p:spPr>
          <a:xfrm rot="16200000">
            <a:off x="2401632" y="2320822"/>
            <a:ext cx="2646878" cy="902388"/>
          </a:xfrm>
          <a:prstGeom prst="roundRect">
            <a:avLst>
              <a:gd name="adj" fmla="val 50000"/>
            </a:avLst>
          </a:prstGeom>
          <a:solidFill>
            <a:srgbClr val="037478"/>
          </a:solidFill>
          <a:ln w="12700" cap="flat">
            <a:noFill/>
            <a:prstDash val="solid"/>
            <a:miter lim="400000"/>
          </a:ln>
          <a:effectLst/>
        </p:spPr>
        <p:txBody>
          <a:bodyPr vert="eaVert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zh-CN" altLang="en-US" sz="4000" b="1" ker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章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6A5FFE1-869A-4EB6-94E7-4F3C17179F0F}"/>
              </a:ext>
            </a:extLst>
          </p:cNvPr>
          <p:cNvGrpSpPr/>
          <p:nvPr/>
        </p:nvGrpSpPr>
        <p:grpSpPr>
          <a:xfrm>
            <a:off x="4312917" y="2219794"/>
            <a:ext cx="3877985" cy="1476906"/>
            <a:chOff x="1019995" y="3233637"/>
            <a:chExt cx="3877985" cy="1476906"/>
          </a:xfrm>
        </p:grpSpPr>
        <p:sp>
          <p:nvSpPr>
            <p:cNvPr id="14" name="文本框 10">
              <a:extLst>
                <a:ext uri="{FF2B5EF4-FFF2-40B4-BE49-F238E27FC236}">
                  <a16:creationId xmlns:a16="http://schemas.microsoft.com/office/drawing/2014/main" xmlns="" id="{E0E97E52-07EB-4503-890D-BF0FDC9E0857}"/>
                </a:ext>
              </a:extLst>
            </p:cNvPr>
            <p:cNvSpPr txBox="1"/>
            <p:nvPr/>
          </p:nvSpPr>
          <p:spPr>
            <a:xfrm>
              <a:off x="1019995" y="4218100"/>
              <a:ext cx="387798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500" cap="all" spc="300" dirty="0">
                  <a:solidFill>
                    <a:schemeClr val="bg1">
                      <a:lumMod val="6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2500" cap="all" spc="300" dirty="0">
                <a:solidFill>
                  <a:schemeClr val="bg1">
                    <a:lumMod val="6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6C45D9DC-FBAF-40AB-A2D5-701BDF45F8CF}"/>
                </a:ext>
              </a:extLst>
            </p:cNvPr>
            <p:cNvSpPr txBox="1"/>
            <p:nvPr/>
          </p:nvSpPr>
          <p:spPr>
            <a:xfrm>
              <a:off x="1642374" y="323363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mtClean="0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课文小结</a:t>
              </a:r>
              <a:endParaRPr lang="zh-CN" altLang="en-US" sz="48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73B14C5-3CC8-4323-8648-80ED63C4605E}"/>
                </a:ext>
              </a:extLst>
            </p:cNvPr>
            <p:cNvSpPr/>
            <p:nvPr/>
          </p:nvSpPr>
          <p:spPr>
            <a:xfrm>
              <a:off x="1166193" y="4128262"/>
              <a:ext cx="3569097" cy="45719"/>
            </a:xfrm>
            <a:prstGeom prst="rect">
              <a:avLst/>
            </a:prstGeom>
            <a:solidFill>
              <a:srgbClr val="03747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65BBB7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422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课文小结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内容占位符 2"/>
          <p:cNvSpPr txBox="1">
            <a:spLocks noChangeArrowheads="1"/>
          </p:cNvSpPr>
          <p:nvPr/>
        </p:nvSpPr>
        <p:spPr>
          <a:xfrm>
            <a:off x="1306512" y="1814513"/>
            <a:ext cx="9285287" cy="4114800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5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写作特色：</a:t>
            </a:r>
            <a:r>
              <a:rPr lang="zh-CN" altLang="en-US" sz="2500" smtClean="0">
                <a:solidFill>
                  <a:srgbClr val="037478"/>
                </a:solidFill>
              </a:rPr>
              <a:t>  </a:t>
            </a:r>
          </a:p>
          <a:p>
            <a:r>
              <a:rPr lang="zh-CN" altLang="en-US" sz="25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（1）文艺笔调。本文既有对昆虫的形象描写，又有个人感情的流露。 </a:t>
            </a:r>
          </a:p>
          <a:p>
            <a:r>
              <a:rPr lang="zh-CN" altLang="en-US" sz="25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（2）生动传神的语言。作者对蝈蝈充满了喜爱之情，语言生动感人。 </a:t>
            </a:r>
          </a:p>
          <a:p>
            <a:r>
              <a:rPr lang="zh-CN" altLang="en-US" sz="25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（3）拟人手法的运用。这使文章自然、亲切，增强了可读性。 </a:t>
            </a:r>
          </a:p>
          <a:p>
            <a:r>
              <a:rPr lang="zh-CN" altLang="en-US" sz="25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（4）通过比较来写蝈蝈，既突出了蝈蝈的习性，又说明作者对各种昆虫的习性都了如指掌。</a:t>
            </a:r>
          </a:p>
          <a:p>
            <a:r>
              <a:rPr lang="zh-CN" altLang="en-US" sz="25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思路：注意抓住重点词句</a:t>
            </a:r>
          </a:p>
        </p:txBody>
      </p:sp>
    </p:spTree>
    <p:extLst>
      <p:ext uri="{BB962C8B-B14F-4D97-AF65-F5344CB8AC3E}">
        <p14:creationId xmlns:p14="http://schemas.microsoft.com/office/powerpoint/2010/main" val="151610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地图, 文字&#10;&#10;已生成极高可信度的说明">
            <a:extLst>
              <a:ext uri="{FF2B5EF4-FFF2-40B4-BE49-F238E27FC236}">
                <a16:creationId xmlns:a16="http://schemas.microsoft.com/office/drawing/2014/main" xmlns="" id="{083DB110-F3DF-408C-A87A-8CA2C63242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TextBox 7">
            <a:extLst>
              <a:ext uri="{FF2B5EF4-FFF2-40B4-BE49-F238E27FC236}">
                <a16:creationId xmlns:a16="http://schemas.microsoft.com/office/drawing/2014/main" xmlns="" id="{A110F478-9409-4C83-A5AF-EDF81D122E37}"/>
              </a:ext>
            </a:extLst>
          </p:cNvPr>
          <p:cNvSpPr txBox="1"/>
          <p:nvPr/>
        </p:nvSpPr>
        <p:spPr>
          <a:xfrm>
            <a:off x="3325906" y="1710344"/>
            <a:ext cx="5371874" cy="975254"/>
          </a:xfrm>
          <a:prstGeom prst="rect">
            <a:avLst/>
          </a:prstGeom>
          <a:noFill/>
        </p:spPr>
        <p:txBody>
          <a:bodyPr wrap="square" lIns="51423" tIns="25711" rIns="51423" bIns="25711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ctr"/>
            <a:r>
              <a:rPr lang="zh-CN" altLang="en-US" sz="6000" spc="6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同学们下课</a:t>
            </a:r>
            <a:r>
              <a:rPr lang="en-US" altLang="zh-CN" sz="6000" spc="6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zh-CN" altLang="zh-CN" sz="60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7ED9EC82-E0D7-450E-835F-4F6986DFAB1E}"/>
              </a:ext>
            </a:extLst>
          </p:cNvPr>
          <p:cNvSpPr txBox="1"/>
          <p:nvPr/>
        </p:nvSpPr>
        <p:spPr>
          <a:xfrm>
            <a:off x="3431263" y="2669861"/>
            <a:ext cx="5032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七年级二班课件</a:t>
            </a:r>
            <a:endParaRPr lang="en-US" sz="48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B7FBE1E6-8330-4047-B27C-25D3DFF2F49F}"/>
              </a:ext>
            </a:extLst>
          </p:cNvPr>
          <p:cNvSpPr txBox="1"/>
          <p:nvPr/>
        </p:nvSpPr>
        <p:spPr>
          <a:xfrm>
            <a:off x="4522701" y="3629754"/>
            <a:ext cx="2896650" cy="369332"/>
          </a:xfrm>
          <a:prstGeom prst="rect">
            <a:avLst/>
          </a:prstGeom>
          <a:solidFill>
            <a:srgbClr val="037478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教师</a:t>
            </a:r>
            <a:r>
              <a:rPr lang="en-US" altLang="zh-CN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:</a:t>
            </a:r>
            <a:r>
              <a:rPr lang="zh-CN" altLang="en-US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优</a:t>
            </a:r>
            <a:r>
              <a:rPr lang="zh-CN" altLang="en-US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品</a:t>
            </a:r>
            <a:r>
              <a:rPr lang="en-US" altLang="zh-CN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PPT</a:t>
            </a:r>
            <a:endParaRPr lang="en-US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decel="533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08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地图, 文字&#10;&#10;已生成极高可信度的说明">
            <a:extLst>
              <a:ext uri="{FF2B5EF4-FFF2-40B4-BE49-F238E27FC236}">
                <a16:creationId xmlns:a16="http://schemas.microsoft.com/office/drawing/2014/main" xmlns="" id="{31D8056B-8413-4619-9AC2-E791D0CA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Shape 18">
            <a:extLst>
              <a:ext uri="{FF2B5EF4-FFF2-40B4-BE49-F238E27FC236}">
                <a16:creationId xmlns:a16="http://schemas.microsoft.com/office/drawing/2014/main" xmlns="" id="{BBD75B39-6FE9-47E8-A070-64E18D2DFE96}"/>
              </a:ext>
            </a:extLst>
          </p:cNvPr>
          <p:cNvSpPr/>
          <p:nvPr/>
        </p:nvSpPr>
        <p:spPr>
          <a:xfrm rot="16200000">
            <a:off x="2401632" y="2320822"/>
            <a:ext cx="2646878" cy="902388"/>
          </a:xfrm>
          <a:prstGeom prst="roundRect">
            <a:avLst>
              <a:gd name="adj" fmla="val 50000"/>
            </a:avLst>
          </a:prstGeom>
          <a:solidFill>
            <a:srgbClr val="037478"/>
          </a:solidFill>
          <a:ln w="12700" cap="flat">
            <a:noFill/>
            <a:prstDash val="solid"/>
            <a:miter lim="400000"/>
          </a:ln>
          <a:effectLst/>
        </p:spPr>
        <p:txBody>
          <a:bodyPr vert="eaVert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第一章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6A5FFE1-869A-4EB6-94E7-4F3C17179F0F}"/>
              </a:ext>
            </a:extLst>
          </p:cNvPr>
          <p:cNvGrpSpPr/>
          <p:nvPr/>
        </p:nvGrpSpPr>
        <p:grpSpPr>
          <a:xfrm>
            <a:off x="4312917" y="2219794"/>
            <a:ext cx="3877985" cy="1476906"/>
            <a:chOff x="1019995" y="3233637"/>
            <a:chExt cx="3877985" cy="1476906"/>
          </a:xfrm>
        </p:grpSpPr>
        <p:sp>
          <p:nvSpPr>
            <p:cNvPr id="14" name="文本框 10">
              <a:extLst>
                <a:ext uri="{FF2B5EF4-FFF2-40B4-BE49-F238E27FC236}">
                  <a16:creationId xmlns:a16="http://schemas.microsoft.com/office/drawing/2014/main" xmlns="" id="{E0E97E52-07EB-4503-890D-BF0FDC9E0857}"/>
                </a:ext>
              </a:extLst>
            </p:cNvPr>
            <p:cNvSpPr txBox="1"/>
            <p:nvPr/>
          </p:nvSpPr>
          <p:spPr>
            <a:xfrm>
              <a:off x="1019995" y="4218100"/>
              <a:ext cx="387798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500" cap="all" spc="300" dirty="0">
                  <a:solidFill>
                    <a:schemeClr val="bg1">
                      <a:lumMod val="6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2500" cap="all" spc="300" dirty="0">
                <a:solidFill>
                  <a:schemeClr val="bg1">
                    <a:lumMod val="6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6C45D9DC-FBAF-40AB-A2D5-701BDF45F8CF}"/>
                </a:ext>
              </a:extLst>
            </p:cNvPr>
            <p:cNvSpPr txBox="1"/>
            <p:nvPr/>
          </p:nvSpPr>
          <p:spPr>
            <a:xfrm>
              <a:off x="1642374" y="323363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mtClean="0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课前导读</a:t>
              </a:r>
              <a:endParaRPr lang="zh-CN" altLang="en-US" sz="48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73B14C5-3CC8-4323-8648-80ED63C4605E}"/>
                </a:ext>
              </a:extLst>
            </p:cNvPr>
            <p:cNvSpPr/>
            <p:nvPr/>
          </p:nvSpPr>
          <p:spPr>
            <a:xfrm>
              <a:off x="1166193" y="4128262"/>
              <a:ext cx="3569097" cy="45719"/>
            </a:xfrm>
            <a:prstGeom prst="rect">
              <a:avLst/>
            </a:prstGeom>
            <a:solidFill>
              <a:srgbClr val="03747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65BBB7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课前导读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5125" y="2717800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037478"/>
                </a:solidFill>
              </a:rPr>
              <a:t>作者简介</a:t>
            </a:r>
            <a:endParaRPr lang="zh-CN" altLang="en-US" sz="3500">
              <a:solidFill>
                <a:srgbClr val="037478"/>
              </a:solidFill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491779" y="2425699"/>
            <a:ext cx="5043941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037478"/>
                </a:solidFill>
              </a:rPr>
              <a:t>法布尔</a:t>
            </a:r>
          </a:p>
          <a:p>
            <a:r>
              <a:rPr lang="zh-CN" altLang="en-US" sz="2000" b="1">
                <a:solidFill>
                  <a:srgbClr val="037478"/>
                </a:solidFill>
              </a:rPr>
              <a:t>（</a:t>
            </a:r>
            <a:r>
              <a:rPr lang="en-US" altLang="zh-CN" sz="2000" b="1">
                <a:solidFill>
                  <a:srgbClr val="037478"/>
                </a:solidFill>
              </a:rPr>
              <a:t>1823-1915</a:t>
            </a:r>
            <a:r>
              <a:rPr lang="zh-CN" altLang="en-US" sz="2000" b="1">
                <a:solidFill>
                  <a:srgbClr val="037478"/>
                </a:solidFill>
              </a:rPr>
              <a:t>）：</a:t>
            </a:r>
            <a:r>
              <a:rPr lang="zh-CN" altLang="en-US" sz="2000" b="1" smtClean="0">
                <a:solidFill>
                  <a:srgbClr val="037478"/>
                </a:solidFill>
              </a:rPr>
              <a:t>法国</a:t>
            </a:r>
            <a:r>
              <a:rPr lang="zh-CN" altLang="en-US" sz="2000" b="1">
                <a:solidFill>
                  <a:srgbClr val="037478"/>
                </a:solidFill>
              </a:rPr>
              <a:t>作家、昆虫学家</a:t>
            </a:r>
            <a:r>
              <a:rPr lang="zh-CN" altLang="en-US" sz="2000" b="1" smtClean="0">
                <a:solidFill>
                  <a:srgbClr val="037478"/>
                </a:solidFill>
              </a:rPr>
              <a:t>。</a:t>
            </a:r>
            <a:r>
              <a:rPr lang="en-US" altLang="zh-CN" sz="2000" b="1" smtClean="0">
                <a:solidFill>
                  <a:srgbClr val="037478"/>
                </a:solidFill>
              </a:rPr>
              <a:t>1823</a:t>
            </a:r>
            <a:r>
              <a:rPr lang="zh-CN" altLang="en-US" sz="2000" b="1">
                <a:solidFill>
                  <a:srgbClr val="037478"/>
                </a:solidFill>
              </a:rPr>
              <a:t>年</a:t>
            </a:r>
            <a:r>
              <a:rPr lang="en-US" altLang="zh-CN" sz="2000" b="1">
                <a:solidFill>
                  <a:srgbClr val="037478"/>
                </a:solidFill>
              </a:rPr>
              <a:t>12</a:t>
            </a:r>
            <a:r>
              <a:rPr lang="zh-CN" altLang="en-US" sz="2000" b="1">
                <a:solidFill>
                  <a:srgbClr val="037478"/>
                </a:solidFill>
              </a:rPr>
              <a:t>月</a:t>
            </a:r>
            <a:r>
              <a:rPr lang="en-US" altLang="zh-CN" sz="2000" b="1">
                <a:solidFill>
                  <a:srgbClr val="037478"/>
                </a:solidFill>
              </a:rPr>
              <a:t>22</a:t>
            </a:r>
            <a:r>
              <a:rPr lang="zh-CN" altLang="en-US" sz="2000" b="1">
                <a:solidFill>
                  <a:srgbClr val="037478"/>
                </a:solidFill>
              </a:rPr>
              <a:t>日，</a:t>
            </a:r>
            <a:r>
              <a:rPr lang="zh-CN" altLang="en-US" sz="2000" b="1" smtClean="0">
                <a:solidFill>
                  <a:srgbClr val="037478"/>
                </a:solidFill>
              </a:rPr>
              <a:t>法布</a:t>
            </a:r>
            <a:r>
              <a:rPr lang="zh-CN" altLang="en-US" sz="2000" b="1">
                <a:solidFill>
                  <a:srgbClr val="037478"/>
                </a:solidFill>
              </a:rPr>
              <a:t>尔生于法国南部一户农民家中。童年时代就迷上了户外大自然中的花草虫鸟。在他不足</a:t>
            </a:r>
            <a:r>
              <a:rPr lang="en-US" altLang="zh-CN" sz="2000" b="1">
                <a:solidFill>
                  <a:srgbClr val="037478"/>
                </a:solidFill>
              </a:rPr>
              <a:t>19</a:t>
            </a:r>
            <a:r>
              <a:rPr lang="zh-CN" altLang="en-US" sz="2000" b="1">
                <a:solidFill>
                  <a:srgbClr val="037478"/>
                </a:solidFill>
              </a:rPr>
              <a:t>岁时就立志研究昆虫。后来靠自学获得了自然科学硕士，博士学位。</a:t>
            </a:r>
            <a:r>
              <a:rPr lang="en-US" altLang="zh-CN" sz="2000" b="1">
                <a:solidFill>
                  <a:srgbClr val="037478"/>
                </a:solidFill>
              </a:rPr>
              <a:t>1875</a:t>
            </a:r>
            <a:r>
              <a:rPr lang="zh-CN" altLang="en-US" sz="2000" b="1">
                <a:solidFill>
                  <a:srgbClr val="037478"/>
                </a:solidFill>
              </a:rPr>
              <a:t>年开始写</a:t>
            </a:r>
            <a:r>
              <a:rPr lang="en-US" altLang="zh-CN" sz="2000" b="1">
                <a:solidFill>
                  <a:srgbClr val="037478"/>
                </a:solidFill>
              </a:rPr>
              <a:t>《</a:t>
            </a:r>
            <a:r>
              <a:rPr lang="zh-CN" altLang="en-US" sz="2000" b="1">
                <a:solidFill>
                  <a:srgbClr val="037478"/>
                </a:solidFill>
              </a:rPr>
              <a:t>昆虫记</a:t>
            </a:r>
            <a:r>
              <a:rPr lang="en-US" altLang="zh-CN" sz="2000" b="1">
                <a:solidFill>
                  <a:srgbClr val="037478"/>
                </a:solidFill>
              </a:rPr>
              <a:t>》</a:t>
            </a:r>
            <a:r>
              <a:rPr lang="zh-CN" altLang="en-US" sz="2000" b="1">
                <a:solidFill>
                  <a:srgbClr val="037478"/>
                </a:solidFill>
              </a:rPr>
              <a:t>第一卷，到</a:t>
            </a:r>
            <a:r>
              <a:rPr lang="en-US" altLang="zh-CN" sz="2000" b="1">
                <a:solidFill>
                  <a:srgbClr val="037478"/>
                </a:solidFill>
              </a:rPr>
              <a:t>1920</a:t>
            </a:r>
            <a:r>
              <a:rPr lang="zh-CN" altLang="en-US" sz="2000" b="1">
                <a:solidFill>
                  <a:srgbClr val="037478"/>
                </a:solidFill>
              </a:rPr>
              <a:t>年他</a:t>
            </a:r>
            <a:r>
              <a:rPr lang="en-US" altLang="zh-CN" sz="2000" b="1">
                <a:solidFill>
                  <a:srgbClr val="037478"/>
                </a:solidFill>
              </a:rPr>
              <a:t>80</a:t>
            </a:r>
            <a:r>
              <a:rPr lang="zh-CN" altLang="en-US" sz="2000" b="1">
                <a:solidFill>
                  <a:srgbClr val="037478"/>
                </a:solidFill>
              </a:rPr>
              <a:t>岁时第十卷问世 。</a:t>
            </a:r>
          </a:p>
        </p:txBody>
      </p:sp>
      <p:pic>
        <p:nvPicPr>
          <p:cNvPr id="5" name="图片 4" descr="img123073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040760"/>
            <a:ext cx="2392979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课前导读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11400" y="2576036"/>
            <a:ext cx="7213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绿色蝈蝈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是法国著名昆虫学家法布尔写的一篇科学观察随笔。文章把绿色蝈蝈放在大自然的环境中介绍，介绍了它的外表特征、生活习性。阅读本文，不但可以掌握科学知识，而且可以体味到浓厚的文学色彩，从中可以激发学生的阅读兴趣，更好地理解、体味说明文的情趣。</a:t>
            </a:r>
            <a:endParaRPr lang="zh-CN" altLang="en-US" sz="2500">
              <a:solidFill>
                <a:srgbClr val="037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58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地图, 文字&#10;&#10;已生成极高可信度的说明">
            <a:extLst>
              <a:ext uri="{FF2B5EF4-FFF2-40B4-BE49-F238E27FC236}">
                <a16:creationId xmlns:a16="http://schemas.microsoft.com/office/drawing/2014/main" xmlns="" id="{31D8056B-8413-4619-9AC2-E791D0CA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Shape 18">
            <a:extLst>
              <a:ext uri="{FF2B5EF4-FFF2-40B4-BE49-F238E27FC236}">
                <a16:creationId xmlns:a16="http://schemas.microsoft.com/office/drawing/2014/main" xmlns="" id="{BBD75B39-6FE9-47E8-A070-64E18D2DFE96}"/>
              </a:ext>
            </a:extLst>
          </p:cNvPr>
          <p:cNvSpPr/>
          <p:nvPr/>
        </p:nvSpPr>
        <p:spPr>
          <a:xfrm rot="16200000">
            <a:off x="2401632" y="2320822"/>
            <a:ext cx="2646878" cy="902388"/>
          </a:xfrm>
          <a:prstGeom prst="roundRect">
            <a:avLst>
              <a:gd name="adj" fmla="val 50000"/>
            </a:avLst>
          </a:prstGeom>
          <a:solidFill>
            <a:srgbClr val="037478"/>
          </a:solidFill>
          <a:ln w="12700" cap="flat">
            <a:noFill/>
            <a:prstDash val="solid"/>
            <a:miter lim="400000"/>
          </a:ln>
          <a:effectLst/>
        </p:spPr>
        <p:txBody>
          <a:bodyPr vert="eaVert" wrap="square" lIns="19050" tIns="19050" rIns="19050" bIns="19050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第二章</a:t>
            </a:r>
            <a:endParaRPr kumimoji="0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6A5FFE1-869A-4EB6-94E7-4F3C17179F0F}"/>
              </a:ext>
            </a:extLst>
          </p:cNvPr>
          <p:cNvGrpSpPr/>
          <p:nvPr/>
        </p:nvGrpSpPr>
        <p:grpSpPr>
          <a:xfrm>
            <a:off x="4312917" y="2219794"/>
            <a:ext cx="3877985" cy="1476906"/>
            <a:chOff x="1019995" y="3233637"/>
            <a:chExt cx="3877985" cy="1476906"/>
          </a:xfrm>
        </p:grpSpPr>
        <p:sp>
          <p:nvSpPr>
            <p:cNvPr id="14" name="文本框 10">
              <a:extLst>
                <a:ext uri="{FF2B5EF4-FFF2-40B4-BE49-F238E27FC236}">
                  <a16:creationId xmlns:a16="http://schemas.microsoft.com/office/drawing/2014/main" xmlns="" id="{E0E97E52-07EB-4503-890D-BF0FDC9E0857}"/>
                </a:ext>
              </a:extLst>
            </p:cNvPr>
            <p:cNvSpPr txBox="1"/>
            <p:nvPr/>
          </p:nvSpPr>
          <p:spPr>
            <a:xfrm>
              <a:off x="1019995" y="4218100"/>
              <a:ext cx="387798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500" cap="all" spc="300" dirty="0">
                  <a:solidFill>
                    <a:schemeClr val="bg1">
                      <a:lumMod val="6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2500" cap="all" spc="300" dirty="0">
                <a:solidFill>
                  <a:schemeClr val="bg1">
                    <a:lumMod val="6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6C45D9DC-FBAF-40AB-A2D5-701BDF45F8CF}"/>
                </a:ext>
              </a:extLst>
            </p:cNvPr>
            <p:cNvSpPr txBox="1"/>
            <p:nvPr/>
          </p:nvSpPr>
          <p:spPr>
            <a:xfrm>
              <a:off x="1642375" y="323363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mtClean="0">
                  <a:solidFill>
                    <a:srgbClr val="037478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认字识词</a:t>
              </a:r>
              <a:endParaRPr lang="zh-CN" altLang="en-US" sz="4800" dirty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73B14C5-3CC8-4323-8648-80ED63C4605E}"/>
                </a:ext>
              </a:extLst>
            </p:cNvPr>
            <p:cNvSpPr/>
            <p:nvPr/>
          </p:nvSpPr>
          <p:spPr>
            <a:xfrm>
              <a:off x="1166193" y="4128262"/>
              <a:ext cx="3569097" cy="45719"/>
            </a:xfrm>
            <a:prstGeom prst="rect">
              <a:avLst/>
            </a:prstGeom>
            <a:solidFill>
              <a:srgbClr val="03747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65BBB7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275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认字识词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8193" y="1606540"/>
            <a:ext cx="2551907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扰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乱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(rǎo luàn)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哀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鸣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(āi míng)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狩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猎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(shòu liè)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哀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号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(āi háo)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喧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嚣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(xuān xiāo)</a:t>
            </a: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喑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哑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(yīn yǎ)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277100" y="1606540"/>
            <a:ext cx="31369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沉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寂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(chén jì)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静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谧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(jìng mì)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篡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夺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(cuàn duó)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劫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掠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(jié lüè)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酷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爱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(kù ài)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妒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忌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(dù jì)</a:t>
            </a:r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38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认字识词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5027" y="1675537"/>
            <a:ext cx="6092825" cy="432426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弱肉强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食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(ruò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ròu qiáng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shí)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隐隐约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约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(yǐn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yǐn yuē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yuē)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窸窣作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响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(xī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sū zuò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xiǎng)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连续不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断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(lián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xù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bù duàn)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夜色苍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茫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(yè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sè cāng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máng)</a:t>
            </a: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更胜一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筹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(gèng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shèng yì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chóu)</a:t>
            </a:r>
            <a:endParaRPr lang="en-US" altLang="zh-CN" sz="2500" b="0" i="0">
              <a:solidFill>
                <a:srgbClr val="037478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27800" y="2060257"/>
            <a:ext cx="6092825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惊慌失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措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(jīng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huāng shī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cuò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开膛破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肚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(kāi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táng pò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dù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津津有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味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(jīn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jīn yǒu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wèi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断肢残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腿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(duàn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zhī cán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tuǐ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en-US" altLang="zh-CN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毫不犹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豫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(háo 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bù yóu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yù)</a:t>
            </a:r>
            <a:endParaRPr lang="en-US" altLang="zh-CN" sz="2500" b="0" i="0">
              <a:solidFill>
                <a:srgbClr val="03747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03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440" y="301450"/>
            <a:ext cx="40075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spc="600" smtClean="0">
                <a:solidFill>
                  <a:srgbClr val="03747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认字识词</a:t>
            </a:r>
            <a:endParaRPr lang="zh-CN" altLang="en-US" sz="3600" spc="600" dirty="0">
              <a:solidFill>
                <a:srgbClr val="03747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0825" y="2806700"/>
            <a:ext cx="723275" cy="14388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037478"/>
                </a:solidFill>
              </a:rPr>
              <a:t>多音字</a:t>
            </a:r>
            <a:endParaRPr lang="zh-CN" altLang="en-US" sz="3500">
              <a:solidFill>
                <a:srgbClr val="037478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92300" y="2567098"/>
            <a:ext cx="88773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撇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：撇开（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piē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掠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：掠夺（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lüè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号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：号叫（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háo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</a:p>
          <a:p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       撇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嘴（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piě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 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      掠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起（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lüě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口号（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hào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称：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匀称（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chèn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     </a:t>
            </a:r>
            <a:r>
              <a:rPr lang="zh-CN" altLang="en-US" sz="2500" b="1" smtClean="0">
                <a:solidFill>
                  <a:srgbClr val="037478"/>
                </a:solidFill>
                <a:latin typeface="arial" panose="020B0604020202020204" pitchFamily="34" charset="0"/>
              </a:rPr>
              <a:t>拉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：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半拉（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lǎ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   </a:t>
            </a:r>
            <a:r>
              <a:rPr lang="zh-CN" altLang="en-US" sz="2500" b="1" smtClean="0">
                <a:solidFill>
                  <a:srgbClr val="037478"/>
                </a:solidFill>
                <a:latin typeface="arial" panose="020B0604020202020204" pitchFamily="34" charset="0"/>
              </a:rPr>
              <a:t>挣</a:t>
            </a:r>
            <a:r>
              <a:rPr lang="zh-CN" altLang="en-US" sz="2500" b="1">
                <a:solidFill>
                  <a:srgbClr val="037478"/>
                </a:solidFill>
                <a:latin typeface="arial" panose="020B0604020202020204" pitchFamily="34" charset="0"/>
              </a:rPr>
              <a:t>：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挣脱（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zhèng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en-US" altLang="zh-CN" sz="2500" smtClean="0">
              <a:solidFill>
                <a:srgbClr val="037478"/>
              </a:solidFill>
              <a:latin typeface="arial" panose="020B0604020202020204" pitchFamily="34" charset="0"/>
            </a:endParaRPr>
          </a:p>
          <a:p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500" smtClean="0">
                <a:solidFill>
                  <a:srgbClr val="037478"/>
                </a:solidFill>
                <a:latin typeface="arial" panose="020B0604020202020204" pitchFamily="34" charset="0"/>
              </a:rPr>
              <a:t>      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称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号（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chēng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 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      拉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车（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lā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 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         挣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钱（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zhèng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</a:p>
          <a:p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   同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“秤”（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chèng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　</a:t>
            </a:r>
            <a:r>
              <a:rPr lang="zh-CN" altLang="en-US" sz="2500" smtClean="0">
                <a:solidFill>
                  <a:srgbClr val="037478"/>
                </a:solidFill>
                <a:latin typeface="arial" panose="020B0604020202020204" pitchFamily="34" charset="0"/>
              </a:rPr>
              <a:t>    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拉开（</a:t>
            </a:r>
            <a:r>
              <a:rPr lang="en-US" altLang="zh-CN" sz="2500">
                <a:solidFill>
                  <a:srgbClr val="037478"/>
                </a:solidFill>
                <a:latin typeface="arial" panose="020B0604020202020204" pitchFamily="34" charset="0"/>
              </a:rPr>
              <a:t>lá</a:t>
            </a:r>
            <a:r>
              <a:rPr lang="zh-CN" altLang="en-US" sz="2500">
                <a:solidFill>
                  <a:srgbClr val="037478"/>
                </a:solidFill>
                <a:latin typeface="arial" panose="020B0604020202020204" pitchFamily="34" charset="0"/>
              </a:rPr>
              <a:t>）</a:t>
            </a:r>
            <a:endParaRPr lang="zh-CN" altLang="en-US" sz="2500" b="0" i="0">
              <a:solidFill>
                <a:srgbClr val="03747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98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七年级语文课件范本PPT-绿色蝈蝈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5760</TotalTime>
  <Words>1147</Words>
  <Application>Microsoft Office PowerPoint</Application>
  <PresentationFormat>自定义</PresentationFormat>
  <Paragraphs>218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ITC Avant Garde Std Bk</vt:lpstr>
      <vt:lpstr>Meiryo</vt:lpstr>
      <vt:lpstr>Microsoft JhengHei Light</vt:lpstr>
      <vt:lpstr>等线</vt:lpstr>
      <vt:lpstr>黑体</vt:lpstr>
      <vt:lpstr>华文彩云</vt:lpstr>
      <vt:lpstr>宋体</vt:lpstr>
      <vt:lpstr>微软雅黑</vt:lpstr>
      <vt:lpstr>Arial</vt:lpstr>
      <vt:lpstr>Arial</vt:lpstr>
      <vt:lpstr>Calibri</vt:lpstr>
      <vt:lpstr>Calibri Light</vt:lpstr>
      <vt:lpstr>Lato Black</vt:lpstr>
      <vt:lpstr>Times New Roman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3183</cp:revision>
  <dcterms:created xsi:type="dcterms:W3CDTF">2015-12-01T09:06:39Z</dcterms:created>
  <dcterms:modified xsi:type="dcterms:W3CDTF">2020-07-07T04:35:27Z</dcterms:modified>
</cp:coreProperties>
</file>