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85" r:id="rId7"/>
    <p:sldId id="286" r:id="rId8"/>
    <p:sldId id="281" r:id="rId9"/>
    <p:sldId id="287" r:id="rId10"/>
    <p:sldId id="289" r:id="rId11"/>
    <p:sldId id="290" r:id="rId12"/>
    <p:sldId id="291" r:id="rId13"/>
    <p:sldId id="292" r:id="rId14"/>
    <p:sldId id="282" r:id="rId15"/>
    <p:sldId id="293" r:id="rId16"/>
    <p:sldId id="294" r:id="rId17"/>
    <p:sldId id="295" r:id="rId18"/>
    <p:sldId id="296" r:id="rId19"/>
    <p:sldId id="297" r:id="rId20"/>
    <p:sldId id="298" r:id="rId21"/>
    <p:sldId id="283" r:id="rId22"/>
    <p:sldId id="299" r:id="rId23"/>
    <p:sldId id="300" r:id="rId24"/>
    <p:sldId id="288" r:id="rId25"/>
    <p:sldId id="284" r:id="rId26"/>
    <p:sldId id="301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A19D"/>
    <a:srgbClr val="F1410E"/>
    <a:srgbClr val="2944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107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7A021-0910-40AF-B913-840BC1B5CAEB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04863-0449-4E84-A3A4-0BA7B22199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553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6240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262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564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432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572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402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033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123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2297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9374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674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1734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648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6736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6296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1325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1992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464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809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001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523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980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975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921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04863-0449-4E84-A3A4-0BA7B22199D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963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9FEE7F-0E58-4ACB-A164-564486CEA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EF8604A-6692-44AF-BE0F-2CBB294C6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C217B34-14B8-4EE0-8100-9B275CCD2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40F8D4D-17B4-4513-AB40-5534A882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F9E2EA8-F389-48BB-9EBC-53DC1A4D2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40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00051DE-5A76-41D9-AA31-54B18DAD0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09D7A39-DE31-49B5-AA00-CF570A8EF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4B526D7-E95D-4D60-8CF9-46D4DDD4B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1AD0606-B009-440F-99A0-E3458282F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D99F340-C763-4BC0-BAE2-F44144191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31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FDDEF74-3317-40EC-B587-5CF9CBFCB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C26E4A1-197F-4066-8356-736C6EA68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C2C0D73-BE11-4233-B383-CFCE1E4B5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6C7F9D-7745-42E3-BD33-173A406FC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18A4E2B-CC7B-4019-836F-FCDDCCEBB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46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87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917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386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60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654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03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208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423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3A36F50-081C-4364-AD6D-0FAA47547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5573034-0D76-4CEC-A291-E5CEEB52E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114AD5D-F9B6-4D13-BCD9-7F0243BD1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EB5C0A6-3B1F-402E-86D2-287B1C8D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F7272B2-1A7D-4A79-920C-0EA1AF1AE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12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79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088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340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0279733-72DF-4DC5-A8EF-278242007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A94C565-ECF2-4AD6-A215-77D72C695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247E373-F56E-40A5-8D6B-D77E4B3C2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DEB4FF9-A9EE-4949-87B0-67CDCCF04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8DD9FC9-486E-4BE9-81DC-07796EE02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9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705AE81-2E2F-46D1-970B-D6AF0A461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41FAE98-A8A1-40F6-82E4-880D9FFC73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0D13C6E-B6CD-4F6C-B693-D2CFC0F12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93EFAFE-1CDE-44FB-8AC2-77B4DCB09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83BB301-9AE7-468C-B32E-B05EDAF2B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676E023-25C5-460F-85CE-62064B40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04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D742EEC-3790-4FAA-A3E5-1C3BA1FE7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1DC8669-1110-4733-AAC8-A8EF1A07A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4E08D8A-976E-41B9-9757-CD5B17C07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98E572B8-01C6-4D05-959C-B8D5368899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E8E520B-9338-431A-8243-2C1190ABB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77B696DE-8B7B-46C0-A108-157BD921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14B2B5C-FBB5-420E-B82F-597C1829B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1CC15CF4-81DD-44D6-9342-2C2793088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4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3E4B3BA-21CD-46FE-AE9B-F54A0E9D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319CC69-DE2B-4213-B8EC-0C1648B23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3FBF13B6-6C15-4718-948F-A3B1C8BD7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50C8B97-3662-43DC-94ED-8141CE975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5115C27E-D4D7-471B-855F-36DFFB34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027775A-29DC-4911-ADF3-FC3ED5D27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262AC3F-A5F9-475F-A96A-E19625E78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21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C3EA158-90CA-430F-BA1A-957223673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32B23BE-2817-48D9-8C3B-995776E72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A1AAE15-F1F7-40B0-95A6-4F2635B28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D1B85EE-95DB-4E67-B01F-A56D68CB6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7BCCEF2-D201-4B0B-A49D-E94433872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289ECEE-106B-4146-A59A-A248E8143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63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895BE2C-8C2E-4031-A0A3-D3BB5E50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98E5444-3985-4A95-A6E7-818CA20AC9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9A864AE-296E-47E9-A8BD-1EFC107FA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52913D1-A79D-4148-8414-50CCDF883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BF96DAD-A4E9-4356-B92B-4F79D3338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5F3D108-24EF-41DF-BE83-25F43D6B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05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6C9A41BA-A76A-45CA-B0DA-CC395727D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42269D3-B9ED-4D87-B793-4FA565310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37E539C-9E80-4F8D-AF5F-6AF8A95FB3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669B5-480E-4D8D-8479-F3F9E6798BC0}" type="datetimeFigureOut">
              <a:rPr lang="zh-CN" altLang="en-US" smtClean="0"/>
              <a:t>2020/7/1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EE4871A-3941-4C68-BF48-5B6F5FF71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199189C-4616-4D8D-BC30-4281A5C48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85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gallery dir="r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15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C766EA0B-C7EF-487A-BA88-E347023943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476E5B9-2CB8-48C0-8F80-10A1FE401673}"/>
              </a:ext>
            </a:extLst>
          </p:cNvPr>
          <p:cNvSpPr txBox="1"/>
          <p:nvPr/>
        </p:nvSpPr>
        <p:spPr>
          <a:xfrm>
            <a:off x="5128427" y="1466850"/>
            <a:ext cx="19351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88A19D"/>
                </a:solidFill>
              </a:rPr>
              <a:t>回 声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08475A2-6B1F-4321-A953-18AAF1210F51}"/>
              </a:ext>
            </a:extLst>
          </p:cNvPr>
          <p:cNvSpPr txBox="1"/>
          <p:nvPr/>
        </p:nvSpPr>
        <p:spPr>
          <a:xfrm>
            <a:off x="3905250" y="2482513"/>
            <a:ext cx="4717958" cy="523220"/>
          </a:xfrm>
          <a:prstGeom prst="rect">
            <a:avLst/>
          </a:prstGeom>
          <a:solidFill>
            <a:srgbClr val="88A19D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</a:rPr>
              <a:t>小学语文二年级上册</a:t>
            </a:r>
            <a:r>
              <a:rPr lang="en-US" altLang="zh-CN" sz="2800" b="1" dirty="0">
                <a:solidFill>
                  <a:schemeClr val="bg1"/>
                </a:solidFill>
              </a:rPr>
              <a:t>PPT</a:t>
            </a:r>
            <a:r>
              <a:rPr lang="zh-CN" altLang="en-US" sz="2800" b="1" dirty="0">
                <a:solidFill>
                  <a:schemeClr val="bg1"/>
                </a:solidFill>
              </a:rPr>
              <a:t>课件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5C6FFC1-9287-43D2-A7CC-FD52B49754EA}"/>
              </a:ext>
            </a:extLst>
          </p:cNvPr>
          <p:cNvSpPr txBox="1"/>
          <p:nvPr/>
        </p:nvSpPr>
        <p:spPr>
          <a:xfrm>
            <a:off x="3805863" y="3036511"/>
            <a:ext cx="5072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88A19D"/>
                </a:solidFill>
              </a:rPr>
              <a:t>授课老师</a:t>
            </a:r>
            <a:r>
              <a:rPr lang="zh-CN" altLang="en-US" sz="2400" b="1" dirty="0" smtClean="0">
                <a:solidFill>
                  <a:srgbClr val="88A19D"/>
                </a:solidFill>
              </a:rPr>
              <a:t>：</a:t>
            </a:r>
            <a:r>
              <a:rPr lang="zh-CN" altLang="en-US" sz="2400" b="1" dirty="0">
                <a:solidFill>
                  <a:srgbClr val="88A19D"/>
                </a:solidFill>
              </a:rPr>
              <a:t>优</a:t>
            </a:r>
            <a:r>
              <a:rPr lang="zh-CN" altLang="en-US" sz="2400" b="1" dirty="0" smtClean="0">
                <a:solidFill>
                  <a:srgbClr val="88A19D"/>
                </a:solidFill>
              </a:rPr>
              <a:t>品</a:t>
            </a:r>
            <a:r>
              <a:rPr lang="en-US" altLang="zh-CN" sz="2400" b="1" dirty="0" smtClean="0">
                <a:solidFill>
                  <a:srgbClr val="88A19D"/>
                </a:solidFill>
              </a:rPr>
              <a:t>PPT</a:t>
            </a:r>
            <a:r>
              <a:rPr lang="zh-CN" altLang="en-US" sz="2400" b="1" dirty="0" smtClean="0">
                <a:solidFill>
                  <a:srgbClr val="88A19D"/>
                </a:solidFill>
              </a:rPr>
              <a:t> 日期</a:t>
            </a:r>
            <a:r>
              <a:rPr lang="zh-CN" altLang="en-US" sz="2400" b="1" dirty="0">
                <a:solidFill>
                  <a:srgbClr val="88A19D"/>
                </a:solidFill>
              </a:rPr>
              <a:t>：</a:t>
            </a:r>
            <a:r>
              <a:rPr lang="en-US" altLang="zh-CN" sz="2400" b="1" dirty="0" smtClean="0">
                <a:solidFill>
                  <a:srgbClr val="88A19D"/>
                </a:solidFill>
              </a:rPr>
              <a:t>202X.9.9</a:t>
            </a:r>
            <a:endParaRPr lang="zh-CN" altLang="en-US" sz="2400" b="1" dirty="0">
              <a:solidFill>
                <a:srgbClr val="88A19D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21D4F8C-E596-4C49-8765-D8C63DCD9BE6}"/>
              </a:ext>
            </a:extLst>
          </p:cNvPr>
          <p:cNvSpPr/>
          <p:nvPr/>
        </p:nvSpPr>
        <p:spPr>
          <a:xfrm>
            <a:off x="3284085" y="3479126"/>
            <a:ext cx="5960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</a:t>
            </a:r>
            <a:r>
              <a:rPr lang="zh-CN" altLang="en-US" dirty="0" smtClean="0">
                <a:solidFill>
                  <a:srgbClr val="88A19D"/>
                </a:solidFill>
              </a:rPr>
              <a:t>courseware</a:t>
            </a:r>
            <a:endParaRPr lang="en-US" altLang="zh-CN" dirty="0">
              <a:solidFill>
                <a:srgbClr val="88A1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31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字词学习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33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 b="0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14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 b="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87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 b="0"/>
              <a:t> </a:t>
            </a:r>
          </a:p>
        </p:txBody>
      </p:sp>
      <p:grpSp>
        <p:nvGrpSpPr>
          <p:cNvPr id="8" name="Group 2">
            <a:extLst>
              <a:ext uri="{FF2B5EF4-FFF2-40B4-BE49-F238E27FC236}">
                <a16:creationId xmlns="" xmlns:a16="http://schemas.microsoft.com/office/drawing/2014/main" id="{059FA41D-F7C8-44E5-AA97-5305024C0571}"/>
              </a:ext>
            </a:extLst>
          </p:cNvPr>
          <p:cNvGrpSpPr>
            <a:grpSpLocks/>
          </p:cNvGrpSpPr>
          <p:nvPr/>
        </p:nvGrpSpPr>
        <p:grpSpPr bwMode="auto">
          <a:xfrm>
            <a:off x="7348301" y="4203472"/>
            <a:ext cx="1477578" cy="1754684"/>
            <a:chOff x="3984" y="2112"/>
            <a:chExt cx="1488" cy="1718"/>
          </a:xfrm>
        </p:grpSpPr>
        <p:pic>
          <p:nvPicPr>
            <p:cNvPr id="9" name="Picture 3" descr="tzg">
              <a:extLst>
                <a:ext uri="{FF2B5EF4-FFF2-40B4-BE49-F238E27FC236}">
                  <a16:creationId xmlns="" xmlns:a16="http://schemas.microsoft.com/office/drawing/2014/main" id="{8BB37B96-CE74-4EEC-9FC0-0EC9FE9F68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2112"/>
              <a:ext cx="1488" cy="1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4">
              <a:extLst>
                <a:ext uri="{FF2B5EF4-FFF2-40B4-BE49-F238E27FC236}">
                  <a16:creationId xmlns="" xmlns:a16="http://schemas.microsoft.com/office/drawing/2014/main" id="{6AF96A1C-6AD2-4356-968E-A8074AF2B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4" y="2150"/>
              <a:ext cx="1477" cy="1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10000" dirty="0">
                  <a:solidFill>
                    <a:srgbClr val="88A19D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围</a:t>
              </a:r>
            </a:p>
          </p:txBody>
        </p:sp>
      </p:grpSp>
      <p:grpSp>
        <p:nvGrpSpPr>
          <p:cNvPr id="11" name="Group 5">
            <a:extLst>
              <a:ext uri="{FF2B5EF4-FFF2-40B4-BE49-F238E27FC236}">
                <a16:creationId xmlns="" xmlns:a16="http://schemas.microsoft.com/office/drawing/2014/main" id="{BF93B8FC-82F7-41EA-8F6A-C330B654A3BC}"/>
              </a:ext>
            </a:extLst>
          </p:cNvPr>
          <p:cNvGrpSpPr>
            <a:grpSpLocks/>
          </p:cNvGrpSpPr>
          <p:nvPr/>
        </p:nvGrpSpPr>
        <p:grpSpPr bwMode="auto">
          <a:xfrm>
            <a:off x="2603828" y="1516385"/>
            <a:ext cx="1473806" cy="1754684"/>
            <a:chOff x="3951" y="2112"/>
            <a:chExt cx="1521" cy="1718"/>
          </a:xfrm>
        </p:grpSpPr>
        <p:pic>
          <p:nvPicPr>
            <p:cNvPr id="12" name="Picture 6" descr="tzg">
              <a:extLst>
                <a:ext uri="{FF2B5EF4-FFF2-40B4-BE49-F238E27FC236}">
                  <a16:creationId xmlns="" xmlns:a16="http://schemas.microsoft.com/office/drawing/2014/main" id="{9A68B129-A684-43F1-969F-213900F43C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2112"/>
              <a:ext cx="1488" cy="1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7">
              <a:extLst>
                <a:ext uri="{FF2B5EF4-FFF2-40B4-BE49-F238E27FC236}">
                  <a16:creationId xmlns="" xmlns:a16="http://schemas.microsoft.com/office/drawing/2014/main" id="{28BEB3CD-5C16-4290-9001-BB91046E54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1" y="2150"/>
              <a:ext cx="1317" cy="1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10000" dirty="0">
                  <a:solidFill>
                    <a:srgbClr val="88A19D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岸</a:t>
              </a:r>
            </a:p>
          </p:txBody>
        </p:sp>
      </p:grpSp>
      <p:grpSp>
        <p:nvGrpSpPr>
          <p:cNvPr id="14" name="Group 8">
            <a:extLst>
              <a:ext uri="{FF2B5EF4-FFF2-40B4-BE49-F238E27FC236}">
                <a16:creationId xmlns="" xmlns:a16="http://schemas.microsoft.com/office/drawing/2014/main" id="{8EC17FB9-0F6B-469F-9375-B3FBCB527085}"/>
              </a:ext>
            </a:extLst>
          </p:cNvPr>
          <p:cNvGrpSpPr>
            <a:grpSpLocks/>
          </p:cNvGrpSpPr>
          <p:nvPr/>
        </p:nvGrpSpPr>
        <p:grpSpPr bwMode="auto">
          <a:xfrm>
            <a:off x="2617930" y="4288245"/>
            <a:ext cx="1477578" cy="1754684"/>
            <a:chOff x="3984" y="2112"/>
            <a:chExt cx="1488" cy="1718"/>
          </a:xfrm>
        </p:grpSpPr>
        <p:pic>
          <p:nvPicPr>
            <p:cNvPr id="15" name="Picture 9" descr="tzg">
              <a:extLst>
                <a:ext uri="{FF2B5EF4-FFF2-40B4-BE49-F238E27FC236}">
                  <a16:creationId xmlns="" xmlns:a16="http://schemas.microsoft.com/office/drawing/2014/main" id="{CCBC86E8-619B-4FBA-87CF-F052E50099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2112"/>
              <a:ext cx="1488" cy="1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10">
              <a:extLst>
                <a:ext uri="{FF2B5EF4-FFF2-40B4-BE49-F238E27FC236}">
                  <a16:creationId xmlns="" xmlns:a16="http://schemas.microsoft.com/office/drawing/2014/main" id="{AECC55E2-20FA-48CF-A35F-FE0EED0BCC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4" y="2150"/>
              <a:ext cx="1477" cy="1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10000" dirty="0">
                  <a:solidFill>
                    <a:srgbClr val="88A19D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圆</a:t>
              </a:r>
            </a:p>
          </p:txBody>
        </p:sp>
      </p:grpSp>
      <p:sp>
        <p:nvSpPr>
          <p:cNvPr id="17" name="Text Box 12">
            <a:extLst>
              <a:ext uri="{FF2B5EF4-FFF2-40B4-BE49-F238E27FC236}">
                <a16:creationId xmlns="" xmlns:a16="http://schemas.microsoft.com/office/drawing/2014/main" id="{12D18925-FAB5-4FCD-A554-708B603E0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6294" y="3325344"/>
            <a:ext cx="17208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dirty="0" err="1">
                <a:solidFill>
                  <a:srgbClr val="F1410E"/>
                </a:solidFill>
                <a:latin typeface="宋体" panose="02010600030101010101" pitchFamily="2" charset="-122"/>
              </a:rPr>
              <a:t>yuán</a:t>
            </a:r>
            <a:endParaRPr lang="en-US" altLang="zh-CN" sz="6000" dirty="0">
              <a:solidFill>
                <a:srgbClr val="F1410E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Text Box 13">
            <a:extLst>
              <a:ext uri="{FF2B5EF4-FFF2-40B4-BE49-F238E27FC236}">
                <a16:creationId xmlns="" xmlns:a16="http://schemas.microsoft.com/office/drawing/2014/main" id="{140E84F1-C5D4-4B05-AC49-6C9D84DC0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9557" y="3300682"/>
            <a:ext cx="13366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dirty="0" err="1">
                <a:solidFill>
                  <a:srgbClr val="F1410E"/>
                </a:solidFill>
                <a:latin typeface="宋体" panose="02010600030101010101" pitchFamily="2" charset="-122"/>
              </a:rPr>
              <a:t>wéi</a:t>
            </a:r>
            <a:endParaRPr lang="en-US" altLang="zh-CN" sz="6000" dirty="0">
              <a:solidFill>
                <a:srgbClr val="F1410E"/>
              </a:solidFill>
              <a:latin typeface="宋体" panose="02010600030101010101" pitchFamily="2" charset="-122"/>
            </a:endParaRPr>
          </a:p>
        </p:txBody>
      </p:sp>
      <p:grpSp>
        <p:nvGrpSpPr>
          <p:cNvPr id="21" name="Group 14">
            <a:extLst>
              <a:ext uri="{FF2B5EF4-FFF2-40B4-BE49-F238E27FC236}">
                <a16:creationId xmlns="" xmlns:a16="http://schemas.microsoft.com/office/drawing/2014/main" id="{AF27EACF-D21A-4E93-ABD7-9D0851BF2430}"/>
              </a:ext>
            </a:extLst>
          </p:cNvPr>
          <p:cNvGrpSpPr>
            <a:grpSpLocks/>
          </p:cNvGrpSpPr>
          <p:nvPr/>
        </p:nvGrpSpPr>
        <p:grpSpPr bwMode="auto">
          <a:xfrm>
            <a:off x="7309647" y="1472159"/>
            <a:ext cx="1477578" cy="1754684"/>
            <a:chOff x="3984" y="2112"/>
            <a:chExt cx="1488" cy="1718"/>
          </a:xfrm>
        </p:grpSpPr>
        <p:pic>
          <p:nvPicPr>
            <p:cNvPr id="22" name="Picture 15" descr="tzg">
              <a:extLst>
                <a:ext uri="{FF2B5EF4-FFF2-40B4-BE49-F238E27FC236}">
                  <a16:creationId xmlns="" xmlns:a16="http://schemas.microsoft.com/office/drawing/2014/main" id="{EACF485F-C4C1-4732-9268-3D6E09CD01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2112"/>
              <a:ext cx="1488" cy="1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 Box 16">
              <a:extLst>
                <a:ext uri="{FF2B5EF4-FFF2-40B4-BE49-F238E27FC236}">
                  <a16:creationId xmlns="" xmlns:a16="http://schemas.microsoft.com/office/drawing/2014/main" id="{1E17037D-4416-42D7-A8E5-BB42C4E72F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4" y="2150"/>
              <a:ext cx="1477" cy="1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10000" dirty="0">
                  <a:solidFill>
                    <a:srgbClr val="88A19D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纹</a:t>
              </a:r>
            </a:p>
          </p:txBody>
        </p:sp>
      </p:grpSp>
      <p:sp>
        <p:nvSpPr>
          <p:cNvPr id="24" name="Text Box 18">
            <a:extLst>
              <a:ext uri="{FF2B5EF4-FFF2-40B4-BE49-F238E27FC236}">
                <a16:creationId xmlns="" xmlns:a16="http://schemas.microsoft.com/office/drawing/2014/main" id="{B1FC4EA2-7200-494A-BF9E-3AAD58CEF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0828" y="1613118"/>
            <a:ext cx="902811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河岸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岸边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两岸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岸上</a:t>
            </a:r>
          </a:p>
        </p:txBody>
      </p:sp>
      <p:sp>
        <p:nvSpPr>
          <p:cNvPr id="25" name="Text Box 19">
            <a:extLst>
              <a:ext uri="{FF2B5EF4-FFF2-40B4-BE49-F238E27FC236}">
                <a16:creationId xmlns="" xmlns:a16="http://schemas.microsoft.com/office/drawing/2014/main" id="{5ED4F232-4ED6-4071-88FE-860C79B11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6197" y="1433513"/>
            <a:ext cx="902811" cy="220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波纹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花纹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皱纹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指纹</a:t>
            </a:r>
          </a:p>
          <a:p>
            <a:pPr eaLnBrk="1" hangingPunct="1"/>
            <a:endParaRPr lang="en-US" altLang="zh-CN" sz="2500" dirty="0"/>
          </a:p>
        </p:txBody>
      </p:sp>
      <p:sp>
        <p:nvSpPr>
          <p:cNvPr id="26" name="Text Box 20">
            <a:extLst>
              <a:ext uri="{FF2B5EF4-FFF2-40B4-BE49-F238E27FC236}">
                <a16:creationId xmlns="" xmlns:a16="http://schemas.microsoft.com/office/drawing/2014/main" id="{497D288C-E98F-4BFA-9B35-5A3449BB2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2488" y="4288245"/>
            <a:ext cx="902811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半圆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圆圈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圆形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团圆</a:t>
            </a:r>
          </a:p>
        </p:txBody>
      </p:sp>
      <p:sp>
        <p:nvSpPr>
          <p:cNvPr id="45" name="Text Box 11">
            <a:extLst>
              <a:ext uri="{FF2B5EF4-FFF2-40B4-BE49-F238E27FC236}">
                <a16:creationId xmlns="" xmlns:a16="http://schemas.microsoft.com/office/drawing/2014/main" id="{1CF75AF3-707D-4AFA-85E8-94A6D20BB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8672" y="529315"/>
            <a:ext cx="1150938" cy="100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dirty="0" err="1">
                <a:solidFill>
                  <a:srgbClr val="F1410E"/>
                </a:solidFill>
                <a:latin typeface="宋体" panose="02010600030101010101" pitchFamily="2" charset="-122"/>
              </a:rPr>
              <a:t>àn</a:t>
            </a:r>
            <a:endParaRPr lang="en-US" altLang="zh-CN" sz="6000" dirty="0">
              <a:solidFill>
                <a:srgbClr val="F1410E"/>
              </a:solidFill>
              <a:latin typeface="宋体" panose="02010600030101010101" pitchFamily="2" charset="-122"/>
            </a:endParaRPr>
          </a:p>
        </p:txBody>
      </p:sp>
      <p:sp>
        <p:nvSpPr>
          <p:cNvPr id="46" name="Text Box 17">
            <a:extLst>
              <a:ext uri="{FF2B5EF4-FFF2-40B4-BE49-F238E27FC236}">
                <a16:creationId xmlns="" xmlns:a16="http://schemas.microsoft.com/office/drawing/2014/main" id="{E6C39434-1FFF-4466-A745-756BB525B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9487" y="504494"/>
            <a:ext cx="1336675" cy="100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dirty="0" err="1">
                <a:solidFill>
                  <a:srgbClr val="F1410E"/>
                </a:solidFill>
                <a:latin typeface="宋体" panose="02010600030101010101" pitchFamily="2" charset="-122"/>
              </a:rPr>
              <a:t>wén</a:t>
            </a:r>
            <a:endParaRPr lang="en-US" altLang="zh-CN" sz="6000" dirty="0">
              <a:solidFill>
                <a:srgbClr val="F1410E"/>
              </a:solidFill>
              <a:latin typeface="宋体" panose="02010600030101010101" pitchFamily="2" charset="-122"/>
            </a:endParaRPr>
          </a:p>
        </p:txBody>
      </p:sp>
      <p:sp>
        <p:nvSpPr>
          <p:cNvPr id="48" name="Text Box 21">
            <a:extLst>
              <a:ext uri="{FF2B5EF4-FFF2-40B4-BE49-F238E27FC236}">
                <a16:creationId xmlns="" xmlns:a16="http://schemas.microsoft.com/office/drawing/2014/main" id="{ABC19935-F7BC-41B3-9126-204D43F65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6196" y="4069184"/>
            <a:ext cx="902811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周围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围困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围巾</a:t>
            </a:r>
          </a:p>
          <a:p>
            <a:pPr eaLnBrk="1" hangingPunct="1"/>
            <a:r>
              <a:rPr lang="zh-CN" altLang="en-US" sz="2800" dirty="0">
                <a:solidFill>
                  <a:srgbClr val="88A19D"/>
                </a:solidFill>
                <a:ea typeface="楷体_GB2312" pitchFamily="49" charset="-122"/>
              </a:rPr>
              <a:t>包围</a:t>
            </a:r>
          </a:p>
          <a:p>
            <a:pPr eaLnBrk="1" hangingPunct="1"/>
            <a:endParaRPr lang="en-US" altLang="zh-CN" sz="4400" dirty="0">
              <a:solidFill>
                <a:srgbClr val="FF0066"/>
              </a:solidFill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35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20" grpId="0"/>
      <p:bldP spid="17" grpId="0"/>
      <p:bldP spid="18" grpId="0"/>
      <p:bldP spid="24" grpId="0"/>
      <p:bldP spid="25" grpId="0"/>
      <p:bldP spid="26" grpId="0"/>
      <p:bldP spid="45" grpId="0"/>
      <p:bldP spid="46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字词学习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="" xmlns:a16="http://schemas.microsoft.com/office/drawing/2014/main" id="{F2AC9CAC-D619-4E8E-83C6-367FDABB1746}"/>
              </a:ext>
            </a:extLst>
          </p:cNvPr>
          <p:cNvSpPr txBox="1">
            <a:spLocks noChangeArrowheads="1"/>
          </p:cNvSpPr>
          <p:nvPr/>
        </p:nvSpPr>
        <p:spPr>
          <a:xfrm>
            <a:off x="1866900" y="1235348"/>
            <a:ext cx="8458200" cy="4828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3000" dirty="0">
                <a:solidFill>
                  <a:srgbClr val="F1410E"/>
                </a:solidFill>
                <a:latin typeface="楷体_GB2312" pitchFamily="49" charset="-122"/>
                <a:ea typeface="楷体_GB2312" pitchFamily="49" charset="-122"/>
              </a:rPr>
              <a:t>岸</a:t>
            </a: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边  岸上  上岸  沿岸  对岸</a:t>
            </a:r>
          </a:p>
          <a:p>
            <a:pPr>
              <a:buFontTx/>
              <a:buNone/>
            </a:pP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波</a:t>
            </a:r>
            <a:r>
              <a:rPr lang="zh-CN" altLang="en-US" sz="3000" dirty="0">
                <a:solidFill>
                  <a:srgbClr val="F1410E"/>
                </a:solidFill>
                <a:latin typeface="楷体_GB2312" pitchFamily="49" charset="-122"/>
                <a:ea typeface="楷体_GB2312" pitchFamily="49" charset="-122"/>
              </a:rPr>
              <a:t>纹</a:t>
            </a: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  皱纹  纹路  花纹  指纹</a:t>
            </a:r>
          </a:p>
          <a:p>
            <a:pPr>
              <a:buFontTx/>
              <a:buNone/>
            </a:pP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桥</a:t>
            </a:r>
            <a:r>
              <a:rPr lang="zh-CN" altLang="en-US" sz="3000" dirty="0">
                <a:solidFill>
                  <a:srgbClr val="F1410E"/>
                </a:solidFill>
                <a:latin typeface="楷体_GB2312" pitchFamily="49" charset="-122"/>
                <a:ea typeface="楷体_GB2312" pitchFamily="49" charset="-122"/>
              </a:rPr>
              <a:t>洞</a:t>
            </a: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  山洞  地洞  洞察  漏洞</a:t>
            </a:r>
          </a:p>
          <a:p>
            <a:pPr>
              <a:buFontTx/>
              <a:buNone/>
            </a:pP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倒</a:t>
            </a:r>
            <a:r>
              <a:rPr lang="zh-CN" altLang="en-US" sz="3000" dirty="0">
                <a:solidFill>
                  <a:srgbClr val="F1410E"/>
                </a:solidFill>
                <a:latin typeface="楷体_GB2312" pitchFamily="49" charset="-122"/>
                <a:ea typeface="楷体_GB2312" pitchFamily="49" charset="-122"/>
              </a:rPr>
              <a:t>影</a:t>
            </a: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  影子  电影  影院  人影</a:t>
            </a:r>
          </a:p>
          <a:p>
            <a:pPr>
              <a:buFontTx/>
              <a:buNone/>
            </a:pPr>
            <a:r>
              <a:rPr lang="zh-CN" altLang="en-US" sz="3000" dirty="0">
                <a:solidFill>
                  <a:srgbClr val="F1410E"/>
                </a:solidFill>
                <a:latin typeface="楷体_GB2312" pitchFamily="49" charset="-122"/>
                <a:ea typeface="楷体_GB2312" pitchFamily="49" charset="-122"/>
              </a:rPr>
              <a:t>倒</a:t>
            </a: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立  倒数  倒水  倒退  倒车</a:t>
            </a:r>
          </a:p>
          <a:p>
            <a:pPr>
              <a:buFontTx/>
              <a:buNone/>
            </a:pP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跌倒  倒闭  倒下  吓不倒 </a:t>
            </a:r>
          </a:p>
          <a:p>
            <a:pPr>
              <a:buFontTx/>
              <a:buNone/>
            </a:pPr>
            <a:r>
              <a:rPr lang="zh-CN" altLang="en-US" sz="3000" dirty="0">
                <a:solidFill>
                  <a:srgbClr val="F1410E"/>
                </a:solidFill>
                <a:latin typeface="楷体_GB2312" pitchFamily="49" charset="-122"/>
                <a:ea typeface="楷体_GB2312" pitchFamily="49" charset="-122"/>
              </a:rPr>
              <a:t>游</a:t>
            </a: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泳  游玩  旅游  上游  游山玩水</a:t>
            </a:r>
          </a:p>
          <a:p>
            <a:pPr>
              <a:buFontTx/>
              <a:buNone/>
            </a:pP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半</a:t>
            </a:r>
            <a:r>
              <a:rPr lang="zh-CN" altLang="en-US" sz="3000" dirty="0">
                <a:solidFill>
                  <a:srgbClr val="F1410E"/>
                </a:solidFill>
                <a:latin typeface="楷体_GB2312" pitchFamily="49" charset="-122"/>
                <a:ea typeface="楷体_GB2312" pitchFamily="49" charset="-122"/>
              </a:rPr>
              <a:t>圆</a:t>
            </a: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  圆桌  圆满  圆周  圆脸</a:t>
            </a:r>
          </a:p>
          <a:p>
            <a:pPr>
              <a:buFontTx/>
              <a:buNone/>
            </a:pP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周</a:t>
            </a:r>
            <a:r>
              <a:rPr lang="zh-CN" altLang="en-US" sz="3000" dirty="0">
                <a:solidFill>
                  <a:srgbClr val="F1410E"/>
                </a:solidFill>
                <a:latin typeface="楷体_GB2312" pitchFamily="49" charset="-122"/>
                <a:ea typeface="楷体_GB2312" pitchFamily="49" charset="-122"/>
              </a:rPr>
              <a:t>围</a:t>
            </a:r>
            <a:r>
              <a:rPr lang="zh-CN" altLang="en-US" sz="30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  包围  围巾  腰围  围住</a:t>
            </a:r>
          </a:p>
        </p:txBody>
      </p:sp>
    </p:spTree>
    <p:extLst>
      <p:ext uri="{BB962C8B-B14F-4D97-AF65-F5344CB8AC3E}">
        <p14:creationId xmlns:p14="http://schemas.microsoft.com/office/powerpoint/2010/main" val="148192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字词学习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 b="0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 b="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 b="0"/>
              <a:t> </a:t>
            </a:r>
          </a:p>
        </p:txBody>
      </p:sp>
      <p:sp>
        <p:nvSpPr>
          <p:cNvPr id="8" name="Text Box 2">
            <a:extLst>
              <a:ext uri="{FF2B5EF4-FFF2-40B4-BE49-F238E27FC236}">
                <a16:creationId xmlns="" xmlns:a16="http://schemas.microsoft.com/office/drawing/2014/main" id="{090761AD-DC39-448B-879C-15498BC96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1518" y="1866765"/>
            <a:ext cx="8208963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b="0" dirty="0">
                <a:solidFill>
                  <a:srgbClr val="88A19D"/>
                </a:solidFill>
                <a:latin typeface="Tahoma" pitchFamily="34" charset="0"/>
              </a:rPr>
              <a:t> </a:t>
            </a:r>
            <a:r>
              <a:rPr lang="zh-CN" b="0" dirty="0">
                <a:solidFill>
                  <a:srgbClr val="88A19D"/>
                </a:solidFill>
                <a:latin typeface="Tahoma" pitchFamily="34" charset="0"/>
              </a:rPr>
              <a:t>给下面的字加上偏旁组成新字，并组词。</a:t>
            </a:r>
            <a:endParaRPr lang="en-US" altLang="zh-CN" b="0" dirty="0">
              <a:solidFill>
                <a:srgbClr val="88A19D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zh-CN" b="0" dirty="0">
                <a:solidFill>
                  <a:srgbClr val="F1410E"/>
                </a:solidFill>
                <a:latin typeface="楷体_GB2312" pitchFamily="49" charset="-122"/>
                <a:ea typeface="楷体_GB2312" pitchFamily="49" charset="-122"/>
              </a:rPr>
              <a:t>里 卷 瓜 文 反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="" xmlns:a16="http://schemas.microsoft.com/office/drawing/2014/main" id="{CDAA2272-6180-4B42-AEC3-BC4F58AE3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7230" y="3825159"/>
            <a:ext cx="8882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sz="4800" b="0" dirty="0">
                <a:solidFill>
                  <a:srgbClr val="88A19D"/>
                </a:solidFill>
                <a:latin typeface="Tahoma" pitchFamily="34" charset="0"/>
                <a:ea typeface="楷体_GB2312" pitchFamily="49" charset="-122"/>
              </a:rPr>
              <a:t>返</a:t>
            </a:r>
          </a:p>
        </p:txBody>
      </p:sp>
      <p:sp>
        <p:nvSpPr>
          <p:cNvPr id="10" name="Text Box 4">
            <a:extLst>
              <a:ext uri="{FF2B5EF4-FFF2-40B4-BE49-F238E27FC236}">
                <a16:creationId xmlns="" xmlns:a16="http://schemas.microsoft.com/office/drawing/2014/main" id="{694F2852-F878-43A0-A9BE-3CCEA3160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1518" y="3825159"/>
            <a:ext cx="12239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sz="4800" b="0" dirty="0">
                <a:solidFill>
                  <a:srgbClr val="88A19D"/>
                </a:solidFill>
                <a:latin typeface="Tahoma" pitchFamily="34" charset="0"/>
                <a:ea typeface="楷体_GB2312" pitchFamily="49" charset="-122"/>
              </a:rPr>
              <a:t>哩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="" xmlns:a16="http://schemas.microsoft.com/office/drawing/2014/main" id="{2EEBADE7-3FF3-4A05-83A0-C24296F359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7280" y="3825159"/>
            <a:ext cx="12969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sz="4800" b="0" dirty="0">
                <a:solidFill>
                  <a:srgbClr val="88A19D"/>
                </a:solidFill>
                <a:latin typeface="Tahoma" pitchFamily="34" charset="0"/>
              </a:rPr>
              <a:t>圈</a:t>
            </a:r>
          </a:p>
        </p:txBody>
      </p:sp>
      <p:sp>
        <p:nvSpPr>
          <p:cNvPr id="12" name="Text Box 6">
            <a:extLst>
              <a:ext uri="{FF2B5EF4-FFF2-40B4-BE49-F238E27FC236}">
                <a16:creationId xmlns="" xmlns:a16="http://schemas.microsoft.com/office/drawing/2014/main" id="{494937D6-8A66-4658-A7AA-347ECD53C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0168" y="3825159"/>
            <a:ext cx="12239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sz="4800" b="0" dirty="0">
                <a:solidFill>
                  <a:srgbClr val="88A19D"/>
                </a:solidFill>
                <a:latin typeface="Tahoma" pitchFamily="34" charset="0"/>
              </a:rPr>
              <a:t>呱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="" xmlns:a16="http://schemas.microsoft.com/office/drawing/2014/main" id="{0C91FD78-DB1F-4C22-9762-8AA9F76F2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2905" y="3825159"/>
            <a:ext cx="13668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sz="4800" b="0" dirty="0">
                <a:solidFill>
                  <a:srgbClr val="88A19D"/>
                </a:solidFill>
                <a:latin typeface="Tahoma" pitchFamily="34" charset="0"/>
              </a:rPr>
              <a:t>纹</a:t>
            </a:r>
          </a:p>
        </p:txBody>
      </p:sp>
    </p:spTree>
    <p:extLst>
      <p:ext uri="{BB962C8B-B14F-4D97-AF65-F5344CB8AC3E}">
        <p14:creationId xmlns:p14="http://schemas.microsoft.com/office/powerpoint/2010/main" val="245365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B72821E0-71F8-434C-8184-7A31931DB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760420F-56D3-4B96-9052-9B250EBF5B64}"/>
              </a:ext>
            </a:extLst>
          </p:cNvPr>
          <p:cNvSpPr txBox="1"/>
          <p:nvPr/>
        </p:nvSpPr>
        <p:spPr>
          <a:xfrm>
            <a:off x="5080336" y="1512153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88A19D"/>
                </a:solidFill>
              </a:rPr>
              <a:t>第三节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2F05DA0-B248-4CB3-B250-2A0CABB6F1E2}"/>
              </a:ext>
            </a:extLst>
          </p:cNvPr>
          <p:cNvSpPr txBox="1"/>
          <p:nvPr/>
        </p:nvSpPr>
        <p:spPr>
          <a:xfrm>
            <a:off x="4210050" y="2343150"/>
            <a:ext cx="3771900" cy="769441"/>
          </a:xfrm>
          <a:prstGeom prst="rect">
            <a:avLst/>
          </a:prstGeom>
          <a:solidFill>
            <a:srgbClr val="88A19D"/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    课文赏析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D8EC0D2-3AA6-49D9-BD55-0417B59D1367}"/>
              </a:ext>
            </a:extLst>
          </p:cNvPr>
          <p:cNvSpPr/>
          <p:nvPr/>
        </p:nvSpPr>
        <p:spPr>
          <a:xfrm>
            <a:off x="3306357" y="3185994"/>
            <a:ext cx="59602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  <a:endParaRPr lang="en-US" altLang="zh-CN" dirty="0">
              <a:solidFill>
                <a:srgbClr val="88A19D"/>
              </a:solidFill>
            </a:endParaRPr>
          </a:p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</a:p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</a:p>
        </p:txBody>
      </p:sp>
    </p:spTree>
    <p:extLst>
      <p:ext uri="{BB962C8B-B14F-4D97-AF65-F5344CB8AC3E}">
        <p14:creationId xmlns:p14="http://schemas.microsoft.com/office/powerpoint/2010/main" val="408151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课文赏析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="" xmlns:a16="http://schemas.microsoft.com/office/drawing/2014/main" id="{0B25E06D-05DF-4BDF-BBB8-0656BBA85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159965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 dirty="0">
                <a:solidFill>
                  <a:srgbClr val="88A19D"/>
                </a:solidFill>
              </a:rPr>
              <a:t>       </a:t>
            </a:r>
            <a:r>
              <a:rPr kumimoji="1" lang="zh-CN" altLang="en-US" sz="3200" b="1" dirty="0">
                <a:solidFill>
                  <a:srgbClr val="88A19D"/>
                </a:solidFill>
              </a:rPr>
              <a:t>小河上有座石桥。半圆的桥洞和水里的倒影连起来，好像一个大月亮。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="" xmlns:a16="http://schemas.microsoft.com/office/drawing/2014/main" id="{1E3AF740-1687-4B34-AF01-B034F6E198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2" t="8006" r="22496" b="5528"/>
          <a:stretch/>
        </p:blipFill>
        <p:spPr bwMode="auto">
          <a:xfrm>
            <a:off x="1657350" y="2211933"/>
            <a:ext cx="9010650" cy="371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888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课文赏析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9" name="Text Box 2">
            <a:extLst>
              <a:ext uri="{FF2B5EF4-FFF2-40B4-BE49-F238E27FC236}">
                <a16:creationId xmlns="" xmlns:a16="http://schemas.microsoft.com/office/drawing/2014/main" id="{C7BAB411-B292-482D-95FB-B322C85EF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5785" y="1469658"/>
            <a:ext cx="72009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3600" dirty="0">
                <a:solidFill>
                  <a:srgbClr val="3366FF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  <a:r>
              <a:rPr kumimoji="1" lang="zh-CN" altLang="en-US" sz="36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半圆的小桥和水里的倒</a:t>
            </a:r>
          </a:p>
          <a:p>
            <a:endParaRPr kumimoji="1" lang="zh-CN" altLang="en-US" sz="3600" dirty="0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kumimoji="1" lang="zh-CN" altLang="en-US" sz="36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影连起来，好像一个大月亮</a:t>
            </a:r>
            <a:r>
              <a:rPr kumimoji="1" lang="zh-CN" altLang="en-US" sz="5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="" xmlns:a16="http://schemas.microsoft.com/office/drawing/2014/main" id="{A053EB26-EC6A-413F-B0BF-563E3B009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9965" y="4228115"/>
            <a:ext cx="7200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4000" b="1" dirty="0">
                <a:solidFill>
                  <a:srgbClr val="F1410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kumimoji="1" lang="zh-CN" altLang="en-US" sz="4000" dirty="0">
                <a:solidFill>
                  <a:srgbClr val="F1410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这一句话把什么比作月亮</a:t>
            </a:r>
            <a:r>
              <a:rPr kumimoji="1" lang="en-US" altLang="zh-CN" sz="4000" dirty="0">
                <a:solidFill>
                  <a:srgbClr val="F1410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?</a:t>
            </a:r>
            <a:r>
              <a:rPr kumimoji="1" lang="zh-CN" altLang="en-US" sz="4000" b="1" dirty="0">
                <a:solidFill>
                  <a:srgbClr val="F1410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</a:p>
        </p:txBody>
      </p:sp>
      <p:pic>
        <p:nvPicPr>
          <p:cNvPr id="11" name="Picture 4" descr="BD14710_">
            <a:extLst>
              <a:ext uri="{FF2B5EF4-FFF2-40B4-BE49-F238E27FC236}">
                <a16:creationId xmlns="" xmlns:a16="http://schemas.microsoft.com/office/drawing/2014/main" id="{FD8AE059-D361-42A3-80D0-50DC04322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8" b="-11726"/>
          <a:stretch>
            <a:fillRect/>
          </a:stretch>
        </p:blipFill>
        <p:spPr bwMode="auto">
          <a:xfrm>
            <a:off x="2323306" y="2002316"/>
            <a:ext cx="5170488" cy="22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BD14710_">
            <a:extLst>
              <a:ext uri="{FF2B5EF4-FFF2-40B4-BE49-F238E27FC236}">
                <a16:creationId xmlns="" xmlns:a16="http://schemas.microsoft.com/office/drawing/2014/main" id="{6B1B2748-EB15-425F-9E47-4D0FA67E6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6" t="-63829" r="54329" b="35461"/>
          <a:stretch>
            <a:fillRect/>
          </a:stretch>
        </p:blipFill>
        <p:spPr bwMode="auto">
          <a:xfrm>
            <a:off x="2085785" y="3302106"/>
            <a:ext cx="2051654" cy="25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12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课文赏析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="" xmlns:a16="http://schemas.microsoft.com/office/drawing/2014/main" id="{B94EE1D3-1A87-47C4-B00D-ED5391E31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3250" y="1769010"/>
            <a:ext cx="8445500" cy="34163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88A19D"/>
                </a:solidFill>
              </a:rPr>
              <a:t>         </a:t>
            </a:r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小青蛙跟着妈妈游到桥洞底下，看到周围美丽的景色，</a:t>
            </a:r>
            <a:endParaRPr lang="en-US" altLang="zh-CN" sz="2400" dirty="0">
              <a:solidFill>
                <a:srgbClr val="88A19D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endParaRPr lang="en-US" altLang="zh-CN" sz="2400" dirty="0">
              <a:solidFill>
                <a:srgbClr val="88A19D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高兴得叫起来：</a:t>
            </a:r>
            <a:r>
              <a:rPr lang="zh-CN" altLang="en-US" sz="2400" dirty="0">
                <a:solidFill>
                  <a:srgbClr val="88A19D"/>
                </a:solidFill>
                <a:ea typeface="楷体_GB2312" pitchFamily="49" charset="-122"/>
              </a:rPr>
              <a:t>“</a:t>
            </a:r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呱呱呱，多好看哪！</a:t>
            </a:r>
            <a:r>
              <a:rPr lang="zh-CN" altLang="en-US" sz="2400" dirty="0">
                <a:solidFill>
                  <a:srgbClr val="88A19D"/>
                </a:solidFill>
                <a:ea typeface="楷体_GB2312" pitchFamily="49" charset="-122"/>
              </a:rPr>
              <a:t>”</a:t>
            </a:r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这时，不知哪儿有一</a:t>
            </a:r>
            <a:endParaRPr lang="en-US" altLang="zh-CN" sz="2400" dirty="0">
              <a:solidFill>
                <a:srgbClr val="88A19D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endParaRPr lang="en-US" altLang="zh-CN" sz="2400" dirty="0">
              <a:solidFill>
                <a:srgbClr val="88A19D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只小青蛙也在叫起来：</a:t>
            </a:r>
            <a:r>
              <a:rPr lang="zh-CN" altLang="en-US" sz="2400" dirty="0">
                <a:solidFill>
                  <a:srgbClr val="88A19D"/>
                </a:solidFill>
                <a:ea typeface="楷体_GB2312" pitchFamily="49" charset="-122"/>
              </a:rPr>
              <a:t>“</a:t>
            </a:r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呱呱呱，多好看啊！</a:t>
            </a:r>
            <a:r>
              <a:rPr lang="zh-CN" altLang="en-US" sz="2400" dirty="0">
                <a:solidFill>
                  <a:srgbClr val="88A19D"/>
                </a:solidFill>
                <a:ea typeface="楷体_GB2312" pitchFamily="49" charset="-122"/>
              </a:rPr>
              <a:t>”</a:t>
            </a:r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小青蛙问：</a:t>
            </a:r>
            <a:endParaRPr lang="en-US" altLang="zh-CN" sz="2400" dirty="0">
              <a:solidFill>
                <a:srgbClr val="88A19D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endParaRPr lang="en-US" altLang="zh-CN" sz="2400" dirty="0">
              <a:solidFill>
                <a:srgbClr val="88A19D"/>
              </a:solidFill>
              <a:ea typeface="楷体_GB2312" pitchFamily="49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88A19D"/>
                </a:solidFill>
                <a:ea typeface="楷体_GB2312" pitchFamily="49" charset="-122"/>
              </a:rPr>
              <a:t>“</a:t>
            </a:r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你是谁？你在哪儿？</a:t>
            </a:r>
            <a:r>
              <a:rPr lang="zh-CN" altLang="en-US" sz="2400" dirty="0">
                <a:solidFill>
                  <a:srgbClr val="88A19D"/>
                </a:solidFill>
                <a:ea typeface="楷体_GB2312" pitchFamily="49" charset="-122"/>
              </a:rPr>
              <a:t>”</a:t>
            </a:r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 那只看不见的小青蛙也在问：</a:t>
            </a:r>
            <a:r>
              <a:rPr lang="zh-CN" altLang="en-US" sz="2400" dirty="0">
                <a:solidFill>
                  <a:srgbClr val="88A19D"/>
                </a:solidFill>
                <a:ea typeface="楷体_GB2312" pitchFamily="49" charset="-122"/>
              </a:rPr>
              <a:t>“</a:t>
            </a:r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你</a:t>
            </a:r>
            <a:endParaRPr lang="en-US" altLang="zh-CN" sz="2400" dirty="0">
              <a:solidFill>
                <a:srgbClr val="88A19D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endParaRPr lang="en-US" altLang="zh-CN" sz="2400" dirty="0">
              <a:solidFill>
                <a:srgbClr val="88A19D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zh-CN" altLang="en-US" sz="24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是谁？你在哪儿？</a:t>
            </a:r>
            <a:r>
              <a:rPr lang="zh-CN" altLang="en-US" sz="2400" dirty="0">
                <a:solidFill>
                  <a:srgbClr val="88A19D"/>
                </a:solidFill>
                <a:ea typeface="楷体_GB2312" pitchFamily="49" charset="-122"/>
              </a:rPr>
              <a:t>”</a:t>
            </a:r>
            <a:endParaRPr lang="zh-CN" altLang="en-US" sz="2400" dirty="0">
              <a:solidFill>
                <a:srgbClr val="88A19D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559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课文赏析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="" xmlns:a16="http://schemas.microsoft.com/office/drawing/2014/main" id="{B9ACDE4F-A0CD-43D3-8B7A-0BA7D4FFA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3275" y="1965438"/>
            <a:ext cx="8388350" cy="1075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zh-CN" sz="2800" b="0" dirty="0">
                <a:solidFill>
                  <a:srgbClr val="88A19D"/>
                </a:solidFill>
              </a:rPr>
              <a:t>      </a:t>
            </a:r>
            <a:r>
              <a:rPr lang="zh-CN" sz="2800" b="0" dirty="0">
                <a:solidFill>
                  <a:srgbClr val="88A19D"/>
                </a:solidFill>
              </a:rPr>
              <a:t>小青蛙</a:t>
            </a:r>
            <a:r>
              <a:rPr lang="zh-CN" sz="2800" b="0" dirty="0">
                <a:solidFill>
                  <a:srgbClr val="F1410E"/>
                </a:solidFill>
              </a:rPr>
              <a:t>奇怪极了</a:t>
            </a:r>
            <a:r>
              <a:rPr lang="zh-CN" sz="2800" b="0" dirty="0">
                <a:solidFill>
                  <a:srgbClr val="88A19D"/>
                </a:solidFill>
              </a:rPr>
              <a:t>，他问妈妈： “桥洞里</a:t>
            </a:r>
            <a:r>
              <a:rPr lang="zh-CN" sz="2800" b="0" dirty="0">
                <a:solidFill>
                  <a:srgbClr val="F1410E"/>
                </a:solidFill>
              </a:rPr>
              <a:t>藏</a:t>
            </a:r>
            <a:r>
              <a:rPr lang="zh-CN" sz="2800" b="0" dirty="0">
                <a:solidFill>
                  <a:srgbClr val="88A19D"/>
                </a:solidFill>
              </a:rPr>
              <a:t>着一只小青蛙吧？他在学我说话</a:t>
            </a:r>
            <a:r>
              <a:rPr lang="zh-CN" sz="2800" b="0" dirty="0">
                <a:solidFill>
                  <a:srgbClr val="F1410E"/>
                </a:solidFill>
              </a:rPr>
              <a:t>哩</a:t>
            </a:r>
            <a:r>
              <a:rPr lang="zh-CN" sz="2800" b="0" dirty="0">
                <a:solidFill>
                  <a:srgbClr val="88A19D"/>
                </a:solidFill>
              </a:rPr>
              <a:t>。”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="" xmlns:a16="http://schemas.microsoft.com/office/drawing/2014/main" id="{5CF9517B-A202-4B51-986E-5C4378CA0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3275" y="3728638"/>
            <a:ext cx="8388350" cy="1075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zh-CN" sz="2800" b="0" dirty="0">
                <a:solidFill>
                  <a:srgbClr val="88A19D"/>
                </a:solidFill>
              </a:rPr>
              <a:t>     </a:t>
            </a:r>
            <a:r>
              <a:rPr lang="zh-CN" sz="2800" b="0" dirty="0">
                <a:solidFill>
                  <a:srgbClr val="88A19D"/>
                </a:solidFill>
              </a:rPr>
              <a:t>青蛙妈妈带着小青蛙</a:t>
            </a:r>
            <a:r>
              <a:rPr lang="zh-CN" sz="2800" b="0" dirty="0">
                <a:solidFill>
                  <a:srgbClr val="F1410E"/>
                </a:solidFill>
              </a:rPr>
              <a:t>跳</a:t>
            </a:r>
            <a:r>
              <a:rPr lang="zh-CN" sz="2800" b="0" dirty="0">
                <a:solidFill>
                  <a:srgbClr val="88A19D"/>
                </a:solidFill>
              </a:rPr>
              <a:t>到岸上。她</a:t>
            </a:r>
            <a:r>
              <a:rPr lang="zh-CN" sz="2800" b="0" dirty="0">
                <a:solidFill>
                  <a:srgbClr val="F1410E"/>
                </a:solidFill>
              </a:rPr>
              <a:t>捡</a:t>
            </a:r>
            <a:r>
              <a:rPr lang="zh-CN" sz="2800" b="0" dirty="0">
                <a:solidFill>
                  <a:srgbClr val="88A19D"/>
                </a:solidFill>
              </a:rPr>
              <a:t>起一颗石子，</a:t>
            </a:r>
            <a:r>
              <a:rPr lang="zh-CN" sz="2800" b="0" dirty="0">
                <a:solidFill>
                  <a:srgbClr val="F1410E"/>
                </a:solidFill>
              </a:rPr>
              <a:t>扔</a:t>
            </a:r>
            <a:r>
              <a:rPr lang="zh-CN" sz="2800" b="0" dirty="0">
                <a:solidFill>
                  <a:srgbClr val="88A19D"/>
                </a:solidFill>
              </a:rPr>
              <a:t>进河里，河水被激起一圈圈波纹。</a:t>
            </a:r>
          </a:p>
        </p:txBody>
      </p:sp>
    </p:spTree>
    <p:extLst>
      <p:ext uri="{BB962C8B-B14F-4D97-AF65-F5344CB8AC3E}">
        <p14:creationId xmlns:p14="http://schemas.microsoft.com/office/powerpoint/2010/main" val="5346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课文赏析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="" xmlns:a16="http://schemas.microsoft.com/office/drawing/2014/main" id="{7F498FE1-0FDF-43ED-B6FC-2F17AEFE4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375" y="1803519"/>
            <a:ext cx="838835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3000" b="0" dirty="0"/>
              <a:t>        </a:t>
            </a:r>
            <a:r>
              <a:rPr lang="zh-CN" sz="3000" b="0" dirty="0">
                <a:solidFill>
                  <a:srgbClr val="F1410E"/>
                </a:solidFill>
              </a:rPr>
              <a:t>青蛙妈妈说：</a:t>
            </a:r>
            <a:r>
              <a:rPr lang="zh-CN" sz="3000" b="0" dirty="0">
                <a:solidFill>
                  <a:srgbClr val="88A19D"/>
                </a:solidFill>
              </a:rPr>
              <a:t>“孩子，你的叫声就像这水的</a:t>
            </a:r>
            <a:endParaRPr lang="en-US" altLang="zh-CN" sz="3000" b="0" dirty="0">
              <a:solidFill>
                <a:srgbClr val="88A19D"/>
              </a:solidFill>
            </a:endParaRPr>
          </a:p>
          <a:p>
            <a:pPr>
              <a:spcBef>
                <a:spcPct val="50000"/>
              </a:spcBef>
            </a:pPr>
            <a:r>
              <a:rPr lang="zh-CN" sz="3000" b="0" dirty="0">
                <a:solidFill>
                  <a:srgbClr val="88A19D"/>
                </a:solidFill>
              </a:rPr>
              <a:t>波纹。水的波纹碰到河岸又荡回来。你在桥洞里</a:t>
            </a:r>
            <a:endParaRPr lang="en-US" altLang="zh-CN" sz="3000" b="0" dirty="0">
              <a:solidFill>
                <a:srgbClr val="88A19D"/>
              </a:solidFill>
            </a:endParaRPr>
          </a:p>
          <a:p>
            <a:pPr>
              <a:spcBef>
                <a:spcPct val="50000"/>
              </a:spcBef>
            </a:pPr>
            <a:r>
              <a:rPr lang="zh-CN" sz="3000" b="0" dirty="0">
                <a:solidFill>
                  <a:srgbClr val="88A19D"/>
                </a:solidFill>
              </a:rPr>
              <a:t>叫，声音的波纹碰到桥洞的石壁，也要返回来。</a:t>
            </a:r>
            <a:endParaRPr lang="en-US" altLang="zh-CN" sz="3000" b="0" dirty="0">
              <a:solidFill>
                <a:srgbClr val="88A19D"/>
              </a:solidFill>
            </a:endParaRPr>
          </a:p>
          <a:p>
            <a:pPr>
              <a:spcBef>
                <a:spcPct val="50000"/>
              </a:spcBef>
            </a:pPr>
            <a:r>
              <a:rPr lang="zh-CN" sz="3000" b="0" dirty="0">
                <a:solidFill>
                  <a:srgbClr val="88A19D"/>
                </a:solidFill>
              </a:rPr>
              <a:t>这样，你就听到自己的声音啦。”</a:t>
            </a:r>
          </a:p>
          <a:p>
            <a:pPr>
              <a:spcBef>
                <a:spcPct val="50000"/>
              </a:spcBef>
            </a:pPr>
            <a:endParaRPr lang="zh-CN" altLang="zh-CN" sz="3000" b="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38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课文赏析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="" xmlns:a16="http://schemas.microsoft.com/office/drawing/2014/main" id="{E9C70643-477A-4B21-BEE9-6E1B74B36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2061016"/>
            <a:ext cx="67691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0" hangingPunct="0"/>
            <a:r>
              <a:rPr lang="zh-CN" altLang="zh-CN" sz="3200" b="0" dirty="0">
                <a:solidFill>
                  <a:srgbClr val="88A19D"/>
                </a:solidFill>
              </a:rPr>
              <a:t>       </a:t>
            </a:r>
            <a:r>
              <a:rPr lang="zh-CN" sz="3200" b="0" dirty="0">
                <a:solidFill>
                  <a:srgbClr val="88A19D"/>
                </a:solidFill>
              </a:rPr>
              <a:t>叫声像水的波纹</a:t>
            </a:r>
            <a:r>
              <a:rPr lang="zh-CN" altLang="zh-CN" sz="3200" b="0" dirty="0">
                <a:solidFill>
                  <a:srgbClr val="88A19D"/>
                </a:solidFill>
              </a:rPr>
              <a:t>,</a:t>
            </a:r>
            <a:r>
              <a:rPr lang="zh-CN" sz="3200" b="0" dirty="0">
                <a:solidFill>
                  <a:srgbClr val="88A19D"/>
                </a:solidFill>
              </a:rPr>
              <a:t>我们就叫它声</a:t>
            </a:r>
            <a:endParaRPr lang="en-US" altLang="zh-CN" sz="3200" b="0" dirty="0">
              <a:solidFill>
                <a:srgbClr val="88A19D"/>
              </a:solidFill>
            </a:endParaRPr>
          </a:p>
          <a:p>
            <a:pPr eaLnBrk="0" hangingPunct="0"/>
            <a:endParaRPr lang="en-US" altLang="zh-CN" sz="3200" b="0" dirty="0">
              <a:solidFill>
                <a:srgbClr val="88A19D"/>
              </a:solidFill>
            </a:endParaRPr>
          </a:p>
          <a:p>
            <a:pPr eaLnBrk="0" hangingPunct="0"/>
            <a:r>
              <a:rPr lang="zh-CN" sz="3200" b="0" dirty="0">
                <a:solidFill>
                  <a:srgbClr val="88A19D"/>
                </a:solidFill>
              </a:rPr>
              <a:t>波</a:t>
            </a:r>
            <a:r>
              <a:rPr lang="zh-CN" altLang="zh-CN" sz="3200" b="0" dirty="0">
                <a:solidFill>
                  <a:srgbClr val="88A19D"/>
                </a:solidFill>
              </a:rPr>
              <a:t>,</a:t>
            </a:r>
            <a:r>
              <a:rPr lang="zh-CN" sz="3200" b="0" dirty="0">
                <a:solidFill>
                  <a:srgbClr val="88A19D"/>
                </a:solidFill>
              </a:rPr>
              <a:t>声波碰到桥洞的石壁会返回来</a:t>
            </a:r>
            <a:r>
              <a:rPr lang="zh-CN" altLang="zh-CN" sz="3200" b="0" dirty="0">
                <a:solidFill>
                  <a:srgbClr val="88A19D"/>
                </a:solidFill>
              </a:rPr>
              <a:t>,</a:t>
            </a:r>
            <a:r>
              <a:rPr lang="zh-CN" sz="3200" b="0" dirty="0">
                <a:solidFill>
                  <a:srgbClr val="88A19D"/>
                </a:solidFill>
              </a:rPr>
              <a:t>就</a:t>
            </a:r>
            <a:endParaRPr lang="en-US" altLang="zh-CN" sz="3200" b="0" dirty="0">
              <a:solidFill>
                <a:srgbClr val="88A19D"/>
              </a:solidFill>
            </a:endParaRPr>
          </a:p>
          <a:p>
            <a:pPr eaLnBrk="0" hangingPunct="0"/>
            <a:endParaRPr lang="en-US" altLang="zh-CN" sz="3200" b="0" dirty="0">
              <a:solidFill>
                <a:srgbClr val="88A19D"/>
              </a:solidFill>
            </a:endParaRPr>
          </a:p>
          <a:p>
            <a:pPr eaLnBrk="0" hangingPunct="0"/>
            <a:r>
              <a:rPr lang="zh-CN" sz="3200" b="0" dirty="0">
                <a:solidFill>
                  <a:srgbClr val="88A19D"/>
                </a:solidFill>
              </a:rPr>
              <a:t>听到了自己的声音</a:t>
            </a:r>
            <a:r>
              <a:rPr lang="zh-CN" altLang="zh-CN" sz="3200" b="0" dirty="0">
                <a:solidFill>
                  <a:srgbClr val="88A19D"/>
                </a:solidFill>
              </a:rPr>
              <a:t>,</a:t>
            </a:r>
            <a:r>
              <a:rPr lang="zh-CN" sz="3200" b="0" dirty="0">
                <a:solidFill>
                  <a:srgbClr val="88A19D"/>
                </a:solidFill>
              </a:rPr>
              <a:t>这就是回声。</a:t>
            </a:r>
          </a:p>
        </p:txBody>
      </p:sp>
    </p:spTree>
    <p:extLst>
      <p:ext uri="{BB962C8B-B14F-4D97-AF65-F5344CB8AC3E}">
        <p14:creationId xmlns:p14="http://schemas.microsoft.com/office/powerpoint/2010/main" val="68163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91707071-1B73-40C9-AF1C-41B55B2306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C40686C-9885-4300-924D-BD709B965592}"/>
              </a:ext>
            </a:extLst>
          </p:cNvPr>
          <p:cNvGrpSpPr/>
          <p:nvPr/>
        </p:nvGrpSpPr>
        <p:grpSpPr>
          <a:xfrm>
            <a:off x="5251761" y="1954699"/>
            <a:ext cx="3339790" cy="3384501"/>
            <a:chOff x="4973536" y="1786754"/>
            <a:chExt cx="3339790" cy="3384501"/>
          </a:xfrm>
          <a:solidFill>
            <a:srgbClr val="88A19D"/>
          </a:solidFill>
        </p:grpSpPr>
        <p:sp>
          <p:nvSpPr>
            <p:cNvPr id="4" name="圆角矩形 52">
              <a:extLst>
                <a:ext uri="{FF2B5EF4-FFF2-40B4-BE49-F238E27FC236}">
                  <a16:creationId xmlns="" xmlns:a16="http://schemas.microsoft.com/office/drawing/2014/main" id="{835C80EB-3537-45F6-9CA6-3BC7AA6CD3DB}"/>
                </a:ext>
              </a:extLst>
            </p:cNvPr>
            <p:cNvSpPr/>
            <p:nvPr/>
          </p:nvSpPr>
          <p:spPr>
            <a:xfrm>
              <a:off x="5661930" y="1840449"/>
              <a:ext cx="2636882" cy="442091"/>
            </a:xfrm>
            <a:prstGeom prst="roundRect">
              <a:avLst>
                <a:gd name="adj" fmla="val 284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3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AAEC43E1-E5D3-4C30-A115-725FF4A2E6F8}"/>
                </a:ext>
              </a:extLst>
            </p:cNvPr>
            <p:cNvSpPr/>
            <p:nvPr/>
          </p:nvSpPr>
          <p:spPr>
            <a:xfrm>
              <a:off x="4973536" y="1786754"/>
              <a:ext cx="549482" cy="549482"/>
            </a:xfrm>
            <a:prstGeom prst="ellipse">
              <a:avLst/>
            </a:prstGeom>
            <a:grpFill/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11434811-7183-48BD-A869-F92F31FBF50B}"/>
                </a:ext>
              </a:extLst>
            </p:cNvPr>
            <p:cNvSpPr txBox="1"/>
            <p:nvPr/>
          </p:nvSpPr>
          <p:spPr>
            <a:xfrm>
              <a:off x="6024538" y="1846933"/>
              <a:ext cx="1364476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课前导读</a:t>
              </a:r>
            </a:p>
          </p:txBody>
        </p:sp>
        <p:sp>
          <p:nvSpPr>
            <p:cNvPr id="7" name="圆角矩形 52">
              <a:extLst>
                <a:ext uri="{FF2B5EF4-FFF2-40B4-BE49-F238E27FC236}">
                  <a16:creationId xmlns="" xmlns:a16="http://schemas.microsoft.com/office/drawing/2014/main" id="{33A3EE37-66DF-49A9-9B2C-9D0671D783D9}"/>
                </a:ext>
              </a:extLst>
            </p:cNvPr>
            <p:cNvSpPr/>
            <p:nvPr/>
          </p:nvSpPr>
          <p:spPr>
            <a:xfrm>
              <a:off x="5676444" y="2785455"/>
              <a:ext cx="2636882" cy="442091"/>
            </a:xfrm>
            <a:prstGeom prst="roundRect">
              <a:avLst>
                <a:gd name="adj" fmla="val 198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3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F7F9CCF9-5755-4BD3-9ECD-B80E5036553C}"/>
                </a:ext>
              </a:extLst>
            </p:cNvPr>
            <p:cNvSpPr/>
            <p:nvPr/>
          </p:nvSpPr>
          <p:spPr>
            <a:xfrm>
              <a:off x="4988050" y="2731760"/>
              <a:ext cx="549482" cy="549482"/>
            </a:xfrm>
            <a:prstGeom prst="ellipse">
              <a:avLst/>
            </a:prstGeom>
            <a:grpFill/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A97C1B7F-441A-4A71-9628-4098DEF3B9ED}"/>
                </a:ext>
              </a:extLst>
            </p:cNvPr>
            <p:cNvSpPr txBox="1"/>
            <p:nvPr/>
          </p:nvSpPr>
          <p:spPr>
            <a:xfrm>
              <a:off x="6039052" y="2791939"/>
              <a:ext cx="1364476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字词学习</a:t>
              </a:r>
            </a:p>
          </p:txBody>
        </p:sp>
        <p:sp>
          <p:nvSpPr>
            <p:cNvPr id="10" name="圆角矩形 52">
              <a:extLst>
                <a:ext uri="{FF2B5EF4-FFF2-40B4-BE49-F238E27FC236}">
                  <a16:creationId xmlns="" xmlns:a16="http://schemas.microsoft.com/office/drawing/2014/main" id="{0CA8D48A-F30A-4D5B-B6F7-CE83EB09CBD0}"/>
                </a:ext>
              </a:extLst>
            </p:cNvPr>
            <p:cNvSpPr/>
            <p:nvPr/>
          </p:nvSpPr>
          <p:spPr>
            <a:xfrm>
              <a:off x="5661930" y="3730461"/>
              <a:ext cx="2636882" cy="442091"/>
            </a:xfrm>
            <a:prstGeom prst="roundRect">
              <a:avLst>
                <a:gd name="adj" fmla="val 284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3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4C3F59D6-FED5-4433-A151-8C78BEB437D2}"/>
                </a:ext>
              </a:extLst>
            </p:cNvPr>
            <p:cNvSpPr/>
            <p:nvPr/>
          </p:nvSpPr>
          <p:spPr>
            <a:xfrm>
              <a:off x="4973536" y="3676766"/>
              <a:ext cx="549482" cy="549482"/>
            </a:xfrm>
            <a:prstGeom prst="ellipse">
              <a:avLst/>
            </a:prstGeom>
            <a:grpFill/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0921F5C-E1AE-4D19-9531-9BB6968F186B}"/>
                </a:ext>
              </a:extLst>
            </p:cNvPr>
            <p:cNvSpPr txBox="1"/>
            <p:nvPr/>
          </p:nvSpPr>
          <p:spPr>
            <a:xfrm>
              <a:off x="6024538" y="3736945"/>
              <a:ext cx="1364476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课文赏析</a:t>
              </a:r>
            </a:p>
          </p:txBody>
        </p:sp>
        <p:sp>
          <p:nvSpPr>
            <p:cNvPr id="13" name="圆角矩形 52">
              <a:extLst>
                <a:ext uri="{FF2B5EF4-FFF2-40B4-BE49-F238E27FC236}">
                  <a16:creationId xmlns="" xmlns:a16="http://schemas.microsoft.com/office/drawing/2014/main" id="{870E6EF0-6783-4D48-AAF7-3A4C346A41DD}"/>
                </a:ext>
              </a:extLst>
            </p:cNvPr>
            <p:cNvSpPr/>
            <p:nvPr/>
          </p:nvSpPr>
          <p:spPr>
            <a:xfrm>
              <a:off x="5676444" y="4675468"/>
              <a:ext cx="2636882" cy="442091"/>
            </a:xfrm>
            <a:prstGeom prst="roundRect">
              <a:avLst>
                <a:gd name="adj" fmla="val 284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3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2BB859D5-B608-475D-A3E3-0558E1AA8DCA}"/>
                </a:ext>
              </a:extLst>
            </p:cNvPr>
            <p:cNvSpPr/>
            <p:nvPr/>
          </p:nvSpPr>
          <p:spPr>
            <a:xfrm>
              <a:off x="4988050" y="4621773"/>
              <a:ext cx="549482" cy="549482"/>
            </a:xfrm>
            <a:prstGeom prst="ellipse">
              <a:avLst/>
            </a:prstGeom>
            <a:grpFill/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E13F6D01-032C-4D38-BE7E-D39E707801DF}"/>
                </a:ext>
              </a:extLst>
            </p:cNvPr>
            <p:cNvSpPr txBox="1"/>
            <p:nvPr/>
          </p:nvSpPr>
          <p:spPr>
            <a:xfrm>
              <a:off x="6039052" y="4681952"/>
              <a:ext cx="1364476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知识拓展</a:t>
              </a:r>
            </a:p>
          </p:txBody>
        </p:sp>
      </p:grpSp>
      <p:sp>
        <p:nvSpPr>
          <p:cNvPr id="16" name="MH_Others_1">
            <a:extLst>
              <a:ext uri="{FF2B5EF4-FFF2-40B4-BE49-F238E27FC236}">
                <a16:creationId xmlns="" xmlns:a16="http://schemas.microsoft.com/office/drawing/2014/main" id="{14092BD5-CB4E-4B26-838D-3F5610F7C0E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517963" y="2671087"/>
            <a:ext cx="830997" cy="2097087"/>
          </a:xfrm>
          <a:prstGeom prst="rect">
            <a:avLst/>
          </a:prstGeom>
          <a:solidFill>
            <a:srgbClr val="88A19D"/>
          </a:solidFill>
        </p:spPr>
        <p:txBody>
          <a:bodyPr vert="eaVert" lIns="0" tIns="0" rIns="0" bIns="0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5400" spc="6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7" name="MH_Others_2">
            <a:extLst>
              <a:ext uri="{FF2B5EF4-FFF2-40B4-BE49-F238E27FC236}">
                <a16:creationId xmlns="" xmlns:a16="http://schemas.microsoft.com/office/drawing/2014/main" id="{91ADBDC9-E20E-4179-80B1-1EB466C8A61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 rot="5400000">
            <a:off x="3495567" y="3544910"/>
            <a:ext cx="2151063" cy="338554"/>
          </a:xfrm>
          <a:prstGeom prst="rect">
            <a:avLst/>
          </a:prstGeom>
          <a:solidFill>
            <a:srgbClr val="88A19D"/>
          </a:solidFill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CN" sz="2200" spc="3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CONTENTS</a:t>
            </a:r>
            <a:endParaRPr lang="zh-CN" altLang="en-US" sz="2200" spc="300" noProof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30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B72821E0-71F8-434C-8184-7A31931DB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760420F-56D3-4B96-9052-9B250EBF5B64}"/>
              </a:ext>
            </a:extLst>
          </p:cNvPr>
          <p:cNvSpPr txBox="1"/>
          <p:nvPr/>
        </p:nvSpPr>
        <p:spPr>
          <a:xfrm>
            <a:off x="5080336" y="1512153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88A19D"/>
                </a:solidFill>
              </a:rPr>
              <a:t>第四节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2F05DA0-B248-4CB3-B250-2A0CABB6F1E2}"/>
              </a:ext>
            </a:extLst>
          </p:cNvPr>
          <p:cNvSpPr txBox="1"/>
          <p:nvPr/>
        </p:nvSpPr>
        <p:spPr>
          <a:xfrm>
            <a:off x="4210050" y="2343150"/>
            <a:ext cx="3771900" cy="769441"/>
          </a:xfrm>
          <a:prstGeom prst="rect">
            <a:avLst/>
          </a:prstGeom>
          <a:solidFill>
            <a:srgbClr val="88A19D"/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    知识拓展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D8EC0D2-3AA6-49D9-BD55-0417B59D1367}"/>
              </a:ext>
            </a:extLst>
          </p:cNvPr>
          <p:cNvSpPr/>
          <p:nvPr/>
        </p:nvSpPr>
        <p:spPr>
          <a:xfrm>
            <a:off x="3306357" y="3185994"/>
            <a:ext cx="59602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  <a:endParaRPr lang="en-US" altLang="zh-CN" dirty="0">
              <a:solidFill>
                <a:srgbClr val="88A19D"/>
              </a:solidFill>
            </a:endParaRPr>
          </a:p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</a:p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</a:p>
        </p:txBody>
      </p:sp>
    </p:spTree>
    <p:extLst>
      <p:ext uri="{BB962C8B-B14F-4D97-AF65-F5344CB8AC3E}">
        <p14:creationId xmlns:p14="http://schemas.microsoft.com/office/powerpoint/2010/main" val="159720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知识拓展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="" xmlns:a16="http://schemas.microsoft.com/office/drawing/2014/main" id="{7D4A4374-D3ED-4C03-BBE5-0F55A55EDA00}"/>
              </a:ext>
            </a:extLst>
          </p:cNvPr>
          <p:cNvSpPr txBox="1">
            <a:spLocks noChangeArrowheads="1"/>
          </p:cNvSpPr>
          <p:nvPr/>
        </p:nvSpPr>
        <p:spPr>
          <a:xfrm>
            <a:off x="2363882" y="2502990"/>
            <a:ext cx="8226425" cy="25516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4000" dirty="0">
                <a:solidFill>
                  <a:srgbClr val="88A19D"/>
                </a:solidFill>
              </a:rPr>
              <a:t>这个故事主要讲了（</a:t>
            </a:r>
            <a:r>
              <a:rPr lang="zh-CN" altLang="en-US" sz="4000" dirty="0">
                <a:solidFill>
                  <a:srgbClr val="F1410E"/>
                </a:solidFill>
              </a:rPr>
              <a:t>小青蛙</a:t>
            </a:r>
            <a:r>
              <a:rPr lang="zh-CN" altLang="en-US" sz="4000" dirty="0">
                <a:solidFill>
                  <a:srgbClr val="88A19D"/>
                </a:solidFill>
              </a:rPr>
              <a:t>）在</a:t>
            </a:r>
            <a:endParaRPr lang="en-US" altLang="zh-CN" sz="4000" dirty="0">
              <a:solidFill>
                <a:srgbClr val="88A19D"/>
              </a:solidFill>
            </a:endParaRPr>
          </a:p>
          <a:p>
            <a:pPr>
              <a:buFontTx/>
              <a:buNone/>
            </a:pPr>
            <a:r>
              <a:rPr lang="zh-CN" altLang="en-US" sz="4000" dirty="0">
                <a:solidFill>
                  <a:srgbClr val="88A19D"/>
                </a:solidFill>
              </a:rPr>
              <a:t>（</a:t>
            </a:r>
            <a:r>
              <a:rPr lang="zh-CN" altLang="en-US" sz="4000" dirty="0">
                <a:solidFill>
                  <a:srgbClr val="F1410E"/>
                </a:solidFill>
              </a:rPr>
              <a:t>妈妈</a:t>
            </a:r>
            <a:r>
              <a:rPr lang="zh-CN" altLang="en-US" sz="4000" dirty="0">
                <a:solidFill>
                  <a:srgbClr val="88A19D"/>
                </a:solidFill>
              </a:rPr>
              <a:t>）的帮助下发现了（</a:t>
            </a:r>
            <a:r>
              <a:rPr lang="zh-CN" altLang="en-US" sz="4000" dirty="0">
                <a:solidFill>
                  <a:srgbClr val="F1410E"/>
                </a:solidFill>
              </a:rPr>
              <a:t>回声</a:t>
            </a:r>
            <a:r>
              <a:rPr lang="zh-CN" altLang="en-US" sz="4000" dirty="0">
                <a:solidFill>
                  <a:srgbClr val="88A19D"/>
                </a:solidFill>
              </a:rPr>
              <a:t>）。</a:t>
            </a:r>
          </a:p>
        </p:txBody>
      </p:sp>
    </p:spTree>
    <p:extLst>
      <p:ext uri="{BB962C8B-B14F-4D97-AF65-F5344CB8AC3E}">
        <p14:creationId xmlns:p14="http://schemas.microsoft.com/office/powerpoint/2010/main" val="12574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知识拓展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3533965" y="2156394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88A19D"/>
              </a:solidFill>
            </a:endParaRPr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2090" y="1651569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>
                <a:solidFill>
                  <a:srgbClr val="88A19D"/>
                </a:solidFill>
              </a:rPr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9365" y="1148331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>
                <a:solidFill>
                  <a:srgbClr val="88A19D"/>
                </a:solidFill>
              </a:rPr>
              <a:t> 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B2EF9A9C-7C23-4D6D-AEE5-59EE5149E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2650" y="1420836"/>
            <a:ext cx="8686800" cy="192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88A19D"/>
                </a:solidFill>
              </a:rPr>
              <a:t>纹    波纹        一圈圈波纹   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88A19D"/>
                </a:solidFill>
              </a:rPr>
              <a:t>（                                  ）。</a:t>
            </a:r>
          </a:p>
        </p:txBody>
      </p:sp>
      <p:sp>
        <p:nvSpPr>
          <p:cNvPr id="9" name="AutoShape 4">
            <a:extLst>
              <a:ext uri="{FF2B5EF4-FFF2-40B4-BE49-F238E27FC236}">
                <a16:creationId xmlns="" xmlns:a16="http://schemas.microsoft.com/office/drawing/2014/main" id="{28D26877-DE12-4464-A7BA-F51700351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0" y="1801836"/>
            <a:ext cx="762000" cy="762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accent1"/>
          </a:solidFill>
          <a:ln w="9525">
            <a:solidFill>
              <a:srgbClr val="88A1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88A19D"/>
              </a:solidFill>
            </a:endParaRPr>
          </a:p>
        </p:txBody>
      </p:sp>
      <p:sp>
        <p:nvSpPr>
          <p:cNvPr id="10" name="AutoShape 5">
            <a:extLst>
              <a:ext uri="{FF2B5EF4-FFF2-40B4-BE49-F238E27FC236}">
                <a16:creationId xmlns="" xmlns:a16="http://schemas.microsoft.com/office/drawing/2014/main" id="{4FEDF170-EC1A-4B18-B6B3-524F12E3B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2050" y="1801836"/>
            <a:ext cx="762000" cy="762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accent1"/>
          </a:solidFill>
          <a:ln w="9525">
            <a:solidFill>
              <a:srgbClr val="88A1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88A19D"/>
              </a:solidFill>
            </a:endParaRPr>
          </a:p>
        </p:txBody>
      </p:sp>
      <p:sp>
        <p:nvSpPr>
          <p:cNvPr id="11" name="AutoShape 6">
            <a:extLst>
              <a:ext uri="{FF2B5EF4-FFF2-40B4-BE49-F238E27FC236}">
                <a16:creationId xmlns="" xmlns:a16="http://schemas.microsoft.com/office/drawing/2014/main" id="{6154A570-05BC-4023-926C-8D5420D9B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91650" y="1801836"/>
            <a:ext cx="762000" cy="762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accent1"/>
          </a:solidFill>
          <a:ln w="9525">
            <a:solidFill>
              <a:srgbClr val="88A1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88A19D"/>
              </a:solidFill>
            </a:endParaRPr>
          </a:p>
        </p:txBody>
      </p:sp>
      <p:sp>
        <p:nvSpPr>
          <p:cNvPr id="12" name="Text Box 7">
            <a:extLst>
              <a:ext uri="{FF2B5EF4-FFF2-40B4-BE49-F238E27FC236}">
                <a16:creationId xmlns="" xmlns:a16="http://schemas.microsoft.com/office/drawing/2014/main" id="{45E30355-7527-4881-913A-5E979DFA9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2650" y="4011636"/>
            <a:ext cx="8686800" cy="192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88A19D"/>
                </a:solidFill>
              </a:rPr>
              <a:t>圆    半圆        半圆的桥洞   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88A19D"/>
                </a:solidFill>
              </a:rPr>
              <a:t>（                                  ）。</a:t>
            </a:r>
          </a:p>
        </p:txBody>
      </p:sp>
      <p:sp>
        <p:nvSpPr>
          <p:cNvPr id="13" name="AutoShape 8">
            <a:extLst>
              <a:ext uri="{FF2B5EF4-FFF2-40B4-BE49-F238E27FC236}">
                <a16:creationId xmlns="" xmlns:a16="http://schemas.microsoft.com/office/drawing/2014/main" id="{4DBE116C-BF46-4ECF-B22F-BC9EE6530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9250" y="4392636"/>
            <a:ext cx="762000" cy="762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accent1"/>
          </a:solidFill>
          <a:ln w="9525">
            <a:solidFill>
              <a:srgbClr val="88A1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88A19D"/>
              </a:solidFill>
            </a:endParaRPr>
          </a:p>
        </p:txBody>
      </p:sp>
      <p:sp>
        <p:nvSpPr>
          <p:cNvPr id="14" name="AutoShape 9">
            <a:extLst>
              <a:ext uri="{FF2B5EF4-FFF2-40B4-BE49-F238E27FC236}">
                <a16:creationId xmlns="" xmlns:a16="http://schemas.microsoft.com/office/drawing/2014/main" id="{5DADF462-E88F-4858-A64E-232C5D2B5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4450" y="4392636"/>
            <a:ext cx="762000" cy="762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accent1"/>
          </a:solidFill>
          <a:ln w="9525">
            <a:solidFill>
              <a:srgbClr val="88A1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88A19D"/>
              </a:solidFill>
            </a:endParaRPr>
          </a:p>
        </p:txBody>
      </p:sp>
      <p:sp>
        <p:nvSpPr>
          <p:cNvPr id="15" name="AutoShape 10">
            <a:extLst>
              <a:ext uri="{FF2B5EF4-FFF2-40B4-BE49-F238E27FC236}">
                <a16:creationId xmlns="" xmlns:a16="http://schemas.microsoft.com/office/drawing/2014/main" id="{22EE9A88-5D90-4879-8A5C-A0447B9B9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8450" y="4392636"/>
            <a:ext cx="762000" cy="762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accent1"/>
          </a:solidFill>
          <a:ln w="9525">
            <a:solidFill>
              <a:srgbClr val="88A1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88A1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29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9" grpId="0"/>
      <p:bldP spid="20" grpId="0"/>
      <p:bldP spid="8" grpId="0"/>
      <p:bldP spid="9" grpId="0" animBg="1"/>
      <p:bldP spid="10" grpId="0" animBg="1"/>
      <p:bldP spid="11" grpId="0" animBg="1"/>
      <p:bldP spid="12" grpId="0"/>
      <p:bldP spid="13" grpId="0" animBg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知识拓展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9915" y="1802358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Rectangle 40">
            <a:extLst>
              <a:ext uri="{FF2B5EF4-FFF2-40B4-BE49-F238E27FC236}">
                <a16:creationId xmlns="" xmlns:a16="http://schemas.microsoft.com/office/drawing/2014/main" id="{F5798727-E39F-480F-81D0-C7777CE57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0" y="1297533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5315" y="794295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/>
              <a:t> </a:t>
            </a:r>
          </a:p>
        </p:txBody>
      </p:sp>
      <p:sp>
        <p:nvSpPr>
          <p:cNvPr id="49" name="Rectangle 3">
            <a:extLst>
              <a:ext uri="{FF2B5EF4-FFF2-40B4-BE49-F238E27FC236}">
                <a16:creationId xmlns="" xmlns:a16="http://schemas.microsoft.com/office/drawing/2014/main" id="{07F4AB50-BF77-4934-B8D0-93981D15F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2640" y="1794966"/>
            <a:ext cx="6011862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zh-CN" sz="3200" b="0" dirty="0">
                <a:solidFill>
                  <a:srgbClr val="88A19D"/>
                </a:solidFill>
              </a:rPr>
              <a:t>       </a:t>
            </a:r>
            <a:r>
              <a:rPr lang="zh-CN" sz="3200" b="0" dirty="0">
                <a:solidFill>
                  <a:srgbClr val="88A19D"/>
                </a:solidFill>
              </a:rPr>
              <a:t>大自然还有很多像回声一样</a:t>
            </a:r>
            <a:endParaRPr lang="en-US" altLang="zh-CN" sz="3200" b="0" dirty="0">
              <a:solidFill>
                <a:srgbClr val="88A19D"/>
              </a:solidFill>
            </a:endParaRPr>
          </a:p>
          <a:p>
            <a:pPr>
              <a:lnSpc>
                <a:spcPct val="125000"/>
              </a:lnSpc>
            </a:pPr>
            <a:r>
              <a:rPr lang="zh-CN" sz="3200" b="0" dirty="0">
                <a:solidFill>
                  <a:srgbClr val="88A19D"/>
                </a:solidFill>
              </a:rPr>
              <a:t>的知识等着我们去发现、去探索</a:t>
            </a:r>
            <a:endParaRPr lang="en-US" altLang="zh-CN" sz="3200" b="0" dirty="0">
              <a:solidFill>
                <a:srgbClr val="88A19D"/>
              </a:solidFill>
            </a:endParaRPr>
          </a:p>
          <a:p>
            <a:pPr>
              <a:lnSpc>
                <a:spcPct val="125000"/>
              </a:lnSpc>
            </a:pPr>
            <a:r>
              <a:rPr lang="zh-CN" sz="3200" b="0" dirty="0">
                <a:solidFill>
                  <a:srgbClr val="88A19D"/>
                </a:solidFill>
              </a:rPr>
              <a:t>呢！衷心祝愿小朋友们学会观察、学会思考、学到更多知识。</a:t>
            </a:r>
            <a:r>
              <a:rPr lang="en-US" altLang="zh-CN" sz="3200" b="0" dirty="0">
                <a:solidFill>
                  <a:srgbClr val="88A19D"/>
                </a:solidFill>
              </a:rPr>
              <a:t> </a:t>
            </a:r>
            <a:endParaRPr lang="zh-CN" sz="3200" b="0" dirty="0">
              <a:solidFill>
                <a:srgbClr val="88A1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9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C766EA0B-C7EF-487A-BA88-E347023943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476E5B9-2CB8-48C0-8F80-10A1FE401673}"/>
              </a:ext>
            </a:extLst>
          </p:cNvPr>
          <p:cNvSpPr txBox="1"/>
          <p:nvPr/>
        </p:nvSpPr>
        <p:spPr>
          <a:xfrm>
            <a:off x="3094129" y="2020848"/>
            <a:ext cx="6340197" cy="1015663"/>
          </a:xfrm>
          <a:prstGeom prst="rect">
            <a:avLst/>
          </a:prstGeom>
          <a:solidFill>
            <a:srgbClr val="88A19D"/>
          </a:solidFill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</a:rPr>
              <a:t>同学们，下课了！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5C6FFC1-9287-43D2-A7CC-FD52B49754EA}"/>
              </a:ext>
            </a:extLst>
          </p:cNvPr>
          <p:cNvSpPr txBox="1"/>
          <p:nvPr/>
        </p:nvSpPr>
        <p:spPr>
          <a:xfrm>
            <a:off x="3805863" y="3036511"/>
            <a:ext cx="5157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88A19D"/>
                </a:solidFill>
              </a:rPr>
              <a:t>授课老师</a:t>
            </a:r>
            <a:r>
              <a:rPr lang="zh-CN" altLang="en-US" sz="2400" b="1" dirty="0" smtClean="0">
                <a:solidFill>
                  <a:srgbClr val="88A19D"/>
                </a:solidFill>
              </a:rPr>
              <a:t>：</a:t>
            </a:r>
            <a:r>
              <a:rPr lang="zh-CN" altLang="en-US" sz="2400" b="1" dirty="0">
                <a:solidFill>
                  <a:srgbClr val="88A19D"/>
                </a:solidFill>
              </a:rPr>
              <a:t>优</a:t>
            </a:r>
            <a:r>
              <a:rPr lang="zh-CN" altLang="en-US" sz="2400" b="1" dirty="0" smtClean="0">
                <a:solidFill>
                  <a:srgbClr val="88A19D"/>
                </a:solidFill>
              </a:rPr>
              <a:t>品</a:t>
            </a:r>
            <a:r>
              <a:rPr lang="en-US" altLang="zh-CN" sz="2400" b="1" dirty="0" smtClean="0">
                <a:solidFill>
                  <a:srgbClr val="88A19D"/>
                </a:solidFill>
              </a:rPr>
              <a:t>PPT</a:t>
            </a:r>
            <a:r>
              <a:rPr lang="zh-CN" altLang="en-US" sz="2400" b="1" dirty="0" smtClean="0">
                <a:solidFill>
                  <a:srgbClr val="88A19D"/>
                </a:solidFill>
              </a:rPr>
              <a:t>  </a:t>
            </a:r>
            <a:r>
              <a:rPr lang="zh-CN" altLang="en-US" sz="2400" b="1" dirty="0">
                <a:solidFill>
                  <a:srgbClr val="88A19D"/>
                </a:solidFill>
              </a:rPr>
              <a:t>日期：</a:t>
            </a:r>
            <a:r>
              <a:rPr lang="en-US" altLang="zh-CN" sz="2400" b="1" dirty="0" smtClean="0">
                <a:solidFill>
                  <a:srgbClr val="88A19D"/>
                </a:solidFill>
              </a:rPr>
              <a:t>202X.9.9</a:t>
            </a:r>
            <a:endParaRPr lang="zh-CN" altLang="en-US" sz="2400" b="1" dirty="0">
              <a:solidFill>
                <a:srgbClr val="88A19D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21D4F8C-E596-4C49-8765-D8C63DCD9BE6}"/>
              </a:ext>
            </a:extLst>
          </p:cNvPr>
          <p:cNvSpPr/>
          <p:nvPr/>
        </p:nvSpPr>
        <p:spPr>
          <a:xfrm>
            <a:off x="3284085" y="3479126"/>
            <a:ext cx="5960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</a:t>
            </a:r>
            <a:r>
              <a:rPr lang="zh-CN" altLang="en-US" dirty="0" smtClean="0">
                <a:solidFill>
                  <a:srgbClr val="88A19D"/>
                </a:solidFill>
              </a:rPr>
              <a:t>courseware</a:t>
            </a:r>
            <a:endParaRPr lang="en-US" altLang="zh-CN" dirty="0">
              <a:solidFill>
                <a:srgbClr val="88A1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74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399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B72821E0-71F8-434C-8184-7A31931DB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760420F-56D3-4B96-9052-9B250EBF5B64}"/>
              </a:ext>
            </a:extLst>
          </p:cNvPr>
          <p:cNvSpPr txBox="1"/>
          <p:nvPr/>
        </p:nvSpPr>
        <p:spPr>
          <a:xfrm>
            <a:off x="5080336" y="1512153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88A19D"/>
                </a:solidFill>
              </a:rPr>
              <a:t>第一节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2F05DA0-B248-4CB3-B250-2A0CABB6F1E2}"/>
              </a:ext>
            </a:extLst>
          </p:cNvPr>
          <p:cNvSpPr txBox="1"/>
          <p:nvPr/>
        </p:nvSpPr>
        <p:spPr>
          <a:xfrm>
            <a:off x="4210050" y="2343150"/>
            <a:ext cx="3771900" cy="769441"/>
          </a:xfrm>
          <a:prstGeom prst="rect">
            <a:avLst/>
          </a:prstGeom>
          <a:solidFill>
            <a:srgbClr val="88A19D"/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    课前导读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D8EC0D2-3AA6-49D9-BD55-0417B59D1367}"/>
              </a:ext>
            </a:extLst>
          </p:cNvPr>
          <p:cNvSpPr/>
          <p:nvPr/>
        </p:nvSpPr>
        <p:spPr>
          <a:xfrm>
            <a:off x="3306357" y="3185994"/>
            <a:ext cx="59602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  <a:endParaRPr lang="en-US" altLang="zh-CN" dirty="0">
              <a:solidFill>
                <a:srgbClr val="88A19D"/>
              </a:solidFill>
            </a:endParaRPr>
          </a:p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</a:p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</a:p>
        </p:txBody>
      </p:sp>
    </p:spTree>
    <p:extLst>
      <p:ext uri="{BB962C8B-B14F-4D97-AF65-F5344CB8AC3E}">
        <p14:creationId xmlns:p14="http://schemas.microsoft.com/office/powerpoint/2010/main" val="301055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课前导读</a:t>
            </a:r>
            <a:endParaRPr lang="zh-CN" altLang="en-US" sz="4400" dirty="0">
              <a:solidFill>
                <a:srgbClr val="88A19D"/>
              </a:solidFill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="" xmlns:a16="http://schemas.microsoft.com/office/drawing/2014/main" id="{F73BE801-5AD3-4347-89D6-71F28462F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7563" y="1417141"/>
            <a:ext cx="83058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dirty="0">
                <a:solidFill>
                  <a:srgbClr val="F1410E"/>
                </a:solidFill>
              </a:rPr>
              <a:t>自读要求：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88A19D"/>
                </a:solidFill>
              </a:rPr>
              <a:t>1.</a:t>
            </a:r>
            <a:r>
              <a:rPr lang="zh-CN" altLang="en-US" sz="3200" dirty="0">
                <a:solidFill>
                  <a:srgbClr val="88A19D"/>
                </a:solidFill>
              </a:rPr>
              <a:t>读准字音，读通课文，遇到难读的句子多读几遍。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88A19D"/>
                </a:solidFill>
              </a:rPr>
              <a:t>2.</a:t>
            </a:r>
            <a:r>
              <a:rPr lang="zh-CN" altLang="en-US" sz="3200" dirty="0">
                <a:solidFill>
                  <a:srgbClr val="88A19D"/>
                </a:solidFill>
              </a:rPr>
              <a:t>给每个自然段标上序号。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88A19D"/>
                </a:solidFill>
              </a:rPr>
              <a:t>3.</a:t>
            </a:r>
            <a:r>
              <a:rPr lang="zh-CN" altLang="en-US" sz="3200" dirty="0">
                <a:solidFill>
                  <a:srgbClr val="88A19D"/>
                </a:solidFill>
              </a:rPr>
              <a:t>思考：这篇课文主要讲了一个什么故事？</a:t>
            </a:r>
          </a:p>
        </p:txBody>
      </p:sp>
    </p:spTree>
    <p:extLst>
      <p:ext uri="{BB962C8B-B14F-4D97-AF65-F5344CB8AC3E}">
        <p14:creationId xmlns:p14="http://schemas.microsoft.com/office/powerpoint/2010/main" val="79711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课前导读</a:t>
            </a:r>
            <a:endParaRPr lang="zh-CN" altLang="en-US" sz="4400" dirty="0">
              <a:solidFill>
                <a:srgbClr val="88A19D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73AF8542-544A-4495-84E7-CB41C9760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6713" y="1264910"/>
            <a:ext cx="5832475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你躲在山峡谷  </a:t>
            </a:r>
          </a:p>
          <a:p>
            <a:pPr eaLnBrk="1" hangingPunct="1"/>
            <a:r>
              <a:rPr kumimoji="1" lang="zh-CN" altLang="en-US" sz="32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她站在山崖上</a:t>
            </a:r>
          </a:p>
          <a:p>
            <a:pPr eaLnBrk="1" hangingPunct="1">
              <a:spcBef>
                <a:spcPct val="25000"/>
              </a:spcBef>
            </a:pPr>
            <a:r>
              <a:rPr kumimoji="1" lang="zh-CN" altLang="en-US" sz="32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你不理她  </a:t>
            </a:r>
          </a:p>
          <a:p>
            <a:pPr eaLnBrk="1" hangingPunct="1"/>
            <a:r>
              <a:rPr kumimoji="1" lang="zh-CN" altLang="en-US" sz="32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她不理你</a:t>
            </a:r>
          </a:p>
          <a:p>
            <a:pPr eaLnBrk="1" hangingPunct="1">
              <a:spcBef>
                <a:spcPct val="25000"/>
              </a:spcBef>
            </a:pPr>
            <a:r>
              <a:rPr kumimoji="1" lang="zh-CN" altLang="en-US" sz="32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你喊她，她喊你 </a:t>
            </a:r>
          </a:p>
          <a:p>
            <a:pPr eaLnBrk="1" hangingPunct="1"/>
            <a:r>
              <a:rPr kumimoji="1" lang="zh-CN" altLang="en-US" sz="32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你骂他，她骂你</a:t>
            </a:r>
          </a:p>
          <a:p>
            <a:pPr eaLnBrk="1" hangingPunct="1">
              <a:spcBef>
                <a:spcPct val="25000"/>
              </a:spcBef>
            </a:pPr>
            <a:r>
              <a:rPr kumimoji="1" lang="zh-CN" altLang="en-US" sz="32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千万不要和她吵嘴  </a:t>
            </a:r>
          </a:p>
          <a:p>
            <a:pPr eaLnBrk="1" hangingPunct="1"/>
            <a:r>
              <a:rPr kumimoji="1" lang="zh-CN" altLang="en-US" sz="3200" dirty="0">
                <a:solidFill>
                  <a:srgbClr val="88A19D"/>
                </a:solidFill>
                <a:latin typeface="楷体_GB2312" pitchFamily="49" charset="-122"/>
                <a:ea typeface="楷体_GB2312" pitchFamily="49" charset="-122"/>
              </a:rPr>
              <a:t>因为，最后一声总是她</a:t>
            </a:r>
          </a:p>
        </p:txBody>
      </p:sp>
    </p:spTree>
    <p:extLst>
      <p:ext uri="{BB962C8B-B14F-4D97-AF65-F5344CB8AC3E}">
        <p14:creationId xmlns:p14="http://schemas.microsoft.com/office/powerpoint/2010/main" val="222247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课前导读</a:t>
            </a:r>
            <a:endParaRPr lang="zh-CN" altLang="en-US" sz="4400" dirty="0">
              <a:solidFill>
                <a:srgbClr val="88A19D"/>
              </a:solidFill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="" xmlns:a16="http://schemas.microsoft.com/office/drawing/2014/main" id="{FA4ED90D-9E73-4EB5-9EBC-FBA8DAE8B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313" y="1895475"/>
            <a:ext cx="705802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4000" dirty="0">
                <a:solidFill>
                  <a:srgbClr val="88A19D"/>
                </a:solidFill>
              </a:rPr>
              <a:t>回声：</a:t>
            </a:r>
          </a:p>
          <a:p>
            <a:pPr eaLnBrk="1" hangingPunct="1"/>
            <a:r>
              <a:rPr kumimoji="1" lang="zh-CN" altLang="en-US" sz="4000" dirty="0">
                <a:solidFill>
                  <a:srgbClr val="88A19D"/>
                </a:solidFill>
              </a:rPr>
              <a:t>      指声音在向远处传播过程中遇到障碍物发生反射现象时，被障碍物反射回来的声音。</a:t>
            </a:r>
          </a:p>
          <a:p>
            <a:pPr eaLnBrk="1" hangingPunct="1"/>
            <a:endParaRPr kumimoji="1" lang="en-US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21086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B72821E0-71F8-434C-8184-7A31931DB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760420F-56D3-4B96-9052-9B250EBF5B64}"/>
              </a:ext>
            </a:extLst>
          </p:cNvPr>
          <p:cNvSpPr txBox="1"/>
          <p:nvPr/>
        </p:nvSpPr>
        <p:spPr>
          <a:xfrm>
            <a:off x="5080336" y="1512153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88A19D"/>
                </a:solidFill>
              </a:rPr>
              <a:t>第二节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2F05DA0-B248-4CB3-B250-2A0CABB6F1E2}"/>
              </a:ext>
            </a:extLst>
          </p:cNvPr>
          <p:cNvSpPr txBox="1"/>
          <p:nvPr/>
        </p:nvSpPr>
        <p:spPr>
          <a:xfrm>
            <a:off x="4210050" y="2343150"/>
            <a:ext cx="3771900" cy="769441"/>
          </a:xfrm>
          <a:prstGeom prst="rect">
            <a:avLst/>
          </a:prstGeom>
          <a:solidFill>
            <a:srgbClr val="88A19D"/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    字词学习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D8EC0D2-3AA6-49D9-BD55-0417B59D1367}"/>
              </a:ext>
            </a:extLst>
          </p:cNvPr>
          <p:cNvSpPr/>
          <p:nvPr/>
        </p:nvSpPr>
        <p:spPr>
          <a:xfrm>
            <a:off x="3306357" y="3185994"/>
            <a:ext cx="59602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  <a:endParaRPr lang="en-US" altLang="zh-CN" dirty="0">
              <a:solidFill>
                <a:srgbClr val="88A19D"/>
              </a:solidFill>
            </a:endParaRPr>
          </a:p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</a:p>
          <a:p>
            <a:r>
              <a:rPr lang="zh-CN" altLang="en-US" dirty="0">
                <a:solidFill>
                  <a:srgbClr val="88A19D"/>
                </a:solidFill>
              </a:rPr>
              <a:t>The second grade primary school Chinese PPT courseware</a:t>
            </a:r>
          </a:p>
        </p:txBody>
      </p:sp>
    </p:spTree>
    <p:extLst>
      <p:ext uri="{BB962C8B-B14F-4D97-AF65-F5344CB8AC3E}">
        <p14:creationId xmlns:p14="http://schemas.microsoft.com/office/powerpoint/2010/main" val="123964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字词学习</a:t>
            </a:r>
          </a:p>
        </p:txBody>
      </p:sp>
      <p:sp>
        <p:nvSpPr>
          <p:cNvPr id="40" name="Rectangle 2">
            <a:extLst>
              <a:ext uri="{FF2B5EF4-FFF2-40B4-BE49-F238E27FC236}">
                <a16:creationId xmlns="" xmlns:a16="http://schemas.microsoft.com/office/drawing/2014/main" id="{40804499-767D-47AE-B07D-D2298DD9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7581" y="1466105"/>
            <a:ext cx="1868487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sz="5800" b="0">
                <a:solidFill>
                  <a:schemeClr val="bg1"/>
                </a:solidFill>
              </a:rPr>
              <a:t>倒影 </a:t>
            </a:r>
          </a:p>
        </p:txBody>
      </p:sp>
      <p:sp>
        <p:nvSpPr>
          <p:cNvPr id="41" name="Line 4">
            <a:extLst>
              <a:ext uri="{FF2B5EF4-FFF2-40B4-BE49-F238E27FC236}">
                <a16:creationId xmlns="" xmlns:a16="http://schemas.microsoft.com/office/drawing/2014/main" id="{9475AF1D-355A-4111-B45E-AA5AB090C4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4431" y="3194893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 b="0">
              <a:solidFill>
                <a:schemeClr val="bg1"/>
              </a:solidFill>
            </a:endParaRPr>
          </a:p>
        </p:txBody>
      </p:sp>
      <p:grpSp>
        <p:nvGrpSpPr>
          <p:cNvPr id="42" name="Group 5">
            <a:extLst>
              <a:ext uri="{FF2B5EF4-FFF2-40B4-BE49-F238E27FC236}">
                <a16:creationId xmlns="" xmlns:a16="http://schemas.microsoft.com/office/drawing/2014/main" id="{C1F20ED0-26A8-4AF1-890A-6ADCEBD9732F}"/>
              </a:ext>
            </a:extLst>
          </p:cNvPr>
          <p:cNvGrpSpPr>
            <a:grpSpLocks/>
          </p:cNvGrpSpPr>
          <p:nvPr/>
        </p:nvGrpSpPr>
        <p:grpSpPr bwMode="auto">
          <a:xfrm>
            <a:off x="5118893" y="1466105"/>
            <a:ext cx="2447925" cy="1655763"/>
            <a:chOff x="0" y="0"/>
            <a:chExt cx="2223" cy="1316"/>
          </a:xfrm>
          <a:solidFill>
            <a:srgbClr val="88A19D"/>
          </a:solidFill>
        </p:grpSpPr>
        <p:sp>
          <p:nvSpPr>
            <p:cNvPr id="71" name="Oval 6">
              <a:extLst>
                <a:ext uri="{FF2B5EF4-FFF2-40B4-BE49-F238E27FC236}">
                  <a16:creationId xmlns="" xmlns:a16="http://schemas.microsoft.com/office/drawing/2014/main" id="{1BAB115B-DB40-4199-BA75-937C810DA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23" cy="1316"/>
            </a:xfrm>
            <a:prstGeom prst="ellipse">
              <a:avLst/>
            </a:pr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72" name="Freeform 7">
              <a:extLst>
                <a:ext uri="{FF2B5EF4-FFF2-40B4-BE49-F238E27FC236}">
                  <a16:creationId xmlns="" xmlns:a16="http://schemas.microsoft.com/office/drawing/2014/main" id="{603D3244-81AA-4BAA-A581-708F62A5A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318"/>
              <a:ext cx="953" cy="272"/>
            </a:xfrm>
            <a:custGeom>
              <a:avLst/>
              <a:gdLst>
                <a:gd name="T0" fmla="*/ 0 w 907"/>
                <a:gd name="T1" fmla="*/ 295 h 295"/>
                <a:gd name="T2" fmla="*/ 136 w 907"/>
                <a:gd name="T3" fmla="*/ 159 h 295"/>
                <a:gd name="T4" fmla="*/ 544 w 907"/>
                <a:gd name="T5" fmla="*/ 23 h 295"/>
                <a:gd name="T6" fmla="*/ 907 w 907"/>
                <a:gd name="T7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7" h="295">
                  <a:moveTo>
                    <a:pt x="0" y="295"/>
                  </a:moveTo>
                  <a:cubicBezTo>
                    <a:pt x="22" y="249"/>
                    <a:pt x="45" y="204"/>
                    <a:pt x="136" y="159"/>
                  </a:cubicBezTo>
                  <a:cubicBezTo>
                    <a:pt x="227" y="114"/>
                    <a:pt x="416" y="46"/>
                    <a:pt x="544" y="23"/>
                  </a:cubicBezTo>
                  <a:cubicBezTo>
                    <a:pt x="672" y="0"/>
                    <a:pt x="789" y="11"/>
                    <a:pt x="907" y="2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73" name="Freeform 8">
              <a:extLst>
                <a:ext uri="{FF2B5EF4-FFF2-40B4-BE49-F238E27FC236}">
                  <a16:creationId xmlns="" xmlns:a16="http://schemas.microsoft.com/office/drawing/2014/main" id="{58E922C4-B1D7-4A10-A8AB-E936A5E37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" y="356"/>
              <a:ext cx="1089" cy="234"/>
            </a:xfrm>
            <a:custGeom>
              <a:avLst/>
              <a:gdLst>
                <a:gd name="T0" fmla="*/ 1089 w 1089"/>
                <a:gd name="T1" fmla="*/ 234 h 234"/>
                <a:gd name="T2" fmla="*/ 908 w 1089"/>
                <a:gd name="T3" fmla="*/ 98 h 234"/>
                <a:gd name="T4" fmla="*/ 454 w 1089"/>
                <a:gd name="T5" fmla="*/ 7 h 234"/>
                <a:gd name="T6" fmla="*/ 0 w 1089"/>
                <a:gd name="T7" fmla="*/ 14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9" h="234">
                  <a:moveTo>
                    <a:pt x="1089" y="234"/>
                  </a:moveTo>
                  <a:cubicBezTo>
                    <a:pt x="1051" y="185"/>
                    <a:pt x="1014" y="136"/>
                    <a:pt x="908" y="98"/>
                  </a:cubicBezTo>
                  <a:cubicBezTo>
                    <a:pt x="802" y="60"/>
                    <a:pt x="605" y="0"/>
                    <a:pt x="454" y="7"/>
                  </a:cubicBezTo>
                  <a:cubicBezTo>
                    <a:pt x="303" y="14"/>
                    <a:pt x="151" y="78"/>
                    <a:pt x="0" y="14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74" name="Freeform 9">
              <a:extLst>
                <a:ext uri="{FF2B5EF4-FFF2-40B4-BE49-F238E27FC236}">
                  <a16:creationId xmlns="" xmlns:a16="http://schemas.microsoft.com/office/drawing/2014/main" id="{5AC75DBD-4015-4BA9-B7FC-C64E0F476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" y="590"/>
              <a:ext cx="227" cy="635"/>
            </a:xfrm>
            <a:custGeom>
              <a:avLst/>
              <a:gdLst>
                <a:gd name="T0" fmla="*/ 227 w 227"/>
                <a:gd name="T1" fmla="*/ 0 h 635"/>
                <a:gd name="T2" fmla="*/ 91 w 227"/>
                <a:gd name="T3" fmla="*/ 272 h 635"/>
                <a:gd name="T4" fmla="*/ 0 w 227"/>
                <a:gd name="T5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635">
                  <a:moveTo>
                    <a:pt x="227" y="0"/>
                  </a:moveTo>
                  <a:cubicBezTo>
                    <a:pt x="178" y="83"/>
                    <a:pt x="129" y="166"/>
                    <a:pt x="91" y="272"/>
                  </a:cubicBezTo>
                  <a:cubicBezTo>
                    <a:pt x="53" y="378"/>
                    <a:pt x="26" y="506"/>
                    <a:pt x="0" y="635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10">
            <a:extLst>
              <a:ext uri="{FF2B5EF4-FFF2-40B4-BE49-F238E27FC236}">
                <a16:creationId xmlns="" xmlns:a16="http://schemas.microsoft.com/office/drawing/2014/main" id="{4E9ECDE6-83F9-4152-A289-4D800C097B35}"/>
              </a:ext>
            </a:extLst>
          </p:cNvPr>
          <p:cNvGrpSpPr>
            <a:grpSpLocks/>
          </p:cNvGrpSpPr>
          <p:nvPr/>
        </p:nvGrpSpPr>
        <p:grpSpPr bwMode="auto">
          <a:xfrm>
            <a:off x="7711281" y="1323230"/>
            <a:ext cx="2590800" cy="1800225"/>
            <a:chOff x="0" y="0"/>
            <a:chExt cx="2223" cy="1316"/>
          </a:xfrm>
          <a:solidFill>
            <a:srgbClr val="88A19D"/>
          </a:solidFill>
        </p:grpSpPr>
        <p:sp>
          <p:nvSpPr>
            <p:cNvPr id="67" name="Oval 11">
              <a:extLst>
                <a:ext uri="{FF2B5EF4-FFF2-40B4-BE49-F238E27FC236}">
                  <a16:creationId xmlns="" xmlns:a16="http://schemas.microsoft.com/office/drawing/2014/main" id="{C82A7C9D-1D19-484E-B8BD-0F2B039A1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23" cy="1316"/>
            </a:xfrm>
            <a:prstGeom prst="ellipse">
              <a:avLst/>
            </a:pr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68" name="Freeform 12">
              <a:extLst>
                <a:ext uri="{FF2B5EF4-FFF2-40B4-BE49-F238E27FC236}">
                  <a16:creationId xmlns="" xmlns:a16="http://schemas.microsoft.com/office/drawing/2014/main" id="{E7FC40A4-295A-493E-84F7-868864A1F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318"/>
              <a:ext cx="953" cy="272"/>
            </a:xfrm>
            <a:custGeom>
              <a:avLst/>
              <a:gdLst>
                <a:gd name="T0" fmla="*/ 0 w 907"/>
                <a:gd name="T1" fmla="*/ 295 h 295"/>
                <a:gd name="T2" fmla="*/ 136 w 907"/>
                <a:gd name="T3" fmla="*/ 159 h 295"/>
                <a:gd name="T4" fmla="*/ 544 w 907"/>
                <a:gd name="T5" fmla="*/ 23 h 295"/>
                <a:gd name="T6" fmla="*/ 907 w 907"/>
                <a:gd name="T7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7" h="295">
                  <a:moveTo>
                    <a:pt x="0" y="295"/>
                  </a:moveTo>
                  <a:cubicBezTo>
                    <a:pt x="22" y="249"/>
                    <a:pt x="45" y="204"/>
                    <a:pt x="136" y="159"/>
                  </a:cubicBezTo>
                  <a:cubicBezTo>
                    <a:pt x="227" y="114"/>
                    <a:pt x="416" y="46"/>
                    <a:pt x="544" y="23"/>
                  </a:cubicBezTo>
                  <a:cubicBezTo>
                    <a:pt x="672" y="0"/>
                    <a:pt x="789" y="11"/>
                    <a:pt x="907" y="2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69" name="Freeform 13">
              <a:extLst>
                <a:ext uri="{FF2B5EF4-FFF2-40B4-BE49-F238E27FC236}">
                  <a16:creationId xmlns="" xmlns:a16="http://schemas.microsoft.com/office/drawing/2014/main" id="{90E6F3DB-24F6-47EC-85FD-6117252FB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" y="356"/>
              <a:ext cx="1089" cy="234"/>
            </a:xfrm>
            <a:custGeom>
              <a:avLst/>
              <a:gdLst>
                <a:gd name="T0" fmla="*/ 1089 w 1089"/>
                <a:gd name="T1" fmla="*/ 234 h 234"/>
                <a:gd name="T2" fmla="*/ 908 w 1089"/>
                <a:gd name="T3" fmla="*/ 98 h 234"/>
                <a:gd name="T4" fmla="*/ 454 w 1089"/>
                <a:gd name="T5" fmla="*/ 7 h 234"/>
                <a:gd name="T6" fmla="*/ 0 w 1089"/>
                <a:gd name="T7" fmla="*/ 14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9" h="234">
                  <a:moveTo>
                    <a:pt x="1089" y="234"/>
                  </a:moveTo>
                  <a:cubicBezTo>
                    <a:pt x="1051" y="185"/>
                    <a:pt x="1014" y="136"/>
                    <a:pt x="908" y="98"/>
                  </a:cubicBezTo>
                  <a:cubicBezTo>
                    <a:pt x="802" y="60"/>
                    <a:pt x="605" y="0"/>
                    <a:pt x="454" y="7"/>
                  </a:cubicBezTo>
                  <a:cubicBezTo>
                    <a:pt x="303" y="14"/>
                    <a:pt x="151" y="78"/>
                    <a:pt x="0" y="14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70" name="Freeform 14">
              <a:extLst>
                <a:ext uri="{FF2B5EF4-FFF2-40B4-BE49-F238E27FC236}">
                  <a16:creationId xmlns="" xmlns:a16="http://schemas.microsoft.com/office/drawing/2014/main" id="{584DB6B0-646F-42D2-8D4D-9E2A2C393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" y="590"/>
              <a:ext cx="227" cy="635"/>
            </a:xfrm>
            <a:custGeom>
              <a:avLst/>
              <a:gdLst>
                <a:gd name="T0" fmla="*/ 227 w 227"/>
                <a:gd name="T1" fmla="*/ 0 h 635"/>
                <a:gd name="T2" fmla="*/ 91 w 227"/>
                <a:gd name="T3" fmla="*/ 272 h 635"/>
                <a:gd name="T4" fmla="*/ 0 w 227"/>
                <a:gd name="T5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635">
                  <a:moveTo>
                    <a:pt x="227" y="0"/>
                  </a:moveTo>
                  <a:cubicBezTo>
                    <a:pt x="178" y="83"/>
                    <a:pt x="129" y="166"/>
                    <a:pt x="91" y="272"/>
                  </a:cubicBezTo>
                  <a:cubicBezTo>
                    <a:pt x="53" y="378"/>
                    <a:pt x="26" y="506"/>
                    <a:pt x="0" y="635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15">
            <a:extLst>
              <a:ext uri="{FF2B5EF4-FFF2-40B4-BE49-F238E27FC236}">
                <a16:creationId xmlns="" xmlns:a16="http://schemas.microsoft.com/office/drawing/2014/main" id="{5B038368-7DE8-413E-A603-A781B56DE1E6}"/>
              </a:ext>
            </a:extLst>
          </p:cNvPr>
          <p:cNvGrpSpPr>
            <a:grpSpLocks/>
          </p:cNvGrpSpPr>
          <p:nvPr/>
        </p:nvGrpSpPr>
        <p:grpSpPr bwMode="auto">
          <a:xfrm>
            <a:off x="5261768" y="3698130"/>
            <a:ext cx="2736850" cy="1585913"/>
            <a:chOff x="0" y="0"/>
            <a:chExt cx="2223" cy="1316"/>
          </a:xfrm>
          <a:solidFill>
            <a:srgbClr val="88A19D"/>
          </a:solidFill>
        </p:grpSpPr>
        <p:sp>
          <p:nvSpPr>
            <p:cNvPr id="63" name="Oval 16">
              <a:extLst>
                <a:ext uri="{FF2B5EF4-FFF2-40B4-BE49-F238E27FC236}">
                  <a16:creationId xmlns="" xmlns:a16="http://schemas.microsoft.com/office/drawing/2014/main" id="{7DBEEA17-9F95-4670-86FB-B07ADEAE8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23" cy="1316"/>
            </a:xfrm>
            <a:prstGeom prst="ellipse">
              <a:avLst/>
            </a:pr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64" name="Freeform 17">
              <a:extLst>
                <a:ext uri="{FF2B5EF4-FFF2-40B4-BE49-F238E27FC236}">
                  <a16:creationId xmlns="" xmlns:a16="http://schemas.microsoft.com/office/drawing/2014/main" id="{8D175C89-1622-4769-BB37-43DCDC8CF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318"/>
              <a:ext cx="953" cy="272"/>
            </a:xfrm>
            <a:custGeom>
              <a:avLst/>
              <a:gdLst>
                <a:gd name="T0" fmla="*/ 0 w 907"/>
                <a:gd name="T1" fmla="*/ 295 h 295"/>
                <a:gd name="T2" fmla="*/ 136 w 907"/>
                <a:gd name="T3" fmla="*/ 159 h 295"/>
                <a:gd name="T4" fmla="*/ 544 w 907"/>
                <a:gd name="T5" fmla="*/ 23 h 295"/>
                <a:gd name="T6" fmla="*/ 907 w 907"/>
                <a:gd name="T7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7" h="295">
                  <a:moveTo>
                    <a:pt x="0" y="295"/>
                  </a:moveTo>
                  <a:cubicBezTo>
                    <a:pt x="22" y="249"/>
                    <a:pt x="45" y="204"/>
                    <a:pt x="136" y="159"/>
                  </a:cubicBezTo>
                  <a:cubicBezTo>
                    <a:pt x="227" y="114"/>
                    <a:pt x="416" y="46"/>
                    <a:pt x="544" y="23"/>
                  </a:cubicBezTo>
                  <a:cubicBezTo>
                    <a:pt x="672" y="0"/>
                    <a:pt x="789" y="11"/>
                    <a:pt x="907" y="2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65" name="Freeform 18">
              <a:extLst>
                <a:ext uri="{FF2B5EF4-FFF2-40B4-BE49-F238E27FC236}">
                  <a16:creationId xmlns="" xmlns:a16="http://schemas.microsoft.com/office/drawing/2014/main" id="{A44A7B5D-C4E5-4B1C-AB91-B4F858497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" y="356"/>
              <a:ext cx="1089" cy="234"/>
            </a:xfrm>
            <a:custGeom>
              <a:avLst/>
              <a:gdLst>
                <a:gd name="T0" fmla="*/ 1089 w 1089"/>
                <a:gd name="T1" fmla="*/ 234 h 234"/>
                <a:gd name="T2" fmla="*/ 908 w 1089"/>
                <a:gd name="T3" fmla="*/ 98 h 234"/>
                <a:gd name="T4" fmla="*/ 454 w 1089"/>
                <a:gd name="T5" fmla="*/ 7 h 234"/>
                <a:gd name="T6" fmla="*/ 0 w 1089"/>
                <a:gd name="T7" fmla="*/ 14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9" h="234">
                  <a:moveTo>
                    <a:pt x="1089" y="234"/>
                  </a:moveTo>
                  <a:cubicBezTo>
                    <a:pt x="1051" y="185"/>
                    <a:pt x="1014" y="136"/>
                    <a:pt x="908" y="98"/>
                  </a:cubicBezTo>
                  <a:cubicBezTo>
                    <a:pt x="802" y="60"/>
                    <a:pt x="605" y="0"/>
                    <a:pt x="454" y="7"/>
                  </a:cubicBezTo>
                  <a:cubicBezTo>
                    <a:pt x="303" y="14"/>
                    <a:pt x="151" y="78"/>
                    <a:pt x="0" y="14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66" name="Freeform 19">
              <a:extLst>
                <a:ext uri="{FF2B5EF4-FFF2-40B4-BE49-F238E27FC236}">
                  <a16:creationId xmlns="" xmlns:a16="http://schemas.microsoft.com/office/drawing/2014/main" id="{B97A9604-3A1F-47C3-A647-72F014F8E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" y="590"/>
              <a:ext cx="227" cy="635"/>
            </a:xfrm>
            <a:custGeom>
              <a:avLst/>
              <a:gdLst>
                <a:gd name="T0" fmla="*/ 227 w 227"/>
                <a:gd name="T1" fmla="*/ 0 h 635"/>
                <a:gd name="T2" fmla="*/ 91 w 227"/>
                <a:gd name="T3" fmla="*/ 272 h 635"/>
                <a:gd name="T4" fmla="*/ 0 w 227"/>
                <a:gd name="T5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635">
                  <a:moveTo>
                    <a:pt x="227" y="0"/>
                  </a:moveTo>
                  <a:cubicBezTo>
                    <a:pt x="178" y="83"/>
                    <a:pt x="129" y="166"/>
                    <a:pt x="91" y="272"/>
                  </a:cubicBezTo>
                  <a:cubicBezTo>
                    <a:pt x="53" y="378"/>
                    <a:pt x="26" y="506"/>
                    <a:pt x="0" y="635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20">
            <a:extLst>
              <a:ext uri="{FF2B5EF4-FFF2-40B4-BE49-F238E27FC236}">
                <a16:creationId xmlns="" xmlns:a16="http://schemas.microsoft.com/office/drawing/2014/main" id="{C856008B-B4B3-47A7-8EA9-FF850CDF231A}"/>
              </a:ext>
            </a:extLst>
          </p:cNvPr>
          <p:cNvGrpSpPr>
            <a:grpSpLocks/>
          </p:cNvGrpSpPr>
          <p:nvPr/>
        </p:nvGrpSpPr>
        <p:grpSpPr bwMode="auto">
          <a:xfrm>
            <a:off x="2094706" y="1466105"/>
            <a:ext cx="2663825" cy="1655763"/>
            <a:chOff x="0" y="0"/>
            <a:chExt cx="2223" cy="1316"/>
          </a:xfrm>
          <a:solidFill>
            <a:srgbClr val="88A19D"/>
          </a:solidFill>
        </p:grpSpPr>
        <p:sp>
          <p:nvSpPr>
            <p:cNvPr id="59" name="Oval 21">
              <a:extLst>
                <a:ext uri="{FF2B5EF4-FFF2-40B4-BE49-F238E27FC236}">
                  <a16:creationId xmlns="" xmlns:a16="http://schemas.microsoft.com/office/drawing/2014/main" id="{E11521A5-A067-4747-B5A5-8D4A2D09F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23" cy="1316"/>
            </a:xfrm>
            <a:prstGeom prst="ellipse">
              <a:avLst/>
            </a:pr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60" name="Freeform 22">
              <a:extLst>
                <a:ext uri="{FF2B5EF4-FFF2-40B4-BE49-F238E27FC236}">
                  <a16:creationId xmlns="" xmlns:a16="http://schemas.microsoft.com/office/drawing/2014/main" id="{93361828-04FE-408F-BE29-40EDDD253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318"/>
              <a:ext cx="953" cy="272"/>
            </a:xfrm>
            <a:custGeom>
              <a:avLst/>
              <a:gdLst>
                <a:gd name="T0" fmla="*/ 0 w 907"/>
                <a:gd name="T1" fmla="*/ 295 h 295"/>
                <a:gd name="T2" fmla="*/ 136 w 907"/>
                <a:gd name="T3" fmla="*/ 159 h 295"/>
                <a:gd name="T4" fmla="*/ 544 w 907"/>
                <a:gd name="T5" fmla="*/ 23 h 295"/>
                <a:gd name="T6" fmla="*/ 907 w 907"/>
                <a:gd name="T7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7" h="295">
                  <a:moveTo>
                    <a:pt x="0" y="295"/>
                  </a:moveTo>
                  <a:cubicBezTo>
                    <a:pt x="22" y="249"/>
                    <a:pt x="45" y="204"/>
                    <a:pt x="136" y="159"/>
                  </a:cubicBezTo>
                  <a:cubicBezTo>
                    <a:pt x="227" y="114"/>
                    <a:pt x="416" y="46"/>
                    <a:pt x="544" y="23"/>
                  </a:cubicBezTo>
                  <a:cubicBezTo>
                    <a:pt x="672" y="0"/>
                    <a:pt x="789" y="11"/>
                    <a:pt x="907" y="2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61" name="Freeform 23">
              <a:extLst>
                <a:ext uri="{FF2B5EF4-FFF2-40B4-BE49-F238E27FC236}">
                  <a16:creationId xmlns="" xmlns:a16="http://schemas.microsoft.com/office/drawing/2014/main" id="{9204D45D-E87F-457A-AC63-FBCDEC996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" y="356"/>
              <a:ext cx="1089" cy="234"/>
            </a:xfrm>
            <a:custGeom>
              <a:avLst/>
              <a:gdLst>
                <a:gd name="T0" fmla="*/ 1089 w 1089"/>
                <a:gd name="T1" fmla="*/ 234 h 234"/>
                <a:gd name="T2" fmla="*/ 908 w 1089"/>
                <a:gd name="T3" fmla="*/ 98 h 234"/>
                <a:gd name="T4" fmla="*/ 454 w 1089"/>
                <a:gd name="T5" fmla="*/ 7 h 234"/>
                <a:gd name="T6" fmla="*/ 0 w 1089"/>
                <a:gd name="T7" fmla="*/ 14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9" h="234">
                  <a:moveTo>
                    <a:pt x="1089" y="234"/>
                  </a:moveTo>
                  <a:cubicBezTo>
                    <a:pt x="1051" y="185"/>
                    <a:pt x="1014" y="136"/>
                    <a:pt x="908" y="98"/>
                  </a:cubicBezTo>
                  <a:cubicBezTo>
                    <a:pt x="802" y="60"/>
                    <a:pt x="605" y="0"/>
                    <a:pt x="454" y="7"/>
                  </a:cubicBezTo>
                  <a:cubicBezTo>
                    <a:pt x="303" y="14"/>
                    <a:pt x="151" y="78"/>
                    <a:pt x="0" y="14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62" name="Freeform 24">
              <a:extLst>
                <a:ext uri="{FF2B5EF4-FFF2-40B4-BE49-F238E27FC236}">
                  <a16:creationId xmlns="" xmlns:a16="http://schemas.microsoft.com/office/drawing/2014/main" id="{A4B332F4-7D48-4F2E-9B49-D3B9433CD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" y="590"/>
              <a:ext cx="227" cy="635"/>
            </a:xfrm>
            <a:custGeom>
              <a:avLst/>
              <a:gdLst>
                <a:gd name="T0" fmla="*/ 227 w 227"/>
                <a:gd name="T1" fmla="*/ 0 h 635"/>
                <a:gd name="T2" fmla="*/ 91 w 227"/>
                <a:gd name="T3" fmla="*/ 272 h 635"/>
                <a:gd name="T4" fmla="*/ 0 w 227"/>
                <a:gd name="T5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635">
                  <a:moveTo>
                    <a:pt x="227" y="0"/>
                  </a:moveTo>
                  <a:cubicBezTo>
                    <a:pt x="178" y="83"/>
                    <a:pt x="129" y="166"/>
                    <a:pt x="91" y="272"/>
                  </a:cubicBezTo>
                  <a:cubicBezTo>
                    <a:pt x="53" y="378"/>
                    <a:pt x="26" y="506"/>
                    <a:pt x="0" y="635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25">
            <a:extLst>
              <a:ext uri="{FF2B5EF4-FFF2-40B4-BE49-F238E27FC236}">
                <a16:creationId xmlns="" xmlns:a16="http://schemas.microsoft.com/office/drawing/2014/main" id="{78B0BF9D-974C-4A3D-8B83-2FBEF4769D7D}"/>
              </a:ext>
            </a:extLst>
          </p:cNvPr>
          <p:cNvGrpSpPr>
            <a:grpSpLocks/>
          </p:cNvGrpSpPr>
          <p:nvPr/>
        </p:nvGrpSpPr>
        <p:grpSpPr bwMode="auto">
          <a:xfrm>
            <a:off x="2310606" y="3698130"/>
            <a:ext cx="2735262" cy="1584325"/>
            <a:chOff x="0" y="0"/>
            <a:chExt cx="2223" cy="1316"/>
          </a:xfrm>
          <a:solidFill>
            <a:srgbClr val="88A19D"/>
          </a:solidFill>
        </p:grpSpPr>
        <p:sp>
          <p:nvSpPr>
            <p:cNvPr id="55" name="Oval 26">
              <a:extLst>
                <a:ext uri="{FF2B5EF4-FFF2-40B4-BE49-F238E27FC236}">
                  <a16:creationId xmlns="" xmlns:a16="http://schemas.microsoft.com/office/drawing/2014/main" id="{70F54104-1971-4330-9310-4E43F3B82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23" cy="1316"/>
            </a:xfrm>
            <a:prstGeom prst="ellipse">
              <a:avLst/>
            </a:pr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56" name="Freeform 27">
              <a:extLst>
                <a:ext uri="{FF2B5EF4-FFF2-40B4-BE49-F238E27FC236}">
                  <a16:creationId xmlns="" xmlns:a16="http://schemas.microsoft.com/office/drawing/2014/main" id="{AED88357-F1BD-470C-8652-CA7A026DE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318"/>
              <a:ext cx="953" cy="272"/>
            </a:xfrm>
            <a:custGeom>
              <a:avLst/>
              <a:gdLst>
                <a:gd name="T0" fmla="*/ 0 w 907"/>
                <a:gd name="T1" fmla="*/ 295 h 295"/>
                <a:gd name="T2" fmla="*/ 136 w 907"/>
                <a:gd name="T3" fmla="*/ 159 h 295"/>
                <a:gd name="T4" fmla="*/ 544 w 907"/>
                <a:gd name="T5" fmla="*/ 23 h 295"/>
                <a:gd name="T6" fmla="*/ 907 w 907"/>
                <a:gd name="T7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7" h="295">
                  <a:moveTo>
                    <a:pt x="0" y="295"/>
                  </a:moveTo>
                  <a:cubicBezTo>
                    <a:pt x="22" y="249"/>
                    <a:pt x="45" y="204"/>
                    <a:pt x="136" y="159"/>
                  </a:cubicBezTo>
                  <a:cubicBezTo>
                    <a:pt x="227" y="114"/>
                    <a:pt x="416" y="46"/>
                    <a:pt x="544" y="23"/>
                  </a:cubicBezTo>
                  <a:cubicBezTo>
                    <a:pt x="672" y="0"/>
                    <a:pt x="789" y="11"/>
                    <a:pt x="907" y="2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57" name="Freeform 28">
              <a:extLst>
                <a:ext uri="{FF2B5EF4-FFF2-40B4-BE49-F238E27FC236}">
                  <a16:creationId xmlns="" xmlns:a16="http://schemas.microsoft.com/office/drawing/2014/main" id="{0CB4AF50-99F6-4221-97C2-0E7267BC5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" y="356"/>
              <a:ext cx="1089" cy="234"/>
            </a:xfrm>
            <a:custGeom>
              <a:avLst/>
              <a:gdLst>
                <a:gd name="T0" fmla="*/ 1089 w 1089"/>
                <a:gd name="T1" fmla="*/ 234 h 234"/>
                <a:gd name="T2" fmla="*/ 908 w 1089"/>
                <a:gd name="T3" fmla="*/ 98 h 234"/>
                <a:gd name="T4" fmla="*/ 454 w 1089"/>
                <a:gd name="T5" fmla="*/ 7 h 234"/>
                <a:gd name="T6" fmla="*/ 0 w 1089"/>
                <a:gd name="T7" fmla="*/ 14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9" h="234">
                  <a:moveTo>
                    <a:pt x="1089" y="234"/>
                  </a:moveTo>
                  <a:cubicBezTo>
                    <a:pt x="1051" y="185"/>
                    <a:pt x="1014" y="136"/>
                    <a:pt x="908" y="98"/>
                  </a:cubicBezTo>
                  <a:cubicBezTo>
                    <a:pt x="802" y="60"/>
                    <a:pt x="605" y="0"/>
                    <a:pt x="454" y="7"/>
                  </a:cubicBezTo>
                  <a:cubicBezTo>
                    <a:pt x="303" y="14"/>
                    <a:pt x="151" y="78"/>
                    <a:pt x="0" y="143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  <p:sp>
          <p:nvSpPr>
            <p:cNvPr id="58" name="Freeform 29">
              <a:extLst>
                <a:ext uri="{FF2B5EF4-FFF2-40B4-BE49-F238E27FC236}">
                  <a16:creationId xmlns="" xmlns:a16="http://schemas.microsoft.com/office/drawing/2014/main" id="{03B1E675-4FB8-49AF-A565-3925A0831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" y="590"/>
              <a:ext cx="227" cy="635"/>
            </a:xfrm>
            <a:custGeom>
              <a:avLst/>
              <a:gdLst>
                <a:gd name="T0" fmla="*/ 227 w 227"/>
                <a:gd name="T1" fmla="*/ 0 h 635"/>
                <a:gd name="T2" fmla="*/ 91 w 227"/>
                <a:gd name="T3" fmla="*/ 272 h 635"/>
                <a:gd name="T4" fmla="*/ 0 w 227"/>
                <a:gd name="T5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635">
                  <a:moveTo>
                    <a:pt x="227" y="0"/>
                  </a:moveTo>
                  <a:cubicBezTo>
                    <a:pt x="178" y="83"/>
                    <a:pt x="129" y="166"/>
                    <a:pt x="91" y="272"/>
                  </a:cubicBezTo>
                  <a:cubicBezTo>
                    <a:pt x="53" y="378"/>
                    <a:pt x="26" y="506"/>
                    <a:pt x="0" y="635"/>
                  </a:cubicBezTo>
                </a:path>
              </a:pathLst>
            </a:custGeom>
            <a:grpFill/>
            <a:ln w="9525" cmpd="sng">
              <a:solidFill>
                <a:srgbClr val="29445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3600" b="1"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b="0">
                <a:solidFill>
                  <a:schemeClr val="bg1"/>
                </a:solidFill>
              </a:endParaRPr>
            </a:p>
          </p:txBody>
        </p:sp>
      </p:grpSp>
      <p:sp>
        <p:nvSpPr>
          <p:cNvPr id="47" name="Rectangle 30">
            <a:extLst>
              <a:ext uri="{FF2B5EF4-FFF2-40B4-BE49-F238E27FC236}">
                <a16:creationId xmlns="" xmlns:a16="http://schemas.microsoft.com/office/drawing/2014/main" id="{B1C1F509-C921-4CF7-BEB5-A67282A33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156" y="3063517"/>
            <a:ext cx="2592387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4400" b="0" dirty="0">
                <a:solidFill>
                  <a:schemeClr val="bg1"/>
                </a:solidFill>
              </a:rPr>
              <a:t> </a:t>
            </a:r>
          </a:p>
          <a:p>
            <a:r>
              <a:rPr lang="zh-CN" altLang="zh-CN" sz="4000" b="0" dirty="0">
                <a:solidFill>
                  <a:srgbClr val="F1410E"/>
                </a:solidFill>
              </a:rPr>
              <a:t>gu</a:t>
            </a:r>
            <a:r>
              <a:rPr lang="zh-CN" altLang="zh-CN" sz="4800" b="0" dirty="0">
                <a:solidFill>
                  <a:srgbClr val="F1410E"/>
                </a:solidFill>
              </a:rPr>
              <a:t>ā</a:t>
            </a:r>
          </a:p>
          <a:p>
            <a:r>
              <a:rPr lang="zh-CN" altLang="zh-CN" sz="4400" b="0" dirty="0">
                <a:solidFill>
                  <a:schemeClr val="bg1"/>
                </a:solidFill>
              </a:rPr>
              <a:t> </a:t>
            </a:r>
            <a:r>
              <a:rPr lang="zh-CN" sz="4400" b="0" dirty="0">
                <a:solidFill>
                  <a:schemeClr val="bg1"/>
                </a:solidFill>
              </a:rPr>
              <a:t>呱呱叫</a:t>
            </a:r>
          </a:p>
        </p:txBody>
      </p:sp>
      <p:sp>
        <p:nvSpPr>
          <p:cNvPr id="48" name="Rectangle 31">
            <a:extLst>
              <a:ext uri="{FF2B5EF4-FFF2-40B4-BE49-F238E27FC236}">
                <a16:creationId xmlns="" xmlns:a16="http://schemas.microsoft.com/office/drawing/2014/main" id="{101DAFBC-650C-4B7B-AF82-A80B9E36E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6506" y="3566368"/>
            <a:ext cx="2663825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b="0" dirty="0">
                <a:solidFill>
                  <a:srgbClr val="F1410E"/>
                </a:solidFill>
              </a:rPr>
              <a:t>    qu</a:t>
            </a:r>
            <a:r>
              <a:rPr lang="zh-CN" altLang="zh-CN" sz="4400" b="0" dirty="0">
                <a:solidFill>
                  <a:srgbClr val="F1410E"/>
                </a:solidFill>
              </a:rPr>
              <a:t>ā</a:t>
            </a:r>
            <a:r>
              <a:rPr lang="zh-CN" altLang="zh-CN" b="0" dirty="0">
                <a:solidFill>
                  <a:srgbClr val="F1410E"/>
                </a:solidFill>
              </a:rPr>
              <a:t>n</a:t>
            </a:r>
          </a:p>
          <a:p>
            <a:r>
              <a:rPr lang="zh-CN" altLang="zh-CN" sz="4400" b="0" dirty="0">
                <a:solidFill>
                  <a:schemeClr val="bg1"/>
                </a:solidFill>
              </a:rPr>
              <a:t> </a:t>
            </a:r>
            <a:r>
              <a:rPr lang="zh-CN" sz="4400" b="0" dirty="0">
                <a:solidFill>
                  <a:schemeClr val="bg1"/>
                </a:solidFill>
              </a:rPr>
              <a:t>一</a:t>
            </a:r>
            <a:r>
              <a:rPr lang="zh-CN" sz="4800" b="0" dirty="0">
                <a:solidFill>
                  <a:schemeClr val="bg1"/>
                </a:solidFill>
              </a:rPr>
              <a:t>圈</a:t>
            </a:r>
            <a:r>
              <a:rPr lang="zh-CN" sz="4400" b="0" dirty="0">
                <a:solidFill>
                  <a:schemeClr val="bg1"/>
                </a:solidFill>
              </a:rPr>
              <a:t>圈</a:t>
            </a:r>
          </a:p>
        </p:txBody>
      </p:sp>
      <p:sp>
        <p:nvSpPr>
          <p:cNvPr id="49" name="Rectangle 32">
            <a:extLst>
              <a:ext uri="{FF2B5EF4-FFF2-40B4-BE49-F238E27FC236}">
                <a16:creationId xmlns="" xmlns:a16="http://schemas.microsoft.com/office/drawing/2014/main" id="{0CD3188A-0A24-4489-B718-BD804DCCE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0693" y="902543"/>
            <a:ext cx="244951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zh-CN" b="0" dirty="0">
              <a:solidFill>
                <a:schemeClr val="bg1"/>
              </a:solidFill>
            </a:endParaRPr>
          </a:p>
          <a:p>
            <a:r>
              <a:rPr lang="zh-CN" altLang="zh-CN" sz="4000" b="0" dirty="0">
                <a:solidFill>
                  <a:srgbClr val="F1410E"/>
                </a:solidFill>
              </a:rPr>
              <a:t>p</a:t>
            </a:r>
            <a:r>
              <a:rPr lang="zh-CN" altLang="zh-CN" sz="4000" b="0" dirty="0">
                <a:solidFill>
                  <a:srgbClr val="F1410E"/>
                </a:solidFill>
                <a:sym typeface="Arial" pitchFamily="34" charset="0"/>
              </a:rPr>
              <a:t>è</a:t>
            </a:r>
            <a:r>
              <a:rPr lang="zh-CN" altLang="zh-CN" sz="4000" b="0" dirty="0">
                <a:solidFill>
                  <a:srgbClr val="F1410E"/>
                </a:solidFill>
              </a:rPr>
              <a:t>n</a:t>
            </a:r>
            <a:r>
              <a:rPr lang="zh-CN" altLang="zh-CN" sz="4800" b="0" dirty="0">
                <a:solidFill>
                  <a:srgbClr val="F1410E"/>
                </a:solidFill>
              </a:rPr>
              <a:t>ɡ</a:t>
            </a:r>
          </a:p>
          <a:p>
            <a:r>
              <a:rPr lang="zh-CN" sz="4800" b="0" dirty="0">
                <a:solidFill>
                  <a:schemeClr val="bg1"/>
                </a:solidFill>
              </a:rPr>
              <a:t>碰  到 </a:t>
            </a:r>
          </a:p>
        </p:txBody>
      </p:sp>
      <p:sp>
        <p:nvSpPr>
          <p:cNvPr id="50" name="Rectangle 33">
            <a:extLst>
              <a:ext uri="{FF2B5EF4-FFF2-40B4-BE49-F238E27FC236}">
                <a16:creationId xmlns="" xmlns:a16="http://schemas.microsoft.com/office/drawing/2014/main" id="{0F68295E-752E-4F1F-8ED3-009028207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706" y="1394668"/>
            <a:ext cx="2305050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zh-CN" altLang="zh-CN" b="0" dirty="0">
                <a:solidFill>
                  <a:schemeClr val="bg1"/>
                </a:solidFill>
              </a:rPr>
              <a:t>      </a:t>
            </a:r>
            <a:r>
              <a:rPr lang="zh-CN" altLang="zh-CN" sz="4400" b="0" dirty="0">
                <a:solidFill>
                  <a:srgbClr val="F1410E"/>
                </a:solidFill>
              </a:rPr>
              <a:t>wén</a:t>
            </a:r>
            <a:endParaRPr lang="zh-CN" altLang="zh-CN" b="0" dirty="0">
              <a:solidFill>
                <a:srgbClr val="F1410E"/>
              </a:solidFill>
            </a:endParaRPr>
          </a:p>
          <a:p>
            <a:pPr algn="ctr"/>
            <a:r>
              <a:rPr lang="zh-CN" sz="4800" b="0" dirty="0">
                <a:solidFill>
                  <a:schemeClr val="bg1"/>
                </a:solidFill>
              </a:rPr>
              <a:t>波  纹</a:t>
            </a:r>
          </a:p>
        </p:txBody>
      </p:sp>
      <p:sp>
        <p:nvSpPr>
          <p:cNvPr id="51" name="Rectangle 34">
            <a:extLst>
              <a:ext uri="{FF2B5EF4-FFF2-40B4-BE49-F238E27FC236}">
                <a16:creationId xmlns="" xmlns:a16="http://schemas.microsoft.com/office/drawing/2014/main" id="{49FC0BB4-BA7A-4DCA-B67C-3090BF5C0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2556" y="2690068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 b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2" name="Rectangle 35">
            <a:extLst>
              <a:ext uri="{FF2B5EF4-FFF2-40B4-BE49-F238E27FC236}">
                <a16:creationId xmlns="" xmlns:a16="http://schemas.microsoft.com/office/drawing/2014/main" id="{FBDB3D68-3496-4CA2-B783-E3AD2E762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9831" y="2186830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 b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3" name="Rectangle 36">
            <a:extLst>
              <a:ext uri="{FF2B5EF4-FFF2-40B4-BE49-F238E27FC236}">
                <a16:creationId xmlns="" xmlns:a16="http://schemas.microsoft.com/office/drawing/2014/main" id="{CF8FDF85-91F3-43D4-A71A-D03D7E152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5131" y="1364505"/>
            <a:ext cx="2519362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4400" b="0" dirty="0">
                <a:solidFill>
                  <a:srgbClr val="F1410E"/>
                </a:solidFill>
              </a:rPr>
              <a:t>f</a:t>
            </a:r>
            <a:r>
              <a:rPr lang="zh-CN" altLang="zh-CN" sz="4800" b="0" dirty="0">
                <a:solidFill>
                  <a:srgbClr val="F1410E"/>
                </a:solidFill>
              </a:rPr>
              <a:t>ǎ</a:t>
            </a:r>
            <a:r>
              <a:rPr lang="zh-CN" altLang="zh-CN" sz="4400" b="0" dirty="0">
                <a:solidFill>
                  <a:srgbClr val="F1410E"/>
                </a:solidFill>
              </a:rPr>
              <a:t>n</a:t>
            </a:r>
            <a:endParaRPr lang="zh-CN" altLang="zh-CN" b="0" dirty="0">
              <a:solidFill>
                <a:srgbClr val="F1410E"/>
              </a:solidFill>
            </a:endParaRPr>
          </a:p>
          <a:p>
            <a:r>
              <a:rPr lang="zh-CN" sz="4800" b="0" dirty="0">
                <a:solidFill>
                  <a:schemeClr val="bg1"/>
                </a:solidFill>
              </a:rPr>
              <a:t>返</a:t>
            </a:r>
            <a:r>
              <a:rPr lang="zh-CN" sz="5400" b="0" dirty="0">
                <a:solidFill>
                  <a:schemeClr val="bg1"/>
                </a:solidFill>
              </a:rPr>
              <a:t> 回</a:t>
            </a:r>
          </a:p>
        </p:txBody>
      </p:sp>
      <p:pic>
        <p:nvPicPr>
          <p:cNvPr id="54" name="Picture 37" descr="青蛙4">
            <a:extLst>
              <a:ext uri="{FF2B5EF4-FFF2-40B4-BE49-F238E27FC236}">
                <a16:creationId xmlns="" xmlns:a16="http://schemas.microsoft.com/office/drawing/2014/main" id="{AF250A39-F976-47CB-A88B-C179C88ED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3667" y="4022029"/>
            <a:ext cx="1016000" cy="93186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40486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/>
      <p:bldP spid="41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地图, 文字&#10;&#10;已生成极高可信度的说明">
            <a:extLst>
              <a:ext uri="{FF2B5EF4-FFF2-40B4-BE49-F238E27FC236}">
                <a16:creationId xmlns="" xmlns:a16="http://schemas.microsoft.com/office/drawing/2014/main" id="{EAE816C7-0F8D-4E74-8200-3C8437FC2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262D55D-73FA-45D0-AA2B-F5A5D8DBA992}"/>
              </a:ext>
            </a:extLst>
          </p:cNvPr>
          <p:cNvSpPr/>
          <p:nvPr/>
        </p:nvSpPr>
        <p:spPr>
          <a:xfrm>
            <a:off x="4875153" y="0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88A19D"/>
                </a:solidFill>
              </a:rPr>
              <a:t>字词学习</a:t>
            </a:r>
          </a:p>
        </p:txBody>
      </p:sp>
      <p:sp>
        <p:nvSpPr>
          <p:cNvPr id="7" name="Line 4">
            <a:extLst>
              <a:ext uri="{FF2B5EF4-FFF2-40B4-BE49-F238E27FC236}">
                <a16:creationId xmlns="" xmlns:a16="http://schemas.microsoft.com/office/drawing/2014/main" id="{0E11BCED-C130-45B9-A7F1-A3E63586A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740896" y="1810593"/>
            <a:ext cx="0" cy="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 b="0">
              <a:solidFill>
                <a:srgbClr val="88A19D"/>
              </a:solidFill>
            </a:endParaRPr>
          </a:p>
        </p:txBody>
      </p:sp>
      <p:sp>
        <p:nvSpPr>
          <p:cNvPr id="20" name="Rectangle 41">
            <a:extLst>
              <a:ext uri="{FF2B5EF4-FFF2-40B4-BE49-F238E27FC236}">
                <a16:creationId xmlns="" xmlns:a16="http://schemas.microsoft.com/office/drawing/2014/main" id="{8A394751-17B1-421E-8D7B-7A7A83D85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6296" y="802530"/>
            <a:ext cx="374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zh-CN" sz="5400" b="0"/>
              <a:t> 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DA4E1F4B-D3E6-4A65-B7D0-DC9D1B4AD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3027" y="1618505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solidFill>
                <a:srgbClr val="88A19D"/>
              </a:solidFill>
            </a:endParaRPr>
          </a:p>
        </p:txBody>
      </p:sp>
      <p:pic>
        <p:nvPicPr>
          <p:cNvPr id="9" name="Picture 4" descr="11">
            <a:extLst>
              <a:ext uri="{FF2B5EF4-FFF2-40B4-BE49-F238E27FC236}">
                <a16:creationId xmlns="" xmlns:a16="http://schemas.microsoft.com/office/drawing/2014/main" id="{E5D405B2-5712-429A-88FE-7F817F71A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354" y="1361330"/>
            <a:ext cx="2047875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12">
            <a:extLst>
              <a:ext uri="{FF2B5EF4-FFF2-40B4-BE49-F238E27FC236}">
                <a16:creationId xmlns="" xmlns:a16="http://schemas.microsoft.com/office/drawing/2014/main" id="{6253CFB7-C4E4-4F5A-8D79-D9C838C06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27" y="1402605"/>
            <a:ext cx="1979613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15">
            <a:extLst>
              <a:ext uri="{FF2B5EF4-FFF2-40B4-BE49-F238E27FC236}">
                <a16:creationId xmlns="" xmlns:a16="http://schemas.microsoft.com/office/drawing/2014/main" id="{4C10DA16-B88C-46E0-905A-7114D67BA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91" y="3520330"/>
            <a:ext cx="1944688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18">
            <a:extLst>
              <a:ext uri="{FF2B5EF4-FFF2-40B4-BE49-F238E27FC236}">
                <a16:creationId xmlns="" xmlns:a16="http://schemas.microsoft.com/office/drawing/2014/main" id="{DD88C14B-6161-4876-A9CA-6CFC0C692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27" y="3634630"/>
            <a:ext cx="20177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8">
            <a:extLst>
              <a:ext uri="{FF2B5EF4-FFF2-40B4-BE49-F238E27FC236}">
                <a16:creationId xmlns="" xmlns:a16="http://schemas.microsoft.com/office/drawing/2014/main" id="{F10E13AF-5899-4914-8899-04BF06E99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691" y="856505"/>
            <a:ext cx="144142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 err="1">
                <a:solidFill>
                  <a:srgbClr val="F1410E"/>
                </a:solidFill>
              </a:rPr>
              <a:t>dòng</a:t>
            </a:r>
            <a:endParaRPr lang="en-US" altLang="zh-CN" sz="4400" dirty="0">
              <a:solidFill>
                <a:srgbClr val="F1410E"/>
              </a:solidFill>
            </a:endParaRPr>
          </a:p>
        </p:txBody>
      </p:sp>
      <p:sp>
        <p:nvSpPr>
          <p:cNvPr id="14" name="Text Box 9">
            <a:extLst>
              <a:ext uri="{FF2B5EF4-FFF2-40B4-BE49-F238E27FC236}">
                <a16:creationId xmlns="" xmlns:a16="http://schemas.microsoft.com/office/drawing/2014/main" id="{94165E02-4AAD-4C1B-AD7C-26BF7754D5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7694" y="1551085"/>
            <a:ext cx="131318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桥洞</a:t>
            </a:r>
          </a:p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山洞</a:t>
            </a:r>
          </a:p>
        </p:txBody>
      </p:sp>
      <p:sp>
        <p:nvSpPr>
          <p:cNvPr id="15" name="Text Box 10">
            <a:extLst>
              <a:ext uri="{FF2B5EF4-FFF2-40B4-BE49-F238E27FC236}">
                <a16:creationId xmlns="" xmlns:a16="http://schemas.microsoft.com/office/drawing/2014/main" id="{B69BF834-A382-4AC0-8EB5-BD01E9E98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3390" y="753317"/>
            <a:ext cx="122020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 err="1">
                <a:solidFill>
                  <a:srgbClr val="F1410E"/>
                </a:solidFill>
                <a:ea typeface="幼圆" panose="02010509060101010101" pitchFamily="49" charset="-122"/>
              </a:rPr>
              <a:t>y</a:t>
            </a:r>
            <a:r>
              <a:rPr lang="en-US" altLang="zh-CN" sz="4400" dirty="0" err="1">
                <a:solidFill>
                  <a:srgbClr val="F1410E"/>
                </a:solidFill>
                <a:ea typeface="Dotum" panose="020B0600000101010101" pitchFamily="34" charset="-127"/>
              </a:rPr>
              <a:t>ǐ</a:t>
            </a:r>
            <a:r>
              <a:rPr lang="en-US" altLang="zh-CN" sz="4400" dirty="0" err="1">
                <a:solidFill>
                  <a:srgbClr val="F1410E"/>
                </a:solidFill>
                <a:ea typeface="幼圆" panose="02010509060101010101" pitchFamily="49" charset="-122"/>
              </a:rPr>
              <a:t>ng</a:t>
            </a:r>
            <a:endParaRPr lang="en-US" altLang="zh-CN" sz="4400" dirty="0">
              <a:solidFill>
                <a:srgbClr val="F1410E"/>
              </a:solidFill>
              <a:ea typeface="幼圆" panose="02010509060101010101" pitchFamily="49" charset="-122"/>
            </a:endParaRPr>
          </a:p>
        </p:txBody>
      </p:sp>
      <p:sp>
        <p:nvSpPr>
          <p:cNvPr id="16" name="Text Box 11">
            <a:extLst>
              <a:ext uri="{FF2B5EF4-FFF2-40B4-BE49-F238E27FC236}">
                <a16:creationId xmlns="" xmlns:a16="http://schemas.microsoft.com/office/drawing/2014/main" id="{347DB9C9-F63D-4B10-BE2A-6EC67E723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585" y="1523352"/>
            <a:ext cx="131318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倒影</a:t>
            </a:r>
          </a:p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影子</a:t>
            </a:r>
          </a:p>
        </p:txBody>
      </p:sp>
      <p:sp>
        <p:nvSpPr>
          <p:cNvPr id="17" name="Text Box 12">
            <a:extLst>
              <a:ext uri="{FF2B5EF4-FFF2-40B4-BE49-F238E27FC236}">
                <a16:creationId xmlns="" xmlns:a16="http://schemas.microsoft.com/office/drawing/2014/main" id="{259FCC39-120E-43AC-8163-F7326B2ED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591" y="2872630"/>
            <a:ext cx="12223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 dirty="0" err="1">
                <a:solidFill>
                  <a:srgbClr val="F1410E"/>
                </a:solidFill>
                <a:latin typeface="宋体" panose="02010600030101010101" pitchFamily="2" charset="-122"/>
              </a:rPr>
              <a:t>dào</a:t>
            </a:r>
            <a:endParaRPr lang="en-US" altLang="zh-CN" sz="5400" dirty="0">
              <a:solidFill>
                <a:srgbClr val="F1410E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Text Box 13">
            <a:extLst>
              <a:ext uri="{FF2B5EF4-FFF2-40B4-BE49-F238E27FC236}">
                <a16:creationId xmlns="" xmlns:a16="http://schemas.microsoft.com/office/drawing/2014/main" id="{5FA4D92F-E9DB-4031-84A7-ED78F8709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6265" y="3129805"/>
            <a:ext cx="109517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 err="1">
                <a:solidFill>
                  <a:srgbClr val="F1410E"/>
                </a:solidFill>
                <a:ea typeface="楷体_GB2312" pitchFamily="49" charset="-122"/>
              </a:rPr>
              <a:t>yóu</a:t>
            </a:r>
            <a:endParaRPr lang="en-US" altLang="zh-CN" sz="4400" dirty="0">
              <a:solidFill>
                <a:srgbClr val="F1410E"/>
              </a:solidFill>
              <a:ea typeface="楷体_GB2312" pitchFamily="49" charset="-122"/>
            </a:endParaRPr>
          </a:p>
        </p:txBody>
      </p:sp>
      <p:sp>
        <p:nvSpPr>
          <p:cNvPr id="21" name="Text Box 14">
            <a:extLst>
              <a:ext uri="{FF2B5EF4-FFF2-40B4-BE49-F238E27FC236}">
                <a16:creationId xmlns="" xmlns:a16="http://schemas.microsoft.com/office/drawing/2014/main" id="{0AF6BC3C-4CEA-422E-858F-8453216D1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7694" y="3363167"/>
            <a:ext cx="131318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倒影</a:t>
            </a:r>
          </a:p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倒水</a:t>
            </a:r>
          </a:p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倒车</a:t>
            </a:r>
          </a:p>
        </p:txBody>
      </p:sp>
      <p:sp>
        <p:nvSpPr>
          <p:cNvPr id="22" name="Text Box 15">
            <a:extLst>
              <a:ext uri="{FF2B5EF4-FFF2-40B4-BE49-F238E27FC236}">
                <a16:creationId xmlns="" xmlns:a16="http://schemas.microsoft.com/office/drawing/2014/main" id="{98059A86-0FA7-4BD4-AB48-9D9920D95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1137" y="3483072"/>
            <a:ext cx="131318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游泳</a:t>
            </a:r>
          </a:p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游玩</a:t>
            </a:r>
          </a:p>
          <a:p>
            <a:pPr eaLnBrk="1" hangingPunct="1"/>
            <a:r>
              <a:rPr lang="zh-CN" altLang="en-US" sz="4400" dirty="0">
                <a:solidFill>
                  <a:srgbClr val="88A19D"/>
                </a:solidFill>
                <a:ea typeface="楷体_GB2312" pitchFamily="49" charset="-122"/>
              </a:rPr>
              <a:t>旅游</a:t>
            </a:r>
          </a:p>
        </p:txBody>
      </p:sp>
    </p:spTree>
    <p:extLst>
      <p:ext uri="{BB962C8B-B14F-4D97-AF65-F5344CB8AC3E}">
        <p14:creationId xmlns:p14="http://schemas.microsoft.com/office/powerpoint/2010/main" val="91928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20" grpId="0"/>
      <p:bldP spid="8" grpId="0"/>
      <p:bldP spid="13" grpId="0"/>
      <p:bldP spid="14" grpId="0"/>
      <p:bldP spid="15" grpId="0"/>
      <p:bldP spid="16" grpId="0"/>
      <p:bldP spid="17" grpId="0"/>
      <p:bldP spid="18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小学语文二年级上册PPT课件范本-回声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937</Words>
  <Application>Microsoft Office PowerPoint</Application>
  <PresentationFormat>宽屏</PresentationFormat>
  <Paragraphs>229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Dotum</vt:lpstr>
      <vt:lpstr>Meiryo</vt:lpstr>
      <vt:lpstr>等线</vt:lpstr>
      <vt:lpstr>等线 Light</vt:lpstr>
      <vt:lpstr>黑体</vt:lpstr>
      <vt:lpstr>楷体_GB2312</vt:lpstr>
      <vt:lpstr>宋体</vt:lpstr>
      <vt:lpstr>微软雅黑</vt:lpstr>
      <vt:lpstr>幼圆</vt:lpstr>
      <vt:lpstr>Arial</vt:lpstr>
      <vt:lpstr>Calibri</vt:lpstr>
      <vt:lpstr>Calibri Light</vt:lpstr>
      <vt:lpstr>Tahoma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25</cp:revision>
  <dcterms:created xsi:type="dcterms:W3CDTF">2017-09-15T02:25:26Z</dcterms:created>
  <dcterms:modified xsi:type="dcterms:W3CDTF">2020-07-01T08:45:18Z</dcterms:modified>
</cp:coreProperties>
</file>