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8" r:id="rId8"/>
    <p:sldId id="491" r:id="rId9"/>
    <p:sldId id="500" r:id="rId10"/>
    <p:sldId id="501" r:id="rId11"/>
    <p:sldId id="502" r:id="rId12"/>
    <p:sldId id="492" r:id="rId13"/>
    <p:sldId id="495" r:id="rId14"/>
    <p:sldId id="503" r:id="rId15"/>
    <p:sldId id="504" r:id="rId16"/>
    <p:sldId id="493" r:id="rId17"/>
    <p:sldId id="496" r:id="rId18"/>
    <p:sldId id="505" r:id="rId19"/>
    <p:sldId id="506" r:id="rId20"/>
    <p:sldId id="507" r:id="rId21"/>
    <p:sldId id="508" r:id="rId22"/>
    <p:sldId id="509" r:id="rId23"/>
    <p:sldId id="510" r:id="rId24"/>
    <p:sldId id="511" r:id="rId25"/>
    <p:sldId id="297" r:id="rId26"/>
    <p:sldId id="512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085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80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148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46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03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881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339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430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9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845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2503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81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0835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186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6419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5984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100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075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279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88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497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90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02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479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95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97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9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18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26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81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09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02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66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0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&#10;&#10;已生成极高可信度的说明">
            <a:extLst>
              <a:ext uri="{FF2B5EF4-FFF2-40B4-BE49-F238E27FC236}">
                <a16:creationId xmlns:a16="http://schemas.microsoft.com/office/drawing/2014/main" xmlns="" id="{74254B48-0D58-409E-9B2E-1DDD02BE9A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5F759B1E-C973-4A1A-9955-596A9D859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558" y="2788377"/>
            <a:ext cx="4681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苏教版小学语文三年级下册习作</a:t>
            </a:r>
            <a:r>
              <a:rPr kumimoji="1" lang="en-US" altLang="zh-CN" sz="24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B01E4DF8-5C7A-4585-8B55-8D4A02CF0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783" y="1395868"/>
            <a:ext cx="5995552" cy="1200329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72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 的 新 发 现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0B6256D9-2AC5-4243-8864-4E31D34D2D7F}"/>
              </a:ext>
            </a:extLst>
          </p:cNvPr>
          <p:cNvCxnSpPr>
            <a:cxnSpLocks/>
          </p:cNvCxnSpPr>
          <p:nvPr/>
        </p:nvCxnSpPr>
        <p:spPr>
          <a:xfrm>
            <a:off x="3329023" y="2666953"/>
            <a:ext cx="5715191" cy="0"/>
          </a:xfrm>
          <a:prstGeom prst="line">
            <a:avLst/>
          </a:prstGeom>
          <a:ln>
            <a:solidFill>
              <a:srgbClr val="83B0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BD5E870-FD3C-496A-A610-0B808838635C}"/>
              </a:ext>
            </a:extLst>
          </p:cNvPr>
          <p:cNvSpPr txBox="1"/>
          <p:nvPr/>
        </p:nvSpPr>
        <p:spPr>
          <a:xfrm>
            <a:off x="4900837" y="3502580"/>
            <a:ext cx="2289178" cy="369332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指导老师</a:t>
            </a:r>
            <a:r>
              <a:rPr lang="zh-CN" altLang="en-US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B130510-8189-4CF7-843F-3C08CB87B348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重点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42335" y="2203630"/>
            <a:ext cx="718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找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一种高科技的产品；或者讲一个发现的故事；或者得用多媒体教室讲世界上很多的发现。</a:t>
            </a:r>
            <a:endParaRPr lang="zh-CN" altLang="en-US" sz="4000">
              <a:solidFill>
                <a:srgbClr val="83B085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43828" y="1260505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、课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前准备：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9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8A1E7296-CF0C-44A4-9FDD-F60073306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85EB368-C784-4B2F-B14C-D143EB48FA20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0B26650-7EEF-4957-BF15-33638926BE41}"/>
              </a:ext>
            </a:extLst>
          </p:cNvPr>
          <p:cNvSpPr/>
          <p:nvPr/>
        </p:nvSpPr>
        <p:spPr>
          <a:xfrm>
            <a:off x="3895946" y="2282756"/>
            <a:ext cx="357064" cy="898231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282C560-3C37-4816-BD4D-161F40793748}"/>
              </a:ext>
            </a:extLst>
          </p:cNvPr>
          <p:cNvSpPr/>
          <p:nvPr/>
        </p:nvSpPr>
        <p:spPr>
          <a:xfrm>
            <a:off x="4058597" y="2151608"/>
            <a:ext cx="4374030" cy="98961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376BC56-79B3-4912-8A94-3FC064A7B2E0}"/>
              </a:ext>
            </a:extLst>
          </p:cNvPr>
          <p:cNvSpPr txBox="1"/>
          <p:nvPr/>
        </p:nvSpPr>
        <p:spPr>
          <a:xfrm>
            <a:off x="4278410" y="2228229"/>
            <a:ext cx="383310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smtClean="0">
                <a:solidFill>
                  <a:srgbClr val="83B085"/>
                </a:solidFill>
              </a:rPr>
              <a:t>03   </a:t>
            </a:r>
            <a:r>
              <a:rPr lang="zh-CN" altLang="en-US" sz="5000">
                <a:solidFill>
                  <a:srgbClr val="83B085"/>
                </a:solidFill>
              </a:rPr>
              <a:t>教</a:t>
            </a:r>
            <a:r>
              <a:rPr lang="zh-CN" altLang="en-US" sz="5000" smtClean="0">
                <a:solidFill>
                  <a:srgbClr val="83B085"/>
                </a:solidFill>
              </a:rPr>
              <a:t>学过程</a:t>
            </a:r>
            <a:endParaRPr lang="zh-CN" altLang="en-US" sz="5000" dirty="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13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过程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168400" y="1188641"/>
            <a:ext cx="96901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zh-CN" altLang="en-US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一）、主题阅读</a:t>
            </a:r>
            <a:r>
              <a:rPr lang="zh-CN" altLang="en-US">
                <a:solidFill>
                  <a:srgbClr val="83B085"/>
                </a:solidFill>
              </a:rPr>
              <a:t/>
            </a:r>
            <a:br>
              <a:rPr lang="zh-CN" altLang="en-US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阅读文本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学生阅读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水蒸气的启示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我的新发现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了解主要内容及事情的前因后果。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(3)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划出作者在发现过程中的怎么说，怎么想，怎么做的和自己喜欢的词语、句子，体会这些语句写得好在哪儿。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．提前二至三周上好阅读推荐课与阅读指导课，组织学生利用阅读课、晨诵午读等时间组进行阅读。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．查看学生的阅读情况，组织学生交流读后体会。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设计意图：通过有指向性的主题阅读，一来为学生积累语言材料，为习作作准备。二来让学生知道习作内容源于生活，要善于观察生活，记事要有顺序。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8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过程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81652" y="999153"/>
            <a:ext cx="1033564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（二）、观察记录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2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开展一次综合实践活动，进行一次小小的调查。搜索自己在日常生活中发现了哪些感兴趣的问题，有什么新的发现，用什么方法找到答案的。利用观察的机会，完成下面一张观察表。（要求重点写出发现的过程与解决的方法，不一定有许多发现，但是关键要有解决的过程） </a:t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我的新发现  我的解决方法  结果 </a:t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2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．提前两周，布置学习任务。</a:t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．及时了解学生的学习情况，对可能存在的问题进行纠正、指导。在黑板报上专辟一个角，为“我的发现”，鼓励学生每天写下自己新的发现。</a:t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．选择典型的新发现。</a:t>
            </a:r>
            <a:b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本次习作的基点是源于生活，乐于体验生活、善于观察生活、做事要有创造力十分重要，因此引导学生关注现实，热爱生活，表达真情实感。同时，通过别人生活中的新发现，启发自己观察生活，体验生活，积累写作素材。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273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过程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54100" y="1150541"/>
            <a:ext cx="99277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（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三）、片段训练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写一写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秋天到了，树上的叶子纷纷飘落了下来，你是怎么发现这一现象的，把你看到的、听到的、感受到的用笔写下来。提示：要写得具体生动。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 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练一练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在生活中，你肯定有许多发现，对你感兴趣的问题也一定进行了探究，请你把自己探究的过程写下来。提示：通过心里活动、动作、神态等描写把探究过程写具体。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设计意图：设计片段训练的目的是为了分解本次习作的难度，对难点进行分层突破，引导学生注重对过程的分段观察和细节观察，指导学生及时记录。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8A1E7296-CF0C-44A4-9FDD-F60073306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85EB368-C784-4B2F-B14C-D143EB48FA20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0B26650-7EEF-4957-BF15-33638926BE41}"/>
              </a:ext>
            </a:extLst>
          </p:cNvPr>
          <p:cNvSpPr/>
          <p:nvPr/>
        </p:nvSpPr>
        <p:spPr>
          <a:xfrm>
            <a:off x="3895946" y="2282756"/>
            <a:ext cx="357064" cy="898231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282C560-3C37-4816-BD4D-161F40793748}"/>
              </a:ext>
            </a:extLst>
          </p:cNvPr>
          <p:cNvSpPr/>
          <p:nvPr/>
        </p:nvSpPr>
        <p:spPr>
          <a:xfrm>
            <a:off x="4058597" y="2151608"/>
            <a:ext cx="4374030" cy="98961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376BC56-79B3-4912-8A94-3FC064A7B2E0}"/>
              </a:ext>
            </a:extLst>
          </p:cNvPr>
          <p:cNvSpPr txBox="1"/>
          <p:nvPr/>
        </p:nvSpPr>
        <p:spPr>
          <a:xfrm>
            <a:off x="4278410" y="2228229"/>
            <a:ext cx="383310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smtClean="0">
                <a:solidFill>
                  <a:srgbClr val="83B085"/>
                </a:solidFill>
              </a:rPr>
              <a:t>04   </a:t>
            </a:r>
            <a:r>
              <a:rPr lang="zh-CN" altLang="en-US" sz="5000" smtClean="0">
                <a:solidFill>
                  <a:srgbClr val="83B085"/>
                </a:solidFill>
              </a:rPr>
              <a:t>习作教学</a:t>
            </a:r>
            <a:endParaRPr lang="zh-CN" altLang="en-US" sz="5000" dirty="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5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367062" y="1614706"/>
            <a:ext cx="94578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3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3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、话题交流，激发兴趣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4(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用时：约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 学生交流最近在生活中的新发现，可以选择感兴趣的来交流。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、同学们，我们通过学习，知道了只要拥有一双会发现的眼睛，我们就会发现身边很多有趣的事。今天，老师就要看看大家有没有一双慧眼，看到了别人没看到的新现象。看看课本，有人发现了荷叶上的水总是会变成晶亮的小珠子。前几天，我从朱一淼的日记中发现，她有一次去买菜的，在回家的路上发现有一只大狼狗跟着她，吓得她蹲下来了，没想到它竟然被吓跑了，后来我才知道原来它是怕我拿石子扔它呢。想想，你们在生活中有什么新发现。</a:t>
            </a:r>
            <a:endParaRPr lang="zh-CN" altLang="en-US" sz="23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3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593850" y="1697137"/>
            <a:ext cx="90043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 你在最近的生活中有哪些新发现？请选择最感兴趣的事来交流。（学生自由交流，根据学生交流的情况小结出发现可以是来自自然界的，可以是来自生活的。）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兴趣是写好文章的基础，习作是一种情感得体验、流露、交流的需要。在教学中通过情景引发、互谈发现等形式，引发学生情感兴奋，开启学生心扉。让学生在宽松和谐的气氛中自然而然进入无拘无束，敢说敢写，自由奔放的习作状态。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    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8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83B085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562100" y="1722428"/>
            <a:ext cx="92455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、读懂例文，明白习作内容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⑵．学生学习例文。知道作者是怎样按照事情的发展顺序具体写好“分豆”经过的。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①．孩子们说得非常好。接下来我们一起来品味例文，看看作者是怎样把自己的新发现用生动形象的语言表达出来。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②．阅读例文，思考并回答：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奶奶要“我”做什么事？“我”是怎么做的？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在分豆的过程中有什么新发现？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2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397000" y="1458800"/>
            <a:ext cx="9372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③．指名回答，板书：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事情的起因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红豆和黄豆混在一起（发现问题）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事情的经过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在分豆时的新发现（探究问题）  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事情的结果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巧妙地分开了豆子（解决问题）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④．小作者是怎样写具体“分豆”的经过的呢？划出作者在分豆过程中是怎么说、怎么做、怎么想？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⑤．学生交流，板书：：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①写清事情经过中人物怎么说、怎么做、怎么想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（设计意图：例文的学习解决了以下教学重点：一是习作内容，即写生活中发现的新事物或新现象；二是知道按事情发展的顺序写（发现问题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――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探究问题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――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解决问题）；三是学习通过描写人物的动作、语言、神态，心理活动，来把经过写具体。）</a:t>
            </a:r>
            <a:endParaRPr lang="zh-CN" altLang="en-US" sz="23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3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&#10;&#10;已生成极高可信度的说明">
            <a:extLst>
              <a:ext uri="{FF2B5EF4-FFF2-40B4-BE49-F238E27FC236}">
                <a16:creationId xmlns:a16="http://schemas.microsoft.com/office/drawing/2014/main" xmlns="" id="{34A9EA8C-C9CB-411D-8365-87D9DBBB7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DC9C1ECD-51AF-4381-BFD0-F76452921D37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C583464-78D5-4ED2-AD82-1885EFEC9037}"/>
              </a:ext>
            </a:extLst>
          </p:cNvPr>
          <p:cNvSpPr txBox="1"/>
          <p:nvPr/>
        </p:nvSpPr>
        <p:spPr>
          <a:xfrm>
            <a:off x="3456762" y="1801953"/>
            <a:ext cx="923330" cy="14436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b="1" dirty="0">
                <a:solidFill>
                  <a:srgbClr val="83B085"/>
                </a:solidFill>
              </a:rPr>
              <a:t>目 录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D18C2520-56E2-4F10-ABCA-DB16DBD579B3}"/>
              </a:ext>
            </a:extLst>
          </p:cNvPr>
          <p:cNvSpPr txBox="1"/>
          <p:nvPr/>
        </p:nvSpPr>
        <p:spPr>
          <a:xfrm>
            <a:off x="4238399" y="22358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>
                <a:solidFill>
                  <a:srgbClr val="83B085"/>
                </a:solidFill>
              </a:rPr>
              <a:t>：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4F7711BB-C00F-4FD3-801E-73160C771A71}"/>
              </a:ext>
            </a:extLst>
          </p:cNvPr>
          <p:cNvSpPr/>
          <p:nvPr/>
        </p:nvSpPr>
        <p:spPr>
          <a:xfrm>
            <a:off x="5048839" y="1315188"/>
            <a:ext cx="254000" cy="508293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C6EB9EE5-B53D-4F41-9936-CCD393331B2E}"/>
              </a:ext>
            </a:extLst>
          </p:cNvPr>
          <p:cNvSpPr/>
          <p:nvPr/>
        </p:nvSpPr>
        <p:spPr>
          <a:xfrm>
            <a:off x="5211490" y="1223712"/>
            <a:ext cx="3111500" cy="56000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0D8A9B79-2F33-46F9-900B-A262A3CC3F3D}"/>
              </a:ext>
            </a:extLst>
          </p:cNvPr>
          <p:cNvSpPr txBox="1"/>
          <p:nvPr/>
        </p:nvSpPr>
        <p:spPr>
          <a:xfrm>
            <a:off x="5721120" y="1265188"/>
            <a:ext cx="200728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dirty="0">
                <a:solidFill>
                  <a:srgbClr val="83B085"/>
                </a:solidFill>
              </a:rPr>
              <a:t>01   </a:t>
            </a:r>
            <a:r>
              <a:rPr lang="zh-CN" altLang="en-US" sz="2500" dirty="0">
                <a:solidFill>
                  <a:srgbClr val="83B085"/>
                </a:solidFill>
              </a:rPr>
              <a:t>教学目标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B727E104-B7BB-43A2-863F-391837FA1AC2}"/>
              </a:ext>
            </a:extLst>
          </p:cNvPr>
          <p:cNvSpPr/>
          <p:nvPr/>
        </p:nvSpPr>
        <p:spPr>
          <a:xfrm>
            <a:off x="5048839" y="2047287"/>
            <a:ext cx="254000" cy="508293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FD5675A7-A1BB-446D-9F4F-C73C83EBE99C}"/>
              </a:ext>
            </a:extLst>
          </p:cNvPr>
          <p:cNvSpPr/>
          <p:nvPr/>
        </p:nvSpPr>
        <p:spPr>
          <a:xfrm>
            <a:off x="5211490" y="1955811"/>
            <a:ext cx="3111500" cy="56000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20BE6A38-E527-4DC5-9191-2348AA9A50D2}"/>
              </a:ext>
            </a:extLst>
          </p:cNvPr>
          <p:cNvSpPr txBox="1"/>
          <p:nvPr/>
        </p:nvSpPr>
        <p:spPr>
          <a:xfrm>
            <a:off x="5721120" y="1997287"/>
            <a:ext cx="200728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>
                <a:solidFill>
                  <a:srgbClr val="83B085"/>
                </a:solidFill>
              </a:rPr>
              <a:t>02   </a:t>
            </a:r>
            <a:r>
              <a:rPr lang="zh-CN" altLang="en-US" sz="2500">
                <a:solidFill>
                  <a:srgbClr val="83B085"/>
                </a:solidFill>
              </a:rPr>
              <a:t>教学重点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F3DCDBBF-96C3-4439-B1C9-DE9B7F00AC23}"/>
              </a:ext>
            </a:extLst>
          </p:cNvPr>
          <p:cNvSpPr/>
          <p:nvPr/>
        </p:nvSpPr>
        <p:spPr>
          <a:xfrm>
            <a:off x="5048839" y="2772192"/>
            <a:ext cx="254000" cy="508293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A6CF5F4-BA57-4A61-B426-C86DFE578361}"/>
              </a:ext>
            </a:extLst>
          </p:cNvPr>
          <p:cNvSpPr/>
          <p:nvPr/>
        </p:nvSpPr>
        <p:spPr>
          <a:xfrm>
            <a:off x="5211490" y="2680716"/>
            <a:ext cx="3111500" cy="56000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1D37506-90EE-493F-80E7-9468977FEC22}"/>
              </a:ext>
            </a:extLst>
          </p:cNvPr>
          <p:cNvSpPr txBox="1"/>
          <p:nvPr/>
        </p:nvSpPr>
        <p:spPr>
          <a:xfrm>
            <a:off x="5721120" y="2722192"/>
            <a:ext cx="200728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>
                <a:solidFill>
                  <a:srgbClr val="83B085"/>
                </a:solidFill>
              </a:rPr>
              <a:t>03   </a:t>
            </a:r>
            <a:r>
              <a:rPr lang="zh-CN" altLang="en-US" sz="2500">
                <a:solidFill>
                  <a:srgbClr val="83B085"/>
                </a:solidFill>
              </a:rPr>
              <a:t>教学过程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CA117E8F-B944-4F97-83FD-9716C02EF9C1}"/>
              </a:ext>
            </a:extLst>
          </p:cNvPr>
          <p:cNvSpPr/>
          <p:nvPr/>
        </p:nvSpPr>
        <p:spPr>
          <a:xfrm>
            <a:off x="5048839" y="3540289"/>
            <a:ext cx="254000" cy="508293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3C0515E2-4B37-44BA-9F4B-18BBD555CB1D}"/>
              </a:ext>
            </a:extLst>
          </p:cNvPr>
          <p:cNvSpPr/>
          <p:nvPr/>
        </p:nvSpPr>
        <p:spPr>
          <a:xfrm>
            <a:off x="5211490" y="3448813"/>
            <a:ext cx="3111500" cy="56000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3B085"/>
              </a:solidFill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24661924-D847-408D-BDDA-FD73D2D55CED}"/>
              </a:ext>
            </a:extLst>
          </p:cNvPr>
          <p:cNvSpPr txBox="1"/>
          <p:nvPr/>
        </p:nvSpPr>
        <p:spPr>
          <a:xfrm>
            <a:off x="5721120" y="3490289"/>
            <a:ext cx="200728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>
                <a:solidFill>
                  <a:srgbClr val="83B085"/>
                </a:solidFill>
              </a:rPr>
              <a:t>04   </a:t>
            </a:r>
            <a:r>
              <a:rPr lang="zh-CN" altLang="en-US" sz="2500">
                <a:solidFill>
                  <a:srgbClr val="83B085"/>
                </a:solidFill>
              </a:rPr>
              <a:t>习作教学</a:t>
            </a: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38" grpId="0" animBg="1"/>
      <p:bldP spid="39" grpId="0" animBg="1"/>
      <p:bldP spid="40" grpId="0"/>
      <p:bldP spid="41" grpId="0" animBg="1"/>
      <p:bldP spid="42" grpId="0" animBg="1"/>
      <p:bldP spid="43" grpId="0"/>
      <p:bldP spid="44" grpId="0" animBg="1"/>
      <p:bldP spid="45" grpId="0" animBg="1"/>
      <p:bldP spid="46" grpId="0"/>
      <p:bldP spid="47" grpId="0" animBg="1"/>
      <p:bldP spid="48" grpId="0" animBg="1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95401" y="1195190"/>
            <a:ext cx="968647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2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、明确要求，练习写作：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6(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完成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分钟，完成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⑴．学生说一说自己的发现经过或解决问题的过程是怎么说、怎么做、怎么想的。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⑵．学生按照本次习作的要求进行习作片段和整篇文章训练。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①．同学们，通过刚才的交谈，我们知道了记事要有顺序，知道了通过描写人物的动作、语言、神态，心理活动，来把经过写具体。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②．下面谁来说说自己发现问题经过或者在解决问题的过程是怎么说、怎么做、怎么想的。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③．集体修改学生的片段练习（学习单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）。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en-US" altLang="zh-CN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 </a:t>
            </a: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学生习作，教师巡视</a:t>
            </a:r>
            <a:r>
              <a:rPr lang="zh-CN" altLang="en-US" sz="2200">
                <a:solidFill>
                  <a:srgbClr val="83B085"/>
                </a:solidFill>
              </a:rPr>
              <a:t/>
            </a:r>
            <a:br>
              <a:rPr lang="zh-CN" altLang="en-US" sz="2200">
                <a:solidFill>
                  <a:srgbClr val="83B085"/>
                </a:solidFill>
              </a:rPr>
            </a:br>
            <a:r>
              <a:rPr lang="zh-CN" altLang="en-US" sz="22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（设计意图：在这个过程中，把课前积累、课前练习与课堂指导结合起来，使学生的习作能力得到提高。老师针对习作中出现的问题有目的地指导的过程，可以有效提高学生的习作能力。）</a:t>
            </a:r>
            <a:endParaRPr lang="zh-CN" altLang="en-US" sz="22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485900" y="1492941"/>
            <a:ext cx="92202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3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3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、交流分享，修改完善习作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7(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用时：约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⑴．学生交流自己的习作，就是否语句通顺、记事是否有顺序、有重点，发现问题，解决问题的过程是否写具体等方面进行交流点评。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⑵．学生阅读自己的习作，对习作中有明显错误的词句及标点进行修改。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⑶．誊写习作。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①．选择学生习作一份，读一读。看看他写清楚、写具体了发现、探究的经过了吗？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②．他还有什么地方可以写得更好一些的？</a:t>
            </a:r>
            <a:r>
              <a:rPr lang="zh-CN" altLang="en-US" sz="2300">
                <a:solidFill>
                  <a:srgbClr val="83B085"/>
                </a:solidFill>
              </a:rPr>
              <a:t/>
            </a:r>
            <a:br>
              <a:rPr lang="zh-CN" altLang="en-US" sz="2300">
                <a:solidFill>
                  <a:srgbClr val="83B085"/>
                </a:solidFill>
              </a:rPr>
            </a:b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 </a:t>
            </a:r>
            <a:r>
              <a:rPr lang="zh-CN" altLang="en-US" sz="23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教师再选择一份不仅写清楚了发现过程，同时还描写了自己在发现过程中的心情的习作或精彩的片段。</a:t>
            </a:r>
            <a:endParaRPr lang="zh-CN" altLang="en-US" sz="23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9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191358" y="2271236"/>
            <a:ext cx="76835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⑷．根据精彩的片段，再来修改自己的习作。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学生个体之间的生活积淀、文化底蕴、审美情趣是千差万别的，每一个学生相对于他的同伴就是一个很好的学习资源。通过阅读同伴的习作，进一步明白同伴是如何把要把发现的过程写清楚、写具体的。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9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习作教学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714500" y="1722428"/>
            <a:ext cx="8559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u="sng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、拓展延伸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8(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学生课后完成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学生运用本次习作中学到的知识和方法，在黑板报上的专栏</a:t>
            </a: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---“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我的发现”栏不断更新的同时，把发现问题、探究问题的经过和在这个过程中的心情写下</a:t>
            </a:r>
            <a:r>
              <a:rPr lang="zh-CN" altLang="en-US" sz="24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来。</a:t>
            </a:r>
            <a:r>
              <a:rPr lang="en-US" altLang="zh-CN" sz="2400">
                <a:solidFill>
                  <a:srgbClr val="83B085"/>
                </a:solidFill>
              </a:rPr>
              <a:t/>
            </a:r>
            <a:br>
              <a:rPr lang="en-US" altLang="zh-CN" sz="2400">
                <a:solidFill>
                  <a:srgbClr val="83B085"/>
                </a:solidFill>
              </a:rPr>
            </a:br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．同学们，今天我们交流了自己在平常生活中的发现，知道了习作内容源于生活，我们要平时要乐于体验生活、善于观察生活；二是知道了记事要有顺序、有重点、写具体。</a:t>
            </a:r>
            <a:r>
              <a:rPr lang="zh-CN" altLang="en-US" sz="2400">
                <a:solidFill>
                  <a:srgbClr val="83B085"/>
                </a:solidFill>
              </a:rPr>
              <a:t/>
            </a:r>
            <a:br>
              <a:rPr lang="zh-CN" altLang="en-US" sz="2400">
                <a:solidFill>
                  <a:srgbClr val="83B085"/>
                </a:solidFill>
              </a:rPr>
            </a:b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⑵．课后，请同学们再写一个新的发现。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4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472D97AE-B7CD-4AAB-8054-85E9B77D6F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xmlns="" id="{CECCFF57-54DA-49B5-90BC-61B6CEDBB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558" y="2788377"/>
            <a:ext cx="4681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苏教版小学语文三年级下册习作</a:t>
            </a:r>
            <a:r>
              <a:rPr kumimoji="1" lang="en-US" altLang="zh-CN" sz="24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xmlns="" id="{31A0BFFF-EED1-4D15-8315-ADE2E980B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783" y="1395868"/>
            <a:ext cx="6001964" cy="1200329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72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同学们下课啦</a:t>
            </a:r>
            <a:r>
              <a:rPr kumimoji="1" lang="en-US" altLang="zh-CN" sz="7200" dirty="0">
                <a:solidFill>
                  <a:srgbClr val="83B08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!</a:t>
            </a:r>
            <a:endParaRPr kumimoji="1" lang="zh-CN" altLang="en-US" sz="7200" dirty="0">
              <a:solidFill>
                <a:srgbClr val="83B08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53055E2B-81DF-4C15-8E52-4C53002EF36C}"/>
              </a:ext>
            </a:extLst>
          </p:cNvPr>
          <p:cNvCxnSpPr>
            <a:cxnSpLocks/>
          </p:cNvCxnSpPr>
          <p:nvPr/>
        </p:nvCxnSpPr>
        <p:spPr>
          <a:xfrm>
            <a:off x="3329023" y="2666953"/>
            <a:ext cx="5715191" cy="0"/>
          </a:xfrm>
          <a:prstGeom prst="line">
            <a:avLst/>
          </a:prstGeom>
          <a:ln>
            <a:solidFill>
              <a:srgbClr val="83B0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C3209C9-9723-4239-9C16-790D58BD8935}"/>
              </a:ext>
            </a:extLst>
          </p:cNvPr>
          <p:cNvSpPr txBox="1"/>
          <p:nvPr/>
        </p:nvSpPr>
        <p:spPr>
          <a:xfrm>
            <a:off x="4900837" y="3502580"/>
            <a:ext cx="2289178" cy="369332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指导老师</a:t>
            </a:r>
            <a:r>
              <a:rPr lang="zh-CN" altLang="en-US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8F9049A-DAD9-4043-AF1C-EF5D148E4C3B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902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8A1E7296-CF0C-44A4-9FDD-F60073306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85EB368-C784-4B2F-B14C-D143EB48FA20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0B26650-7EEF-4957-BF15-33638926BE41}"/>
              </a:ext>
            </a:extLst>
          </p:cNvPr>
          <p:cNvSpPr/>
          <p:nvPr/>
        </p:nvSpPr>
        <p:spPr>
          <a:xfrm>
            <a:off x="3895946" y="2282756"/>
            <a:ext cx="357064" cy="898231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282C560-3C37-4816-BD4D-161F40793748}"/>
              </a:ext>
            </a:extLst>
          </p:cNvPr>
          <p:cNvSpPr/>
          <p:nvPr/>
        </p:nvSpPr>
        <p:spPr>
          <a:xfrm>
            <a:off x="4058597" y="2151608"/>
            <a:ext cx="4374030" cy="98961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376BC56-79B3-4912-8A94-3FC064A7B2E0}"/>
              </a:ext>
            </a:extLst>
          </p:cNvPr>
          <p:cNvSpPr txBox="1"/>
          <p:nvPr/>
        </p:nvSpPr>
        <p:spPr>
          <a:xfrm>
            <a:off x="4278410" y="2228229"/>
            <a:ext cx="383310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dirty="0">
                <a:solidFill>
                  <a:srgbClr val="83B085"/>
                </a:solidFill>
              </a:rPr>
              <a:t>01   </a:t>
            </a:r>
            <a:r>
              <a:rPr lang="zh-CN" altLang="en-US" sz="5000" dirty="0">
                <a:solidFill>
                  <a:srgbClr val="83B085"/>
                </a:solidFill>
              </a:rPr>
              <a:t>教学目标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dirty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教学目标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732582" y="2261890"/>
            <a:ext cx="72570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．读懂例文，了解主要内容及事情的前因后果，</a:t>
            </a:r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我的新发现</a:t>
            </a:r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作文教案（四年级下苏教版）。</a:t>
            </a:r>
            <a:endParaRPr lang="zh-CN" altLang="en-US" sz="40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dirty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教学目标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463800" y="1786235"/>
            <a:ext cx="77597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．借助习作要点讨论的提示，使学生懂得两点：一是习作内容源于生活，乐于体验生活、善于观察生活、做事要有创造力十分重要；二是记事要有顺序、有重点、写具体。</a:t>
            </a:r>
            <a:endParaRPr lang="zh-CN" altLang="en-US" sz="40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9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 dirty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教学目标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485750" y="2261890"/>
            <a:ext cx="72935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．按照习作要求，写一件发生在我们身边的引起我们思考并动脑筋解决了的事，要写出解决问题的过程。</a:t>
            </a:r>
            <a:endParaRPr lang="zh-CN" altLang="en-US" sz="40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8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8A1E7296-CF0C-44A4-9FDD-F60073306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85EB368-C784-4B2F-B14C-D143EB48FA20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0B26650-7EEF-4957-BF15-33638926BE41}"/>
              </a:ext>
            </a:extLst>
          </p:cNvPr>
          <p:cNvSpPr/>
          <p:nvPr/>
        </p:nvSpPr>
        <p:spPr>
          <a:xfrm>
            <a:off x="3895946" y="2282756"/>
            <a:ext cx="357064" cy="898231"/>
          </a:xfrm>
          <a:prstGeom prst="rect">
            <a:avLst/>
          </a:prstGeom>
          <a:solidFill>
            <a:srgbClr val="83B0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282C560-3C37-4816-BD4D-161F40793748}"/>
              </a:ext>
            </a:extLst>
          </p:cNvPr>
          <p:cNvSpPr/>
          <p:nvPr/>
        </p:nvSpPr>
        <p:spPr>
          <a:xfrm>
            <a:off x="4058597" y="2151608"/>
            <a:ext cx="4374030" cy="989616"/>
          </a:xfrm>
          <a:prstGeom prst="rect">
            <a:avLst/>
          </a:prstGeom>
          <a:solidFill>
            <a:schemeClr val="bg1"/>
          </a:solidFill>
          <a:ln>
            <a:solidFill>
              <a:srgbClr val="83B0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376BC56-79B3-4912-8A94-3FC064A7B2E0}"/>
              </a:ext>
            </a:extLst>
          </p:cNvPr>
          <p:cNvSpPr txBox="1"/>
          <p:nvPr/>
        </p:nvSpPr>
        <p:spPr>
          <a:xfrm>
            <a:off x="4278410" y="2228229"/>
            <a:ext cx="383310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smtClean="0">
                <a:solidFill>
                  <a:srgbClr val="83B085"/>
                </a:solidFill>
              </a:rPr>
              <a:t>02   </a:t>
            </a:r>
            <a:r>
              <a:rPr lang="zh-CN" altLang="en-US" sz="5000">
                <a:solidFill>
                  <a:srgbClr val="83B085"/>
                </a:solidFill>
              </a:rPr>
              <a:t>教</a:t>
            </a:r>
            <a:r>
              <a:rPr lang="zh-CN" altLang="en-US" sz="5000" smtClean="0">
                <a:solidFill>
                  <a:srgbClr val="83B085"/>
                </a:solidFill>
              </a:rPr>
              <a:t>学</a:t>
            </a:r>
            <a:r>
              <a:rPr lang="zh-CN" altLang="en-US" sz="5000">
                <a:solidFill>
                  <a:srgbClr val="83B085"/>
                </a:solidFill>
              </a:rPr>
              <a:t>重点</a:t>
            </a:r>
            <a:endParaRPr lang="zh-CN" altLang="en-US" sz="5000" dirty="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重点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191358" y="1924735"/>
            <a:ext cx="78105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）、引导学生学会观察，发现生活中的新事物或新现象</a:t>
            </a:r>
            <a:r>
              <a:rPr lang="zh-CN" altLang="en-US" sz="4000" b="1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4000" b="1" smtClean="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4000" b="1">
                <a:solidFill>
                  <a:srgbClr val="83B085"/>
                </a:solidFill>
              </a:rPr>
              <a:t/>
            </a:r>
            <a:br>
              <a:rPr lang="zh-CN" altLang="en-US" sz="4000" b="1">
                <a:solidFill>
                  <a:srgbClr val="83B085"/>
                </a:solidFill>
              </a:rPr>
            </a:br>
            <a:r>
              <a:rPr lang="zh-CN" altLang="en-US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）、把事情写得具体、有重点，同时言之有序。 </a:t>
            </a:r>
            <a:endParaRPr lang="zh-CN" altLang="en-US" sz="4000" b="1">
              <a:solidFill>
                <a:srgbClr val="83B08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12161" y="1075358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、教学重点：</a:t>
            </a:r>
            <a:endParaRPr lang="zh-CN" altLang="en-US" sz="2400" b="1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7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5736F8-FC99-4AFE-9DBC-496C0CE03564}"/>
              </a:ext>
            </a:extLst>
          </p:cNvPr>
          <p:cNvGrpSpPr/>
          <p:nvPr/>
        </p:nvGrpSpPr>
        <p:grpSpPr>
          <a:xfrm>
            <a:off x="878452" y="284889"/>
            <a:ext cx="10103423" cy="507831"/>
            <a:chOff x="715348" y="527277"/>
            <a:chExt cx="10103423" cy="50783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5E6F9A1-FE2E-4907-AEFC-642E5861F9D9}"/>
                </a:ext>
              </a:extLst>
            </p:cNvPr>
            <p:cNvSpPr/>
            <p:nvPr/>
          </p:nvSpPr>
          <p:spPr>
            <a:xfrm>
              <a:off x="3606184" y="810219"/>
              <a:ext cx="7212587" cy="45719"/>
            </a:xfrm>
            <a:prstGeom prst="rect">
              <a:avLst/>
            </a:prstGeom>
            <a:solidFill>
              <a:srgbClr val="83B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2A275B-FCF5-4FD0-A44E-B8CC32AFE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348" y="527277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教</a:t>
              </a:r>
              <a:r>
                <a:rPr lang="zh-CN" altLang="en-US" sz="3300" spc="600" smtClean="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学</a:t>
              </a:r>
              <a:r>
                <a:rPr lang="zh-CN" altLang="en-US" sz="3300" spc="600">
                  <a:solidFill>
                    <a:srgbClr val="83B08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重点</a:t>
              </a:r>
              <a:endParaRPr lang="zh-CN" altLang="en-US" sz="3300" spc="600" dirty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301505" y="1087757"/>
            <a:ext cx="96620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rgbClr val="83B085"/>
                </a:solidFill>
              </a:rPr>
              <a:t/>
            </a:r>
            <a:br>
              <a:rPr lang="zh-CN" altLang="en-US" sz="4000">
                <a:solidFill>
                  <a:srgbClr val="83B085"/>
                </a:solidFill>
              </a:rPr>
            </a:br>
            <a:r>
              <a:rPr lang="zh-CN" altLang="en-US" sz="2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要把发现的过程写清楚、写具体，把自己发现过程中的心情渗透在字里行间。 </a:t>
            </a:r>
            <a:r>
              <a:rPr lang="zh-CN" altLang="en-US" sz="2000">
                <a:solidFill>
                  <a:srgbClr val="83B085"/>
                </a:solidFill>
              </a:rPr>
              <a:t/>
            </a:r>
            <a:br>
              <a:rPr lang="zh-CN" altLang="en-US" sz="2000">
                <a:solidFill>
                  <a:srgbClr val="83B085"/>
                </a:solidFill>
              </a:rPr>
            </a:br>
            <a:r>
              <a:rPr lang="zh-CN" altLang="en-US" sz="2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资源利用：</a:t>
            </a:r>
            <a:r>
              <a:rPr lang="zh-CN" altLang="en-US" sz="4000">
                <a:solidFill>
                  <a:srgbClr val="83B085"/>
                </a:solidFill>
              </a:rPr>
              <a:t/>
            </a:r>
            <a:br>
              <a:rPr lang="zh-CN" altLang="en-US" sz="4000">
                <a:solidFill>
                  <a:srgbClr val="83B085"/>
                </a:solidFill>
              </a:rPr>
            </a:b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）．主题阅读文本。</a:t>
            </a:r>
            <a:r>
              <a:rPr lang="zh-CN" altLang="en-US" sz="4000">
                <a:solidFill>
                  <a:srgbClr val="83B085"/>
                </a:solidFill>
              </a:rPr>
              <a:t/>
            </a:r>
            <a:br>
              <a:rPr lang="zh-CN" altLang="en-US" sz="4000">
                <a:solidFill>
                  <a:srgbClr val="83B085"/>
                </a:solidFill>
              </a:rPr>
            </a:b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）．提前二周，引导学生去留心观察周围的生活，寻找新的发现。在黑板报上专辟一个角，为“我的发现”，鼓励学生每天写下自己的发现，做到每日更新。</a:t>
            </a:r>
            <a:endParaRPr lang="zh-CN" altLang="en-US" sz="4000">
              <a:solidFill>
                <a:srgbClr val="83B085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87900" y="903091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、教学难点：</a:t>
            </a:r>
            <a:endParaRPr lang="zh-CN" altLang="en-US" sz="24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8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苏教版小学语文三年级习作课件范本PPT-我的新发现.pptx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5129</TotalTime>
  <Words>501</Words>
  <Application>Microsoft Office PowerPoint</Application>
  <PresentationFormat>自定义</PresentationFormat>
  <Paragraphs>87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ITC Avant Garde Std Bk</vt:lpstr>
      <vt:lpstr>Meiryo</vt:lpstr>
      <vt:lpstr>等线</vt:lpstr>
      <vt:lpstr>华文新魏</vt:lpstr>
      <vt:lpstr>华文中宋</vt:lpstr>
      <vt:lpstr>宋体</vt:lpstr>
      <vt:lpstr>微软雅黑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3184</cp:revision>
  <dcterms:created xsi:type="dcterms:W3CDTF">2015-12-01T09:06:39Z</dcterms:created>
  <dcterms:modified xsi:type="dcterms:W3CDTF">2020-07-01T06:22:58Z</dcterms:modified>
</cp:coreProperties>
</file>