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1" r:id="rId8"/>
    <p:sldId id="494" r:id="rId9"/>
    <p:sldId id="498" r:id="rId10"/>
    <p:sldId id="499" r:id="rId11"/>
    <p:sldId id="492" r:id="rId12"/>
    <p:sldId id="500" r:id="rId13"/>
    <p:sldId id="495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08" r:id="rId22"/>
    <p:sldId id="509" r:id="rId23"/>
    <p:sldId id="493" r:id="rId24"/>
    <p:sldId id="496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7671"/>
    <a:srgbClr val="F4F1EC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74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722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831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5900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5582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492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76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675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050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935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03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746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727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529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3690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5727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291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663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168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19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55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7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55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1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63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5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9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440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65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10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38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6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4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户外, 水&#10;&#10;已生成高可信度的说明">
            <a:extLst>
              <a:ext uri="{FF2B5EF4-FFF2-40B4-BE49-F238E27FC236}">
                <a16:creationId xmlns:a16="http://schemas.microsoft.com/office/drawing/2014/main" xmlns="" id="{3D80B12C-1446-4946-AECC-7F406E444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_14">
            <a:extLst>
              <a:ext uri="{FF2B5EF4-FFF2-40B4-BE49-F238E27FC236}">
                <a16:creationId xmlns:a16="http://schemas.microsoft.com/office/drawing/2014/main" xmlns="" id="{4709F664-043F-4A49-8C67-E60097805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644" y="616577"/>
            <a:ext cx="998206" cy="383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5400" b="1" spc="-3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伯牙绝弦</a:t>
            </a:r>
            <a:endParaRPr lang="zh-CN" altLang="zh-CN" sz="5400" b="1" spc="-300" dirty="0">
              <a:solidFill>
                <a:srgbClr val="78767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27">
            <a:extLst>
              <a:ext uri="{FF2B5EF4-FFF2-40B4-BE49-F238E27FC236}">
                <a16:creationId xmlns:a16="http://schemas.microsoft.com/office/drawing/2014/main" xmlns="" id="{52E6EA0C-5A8D-4A66-9188-2A098B5CE92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7825" y="1035050"/>
            <a:ext cx="0" cy="3820960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120A43-9D81-4DFD-B167-D6DAC0B2F30D}"/>
              </a:ext>
            </a:extLst>
          </p:cNvPr>
          <p:cNvSpPr txBox="1"/>
          <p:nvPr/>
        </p:nvSpPr>
        <p:spPr>
          <a:xfrm>
            <a:off x="7393025" y="941870"/>
            <a:ext cx="523220" cy="3939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200" spc="300" dirty="0">
                <a:ln w="3175">
                  <a:noFill/>
                </a:ln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人教版六年级语文课件模板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E155E55D-FF3A-4D33-B062-00DF7A3A15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297" y="4145271"/>
            <a:ext cx="747567" cy="8133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823A847-9137-411B-A3E6-D9472C3965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209" y="975294"/>
            <a:ext cx="2932138" cy="382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C88F23B2-C4E9-4879-BA4E-50837A6D0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_14">
            <a:extLst>
              <a:ext uri="{FF2B5EF4-FFF2-40B4-BE49-F238E27FC236}">
                <a16:creationId xmlns:a16="http://schemas.microsoft.com/office/drawing/2014/main" xmlns="" id="{2D0A629A-EDE9-4C22-8C43-2123662A7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493" y="2061607"/>
            <a:ext cx="1038796" cy="102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400" b="1" spc="6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叁</a:t>
            </a:r>
            <a:endParaRPr lang="zh-CN" sz="4400" b="1" spc="600" dirty="0">
              <a:solidFill>
                <a:srgbClr val="78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A86F521-E4BB-4D93-A903-20B7A1420F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477" y="2800676"/>
            <a:ext cx="747567" cy="81335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0CF663E-412D-4769-B1DC-7CAD89F9CED8}"/>
              </a:ext>
            </a:extLst>
          </p:cNvPr>
          <p:cNvGrpSpPr/>
          <p:nvPr/>
        </p:nvGrpSpPr>
        <p:grpSpPr>
          <a:xfrm>
            <a:off x="5079090" y="2240855"/>
            <a:ext cx="3328219" cy="1138773"/>
            <a:chOff x="964623" y="3237069"/>
            <a:chExt cx="3328219" cy="113877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A0EFA48-EA95-4129-BB4C-E200958E85DC}"/>
                </a:ext>
              </a:extLst>
            </p:cNvPr>
            <p:cNvSpPr txBox="1"/>
            <p:nvPr/>
          </p:nvSpPr>
          <p:spPr>
            <a:xfrm>
              <a:off x="964623" y="4006510"/>
              <a:ext cx="3328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cap="all" spc="300" dirty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cap="all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文本框 12">
              <a:extLst>
                <a:ext uri="{FF2B5EF4-FFF2-40B4-BE49-F238E27FC236}">
                  <a16:creationId xmlns:a16="http://schemas.microsoft.com/office/drawing/2014/main" xmlns="" id="{E9B98ECD-FEAF-4DE7-99E2-5883404617C9}"/>
                </a:ext>
              </a:extLst>
            </p:cNvPr>
            <p:cNvSpPr txBox="1"/>
            <p:nvPr/>
          </p:nvSpPr>
          <p:spPr>
            <a:xfrm>
              <a:off x="1509831" y="3237069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课文赏析</a:t>
              </a:r>
              <a:endParaRPr lang="zh-CN" altLang="en-US" sz="44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</p:grpSp>
      <p:cxnSp>
        <p:nvCxnSpPr>
          <p:cNvPr id="18" name="直接连接符 27">
            <a:extLst>
              <a:ext uri="{FF2B5EF4-FFF2-40B4-BE49-F238E27FC236}">
                <a16:creationId xmlns:a16="http://schemas.microsoft.com/office/drawing/2014/main" xmlns="" id="{F8F30C8E-3814-4EB7-8A9A-7460C0FD8C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6071" y="2278386"/>
            <a:ext cx="0" cy="1161017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13752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44875" y="1466850"/>
            <a:ext cx="4664075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zh-CN" altLang="en-US" sz="2500" b="1">
                <a:solidFill>
                  <a:srgbClr val="787671"/>
                </a:solidFill>
                <a:latin typeface="华文行楷" pitchFamily="2" charset="-122"/>
                <a:ea typeface="华文行楷" pitchFamily="2" charset="-122"/>
              </a:rPr>
              <a:t>伯牙绝弦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60550" y="2474913"/>
            <a:ext cx="7632700" cy="201593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伯牙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善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鼓琴，钟子期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善听。伯牙鼓琴，志在高山，钟子期曰：</a:t>
            </a:r>
            <a:r>
              <a:rPr kumimoji="1" lang="zh-CN" altLang="en-US" sz="2500" b="1">
                <a:solidFill>
                  <a:srgbClr val="787671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善哉，峨峨兮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若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泰山！</a:t>
            </a:r>
            <a:r>
              <a:rPr kumimoji="1" lang="zh-CN" altLang="en-US" sz="2500" b="1">
                <a:solidFill>
                  <a:srgbClr val="787671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志在流水，钟子期曰：</a:t>
            </a:r>
            <a:r>
              <a:rPr kumimoji="1" lang="zh-CN" altLang="en-US" sz="2500" b="1">
                <a:solidFill>
                  <a:srgbClr val="787671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善哉，洋洋兮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若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江河！</a:t>
            </a:r>
            <a:r>
              <a:rPr kumimoji="1" lang="zh-CN" altLang="en-US" sz="2500" b="1">
                <a:solidFill>
                  <a:srgbClr val="787671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伯牙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所念，钟子期 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必得之。子期死，伯牙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谓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世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再无知音，乃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破琴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绝弦，终身</a:t>
            </a:r>
            <a:r>
              <a:rPr kumimoji="1" lang="en-US" altLang="zh-CN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kumimoji="1" lang="zh-CN" altLang="en-US" sz="2500" b="1">
                <a:solidFill>
                  <a:srgbClr val="787671"/>
                </a:solidFill>
                <a:latin typeface="楷体_GB2312" pitchFamily="49" charset="-122"/>
                <a:ea typeface="楷体_GB2312" pitchFamily="49" charset="-122"/>
              </a:rPr>
              <a:t>不复鼓。</a:t>
            </a:r>
          </a:p>
        </p:txBody>
      </p:sp>
    </p:spTree>
    <p:extLst>
      <p:ext uri="{BB962C8B-B14F-4D97-AF65-F5344CB8AC3E}">
        <p14:creationId xmlns:p14="http://schemas.microsoft.com/office/powerpoint/2010/main" val="28829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24000" y="1460818"/>
            <a:ext cx="96647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作品译</a:t>
            </a:r>
            <a:r>
              <a:rPr lang="zh-CN" altLang="en-US" sz="25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文</a:t>
            </a:r>
            <a:endParaRPr lang="en-US" altLang="zh-CN" sz="2500" smtClean="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zh-CN" altLang="en-US" sz="250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500" smtClean="0">
                <a:solidFill>
                  <a:srgbClr val="787671"/>
                </a:solidFill>
                <a:latin typeface="arial" panose="020B0604020202020204" pitchFamily="34" charset="0"/>
              </a:rPr>
              <a:t>伯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牙擅长弹琴，钟子期擅长倾听琴声。伯牙弹琴的时候，心里想到巍峨的泰山，钟子期听了赞叹道：“好啊！就像巍峨的泰山屹立在我的面前！”伯牙弹琴时，心里想到宽广的长江，黄河，钟子期赞叹道：“好啊，宛如一望无际的长江黄河在我面前流动！” 无论伯牙弹琴的时候心里想到什么，钟子期都会清楚地道出他的心声。钟子期去世后，伯牙就此认为世界上再也没有他的知音了。于是，他坚决地把自己心爱的琴摔破了，挑断了琴弦，终生不再弹琴，以便绝了自己对钟子期的思念。</a:t>
            </a:r>
            <a:endParaRPr lang="zh-CN" altLang="en-US" sz="25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529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07306" y="1698347"/>
            <a:ext cx="9575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                                  教</a:t>
            </a:r>
            <a:r>
              <a:rPr lang="zh-CN" altLang="en-US" sz="23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材解读</a:t>
            </a:r>
          </a:p>
          <a:p>
            <a:r>
              <a:rPr lang="zh-CN" altLang="en-US" sz="23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课</a:t>
            </a:r>
            <a:r>
              <a:rPr lang="zh-CN" altLang="en-US" sz="23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文简</a:t>
            </a:r>
            <a:r>
              <a:rPr lang="zh-CN" altLang="en-US" sz="23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说</a:t>
            </a:r>
            <a:endParaRPr lang="en-US" altLang="zh-CN" sz="2300" smtClean="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zh-CN" altLang="en-US" sz="230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人生苦短，知音难求；云烟万里，佳话千载。纯真友谊的基础是理解，中华文化在这方面最形象最深刻的阐释，莫过于春秋时期楚国俞伯牙与钟子期的故事。“伯牙绝弦”，是交朋结友的千古楷模，它流传至今并给人历久弥新的启迪。正是这个故事，确立了中华民族高尚人际关系与友情的标准，说它是东方文化之瑰宝也当之无愧</a:t>
            </a:r>
            <a:r>
              <a:rPr lang="zh-CN" altLang="en-US" sz="23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zh-CN" altLang="en-US" sz="2300">
              <a:solidFill>
                <a:srgbClr val="78767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716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06128" y="1826603"/>
            <a:ext cx="955754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故事荡气回肠、耐人寻味。伯牙喜欢弹琴，子期有很高的音乐鉴赏能力。伯牙把感情溶进乐曲中去，用琴声表达了他像高山一样巍然屹立于天地之间的情操，以及像大海一样奔腾于宇宙之间的智慧，琴技达到了炉火纯青的地步。而钟子期的情操、智慧正好与他产生了共鸣。不管伯牙如何弹奏，子期都能准确地道出伯牙的心意。伯牙因得知音而大喜，道：“相识满天下，知音能几人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!”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子期死后，伯牙悲痛欲绝，觉得世上再没有人能如此真切地理解他，“乃破琴绝弦，终身不复鼓。”古人说：“士为知己者死。”伯牙绝弦，所喻示的正是一种真知己的境界，这也正是它千百年来广为流传的魅力所在</a:t>
            </a:r>
            <a:r>
              <a:rPr lang="zh-CN" altLang="en-US" sz="23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zh-CN" altLang="en-US" sz="2300">
              <a:solidFill>
                <a:srgbClr val="787671"/>
              </a:solidFill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61672" y="1122901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教材解读</a:t>
            </a:r>
            <a:endParaRPr lang="zh-CN" altLang="en-US" sz="2500">
              <a:solidFill>
                <a:srgbClr val="787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5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923256" y="2626836"/>
            <a:ext cx="83439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选编这篇课文的意图，一是让学生借助注释初步了解文言文大意；二是积累中华优秀经典诗文，感受朋友间相互理解、相互欣赏的纯真友情；三是体会音乐艺术的无穷魅力。</a:t>
            </a: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本文教学的重点是让学生凭借注释和工具书读通、读懂内容，在此基础上记诵积累。</a:t>
            </a:r>
          </a:p>
        </p:txBody>
      </p:sp>
      <p:sp>
        <p:nvSpPr>
          <p:cNvPr id="6" name="矩形 5"/>
          <p:cNvSpPr/>
          <p:nvPr/>
        </p:nvSpPr>
        <p:spPr>
          <a:xfrm>
            <a:off x="5361672" y="1523017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教材解读</a:t>
            </a:r>
            <a:endParaRPr lang="zh-CN" altLang="en-US" sz="2500">
              <a:solidFill>
                <a:srgbClr val="787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51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71600" y="1118716"/>
            <a:ext cx="962660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词句解</a:t>
            </a:r>
            <a:r>
              <a:rPr lang="zh-CN" altLang="en-US" sz="23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析</a:t>
            </a:r>
            <a:endParaRPr lang="en-US" altLang="zh-CN" sz="2300" smtClean="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zh-CN" altLang="en-US" sz="230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）对句子的理解。</a:t>
            </a: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①伯牙鼓琴，志在高山，钟子期曰：“善哉，峨峨兮若泰山！”志在流水，钟子期曰：“善哉，洋洋兮若江河！”</a:t>
            </a: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“善哉”，太好了。“若”，好像。伯牙弹琴的时候，心里想到高山，钟子期听了（赞叹）道：“你弹得太好了！简直就像巍峨的泰山屹立在我眼前！</a:t>
            </a:r>
          </a:p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伯牙心里想到流水，钟子期（如痴如醉，击节称妙）：“好极了！这琴声宛如奔腾不息的江河从我心中流过！”伯牙琴技出神入化，钟子期欣赏水平同样高超。教学时，可通过反复吟诵，体会钟子期发自内心的赞叹以及伯牙遇到知音时欣喜若狂的心情。读了这个句子，我们对“伯牙善鼓琴，钟子期善听”有了更真切、更形象的了解。</a:t>
            </a:r>
            <a:endParaRPr lang="zh-CN" altLang="en-US" sz="23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7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70014" y="1288534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词句解析</a:t>
            </a:r>
            <a:endParaRPr lang="en-US" altLang="zh-CN" sz="2500" b="1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1150" y="2487136"/>
            <a:ext cx="90297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②伯牙所念，钟子期必得之</a:t>
            </a:r>
            <a:r>
              <a:rPr lang="zh-CN" altLang="en-US" sz="25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不管伯牙心里想到什么，钟子期都能准确地道出他的心意。伯牙精妙的乐曲，只有通晓音律的钟子期能真正听懂，伯牙的心意，只有钟子期能真正理解。情投意合，这才是知音啊！</a:t>
            </a:r>
            <a:endParaRPr lang="zh-CN" altLang="en-US" sz="25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81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70014" y="1288534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词句解析</a:t>
            </a:r>
            <a:endParaRPr lang="en-US" altLang="zh-CN" sz="2500" b="1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6956" y="1880463"/>
            <a:ext cx="100965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③伯牙谓世再无知音，乃破琴绝弦，终身不复鼓</a:t>
            </a:r>
            <a:r>
              <a:rPr lang="zh-CN" altLang="en-US" sz="25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“破琴”，把琴摔碎。“知音”，理解自己心意、有共同语言的人。这里指伯牙把钟子期当做他的知音。“复”，再，重新。伯牙（悲痛欲绝），觉得世界上再也找不到（比钟子期更了解他的）知音了，于是，他把心爱的琴摔碎，终身不再弹琴。</a:t>
            </a: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钟子期死后，伯牙悲痛欲绝，黯然神伤，毅然决然地“破琴绝弦”，这是何等悲壮而又感人的行为！朋友间的深情厚谊令人动容。千百年来，“知音”典故不但在华夏大地传为美谈，而且名扬海外。</a:t>
            </a:r>
            <a:endParaRPr lang="zh-CN" altLang="en-US" sz="25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37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70014" y="1288534"/>
            <a:ext cx="14670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词句解析</a:t>
            </a:r>
            <a:endParaRPr lang="en-US" altLang="zh-CN" sz="2500" b="1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3206" y="2284869"/>
            <a:ext cx="9144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）对词语的理解</a:t>
            </a:r>
            <a:r>
              <a:rPr lang="zh-CN" altLang="en-US" sz="25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伯牙绝弦：绝，断绝。伯牙因为子期死了，就把琴摔碎，再也不弹琴。比喻知己丧亡后，弃绝某种专长爱好，表示悼念。</a:t>
            </a: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知音：理解自己心意、有共同语言的人，比喻真正了解自己的人。</a:t>
            </a:r>
            <a:endParaRPr lang="zh-CN" altLang="en-US" sz="25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88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户外, 水&#10;&#10;已生成高可信度的说明">
            <a:extLst>
              <a:ext uri="{FF2B5EF4-FFF2-40B4-BE49-F238E27FC236}">
                <a16:creationId xmlns:a16="http://schemas.microsoft.com/office/drawing/2014/main" xmlns="" id="{24388774-4F8C-4D44-9376-225279F70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509D58E-7346-4EE5-8345-47A6B6125444}"/>
              </a:ext>
            </a:extLst>
          </p:cNvPr>
          <p:cNvGrpSpPr/>
          <p:nvPr/>
        </p:nvGrpSpPr>
        <p:grpSpPr>
          <a:xfrm>
            <a:off x="4964741" y="1458192"/>
            <a:ext cx="3692585" cy="710326"/>
            <a:chOff x="4341100" y="1393760"/>
            <a:chExt cx="3692585" cy="710326"/>
          </a:xfrm>
        </p:grpSpPr>
        <p:sp>
          <p:nvSpPr>
            <p:cNvPr id="36" name="圆角矩形 52">
              <a:extLst>
                <a:ext uri="{FF2B5EF4-FFF2-40B4-BE49-F238E27FC236}">
                  <a16:creationId xmlns:a16="http://schemas.microsoft.com/office/drawing/2014/main" xmlns="" id="{03C164EA-2460-4FEA-82F0-46B1BA819BB0}"/>
                </a:ext>
              </a:extLst>
            </p:cNvPr>
            <p:cNvSpPr/>
            <p:nvPr/>
          </p:nvSpPr>
          <p:spPr>
            <a:xfrm>
              <a:off x="4533900" y="1463174"/>
              <a:ext cx="3499785" cy="5715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876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6EF7AABE-613B-4299-8087-B053E3C29F8B}"/>
                </a:ext>
              </a:extLst>
            </p:cNvPr>
            <p:cNvSpPr/>
            <p:nvPr/>
          </p:nvSpPr>
          <p:spPr>
            <a:xfrm>
              <a:off x="4341100" y="1393760"/>
              <a:ext cx="710326" cy="710326"/>
            </a:xfrm>
            <a:prstGeom prst="ellipse">
              <a:avLst/>
            </a:prstGeom>
            <a:solidFill>
              <a:srgbClr val="787671"/>
            </a:solidFill>
            <a:ln w="76200">
              <a:solidFill>
                <a:srgbClr val="F4F1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壹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BADBB4B5-856A-4457-BC62-BDEF0FC09ECE}"/>
                </a:ext>
              </a:extLst>
            </p:cNvPr>
            <p:cNvSpPr txBox="1"/>
            <p:nvPr/>
          </p:nvSpPr>
          <p:spPr>
            <a:xfrm>
              <a:off x="5336032" y="1463174"/>
              <a:ext cx="254967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78767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课前导读</a:t>
              </a:r>
              <a:endParaRPr lang="zh-CN" altLang="en-US" sz="28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85C31D7-262E-40A5-A755-0F25DCB0AE5C}"/>
              </a:ext>
            </a:extLst>
          </p:cNvPr>
          <p:cNvGrpSpPr/>
          <p:nvPr/>
        </p:nvGrpSpPr>
        <p:grpSpPr>
          <a:xfrm>
            <a:off x="4957121" y="2240512"/>
            <a:ext cx="3692585" cy="710326"/>
            <a:chOff x="4341100" y="1393760"/>
            <a:chExt cx="3692585" cy="710326"/>
          </a:xfrm>
        </p:grpSpPr>
        <p:sp>
          <p:nvSpPr>
            <p:cNvPr id="40" name="圆角矩形 52">
              <a:extLst>
                <a:ext uri="{FF2B5EF4-FFF2-40B4-BE49-F238E27FC236}">
                  <a16:creationId xmlns:a16="http://schemas.microsoft.com/office/drawing/2014/main" xmlns="" id="{74936A05-8EEB-495D-A3E7-0F5C2EB0B3BE}"/>
                </a:ext>
              </a:extLst>
            </p:cNvPr>
            <p:cNvSpPr/>
            <p:nvPr/>
          </p:nvSpPr>
          <p:spPr>
            <a:xfrm>
              <a:off x="4533900" y="1463174"/>
              <a:ext cx="3499785" cy="5715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876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7C202121-E864-4BE7-94DB-322B94E9CCE8}"/>
                </a:ext>
              </a:extLst>
            </p:cNvPr>
            <p:cNvSpPr/>
            <p:nvPr/>
          </p:nvSpPr>
          <p:spPr>
            <a:xfrm>
              <a:off x="4341100" y="1393760"/>
              <a:ext cx="710326" cy="710326"/>
            </a:xfrm>
            <a:prstGeom prst="ellipse">
              <a:avLst/>
            </a:prstGeom>
            <a:solidFill>
              <a:srgbClr val="787671"/>
            </a:solidFill>
            <a:ln w="76200">
              <a:solidFill>
                <a:srgbClr val="F4F1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贰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51D51DE7-2EE5-4899-9CB2-0C3717F0BF35}"/>
                </a:ext>
              </a:extLst>
            </p:cNvPr>
            <p:cNvSpPr txBox="1"/>
            <p:nvPr/>
          </p:nvSpPr>
          <p:spPr>
            <a:xfrm>
              <a:off x="5336032" y="1463174"/>
              <a:ext cx="254967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78767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字词学习</a:t>
              </a:r>
              <a:endParaRPr lang="zh-CN" altLang="en-US" sz="28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CA57E0C2-8283-4386-AE0A-6E5F9507B5D1}"/>
              </a:ext>
            </a:extLst>
          </p:cNvPr>
          <p:cNvGrpSpPr/>
          <p:nvPr/>
        </p:nvGrpSpPr>
        <p:grpSpPr>
          <a:xfrm>
            <a:off x="4964741" y="3022832"/>
            <a:ext cx="3692585" cy="710326"/>
            <a:chOff x="4341100" y="1393760"/>
            <a:chExt cx="3692585" cy="710326"/>
          </a:xfrm>
        </p:grpSpPr>
        <p:sp>
          <p:nvSpPr>
            <p:cNvPr id="44" name="圆角矩形 52">
              <a:extLst>
                <a:ext uri="{FF2B5EF4-FFF2-40B4-BE49-F238E27FC236}">
                  <a16:creationId xmlns:a16="http://schemas.microsoft.com/office/drawing/2014/main" xmlns="" id="{EF5840A3-21C7-4C06-AEA6-CD68E103DE31}"/>
                </a:ext>
              </a:extLst>
            </p:cNvPr>
            <p:cNvSpPr/>
            <p:nvPr/>
          </p:nvSpPr>
          <p:spPr>
            <a:xfrm>
              <a:off x="4533900" y="1463174"/>
              <a:ext cx="3499785" cy="5715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876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D4EDF762-25E0-4E66-BBB4-9CEBBC25F9C2}"/>
                </a:ext>
              </a:extLst>
            </p:cNvPr>
            <p:cNvSpPr/>
            <p:nvPr/>
          </p:nvSpPr>
          <p:spPr>
            <a:xfrm>
              <a:off x="4341100" y="1393760"/>
              <a:ext cx="710326" cy="710326"/>
            </a:xfrm>
            <a:prstGeom prst="ellipse">
              <a:avLst/>
            </a:prstGeom>
            <a:solidFill>
              <a:srgbClr val="787671"/>
            </a:solidFill>
            <a:ln w="76200">
              <a:solidFill>
                <a:srgbClr val="F4F1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叁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1B59C4CC-3532-486C-ACDF-F10A08278274}"/>
                </a:ext>
              </a:extLst>
            </p:cNvPr>
            <p:cNvSpPr txBox="1"/>
            <p:nvPr/>
          </p:nvSpPr>
          <p:spPr>
            <a:xfrm>
              <a:off x="5336032" y="1463174"/>
              <a:ext cx="254967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78767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课文赏析</a:t>
              </a:r>
              <a:endParaRPr lang="zh-CN" altLang="en-US" sz="28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A81C963B-C745-48C8-B4E4-D0B83577BAD0}"/>
              </a:ext>
            </a:extLst>
          </p:cNvPr>
          <p:cNvGrpSpPr/>
          <p:nvPr/>
        </p:nvGrpSpPr>
        <p:grpSpPr>
          <a:xfrm>
            <a:off x="4964741" y="3805152"/>
            <a:ext cx="3692585" cy="710326"/>
            <a:chOff x="4341100" y="1393760"/>
            <a:chExt cx="3692585" cy="710326"/>
          </a:xfrm>
        </p:grpSpPr>
        <p:sp>
          <p:nvSpPr>
            <p:cNvPr id="48" name="圆角矩形 52">
              <a:extLst>
                <a:ext uri="{FF2B5EF4-FFF2-40B4-BE49-F238E27FC236}">
                  <a16:creationId xmlns:a16="http://schemas.microsoft.com/office/drawing/2014/main" xmlns="" id="{DD32D424-424E-4C51-83BC-D6C1A4A982EC}"/>
                </a:ext>
              </a:extLst>
            </p:cNvPr>
            <p:cNvSpPr/>
            <p:nvPr/>
          </p:nvSpPr>
          <p:spPr>
            <a:xfrm>
              <a:off x="4533900" y="1463174"/>
              <a:ext cx="3499785" cy="5715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876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2AEE8050-F8A8-4E54-8F24-0B80E890FAC3}"/>
                </a:ext>
              </a:extLst>
            </p:cNvPr>
            <p:cNvSpPr/>
            <p:nvPr/>
          </p:nvSpPr>
          <p:spPr>
            <a:xfrm>
              <a:off x="4341100" y="1393760"/>
              <a:ext cx="710326" cy="710326"/>
            </a:xfrm>
            <a:prstGeom prst="ellipse">
              <a:avLst/>
            </a:prstGeom>
            <a:solidFill>
              <a:srgbClr val="787671"/>
            </a:solidFill>
            <a:ln w="76200">
              <a:solidFill>
                <a:srgbClr val="F4F1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肆</a:t>
              </a:r>
              <a:endParaRPr lang="en-US" sz="2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CFCDFC1C-1B9D-461D-A4B4-212854FABAD4}"/>
                </a:ext>
              </a:extLst>
            </p:cNvPr>
            <p:cNvSpPr txBox="1"/>
            <p:nvPr/>
          </p:nvSpPr>
          <p:spPr>
            <a:xfrm>
              <a:off x="5336032" y="1463174"/>
              <a:ext cx="254967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78767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课文总结</a:t>
              </a:r>
              <a:endParaRPr lang="zh-CN" altLang="en-US" sz="28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1" name="_14">
            <a:extLst>
              <a:ext uri="{FF2B5EF4-FFF2-40B4-BE49-F238E27FC236}">
                <a16:creationId xmlns:a16="http://schemas.microsoft.com/office/drawing/2014/main" xmlns="" id="{ABFFA0F5-A5FF-4777-8552-0C3E5D1B5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366" y="1713522"/>
            <a:ext cx="1038796" cy="90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6000" b="1" spc="3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</a:t>
            </a:r>
            <a:endParaRPr lang="zh-CN" sz="6000" b="1" spc="300" dirty="0">
              <a:solidFill>
                <a:srgbClr val="78767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_14">
            <a:extLst>
              <a:ext uri="{FF2B5EF4-FFF2-40B4-BE49-F238E27FC236}">
                <a16:creationId xmlns:a16="http://schemas.microsoft.com/office/drawing/2014/main" xmlns="" id="{F195BB23-959B-4EEC-BC11-653B3756A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272" y="2598843"/>
            <a:ext cx="1036984" cy="90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6000" b="1" spc="3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录</a:t>
            </a:r>
            <a:endParaRPr lang="zh-CN" altLang="zh-CN" sz="6000" b="1" spc="300" dirty="0">
              <a:solidFill>
                <a:srgbClr val="78767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C4AB570E-362C-4785-9562-24CD202E8A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94" y="3541613"/>
            <a:ext cx="747567" cy="81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146300" y="1716038"/>
            <a:ext cx="10261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好句仿</a:t>
            </a:r>
            <a:r>
              <a:rPr lang="zh-CN" altLang="en-US" sz="2500" smtClean="0">
                <a:solidFill>
                  <a:srgbClr val="78767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写</a:t>
            </a:r>
            <a:endParaRPr lang="en-US" altLang="zh-CN" sz="2500" smtClean="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zh-CN" altLang="en-US" sz="2500">
              <a:solidFill>
                <a:srgbClr val="78767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500" smtClean="0">
                <a:solidFill>
                  <a:srgbClr val="787671"/>
                </a:solidFill>
                <a:latin typeface="arial" panose="020B0604020202020204" pitchFamily="34" charset="0"/>
              </a:rPr>
              <a:t>①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善哉，峨峨兮若泰山！ ② 善哉，洋洋兮若江河！</a:t>
            </a:r>
          </a:p>
          <a:p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仿写：</a:t>
            </a:r>
          </a:p>
          <a:p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善哉，雪雪兮若鲜花！ </a:t>
            </a:r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善哉，花花兮若土地！</a:t>
            </a:r>
          </a:p>
          <a:p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3.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善哉，茫茫兮若云雾！ </a:t>
            </a:r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4.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善哉，袅袅兮若青烟！</a:t>
            </a:r>
          </a:p>
          <a:p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5.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善哉，潇潇兮若春雨！ </a:t>
            </a:r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6.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善哉，汩汩兮若清泉！</a:t>
            </a:r>
          </a:p>
          <a:p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7.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善哉，依依兮若杨柳！ </a:t>
            </a:r>
            <a:r>
              <a:rPr lang="en-US" altLang="zh-CN" sz="2500">
                <a:solidFill>
                  <a:srgbClr val="787671"/>
                </a:solidFill>
                <a:latin typeface="arial" panose="020B0604020202020204" pitchFamily="34" charset="0"/>
              </a:rPr>
              <a:t>8.</a:t>
            </a:r>
            <a:r>
              <a:rPr lang="zh-CN" altLang="en-US" sz="2500">
                <a:solidFill>
                  <a:srgbClr val="787671"/>
                </a:solidFill>
                <a:latin typeface="arial" panose="020B0604020202020204" pitchFamily="34" charset="0"/>
              </a:rPr>
              <a:t>善哉，高高兮若嘉木！</a:t>
            </a:r>
            <a:endParaRPr lang="zh-CN" altLang="en-US" sz="25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308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课文赏析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aphicFrame>
        <p:nvGraphicFramePr>
          <p:cNvPr id="5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468920"/>
              </p:ext>
            </p:extLst>
          </p:nvPr>
        </p:nvGraphicFramePr>
        <p:xfrm>
          <a:off x="1824831" y="1141413"/>
          <a:ext cx="8540750" cy="4830764"/>
        </p:xfrm>
        <a:graphic>
          <a:graphicData uri="http://schemas.openxmlformats.org/drawingml/2006/table">
            <a:tbl>
              <a:tblPr/>
              <a:tblGrid>
                <a:gridCol w="2846388">
                  <a:extLst>
                    <a:ext uri="{9D8B030D-6E8A-4147-A177-3AD203B41FA5}">
                      <a16:colId xmlns:a16="http://schemas.microsoft.com/office/drawing/2014/main" xmlns="" val="3978765473"/>
                    </a:ext>
                  </a:extLst>
                </a:gridCol>
                <a:gridCol w="2847975">
                  <a:extLst>
                    <a:ext uri="{9D8B030D-6E8A-4147-A177-3AD203B41FA5}">
                      <a16:colId xmlns:a16="http://schemas.microsoft.com/office/drawing/2014/main" xmlns="" val="415406844"/>
                    </a:ext>
                  </a:extLst>
                </a:gridCol>
                <a:gridCol w="2846387">
                  <a:extLst>
                    <a:ext uri="{9D8B030D-6E8A-4147-A177-3AD203B41FA5}">
                      <a16:colId xmlns:a16="http://schemas.microsoft.com/office/drawing/2014/main" xmlns="" val="3433821750"/>
                    </a:ext>
                  </a:extLst>
                </a:gridCol>
              </a:tblGrid>
              <a:tr h="12080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宋体" panose="02010600030101010101" pitchFamily="2" charset="-122"/>
                          <a:ea typeface="方正古隶简体" panose="03000509000000000000" pitchFamily="65" charset="-122"/>
                        </a:rPr>
                        <a:t>俞伯牙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Arial" panose="020B0604020202020204" pitchFamily="34" charset="0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宋体" panose="02010600030101010101" pitchFamily="2" charset="-122"/>
                          <a:ea typeface="方正古隶简体" panose="03000509000000000000" pitchFamily="65" charset="-122"/>
                        </a:rPr>
                        <a:t>钟子期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Arial" panose="020B0604020202020204" pitchFamily="34" charset="0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2763094"/>
                  </a:ext>
                </a:extLst>
              </a:tr>
              <a:tr h="12080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国 籍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楚 国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晋 国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73114542"/>
                  </a:ext>
                </a:extLst>
              </a:tr>
              <a:tr h="12065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身 份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上大夫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樵 夫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6930613"/>
                  </a:ext>
                </a:extLst>
              </a:tr>
              <a:tr h="12080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穿 着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绸缎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87671"/>
                          </a:solidFill>
                          <a:effectLst/>
                          <a:latin typeface="方正古隶简体" panose="03000509000000000000" pitchFamily="65" charset="-122"/>
                          <a:ea typeface="方正古隶简体" panose="03000509000000000000" pitchFamily="65" charset="-122"/>
                        </a:rPr>
                        <a:t>布衣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787671"/>
                        </a:solidFill>
                        <a:effectLst/>
                        <a:latin typeface="方正古隶简体" panose="03000509000000000000" pitchFamily="65" charset="-122"/>
                        <a:ea typeface="方正古隶简体" panose="03000509000000000000" pitchFamily="65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257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68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C88F23B2-C4E9-4879-BA4E-50837A6D0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_14">
            <a:extLst>
              <a:ext uri="{FF2B5EF4-FFF2-40B4-BE49-F238E27FC236}">
                <a16:creationId xmlns:a16="http://schemas.microsoft.com/office/drawing/2014/main" xmlns="" id="{2D0A629A-EDE9-4C22-8C43-2123662A7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493" y="2061607"/>
            <a:ext cx="1038796" cy="102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400" b="1" spc="6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肆</a:t>
            </a:r>
            <a:endParaRPr lang="zh-CN" sz="4400" b="1" spc="600" dirty="0">
              <a:solidFill>
                <a:srgbClr val="78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A86F521-E4BB-4D93-A903-20B7A1420F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477" y="2800676"/>
            <a:ext cx="747567" cy="81335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0CF663E-412D-4769-B1DC-7CAD89F9CED8}"/>
              </a:ext>
            </a:extLst>
          </p:cNvPr>
          <p:cNvGrpSpPr/>
          <p:nvPr/>
        </p:nvGrpSpPr>
        <p:grpSpPr>
          <a:xfrm>
            <a:off x="5079090" y="2240855"/>
            <a:ext cx="3328219" cy="1138773"/>
            <a:chOff x="964623" y="3237069"/>
            <a:chExt cx="3328219" cy="113877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A0EFA48-EA95-4129-BB4C-E200958E85DC}"/>
                </a:ext>
              </a:extLst>
            </p:cNvPr>
            <p:cNvSpPr txBox="1"/>
            <p:nvPr/>
          </p:nvSpPr>
          <p:spPr>
            <a:xfrm>
              <a:off x="964623" y="4006510"/>
              <a:ext cx="3328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cap="all" spc="300" dirty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cap="all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文本框 12">
              <a:extLst>
                <a:ext uri="{FF2B5EF4-FFF2-40B4-BE49-F238E27FC236}">
                  <a16:creationId xmlns:a16="http://schemas.microsoft.com/office/drawing/2014/main" xmlns="" id="{E9B98ECD-FEAF-4DE7-99E2-5883404617C9}"/>
                </a:ext>
              </a:extLst>
            </p:cNvPr>
            <p:cNvSpPr txBox="1"/>
            <p:nvPr/>
          </p:nvSpPr>
          <p:spPr>
            <a:xfrm>
              <a:off x="1509831" y="3237069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课文总结</a:t>
              </a:r>
              <a:endParaRPr lang="zh-CN" altLang="en-US" sz="44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</p:grpSp>
      <p:cxnSp>
        <p:nvCxnSpPr>
          <p:cNvPr id="18" name="直接连接符 27">
            <a:extLst>
              <a:ext uri="{FF2B5EF4-FFF2-40B4-BE49-F238E27FC236}">
                <a16:creationId xmlns:a16="http://schemas.microsoft.com/office/drawing/2014/main" xmlns="" id="{F8F30C8E-3814-4EB7-8A9A-7460C0FD8C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6071" y="2278386"/>
            <a:ext cx="0" cy="1161017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0288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课文总结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955800" y="1780739"/>
            <a:ext cx="89916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伯牙绝弦，是讲述知音难求的一个故事，伯牙与钟子期是一对千古传诵的至交典范。伯牙善于演奏，钟子期善于欣赏。这就是“知音”一词的由来。后钟子期因病亡故，伯牙悲痛万分，认为这世上再也不会有知音了，天下再不会有人像钟子期一样能体会他演奏的意境。所以就把自己最心爱的琴摔碎，挑断琴弦，终生不再弹琴。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伯牙绝弦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写出了俞伯牙和钟子期之间情谊深厚、重情重义的情感和知音难觅的现象。明代小说家冯梦龙根据这个传说创作了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俞伯牙摔琴谢知音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收在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警世通言</a:t>
            </a:r>
            <a:r>
              <a:rPr lang="en-US" altLang="zh-CN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5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中。</a:t>
            </a:r>
          </a:p>
        </p:txBody>
      </p:sp>
    </p:spTree>
    <p:extLst>
      <p:ext uri="{BB962C8B-B14F-4D97-AF65-F5344CB8AC3E}">
        <p14:creationId xmlns:p14="http://schemas.microsoft.com/office/powerpoint/2010/main" val="1277573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2C7FE8CF-5DF4-42AB-A396-F8B4C6E63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_14">
            <a:extLst>
              <a:ext uri="{FF2B5EF4-FFF2-40B4-BE49-F238E27FC236}">
                <a16:creationId xmlns:a16="http://schemas.microsoft.com/office/drawing/2014/main" xmlns="" id="{88F8A610-9462-44AB-9B4A-82FB44BDD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4744" y="629277"/>
            <a:ext cx="998206" cy="383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6000" b="1" spc="600" dirty="0"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下课啦</a:t>
            </a:r>
            <a:endParaRPr lang="zh-CN" altLang="zh-CN" sz="6000" b="1" spc="600" dirty="0">
              <a:solidFill>
                <a:srgbClr val="78767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4" name="直接连接符 27">
            <a:extLst>
              <a:ext uri="{FF2B5EF4-FFF2-40B4-BE49-F238E27FC236}">
                <a16:creationId xmlns:a16="http://schemas.microsoft.com/office/drawing/2014/main" xmlns="" id="{C94BB1E1-999F-465A-942F-856ADB5D3F9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7825" y="1035050"/>
            <a:ext cx="0" cy="3820960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63CE0C2-0F9B-4CB9-B756-4439AD3CFED7}"/>
              </a:ext>
            </a:extLst>
          </p:cNvPr>
          <p:cNvSpPr txBox="1"/>
          <p:nvPr/>
        </p:nvSpPr>
        <p:spPr>
          <a:xfrm>
            <a:off x="7393025" y="941870"/>
            <a:ext cx="523220" cy="3939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200" spc="300" dirty="0">
                <a:ln w="3175">
                  <a:noFill/>
                </a:ln>
                <a:solidFill>
                  <a:srgbClr val="78767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人教版六年级语文课件模板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9221F2C-B79B-4FE1-8205-26042304AC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297" y="4145271"/>
            <a:ext cx="747567" cy="81335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C6AA516-FC16-4F58-9FC1-8271B3BC78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209" y="975294"/>
            <a:ext cx="2932138" cy="382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815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C88F23B2-C4E9-4879-BA4E-50837A6D0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_14">
            <a:extLst>
              <a:ext uri="{FF2B5EF4-FFF2-40B4-BE49-F238E27FC236}">
                <a16:creationId xmlns:a16="http://schemas.microsoft.com/office/drawing/2014/main" xmlns="" id="{2D0A629A-EDE9-4C22-8C43-2123662A7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493" y="2061607"/>
            <a:ext cx="1038796" cy="102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400" b="1" spc="6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壹</a:t>
            </a:r>
            <a:endParaRPr lang="zh-CN" sz="4400" b="1" spc="600" dirty="0">
              <a:solidFill>
                <a:srgbClr val="78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A86F521-E4BB-4D93-A903-20B7A1420F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477" y="2800676"/>
            <a:ext cx="747567" cy="81335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0CF663E-412D-4769-B1DC-7CAD89F9CED8}"/>
              </a:ext>
            </a:extLst>
          </p:cNvPr>
          <p:cNvGrpSpPr/>
          <p:nvPr/>
        </p:nvGrpSpPr>
        <p:grpSpPr>
          <a:xfrm>
            <a:off x="5079090" y="2240855"/>
            <a:ext cx="3328219" cy="1138773"/>
            <a:chOff x="964623" y="3237069"/>
            <a:chExt cx="3328219" cy="113877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A0EFA48-EA95-4129-BB4C-E200958E85DC}"/>
                </a:ext>
              </a:extLst>
            </p:cNvPr>
            <p:cNvSpPr txBox="1"/>
            <p:nvPr/>
          </p:nvSpPr>
          <p:spPr>
            <a:xfrm>
              <a:off x="964623" y="4006510"/>
              <a:ext cx="3328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cap="all" spc="300" dirty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cap="all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文本框 12">
              <a:extLst>
                <a:ext uri="{FF2B5EF4-FFF2-40B4-BE49-F238E27FC236}">
                  <a16:creationId xmlns:a16="http://schemas.microsoft.com/office/drawing/2014/main" xmlns="" id="{E9B98ECD-FEAF-4DE7-99E2-5883404617C9}"/>
                </a:ext>
              </a:extLst>
            </p:cNvPr>
            <p:cNvSpPr txBox="1"/>
            <p:nvPr/>
          </p:nvSpPr>
          <p:spPr>
            <a:xfrm>
              <a:off x="1509830" y="3237069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课前导读</a:t>
              </a:r>
              <a:endParaRPr lang="zh-CN" altLang="en-US" sz="44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</p:grpSp>
      <p:cxnSp>
        <p:nvCxnSpPr>
          <p:cNvPr id="18" name="直接连接符 27">
            <a:extLst>
              <a:ext uri="{FF2B5EF4-FFF2-40B4-BE49-F238E27FC236}">
                <a16:creationId xmlns:a16="http://schemas.microsoft.com/office/drawing/2014/main" xmlns="" id="{F8F30C8E-3814-4EB7-8A9A-7460C0FD8C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6071" y="2278386"/>
            <a:ext cx="0" cy="1161017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4569" y="2501900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787671"/>
                </a:solidFill>
              </a:rPr>
              <a:t>人物简介</a:t>
            </a:r>
            <a:endParaRPr lang="zh-CN" altLang="en-US" sz="3000">
              <a:solidFill>
                <a:srgbClr val="78767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89100" y="1823641"/>
            <a:ext cx="95123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>
                <a:solidFill>
                  <a:srgbClr val="787671"/>
                </a:solidFill>
                <a:latin typeface="arial" panose="020B0604020202020204" pitchFamily="34" charset="0"/>
              </a:rPr>
              <a:t>经考证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，伯牙原本就姓伯，说他“姓俞名瑞，字伯牙”是明末小说家冯梦龙在小说中的杜撰，史志载钟子期为汉阳集贤村人氏，乡民以子期为荣，口耳相传一句俚词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:“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子期遇伯牙，千古传知音。”明代，冯梦龙编撰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警世通言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，特意到汉阳探源访佚，由于汉阳话“子期遇伯牙”中的“遇”与“俞”读音相同，都是去声，便把“子期遇伯牙，千古传知音。”误听为“子期俞伯牙，千古传知音。”伯牙也就成了冯梦龙笔下的俞伯牙了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——《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俞伯牙摔琴谢知音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。由于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警世通言</a:t>
            </a:r>
            <a:r>
              <a:rPr lang="en-US" altLang="zh-CN" sz="22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200">
                <a:solidFill>
                  <a:srgbClr val="787671"/>
                </a:solidFill>
                <a:latin typeface="arial" panose="020B0604020202020204" pitchFamily="34" charset="0"/>
              </a:rPr>
              <a:t>影响巨大，俞伯牙这名字越传越远，遂以讹传讹了。笔者久居汉阳，遇、俞二字读音难辨，乡人口音重，读时音调还会尖声上扬，很有特点，作为苏州人的冯梦龙当时不听走音才怪。至于“名瑞，字伯牙”也者，当为“小说家言”。</a:t>
            </a:r>
            <a:endParaRPr lang="zh-CN" altLang="en-US" sz="2200">
              <a:solidFill>
                <a:srgbClr val="787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课前导读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04569" y="2501900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787671"/>
                </a:solidFill>
              </a:rPr>
              <a:t>文献记载</a:t>
            </a:r>
            <a:endParaRPr lang="zh-CN" altLang="en-US" sz="3000">
              <a:solidFill>
                <a:srgbClr val="78767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8800" y="1883539"/>
            <a:ext cx="88265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伯牙是当时著名的琴师，善弹七弦琴，技艺高超。既是弹琴能手，又是作曲家，被人尊为“琴仙”。最早见于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列子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汤问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篇。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荀子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劝学篇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亦曾讲“伯牙鼓琴而六马仰斜”，可见他弹琴技术之高超。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吕氏春秋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本味篇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记有伯牙鼓琴遇知音，钟子期领会琴曲志在高山、流水的故事。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琴操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记载：伯牙学琴三年不成，他的老师成连把他带到东海蓬莱山去听海水澎湃、群鸟悲鸣之音，于是他有感而作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水仙操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。琴曲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高山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流水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和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水仙操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都是传说中伯牙的作品。后人以伯牙摔琴谢知音的故事为题材还创作了琴歌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伯牙吊子期</a:t>
            </a:r>
            <a:r>
              <a:rPr lang="en-US" altLang="zh-CN" sz="2300">
                <a:solidFill>
                  <a:srgbClr val="787671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zh-CN" altLang="en-US" sz="2300">
              <a:solidFill>
                <a:srgbClr val="787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, 水&#10;&#10;已生成高可信度的说明">
            <a:extLst>
              <a:ext uri="{FF2B5EF4-FFF2-40B4-BE49-F238E27FC236}">
                <a16:creationId xmlns:a16="http://schemas.microsoft.com/office/drawing/2014/main" xmlns="" id="{C88F23B2-C4E9-4879-BA4E-50837A6D0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_14">
            <a:extLst>
              <a:ext uri="{FF2B5EF4-FFF2-40B4-BE49-F238E27FC236}">
                <a16:creationId xmlns:a16="http://schemas.microsoft.com/office/drawing/2014/main" xmlns="" id="{2D0A629A-EDE9-4C22-8C43-2123662A7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493" y="2061607"/>
            <a:ext cx="1038796" cy="102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400" b="1" spc="6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贰</a:t>
            </a:r>
            <a:endParaRPr lang="zh-CN" sz="4400" b="1" spc="600" dirty="0">
              <a:solidFill>
                <a:srgbClr val="7876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A86F521-E4BB-4D93-A903-20B7A1420F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477" y="2800676"/>
            <a:ext cx="747567" cy="81335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0CF663E-412D-4769-B1DC-7CAD89F9CED8}"/>
              </a:ext>
            </a:extLst>
          </p:cNvPr>
          <p:cNvGrpSpPr/>
          <p:nvPr/>
        </p:nvGrpSpPr>
        <p:grpSpPr>
          <a:xfrm>
            <a:off x="5079090" y="2240855"/>
            <a:ext cx="3328219" cy="1138773"/>
            <a:chOff x="964623" y="3237069"/>
            <a:chExt cx="3328219" cy="113877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A0EFA48-EA95-4129-BB4C-E200958E85DC}"/>
                </a:ext>
              </a:extLst>
            </p:cNvPr>
            <p:cNvSpPr txBox="1"/>
            <p:nvPr/>
          </p:nvSpPr>
          <p:spPr>
            <a:xfrm>
              <a:off x="964623" y="4006510"/>
              <a:ext cx="3328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cap="all" spc="300" dirty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cap="all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文本框 12">
              <a:extLst>
                <a:ext uri="{FF2B5EF4-FFF2-40B4-BE49-F238E27FC236}">
                  <a16:creationId xmlns:a16="http://schemas.microsoft.com/office/drawing/2014/main" xmlns="" id="{E9B98ECD-FEAF-4DE7-99E2-5883404617C9}"/>
                </a:ext>
              </a:extLst>
            </p:cNvPr>
            <p:cNvSpPr txBox="1"/>
            <p:nvPr/>
          </p:nvSpPr>
          <p:spPr>
            <a:xfrm>
              <a:off x="1509831" y="3237069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字词学习</a:t>
              </a:r>
              <a:endParaRPr lang="zh-CN" altLang="en-US" sz="44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</p:grpSp>
      <p:cxnSp>
        <p:nvCxnSpPr>
          <p:cNvPr id="18" name="直接连接符 27">
            <a:extLst>
              <a:ext uri="{FF2B5EF4-FFF2-40B4-BE49-F238E27FC236}">
                <a16:creationId xmlns:a16="http://schemas.microsoft.com/office/drawing/2014/main" xmlns="" id="{F8F30C8E-3814-4EB7-8A9A-7460C0FD8C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6071" y="2278386"/>
            <a:ext cx="0" cy="1161017"/>
          </a:xfrm>
          <a:prstGeom prst="line">
            <a:avLst/>
          </a:prstGeom>
          <a:noFill/>
          <a:ln w="19050">
            <a:solidFill>
              <a:srgbClr val="787671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62115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字词学习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31569" y="2999701"/>
            <a:ext cx="646331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787671"/>
                </a:solidFill>
              </a:rPr>
              <a:t>注释</a:t>
            </a:r>
            <a:endParaRPr lang="zh-CN" altLang="en-US" sz="3000">
              <a:solidFill>
                <a:srgbClr val="78767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46300" y="1322338"/>
            <a:ext cx="96758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善 ：擅长，善于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鼓：弹奏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听：倾听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绝 ：断绝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志在高山 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: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心中想到高山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曰：说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善哉 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: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赞美之词，有夸奖的意思。即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"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好啊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" 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、“妙啊”或“太棒了”。善，好；哉，语气词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表示感叹。</a:t>
            </a:r>
            <a:endParaRPr lang="zh-CN" altLang="en-US" sz="20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4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字词学习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174876" y="1814761"/>
            <a:ext cx="6092825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峨峨 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: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（山）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高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巍巍：（山）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高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兮 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: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语气词，相当于“啊”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若 ：像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一样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洋洋：广大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1569" y="2999701"/>
            <a:ext cx="646331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787671"/>
                </a:solidFill>
              </a:rPr>
              <a:t>注释</a:t>
            </a:r>
            <a:endParaRPr lang="zh-CN" altLang="en-US" sz="3000">
              <a:solidFill>
                <a:srgbClr val="78767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08800" y="2006600"/>
            <a:ext cx="44831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念 ：心里所想的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必 ：一定，必定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之：他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谓 ：认为，以为。</a:t>
            </a:r>
          </a:p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20903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95719"/>
            <a:ext cx="12190413" cy="700534"/>
            <a:chOff x="0" y="675779"/>
            <a:chExt cx="12190413" cy="70053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87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2711" y="675779"/>
              <a:ext cx="434499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spc="300" smtClean="0">
                  <a:solidFill>
                    <a:srgbClr val="78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字词学习</a:t>
              </a:r>
              <a:endParaRPr lang="zh-CN" altLang="en-US" sz="3300" spc="300" dirty="0">
                <a:solidFill>
                  <a:srgbClr val="7876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832100" y="1573937"/>
            <a:ext cx="6092825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知音 ：理解自己心意，有共同语言的人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乃 ：就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复：再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又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弦：在这里读作</a:t>
            </a:r>
            <a:r>
              <a:rPr lang="en-US" altLang="zh-CN" sz="2000">
                <a:solidFill>
                  <a:srgbClr val="787671"/>
                </a:solidFill>
                <a:latin typeface="arial" panose="020B0604020202020204" pitchFamily="34" charset="0"/>
              </a:rPr>
              <a:t>xián</a:t>
            </a:r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的音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志在流水：心里想到河流</a:t>
            </a:r>
            <a:r>
              <a:rPr lang="zh-CN" altLang="en-US" sz="2000" smtClean="0">
                <a:solidFill>
                  <a:srgbClr val="787671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787671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787671"/>
                </a:solidFill>
                <a:latin typeface="arial" panose="020B0604020202020204" pitchFamily="34" charset="0"/>
              </a:rPr>
              <a:t>阴：山北或水南为阴。反之，山南水北为阳。</a:t>
            </a:r>
            <a:endParaRPr lang="zh-CN" altLang="en-US" sz="2000" b="0" i="0">
              <a:solidFill>
                <a:srgbClr val="78767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1569" y="2999701"/>
            <a:ext cx="646331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787671"/>
                </a:solidFill>
              </a:rPr>
              <a:t>注释</a:t>
            </a:r>
            <a:endParaRPr lang="zh-CN" altLang="en-US" sz="3000">
              <a:solidFill>
                <a:srgbClr val="787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9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六年级语文课件范本PPT-伯牙绝琴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</TotalTime>
  <Words>2185</Words>
  <Application>Microsoft Office PowerPoint</Application>
  <PresentationFormat>自定义</PresentationFormat>
  <Paragraphs>178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ITC Avant Garde Std Bk</vt:lpstr>
      <vt:lpstr>Meiryo</vt:lpstr>
      <vt:lpstr>Microsoft JhengHei Light</vt:lpstr>
      <vt:lpstr>等线</vt:lpstr>
      <vt:lpstr>方正古隶简体</vt:lpstr>
      <vt:lpstr>黑体</vt:lpstr>
      <vt:lpstr>华文行楷</vt:lpstr>
      <vt:lpstr>楷体_GB2312</vt:lpstr>
      <vt:lpstr>宋体</vt:lpstr>
      <vt:lpstr>Microsoft YaHei</vt:lpstr>
      <vt:lpstr>Microsoft YaHei</vt:lpstr>
      <vt:lpstr>Arial</vt:lpstr>
      <vt:lpstr>Arial</vt:lpstr>
      <vt:lpstr>Calibri</vt:lpstr>
      <vt:lpstr>Calibri Light</vt:lpstr>
      <vt:lpstr>Times New Roman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3185</cp:revision>
  <dcterms:created xsi:type="dcterms:W3CDTF">2015-12-01T09:06:39Z</dcterms:created>
  <dcterms:modified xsi:type="dcterms:W3CDTF">2020-06-27T10:12:10Z</dcterms:modified>
</cp:coreProperties>
</file>