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3748" r:id="rId2"/>
  </p:sldMasterIdLst>
  <p:notesMasterIdLst>
    <p:notesMasterId r:id="rId28"/>
  </p:notesMasterIdLst>
  <p:sldIdLst>
    <p:sldId id="318" r:id="rId3"/>
    <p:sldId id="277" r:id="rId4"/>
    <p:sldId id="278" r:id="rId5"/>
    <p:sldId id="275" r:id="rId6"/>
    <p:sldId id="319" r:id="rId7"/>
    <p:sldId id="320" r:id="rId8"/>
    <p:sldId id="258" r:id="rId9"/>
    <p:sldId id="259" r:id="rId10"/>
    <p:sldId id="260" r:id="rId11"/>
    <p:sldId id="261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297" r:id="rId20"/>
    <p:sldId id="282" r:id="rId21"/>
    <p:sldId id="281" r:id="rId22"/>
    <p:sldId id="339" r:id="rId23"/>
    <p:sldId id="338" r:id="rId24"/>
    <p:sldId id="340" r:id="rId25"/>
    <p:sldId id="344" r:id="rId26"/>
    <p:sldId id="345" r:id="rId27"/>
  </p:sldIdLst>
  <p:sldSz cx="12192000" cy="6858000"/>
  <p:notesSz cx="6858000" cy="9144000"/>
  <p:custDataLst>
    <p:tags r:id="rId2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7D"/>
    <a:srgbClr val="FF3399"/>
    <a:srgbClr val="3399FF"/>
    <a:srgbClr val="E13F1F"/>
    <a:srgbClr val="FF0000"/>
    <a:srgbClr val="EC5714"/>
    <a:srgbClr val="E46F4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6201" autoAdjust="0"/>
  </p:normalViewPr>
  <p:slideViewPr>
    <p:cSldViewPr>
      <p:cViewPr varScale="1">
        <p:scale>
          <a:sx n="108" d="100"/>
          <a:sy n="108" d="100"/>
        </p:scale>
        <p:origin x="85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CC03C-7E85-4B89-9807-CDEF5705C4D9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48289-0E17-47D0-B8F3-65F8DB96C6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315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647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931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683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681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460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988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169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7140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83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013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830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7342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964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732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0139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6857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D48289-0E17-47D0-B8F3-65F8DB96C6F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2070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3653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118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995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719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500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286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027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48289-0E17-47D0-B8F3-65F8DB96C6F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153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B780E-CC79-488B-8FC4-15D1AF1B40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05"/>
          <a:stretch/>
        </p:blipFill>
        <p:spPr>
          <a:xfrm>
            <a:off x="16440" y="3340522"/>
            <a:ext cx="4052651" cy="351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5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44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5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94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44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93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1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20906" y="0"/>
            <a:ext cx="8750188" cy="1325563"/>
          </a:xfrm>
        </p:spPr>
        <p:txBody>
          <a:bodyPr/>
          <a:lstStyle>
            <a:lvl1pPr algn="ctr">
              <a:defRPr sz="5400" b="1"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05"/>
          <a:stretch/>
        </p:blipFill>
        <p:spPr>
          <a:xfrm>
            <a:off x="16440" y="3340522"/>
            <a:ext cx="4052651" cy="351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2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20906" y="0"/>
            <a:ext cx="8750188" cy="1325563"/>
          </a:xfrm>
        </p:spPr>
        <p:txBody>
          <a:bodyPr/>
          <a:lstStyle>
            <a:lvl1pPr algn="ctr">
              <a:defRPr sz="5400" b="1"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48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1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6" y="3801452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 smtClean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6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Ultimate</a:t>
            </a:r>
            <a:r>
              <a:rPr lang="es-ES_tradnl" dirty="0" smtClean="0"/>
              <a:t> </a:t>
            </a:r>
            <a:r>
              <a:rPr lang="es-ES_tradnl" dirty="0" err="1" smtClean="0"/>
              <a:t>Powerpoint</a:t>
            </a:r>
            <a:r>
              <a:rPr lang="es-ES_tradnl" dirty="0" smtClean="0"/>
              <a:t> </a:t>
            </a:r>
            <a:r>
              <a:rPr lang="es-ES_tradnl" dirty="0" err="1" smtClean="0"/>
              <a:t>Template</a:t>
            </a:r>
            <a:endParaRPr lang="es-ES_tradnl" dirty="0" smtClean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.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05"/>
          <a:stretch/>
        </p:blipFill>
        <p:spPr>
          <a:xfrm>
            <a:off x="16440" y="3340522"/>
            <a:ext cx="4052651" cy="351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52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30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7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8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9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1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3265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US" altLang="zh-CN" dirty="0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98435E-ECDC-4AFB-BD77-4E596236EE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78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3" r:id="rId3"/>
    <p:sldLayoutId id="2147483744" r:id="rId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424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slide" Target="slide10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2160129" y="1556792"/>
            <a:ext cx="7933654" cy="4176464"/>
          </a:xfrm>
          <a:custGeom>
            <a:avLst/>
            <a:gdLst>
              <a:gd name="connsiteX0" fmla="*/ 0 w 7821038"/>
              <a:gd name="connsiteY0" fmla="*/ 0 h 3891064"/>
              <a:gd name="connsiteX1" fmla="*/ 6030301 w 7821038"/>
              <a:gd name="connsiteY1" fmla="*/ 0 h 3891064"/>
              <a:gd name="connsiteX2" fmla="*/ 6030301 w 7821038"/>
              <a:gd name="connsiteY2" fmla="*/ 107004 h 3891064"/>
              <a:gd name="connsiteX3" fmla="*/ 107004 w 7821038"/>
              <a:gd name="connsiteY3" fmla="*/ 107004 h 3891064"/>
              <a:gd name="connsiteX4" fmla="*/ 107004 w 7821038"/>
              <a:gd name="connsiteY4" fmla="*/ 3784060 h 3891064"/>
              <a:gd name="connsiteX5" fmla="*/ 7714034 w 7821038"/>
              <a:gd name="connsiteY5" fmla="*/ 3784060 h 3891064"/>
              <a:gd name="connsiteX6" fmla="*/ 7714034 w 7821038"/>
              <a:gd name="connsiteY6" fmla="*/ 1742885 h 3891064"/>
              <a:gd name="connsiteX7" fmla="*/ 7821038 w 7821038"/>
              <a:gd name="connsiteY7" fmla="*/ 1742885 h 3891064"/>
              <a:gd name="connsiteX8" fmla="*/ 7821038 w 7821038"/>
              <a:gd name="connsiteY8" fmla="*/ 3891064 h 3891064"/>
              <a:gd name="connsiteX9" fmla="*/ 0 w 7821038"/>
              <a:gd name="connsiteY9" fmla="*/ 3891064 h 389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21038" h="3891064">
                <a:moveTo>
                  <a:pt x="0" y="0"/>
                </a:moveTo>
                <a:lnTo>
                  <a:pt x="6030301" y="0"/>
                </a:lnTo>
                <a:lnTo>
                  <a:pt x="6030301" y="107004"/>
                </a:lnTo>
                <a:lnTo>
                  <a:pt x="107004" y="107004"/>
                </a:lnTo>
                <a:lnTo>
                  <a:pt x="107004" y="3784060"/>
                </a:lnTo>
                <a:lnTo>
                  <a:pt x="7714034" y="3784060"/>
                </a:lnTo>
                <a:lnTo>
                  <a:pt x="7714034" y="1742885"/>
                </a:lnTo>
                <a:lnTo>
                  <a:pt x="7821038" y="1742885"/>
                </a:lnTo>
                <a:lnTo>
                  <a:pt x="7821038" y="3891064"/>
                </a:lnTo>
                <a:lnTo>
                  <a:pt x="0" y="3891064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05"/>
          <a:stretch/>
        </p:blipFill>
        <p:spPr>
          <a:xfrm>
            <a:off x="-14051" y="2076203"/>
            <a:ext cx="5519936" cy="4791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340314"/>
            <a:ext cx="5718060" cy="365151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379663" y="2305050"/>
            <a:ext cx="7494587" cy="2030413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300" dirty="0">
                <a:ln w="19050">
                  <a:noFill/>
                </a:ln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语文教学</a:t>
            </a:r>
            <a:endParaRPr lang="en-US" altLang="zh-CN" sz="7200" b="1" spc="300" dirty="0">
              <a:ln w="19050">
                <a:noFill/>
              </a:ln>
              <a:latin typeface="钟齐段宁行书" panose="02010800040101010101" pitchFamily="2" charset="-122"/>
              <a:ea typeface="钟齐段宁行书" panose="02010800040101010101" pitchFamily="2" charset="-122"/>
              <a:sym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spc="300" dirty="0">
                <a:ln w="19050">
                  <a:noFill/>
                </a:ln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别了，“不列颠尼亚”</a:t>
            </a:r>
          </a:p>
        </p:txBody>
      </p:sp>
      <p:sp>
        <p:nvSpPr>
          <p:cNvPr id="3081" name="文本框 16"/>
          <p:cNvSpPr txBox="1">
            <a:spLocks noChangeArrowheads="1"/>
          </p:cNvSpPr>
          <p:nvPr/>
        </p:nvSpPr>
        <p:spPr bwMode="auto">
          <a:xfrm>
            <a:off x="3647728" y="4597400"/>
            <a:ext cx="53279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汇报人</a:t>
            </a:r>
            <a:r>
              <a:rPr lang="zh-CN" altLang="en-US" sz="1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优</a:t>
            </a:r>
            <a:r>
              <a:rPr lang="zh-CN" altLang="en-US" sz="1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品</a:t>
            </a:r>
            <a:r>
              <a:rPr lang="en-US" altLang="zh-CN" sz="1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         </a:t>
            </a:r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时间：</a:t>
            </a:r>
            <a:r>
              <a:rPr lang="en-US" altLang="zh-CN" sz="1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202X</a:t>
            </a:r>
            <a:r>
              <a:rPr lang="zh-CN" altLang="en-US" sz="1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</a:t>
            </a:r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r>
              <a:rPr lang="en-US" altLang="zh-CN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</a:t>
            </a:r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日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8195" descr="1997年7月1日英军卷旗走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62" y="1595087"/>
            <a:ext cx="3432077" cy="450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动作按钮: 上一张 8198"/>
          <p:cNvSpPr>
            <a:spLocks noChangeArrowheads="1"/>
          </p:cNvSpPr>
          <p:nvPr/>
        </p:nvSpPr>
        <p:spPr bwMode="auto">
          <a:xfrm>
            <a:off x="9840913" y="6021388"/>
            <a:ext cx="287337" cy="287337"/>
          </a:xfrm>
          <a:prstGeom prst="actionButtonReturn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94731" y="247517"/>
            <a:ext cx="8750188" cy="1325563"/>
          </a:xfrm>
        </p:spPr>
        <p:txBody>
          <a:bodyPr/>
          <a:lstStyle/>
          <a:p>
            <a:r>
              <a:rPr lang="zh-CN" altLang="en-US" dirty="0" smtClean="0"/>
              <a:t>英军卷旗走人</a:t>
            </a:r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134"/>
          <p:cNvPicPr>
            <a:picLocks noChangeAspect="1" noChangeArrowheads="1"/>
          </p:cNvPicPr>
          <p:nvPr/>
        </p:nvPicPr>
        <p:blipFill>
          <a:blip r:embed="rId4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02" y="2534404"/>
            <a:ext cx="5203996" cy="3902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/>
          <p:nvPr/>
        </p:nvSpPr>
        <p:spPr>
          <a:xfrm>
            <a:off x="2735834" y="620688"/>
            <a:ext cx="6648325" cy="1169551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noProof="1">
                <a:latin typeface="+mj-ea"/>
                <a:ea typeface="+mj-ea"/>
                <a:sym typeface="Arial" panose="020B0604020202020204" pitchFamily="34" charset="0"/>
              </a:rPr>
              <a:t>   </a:t>
            </a:r>
            <a:r>
              <a:rPr lang="zh-CN" altLang="en-US" sz="2800" noProof="1">
                <a:latin typeface="+mj-ea"/>
                <a:ea typeface="+mj-ea"/>
                <a:sym typeface="Arial" panose="020B0604020202020204" pitchFamily="34" charset="0"/>
              </a:rPr>
              <a:t>《别了，“不列颠尼亚”》</a:t>
            </a:r>
          </a:p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noProof="1">
                <a:latin typeface="+mj-ea"/>
                <a:ea typeface="+mj-ea"/>
                <a:sym typeface="Arial" panose="020B0604020202020204" pitchFamily="34" charset="0"/>
              </a:rPr>
              <a:t>获第</a:t>
            </a:r>
            <a:r>
              <a:rPr lang="en-US" altLang="zh-CN" sz="2800" noProof="1">
                <a:latin typeface="+mj-ea"/>
                <a:ea typeface="+mj-ea"/>
                <a:sym typeface="Arial" panose="020B0604020202020204" pitchFamily="34" charset="0"/>
              </a:rPr>
              <a:t>8</a:t>
            </a:r>
            <a:r>
              <a:rPr lang="zh-CN" altLang="en-US" sz="2800" noProof="1">
                <a:latin typeface="+mj-ea"/>
                <a:ea typeface="+mj-ea"/>
                <a:sym typeface="Arial" panose="020B0604020202020204" pitchFamily="34" charset="0"/>
              </a:rPr>
              <a:t>届“中国新闻奖”消息类一等奖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2423592" y="476672"/>
            <a:ext cx="7272808" cy="152317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问题探究</a:t>
            </a:r>
            <a:endParaRPr lang="zh-CN" altLang="en-US" dirty="0"/>
          </a:p>
        </p:txBody>
      </p:sp>
      <p:sp>
        <p:nvSpPr>
          <p:cNvPr id="46083" name="文本占位符 46082"/>
          <p:cNvSpPr>
            <a:spLocks noGrp="1"/>
          </p:cNvSpPr>
          <p:nvPr>
            <p:ph type="body" sz="half" idx="4294967295"/>
          </p:nvPr>
        </p:nvSpPr>
        <p:spPr>
          <a:xfrm>
            <a:off x="1694265" y="1603299"/>
            <a:ext cx="8280400" cy="5572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000" b="1" noProof="1">
                <a:latin typeface="+mn-ea"/>
                <a:ea typeface="+mn-ea"/>
                <a:sym typeface="Arial" panose="020B0604020202020204" pitchFamily="34" charset="0"/>
              </a:rPr>
              <a:t>        </a:t>
            </a:r>
            <a:r>
              <a:rPr sz="2000" b="1" noProof="1">
                <a:latin typeface="+mn-ea"/>
                <a:ea typeface="+mn-ea"/>
                <a:sym typeface="Arial" panose="020B0604020202020204" pitchFamily="34" charset="0"/>
              </a:rPr>
              <a:t>“别了,‘不列颠尼亚’”这一标题有何内涵,有什么独到之处?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zh-CN" altLang="en-US" sz="2000" b="1" noProof="1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351584" y="1327003"/>
            <a:ext cx="7272808" cy="860395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2478703"/>
            <a:ext cx="6858000" cy="3590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问  题  探  究</a:t>
            </a:r>
            <a:endParaRPr lang="zh-CN" altLang="en-US" dirty="0"/>
          </a:p>
        </p:txBody>
      </p:sp>
      <p:sp>
        <p:nvSpPr>
          <p:cNvPr id="46083" name="文本占位符 46082"/>
          <p:cNvSpPr>
            <a:spLocks noGrp="1"/>
          </p:cNvSpPr>
          <p:nvPr>
            <p:ph type="body" sz="half" idx="4294967295"/>
          </p:nvPr>
        </p:nvSpPr>
        <p:spPr>
          <a:xfrm>
            <a:off x="2324918" y="1462445"/>
            <a:ext cx="8550275" cy="1008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000" b="1" noProof="1">
                <a:latin typeface="+mj-ea"/>
                <a:ea typeface="+mj-ea"/>
                <a:sym typeface="Arial" panose="020B0604020202020204" pitchFamily="34" charset="0"/>
              </a:rPr>
              <a:t>       </a:t>
            </a:r>
            <a:r>
              <a:rPr sz="2000" b="1" noProof="1">
                <a:latin typeface="+mj-ea"/>
                <a:ea typeface="+mj-ea"/>
                <a:sym typeface="Arial" panose="020B0604020202020204" pitchFamily="34" charset="0"/>
              </a:rPr>
              <a:t>这篇特写在报道新闻事实时,还适当的运用一些背景材料,请找出来(在哪些段落里),体会它们在文章中的作用</a:t>
            </a:r>
            <a:r>
              <a:rPr sz="2000" b="1" noProof="1" smtClean="0">
                <a:latin typeface="+mj-ea"/>
                <a:ea typeface="+mj-ea"/>
                <a:sym typeface="Arial" panose="020B0604020202020204" pitchFamily="34" charset="0"/>
              </a:rPr>
              <a:t>。</a:t>
            </a:r>
            <a:endParaRPr sz="2000" b="1" noProof="1"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991544" y="1325563"/>
            <a:ext cx="8750189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2348880"/>
            <a:ext cx="6912768" cy="4320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问  题  探  究</a:t>
            </a:r>
            <a:endParaRPr lang="zh-CN" altLang="en-US" dirty="0"/>
          </a:p>
        </p:txBody>
      </p:sp>
      <p:sp>
        <p:nvSpPr>
          <p:cNvPr id="46083" name="文本占位符 46082"/>
          <p:cNvSpPr>
            <a:spLocks noGrp="1"/>
          </p:cNvSpPr>
          <p:nvPr>
            <p:ph type="body" sz="half" idx="4294967295"/>
          </p:nvPr>
        </p:nvSpPr>
        <p:spPr>
          <a:xfrm>
            <a:off x="3489610" y="2420888"/>
            <a:ext cx="5284787" cy="252095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000" noProof="1">
                <a:latin typeface="+mn-ea"/>
                <a:ea typeface="+mn-ea"/>
                <a:sym typeface="Arial" panose="020B0604020202020204" pitchFamily="34" charset="0"/>
              </a:rPr>
              <a:t>       </a:t>
            </a:r>
            <a:r>
              <a:rPr sz="2000" noProof="1">
                <a:latin typeface="+mn-ea"/>
                <a:ea typeface="+mn-ea"/>
                <a:sym typeface="Arial" panose="020B0604020202020204" pitchFamily="34" charset="0"/>
              </a:rPr>
              <a:t>这篇新闻在报道香港回归这样宏大的场景时叙述沉着而冷静,没有直接的议论和抒情,但我们能感受到丰富而细腻的情感,这种情感是怎样表达出来的?再读课文,找一找哪些句子能够传达出作者的情感,并谈谈你的理由。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endParaRPr lang="zh-CN" altLang="en-US" sz="2000" noProof="1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999656" y="1988840"/>
            <a:ext cx="6264696" cy="3117897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问  题  探  究</a:t>
            </a:r>
            <a:endParaRPr lang="zh-CN" altLang="en-US" dirty="0"/>
          </a:p>
        </p:txBody>
      </p:sp>
      <p:sp>
        <p:nvSpPr>
          <p:cNvPr id="46083" name="文本占位符 46082"/>
          <p:cNvSpPr>
            <a:spLocks noGrp="1"/>
          </p:cNvSpPr>
          <p:nvPr>
            <p:ph type="body" sz="half" idx="4294967295"/>
          </p:nvPr>
        </p:nvSpPr>
        <p:spPr>
          <a:xfrm>
            <a:off x="2919250" y="1542749"/>
            <a:ext cx="6049963" cy="7874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sz="2000" noProof="1">
                <a:latin typeface="+mn-ea"/>
                <a:ea typeface="+mn-ea"/>
                <a:sym typeface="Arial" panose="020B0604020202020204" pitchFamily="34" charset="0"/>
              </a:rPr>
              <a:t>1、“4点30分,面色凝重的彭定康注视着港督旗帜在“日落余音”的号角声中降下旗杆。”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zh-CN" altLang="en-US" sz="2000" noProof="1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02487" y="5168345"/>
            <a:ext cx="658981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 smtClean="0">
                <a:latin typeface="+mn-ea"/>
                <a:ea typeface="+mn-ea"/>
                <a:sym typeface="Arial" panose="020B0604020202020204" pitchFamily="34" charset="0"/>
              </a:rPr>
              <a:t>3</a:t>
            </a:r>
            <a:r>
              <a:rPr lang="zh-CN" altLang="en-US" sz="2000" dirty="0">
                <a:latin typeface="+mn-ea"/>
                <a:ea typeface="+mn-ea"/>
                <a:sym typeface="Arial" panose="020B0604020202020204" pitchFamily="34" charset="0"/>
              </a:rPr>
              <a:t>、“停泊在港湾中的皇家游轮‘不列颠尼亚</a:t>
            </a:r>
            <a:r>
              <a:rPr lang="zh-CN" altLang="en-US" sz="2000" dirty="0" smtClean="0">
                <a:latin typeface="+mn-ea"/>
                <a:ea typeface="+mn-ea"/>
                <a:sym typeface="Arial" panose="020B0604020202020204" pitchFamily="34" charset="0"/>
              </a:rPr>
              <a:t>’号</a:t>
            </a:r>
            <a:r>
              <a:rPr lang="zh-CN" altLang="en-US" sz="2000" dirty="0">
                <a:latin typeface="+mn-ea"/>
                <a:ea typeface="+mn-ea"/>
                <a:sym typeface="Arial" panose="020B0604020202020204" pitchFamily="34" charset="0"/>
              </a:rPr>
              <a:t>和邻近大厦上悬挂的巨幅紫荆花图案,恰好</a:t>
            </a:r>
            <a:r>
              <a:rPr lang="zh-CN" altLang="en-US" sz="2000" dirty="0" smtClean="0">
                <a:latin typeface="+mn-ea"/>
                <a:ea typeface="+mn-ea"/>
                <a:sym typeface="Arial" panose="020B0604020202020204" pitchFamily="34" charset="0"/>
              </a:rPr>
              <a:t>构成</a:t>
            </a:r>
            <a:r>
              <a:rPr lang="zh-CN" altLang="en-US" sz="2000" dirty="0">
                <a:latin typeface="+mn-ea"/>
                <a:ea typeface="+mn-ea"/>
                <a:sym typeface="Arial" panose="020B0604020202020204" pitchFamily="34" charset="0"/>
              </a:rPr>
              <a:t>这个‘日落仪式’的背景。”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2783632" y="1293706"/>
            <a:ext cx="6682744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08023" y="3600694"/>
            <a:ext cx="65583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2、“港督旗帜在‘日落余音’的号角声中降下旗杆”。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2783632" y="3188681"/>
            <a:ext cx="6682744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2778096" y="5064109"/>
            <a:ext cx="6688280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问  题  探  究</a:t>
            </a:r>
            <a:endParaRPr lang="zh-CN" altLang="en-US" dirty="0"/>
          </a:p>
        </p:txBody>
      </p:sp>
      <p:sp>
        <p:nvSpPr>
          <p:cNvPr id="8" name="文本占位符 46082"/>
          <p:cNvSpPr txBox="1">
            <a:spLocks/>
          </p:cNvSpPr>
          <p:nvPr/>
        </p:nvSpPr>
        <p:spPr bwMode="auto">
          <a:xfrm>
            <a:off x="2939481" y="1803177"/>
            <a:ext cx="6050588" cy="45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altLang="zh-CN" sz="2000" noProof="1">
                <a:latin typeface="+mn-ea"/>
                <a:ea typeface="+mn-ea"/>
                <a:sym typeface="Arial" panose="020B0604020202020204" pitchFamily="34" charset="0"/>
              </a:rPr>
              <a:t>4</a:t>
            </a:r>
            <a:r>
              <a:rPr lang="zh-CN" altLang="en-US" sz="2000" noProof="1">
                <a:latin typeface="+mn-ea"/>
                <a:ea typeface="+mn-ea"/>
                <a:sym typeface="Arial" panose="020B0604020202020204" pitchFamily="34" charset="0"/>
              </a:rPr>
              <a:t>、“大英帝国从海上来</a:t>
            </a:r>
            <a:r>
              <a:rPr lang="en-US" altLang="zh-CN" sz="2000" noProof="1">
                <a:latin typeface="+mn-ea"/>
                <a:ea typeface="+mn-ea"/>
                <a:sym typeface="Arial" panose="020B0604020202020204" pitchFamily="34" charset="0"/>
              </a:rPr>
              <a:t>,</a:t>
            </a:r>
            <a:r>
              <a:rPr lang="zh-CN" altLang="en-US" sz="2000" noProof="1">
                <a:latin typeface="+mn-ea"/>
                <a:ea typeface="+mn-ea"/>
                <a:sym typeface="Arial" panose="020B0604020202020204" pitchFamily="34" charset="0"/>
              </a:rPr>
              <a:t>又从海上去”。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zh-CN" altLang="en-US" sz="2000" noProof="1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939481" y="5380795"/>
            <a:ext cx="65898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dirty="0" smtClean="0">
                <a:latin typeface="+mn-ea"/>
                <a:ea typeface="+mn-ea"/>
                <a:sym typeface="Arial" panose="020B0604020202020204" pitchFamily="34" charset="0"/>
              </a:rPr>
              <a:t>6</a:t>
            </a:r>
            <a:r>
              <a:rPr lang="zh-CN" altLang="en-US" sz="2000" dirty="0" smtClean="0">
                <a:latin typeface="+mn-ea"/>
                <a:ea typeface="+mn-ea"/>
                <a:sym typeface="Arial" panose="020B0604020202020204" pitchFamily="34" charset="0"/>
              </a:rPr>
              <a:t>、将于</a:t>
            </a:r>
            <a:r>
              <a:rPr lang="en-US" altLang="zh-CN" sz="2000" dirty="0" smtClean="0">
                <a:latin typeface="+mn-ea"/>
                <a:ea typeface="+mn-ea"/>
                <a:sym typeface="Arial" panose="020B0604020202020204" pitchFamily="34" charset="0"/>
              </a:rPr>
              <a:t>1997</a:t>
            </a:r>
            <a:r>
              <a:rPr lang="zh-CN" altLang="en-US" sz="2000" dirty="0" smtClean="0">
                <a:latin typeface="+mn-ea"/>
                <a:ea typeface="+mn-ea"/>
                <a:sym typeface="Arial" panose="020B0604020202020204" pitchFamily="34" charset="0"/>
              </a:rPr>
              <a:t>年年底退役的“不列颠尼亚”号很快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+mn-ea"/>
                <a:ea typeface="+mn-ea"/>
                <a:sym typeface="Arial" panose="020B0604020202020204" pitchFamily="34" charset="0"/>
              </a:rPr>
              <a:t>消失在南海的夜幕中。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2789168" y="1352267"/>
            <a:ext cx="6682744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39481" y="3547712"/>
            <a:ext cx="65583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5</a:t>
            </a:r>
            <a:r>
              <a:rPr lang="zh-CN" altLang="en-US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、根据传统</a:t>
            </a:r>
            <a:r>
              <a:rPr lang="en-US" altLang="zh-CN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,</a:t>
            </a:r>
            <a:r>
              <a:rPr lang="zh-CN" altLang="en-US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每一位港督离任时</a:t>
            </a:r>
            <a:r>
              <a:rPr lang="en-US" altLang="zh-CN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,</a:t>
            </a:r>
            <a:r>
              <a:rPr lang="zh-CN" altLang="en-US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都举行降旗仪式。</a:t>
            </a:r>
          </a:p>
          <a:p>
            <a:pPr lvl="0" eaLnBrk="1" hangingPunct="1"/>
            <a:r>
              <a:rPr lang="zh-CN" altLang="en-US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但这一次不同</a:t>
            </a:r>
            <a:r>
              <a:rPr lang="en-US" altLang="zh-CN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:</a:t>
            </a:r>
            <a:r>
              <a:rPr lang="zh-CN" altLang="en-US" sz="2000" dirty="0">
                <a:solidFill>
                  <a:prstClr val="black"/>
                </a:solidFill>
                <a:latin typeface="微软雅黑"/>
                <a:ea typeface="微软雅黑"/>
                <a:sym typeface="Arial" panose="020B0604020202020204" pitchFamily="34" charset="0"/>
              </a:rPr>
              <a:t>永远都不会有另一面。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2789168" y="3247242"/>
            <a:ext cx="6682744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783632" y="5122670"/>
            <a:ext cx="6688280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文本框 9220"/>
          <p:cNvSpPr txBox="1"/>
          <p:nvPr/>
        </p:nvSpPr>
        <p:spPr>
          <a:xfrm>
            <a:off x="1793776" y="6092825"/>
            <a:ext cx="8604448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latin typeface="+mj-ea"/>
                <a:ea typeface="+mj-ea"/>
                <a:sym typeface="Arial" panose="020B0604020202020204" pitchFamily="34" charset="0"/>
              </a:rPr>
              <a:t>7</a:t>
            </a:r>
            <a:r>
              <a:rPr lang="zh-CN" altLang="en-US" sz="2800" b="1" noProof="1">
                <a:latin typeface="+mj-ea"/>
                <a:ea typeface="+mj-ea"/>
                <a:sym typeface="Arial" panose="020B0604020202020204" pitchFamily="34" charset="0"/>
              </a:rPr>
              <a:t>月</a:t>
            </a:r>
            <a:r>
              <a:rPr lang="en-US" altLang="zh-CN" sz="2800" b="1" noProof="1">
                <a:latin typeface="+mj-ea"/>
                <a:ea typeface="+mj-ea"/>
                <a:sym typeface="Arial" panose="020B0604020202020204" pitchFamily="34" charset="0"/>
              </a:rPr>
              <a:t>1</a:t>
            </a:r>
            <a:r>
              <a:rPr lang="zh-CN" altLang="en-US" sz="2800" b="1" noProof="1">
                <a:latin typeface="+mj-ea"/>
                <a:ea typeface="+mj-ea"/>
                <a:sym typeface="Arial" panose="020B0604020202020204" pitchFamily="34" charset="0"/>
              </a:rPr>
              <a:t>日凌晨</a:t>
            </a:r>
            <a:r>
              <a:rPr lang="zh-CN" altLang="en-US" sz="2800" b="1" noProof="1" smtClean="0">
                <a:latin typeface="+mj-ea"/>
                <a:ea typeface="+mj-ea"/>
                <a:sym typeface="Arial" panose="020B0604020202020204" pitchFamily="34" charset="0"/>
              </a:rPr>
              <a:t>，祖国人民万众</a:t>
            </a:r>
            <a:r>
              <a:rPr lang="zh-CN" altLang="en-US" sz="2800" b="1" noProof="1">
                <a:latin typeface="+mj-ea"/>
                <a:ea typeface="+mj-ea"/>
                <a:sym typeface="Arial" panose="020B0604020202020204" pitchFamily="34" charset="0"/>
              </a:rPr>
              <a:t>欢腾，喜迎香港回归祖国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13" y="692696"/>
            <a:ext cx="6766574" cy="480365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87042"/>
          <p:cNvSpPr txBox="1">
            <a:spLocks noChangeArrowheads="1"/>
          </p:cNvSpPr>
          <p:nvPr/>
        </p:nvSpPr>
        <p:spPr bwMode="auto">
          <a:xfrm>
            <a:off x="2063750" y="1773238"/>
            <a:ext cx="8064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latin typeface="+mj-ea"/>
                <a:ea typeface="+mj-ea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latin typeface="+mj-ea"/>
                <a:ea typeface="+mj-ea"/>
                <a:sym typeface="Arial" panose="020B0604020202020204" pitchFamily="34" charset="0"/>
              </a:rPr>
              <a:t>如果你是现场记者</a:t>
            </a:r>
            <a:r>
              <a:rPr lang="en-US" altLang="zh-CN" sz="2000" dirty="0">
                <a:latin typeface="+mj-ea"/>
                <a:ea typeface="+mj-ea"/>
                <a:sym typeface="Arial" panose="020B0604020202020204" pitchFamily="34" charset="0"/>
              </a:rPr>
              <a:t>, </a:t>
            </a:r>
            <a:r>
              <a:rPr lang="zh-CN" altLang="en-US" sz="2000" dirty="0">
                <a:latin typeface="+mj-ea"/>
                <a:ea typeface="+mj-ea"/>
                <a:sym typeface="Arial" panose="020B0604020202020204" pitchFamily="34" charset="0"/>
              </a:rPr>
              <a:t>面对观看实况转播的亿万观众，你想说些什么</a:t>
            </a:r>
            <a:r>
              <a:rPr lang="en-US" altLang="zh-CN" sz="2000" dirty="0">
                <a:latin typeface="+mj-ea"/>
                <a:ea typeface="+mj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延  伸  拓  展</a:t>
            </a:r>
            <a:endParaRPr lang="zh-CN" altLang="en-US" dirty="0"/>
          </a:p>
        </p:txBody>
      </p:sp>
      <p:sp>
        <p:nvSpPr>
          <p:cNvPr id="5" name="任意多边形 4"/>
          <p:cNvSpPr/>
          <p:nvPr/>
        </p:nvSpPr>
        <p:spPr>
          <a:xfrm>
            <a:off x="1991544" y="1325563"/>
            <a:ext cx="8750189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01"/>
          <a:stretch/>
        </p:blipFill>
        <p:spPr>
          <a:xfrm>
            <a:off x="3503712" y="3212976"/>
            <a:ext cx="5423597" cy="30963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矩形 54276"/>
          <p:cNvSpPr>
            <a:spLocks noChangeArrowheads="1"/>
          </p:cNvSpPr>
          <p:nvPr/>
        </p:nvSpPr>
        <p:spPr bwMode="auto">
          <a:xfrm>
            <a:off x="2958548" y="5005041"/>
            <a:ext cx="68040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latin typeface="+mj-ea"/>
                <a:ea typeface="+mj-ea"/>
                <a:sym typeface="Arial" panose="020B0604020202020204" pitchFamily="34" charset="0"/>
              </a:rPr>
              <a:t>“</a:t>
            </a:r>
            <a:r>
              <a:rPr lang="zh-CN" altLang="en-US" sz="2000" dirty="0">
                <a:latin typeface="+mj-ea"/>
                <a:ea typeface="+mj-ea"/>
                <a:sym typeface="Arial" panose="020B0604020202020204" pitchFamily="34" charset="0"/>
              </a:rPr>
              <a:t>彭定康的车轮原地转起了圈子，但历史的车轮是不会在原地转圈的。”</a:t>
            </a:r>
          </a:p>
        </p:txBody>
      </p:sp>
      <p:sp>
        <p:nvSpPr>
          <p:cNvPr id="54278" name="矩形 54277"/>
          <p:cNvSpPr>
            <a:spLocks noChangeArrowheads="1"/>
          </p:cNvSpPr>
          <p:nvPr/>
        </p:nvSpPr>
        <p:spPr bwMode="auto">
          <a:xfrm>
            <a:off x="2978158" y="2502107"/>
            <a:ext cx="6553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latin typeface="+mj-ea"/>
                <a:ea typeface="+mj-ea"/>
                <a:sym typeface="Arial" panose="020B0604020202020204" pitchFamily="34" charset="0"/>
              </a:rPr>
              <a:t>“</a:t>
            </a:r>
            <a:r>
              <a:rPr lang="zh-CN" altLang="en-US" sz="2000" dirty="0">
                <a:latin typeface="+mj-ea"/>
                <a:ea typeface="+mj-ea"/>
                <a:sym typeface="Arial" panose="020B0604020202020204" pitchFamily="34" charset="0"/>
              </a:rPr>
              <a:t>按惯例，历任港督离港前都要坐车绕总督府两圈，彭定康也不例外。只是不同的是，彭定康没有继任了。”</a:t>
            </a:r>
          </a:p>
        </p:txBody>
      </p:sp>
      <p:sp>
        <p:nvSpPr>
          <p:cNvPr id="54279" name="矩形 54278"/>
          <p:cNvSpPr>
            <a:spLocks noChangeArrowheads="1"/>
          </p:cNvSpPr>
          <p:nvPr/>
        </p:nvSpPr>
        <p:spPr bwMode="auto">
          <a:xfrm>
            <a:off x="2626259" y="1304311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latin typeface="+mj-ea"/>
                <a:ea typeface="+mj-ea"/>
                <a:sym typeface="Arial" panose="020B0604020202020204" pitchFamily="34" charset="0"/>
              </a:rPr>
              <a:t>凤凰卫视的解说词</a:t>
            </a:r>
          </a:p>
        </p:txBody>
      </p:sp>
      <p:sp>
        <p:nvSpPr>
          <p:cNvPr id="54280" name="矩形 54279"/>
          <p:cNvSpPr>
            <a:spLocks noChangeArrowheads="1"/>
          </p:cNvSpPr>
          <p:nvPr/>
        </p:nvSpPr>
        <p:spPr bwMode="auto">
          <a:xfrm>
            <a:off x="2672296" y="4039573"/>
            <a:ext cx="59298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+mj-ea"/>
                <a:ea typeface="+mj-ea"/>
                <a:sym typeface="Arial" panose="020B0604020202020204" pitchFamily="34" charset="0"/>
              </a:rPr>
              <a:t>中央电视台记者白岩松的现场解说词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延  伸  拓  展</a:t>
            </a:r>
            <a:endParaRPr lang="zh-CN" altLang="en-US" dirty="0"/>
          </a:p>
        </p:txBody>
      </p:sp>
      <p:sp>
        <p:nvSpPr>
          <p:cNvPr id="9" name="任意多边形 8"/>
          <p:cNvSpPr/>
          <p:nvPr/>
        </p:nvSpPr>
        <p:spPr>
          <a:xfrm>
            <a:off x="2654680" y="2234624"/>
            <a:ext cx="7200156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639616" y="4746916"/>
            <a:ext cx="7200156" cy="1224136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2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8" grpId="0"/>
      <p:bldP spid="54279" grpId="0"/>
      <p:bldP spid="542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95251" y="1723843"/>
            <a:ext cx="5233365" cy="2945050"/>
            <a:chOff x="2194302" y="922338"/>
            <a:chExt cx="8562598" cy="4554395"/>
          </a:xfrm>
        </p:grpSpPr>
        <p:sp>
          <p:nvSpPr>
            <p:cNvPr id="9" name="任意多边形 8"/>
            <p:cNvSpPr/>
            <p:nvPr/>
          </p:nvSpPr>
          <p:spPr>
            <a:xfrm>
              <a:off x="2194302" y="1585770"/>
              <a:ext cx="7820026" cy="3890963"/>
            </a:xfrm>
            <a:custGeom>
              <a:avLst/>
              <a:gdLst>
                <a:gd name="connsiteX0" fmla="*/ 0 w 7821038"/>
                <a:gd name="connsiteY0" fmla="*/ 0 h 3891064"/>
                <a:gd name="connsiteX1" fmla="*/ 6030301 w 7821038"/>
                <a:gd name="connsiteY1" fmla="*/ 0 h 3891064"/>
                <a:gd name="connsiteX2" fmla="*/ 6030301 w 7821038"/>
                <a:gd name="connsiteY2" fmla="*/ 107004 h 3891064"/>
                <a:gd name="connsiteX3" fmla="*/ 107004 w 7821038"/>
                <a:gd name="connsiteY3" fmla="*/ 107004 h 3891064"/>
                <a:gd name="connsiteX4" fmla="*/ 107004 w 7821038"/>
                <a:gd name="connsiteY4" fmla="*/ 3784060 h 3891064"/>
                <a:gd name="connsiteX5" fmla="*/ 7714034 w 7821038"/>
                <a:gd name="connsiteY5" fmla="*/ 3784060 h 3891064"/>
                <a:gd name="connsiteX6" fmla="*/ 7714034 w 7821038"/>
                <a:gd name="connsiteY6" fmla="*/ 1742885 h 3891064"/>
                <a:gd name="connsiteX7" fmla="*/ 7821038 w 7821038"/>
                <a:gd name="connsiteY7" fmla="*/ 1742885 h 3891064"/>
                <a:gd name="connsiteX8" fmla="*/ 7821038 w 7821038"/>
                <a:gd name="connsiteY8" fmla="*/ 3891064 h 3891064"/>
                <a:gd name="connsiteX9" fmla="*/ 0 w 7821038"/>
                <a:gd name="connsiteY9" fmla="*/ 3891064 h 389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21038" h="3891064">
                  <a:moveTo>
                    <a:pt x="0" y="0"/>
                  </a:moveTo>
                  <a:lnTo>
                    <a:pt x="6030301" y="0"/>
                  </a:lnTo>
                  <a:lnTo>
                    <a:pt x="6030301" y="107004"/>
                  </a:lnTo>
                  <a:lnTo>
                    <a:pt x="107004" y="107004"/>
                  </a:lnTo>
                  <a:lnTo>
                    <a:pt x="107004" y="3784060"/>
                  </a:lnTo>
                  <a:lnTo>
                    <a:pt x="7714034" y="3784060"/>
                  </a:lnTo>
                  <a:lnTo>
                    <a:pt x="7714034" y="1742885"/>
                  </a:lnTo>
                  <a:lnTo>
                    <a:pt x="7821038" y="1742885"/>
                  </a:lnTo>
                  <a:lnTo>
                    <a:pt x="7821038" y="3891064"/>
                  </a:lnTo>
                  <a:lnTo>
                    <a:pt x="0" y="389106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49FA3"/>
                </a:gs>
                <a:gs pos="100000">
                  <a:srgbClr val="0073D0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262626">
                    <a:lumMod val="75000"/>
                    <a:lumOff val="25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339139" y="1382713"/>
              <a:ext cx="2003425" cy="1906587"/>
            </a:xfrm>
            <a:prstGeom prst="rect">
              <a:avLst/>
            </a:prstGeom>
            <a:noFill/>
            <a:ln w="38100" cap="flat" cmpd="sng" algn="ctr">
              <a:solidFill>
                <a:srgbClr val="049FA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262626">
                    <a:lumMod val="75000"/>
                    <a:lumOff val="25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9250363" y="922338"/>
              <a:ext cx="1506537" cy="1433512"/>
            </a:xfrm>
            <a:prstGeom prst="rect">
              <a:avLst/>
            </a:prstGeom>
            <a:noFill/>
            <a:ln w="38100" cap="flat" cmpd="sng" algn="ctr">
              <a:solidFill>
                <a:srgbClr val="0073D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262626">
                    <a:lumMod val="75000"/>
                    <a:lumOff val="25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88375" y="1673225"/>
              <a:ext cx="1506538" cy="1433513"/>
            </a:xfrm>
            <a:prstGeom prst="rect">
              <a:avLst/>
            </a:prstGeom>
            <a:noFill/>
            <a:ln w="38100" cap="flat" cmpd="sng" algn="ctr">
              <a:solidFill>
                <a:srgbClr val="0073D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262626">
                    <a:lumMod val="75000"/>
                    <a:lumOff val="25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142" name="文本框 48141"/>
          <p:cNvSpPr txBox="1">
            <a:spLocks noChangeArrowheads="1"/>
          </p:cNvSpPr>
          <p:nvPr/>
        </p:nvSpPr>
        <p:spPr bwMode="auto">
          <a:xfrm>
            <a:off x="1226033" y="2598511"/>
            <a:ext cx="39179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 smtClean="0">
                <a:latin typeface="+mn-ea"/>
                <a:ea typeface="+mn-ea"/>
                <a:sym typeface="Arial" panose="020B0604020202020204" pitchFamily="34" charset="0"/>
              </a:rPr>
              <a:t> </a:t>
            </a:r>
            <a:r>
              <a:rPr lang="zh-CN" altLang="en-US" sz="2000" b="1" dirty="0">
                <a:latin typeface="+mn-ea"/>
                <a:ea typeface="+mn-ea"/>
                <a:sym typeface="Arial" panose="020B0604020202020204" pitchFamily="34" charset="0"/>
              </a:rPr>
              <a:t>新闻是新近发生的群众关心的重要事实的报道，是一种以记叙为主的文体。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958" y="1565475"/>
            <a:ext cx="3966587" cy="400506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矩形 53253"/>
          <p:cNvSpPr>
            <a:spLocks noChangeArrowheads="1"/>
          </p:cNvSpPr>
          <p:nvPr/>
        </p:nvSpPr>
        <p:spPr bwMode="auto">
          <a:xfrm>
            <a:off x="3900834" y="1605657"/>
            <a:ext cx="58853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总督府前车马稀</a:t>
            </a:r>
            <a:r>
              <a:rPr lang="en-US" altLang="zh-CN" sz="4800"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,</a:t>
            </a:r>
          </a:p>
        </p:txBody>
      </p:sp>
      <p:sp>
        <p:nvSpPr>
          <p:cNvPr id="53255" name="矩形 53254"/>
          <p:cNvSpPr>
            <a:spLocks noChangeArrowheads="1"/>
          </p:cNvSpPr>
          <p:nvPr/>
        </p:nvSpPr>
        <p:spPr bwMode="auto">
          <a:xfrm>
            <a:off x="3900835" y="2661344"/>
            <a:ext cx="57842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缓降慢别米字旗。</a:t>
            </a:r>
          </a:p>
        </p:txBody>
      </p:sp>
      <p:sp>
        <p:nvSpPr>
          <p:cNvPr id="53256" name="矩形 53255"/>
          <p:cNvSpPr>
            <a:spLocks noChangeArrowheads="1"/>
          </p:cNvSpPr>
          <p:nvPr/>
        </p:nvSpPr>
        <p:spPr bwMode="auto">
          <a:xfrm>
            <a:off x="3935760" y="3717032"/>
            <a:ext cx="60855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小号声中斜阳暮，</a:t>
            </a:r>
          </a:p>
        </p:txBody>
      </p:sp>
      <p:sp>
        <p:nvSpPr>
          <p:cNvPr id="53257" name="矩形 53256"/>
          <p:cNvSpPr>
            <a:spLocks noChangeArrowheads="1"/>
          </p:cNvSpPr>
          <p:nvPr/>
        </p:nvSpPr>
        <p:spPr bwMode="auto">
          <a:xfrm>
            <a:off x="3972273" y="4725094"/>
            <a:ext cx="57864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细雨蒙蒙霸权离。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诗  人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5" grpId="0"/>
      <p:bldP spid="53256" grpId="0"/>
      <p:bldP spid="532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1055440" y="1412776"/>
            <a:ext cx="1037766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阅读下面的文字，完成1—3题</a:t>
            </a:r>
            <a:r>
              <a:rPr lang="zh-CN" altLang="zh-CN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b="1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2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北京奥运会追求两个目标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国家体育总局竞技体育司司长肖天23日在这里表示，作为2008年奥运会的东道主，中国代表团追求两个目标：金牌的数量和金牌的含金量。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担任第五届城运会组委会竞赛部部长的肖天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介绍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说，截止到目前，中国运动员已经拿到了230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多张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雅典奥运会入场券，在接下来的一些预选赛中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还有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希望争取到更多的雅典奥运会参赛席位。中国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代表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团在雅典奥运会上力争好成绩，但很难说金牌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的总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数是否会超过悉尼奥运会的28枚，因为在悉尼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奥运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会上，中国运动员在各个项目上都发挥出了最</a:t>
            </a:r>
            <a:r>
              <a:rPr lang="zh-CN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佳水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平。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  堂  练  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1559496" y="1357383"/>
            <a:ext cx="9415654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阅读下面的文字，完成1—3题</a:t>
            </a:r>
            <a:r>
              <a:rPr lang="zh-CN" altLang="zh-CN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b="1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2F2F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</a:t>
            </a:r>
            <a:r>
              <a:rPr lang="zh-CN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</a:t>
            </a: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谈到2008年北京奥运会远景目标时肖天说：“作为东道主，中国代表团在2008年奥运会上要努力实现两个目标，既要争取多得金牌，又要保证金牌含金量。在三大球项目上即使拿不到金牌也要打出高水平的比赛，充分体现中国竞技体育蓬勃发展的势头。”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他认为城运会上涌现了许多有潜质的年轻队员，他们将成为2008年奥运会的主力军，但城运会并不是北京奥运会的选拔赛，这些生力军能否最终入选中国军团，还要看他们那时的水平和状态</a:t>
            </a:r>
            <a:r>
              <a:rPr lang="zh-CN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  堂  练  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2055757" y="1772816"/>
            <a:ext cx="8415337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阅读下面的文字，完成1—3题</a:t>
            </a:r>
            <a:r>
              <a:rPr lang="zh-CN" altLang="zh-CN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b="1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b="1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1.请用横线画出导语部分。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2.北京奥运会追求的两个目标是______________________________。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3.请概括最后一段所包含的信息。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600" b="1" dirty="0">
              <a:solidFill>
                <a:srgbClr val="3399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  堂  练  习</a:t>
            </a:r>
            <a:endParaRPr lang="zh-CN" altLang="en-US" dirty="0"/>
          </a:p>
        </p:txBody>
      </p:sp>
      <p:sp>
        <p:nvSpPr>
          <p:cNvPr id="5" name="任意多边形 4"/>
          <p:cNvSpPr/>
          <p:nvPr/>
        </p:nvSpPr>
        <p:spPr>
          <a:xfrm>
            <a:off x="1905504" y="2940149"/>
            <a:ext cx="8591992" cy="79208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905504" y="3891458"/>
            <a:ext cx="8565590" cy="79208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879102" y="4884601"/>
            <a:ext cx="8591992" cy="79208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262626">
                  <a:lumMod val="75000"/>
                  <a:lumOff val="25000"/>
                </a:srgbClr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340314"/>
            <a:ext cx="5718060" cy="365151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169255" y="2848063"/>
            <a:ext cx="5915402" cy="14465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 b="1" spc="300" dirty="0">
                <a:ln w="19050">
                  <a:noFill/>
                </a:ln>
                <a:solidFill>
                  <a:prstClr val="black"/>
                </a:solidFill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谢谢观看</a:t>
            </a:r>
            <a:r>
              <a:rPr lang="zh-CN" altLang="en-US" sz="8800" b="1" spc="300" dirty="0" smtClean="0">
                <a:ln w="19050">
                  <a:noFill/>
                </a:ln>
                <a:solidFill>
                  <a:prstClr val="black"/>
                </a:solidFill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！</a:t>
            </a:r>
            <a:endParaRPr lang="zh-CN" altLang="en-US" sz="8800" b="1" spc="300" dirty="0">
              <a:ln w="19050">
                <a:noFill/>
              </a:ln>
              <a:solidFill>
                <a:prstClr val="black"/>
              </a:solidFill>
              <a:latin typeface="钟齐段宁行书" panose="02010800040101010101" pitchFamily="2" charset="-122"/>
              <a:ea typeface="钟齐段宁行书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3081" name="文本框 16"/>
          <p:cNvSpPr txBox="1">
            <a:spLocks noChangeArrowheads="1"/>
          </p:cNvSpPr>
          <p:nvPr/>
        </p:nvSpPr>
        <p:spPr bwMode="auto">
          <a:xfrm>
            <a:off x="3647728" y="4597400"/>
            <a:ext cx="53279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汇报人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：</a:t>
            </a:r>
            <a:r>
              <a:rPr lang="zh-CN" altLang="en-US" sz="18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优</a:t>
            </a:r>
            <a:r>
              <a:rPr lang="zh-CN" altLang="en-US" sz="1800" b="1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品</a:t>
            </a:r>
            <a:r>
              <a:rPr lang="en-US" altLang="zh-CN" sz="1800" b="1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             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时间：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202X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X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月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X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日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2160129" y="1556792"/>
            <a:ext cx="7933654" cy="4176464"/>
          </a:xfrm>
          <a:custGeom>
            <a:avLst/>
            <a:gdLst>
              <a:gd name="connsiteX0" fmla="*/ 0 w 7821038"/>
              <a:gd name="connsiteY0" fmla="*/ 0 h 3891064"/>
              <a:gd name="connsiteX1" fmla="*/ 6030301 w 7821038"/>
              <a:gd name="connsiteY1" fmla="*/ 0 h 3891064"/>
              <a:gd name="connsiteX2" fmla="*/ 6030301 w 7821038"/>
              <a:gd name="connsiteY2" fmla="*/ 107004 h 3891064"/>
              <a:gd name="connsiteX3" fmla="*/ 107004 w 7821038"/>
              <a:gd name="connsiteY3" fmla="*/ 107004 h 3891064"/>
              <a:gd name="connsiteX4" fmla="*/ 107004 w 7821038"/>
              <a:gd name="connsiteY4" fmla="*/ 3784060 h 3891064"/>
              <a:gd name="connsiteX5" fmla="*/ 7714034 w 7821038"/>
              <a:gd name="connsiteY5" fmla="*/ 3784060 h 3891064"/>
              <a:gd name="connsiteX6" fmla="*/ 7714034 w 7821038"/>
              <a:gd name="connsiteY6" fmla="*/ 1742885 h 3891064"/>
              <a:gd name="connsiteX7" fmla="*/ 7821038 w 7821038"/>
              <a:gd name="connsiteY7" fmla="*/ 1742885 h 3891064"/>
              <a:gd name="connsiteX8" fmla="*/ 7821038 w 7821038"/>
              <a:gd name="connsiteY8" fmla="*/ 3891064 h 3891064"/>
              <a:gd name="connsiteX9" fmla="*/ 0 w 7821038"/>
              <a:gd name="connsiteY9" fmla="*/ 3891064 h 389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21038" h="3891064">
                <a:moveTo>
                  <a:pt x="0" y="0"/>
                </a:moveTo>
                <a:lnTo>
                  <a:pt x="6030301" y="0"/>
                </a:lnTo>
                <a:lnTo>
                  <a:pt x="6030301" y="107004"/>
                </a:lnTo>
                <a:lnTo>
                  <a:pt x="107004" y="107004"/>
                </a:lnTo>
                <a:lnTo>
                  <a:pt x="107004" y="3784060"/>
                </a:lnTo>
                <a:lnTo>
                  <a:pt x="7714034" y="3784060"/>
                </a:lnTo>
                <a:lnTo>
                  <a:pt x="7714034" y="1742885"/>
                </a:lnTo>
                <a:lnTo>
                  <a:pt x="7821038" y="1742885"/>
                </a:lnTo>
                <a:lnTo>
                  <a:pt x="7821038" y="3891064"/>
                </a:lnTo>
                <a:lnTo>
                  <a:pt x="0" y="3891064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262626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05"/>
          <a:stretch/>
        </p:blipFill>
        <p:spPr>
          <a:xfrm>
            <a:off x="-14051" y="2076203"/>
            <a:ext cx="5519936" cy="47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669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948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50177"/>
          <p:cNvSpPr>
            <a:spLocks noGrp="1" noChangeArrowheads="1"/>
          </p:cNvSpPr>
          <p:nvPr>
            <p:ph type="title"/>
          </p:nvPr>
        </p:nvSpPr>
        <p:spPr>
          <a:xfrm>
            <a:off x="4151116" y="466518"/>
            <a:ext cx="4079776" cy="1143000"/>
          </a:xfrm>
        </p:spPr>
        <p:txBody>
          <a:bodyPr/>
          <a:lstStyle/>
          <a:p>
            <a:pPr eaLnBrk="1" hangingPunct="1"/>
            <a:r>
              <a:rPr lang="zh-CN" altLang="en-US" sz="5400" b="1" dirty="0" smtClean="0">
                <a:latin typeface="钟齐段宁行书" panose="02010800040101010101" pitchFamily="2" charset="-122"/>
                <a:ea typeface="钟齐段宁行书" panose="02010800040101010101" pitchFamily="2" charset="-122"/>
                <a:sym typeface="Arial" panose="020B0604020202020204" pitchFamily="34" charset="0"/>
              </a:rPr>
              <a:t>新闻的结构</a:t>
            </a:r>
          </a:p>
        </p:txBody>
      </p:sp>
      <p:sp>
        <p:nvSpPr>
          <p:cNvPr id="4" name="矩形 3"/>
          <p:cNvSpPr/>
          <p:nvPr/>
        </p:nvSpPr>
        <p:spPr>
          <a:xfrm>
            <a:off x="1751236" y="2215664"/>
            <a:ext cx="2587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eaLnBrk="1" hangingPunct="1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rgbClr val="C00000"/>
                </a:solidFill>
                <a:latin typeface="+mn-ea"/>
                <a:ea typeface="+mn-ea"/>
                <a:sym typeface="Arial" panose="020B0604020202020204" pitchFamily="34" charset="0"/>
              </a:rPr>
              <a:t>标题：</a:t>
            </a:r>
            <a:r>
              <a:rPr lang="zh-CN" altLang="en-US" sz="1600" dirty="0">
                <a:solidFill>
                  <a:srgbClr val="FFFF00"/>
                </a:solidFill>
                <a:latin typeface="+mn-ea"/>
                <a:ea typeface="+mn-ea"/>
                <a:sym typeface="Arial" panose="020B0604020202020204" pitchFamily="34" charset="0"/>
              </a:rPr>
              <a:t>  </a:t>
            </a:r>
            <a:r>
              <a:rPr lang="zh-CN" altLang="en-US" sz="1600" dirty="0">
                <a:solidFill>
                  <a:prstClr val="black"/>
                </a:solidFill>
                <a:latin typeface="+mn-ea"/>
                <a:ea typeface="+mn-ea"/>
                <a:sym typeface="Arial" panose="020B0604020202020204" pitchFamily="34" charset="0"/>
              </a:rPr>
              <a:t>正标题、副标题。</a:t>
            </a:r>
          </a:p>
        </p:txBody>
      </p:sp>
      <p:sp>
        <p:nvSpPr>
          <p:cNvPr id="10" name="矩形 9"/>
          <p:cNvSpPr/>
          <p:nvPr/>
        </p:nvSpPr>
        <p:spPr>
          <a:xfrm>
            <a:off x="6925896" y="1992855"/>
            <a:ext cx="4359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rgbClr val="C00000"/>
                </a:solidFill>
                <a:latin typeface="+mn-ea"/>
                <a:ea typeface="+mn-ea"/>
                <a:sym typeface="Arial" panose="020B0604020202020204" pitchFamily="34" charset="0"/>
              </a:rPr>
              <a:t>导语：</a:t>
            </a:r>
            <a:r>
              <a:rPr lang="zh-CN" altLang="en-US" sz="1600" dirty="0">
                <a:solidFill>
                  <a:prstClr val="black"/>
                </a:solidFill>
                <a:latin typeface="+mn-ea"/>
                <a:ea typeface="+mn-ea"/>
                <a:sym typeface="Arial" panose="020B0604020202020204" pitchFamily="34" charset="0"/>
              </a:rPr>
              <a:t>  第</a:t>
            </a:r>
            <a:r>
              <a:rPr lang="en-US" altLang="zh-CN" sz="1600" dirty="0">
                <a:solidFill>
                  <a:prstClr val="black"/>
                </a:solidFill>
                <a:latin typeface="+mn-ea"/>
                <a:ea typeface="+mn-ea"/>
                <a:sym typeface="Arial" panose="020B0604020202020204" pitchFamily="34" charset="0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+mn-ea"/>
                <a:ea typeface="+mn-ea"/>
                <a:sym typeface="Arial" panose="020B0604020202020204" pitchFamily="34" charset="0"/>
              </a:rPr>
              <a:t>自然段或开头</a:t>
            </a:r>
            <a:r>
              <a:rPr lang="zh-CN" altLang="en-US" sz="1600" dirty="0" smtClean="0">
                <a:solidFill>
                  <a:prstClr val="black"/>
                </a:solidFill>
                <a:latin typeface="+mn-ea"/>
                <a:ea typeface="+mn-ea"/>
                <a:sym typeface="Arial" panose="020B0604020202020204" pitchFamily="34" charset="0"/>
              </a:rPr>
              <a:t>一两句话，简要概括新闻最主要</a:t>
            </a:r>
            <a:r>
              <a:rPr lang="zh-CN" altLang="en-US" sz="1600" dirty="0">
                <a:solidFill>
                  <a:prstClr val="black"/>
                </a:solidFill>
                <a:latin typeface="+mn-ea"/>
                <a:ea typeface="+mn-ea"/>
                <a:sym typeface="Arial" panose="020B0604020202020204" pitchFamily="34" charset="0"/>
              </a:rPr>
              <a:t>事实。</a:t>
            </a:r>
          </a:p>
        </p:txBody>
      </p:sp>
      <p:sp>
        <p:nvSpPr>
          <p:cNvPr id="16" name="矩形 15"/>
          <p:cNvSpPr/>
          <p:nvPr/>
        </p:nvSpPr>
        <p:spPr>
          <a:xfrm>
            <a:off x="3791744" y="5445224"/>
            <a:ext cx="4798521" cy="93610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07019" y="3694318"/>
            <a:ext cx="4500841" cy="936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1600" dirty="0" smtClean="0">
                <a:solidFill>
                  <a:srgbClr val="C00000"/>
                </a:solidFill>
                <a:latin typeface="+mn-ea"/>
                <a:ea typeface="+mn-ea"/>
                <a:sym typeface="Arial" panose="020B0604020202020204" pitchFamily="34" charset="0"/>
              </a:rPr>
              <a:t>主体：</a:t>
            </a:r>
            <a:r>
              <a:rPr lang="zh-CN" altLang="en-US" sz="1600" dirty="0" smtClean="0">
                <a:latin typeface="+mn-ea"/>
                <a:ea typeface="+mn-ea"/>
                <a:sym typeface="Arial" panose="020B0604020202020204" pitchFamily="34" charset="0"/>
              </a:rPr>
              <a:t>  导语之后，新闻内容的主要部分，具体展开新闻事实的叙述。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849301" y="3694318"/>
            <a:ext cx="4512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1600" dirty="0" smtClean="0">
                <a:solidFill>
                  <a:srgbClr val="C00000"/>
                </a:solidFill>
                <a:latin typeface="+mn-ea"/>
                <a:ea typeface="+mn-ea"/>
                <a:sym typeface="Arial" panose="020B0604020202020204" pitchFamily="34" charset="0"/>
              </a:rPr>
              <a:t>背景：</a:t>
            </a:r>
            <a:r>
              <a:rPr lang="zh-CN" altLang="en-US" sz="1600" dirty="0" smtClean="0">
                <a:latin typeface="+mn-ea"/>
                <a:ea typeface="+mn-ea"/>
                <a:sym typeface="Arial" panose="020B0604020202020204" pitchFamily="34" charset="0"/>
              </a:rPr>
              <a:t>  新闻的从属部分，背景材料。无固定位置，通常安排在主体之中。</a:t>
            </a:r>
          </a:p>
        </p:txBody>
      </p:sp>
      <p:sp>
        <p:nvSpPr>
          <p:cNvPr id="5" name="矩形 4"/>
          <p:cNvSpPr/>
          <p:nvPr/>
        </p:nvSpPr>
        <p:spPr>
          <a:xfrm>
            <a:off x="4704059" y="5704181"/>
            <a:ext cx="2973891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1600" dirty="0" smtClean="0">
                <a:solidFill>
                  <a:srgbClr val="C00000"/>
                </a:solidFill>
                <a:latin typeface="+mn-ea"/>
                <a:ea typeface="+mn-ea"/>
                <a:sym typeface="Arial" panose="020B0604020202020204" pitchFamily="34" charset="0"/>
              </a:rPr>
              <a:t>结语：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 </a:t>
            </a:r>
            <a:r>
              <a:rPr lang="zh-CN" altLang="en-US" sz="1600" dirty="0" smtClean="0">
                <a:latin typeface="+mn-ea"/>
                <a:ea typeface="+mn-ea"/>
                <a:sym typeface="Arial" panose="020B0604020202020204" pitchFamily="34" charset="0"/>
              </a:rPr>
              <a:t> 位于文末，可有可无。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758179" y="3622509"/>
            <a:ext cx="4798521" cy="936105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758179" y="1932975"/>
            <a:ext cx="4798521" cy="936105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6706268" y="1940301"/>
            <a:ext cx="4798521" cy="936105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3791744" y="5437898"/>
            <a:ext cx="4798521" cy="936105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6706268" y="3622509"/>
            <a:ext cx="4798521" cy="936105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dirty="0" smtClean="0"/>
              <a:t> 构成新闻的要素</a:t>
            </a:r>
            <a:endParaRPr lang="zh-CN" altLang="en-US" sz="5400" dirty="0"/>
          </a:p>
        </p:txBody>
      </p:sp>
      <p:sp>
        <p:nvSpPr>
          <p:cNvPr id="3" name="矩形 2"/>
          <p:cNvSpPr/>
          <p:nvPr/>
        </p:nvSpPr>
        <p:spPr>
          <a:xfrm>
            <a:off x="1740403" y="1645194"/>
            <a:ext cx="1803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noProof="1" smtClean="0">
                <a:sym typeface="Arial" panose="020B0604020202020204" pitchFamily="34" charset="0"/>
              </a:rPr>
              <a:t> </a:t>
            </a:r>
            <a:r>
              <a:rPr lang="en-US" altLang="zh-CN" sz="1800" noProof="1" smtClean="0">
                <a:sym typeface="Arial" panose="020B0604020202020204" pitchFamily="34" charset="0"/>
              </a:rPr>
              <a:t>When</a:t>
            </a:r>
            <a:r>
              <a:rPr lang="zh-CN" altLang="en-US" sz="1800" noProof="1" smtClean="0">
                <a:sym typeface="Arial" panose="020B0604020202020204" pitchFamily="34" charset="0"/>
              </a:rPr>
              <a:t>：</a:t>
            </a:r>
            <a:r>
              <a:rPr lang="zh-CN" altLang="en-US" sz="1800" noProof="1" smtClean="0">
                <a:solidFill>
                  <a:srgbClr val="FFFF00"/>
                </a:solidFill>
                <a:sym typeface="Arial" panose="020B0604020202020204" pitchFamily="34" charset="0"/>
              </a:rPr>
              <a:t>    </a:t>
            </a:r>
            <a:r>
              <a:rPr lang="zh-CN" altLang="en-US" sz="1800" b="1" noProof="1" smtClean="0">
                <a:solidFill>
                  <a:srgbClr val="FF0000"/>
                </a:solidFill>
                <a:sym typeface="Arial" panose="020B0604020202020204" pitchFamily="34" charset="0"/>
              </a:rPr>
              <a:t>何时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740403" y="3733614"/>
            <a:ext cx="1688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noProof="1">
                <a:sym typeface="Arial" panose="020B0604020202020204" pitchFamily="34" charset="0"/>
              </a:rPr>
              <a:t>Where</a:t>
            </a:r>
            <a:r>
              <a:rPr lang="zh-CN" altLang="en-US" noProof="1">
                <a:sym typeface="Arial" panose="020B0604020202020204" pitchFamily="34" charset="0"/>
              </a:rPr>
              <a:t>：  </a:t>
            </a:r>
            <a:r>
              <a:rPr lang="zh-CN" altLang="en-US" b="1" noProof="1">
                <a:solidFill>
                  <a:srgbClr val="FF0000"/>
                </a:solidFill>
                <a:sym typeface="Arial" panose="020B0604020202020204" pitchFamily="34" charset="0"/>
              </a:rPr>
              <a:t>何地</a:t>
            </a:r>
          </a:p>
        </p:txBody>
      </p:sp>
      <p:sp>
        <p:nvSpPr>
          <p:cNvPr id="13" name="矩形 12"/>
          <p:cNvSpPr/>
          <p:nvPr/>
        </p:nvSpPr>
        <p:spPr>
          <a:xfrm>
            <a:off x="1751592" y="5717234"/>
            <a:ext cx="1675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noProof="1">
                <a:sym typeface="Arial" panose="020B0604020202020204" pitchFamily="34" charset="0"/>
              </a:rPr>
              <a:t>Who </a:t>
            </a:r>
            <a:r>
              <a:rPr lang="zh-CN" altLang="en-US" noProof="1">
                <a:sym typeface="Arial" panose="020B0604020202020204" pitchFamily="34" charset="0"/>
              </a:rPr>
              <a:t>：</a:t>
            </a:r>
            <a:r>
              <a:rPr lang="zh-CN" altLang="en-US" noProof="1">
                <a:solidFill>
                  <a:schemeClr val="bg1"/>
                </a:solidFill>
                <a:sym typeface="Arial" panose="020B0604020202020204" pitchFamily="34" charset="0"/>
              </a:rPr>
              <a:t>    </a:t>
            </a:r>
            <a:r>
              <a:rPr lang="zh-CN" altLang="en-US" b="1" noProof="1">
                <a:solidFill>
                  <a:srgbClr val="FF0000"/>
                </a:solidFill>
                <a:sym typeface="Arial" panose="020B0604020202020204" pitchFamily="34" charset="0"/>
              </a:rPr>
              <a:t>何人</a:t>
            </a:r>
          </a:p>
        </p:txBody>
      </p:sp>
      <p:sp>
        <p:nvSpPr>
          <p:cNvPr id="15" name="矩形 14"/>
          <p:cNvSpPr/>
          <p:nvPr/>
        </p:nvSpPr>
        <p:spPr>
          <a:xfrm>
            <a:off x="9038083" y="1645194"/>
            <a:ext cx="1675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noProof="1">
                <a:sym typeface="Arial" panose="020B0604020202020204" pitchFamily="34" charset="0"/>
              </a:rPr>
              <a:t>What</a:t>
            </a:r>
            <a:r>
              <a:rPr lang="zh-CN" altLang="en-US" noProof="1">
                <a:sym typeface="Arial" panose="020B0604020202020204" pitchFamily="34" charset="0"/>
              </a:rPr>
              <a:t>：</a:t>
            </a:r>
            <a:r>
              <a:rPr lang="zh-CN" altLang="en-US" noProof="1">
                <a:solidFill>
                  <a:schemeClr val="bg1"/>
                </a:solidFill>
                <a:sym typeface="Arial" panose="020B0604020202020204" pitchFamily="34" charset="0"/>
              </a:rPr>
              <a:t>    </a:t>
            </a:r>
            <a:r>
              <a:rPr lang="zh-CN" altLang="en-US" b="1" noProof="1">
                <a:solidFill>
                  <a:srgbClr val="FF0000"/>
                </a:solidFill>
                <a:sym typeface="Arial" panose="020B0604020202020204" pitchFamily="34" charset="0"/>
              </a:rPr>
              <a:t>何事</a:t>
            </a:r>
          </a:p>
        </p:txBody>
      </p:sp>
      <p:sp>
        <p:nvSpPr>
          <p:cNvPr id="17" name="矩形 16"/>
          <p:cNvSpPr/>
          <p:nvPr/>
        </p:nvSpPr>
        <p:spPr>
          <a:xfrm>
            <a:off x="9016285" y="3733614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noProof="1">
                <a:sym typeface="Arial" panose="020B0604020202020204" pitchFamily="34" charset="0"/>
              </a:rPr>
              <a:t>Why</a:t>
            </a:r>
            <a:r>
              <a:rPr lang="zh-CN" altLang="en-US" noProof="1">
                <a:sym typeface="Arial" panose="020B0604020202020204" pitchFamily="34" charset="0"/>
              </a:rPr>
              <a:t>：</a:t>
            </a:r>
            <a:r>
              <a:rPr lang="zh-CN" altLang="en-US" noProof="1">
                <a:solidFill>
                  <a:srgbClr val="FFFF00"/>
                </a:solidFill>
                <a:sym typeface="Arial" panose="020B0604020202020204" pitchFamily="34" charset="0"/>
              </a:rPr>
              <a:t>     </a:t>
            </a:r>
            <a:r>
              <a:rPr lang="zh-CN" altLang="en-US" b="1" noProof="1">
                <a:solidFill>
                  <a:srgbClr val="FF0000"/>
                </a:solidFill>
                <a:sym typeface="Arial" panose="020B0604020202020204" pitchFamily="34" charset="0"/>
              </a:rPr>
              <a:t>何因</a:t>
            </a:r>
          </a:p>
        </p:txBody>
      </p:sp>
      <p:sp>
        <p:nvSpPr>
          <p:cNvPr id="19" name="矩形 18"/>
          <p:cNvSpPr/>
          <p:nvPr/>
        </p:nvSpPr>
        <p:spPr>
          <a:xfrm>
            <a:off x="9038083" y="5717234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noProof="1">
                <a:sym typeface="Arial" panose="020B0604020202020204" pitchFamily="34" charset="0"/>
              </a:rPr>
              <a:t>How</a:t>
            </a:r>
            <a:r>
              <a:rPr lang="zh-CN" altLang="en-US" noProof="1">
                <a:sym typeface="Arial" panose="020B0604020202020204" pitchFamily="34" charset="0"/>
              </a:rPr>
              <a:t>：</a:t>
            </a:r>
            <a:r>
              <a:rPr lang="zh-CN" altLang="en-US" noProof="1">
                <a:solidFill>
                  <a:schemeClr val="bg1"/>
                </a:solidFill>
                <a:sym typeface="Arial" panose="020B0604020202020204" pitchFamily="34" charset="0"/>
              </a:rPr>
              <a:t>     </a:t>
            </a:r>
            <a:r>
              <a:rPr lang="zh-CN" altLang="en-US" b="1" noProof="1">
                <a:solidFill>
                  <a:srgbClr val="FF0000"/>
                </a:solidFill>
                <a:sym typeface="Arial" panose="020B0604020202020204" pitchFamily="34" charset="0"/>
              </a:rPr>
              <a:t>何果</a:t>
            </a:r>
          </a:p>
        </p:txBody>
      </p:sp>
      <p:pic>
        <p:nvPicPr>
          <p:cNvPr id="27" name="文本占位符 48131" descr="香港回归碑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1824" y="1391469"/>
            <a:ext cx="3418547" cy="48965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矩形 48132"/>
          <p:cNvSpPr>
            <a:spLocks noChangeArrowheads="1"/>
          </p:cNvSpPr>
          <p:nvPr/>
        </p:nvSpPr>
        <p:spPr bwMode="auto">
          <a:xfrm>
            <a:off x="4727849" y="2255564"/>
            <a:ext cx="17917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香 港 回 归 纪 念 碑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1495603" y="1247207"/>
            <a:ext cx="2372794" cy="1084638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495603" y="3334078"/>
            <a:ext cx="2372794" cy="1084638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495603" y="5307275"/>
            <a:ext cx="2372794" cy="1084638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8785564" y="5320140"/>
            <a:ext cx="2372794" cy="1084638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8785564" y="3308262"/>
            <a:ext cx="2372794" cy="1084638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8785564" y="1219890"/>
            <a:ext cx="2372794" cy="1084638"/>
          </a:xfrm>
          <a:custGeom>
            <a:avLst/>
            <a:gdLst>
              <a:gd name="connsiteX0" fmla="*/ 116173 w 4779513"/>
              <a:gd name="connsiteY0" fmla="*/ 102720 h 2516049"/>
              <a:gd name="connsiteX1" fmla="*/ 116173 w 4779513"/>
              <a:gd name="connsiteY1" fmla="*/ 2428284 h 2516049"/>
              <a:gd name="connsiteX2" fmla="*/ 4652677 w 4779513"/>
              <a:gd name="connsiteY2" fmla="*/ 2428284 h 2516049"/>
              <a:gd name="connsiteX3" fmla="*/ 4652677 w 4779513"/>
              <a:gd name="connsiteY3" fmla="*/ 102720 h 2516049"/>
              <a:gd name="connsiteX4" fmla="*/ 0 w 4779513"/>
              <a:gd name="connsiteY4" fmla="*/ 0 h 2516049"/>
              <a:gd name="connsiteX5" fmla="*/ 4779513 w 4779513"/>
              <a:gd name="connsiteY5" fmla="*/ 0 h 2516049"/>
              <a:gd name="connsiteX6" fmla="*/ 4779513 w 4779513"/>
              <a:gd name="connsiteY6" fmla="*/ 2516049 h 2516049"/>
              <a:gd name="connsiteX7" fmla="*/ 0 w 4779513"/>
              <a:gd name="connsiteY7" fmla="*/ 2516049 h 25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9513" h="2516049">
                <a:moveTo>
                  <a:pt x="116173" y="102720"/>
                </a:moveTo>
                <a:lnTo>
                  <a:pt x="116173" y="2428284"/>
                </a:lnTo>
                <a:lnTo>
                  <a:pt x="4652677" y="2428284"/>
                </a:lnTo>
                <a:lnTo>
                  <a:pt x="4652677" y="102720"/>
                </a:lnTo>
                <a:close/>
                <a:moveTo>
                  <a:pt x="0" y="0"/>
                </a:moveTo>
                <a:lnTo>
                  <a:pt x="4779513" y="0"/>
                </a:lnTo>
                <a:lnTo>
                  <a:pt x="4779513" y="2516049"/>
                </a:lnTo>
                <a:lnTo>
                  <a:pt x="0" y="2516049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>
            <a:spLocks/>
          </p:cNvSpPr>
          <p:nvPr/>
        </p:nvSpPr>
        <p:spPr>
          <a:xfrm>
            <a:off x="6023992" y="1484784"/>
            <a:ext cx="5502011" cy="936104"/>
          </a:xfrm>
          <a:prstGeom prst="round2Diag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noProof="1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标题</a:t>
            </a:r>
            <a:r>
              <a:rPr lang="en-US" altLang="zh-CN" b="1" noProof="1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:</a:t>
            </a:r>
            <a:r>
              <a:rPr lang="en-US" altLang="zh-CN" noProof="1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 </a:t>
            </a:r>
            <a:r>
              <a:rPr lang="zh-CN" altLang="en-US" noProof="1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 </a:t>
            </a:r>
            <a:r>
              <a:rPr lang="zh-CN" altLang="en-US" noProof="1" smtClean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 </a:t>
            </a:r>
            <a:r>
              <a:rPr lang="zh-CN" altLang="en-US" noProof="1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别</a:t>
            </a:r>
            <a:r>
              <a:rPr lang="zh-CN" altLang="en-US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了</a:t>
            </a:r>
            <a:r>
              <a:rPr lang="en-US" altLang="zh-CN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,</a:t>
            </a:r>
            <a:r>
              <a:rPr lang="zh-CN" altLang="en-US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不列颠尼亚</a:t>
            </a:r>
          </a:p>
        </p:txBody>
      </p:sp>
      <p:sp>
        <p:nvSpPr>
          <p:cNvPr id="7" name="对角圆角矩形 6"/>
          <p:cNvSpPr>
            <a:spLocks/>
          </p:cNvSpPr>
          <p:nvPr/>
        </p:nvSpPr>
        <p:spPr>
          <a:xfrm>
            <a:off x="6023992" y="4807017"/>
            <a:ext cx="5502011" cy="936104"/>
          </a:xfrm>
          <a:prstGeom prst="round2Diag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noProof="1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结语</a:t>
            </a:r>
            <a:r>
              <a:rPr lang="en-US" altLang="zh-CN" b="1" noProof="1" smtClean="0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:  </a:t>
            </a:r>
            <a:r>
              <a:rPr lang="en-US" altLang="zh-CN" noProof="1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(</a:t>
            </a:r>
            <a:r>
              <a:rPr lang="en-US" altLang="zh-CN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11)</a:t>
            </a:r>
            <a:r>
              <a:rPr lang="zh-CN" altLang="en-US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大英帝国从海上来</a:t>
            </a:r>
            <a:r>
              <a:rPr lang="en-US" altLang="zh-CN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,</a:t>
            </a:r>
            <a:r>
              <a:rPr lang="zh-CN" altLang="en-US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又从海上去</a:t>
            </a:r>
          </a:p>
        </p:txBody>
      </p:sp>
      <p:sp>
        <p:nvSpPr>
          <p:cNvPr id="8" name="对角圆角矩形 7"/>
          <p:cNvSpPr>
            <a:spLocks/>
          </p:cNvSpPr>
          <p:nvPr/>
        </p:nvSpPr>
        <p:spPr>
          <a:xfrm>
            <a:off x="6023992" y="2592195"/>
            <a:ext cx="5502011" cy="936104"/>
          </a:xfrm>
          <a:prstGeom prst="round2Diag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noProof="1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导语</a:t>
            </a:r>
            <a:r>
              <a:rPr lang="en-US" altLang="zh-CN" b="1" noProof="1" smtClean="0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:  </a:t>
            </a:r>
            <a:r>
              <a:rPr lang="en-US" altLang="zh-CN" noProof="1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(</a:t>
            </a:r>
            <a:r>
              <a:rPr lang="en-US" altLang="zh-CN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1) </a:t>
            </a:r>
            <a:r>
              <a:rPr lang="zh-CN" altLang="en-US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英国撤离香港</a:t>
            </a:r>
          </a:p>
        </p:txBody>
      </p:sp>
      <p:sp>
        <p:nvSpPr>
          <p:cNvPr id="9" name="对角圆角矩形 8"/>
          <p:cNvSpPr>
            <a:spLocks/>
          </p:cNvSpPr>
          <p:nvPr/>
        </p:nvSpPr>
        <p:spPr>
          <a:xfrm>
            <a:off x="6023992" y="3699606"/>
            <a:ext cx="5502011" cy="936104"/>
          </a:xfrm>
          <a:prstGeom prst="round2Diag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noProof="1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主体</a:t>
            </a:r>
            <a:r>
              <a:rPr lang="en-US" altLang="zh-CN" b="1" noProof="1" smtClean="0">
                <a:solidFill>
                  <a:srgbClr val="FF0000"/>
                </a:solidFill>
                <a:latin typeface="+mn-ea"/>
                <a:sym typeface="Arial" panose="020B0604020202020204" pitchFamily="34" charset="0"/>
              </a:rPr>
              <a:t>:  </a:t>
            </a:r>
            <a:r>
              <a:rPr lang="en-US" altLang="zh-CN" noProof="1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(</a:t>
            </a:r>
            <a:r>
              <a:rPr lang="en-US" altLang="zh-CN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2-10)</a:t>
            </a:r>
            <a:r>
              <a:rPr lang="zh-CN" altLang="en-US" noProof="1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具体叙述英国殖民者的告别仪式</a:t>
            </a:r>
          </a:p>
        </p:txBody>
      </p:sp>
      <p:sp>
        <p:nvSpPr>
          <p:cNvPr id="46082" name="标题 460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dirty="0">
                <a:sym typeface="Arial" panose="020B0604020202020204" pitchFamily="34" charset="0"/>
              </a:rPr>
              <a:t> 本文结构</a:t>
            </a:r>
            <a:endParaRPr lang="zh-CN" altLang="zh-CN" sz="5400" b="1" dirty="0" smtClean="0"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2065827"/>
            <a:ext cx="3899925" cy="2924944"/>
          </a:xfrm>
          <a:prstGeom prst="rect">
            <a:avLst/>
          </a:prstGeom>
        </p:spPr>
      </p:pic>
      <p:sp>
        <p:nvSpPr>
          <p:cNvPr id="11" name="任意多边形 10"/>
          <p:cNvSpPr/>
          <p:nvPr/>
        </p:nvSpPr>
        <p:spPr>
          <a:xfrm>
            <a:off x="6023992" y="1484784"/>
            <a:ext cx="5502011" cy="948191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023991" y="2580108"/>
            <a:ext cx="5502011" cy="948191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023990" y="3702975"/>
            <a:ext cx="5502011" cy="948191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023989" y="4807017"/>
            <a:ext cx="5502011" cy="948191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>
            <a:spLocks/>
          </p:cNvSpPr>
          <p:nvPr/>
        </p:nvSpPr>
        <p:spPr>
          <a:xfrm>
            <a:off x="2063552" y="1196753"/>
            <a:ext cx="8064896" cy="1080119"/>
          </a:xfrm>
          <a:prstGeom prst="round2Diag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zh-CN" altLang="en-US" sz="2800" noProof="1">
                <a:solidFill>
                  <a:prstClr val="black"/>
                </a:solidFill>
                <a:latin typeface="+mn-ea"/>
                <a:sym typeface="Arial" panose="020B0604020202020204" pitchFamily="34" charset="0"/>
              </a:rPr>
              <a:t>找出场景中作者将镜头聚焦的具有象征意义的点</a:t>
            </a:r>
            <a:r>
              <a:rPr lang="en-US" altLang="zh-CN" sz="2800" noProof="1">
                <a:solidFill>
                  <a:prstClr val="black"/>
                </a:solidFill>
                <a:latin typeface="+mn-ea"/>
                <a:sym typeface="Arial" panose="020B0604020202020204" pitchFamily="34" charset="0"/>
              </a:rPr>
              <a:t>,</a:t>
            </a:r>
            <a:r>
              <a:rPr lang="zh-CN" altLang="en-US" sz="2800" noProof="1">
                <a:solidFill>
                  <a:prstClr val="black"/>
                </a:solidFill>
                <a:latin typeface="+mn-ea"/>
                <a:sym typeface="Arial" panose="020B0604020202020204" pitchFamily="34" charset="0"/>
              </a:rPr>
              <a:t>并分析其意义。</a:t>
            </a:r>
          </a:p>
        </p:txBody>
      </p:sp>
      <p:sp>
        <p:nvSpPr>
          <p:cNvPr id="46082" name="标题 460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zh-CN" altLang="en-US" sz="5400" b="1" dirty="0" smtClean="0">
                <a:sym typeface="Arial" panose="020B0604020202020204" pitchFamily="34" charset="0"/>
              </a:rPr>
              <a:t>文本研习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2522316"/>
            <a:ext cx="5616624" cy="4212468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2063552" y="1196754"/>
            <a:ext cx="8064896" cy="108011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文本框 5124"/>
          <p:cNvSpPr txBox="1">
            <a:spLocks noChangeArrowheads="1"/>
          </p:cNvSpPr>
          <p:nvPr/>
        </p:nvSpPr>
        <p:spPr bwMode="auto">
          <a:xfrm>
            <a:off x="2596618" y="5475991"/>
            <a:ext cx="78496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latin typeface="+mj-ea"/>
                <a:ea typeface="+mj-ea"/>
                <a:sym typeface="Arial" panose="020B0604020202020204" pitchFamily="34" charset="0"/>
              </a:rPr>
              <a:t>一九九七年六月三十日午夜将至</a:t>
            </a:r>
            <a:r>
              <a:rPr lang="en-US" altLang="zh-CN" b="1" dirty="0">
                <a:latin typeface="+mj-ea"/>
                <a:ea typeface="+mj-ea"/>
                <a:sym typeface="Arial" panose="020B0604020202020204" pitchFamily="34" charset="0"/>
              </a:rPr>
              <a:t>,</a:t>
            </a:r>
            <a:r>
              <a:rPr lang="zh-CN" altLang="en-US" b="1" dirty="0">
                <a:latin typeface="+mj-ea"/>
                <a:ea typeface="+mj-ea"/>
                <a:sym typeface="Arial" panose="020B0604020202020204" pitchFamily="34" charset="0"/>
              </a:rPr>
              <a:t>英国旗徐徐降下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0906" y="260648"/>
            <a:ext cx="8750188" cy="1325563"/>
          </a:xfrm>
        </p:spPr>
        <p:txBody>
          <a:bodyPr/>
          <a:lstStyle/>
          <a:p>
            <a:r>
              <a:rPr lang="zh-CN" altLang="en-US" dirty="0" smtClean="0"/>
              <a:t>米字旗徐徐降下</a:t>
            </a:r>
            <a:endParaRPr lang="zh-CN" altLang="en-US" dirty="0"/>
          </a:p>
        </p:txBody>
      </p:sp>
      <p:pic>
        <p:nvPicPr>
          <p:cNvPr id="5" name="图片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1491645"/>
            <a:ext cx="6516688" cy="355501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2406198" y="5197542"/>
            <a:ext cx="8064896" cy="108011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文本框 6148"/>
          <p:cNvSpPr txBox="1"/>
          <p:nvPr/>
        </p:nvSpPr>
        <p:spPr>
          <a:xfrm>
            <a:off x="2999656" y="5445224"/>
            <a:ext cx="73453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ea typeface="微软雅黑" panose="020B0503020204020204" pitchFamily="34" charset="-122"/>
                <a:sym typeface="Arial" panose="020B0604020202020204" pitchFamily="34" charset="0"/>
              </a:rPr>
              <a:t>五星红旗和香港特别行政区区旗冉冉升起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国旗冉冉升起</a:t>
            </a:r>
            <a:endParaRPr lang="zh-CN" altLang="en-US" dirty="0"/>
          </a:p>
        </p:txBody>
      </p:sp>
      <p:pic>
        <p:nvPicPr>
          <p:cNvPr id="9" name="图片 8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0"/>
          <a:stretch/>
        </p:blipFill>
        <p:spPr>
          <a:xfrm>
            <a:off x="3361627" y="1628800"/>
            <a:ext cx="6018530" cy="3283260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2406198" y="5197542"/>
            <a:ext cx="8064896" cy="108011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7171" descr="手捧刚刚降下的英国国旗，彭定康神情黯然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829" y="1268760"/>
            <a:ext cx="2636902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文本框 7172"/>
          <p:cNvSpPr txBox="1"/>
          <p:nvPr/>
        </p:nvSpPr>
        <p:spPr>
          <a:xfrm>
            <a:off x="2871987" y="5475991"/>
            <a:ext cx="7133317" cy="5232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ea typeface="微软雅黑" panose="020B0503020204020204" pitchFamily="34" charset="-122"/>
                <a:sym typeface="Arial" panose="020B0604020202020204" pitchFamily="34" charset="0"/>
              </a:rPr>
              <a:t>手捧刚刚降下的英国国旗，彭定康神情黯然</a:t>
            </a:r>
          </a:p>
        </p:txBody>
      </p:sp>
      <p:pic>
        <p:nvPicPr>
          <p:cNvPr id="7174" name="图片 7173" descr="j0285410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888" y="6092825"/>
            <a:ext cx="428625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31" y="1340768"/>
            <a:ext cx="3899925" cy="2924944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2406198" y="5197542"/>
            <a:ext cx="8064896" cy="1080118"/>
          </a:xfrm>
          <a:custGeom>
            <a:avLst/>
            <a:gdLst>
              <a:gd name="connsiteX0" fmla="*/ 72009 w 4798521"/>
              <a:gd name="connsiteY0" fmla="*/ 52555 h 936105"/>
              <a:gd name="connsiteX1" fmla="*/ 72009 w 4798521"/>
              <a:gd name="connsiteY1" fmla="*/ 883552 h 936105"/>
              <a:gd name="connsiteX2" fmla="*/ 4752528 w 4798521"/>
              <a:gd name="connsiteY2" fmla="*/ 883552 h 936105"/>
              <a:gd name="connsiteX3" fmla="*/ 4752528 w 4798521"/>
              <a:gd name="connsiteY3" fmla="*/ 52555 h 936105"/>
              <a:gd name="connsiteX4" fmla="*/ 0 w 4798521"/>
              <a:gd name="connsiteY4" fmla="*/ 0 h 936105"/>
              <a:gd name="connsiteX5" fmla="*/ 4798521 w 4798521"/>
              <a:gd name="connsiteY5" fmla="*/ 0 h 936105"/>
              <a:gd name="connsiteX6" fmla="*/ 4798521 w 4798521"/>
              <a:gd name="connsiteY6" fmla="*/ 936105 h 936105"/>
              <a:gd name="connsiteX7" fmla="*/ 0 w 4798521"/>
              <a:gd name="connsiteY7" fmla="*/ 936105 h 93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8521" h="936105">
                <a:moveTo>
                  <a:pt x="72009" y="52555"/>
                </a:moveTo>
                <a:lnTo>
                  <a:pt x="72009" y="883552"/>
                </a:lnTo>
                <a:lnTo>
                  <a:pt x="4752528" y="883552"/>
                </a:lnTo>
                <a:lnTo>
                  <a:pt x="4752528" y="52555"/>
                </a:lnTo>
                <a:close/>
                <a:moveTo>
                  <a:pt x="0" y="0"/>
                </a:moveTo>
                <a:lnTo>
                  <a:pt x="4798521" y="0"/>
                </a:lnTo>
                <a:lnTo>
                  <a:pt x="4798521" y="936105"/>
                </a:lnTo>
                <a:lnTo>
                  <a:pt x="0" y="936105"/>
                </a:lnTo>
                <a:close/>
              </a:path>
            </a:pathLst>
          </a:custGeom>
          <a:gradFill flip="none" rotWithShape="1">
            <a:gsLst>
              <a:gs pos="0">
                <a:srgbClr val="049FA3"/>
              </a:gs>
              <a:gs pos="100000">
                <a:srgbClr val="0073D0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262626">
                  <a:lumMod val="75000"/>
                  <a:lumOff val="25000"/>
                </a:srgb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别了，不列颠尼亚"/>
</p:tagLst>
</file>

<file path=ppt/theme/theme1.xml><?xml version="1.0" encoding="utf-8"?>
<a:theme xmlns:a="http://schemas.openxmlformats.org/drawingml/2006/main" name="1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997</Words>
  <Application>Microsoft Office PowerPoint</Application>
  <PresentationFormat>宽屏</PresentationFormat>
  <Paragraphs>117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Meiryo</vt:lpstr>
      <vt:lpstr>等线</vt:lpstr>
      <vt:lpstr>等线 Light</vt:lpstr>
      <vt:lpstr>宋体</vt:lpstr>
      <vt:lpstr>微软雅黑</vt:lpstr>
      <vt:lpstr>幼圆</vt:lpstr>
      <vt:lpstr>钟齐段宁行书</vt:lpstr>
      <vt:lpstr>Arial</vt:lpstr>
      <vt:lpstr>Calibri</vt:lpstr>
      <vt:lpstr>Calibri Light</vt:lpstr>
      <vt:lpstr>Lato Hairline</vt:lpstr>
      <vt:lpstr>Lato Light</vt:lpstr>
      <vt:lpstr>Lato Regular</vt:lpstr>
      <vt:lpstr>1_默认设计模板</vt:lpstr>
      <vt:lpstr>Office Theme</vt:lpstr>
      <vt:lpstr>PowerPoint 演示文稿</vt:lpstr>
      <vt:lpstr>PowerPoint 演示文稿</vt:lpstr>
      <vt:lpstr>新闻的结构</vt:lpstr>
      <vt:lpstr> 构成新闻的要素</vt:lpstr>
      <vt:lpstr> 本文结构</vt:lpstr>
      <vt:lpstr>文本研习</vt:lpstr>
      <vt:lpstr>米字旗徐徐降下</vt:lpstr>
      <vt:lpstr>国旗冉冉升起</vt:lpstr>
      <vt:lpstr>PowerPoint 演示文稿</vt:lpstr>
      <vt:lpstr>英军卷旗走人</vt:lpstr>
      <vt:lpstr>PowerPoint 演示文稿</vt:lpstr>
      <vt:lpstr>问题探究</vt:lpstr>
      <vt:lpstr>问  题  探  究</vt:lpstr>
      <vt:lpstr>问  题  探  究</vt:lpstr>
      <vt:lpstr>问  题  探  究</vt:lpstr>
      <vt:lpstr>问  题  探  究</vt:lpstr>
      <vt:lpstr>PowerPoint 演示文稿</vt:lpstr>
      <vt:lpstr>延  伸  拓  展</vt:lpstr>
      <vt:lpstr>延  伸  拓  展</vt:lpstr>
      <vt:lpstr>诗  人</vt:lpstr>
      <vt:lpstr>课  堂  练  习</vt:lpstr>
      <vt:lpstr>课  堂  练  习</vt:lpstr>
      <vt:lpstr>课  堂  练  习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22</cp:revision>
  <dcterms:modified xsi:type="dcterms:W3CDTF">2020-06-24T08:18:45Z</dcterms:modified>
</cp:coreProperties>
</file>