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0" r:id="rId11"/>
    <p:sldId id="261" r:id="rId12"/>
    <p:sldId id="266" r:id="rId13"/>
    <p:sldId id="281" r:id="rId14"/>
    <p:sldId id="267" r:id="rId15"/>
    <p:sldId id="268" r:id="rId16"/>
    <p:sldId id="269" r:id="rId17"/>
    <p:sldId id="282" r:id="rId18"/>
    <p:sldId id="283" r:id="rId19"/>
    <p:sldId id="272" r:id="rId20"/>
    <p:sldId id="273" r:id="rId21"/>
    <p:sldId id="275" r:id="rId22"/>
    <p:sldId id="276" r:id="rId23"/>
    <p:sldId id="278" r:id="rId24"/>
    <p:sldId id="280" r:id="rId25"/>
    <p:sldId id="284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0" y="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86570-8039-4DA6-8C61-3B401B3DFA3D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814C8-D37A-48B2-B8B1-1CB3671B72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92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384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556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014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31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114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902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3543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8228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4454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5871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733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6434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772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213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9771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051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5677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487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381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287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77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565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162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14C8-D37A-48B2-B8B1-1CB3671B720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01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A5A69AA-1FA0-485B-9429-D6EC79E52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C053925C-6ADD-4357-8117-B74A4CEEA7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25D2642-6E09-4B59-B476-FC51F1251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11C1246-8CBB-4485-A745-C59E57704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0D26441-CF42-4E86-BAAF-DD23FE06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286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1A2D286-C5D8-40AD-ABDD-6189602CE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4A11B69-8F31-4E35-85B4-4A6BA6E707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63A9BF8-EEC3-4F39-8FCB-A8A8F2DA2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A409CD6-80B6-42AC-B973-F93FD415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0DC0F51-707A-4536-8095-DB92A7F5B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490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2FE812B0-25BE-4953-B34F-89BC7C61E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DAE61D7-71AA-4E1B-9C9A-0DB369A7D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D6E69B9-7AD3-4741-ACA7-EC475580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A92EF62-B1B1-4EF4-809E-8E04E697F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3B0287-A399-4B7F-BB96-C61410311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076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3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02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396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43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16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651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298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7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544A931-8A7E-4D85-A75A-E32C2217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9A52152-E82E-4443-9743-28B2826BC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6BE934-7C2B-45DD-B5DD-0CCDA2F9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9AF1A5-9F2E-47D9-A715-FA47A82F5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A6D029C-693F-4A6B-BD76-E6DB3B4AD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545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581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25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8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0E7E1B-126F-4207-9BE6-E3D804C22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DF66656-EEED-47AE-A63B-AFBE41A16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D7D7DA5-9364-46B4-B2E8-E26133788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2F7FBF-734A-483A-8E54-67BCB5D42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C4C9B35-D82D-44EE-B286-5174DC7EF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70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100686-6BDD-4395-A283-B67309704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758A814-9FA7-48F5-8927-53169CE81B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9C44810-9951-4220-8460-2B6CCA217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C339B39-6CC9-491C-9607-0FBCBBB0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309F41C-1473-4F46-A005-61600F6B7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D745944-6CD1-4967-B72A-2324AB2CA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540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1B3650-4BE0-40BF-B683-18BA98F7B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B409752-2B34-4EBB-99A2-12EFA310F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17A4201-CD0F-4E1C-9110-7EAD5269F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C3957C3-6FAA-4289-8C2D-9F61E147DF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370EEDFB-F37D-4F7F-839F-C445A74A1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2EF0425-8737-40FA-82BE-7CC7B4E84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BF92166-566C-462D-88C5-69494F8B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B182786-53BB-4177-9DB2-390C3966D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383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B9CB9C6-8CCC-467E-9858-BDE48BA2F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D3528D75-9DA8-475A-8D5F-A45B9CB47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4E61537-C6BF-4594-8BA0-DB7031D03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C28D4B9-ACC3-4EEA-89E0-DD6D81597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685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BE0E4FA-F0D3-47F0-9492-E56E3D8A3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EE1FAB7-A134-4DC1-854D-F00BA3FAD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2B72C0A-A171-4701-B0EC-F172F8FC1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709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7ADBC5-E2A2-46C7-B64A-67F7C6E73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E638768-5FD4-42E2-90A4-2C22C0BB5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E84F1C9-D776-4EC2-8543-C1DFB5E1F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54AE8D1-9A0D-4982-A085-0720456E4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C1D1A0F-8667-44E2-BB0F-FF1D6EC91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DF506F0-595D-4225-A0FC-1C31C1D83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45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348A513-3E24-4B45-AB99-B28CE302D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EE34652-C2ED-4E47-84A7-9E247E1DF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5A08983-943B-49B8-9257-00A07D2DF8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47B2EDD-0E0D-49F8-AC3C-F487548E7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9CA1175-138D-4D48-B36D-88783D17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1EF3297-72F5-4255-8A1C-06C5F7208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19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DCBCB03-CE4B-49FC-B04C-F1289BA88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30BB20D-B245-4F88-9B6C-7FE202ADA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52F78FD-A005-4E8F-802A-7DEAFDD5A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7A696-97CB-4BC4-8533-84130454C122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44DDC13-473B-446C-A0D8-5C6D78032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101BCC8-AAAB-4118-9761-A610542ED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A435A-E27D-4668-94FD-8789F1861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36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325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www.baidu.com/ir?u=http://suanming.myrice.com/images/Shakespeare.gif&amp;f=http://suanming.myrice.com/English/e_shaname.html&amp;c=baidu" TargetMode="External"/><Relationship Id="rId7" Type="http://schemas.openxmlformats.org/officeDocument/2006/relationships/hyperlink" Target="http://www.baidu.com/ir?u=http://www.hongen.com/art/gdyy/bmrhc/img/gb201.gif&amp;f=http://www.hongen.com/art/gdyy/bmrhc/gb201.htm&amp;c=baidu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www.baidu.com/ir?u=http://www.hongen.com/art/twdg/htwxj/img/th1019a.jpg&amp;f=http://www.hongen.com/art/twdg/htwxj/th1019.htm&amp;c=baidu" TargetMode="Externa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ABE66DB-1837-4048-9F04-F0C67523DD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503" y="0"/>
            <a:ext cx="8552993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10EA569-ED79-4709-A6DA-4442E5461835}"/>
              </a:ext>
            </a:extLst>
          </p:cNvPr>
          <p:cNvSpPr txBox="1"/>
          <p:nvPr/>
        </p:nvSpPr>
        <p:spPr>
          <a:xfrm>
            <a:off x="3180522" y="2028547"/>
            <a:ext cx="524786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事物的正确答案</a:t>
            </a:r>
            <a:endParaRPr lang="en-US" altLang="zh-CN" sz="54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不止            个</a:t>
            </a:r>
            <a:endParaRPr lang="en-US" altLang="zh-CN" sz="54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8E3D353-2018-4508-86F4-55CBA094B0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275" y="3377612"/>
            <a:ext cx="1244832" cy="110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4025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8371E234-FF12-4F12-8410-4CB449AB69A5}"/>
              </a:ext>
            </a:extLst>
          </p:cNvPr>
          <p:cNvSpPr/>
          <p:nvPr/>
        </p:nvSpPr>
        <p:spPr>
          <a:xfrm>
            <a:off x="1136470" y="713826"/>
            <a:ext cx="3289756" cy="704157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CE92E8A-3A96-4846-B85C-1933F72FF27E}"/>
              </a:ext>
            </a:extLst>
          </p:cNvPr>
          <p:cNvSpPr/>
          <p:nvPr/>
        </p:nvSpPr>
        <p:spPr>
          <a:xfrm>
            <a:off x="1184603" y="817418"/>
            <a:ext cx="60960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给重点字注音。</a:t>
            </a:r>
            <a:endParaRPr lang="en-US" altLang="zh-CN" sz="3600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3600" b="1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汲取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(</a:t>
            </a:r>
            <a:r>
              <a:rPr lang="zh-CN" altLang="en-US" sz="2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　       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)    </a:t>
            </a:r>
          </a:p>
          <a:p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根深蒂固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(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　　　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)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　　</a:t>
            </a:r>
          </a:p>
          <a:p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孜孜不倦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(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　　　    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)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　　　      </a:t>
            </a:r>
          </a:p>
          <a:p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锲而不舍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(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　　　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)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="" xmlns:a16="http://schemas.microsoft.com/office/drawing/2014/main" id="{16D67F88-3F30-4513-852D-547FBF246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6104" y="1733906"/>
            <a:ext cx="838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 dirty="0" err="1">
                <a:solidFill>
                  <a:schemeClr val="accent2">
                    <a:lumMod val="50000"/>
                  </a:schemeClr>
                </a:solidFill>
              </a:rPr>
              <a:t>jí</a:t>
            </a:r>
            <a:r>
              <a:rPr lang="en-US" altLang="zh-CN" sz="4400" b="1" dirty="0"/>
              <a:t> 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="" xmlns:a16="http://schemas.microsoft.com/office/drawing/2014/main" id="{658DFA55-0474-40D8-8110-C57C9AEEA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2404" y="2732972"/>
            <a:ext cx="914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 err="1">
                <a:solidFill>
                  <a:schemeClr val="accent2">
                    <a:lumMod val="50000"/>
                  </a:schemeClr>
                </a:solidFill>
              </a:rPr>
              <a:t>dì</a:t>
            </a:r>
            <a:r>
              <a:rPr lang="en-US" altLang="zh-CN" sz="36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="" xmlns:a16="http://schemas.microsoft.com/office/drawing/2014/main" id="{8094FECB-A0E4-4802-903A-72A28F7ED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4304" y="3573830"/>
            <a:ext cx="1905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 err="1">
                <a:solidFill>
                  <a:schemeClr val="accent2">
                    <a:lumMod val="50000"/>
                  </a:schemeClr>
                </a:solidFill>
              </a:rPr>
              <a:t>z</a:t>
            </a:r>
            <a:r>
              <a:rPr lang="en-US" altLang="zh-CN" sz="3600" b="1" dirty="0" err="1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ī</a:t>
            </a:r>
            <a:r>
              <a:rPr lang="en-US" altLang="zh-CN" sz="3600" b="1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altLang="zh-CN" sz="3600" b="1" dirty="0" err="1">
                <a:solidFill>
                  <a:schemeClr val="accent2">
                    <a:lumMod val="50000"/>
                  </a:schemeClr>
                </a:solidFill>
              </a:rPr>
              <a:t>zī</a:t>
            </a:r>
            <a:endParaRPr lang="en-US" altLang="zh-CN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 Box 6">
            <a:extLst>
              <a:ext uri="{FF2B5EF4-FFF2-40B4-BE49-F238E27FC236}">
                <a16:creationId xmlns="" xmlns:a16="http://schemas.microsoft.com/office/drawing/2014/main" id="{7BB2F850-95D4-4A82-B98D-8054273D9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4304" y="4271957"/>
            <a:ext cx="1295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 err="1">
                <a:solidFill>
                  <a:schemeClr val="accent2">
                    <a:lumMod val="50000"/>
                  </a:schemeClr>
                </a:solidFill>
              </a:rPr>
              <a:t>qiè</a:t>
            </a:r>
            <a:r>
              <a:rPr lang="en-US" altLang="zh-CN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EAC93486-4D6B-4991-A0B4-0EF76A369A4F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C546669-73F1-4728-906B-56D4D5861D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699" y="-268898"/>
            <a:ext cx="4988390" cy="498839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307855F-8639-438C-AE8B-7F996F6097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574" y="4444618"/>
            <a:ext cx="2215718" cy="22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182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FDB8443B-AC5A-4032-9672-039A53834F8B}"/>
              </a:ext>
            </a:extLst>
          </p:cNvPr>
          <p:cNvSpPr/>
          <p:nvPr/>
        </p:nvSpPr>
        <p:spPr>
          <a:xfrm>
            <a:off x="5161612" y="503583"/>
            <a:ext cx="2040943" cy="953256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709B2E8-EE91-437B-9FB6-3556079E79EC}"/>
              </a:ext>
            </a:extLst>
          </p:cNvPr>
          <p:cNvSpPr/>
          <p:nvPr/>
        </p:nvSpPr>
        <p:spPr>
          <a:xfrm>
            <a:off x="5161612" y="625842"/>
            <a:ext cx="20409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生字词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DCF2224-ED79-490F-A954-394F196825D7}"/>
              </a:ext>
            </a:extLst>
          </p:cNvPr>
          <p:cNvSpPr/>
          <p:nvPr/>
        </p:nvSpPr>
        <p:spPr>
          <a:xfrm>
            <a:off x="2564296" y="2226651"/>
            <a:ext cx="8435009" cy="3695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汲取：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吸取。汲，从下往上打水。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推敲：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比喻斟酌字句，反复琢磨。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根深蒂固：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比喻根基深厚牢固，不可动摇。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孜孜不倦：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勤奋努力，不知疲倦。孜孜，勤勉。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BDDD580-C434-4F0E-992B-4D8EC6E1DDE1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5E5308F-22DC-4F07-ADE8-E559506CE8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229" y="92765"/>
            <a:ext cx="1791831" cy="179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16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FDB8443B-AC5A-4032-9672-039A53834F8B}"/>
              </a:ext>
            </a:extLst>
          </p:cNvPr>
          <p:cNvSpPr/>
          <p:nvPr/>
        </p:nvSpPr>
        <p:spPr>
          <a:xfrm>
            <a:off x="5161612" y="503583"/>
            <a:ext cx="2040943" cy="953256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709B2E8-EE91-437B-9FB6-3556079E79EC}"/>
              </a:ext>
            </a:extLst>
          </p:cNvPr>
          <p:cNvSpPr/>
          <p:nvPr/>
        </p:nvSpPr>
        <p:spPr>
          <a:xfrm>
            <a:off x="5161612" y="625842"/>
            <a:ext cx="20409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生字词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DCF2224-ED79-490F-A954-394F196825D7}"/>
              </a:ext>
            </a:extLst>
          </p:cNvPr>
          <p:cNvSpPr/>
          <p:nvPr/>
        </p:nvSpPr>
        <p:spPr>
          <a:xfrm>
            <a:off x="1822174" y="2147629"/>
            <a:ext cx="9879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锲而不舍：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雕刻一件东西，一直刻下去不放手。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              比喻有恒心、有毅力。锲，雕刻。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不言而喻：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不用说就可以明白。喻，明白。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一事无成：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连一样事情也没做成；什么事情都做不成</a:t>
            </a: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BDDD580-C434-4F0E-992B-4D8EC6E1DDE1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5E5308F-22DC-4F07-ADE8-E559506CE8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229" y="92765"/>
            <a:ext cx="1791831" cy="179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46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A05D728F-4CBF-4B77-99DE-94B13A8DC5F9}"/>
              </a:ext>
            </a:extLst>
          </p:cNvPr>
          <p:cNvSpPr/>
          <p:nvPr/>
        </p:nvSpPr>
        <p:spPr>
          <a:xfrm>
            <a:off x="1908313" y="1258957"/>
            <a:ext cx="8339863" cy="3825351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6EF3F45-C843-4571-864B-2868CF7F30A4}"/>
              </a:ext>
            </a:extLst>
          </p:cNvPr>
          <p:cNvSpPr/>
          <p:nvPr/>
        </p:nvSpPr>
        <p:spPr>
          <a:xfrm>
            <a:off x="5131731" y="500481"/>
            <a:ext cx="20874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文 章 结 构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9C5319F4-0171-4BA2-A239-03B0CC2A0026}"/>
              </a:ext>
            </a:extLst>
          </p:cNvPr>
          <p:cNvSpPr txBox="1">
            <a:spLocks noChangeArrowheads="1"/>
          </p:cNvSpPr>
          <p:nvPr/>
        </p:nvSpPr>
        <p:spPr>
          <a:xfrm>
            <a:off x="2497207" y="1655279"/>
            <a:ext cx="2179638" cy="5381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提出论点</a:t>
            </a:r>
            <a:r>
              <a:rPr lang="zh-CN" altLang="en-US" sz="20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zh-CN" altLang="en-US" sz="20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800" dirty="0"/>
              <a:t>                       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zh-CN" sz="800" dirty="0"/>
          </a:p>
        </p:txBody>
      </p:sp>
      <p:sp>
        <p:nvSpPr>
          <p:cNvPr id="5" name="AutoShape 3">
            <a:extLst>
              <a:ext uri="{FF2B5EF4-FFF2-40B4-BE49-F238E27FC236}">
                <a16:creationId xmlns="" xmlns:a16="http://schemas.microsoft.com/office/drawing/2014/main" id="{D6F66A47-7598-4AA3-8D58-25CC95E57A83}"/>
              </a:ext>
            </a:extLst>
          </p:cNvPr>
          <p:cNvSpPr>
            <a:spLocks/>
          </p:cNvSpPr>
          <p:nvPr/>
        </p:nvSpPr>
        <p:spPr bwMode="auto">
          <a:xfrm>
            <a:off x="5978597" y="2690503"/>
            <a:ext cx="196850" cy="1404491"/>
          </a:xfrm>
          <a:prstGeom prst="leftBrace">
            <a:avLst>
              <a:gd name="adj1" fmla="val 28922"/>
              <a:gd name="adj2" fmla="val 50000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Text Box 5">
            <a:extLst>
              <a:ext uri="{FF2B5EF4-FFF2-40B4-BE49-F238E27FC236}">
                <a16:creationId xmlns="" xmlns:a16="http://schemas.microsoft.com/office/drawing/2014/main" id="{E8F40AEB-F82E-4B68-ACA0-F109CD0E6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4995" y="2518879"/>
            <a:ext cx="35290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创造性思维的要素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="" xmlns:a16="http://schemas.microsoft.com/office/drawing/2014/main" id="{3BBD04F1-D0E3-4667-86CF-E826B73A11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151" y="3663178"/>
            <a:ext cx="31892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区分有无创造力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="" xmlns:a16="http://schemas.microsoft.com/office/drawing/2014/main" id="{16DC4F70-863E-4AFF-8716-36FCF0C85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207" y="4495256"/>
            <a:ext cx="23034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得出结论</a:t>
            </a:r>
            <a:r>
              <a:rPr lang="zh-CN" altLang="en-US" sz="20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="" xmlns:a16="http://schemas.microsoft.com/office/drawing/2014/main" id="{5F49CC61-D644-451E-9A54-B554A8865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357" y="3168167"/>
            <a:ext cx="2305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深入论证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="" xmlns:a16="http://schemas.microsoft.com/office/drawing/2014/main" id="{D901367D-4B37-47AC-846B-D81045A27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470" y="4622643"/>
            <a:ext cx="43211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人人都有创造力</a:t>
            </a:r>
          </a:p>
        </p:txBody>
      </p:sp>
      <p:sp>
        <p:nvSpPr>
          <p:cNvPr id="12" name="AutoShape 10">
            <a:extLst>
              <a:ext uri="{FF2B5EF4-FFF2-40B4-BE49-F238E27FC236}">
                <a16:creationId xmlns="" xmlns:a16="http://schemas.microsoft.com/office/drawing/2014/main" id="{C3F9465B-BA50-4351-AEF0-41F7111DD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9232" y="1726718"/>
            <a:ext cx="976313" cy="318790"/>
          </a:xfrm>
          <a:prstGeom prst="homePlate">
            <a:avLst>
              <a:gd name="adj" fmla="val 50245"/>
            </a:avLst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5" name="AutoShape 13">
            <a:extLst>
              <a:ext uri="{FF2B5EF4-FFF2-40B4-BE49-F238E27FC236}">
                <a16:creationId xmlns="" xmlns:a16="http://schemas.microsoft.com/office/drawing/2014/main" id="{94EF826F-66E9-4D22-9EBB-EB0F61065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1251" y="2321235"/>
            <a:ext cx="485775" cy="719138"/>
          </a:xfrm>
          <a:prstGeom prst="downArrow">
            <a:avLst>
              <a:gd name="adj1" fmla="val 50000"/>
              <a:gd name="adj2" fmla="val 37010"/>
            </a:avLst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7" name="Text Box 15">
            <a:extLst>
              <a:ext uri="{FF2B5EF4-FFF2-40B4-BE49-F238E27FC236}">
                <a16:creationId xmlns="" xmlns:a16="http://schemas.microsoft.com/office/drawing/2014/main" id="{3CC99EA9-6996-4C28-859C-433333F87F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026" y="1608398"/>
            <a:ext cx="42481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事物的正确答案不止一个</a:t>
            </a:r>
          </a:p>
        </p:txBody>
      </p:sp>
      <p:sp>
        <p:nvSpPr>
          <p:cNvPr id="23" name="AutoShape 10">
            <a:extLst>
              <a:ext uri="{FF2B5EF4-FFF2-40B4-BE49-F238E27FC236}">
                <a16:creationId xmlns="" xmlns:a16="http://schemas.microsoft.com/office/drawing/2014/main" id="{E87CA7DB-EAD3-4C1A-A2B5-DDD0B43A8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6845" y="3372597"/>
            <a:ext cx="976313" cy="318790"/>
          </a:xfrm>
          <a:prstGeom prst="homePlate">
            <a:avLst>
              <a:gd name="adj" fmla="val 50245"/>
            </a:avLst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" name="AutoShape 10">
            <a:extLst>
              <a:ext uri="{FF2B5EF4-FFF2-40B4-BE49-F238E27FC236}">
                <a16:creationId xmlns="" xmlns:a16="http://schemas.microsoft.com/office/drawing/2014/main" id="{B52252D3-8ADC-41F2-86D6-3F31C2035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6844" y="4634352"/>
            <a:ext cx="976313" cy="318790"/>
          </a:xfrm>
          <a:prstGeom prst="homePlate">
            <a:avLst>
              <a:gd name="adj" fmla="val 50245"/>
            </a:avLst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1C9DFD4-8F9E-44BD-8E4E-6733AC94405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CC2343D-CD3F-4CE9-99BB-4938F804A8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869" y="5056099"/>
            <a:ext cx="1824858" cy="182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992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build="p"/>
      <p:bldP spid="7" grpId="0"/>
      <p:bldP spid="8" grpId="0"/>
      <p:bldP spid="9" grpId="0"/>
      <p:bldP spid="10" grpId="0"/>
      <p:bldP spid="11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8D24E2DA-B347-4133-B7D7-AF8083FB5872}"/>
              </a:ext>
            </a:extLst>
          </p:cNvPr>
          <p:cNvSpPr/>
          <p:nvPr/>
        </p:nvSpPr>
        <p:spPr>
          <a:xfrm>
            <a:off x="2312325" y="1047420"/>
            <a:ext cx="2250264" cy="61204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E00BC78-4F17-489C-9D54-C4EEEF3B2A48}"/>
              </a:ext>
            </a:extLst>
          </p:cNvPr>
          <p:cNvSpPr/>
          <p:nvPr/>
        </p:nvSpPr>
        <p:spPr>
          <a:xfrm>
            <a:off x="2312325" y="1054193"/>
            <a:ext cx="8673727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探究活动一</a:t>
            </a:r>
            <a:endParaRPr lang="en-US" altLang="zh-CN" sz="3200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1.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文中表明作者观点的语句是哪一句？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2.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作者是如何提出观点的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?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这样写有什么好处？</a:t>
            </a:r>
          </a:p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90F1C97-E7FF-42EC-A4C6-E62BF7AD8DCA}"/>
              </a:ext>
            </a:extLst>
          </p:cNvPr>
          <p:cNvSpPr txBox="1"/>
          <p:nvPr/>
        </p:nvSpPr>
        <p:spPr>
          <a:xfrm>
            <a:off x="2312325" y="2213703"/>
            <a:ext cx="831857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CC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“</a:t>
            </a: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因此，不满足于一个答案，不放弃探求，这一点很重要。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事物的正确答案不止一个</a:t>
            </a:r>
            <a:r>
              <a:rPr lang="en-US" altLang="zh-CN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”</a:t>
            </a: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由对四个图形分类的不同答案引出，这样显得更加生动形象，而且激发读者的阅读兴趣。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0DD53EF-8503-40C5-8470-D318DFFF3F0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48A9C96-43C4-401E-A732-7FC724EA24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4" y="163851"/>
            <a:ext cx="2218685" cy="221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8059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D0EA949B-8FEC-4AF0-A6CC-6D344A3B4B24}"/>
              </a:ext>
            </a:extLst>
          </p:cNvPr>
          <p:cNvSpPr/>
          <p:nvPr/>
        </p:nvSpPr>
        <p:spPr>
          <a:xfrm>
            <a:off x="2584173" y="748927"/>
            <a:ext cx="8163340" cy="191476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3B713AB-3ACA-4956-B9F5-781F3ED56C5D}"/>
              </a:ext>
            </a:extLst>
          </p:cNvPr>
          <p:cNvSpPr/>
          <p:nvPr/>
        </p:nvSpPr>
        <p:spPr>
          <a:xfrm>
            <a:off x="2710069" y="1042245"/>
            <a:ext cx="791154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思考：“不满足于一个答案，不放弃探求，这一点非常重要。’”为什么</a:t>
            </a:r>
            <a:r>
              <a:rPr lang="en-US" altLang="zh-CN" sz="3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?</a:t>
            </a:r>
            <a:r>
              <a:rPr lang="zh-CN" altLang="en-US" sz="3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（尽量用课文中的话回答。）</a:t>
            </a:r>
            <a:endParaRPr lang="en-US" altLang="zh-CN" sz="32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A1A6008B-7066-40F0-8CA3-BC23FC115FF9}"/>
              </a:ext>
            </a:extLst>
          </p:cNvPr>
          <p:cNvSpPr txBox="1"/>
          <p:nvPr/>
        </p:nvSpPr>
        <p:spPr>
          <a:xfrm>
            <a:off x="2710069" y="2957005"/>
            <a:ext cx="869342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因为：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、生活中解决问题的方法并非只有一个，    而是多种多样。</a:t>
            </a:r>
          </a:p>
          <a:p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2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、情况变化，解决问题的方法也要变化。</a:t>
            </a:r>
          </a:p>
          <a:p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、如果认为答案是唯一的，找到答案就</a:t>
            </a: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会止步不前。</a:t>
            </a:r>
          </a:p>
          <a:p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EABCD87-F5B1-4A7B-87D6-0163515575FF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EEBEAA2-4F1D-4CB3-B2DC-EAC293B330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482265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042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8D24E2DA-B347-4133-B7D7-AF8083FB5872}"/>
              </a:ext>
            </a:extLst>
          </p:cNvPr>
          <p:cNvSpPr/>
          <p:nvPr/>
        </p:nvSpPr>
        <p:spPr>
          <a:xfrm>
            <a:off x="2312325" y="1047420"/>
            <a:ext cx="2250264" cy="61204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E00BC78-4F17-489C-9D54-C4EEEF3B2A48}"/>
              </a:ext>
            </a:extLst>
          </p:cNvPr>
          <p:cNvSpPr/>
          <p:nvPr/>
        </p:nvSpPr>
        <p:spPr>
          <a:xfrm>
            <a:off x="2312325" y="1054193"/>
            <a:ext cx="8673727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合作学习二</a:t>
            </a:r>
            <a:endParaRPr lang="en-US" altLang="zh-CN" sz="32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endParaRPr lang="en-US" altLang="zh-CN" sz="32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围绕“事物的正确答案不止一个”这一观点，作者阐述了那几个问题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?</a:t>
            </a:r>
          </a:p>
          <a:p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0DD53EF-8503-40C5-8470-D318DFFF3F0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48A9C96-43C4-401E-A732-7FC724EA24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4" y="163851"/>
            <a:ext cx="2218685" cy="221868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54863A2-8262-4018-B2E1-684DBFC7A297}"/>
              </a:ext>
            </a:extLst>
          </p:cNvPr>
          <p:cNvSpPr/>
          <p:nvPr/>
        </p:nvSpPr>
        <p:spPr>
          <a:xfrm>
            <a:off x="2312325" y="3121876"/>
            <a:ext cx="86775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一、创造性的思维需要哪些必需的因素。</a:t>
            </a:r>
          </a:p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A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、知识是形成新创意的素材</a:t>
            </a:r>
          </a:p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b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、必须有探求新事物，并为此而活用知识的态度和意识</a:t>
            </a:r>
          </a:p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C</a:t>
            </a: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、持之以恒地进行各种尝试。</a:t>
            </a:r>
          </a:p>
          <a:p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二、创造性思维是否任何人都具备？</a:t>
            </a: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任何人都拥有创造力。</a:t>
            </a: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区分一个人是否拥有创造力的主要根据是什么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?</a:t>
            </a:r>
          </a:p>
          <a:p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拥有创造力的人留意自己细小的想法</a:t>
            </a:r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61860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8D24E2DA-B347-4133-B7D7-AF8083FB5872}"/>
              </a:ext>
            </a:extLst>
          </p:cNvPr>
          <p:cNvSpPr/>
          <p:nvPr/>
        </p:nvSpPr>
        <p:spPr>
          <a:xfrm>
            <a:off x="2312325" y="1047420"/>
            <a:ext cx="2250264" cy="61204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0DD53EF-8503-40C5-8470-D318DFFF3F0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48A9C96-43C4-401E-A732-7FC724EA24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4" y="163851"/>
            <a:ext cx="2218685" cy="221868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26DF3F5-C7B8-4679-8AE7-9B63BA14288A}"/>
              </a:ext>
            </a:extLst>
          </p:cNvPr>
          <p:cNvSpPr/>
          <p:nvPr/>
        </p:nvSpPr>
        <p:spPr>
          <a:xfrm>
            <a:off x="2401249" y="1047420"/>
            <a:ext cx="738182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合作学习三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en-US" altLang="zh-CN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作者是如何总结的</a:t>
            </a:r>
            <a:r>
              <a:rPr kumimoji="1"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?</a:t>
            </a:r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怎样才能成为有创造性的人？</a:t>
            </a:r>
            <a:endParaRPr kumimoji="1"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kumimoji="1"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a.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经常保持好奇心，不断积累知识；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</a:t>
            </a:r>
            <a:r>
              <a:rPr lang="en-US" altLang="zh-CN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b.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不满足于一个答案，而去探求新思  路，去运用所得的知识；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</a:t>
            </a:r>
            <a:r>
              <a:rPr lang="en-US" altLang="zh-CN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c.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一旦产生小的灵感，相信它的价值，并锲而不舍地把它发展下去。</a:t>
            </a:r>
            <a:endParaRPr lang="zh-CN" altLang="en-US" sz="24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3868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5DD59454-14CB-4B01-9B63-56FD4C9C4F1C}"/>
              </a:ext>
            </a:extLst>
          </p:cNvPr>
          <p:cNvSpPr/>
          <p:nvPr/>
        </p:nvSpPr>
        <p:spPr>
          <a:xfrm>
            <a:off x="5330825" y="278875"/>
            <a:ext cx="2289175" cy="569264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7927E97-B58B-47CF-844F-52B678D109B8}"/>
              </a:ext>
            </a:extLst>
          </p:cNvPr>
          <p:cNvSpPr/>
          <p:nvPr/>
        </p:nvSpPr>
        <p:spPr>
          <a:xfrm>
            <a:off x="1960777" y="278875"/>
            <a:ext cx="9029269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拓展延伸</a:t>
            </a:r>
            <a:endParaRPr lang="en-US" altLang="zh-CN" sz="3200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endParaRPr lang="en-US" altLang="zh-CN" sz="2800" b="1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有人认为，既然创造力的养成需要这么多的条件，看来创造力只是属于贝多芬、爱因斯坦、莎士比亚等少数人的，你同意这种观点吗？为什么？</a:t>
            </a: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学了本文后，你觉得如何才能做一个富有创造性的人？</a:t>
            </a:r>
          </a:p>
          <a:p>
            <a:endParaRPr lang="zh-CN" altLang="en-US" b="1" dirty="0">
              <a:ea typeface="仿宋_GB2312" pitchFamily="49" charset="-122"/>
            </a:endParaRPr>
          </a:p>
        </p:txBody>
      </p:sp>
      <p:pic>
        <p:nvPicPr>
          <p:cNvPr id="3" name="Picture 24" descr="Shakespeare">
            <a:hlinkClick r:id="rId3"/>
            <a:extLst>
              <a:ext uri="{FF2B5EF4-FFF2-40B4-BE49-F238E27FC236}">
                <a16:creationId xmlns="" xmlns:a16="http://schemas.microsoft.com/office/drawing/2014/main" id="{D7BE8869-09B8-4A25-847F-F925E5729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20" y="3191430"/>
            <a:ext cx="1472889" cy="170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3" descr="th1019a">
            <a:hlinkClick r:id="rId5"/>
            <a:extLst>
              <a:ext uri="{FF2B5EF4-FFF2-40B4-BE49-F238E27FC236}">
                <a16:creationId xmlns="" xmlns:a16="http://schemas.microsoft.com/office/drawing/2014/main" id="{02772D80-2F85-4AC3-BC65-05D352542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825" y="3102485"/>
            <a:ext cx="1530350" cy="2016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2" descr="gb201">
            <a:hlinkClick r:id="rId7"/>
            <a:extLst>
              <a:ext uri="{FF2B5EF4-FFF2-40B4-BE49-F238E27FC236}">
                <a16:creationId xmlns="" xmlns:a16="http://schemas.microsoft.com/office/drawing/2014/main" id="{12FF9487-0E6C-4D1F-94B1-C44E599F8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294" y="3087369"/>
            <a:ext cx="1743920" cy="204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73A7784-0D2B-4547-83E1-B5E798940965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1418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0E2FE77-AAA1-43DF-935E-A5E6EFD0C82E}"/>
              </a:ext>
            </a:extLst>
          </p:cNvPr>
          <p:cNvSpPr/>
          <p:nvPr/>
        </p:nvSpPr>
        <p:spPr>
          <a:xfrm>
            <a:off x="5389371" y="751149"/>
            <a:ext cx="611196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8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它的作用有：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①提醒注意，引发思考，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②突出某些内容，使文势有变化，起波澜；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③在结构上起承接、过渡的作用，使文章结构紧密，条理清楚。</a:t>
            </a:r>
          </a:p>
          <a:p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A898D9E-3AA0-4E48-9912-2AB7C9051D10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42EDF73-0A99-4946-B07E-91576D29C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57" y="632791"/>
            <a:ext cx="4043377" cy="55195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1070DA5-671A-40FA-80F6-120C1152CC95}"/>
              </a:ext>
            </a:extLst>
          </p:cNvPr>
          <p:cNvSpPr txBox="1"/>
          <p:nvPr/>
        </p:nvSpPr>
        <p:spPr>
          <a:xfrm>
            <a:off x="1511680" y="1736035"/>
            <a:ext cx="25841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请同学们找出文中所有的设问句，体会其表达效果</a:t>
            </a:r>
            <a:r>
              <a:rPr lang="en-US" altLang="zh-CN" sz="32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03762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02315BF-4533-48CA-A179-E19BB0ADD03F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4" name="云形 13">
            <a:extLst>
              <a:ext uri="{FF2B5EF4-FFF2-40B4-BE49-F238E27FC236}">
                <a16:creationId xmlns="" xmlns:a16="http://schemas.microsoft.com/office/drawing/2014/main" id="{7D9D0519-6870-435C-8C7F-129EF06CE756}"/>
              </a:ext>
            </a:extLst>
          </p:cNvPr>
          <p:cNvSpPr/>
          <p:nvPr/>
        </p:nvSpPr>
        <p:spPr>
          <a:xfrm>
            <a:off x="3876261" y="2893246"/>
            <a:ext cx="3988904" cy="2386487"/>
          </a:xfrm>
          <a:prstGeom prst="cloud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1CDBB7-1E6A-4FA6-8BBE-521823F974B4}"/>
              </a:ext>
            </a:extLst>
          </p:cNvPr>
          <p:cNvSpPr/>
          <p:nvPr/>
        </p:nvSpPr>
        <p:spPr>
          <a:xfrm>
            <a:off x="3303282" y="1539848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小游戏：</a:t>
            </a:r>
            <a:r>
              <a:rPr lang="zh-CN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请同学们计算下面两道题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2DA53E9-CE86-4C72-842D-8507CBE5958B}"/>
              </a:ext>
            </a:extLst>
          </p:cNvPr>
          <p:cNvSpPr txBox="1"/>
          <p:nvPr/>
        </p:nvSpPr>
        <p:spPr>
          <a:xfrm>
            <a:off x="4353339" y="3613665"/>
            <a:ext cx="4412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月</a:t>
            </a: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+2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月</a:t>
            </a: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=</a:t>
            </a:r>
          </a:p>
          <a:p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8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小时</a:t>
            </a: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+16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小时</a:t>
            </a: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=</a:t>
            </a:r>
            <a:endParaRPr lang="zh-CN" altLang="en-US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C519324-85D0-4BF4-ADDE-C52790C206C4}"/>
              </a:ext>
            </a:extLst>
          </p:cNvPr>
          <p:cNvSpPr txBox="1"/>
          <p:nvPr/>
        </p:nvSpPr>
        <p:spPr>
          <a:xfrm>
            <a:off x="5870713" y="3609437"/>
            <a:ext cx="19348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CC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2800" b="1" dirty="0">
                <a:solidFill>
                  <a:srgbClr val="FFCC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季度</a:t>
            </a:r>
            <a:endParaRPr lang="en-US" altLang="zh-CN" sz="2800" b="1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en-US" altLang="zh-CN" sz="2800" b="1" dirty="0">
                <a:solidFill>
                  <a:srgbClr val="FFCC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 1</a:t>
            </a:r>
            <a:r>
              <a:rPr lang="zh-CN" altLang="en-US" sz="2800" b="1" dirty="0">
                <a:solidFill>
                  <a:srgbClr val="FFCC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天</a:t>
            </a:r>
            <a:endParaRPr lang="zh-CN" altLang="en-US" b="1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87592C3-FD92-4F81-84CD-47485DAA56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608" y="980081"/>
            <a:ext cx="1464006" cy="111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22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43 -0.01204 L 0.55326 0.00347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4F097328-FF67-4D8D-B994-F163541B9F9C}"/>
              </a:ext>
            </a:extLst>
          </p:cNvPr>
          <p:cNvSpPr/>
          <p:nvPr/>
        </p:nvSpPr>
        <p:spPr>
          <a:xfrm>
            <a:off x="7262191" y="768626"/>
            <a:ext cx="1789044" cy="742122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3833B41-3947-4B93-8860-BF02DF59936D}"/>
              </a:ext>
            </a:extLst>
          </p:cNvPr>
          <p:cNvSpPr/>
          <p:nvPr/>
        </p:nvSpPr>
        <p:spPr>
          <a:xfrm>
            <a:off x="4693104" y="893017"/>
            <a:ext cx="68658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练一练</a:t>
            </a:r>
            <a:endParaRPr lang="en-US" altLang="zh-CN" sz="3200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endParaRPr lang="en-US" altLang="zh-CN" sz="2800" b="1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金钱确实可以买到许多东西，但它毕竟不是万能的。请你联想它的作用和局限，将下文写下去，联想得越多越好。</a:t>
            </a: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金钱能买床铺，不能买甜蜜的梦；能买书，不能买记忆；金钱能    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___     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，不能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____      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；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……</a:t>
            </a: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C8F62D7-6AA4-4A6D-99A9-233E02A64029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E189314-E275-4B00-886F-FB9BF2AF4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" y="627100"/>
            <a:ext cx="4538433" cy="62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908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649C280-5BDB-4434-BE20-5419673A8AFF}"/>
              </a:ext>
            </a:extLst>
          </p:cNvPr>
          <p:cNvSpPr/>
          <p:nvPr/>
        </p:nvSpPr>
        <p:spPr>
          <a:xfrm>
            <a:off x="4838878" y="437901"/>
            <a:ext cx="772853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生活是一场戏，上演着人生的喜怒哀惧。</a:t>
            </a:r>
          </a:p>
          <a:p>
            <a:pPr>
              <a:lnSpc>
                <a:spcPct val="150000"/>
              </a:lnSpc>
            </a:pP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生活是一张照片，记录着真实的市井百态。</a:t>
            </a:r>
          </a:p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生活是一个调色板，调试出人生的多姿多彩。</a:t>
            </a:r>
          </a:p>
          <a:p>
            <a:pPr>
              <a:lnSpc>
                <a:spcPct val="150000"/>
              </a:lnSpc>
            </a:pPr>
            <a:endParaRPr kumimoji="1"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生活是一支梭，穿透了人生的层层壁垒。</a:t>
            </a:r>
          </a:p>
          <a:p>
            <a:pPr>
              <a:lnSpc>
                <a:spcPct val="150000"/>
              </a:lnSpc>
            </a:pP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生活是一棵树，结满了人生的累累硕果。</a:t>
            </a:r>
          </a:p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生活是一场梦，模拟着人生的虚虚实实。</a:t>
            </a:r>
          </a:p>
          <a:p>
            <a:pPr>
              <a:lnSpc>
                <a:spcPct val="150000"/>
              </a:lnSpc>
            </a:pP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生活是一幅画，临摹出人生的曲折漫长。</a:t>
            </a:r>
          </a:p>
          <a:p>
            <a:pPr>
              <a:lnSpc>
                <a:spcPct val="150000"/>
              </a:lnSpc>
            </a:pPr>
            <a:r>
              <a:rPr kumimoji="1"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生活是一面镜子，折射出人间的善恶美丑。</a:t>
            </a:r>
            <a:endParaRPr kumimoji="1" lang="zh-CN" altLang="en-US" sz="20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FE6372D-8ACF-4918-91DD-3F568D74CAEB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3968AA3-EC43-427C-9DC3-610C4BC02A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" y="627100"/>
            <a:ext cx="4538433" cy="62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464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2A27E587-D0F7-48B8-815F-6E3D6531C51C}"/>
              </a:ext>
            </a:extLst>
          </p:cNvPr>
          <p:cNvSpPr/>
          <p:nvPr/>
        </p:nvSpPr>
        <p:spPr>
          <a:xfrm>
            <a:off x="6853687" y="627100"/>
            <a:ext cx="2252870" cy="1192695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2982E19-B37E-4F21-8035-5673055D6CF1}"/>
              </a:ext>
            </a:extLst>
          </p:cNvPr>
          <p:cNvSpPr/>
          <p:nvPr/>
        </p:nvSpPr>
        <p:spPr>
          <a:xfrm>
            <a:off x="4329123" y="1020418"/>
            <a:ext cx="7301999" cy="47397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中考链接</a:t>
            </a:r>
            <a:endParaRPr lang="en-US" altLang="zh-CN" sz="32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90000"/>
              </a:lnSpc>
            </a:pP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例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:</a:t>
            </a:r>
          </a:p>
          <a:p>
            <a:pPr>
              <a:lnSpc>
                <a:spcPct val="90000"/>
              </a:lnSpc>
            </a:pPr>
            <a:endParaRPr lang="en-US" altLang="zh-CN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生活是一首歌，唱尽了人生的酸甜苦辣。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生活是一朵浪花，撞击着人类梦想的礁石。</a:t>
            </a:r>
          </a:p>
          <a:p>
            <a:pPr>
              <a:lnSpc>
                <a:spcPct val="90000"/>
              </a:lnSpc>
            </a:pP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生活是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_________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，   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____________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。</a:t>
            </a:r>
          </a:p>
          <a:p>
            <a:pPr>
              <a:lnSpc>
                <a:spcPct val="90000"/>
              </a:lnSpc>
            </a:pP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    请仿照例句，再写两个。</a:t>
            </a:r>
          </a:p>
          <a:p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EBAB270-E735-4EB3-9515-D0A2B278A2DE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D4A9C73-B810-44F5-A83A-E348D7E39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" y="627100"/>
            <a:ext cx="4538433" cy="62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614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12765AFC-105D-450F-81E0-29338FEC92F9}"/>
              </a:ext>
            </a:extLst>
          </p:cNvPr>
          <p:cNvSpPr/>
          <p:nvPr/>
        </p:nvSpPr>
        <p:spPr>
          <a:xfrm>
            <a:off x="3775671" y="1028114"/>
            <a:ext cx="4838242" cy="774182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BD8A0E0-E598-4277-BF4E-002DA31FD391}"/>
              </a:ext>
            </a:extLst>
          </p:cNvPr>
          <p:cNvSpPr/>
          <p:nvPr/>
        </p:nvSpPr>
        <p:spPr>
          <a:xfrm>
            <a:off x="4232796" y="1122817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看一看：图中是什么？</a:t>
            </a:r>
          </a:p>
        </p:txBody>
      </p:sp>
      <p:pic>
        <p:nvPicPr>
          <p:cNvPr id="4" name="Picture 5" descr="图片1">
            <a:extLst>
              <a:ext uri="{FF2B5EF4-FFF2-40B4-BE49-F238E27FC236}">
                <a16:creationId xmlns="" xmlns:a16="http://schemas.microsoft.com/office/drawing/2014/main" id="{B6E70FE9-5C38-4D44-8671-8C2F55AE0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992" y="2316576"/>
            <a:ext cx="2907600" cy="307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C6AB0D8-60CD-40DB-8338-4582AC362C00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16B039-0BE7-4965-BAA5-DF8918A38F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73" y="1387815"/>
            <a:ext cx="2334836" cy="466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345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386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28C1C79-85EA-404F-A8BA-CC7BB14E0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755" y="471744"/>
            <a:ext cx="5171663" cy="352707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CD26A15-5ADA-4534-9799-74C3C1AFA6FC}"/>
              </a:ext>
            </a:extLst>
          </p:cNvPr>
          <p:cNvSpPr txBox="1"/>
          <p:nvPr/>
        </p:nvSpPr>
        <p:spPr>
          <a:xfrm>
            <a:off x="6851374" y="1311951"/>
            <a:ext cx="2491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accent2">
                    <a:lumMod val="7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4-1=</a:t>
            </a:r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？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F30C627-B595-417D-8C03-3BE8D8FF71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629" y="3708751"/>
            <a:ext cx="2840742" cy="209093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7480B07-4974-42F2-A9C8-C4BE01E735A6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274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656DA2DB-79D9-46B5-8F58-3F6A6F773E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34" y="869985"/>
            <a:ext cx="5118026" cy="511802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16DF72A-62FA-4527-AD76-F5326E6CE319}"/>
              </a:ext>
            </a:extLst>
          </p:cNvPr>
          <p:cNvSpPr/>
          <p:nvPr/>
        </p:nvSpPr>
        <p:spPr>
          <a:xfrm rot="21334738">
            <a:off x="952411" y="2907339"/>
            <a:ext cx="3740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一个桌面四个角，锯掉一个角，还有几个角？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3BBF79D-6BF7-45CD-9EED-53988D0C0B8E}"/>
              </a:ext>
            </a:extLst>
          </p:cNvPr>
          <p:cNvGrpSpPr>
            <a:grpSpLocks/>
          </p:cNvGrpSpPr>
          <p:nvPr/>
        </p:nvGrpSpPr>
        <p:grpSpPr bwMode="auto">
          <a:xfrm>
            <a:off x="5620511" y="1657348"/>
            <a:ext cx="3974064" cy="873817"/>
            <a:chOff x="2574" y="1602"/>
            <a:chExt cx="2700" cy="644"/>
          </a:xfrm>
        </p:grpSpPr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3378114A-264D-4A02-B60E-8C124C48A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4" y="1602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7" name="AutoShape 6">
              <a:extLst>
                <a:ext uri="{FF2B5EF4-FFF2-40B4-BE49-F238E27FC236}">
                  <a16:creationId xmlns="" xmlns:a16="http://schemas.microsoft.com/office/drawing/2014/main" id="{B605DAC9-60A6-4A33-8C85-AA0A1E82B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4" y="1778"/>
              <a:ext cx="720" cy="156"/>
            </a:xfrm>
            <a:prstGeom prst="rightArrow">
              <a:avLst>
                <a:gd name="adj1" fmla="val 50000"/>
                <a:gd name="adj2" fmla="val 115385"/>
              </a:avLst>
            </a:prstGeom>
            <a:solidFill>
              <a:schemeClr val="accent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8B27D45F-BC65-42D8-A436-67E391F98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" y="1602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9" name="Line 8">
              <a:extLst>
                <a:ext uri="{FF2B5EF4-FFF2-40B4-BE49-F238E27FC236}">
                  <a16:creationId xmlns="" xmlns:a16="http://schemas.microsoft.com/office/drawing/2014/main" id="{94F87008-51C2-4026-97F4-6BA7E53073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4" y="1602"/>
              <a:ext cx="720" cy="6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57A80A90-22F5-4743-94C3-2422035B7731}"/>
              </a:ext>
            </a:extLst>
          </p:cNvPr>
          <p:cNvGrpSpPr>
            <a:grpSpLocks/>
          </p:cNvGrpSpPr>
          <p:nvPr/>
        </p:nvGrpSpPr>
        <p:grpSpPr bwMode="auto">
          <a:xfrm>
            <a:off x="5620512" y="2924967"/>
            <a:ext cx="3974064" cy="957920"/>
            <a:chOff x="2574" y="2694"/>
            <a:chExt cx="2700" cy="624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FB454925-4FE3-4758-AAC3-2C28A0C1F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4" y="2694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12" name="AutoShape 11">
              <a:extLst>
                <a:ext uri="{FF2B5EF4-FFF2-40B4-BE49-F238E27FC236}">
                  <a16:creationId xmlns="" xmlns:a16="http://schemas.microsoft.com/office/drawing/2014/main" id="{AD58C9E4-3353-4207-929E-CE14FBA4B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4" y="2870"/>
              <a:ext cx="720" cy="156"/>
            </a:xfrm>
            <a:prstGeom prst="rightArrow">
              <a:avLst>
                <a:gd name="adj1" fmla="val 50000"/>
                <a:gd name="adj2" fmla="val 115385"/>
              </a:avLst>
            </a:prstGeom>
            <a:solidFill>
              <a:schemeClr val="accent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5748CD2D-383D-41DF-8FDA-1DB082493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" y="2694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14" name="Line 13">
              <a:extLst>
                <a:ext uri="{FF2B5EF4-FFF2-40B4-BE49-F238E27FC236}">
                  <a16:creationId xmlns="" xmlns:a16="http://schemas.microsoft.com/office/drawing/2014/main" id="{4A3FB25C-196B-4E4E-80DD-CDDF8B251A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4" y="2694"/>
              <a:ext cx="36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A9F45500-A218-4EB7-8810-87700FBD4D88}"/>
              </a:ext>
            </a:extLst>
          </p:cNvPr>
          <p:cNvGrpSpPr>
            <a:grpSpLocks/>
          </p:cNvGrpSpPr>
          <p:nvPr/>
        </p:nvGrpSpPr>
        <p:grpSpPr bwMode="auto">
          <a:xfrm>
            <a:off x="5620512" y="4303826"/>
            <a:ext cx="3974064" cy="798261"/>
            <a:chOff x="2574" y="3942"/>
            <a:chExt cx="2700" cy="624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48B79E94-9D81-4194-8993-15C344769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4" y="3942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17" name="AutoShape 16">
              <a:extLst>
                <a:ext uri="{FF2B5EF4-FFF2-40B4-BE49-F238E27FC236}">
                  <a16:creationId xmlns="" xmlns:a16="http://schemas.microsoft.com/office/drawing/2014/main" id="{7A8BD5BB-69DB-4698-A2E7-C2746CED6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4" y="4118"/>
              <a:ext cx="720" cy="156"/>
            </a:xfrm>
            <a:prstGeom prst="rightArrow">
              <a:avLst>
                <a:gd name="adj1" fmla="val 50000"/>
                <a:gd name="adj2" fmla="val 115385"/>
              </a:avLst>
            </a:prstGeom>
            <a:solidFill>
              <a:schemeClr val="accent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615423DE-2BD1-43B3-A40D-304FE3F5A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" y="3942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¡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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1"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19" name="Line 18">
              <a:extLst>
                <a:ext uri="{FF2B5EF4-FFF2-40B4-BE49-F238E27FC236}">
                  <a16:creationId xmlns="" xmlns:a16="http://schemas.microsoft.com/office/drawing/2014/main" id="{0FA10AF4-DED5-4089-8B50-64A32B9C84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14" y="4098"/>
              <a:ext cx="360" cy="4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" name="Text Box 20">
            <a:extLst>
              <a:ext uri="{FF2B5EF4-FFF2-40B4-BE49-F238E27FC236}">
                <a16:creationId xmlns="" xmlns:a16="http://schemas.microsoft.com/office/drawing/2014/main" id="{634A68A2-9359-48ED-84EF-DEE512112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9978" y="1790969"/>
            <a:ext cx="1920875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4</a:t>
            </a:r>
            <a:r>
              <a:rPr kumimoji="1" lang="zh-CN" altLang="en-US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－</a:t>
            </a: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1</a:t>
            </a:r>
            <a:r>
              <a:rPr kumimoji="1" lang="zh-CN" altLang="en-US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＝</a:t>
            </a: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3</a:t>
            </a:r>
          </a:p>
        </p:txBody>
      </p:sp>
      <p:sp>
        <p:nvSpPr>
          <p:cNvPr id="21" name="Text Box 22">
            <a:extLst>
              <a:ext uri="{FF2B5EF4-FFF2-40B4-BE49-F238E27FC236}">
                <a16:creationId xmlns="" xmlns:a16="http://schemas.microsoft.com/office/drawing/2014/main" id="{550F6361-AE86-4FCA-9C62-924D96138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9978" y="3125759"/>
            <a:ext cx="1919287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4</a:t>
            </a:r>
            <a:r>
              <a:rPr kumimoji="1" lang="zh-CN" altLang="en-US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－</a:t>
            </a: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1</a:t>
            </a:r>
            <a:r>
              <a:rPr kumimoji="1" lang="zh-CN" altLang="en-US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＝</a:t>
            </a: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4</a:t>
            </a:r>
          </a:p>
        </p:txBody>
      </p:sp>
      <p:sp>
        <p:nvSpPr>
          <p:cNvPr id="22" name="Text Box 23">
            <a:extLst>
              <a:ext uri="{FF2B5EF4-FFF2-40B4-BE49-F238E27FC236}">
                <a16:creationId xmlns="" xmlns:a16="http://schemas.microsoft.com/office/drawing/2014/main" id="{F3E1CA4C-AB24-4DAC-A18F-42D5B9A05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027" y="4339040"/>
            <a:ext cx="1900238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¡"/>
              <a:defRPr sz="2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4</a:t>
            </a:r>
            <a:r>
              <a:rPr kumimoji="1" lang="zh-CN" altLang="en-US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－</a:t>
            </a: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1</a:t>
            </a:r>
            <a:r>
              <a:rPr kumimoji="1" lang="zh-CN" altLang="en-US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＝</a:t>
            </a:r>
            <a:r>
              <a:rPr kumimoji="1" lang="en-US" altLang="zh-CN" b="1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5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0C183C9D-C748-4670-8FD8-610F86955B9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" name="云形 1">
            <a:extLst>
              <a:ext uri="{FF2B5EF4-FFF2-40B4-BE49-F238E27FC236}">
                <a16:creationId xmlns="" xmlns:a16="http://schemas.microsoft.com/office/drawing/2014/main" id="{BA7A120D-322A-44A6-9249-B65FF4232A59}"/>
              </a:ext>
            </a:extLst>
          </p:cNvPr>
          <p:cNvSpPr/>
          <p:nvPr/>
        </p:nvSpPr>
        <p:spPr>
          <a:xfrm>
            <a:off x="1245705" y="551932"/>
            <a:ext cx="2372139" cy="874643"/>
          </a:xfrm>
          <a:prstGeom prst="cloud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56F9E2F-A648-41DE-98C2-25850EC2F00B}"/>
              </a:ext>
            </a:extLst>
          </p:cNvPr>
          <p:cNvSpPr txBox="1"/>
          <p:nvPr/>
        </p:nvSpPr>
        <p:spPr>
          <a:xfrm>
            <a:off x="1713691" y="666087"/>
            <a:ext cx="1822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想一想</a:t>
            </a:r>
          </a:p>
        </p:txBody>
      </p:sp>
    </p:spTree>
    <p:extLst>
      <p:ext uri="{BB962C8B-B14F-4D97-AF65-F5344CB8AC3E}">
        <p14:creationId xmlns:p14="http://schemas.microsoft.com/office/powerpoint/2010/main" val="3686513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24F45731-780E-4E9B-8756-8ECE1C653F47}"/>
              </a:ext>
            </a:extLst>
          </p:cNvPr>
          <p:cNvSpPr/>
          <p:nvPr/>
        </p:nvSpPr>
        <p:spPr>
          <a:xfrm>
            <a:off x="1802296" y="1855304"/>
            <a:ext cx="3342860" cy="3080047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9CCBB23-CA26-4C21-B6F5-A477D15E1F6E}"/>
              </a:ext>
            </a:extLst>
          </p:cNvPr>
          <p:cNvSpPr/>
          <p:nvPr/>
        </p:nvSpPr>
        <p:spPr>
          <a:xfrm>
            <a:off x="4920682" y="807725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下列算式成立吗？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9846020-6135-4C79-8D27-880F601D86F0}"/>
              </a:ext>
            </a:extLst>
          </p:cNvPr>
          <p:cNvSpPr/>
          <p:nvPr/>
        </p:nvSpPr>
        <p:spPr>
          <a:xfrm>
            <a:off x="2107096" y="1964166"/>
            <a:ext cx="33262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、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＋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＝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24</a:t>
            </a:r>
          </a:p>
          <a:p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、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＋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＝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</a:t>
            </a:r>
          </a:p>
          <a:p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、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9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＋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＝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</a:p>
          <a:p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4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、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30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＋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30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＝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</a:p>
          <a:p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5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、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8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＋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16</a:t>
            </a:r>
            <a:r>
              <a:rPr lang="zh-CN" altLang="en-US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＝</a:t>
            </a:r>
            <a:r>
              <a:rPr lang="en-US" altLang="zh-CN" sz="36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22A1C36-31FA-4CA2-BD19-0E99E05C3143}"/>
              </a:ext>
            </a:extLst>
          </p:cNvPr>
          <p:cNvSpPr/>
          <p:nvPr/>
        </p:nvSpPr>
        <p:spPr>
          <a:xfrm>
            <a:off x="6789874" y="2056931"/>
            <a:ext cx="3991798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（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年＋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年＝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24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个月）</a:t>
            </a:r>
            <a:endParaRPr kumimoji="1" lang="en-US" altLang="zh-CN" sz="24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（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个月＋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个月＝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个季度）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（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9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个月＋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个月＝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年）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（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30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分钟＋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30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分钟＝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小时）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（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8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小时＋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16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小时＝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天）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endParaRPr kumimoji="1" lang="zh-CN" altLang="en-US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8D02505-2D46-4C61-9BDF-C223324863C6}"/>
              </a:ext>
            </a:extLst>
          </p:cNvPr>
          <p:cNvSpPr/>
          <p:nvPr/>
        </p:nvSpPr>
        <p:spPr>
          <a:xfrm>
            <a:off x="3196121" y="5406702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这些算式，在一般情况下，是不成立的，可是我们换一个方式来计算，它就成立了。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以上这些答案都是正确的</a:t>
            </a:r>
            <a:endParaRPr lang="zh-CN" altLang="en-US" sz="20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4362F23-32C8-4243-BC38-6E893DC705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578" y="229429"/>
            <a:ext cx="1048578" cy="1048578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03D203E3-A8B9-4B2E-945C-ECC45E0185B7}"/>
              </a:ext>
            </a:extLst>
          </p:cNvPr>
          <p:cNvSpPr/>
          <p:nvPr/>
        </p:nvSpPr>
        <p:spPr>
          <a:xfrm>
            <a:off x="6501638" y="1855304"/>
            <a:ext cx="4346713" cy="3080047"/>
          </a:xfrm>
          <a:prstGeom prst="round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F8B95C8-5E9A-48A5-8CE7-00762BAA9DC7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1454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7" grpId="0"/>
      <p:bldP spid="8" grpId="0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3134A07F-A56D-4D90-97B3-4EA8304D5F33}"/>
              </a:ext>
            </a:extLst>
          </p:cNvPr>
          <p:cNvSpPr/>
          <p:nvPr/>
        </p:nvSpPr>
        <p:spPr>
          <a:xfrm>
            <a:off x="6221893" y="2974589"/>
            <a:ext cx="3564835" cy="2203859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7B9840F-6D3D-4B44-BBA3-A6CF94E5E3CD}"/>
              </a:ext>
            </a:extLst>
          </p:cNvPr>
          <p:cNvSpPr/>
          <p:nvPr/>
        </p:nvSpPr>
        <p:spPr>
          <a:xfrm>
            <a:off x="6554544" y="3116345"/>
            <a:ext cx="32321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从下列图形中，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找一个性质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与其他三个不同的来</a:t>
            </a:r>
            <a:r>
              <a:rPr lang="en-US" altLang="zh-CN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  <a:endParaRPr lang="zh-CN" altLang="en-US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6" name="Oval 3" descr="水滴">
            <a:extLst>
              <a:ext uri="{FF2B5EF4-FFF2-40B4-BE49-F238E27FC236}">
                <a16:creationId xmlns="" xmlns:a16="http://schemas.microsoft.com/office/drawing/2014/main" id="{F02FCE83-E443-46F6-86AE-3DC912A31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0191" y="283081"/>
            <a:ext cx="1086678" cy="108667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1" lang="zh-CN" altLang="zh-CN" sz="2400">
              <a:solidFill>
                <a:schemeClr val="accent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B3BE121-6F19-43A1-AA48-475CBB236E3E}"/>
              </a:ext>
            </a:extLst>
          </p:cNvPr>
          <p:cNvSpPr txBox="1"/>
          <p:nvPr/>
        </p:nvSpPr>
        <p:spPr>
          <a:xfrm>
            <a:off x="1696278" y="636222"/>
            <a:ext cx="9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A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FED98D7-FA77-4C4B-816A-BB1993B84F3A}"/>
              </a:ext>
            </a:extLst>
          </p:cNvPr>
          <p:cNvSpPr txBox="1"/>
          <p:nvPr/>
        </p:nvSpPr>
        <p:spPr>
          <a:xfrm>
            <a:off x="1696278" y="2421832"/>
            <a:ext cx="9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B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9" name="AutoShape 4" descr="水滴">
            <a:extLst>
              <a:ext uri="{FF2B5EF4-FFF2-40B4-BE49-F238E27FC236}">
                <a16:creationId xmlns="" xmlns:a16="http://schemas.microsoft.com/office/drawing/2014/main" id="{1085929D-590C-4A63-B034-B76003C5D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6631" y="2044509"/>
            <a:ext cx="867474" cy="900544"/>
          </a:xfrm>
          <a:prstGeom prst="triangle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43D1288-CF8A-4777-A787-B25DA5D0810A}"/>
              </a:ext>
            </a:extLst>
          </p:cNvPr>
          <p:cNvSpPr txBox="1"/>
          <p:nvPr/>
        </p:nvSpPr>
        <p:spPr>
          <a:xfrm>
            <a:off x="1696277" y="3952219"/>
            <a:ext cx="9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C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1" name="Oval 10" descr="水滴">
            <a:extLst>
              <a:ext uri="{FF2B5EF4-FFF2-40B4-BE49-F238E27FC236}">
                <a16:creationId xmlns="" xmlns:a16="http://schemas.microsoft.com/office/drawing/2014/main" id="{1639F952-B641-4DC9-96D8-F0A12816429A}"/>
              </a:ext>
            </a:extLst>
          </p:cNvPr>
          <p:cNvSpPr>
            <a:spLocks noChangeArrowheads="1"/>
          </p:cNvSpPr>
          <p:nvPr/>
        </p:nvSpPr>
        <p:spPr bwMode="auto">
          <a:xfrm rot="1671546">
            <a:off x="2626980" y="3928303"/>
            <a:ext cx="1561876" cy="908313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F03E074-1ADF-4185-ABF2-33D2D5B2F608}"/>
              </a:ext>
            </a:extLst>
          </p:cNvPr>
          <p:cNvSpPr txBox="1"/>
          <p:nvPr/>
        </p:nvSpPr>
        <p:spPr>
          <a:xfrm>
            <a:off x="1696277" y="5382777"/>
            <a:ext cx="993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+mn-ea"/>
              </a:rPr>
              <a:t>D</a:t>
            </a:r>
            <a:r>
              <a:rPr lang="en-US" altLang="zh-CN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4" name="Oval 11">
            <a:extLst>
              <a:ext uri="{FF2B5EF4-FFF2-40B4-BE49-F238E27FC236}">
                <a16:creationId xmlns="" xmlns:a16="http://schemas.microsoft.com/office/drawing/2014/main" id="{D482B5C4-98FD-466A-8437-6EDB0C7B8BDA}"/>
              </a:ext>
            </a:extLst>
          </p:cNvPr>
          <p:cNvSpPr>
            <a:spLocks noChangeArrowheads="1"/>
          </p:cNvSpPr>
          <p:nvPr/>
        </p:nvSpPr>
        <p:spPr bwMode="auto">
          <a:xfrm rot="1999466">
            <a:off x="3241228" y="3527031"/>
            <a:ext cx="685800" cy="109897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" name="任意多边形: 形状 17" descr="水滴">
            <a:extLst>
              <a:ext uri="{FF2B5EF4-FFF2-40B4-BE49-F238E27FC236}">
                <a16:creationId xmlns="" xmlns:a16="http://schemas.microsoft.com/office/drawing/2014/main" id="{0E7DB9B3-5619-4FD2-AD6C-F511EA17D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5615" y="5417135"/>
            <a:ext cx="1228666" cy="639109"/>
          </a:xfrm>
          <a:custGeom>
            <a:avLst/>
            <a:gdLst>
              <a:gd name="connsiteX0" fmla="*/ 614333 w 1228666"/>
              <a:gd name="connsiteY0" fmla="*/ 0 h 639109"/>
              <a:gd name="connsiteX1" fmla="*/ 1228666 w 1228666"/>
              <a:gd name="connsiteY1" fmla="*/ 518699 h 639109"/>
              <a:gd name="connsiteX2" fmla="*/ 1216185 w 1228666"/>
              <a:gd name="connsiteY2" fmla="*/ 623235 h 639109"/>
              <a:gd name="connsiteX3" fmla="*/ 1210349 w 1228666"/>
              <a:gd name="connsiteY3" fmla="*/ 639109 h 639109"/>
              <a:gd name="connsiteX4" fmla="*/ 18317 w 1228666"/>
              <a:gd name="connsiteY4" fmla="*/ 639109 h 639109"/>
              <a:gd name="connsiteX5" fmla="*/ 12481 w 1228666"/>
              <a:gd name="connsiteY5" fmla="*/ 623235 h 639109"/>
              <a:gd name="connsiteX6" fmla="*/ 0 w 1228666"/>
              <a:gd name="connsiteY6" fmla="*/ 518699 h 639109"/>
              <a:gd name="connsiteX7" fmla="*/ 614333 w 1228666"/>
              <a:gd name="connsiteY7" fmla="*/ 0 h 63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8666" h="639109">
                <a:moveTo>
                  <a:pt x="614333" y="0"/>
                </a:moveTo>
                <a:cubicBezTo>
                  <a:pt x="953620" y="0"/>
                  <a:pt x="1228666" y="232229"/>
                  <a:pt x="1228666" y="518699"/>
                </a:cubicBezTo>
                <a:cubicBezTo>
                  <a:pt x="1228666" y="554508"/>
                  <a:pt x="1224369" y="589469"/>
                  <a:pt x="1216185" y="623235"/>
                </a:cubicBezTo>
                <a:lnTo>
                  <a:pt x="1210349" y="639109"/>
                </a:lnTo>
                <a:lnTo>
                  <a:pt x="18317" y="639109"/>
                </a:lnTo>
                <a:lnTo>
                  <a:pt x="12481" y="623235"/>
                </a:lnTo>
                <a:cubicBezTo>
                  <a:pt x="4298" y="589469"/>
                  <a:pt x="0" y="554508"/>
                  <a:pt x="0" y="518699"/>
                </a:cubicBezTo>
                <a:cubicBezTo>
                  <a:pt x="0" y="232229"/>
                  <a:pt x="275046" y="0"/>
                  <a:pt x="614333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dirty="0"/>
          </a:p>
        </p:txBody>
      </p:sp>
      <p:sp>
        <p:nvSpPr>
          <p:cNvPr id="16" name="Rectangle 14">
            <a:extLst>
              <a:ext uri="{FF2B5EF4-FFF2-40B4-BE49-F238E27FC236}">
                <a16:creationId xmlns="" xmlns:a16="http://schemas.microsoft.com/office/drawing/2014/main" id="{386DE6F4-3CD0-49D5-A8F1-1F09253A6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2434" y="6210541"/>
            <a:ext cx="1563757" cy="5727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48BDC0B-903E-4155-86F1-678D78DC563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2A2B746-4B34-4C03-B49E-9A450DA9FB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636" y="314370"/>
            <a:ext cx="3025413" cy="302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543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animBg="1"/>
      <p:bldP spid="7" grpId="0"/>
      <p:bldP spid="8" grpId="0"/>
      <p:bldP spid="9" grpId="0" animBg="1"/>
      <p:bldP spid="10" grpId="0"/>
      <p:bldP spid="11" grpId="0" animBg="1"/>
      <p:bldP spid="12" grpId="0"/>
      <p:bldP spid="14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DAF99AF-A489-46F2-8489-348ABC9EB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9005">
            <a:off x="1466470" y="423721"/>
            <a:ext cx="10384344" cy="649781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5718ED6-40FE-4A7F-A114-C66EB8FBE5D5}"/>
              </a:ext>
            </a:extLst>
          </p:cNvPr>
          <p:cNvSpPr/>
          <p:nvPr/>
        </p:nvSpPr>
        <p:spPr>
          <a:xfrm>
            <a:off x="3105315" y="1060203"/>
            <a:ext cx="419217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(</a:t>
            </a:r>
            <a:r>
              <a:rPr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l )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答</a:t>
            </a:r>
            <a:r>
              <a:rPr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A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</a:t>
            </a:r>
            <a:endParaRPr lang="en-US" altLang="zh-CN" sz="24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因为</a:t>
            </a:r>
            <a:r>
              <a:rPr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A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是惟一没有角的图形。</a:t>
            </a:r>
          </a:p>
          <a:p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9FEC447-8F92-45D5-AF00-7805DBD5C40A}"/>
              </a:ext>
            </a:extLst>
          </p:cNvPr>
          <p:cNvSpPr/>
          <p:nvPr/>
        </p:nvSpPr>
        <p:spPr>
          <a:xfrm>
            <a:off x="3105315" y="2312501"/>
            <a:ext cx="3905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(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2)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答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B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 </a:t>
            </a:r>
            <a:endParaRPr kumimoji="1" lang="en-US" altLang="zh-CN" sz="24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因为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B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是惟一一个仅由直线构成的图形。</a:t>
            </a:r>
            <a:endParaRPr kumimoji="1" lang="zh-CN" altLang="en-US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="" xmlns:a16="http://schemas.microsoft.com/office/drawing/2014/main" id="{7B06612A-5C70-4260-85BA-546010247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315" y="3512830"/>
            <a:ext cx="69530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(3)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答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C 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。因为非对称性图形只有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C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一个</a:t>
            </a:r>
            <a:r>
              <a:rPr kumimoji="1" lang="zh-CN" altLang="en-US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="" xmlns:a16="http://schemas.microsoft.com/office/drawing/2014/main" id="{EC8419C3-828F-49FD-852C-91D6DCD76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315" y="4066827"/>
            <a:ext cx="78939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4)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答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D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。因为</a:t>
            </a:r>
            <a:r>
              <a:rPr kumimoji="1" lang="en-US" altLang="zh-CN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D</a:t>
            </a:r>
            <a:r>
              <a:rPr kumimoji="1" lang="zh-CN" altLang="en-US" sz="24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是惟一个由直线与曲线构成的图形</a:t>
            </a:r>
            <a:r>
              <a:rPr kumimoji="1" lang="zh-CN" altLang="en-US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</a:rPr>
              <a:t>。</a:t>
            </a:r>
          </a:p>
          <a:p>
            <a:pPr eaLnBrk="1" hangingPunct="1"/>
            <a:endParaRPr kumimoji="1"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9521738-D5C3-41F0-8F2B-3CA86DD892F9}"/>
              </a:ext>
            </a:extLst>
          </p:cNvPr>
          <p:cNvSpPr txBox="1"/>
          <p:nvPr/>
        </p:nvSpPr>
        <p:spPr>
          <a:xfrm rot="21328529">
            <a:off x="7310381" y="1690443"/>
            <a:ext cx="861774" cy="13229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理由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CD26816-8C31-4F92-A989-18D6FCF7FF95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73515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34651EC0-CA5F-458D-974B-A7AFAFCE512C}"/>
              </a:ext>
            </a:extLst>
          </p:cNvPr>
          <p:cNvSpPr/>
          <p:nvPr/>
        </p:nvSpPr>
        <p:spPr>
          <a:xfrm>
            <a:off x="3237982" y="3034146"/>
            <a:ext cx="6197566" cy="184265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2">
                <a:lumMod val="50000"/>
              </a:schemeClr>
            </a:solidFill>
          </a:ln>
        </p:spPr>
        <p:txBody>
          <a:bodyPr wrap="non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D4C2CCE-9359-4BF5-A394-B858E90F6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86" y="-120031"/>
            <a:ext cx="5450992" cy="351258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54AF26F-3388-4004-BEEB-656E635D055E}"/>
              </a:ext>
            </a:extLst>
          </p:cNvPr>
          <p:cNvSpPr/>
          <p:nvPr/>
        </p:nvSpPr>
        <p:spPr>
          <a:xfrm>
            <a:off x="2001078" y="1093165"/>
            <a:ext cx="36212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请大家思考一下，</a:t>
            </a:r>
            <a:endParaRPr lang="en-US" altLang="zh-CN" sz="2800" b="1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这么多答案</a:t>
            </a:r>
            <a:endParaRPr lang="en-US" altLang="zh-CN" sz="2800" b="1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说明了什么？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5FB21D7-B906-4A60-AB7E-46A106565801}"/>
              </a:ext>
            </a:extLst>
          </p:cNvPr>
          <p:cNvSpPr/>
          <p:nvPr/>
        </p:nvSpPr>
        <p:spPr>
          <a:xfrm>
            <a:off x="3476521" y="3245584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由于背景的不同，考虑问题角度的变化，知识积累的差异等原因，事物的正确答案往往</a:t>
            </a:r>
            <a:r>
              <a:rPr lang="zh-CN" altLang="en-US" sz="40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不止一个</a:t>
            </a:r>
            <a:endParaRPr lang="zh-CN" altLang="en-US" sz="2800" b="1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AA9846F-9D20-4DDA-B574-A97F4AE2EE5A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7043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B0E182B-08DF-41F1-9F22-A13794A7512A}"/>
              </a:ext>
            </a:extLst>
          </p:cNvPr>
          <p:cNvSpPr/>
          <p:nvPr/>
        </p:nvSpPr>
        <p:spPr>
          <a:xfrm>
            <a:off x="4518990" y="968852"/>
            <a:ext cx="679836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议论文：以议论为主要表达方式，对事物的本质及其规律进行分析、论证，以表达作者的思想、观点和见解的文章。</a:t>
            </a:r>
            <a:endParaRPr lang="en-US" altLang="zh-CN" sz="2800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b="1" dirty="0">
              <a:solidFill>
                <a:srgbClr val="FF9900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 议论文的三要素：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论点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、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论证</a:t>
            </a: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和</a:t>
            </a:r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论据</a:t>
            </a:r>
            <a:endParaRPr lang="en-US" altLang="zh-CN" sz="2800" b="1" dirty="0">
              <a:solidFill>
                <a:schemeClr val="accent2">
                  <a:lumMod val="50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endParaRPr lang="zh-CN" altLang="en-US" sz="2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 论点：作者在文章中所表达的观点和主张。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 论据：证明论点的材料、依据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 论证：用论据来证明论点的过程。      </a:t>
            </a:r>
            <a:endParaRPr lang="zh-CN" altLang="en-US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37D1904-5A68-435B-90DC-5ED61D021A08}"/>
              </a:ext>
            </a:extLst>
          </p:cNvPr>
          <p:cNvSpPr/>
          <p:nvPr/>
        </p:nvSpPr>
        <p:spPr>
          <a:xfrm>
            <a:off x="159026" y="92765"/>
            <a:ext cx="11847444" cy="6599583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l"/>
            <a:endParaRPr lang="zh-CN" altLang="en-US" sz="2400" dirty="0">
              <a:solidFill>
                <a:srgbClr val="FFCC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E0154DA-ED76-4CA9-81EF-E42BAFCA80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172" y="-385032"/>
            <a:ext cx="4988390" cy="498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66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>
        <a:spAutoFit/>
      </a:bodyPr>
      <a:lstStyle>
        <a:defPPr algn="l">
          <a:defRPr sz="2400" dirty="0" smtClean="0">
            <a:solidFill>
              <a:srgbClr val="FFCC66"/>
            </a:solidFill>
            <a:latin typeface="迷你简卡通" panose="03000509000000000000" pitchFamily="65" charset="-122"/>
            <a:ea typeface="迷你简卡通" panose="03000509000000000000" pitchFamily="65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1272</Words>
  <Application>Microsoft Office PowerPoint</Application>
  <PresentationFormat>宽屏</PresentationFormat>
  <Paragraphs>186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Meiryo</vt:lpstr>
      <vt:lpstr>等线</vt:lpstr>
      <vt:lpstr>等线 Light</vt:lpstr>
      <vt:lpstr>仿宋_GB2312</vt:lpstr>
      <vt:lpstr>迷你简卡通</vt:lpstr>
      <vt:lpstr>宋体</vt:lpstr>
      <vt:lpstr>微软雅黑</vt:lpstr>
      <vt:lpstr>Arial</vt:lpstr>
      <vt:lpstr>Calibri</vt:lpstr>
      <vt:lpstr>Calibri Light</vt:lpstr>
      <vt:lpstr>Times New Roman</vt:lpstr>
      <vt:lpstr>Verdana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212</cp:revision>
  <dcterms:created xsi:type="dcterms:W3CDTF">2017-08-21T08:41:36Z</dcterms:created>
  <dcterms:modified xsi:type="dcterms:W3CDTF">2020-06-24T06:24:56Z</dcterms:modified>
</cp:coreProperties>
</file>