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59" r:id="rId6"/>
    <p:sldId id="284" r:id="rId7"/>
    <p:sldId id="285" r:id="rId8"/>
    <p:sldId id="281" r:id="rId9"/>
    <p:sldId id="286" r:id="rId10"/>
    <p:sldId id="287" r:id="rId11"/>
    <p:sldId id="288" r:id="rId12"/>
    <p:sldId id="289" r:id="rId13"/>
    <p:sldId id="282" r:id="rId14"/>
    <p:sldId id="290" r:id="rId15"/>
    <p:sldId id="291" r:id="rId16"/>
    <p:sldId id="292" r:id="rId17"/>
    <p:sldId id="294" r:id="rId18"/>
    <p:sldId id="299" r:id="rId19"/>
    <p:sldId id="300" r:id="rId20"/>
    <p:sldId id="301" r:id="rId21"/>
    <p:sldId id="283" r:id="rId22"/>
    <p:sldId id="296" r:id="rId23"/>
    <p:sldId id="293" r:id="rId24"/>
    <p:sldId id="295" r:id="rId25"/>
    <p:sldId id="297" r:id="rId26"/>
    <p:sldId id="302"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A0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guide orient="horz" pos="211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1C0915-0091-4A25-8CE0-19EB40F51DF8}" type="datetimeFigureOut">
              <a:rPr lang="zh-CN" altLang="en-US" smtClean="0"/>
              <a:t>2020/6/24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133823-64E7-4131-B103-E1D10459322F}" type="slidenum">
              <a:rPr lang="zh-CN" altLang="en-US" smtClean="0"/>
              <a:t>‹#›</a:t>
            </a:fld>
            <a:endParaRPr lang="zh-CN" altLang="en-US"/>
          </a:p>
        </p:txBody>
      </p:sp>
    </p:spTree>
    <p:extLst>
      <p:ext uri="{BB962C8B-B14F-4D97-AF65-F5344CB8AC3E}">
        <p14:creationId xmlns:p14="http://schemas.microsoft.com/office/powerpoint/2010/main" val="2919378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a:t>
            </a:fld>
            <a:endParaRPr lang="zh-CN" altLang="en-US"/>
          </a:p>
        </p:txBody>
      </p:sp>
    </p:spTree>
    <p:extLst>
      <p:ext uri="{BB962C8B-B14F-4D97-AF65-F5344CB8AC3E}">
        <p14:creationId xmlns:p14="http://schemas.microsoft.com/office/powerpoint/2010/main" val="1434589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10</a:t>
            </a:fld>
            <a:endParaRPr lang="zh-CN" altLang="en-US"/>
          </a:p>
        </p:txBody>
      </p:sp>
    </p:spTree>
    <p:extLst>
      <p:ext uri="{BB962C8B-B14F-4D97-AF65-F5344CB8AC3E}">
        <p14:creationId xmlns:p14="http://schemas.microsoft.com/office/powerpoint/2010/main" val="3745994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11</a:t>
            </a:fld>
            <a:endParaRPr lang="zh-CN" altLang="en-US"/>
          </a:p>
        </p:txBody>
      </p:sp>
    </p:spTree>
    <p:extLst>
      <p:ext uri="{BB962C8B-B14F-4D97-AF65-F5344CB8AC3E}">
        <p14:creationId xmlns:p14="http://schemas.microsoft.com/office/powerpoint/2010/main" val="104548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12</a:t>
            </a:fld>
            <a:endParaRPr lang="zh-CN" altLang="en-US"/>
          </a:p>
        </p:txBody>
      </p:sp>
    </p:spTree>
    <p:extLst>
      <p:ext uri="{BB962C8B-B14F-4D97-AF65-F5344CB8AC3E}">
        <p14:creationId xmlns:p14="http://schemas.microsoft.com/office/powerpoint/2010/main" val="2727998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13</a:t>
            </a:fld>
            <a:endParaRPr lang="zh-CN" altLang="en-US"/>
          </a:p>
        </p:txBody>
      </p:sp>
    </p:spTree>
    <p:extLst>
      <p:ext uri="{BB962C8B-B14F-4D97-AF65-F5344CB8AC3E}">
        <p14:creationId xmlns:p14="http://schemas.microsoft.com/office/powerpoint/2010/main" val="1958739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14</a:t>
            </a:fld>
            <a:endParaRPr lang="zh-CN" altLang="en-US"/>
          </a:p>
        </p:txBody>
      </p:sp>
    </p:spTree>
    <p:extLst>
      <p:ext uri="{BB962C8B-B14F-4D97-AF65-F5344CB8AC3E}">
        <p14:creationId xmlns:p14="http://schemas.microsoft.com/office/powerpoint/2010/main" val="2316580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15</a:t>
            </a:fld>
            <a:endParaRPr lang="zh-CN" altLang="en-US"/>
          </a:p>
        </p:txBody>
      </p:sp>
    </p:spTree>
    <p:extLst>
      <p:ext uri="{BB962C8B-B14F-4D97-AF65-F5344CB8AC3E}">
        <p14:creationId xmlns:p14="http://schemas.microsoft.com/office/powerpoint/2010/main" val="3351737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16</a:t>
            </a:fld>
            <a:endParaRPr lang="zh-CN" altLang="en-US"/>
          </a:p>
        </p:txBody>
      </p:sp>
    </p:spTree>
    <p:extLst>
      <p:ext uri="{BB962C8B-B14F-4D97-AF65-F5344CB8AC3E}">
        <p14:creationId xmlns:p14="http://schemas.microsoft.com/office/powerpoint/2010/main" val="1854421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17</a:t>
            </a:fld>
            <a:endParaRPr lang="zh-CN" altLang="en-US"/>
          </a:p>
        </p:txBody>
      </p:sp>
    </p:spTree>
    <p:extLst>
      <p:ext uri="{BB962C8B-B14F-4D97-AF65-F5344CB8AC3E}">
        <p14:creationId xmlns:p14="http://schemas.microsoft.com/office/powerpoint/2010/main" val="404365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18</a:t>
            </a:fld>
            <a:endParaRPr lang="zh-CN" altLang="en-US"/>
          </a:p>
        </p:txBody>
      </p:sp>
    </p:spTree>
    <p:extLst>
      <p:ext uri="{BB962C8B-B14F-4D97-AF65-F5344CB8AC3E}">
        <p14:creationId xmlns:p14="http://schemas.microsoft.com/office/powerpoint/2010/main" val="40708298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19</a:t>
            </a:fld>
            <a:endParaRPr lang="zh-CN" altLang="en-US"/>
          </a:p>
        </p:txBody>
      </p:sp>
    </p:spTree>
    <p:extLst>
      <p:ext uri="{BB962C8B-B14F-4D97-AF65-F5344CB8AC3E}">
        <p14:creationId xmlns:p14="http://schemas.microsoft.com/office/powerpoint/2010/main" val="4230415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2</a:t>
            </a:fld>
            <a:endParaRPr lang="zh-CN" altLang="en-US"/>
          </a:p>
        </p:txBody>
      </p:sp>
    </p:spTree>
    <p:extLst>
      <p:ext uri="{BB962C8B-B14F-4D97-AF65-F5344CB8AC3E}">
        <p14:creationId xmlns:p14="http://schemas.microsoft.com/office/powerpoint/2010/main" val="3455163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20</a:t>
            </a:fld>
            <a:endParaRPr lang="zh-CN" altLang="en-US"/>
          </a:p>
        </p:txBody>
      </p:sp>
    </p:spTree>
    <p:extLst>
      <p:ext uri="{BB962C8B-B14F-4D97-AF65-F5344CB8AC3E}">
        <p14:creationId xmlns:p14="http://schemas.microsoft.com/office/powerpoint/2010/main" val="197804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21</a:t>
            </a:fld>
            <a:endParaRPr lang="zh-CN" altLang="en-US"/>
          </a:p>
        </p:txBody>
      </p:sp>
    </p:spTree>
    <p:extLst>
      <p:ext uri="{BB962C8B-B14F-4D97-AF65-F5344CB8AC3E}">
        <p14:creationId xmlns:p14="http://schemas.microsoft.com/office/powerpoint/2010/main" val="19496669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22</a:t>
            </a:fld>
            <a:endParaRPr lang="zh-CN" altLang="en-US"/>
          </a:p>
        </p:txBody>
      </p:sp>
    </p:spTree>
    <p:extLst>
      <p:ext uri="{BB962C8B-B14F-4D97-AF65-F5344CB8AC3E}">
        <p14:creationId xmlns:p14="http://schemas.microsoft.com/office/powerpoint/2010/main" val="40766875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23</a:t>
            </a:fld>
            <a:endParaRPr lang="zh-CN" altLang="en-US"/>
          </a:p>
        </p:txBody>
      </p:sp>
    </p:spTree>
    <p:extLst>
      <p:ext uri="{BB962C8B-B14F-4D97-AF65-F5344CB8AC3E}">
        <p14:creationId xmlns:p14="http://schemas.microsoft.com/office/powerpoint/2010/main" val="1867798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24</a:t>
            </a:fld>
            <a:endParaRPr lang="zh-CN" altLang="en-US"/>
          </a:p>
        </p:txBody>
      </p:sp>
    </p:spTree>
    <p:extLst>
      <p:ext uri="{BB962C8B-B14F-4D97-AF65-F5344CB8AC3E}">
        <p14:creationId xmlns:p14="http://schemas.microsoft.com/office/powerpoint/2010/main" val="13481756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64410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3</a:t>
            </a:fld>
            <a:endParaRPr lang="zh-CN" altLang="en-US"/>
          </a:p>
        </p:txBody>
      </p:sp>
    </p:spTree>
    <p:extLst>
      <p:ext uri="{BB962C8B-B14F-4D97-AF65-F5344CB8AC3E}">
        <p14:creationId xmlns:p14="http://schemas.microsoft.com/office/powerpoint/2010/main" val="2371097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4</a:t>
            </a:fld>
            <a:endParaRPr lang="zh-CN" altLang="en-US"/>
          </a:p>
        </p:txBody>
      </p:sp>
    </p:spTree>
    <p:extLst>
      <p:ext uri="{BB962C8B-B14F-4D97-AF65-F5344CB8AC3E}">
        <p14:creationId xmlns:p14="http://schemas.microsoft.com/office/powerpoint/2010/main" val="864707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5</a:t>
            </a:fld>
            <a:endParaRPr lang="zh-CN" altLang="en-US"/>
          </a:p>
        </p:txBody>
      </p:sp>
    </p:spTree>
    <p:extLst>
      <p:ext uri="{BB962C8B-B14F-4D97-AF65-F5344CB8AC3E}">
        <p14:creationId xmlns:p14="http://schemas.microsoft.com/office/powerpoint/2010/main" val="4209369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6</a:t>
            </a:fld>
            <a:endParaRPr lang="zh-CN" altLang="en-US"/>
          </a:p>
        </p:txBody>
      </p:sp>
    </p:spTree>
    <p:extLst>
      <p:ext uri="{BB962C8B-B14F-4D97-AF65-F5344CB8AC3E}">
        <p14:creationId xmlns:p14="http://schemas.microsoft.com/office/powerpoint/2010/main" val="546137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7</a:t>
            </a:fld>
            <a:endParaRPr lang="zh-CN" altLang="en-US"/>
          </a:p>
        </p:txBody>
      </p:sp>
    </p:spTree>
    <p:extLst>
      <p:ext uri="{BB962C8B-B14F-4D97-AF65-F5344CB8AC3E}">
        <p14:creationId xmlns:p14="http://schemas.microsoft.com/office/powerpoint/2010/main" val="3554598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8</a:t>
            </a:fld>
            <a:endParaRPr lang="zh-CN" altLang="en-US"/>
          </a:p>
        </p:txBody>
      </p:sp>
    </p:spTree>
    <p:extLst>
      <p:ext uri="{BB962C8B-B14F-4D97-AF65-F5344CB8AC3E}">
        <p14:creationId xmlns:p14="http://schemas.microsoft.com/office/powerpoint/2010/main" val="2403736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133823-64E7-4131-B103-E1D10459322F}" type="slidenum">
              <a:rPr lang="zh-CN" altLang="en-US" smtClean="0"/>
              <a:t>9</a:t>
            </a:fld>
            <a:endParaRPr lang="zh-CN" altLang="en-US"/>
          </a:p>
        </p:txBody>
      </p:sp>
    </p:spTree>
    <p:extLst>
      <p:ext uri="{BB962C8B-B14F-4D97-AF65-F5344CB8AC3E}">
        <p14:creationId xmlns:p14="http://schemas.microsoft.com/office/powerpoint/2010/main" val="1021713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9FEE7F-0E58-4ACB-A164-564486CEA31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EF8604A-6692-44AF-BE0F-2CBB294C6E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BC217B34-14B8-4EE0-8100-9B275CCD2ED8}"/>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5" name="页脚占位符 4">
            <a:extLst>
              <a:ext uri="{FF2B5EF4-FFF2-40B4-BE49-F238E27FC236}">
                <a16:creationId xmlns:a16="http://schemas.microsoft.com/office/drawing/2014/main" xmlns="" id="{F40F8D4D-17B4-4513-AB40-5534A88287A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F9E2EA8-F389-48BB-9EBC-53DC1A4D2AB7}"/>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2726403620"/>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00051DE-5A76-41D9-AA31-54B18DAD07F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09D7A39-DE31-49B5-AA00-CF570A8EFF8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4B526D7-E95D-4D60-8CF9-46D4DDD4B77D}"/>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5" name="页脚占位符 4">
            <a:extLst>
              <a:ext uri="{FF2B5EF4-FFF2-40B4-BE49-F238E27FC236}">
                <a16:creationId xmlns:a16="http://schemas.microsoft.com/office/drawing/2014/main" xmlns="" id="{21AD0606-B009-440F-99A0-E3458282FA4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D99F340-C763-4BC0-BAE2-F44144191775}"/>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2789315715"/>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DFDDEF74-3317-40EC-B587-5CF9CBFCB1E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C26E4A1-197F-4066-8356-736C6EA687C9}"/>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C2C0D73-BE11-4233-B383-CFCE1E4B594B}"/>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5" name="页脚占位符 4">
            <a:extLst>
              <a:ext uri="{FF2B5EF4-FFF2-40B4-BE49-F238E27FC236}">
                <a16:creationId xmlns:a16="http://schemas.microsoft.com/office/drawing/2014/main" xmlns="" id="{9D6C7F9D-7745-42E3-BD33-173A406FC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18A4E2B-CC7B-4019-836F-FCDDCCEBB93B}"/>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1472462309"/>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7725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156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101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368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451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4460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3836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3218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3A36F50-081C-4364-AD6D-0FAA4754789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5573034-0D76-4CEC-A291-E5CEEB52E129}"/>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14AD5D-F9B6-4D13-BCD9-7F0243BD16F5}"/>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5" name="页脚占位符 4">
            <a:extLst>
              <a:ext uri="{FF2B5EF4-FFF2-40B4-BE49-F238E27FC236}">
                <a16:creationId xmlns:a16="http://schemas.microsoft.com/office/drawing/2014/main" xmlns="" id="{5EB5C0A6-3B1F-402E-86D2-287B1C8D58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F7272B2-1A7D-4A79-920C-0EA1AF1AEB10}"/>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1113124216"/>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340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55754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621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279733-72DF-4DC5-A8EF-278242007C2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A94C565-ECF2-4AD6-A215-77D72C6959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A247E373-F56E-40A5-8D6B-D77E4B3C2C01}"/>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5" name="页脚占位符 4">
            <a:extLst>
              <a:ext uri="{FF2B5EF4-FFF2-40B4-BE49-F238E27FC236}">
                <a16:creationId xmlns:a16="http://schemas.microsoft.com/office/drawing/2014/main" xmlns="" id="{8DEB4FF9-A9EE-4949-87B0-67CDCCF04F2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8DD9FC9-486E-4BE9-81DC-07796EE02699}"/>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2022928717"/>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05AE81-2E2F-46D1-970B-D6AF0A4611B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41FAE98-A8A1-40F6-82E4-880D9FFC731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10D13C6E-B6CD-4F6C-B693-D2CFC0F12A3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293EFAFE-1CDE-44FB-8AC2-77B4DCB09D6C}"/>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6" name="页脚占位符 5">
            <a:extLst>
              <a:ext uri="{FF2B5EF4-FFF2-40B4-BE49-F238E27FC236}">
                <a16:creationId xmlns:a16="http://schemas.microsoft.com/office/drawing/2014/main" xmlns="" id="{383BB301-9AE7-468C-B32E-B05EDAF2B15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676E023-25C5-460F-85CE-62064B4017F1}"/>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2087047627"/>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742EEC-3790-4FAA-A3E5-1C3BA1FE735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1DC8669-1110-4733-AAC8-A8EF1A07A9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4E08D8A-976E-41B9-9757-CD5B17C07C65}"/>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98E572B8-01C6-4D05-959C-B8D5368899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2E8E520B-9338-431A-8243-2C1190ABB4D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77B696DE-8B7B-46C0-A108-157BD921CA0D}"/>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8" name="页脚占位符 7">
            <a:extLst>
              <a:ext uri="{FF2B5EF4-FFF2-40B4-BE49-F238E27FC236}">
                <a16:creationId xmlns:a16="http://schemas.microsoft.com/office/drawing/2014/main" xmlns="" id="{C14B2B5C-FBB5-420E-B82F-597C1829BCE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1CC15CF4-81DD-44D6-9342-2C2793088557}"/>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1840403220"/>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E4B3BA-21CD-46FE-AE9B-F54A0E9DDAB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319CC69-DE2B-4213-B8EC-0C1648B23943}"/>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4" name="页脚占位符 3">
            <a:extLst>
              <a:ext uri="{FF2B5EF4-FFF2-40B4-BE49-F238E27FC236}">
                <a16:creationId xmlns:a16="http://schemas.microsoft.com/office/drawing/2014/main" xmlns="" id="{3FBF13B6-6C15-4718-948F-A3B1C8BD7B6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50C8B97-3662-43DC-94ED-8141CE97584F}"/>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44154987"/>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115C27E-D4D7-471B-855F-36DFFB34DCED}"/>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3" name="页脚占位符 2">
            <a:extLst>
              <a:ext uri="{FF2B5EF4-FFF2-40B4-BE49-F238E27FC236}">
                <a16:creationId xmlns:a16="http://schemas.microsoft.com/office/drawing/2014/main" xmlns="" id="{1027775A-29DC-4911-ADF3-FC3ED5D2770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5262AC3F-A5F9-475F-A96A-E19625E78300}"/>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3585212448"/>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C3EA158-90CA-430F-BA1A-957223673F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32B23BE-2817-48D9-8C3B-995776E72B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2A1AAE15-F1F7-40B0-95A6-4F2635B283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2D1B85EE-95DB-4E67-B01F-A56D68CB6E11}"/>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6" name="页脚占位符 5">
            <a:extLst>
              <a:ext uri="{FF2B5EF4-FFF2-40B4-BE49-F238E27FC236}">
                <a16:creationId xmlns:a16="http://schemas.microsoft.com/office/drawing/2014/main" xmlns="" id="{07BCCEF2-D201-4B0B-A49D-E94433872AB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289ECEE-106B-4146-A59A-A248E8143115}"/>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3093639883"/>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95BE2C-8C2E-4031-A0A3-D3BB5E508E8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98E5444-3985-4A95-A6E7-818CA20AC9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9A864AE-296E-47E9-A8BD-1EFC107FA0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52913D1-A79D-4148-8414-50CCDF883ED9}"/>
              </a:ext>
            </a:extLst>
          </p:cNvPr>
          <p:cNvSpPr>
            <a:spLocks noGrp="1"/>
          </p:cNvSpPr>
          <p:nvPr>
            <p:ph type="dt" sz="half" idx="10"/>
          </p:nvPr>
        </p:nvSpPr>
        <p:spPr/>
        <p:txBody>
          <a:bodyPr/>
          <a:lstStyle/>
          <a:p>
            <a:fld id="{40D669B5-480E-4D8D-8479-F3F9E6798BC0}" type="datetimeFigureOut">
              <a:rPr lang="zh-CN" altLang="en-US" smtClean="0"/>
              <a:t>2020/6/24</a:t>
            </a:fld>
            <a:endParaRPr lang="zh-CN" altLang="en-US"/>
          </a:p>
        </p:txBody>
      </p:sp>
      <p:sp>
        <p:nvSpPr>
          <p:cNvPr id="6" name="页脚占位符 5">
            <a:extLst>
              <a:ext uri="{FF2B5EF4-FFF2-40B4-BE49-F238E27FC236}">
                <a16:creationId xmlns:a16="http://schemas.microsoft.com/office/drawing/2014/main" xmlns="" id="{2BF96DAD-A4E9-4356-B92B-4F79D3338B5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5F3D108-24EF-41DF-BE83-25F43D6BF788}"/>
              </a:ext>
            </a:extLst>
          </p:cNvPr>
          <p:cNvSpPr>
            <a:spLocks noGrp="1"/>
          </p:cNvSpPr>
          <p:nvPr>
            <p:ph type="sldNum" sz="quarter" idx="12"/>
          </p:nvPr>
        </p:nvSpPr>
        <p:spPr/>
        <p:txBody>
          <a:body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443050560"/>
      </p:ext>
    </p:extLst>
  </p:cSld>
  <p:clrMapOvr>
    <a:masterClrMapping/>
  </p:clrMapOvr>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6C9A41BA-A76A-45CA-B0DA-CC395727D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42269D3-B9ED-4D87-B793-4FA565310F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37E539C-9E80-4F8D-AF5F-6AF8A95FB3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D669B5-480E-4D8D-8479-F3F9E6798BC0}" type="datetimeFigureOut">
              <a:rPr lang="zh-CN" altLang="en-US" smtClean="0"/>
              <a:t>2020/6/24</a:t>
            </a:fld>
            <a:endParaRPr lang="zh-CN" altLang="en-US"/>
          </a:p>
        </p:txBody>
      </p:sp>
      <p:sp>
        <p:nvSpPr>
          <p:cNvPr id="5" name="页脚占位符 4">
            <a:extLst>
              <a:ext uri="{FF2B5EF4-FFF2-40B4-BE49-F238E27FC236}">
                <a16:creationId xmlns:a16="http://schemas.microsoft.com/office/drawing/2014/main" xmlns="" id="{AEE4871A-3941-4C68-BF48-5B6F5FF71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199189C-4616-4D8D-BC30-4281A5C48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F7E45-7127-4906-A984-51242AC7550B}" type="slidenum">
              <a:rPr lang="zh-CN" altLang="en-US" smtClean="0"/>
              <a:t>‹#›</a:t>
            </a:fld>
            <a:endParaRPr lang="zh-CN" altLang="en-US"/>
          </a:p>
        </p:txBody>
      </p:sp>
    </p:spTree>
    <p:extLst>
      <p:ext uri="{BB962C8B-B14F-4D97-AF65-F5344CB8AC3E}">
        <p14:creationId xmlns:p14="http://schemas.microsoft.com/office/powerpoint/2010/main" val="3949855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3000">
        <p14:warp dir="in"/>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1900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A94925D9-9C23-4A25-B8C6-6578D80321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xmlns="" id="{AC830561-93E3-4088-A21D-B93F0DCF263E}"/>
              </a:ext>
            </a:extLst>
          </p:cNvPr>
          <p:cNvSpPr txBox="1"/>
          <p:nvPr/>
        </p:nvSpPr>
        <p:spPr>
          <a:xfrm>
            <a:off x="4849505" y="1924050"/>
            <a:ext cx="2492990" cy="1015663"/>
          </a:xfrm>
          <a:prstGeom prst="rect">
            <a:avLst/>
          </a:prstGeom>
          <a:noFill/>
        </p:spPr>
        <p:txBody>
          <a:bodyPr wrap="none" rtlCol="0">
            <a:spAutoFit/>
          </a:bodyPr>
          <a:lstStyle/>
          <a:p>
            <a:r>
              <a:rPr lang="en-US" altLang="zh-CN" sz="6000" b="1" dirty="0">
                <a:solidFill>
                  <a:srgbClr val="89A08C"/>
                </a:solidFill>
                <a:cs typeface="+mn-ea"/>
                <a:sym typeface="+mn-lt"/>
              </a:rPr>
              <a:t>《</a:t>
            </a:r>
            <a:r>
              <a:rPr lang="zh-CN" altLang="en-US" sz="6000" b="1" dirty="0">
                <a:solidFill>
                  <a:srgbClr val="89A08C"/>
                </a:solidFill>
                <a:cs typeface="+mn-ea"/>
                <a:sym typeface="+mn-lt"/>
              </a:rPr>
              <a:t>蝉</a:t>
            </a:r>
            <a:r>
              <a:rPr lang="en-US" altLang="zh-CN" sz="6000" b="1" dirty="0">
                <a:solidFill>
                  <a:srgbClr val="89A08C"/>
                </a:solidFill>
                <a:cs typeface="+mn-ea"/>
                <a:sym typeface="+mn-lt"/>
              </a:rPr>
              <a:t>》</a:t>
            </a:r>
            <a:endParaRPr lang="zh-CN" altLang="en-US" sz="6000" b="1" dirty="0">
              <a:solidFill>
                <a:srgbClr val="89A08C"/>
              </a:solidFill>
              <a:cs typeface="+mn-ea"/>
              <a:sym typeface="+mn-lt"/>
            </a:endParaRPr>
          </a:p>
        </p:txBody>
      </p:sp>
      <p:sp>
        <p:nvSpPr>
          <p:cNvPr id="5" name="文本框 4">
            <a:extLst>
              <a:ext uri="{FF2B5EF4-FFF2-40B4-BE49-F238E27FC236}">
                <a16:creationId xmlns:a16="http://schemas.microsoft.com/office/drawing/2014/main" xmlns="" id="{2DB72E8E-320C-40C7-BB63-1FCD9D09F25A}"/>
              </a:ext>
            </a:extLst>
          </p:cNvPr>
          <p:cNvSpPr txBox="1"/>
          <p:nvPr/>
        </p:nvSpPr>
        <p:spPr>
          <a:xfrm>
            <a:off x="4514850" y="2930823"/>
            <a:ext cx="3567002" cy="461665"/>
          </a:xfrm>
          <a:prstGeom prst="rect">
            <a:avLst/>
          </a:prstGeom>
          <a:noFill/>
        </p:spPr>
        <p:txBody>
          <a:bodyPr wrap="none" rtlCol="0">
            <a:spAutoFit/>
          </a:bodyPr>
          <a:lstStyle/>
          <a:p>
            <a:r>
              <a:rPr lang="zh-CN" altLang="en-US" sz="2400" b="1" dirty="0">
                <a:solidFill>
                  <a:srgbClr val="89A08C"/>
                </a:solidFill>
                <a:cs typeface="+mn-ea"/>
                <a:sym typeface="+mn-lt"/>
              </a:rPr>
              <a:t>小学四年级上册</a:t>
            </a:r>
            <a:r>
              <a:rPr lang="en-US" altLang="zh-CN" sz="2400" b="1" dirty="0">
                <a:solidFill>
                  <a:srgbClr val="89A08C"/>
                </a:solidFill>
                <a:cs typeface="+mn-ea"/>
                <a:sym typeface="+mn-lt"/>
              </a:rPr>
              <a:t>PPT</a:t>
            </a:r>
            <a:r>
              <a:rPr lang="zh-CN" altLang="en-US" sz="2400" b="1" dirty="0">
                <a:solidFill>
                  <a:srgbClr val="89A08C"/>
                </a:solidFill>
                <a:cs typeface="+mn-ea"/>
                <a:sym typeface="+mn-lt"/>
              </a:rPr>
              <a:t>课件</a:t>
            </a:r>
          </a:p>
        </p:txBody>
      </p:sp>
      <p:sp>
        <p:nvSpPr>
          <p:cNvPr id="6" name="文本框 5">
            <a:extLst>
              <a:ext uri="{FF2B5EF4-FFF2-40B4-BE49-F238E27FC236}">
                <a16:creationId xmlns:a16="http://schemas.microsoft.com/office/drawing/2014/main" xmlns="" id="{D6FD83B6-D928-42C9-A7A6-C876C3A8F18B}"/>
              </a:ext>
            </a:extLst>
          </p:cNvPr>
          <p:cNvSpPr txBox="1"/>
          <p:nvPr/>
        </p:nvSpPr>
        <p:spPr>
          <a:xfrm>
            <a:off x="4072421" y="3392488"/>
            <a:ext cx="4009431" cy="369332"/>
          </a:xfrm>
          <a:prstGeom prst="rect">
            <a:avLst/>
          </a:prstGeom>
          <a:solidFill>
            <a:srgbClr val="89A08C"/>
          </a:solidFill>
        </p:spPr>
        <p:txBody>
          <a:bodyPr wrap="none" rtlCol="0">
            <a:spAutoFit/>
          </a:bodyPr>
          <a:lstStyle/>
          <a:p>
            <a:r>
              <a:rPr lang="zh-CN" altLang="en-US" b="1" dirty="0">
                <a:solidFill>
                  <a:schemeClr val="bg1"/>
                </a:solidFill>
                <a:cs typeface="+mn-ea"/>
                <a:sym typeface="+mn-lt"/>
              </a:rPr>
              <a:t>授课老师</a:t>
            </a:r>
            <a:r>
              <a:rPr lang="zh-CN" altLang="en-US" b="1" dirty="0" smtClean="0">
                <a:solidFill>
                  <a:schemeClr val="bg1"/>
                </a:solidFill>
                <a:cs typeface="+mn-ea"/>
                <a:sym typeface="+mn-lt"/>
              </a:rPr>
              <a:t>：</a:t>
            </a:r>
            <a:r>
              <a:rPr lang="zh-CN" altLang="en-US" b="1" dirty="0">
                <a:solidFill>
                  <a:schemeClr val="bg1"/>
                </a:solidFill>
                <a:cs typeface="+mn-ea"/>
                <a:sym typeface="+mn-lt"/>
              </a:rPr>
              <a:t>优</a:t>
            </a:r>
            <a:r>
              <a:rPr lang="zh-CN" altLang="en-US" b="1" dirty="0" smtClean="0">
                <a:solidFill>
                  <a:schemeClr val="bg1"/>
                </a:solidFill>
                <a:cs typeface="+mn-ea"/>
                <a:sym typeface="+mn-lt"/>
              </a:rPr>
              <a:t>品</a:t>
            </a:r>
            <a:r>
              <a:rPr lang="en-US" altLang="zh-CN" b="1" dirty="0" smtClean="0">
                <a:solidFill>
                  <a:schemeClr val="bg1"/>
                </a:solidFill>
                <a:cs typeface="+mn-ea"/>
                <a:sym typeface="+mn-lt"/>
              </a:rPr>
              <a:t>PPT</a:t>
            </a:r>
            <a:r>
              <a:rPr lang="zh-CN" altLang="en-US" b="1" dirty="0" smtClean="0">
                <a:solidFill>
                  <a:schemeClr val="bg1"/>
                </a:solidFill>
                <a:cs typeface="+mn-ea"/>
                <a:sym typeface="+mn-lt"/>
              </a:rPr>
              <a:t>  </a:t>
            </a:r>
            <a:r>
              <a:rPr lang="zh-CN" altLang="en-US" b="1" dirty="0">
                <a:solidFill>
                  <a:schemeClr val="bg1"/>
                </a:solidFill>
                <a:cs typeface="+mn-ea"/>
                <a:sym typeface="+mn-lt"/>
              </a:rPr>
              <a:t>日期：</a:t>
            </a:r>
            <a:r>
              <a:rPr lang="en-US" altLang="zh-CN" b="1" dirty="0" smtClean="0">
                <a:solidFill>
                  <a:schemeClr val="bg1"/>
                </a:solidFill>
                <a:cs typeface="+mn-ea"/>
                <a:sym typeface="+mn-lt"/>
              </a:rPr>
              <a:t>202X.8.8</a:t>
            </a:r>
            <a:endParaRPr lang="zh-CN" altLang="en-US" b="1" dirty="0">
              <a:solidFill>
                <a:schemeClr val="bg1"/>
              </a:solidFill>
              <a:cs typeface="+mn-ea"/>
              <a:sym typeface="+mn-lt"/>
            </a:endParaRPr>
          </a:p>
        </p:txBody>
      </p:sp>
    </p:spTree>
    <p:extLst>
      <p:ext uri="{BB962C8B-B14F-4D97-AF65-F5344CB8AC3E}">
        <p14:creationId xmlns:p14="http://schemas.microsoft.com/office/powerpoint/2010/main" val="100983102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
                                        </p:tgtEl>
                                        <p:attrNameLst>
                                          <p:attrName>ppt_y</p:attrName>
                                        </p:attrNameLst>
                                      </p:cBhvr>
                                      <p:tavLst>
                                        <p:tav tm="0">
                                          <p:val>
                                            <p:strVal val="#ppt_y"/>
                                          </p:val>
                                        </p:tav>
                                        <p:tav tm="100000">
                                          <p:val>
                                            <p:strVal val="#ppt_y"/>
                                          </p:val>
                                        </p:tav>
                                      </p:tavLst>
                                    </p:anim>
                                    <p:anim calcmode="lin" valueType="num">
                                      <p:cBhvr>
                                        <p:cTn id="3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inVertical)">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32"/>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字词学习</a:t>
            </a:r>
          </a:p>
        </p:txBody>
      </p:sp>
      <p:sp>
        <p:nvSpPr>
          <p:cNvPr id="4" name="标题 1">
            <a:extLst>
              <a:ext uri="{FF2B5EF4-FFF2-40B4-BE49-F238E27FC236}">
                <a16:creationId xmlns:a16="http://schemas.microsoft.com/office/drawing/2014/main" xmlns="" id="{4E3F226D-589E-4479-9BA8-431C5596BCF7}"/>
              </a:ext>
            </a:extLst>
          </p:cNvPr>
          <p:cNvSpPr txBox="1">
            <a:spLocks/>
          </p:cNvSpPr>
          <p:nvPr/>
        </p:nvSpPr>
        <p:spPr>
          <a:xfrm>
            <a:off x="5015705" y="452438"/>
            <a:ext cx="2160589" cy="59213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solidFill>
                  <a:srgbClr val="89A08C"/>
                </a:solidFill>
                <a:latin typeface="+mn-lt"/>
                <a:ea typeface="+mn-ea"/>
                <a:cs typeface="+mn-ea"/>
                <a:sym typeface="+mn-lt"/>
              </a:rPr>
              <a:t>字词注释</a:t>
            </a:r>
          </a:p>
        </p:txBody>
      </p:sp>
      <p:sp>
        <p:nvSpPr>
          <p:cNvPr id="8" name="文本框 7">
            <a:extLst>
              <a:ext uri="{FF2B5EF4-FFF2-40B4-BE49-F238E27FC236}">
                <a16:creationId xmlns:a16="http://schemas.microsoft.com/office/drawing/2014/main" xmlns="" id="{7B42A1A9-227B-403D-8831-B257CE489FA3}"/>
              </a:ext>
            </a:extLst>
          </p:cNvPr>
          <p:cNvSpPr txBox="1"/>
          <p:nvPr/>
        </p:nvSpPr>
        <p:spPr>
          <a:xfrm>
            <a:off x="2009486" y="1345971"/>
            <a:ext cx="1728358" cy="707886"/>
          </a:xfrm>
          <a:prstGeom prst="rect">
            <a:avLst/>
          </a:prstGeom>
          <a:noFill/>
        </p:spPr>
        <p:txBody>
          <a:bodyPr wrap="none" rtlCol="0">
            <a:spAutoFit/>
          </a:bodyPr>
          <a:lstStyle/>
          <a:p>
            <a:r>
              <a:rPr lang="zh-CN" altLang="en-US" sz="4000" b="1" dirty="0">
                <a:solidFill>
                  <a:srgbClr val="89A08C"/>
                </a:solidFill>
                <a:cs typeface="+mn-ea"/>
                <a:sym typeface="+mn-lt"/>
              </a:rPr>
              <a:t>蜕变：</a:t>
            </a:r>
            <a:endParaRPr lang="en-US" altLang="zh-CN" sz="4000" b="1" dirty="0">
              <a:solidFill>
                <a:srgbClr val="89A08C"/>
              </a:solidFill>
              <a:cs typeface="+mn-ea"/>
              <a:sym typeface="+mn-lt"/>
            </a:endParaRPr>
          </a:p>
        </p:txBody>
      </p:sp>
      <p:sp>
        <p:nvSpPr>
          <p:cNvPr id="9" name="文本框 8">
            <a:extLst>
              <a:ext uri="{FF2B5EF4-FFF2-40B4-BE49-F238E27FC236}">
                <a16:creationId xmlns:a16="http://schemas.microsoft.com/office/drawing/2014/main" xmlns="" id="{66FC0624-2BFE-4E96-AC8E-AED1232B1B6C}"/>
              </a:ext>
            </a:extLst>
          </p:cNvPr>
          <p:cNvSpPr txBox="1"/>
          <p:nvPr/>
        </p:nvSpPr>
        <p:spPr>
          <a:xfrm>
            <a:off x="3595044" y="1345971"/>
            <a:ext cx="5834706" cy="1569660"/>
          </a:xfrm>
          <a:prstGeom prst="rect">
            <a:avLst/>
          </a:prstGeom>
          <a:noFill/>
        </p:spPr>
        <p:txBody>
          <a:bodyPr wrap="square" rtlCol="0">
            <a:spAutoFit/>
          </a:bodyPr>
          <a:lstStyle/>
          <a:p>
            <a:r>
              <a:rPr lang="zh-CN" altLang="en-US" sz="2400" b="1" dirty="0">
                <a:solidFill>
                  <a:srgbClr val="89A08C"/>
                </a:solidFill>
                <a:cs typeface="+mn-ea"/>
                <a:sym typeface="+mn-lt"/>
              </a:rPr>
              <a:t>人、物或者事情）发生质的改变。比喻事物由一种状态转变成另一种状态，并且两者之间具有明显的对比关系。这里指蝉蜕皮成长。</a:t>
            </a:r>
            <a:endParaRPr lang="en-US" altLang="zh-CN" sz="2400" b="1" dirty="0">
              <a:solidFill>
                <a:srgbClr val="89A08C"/>
              </a:solidFill>
              <a:cs typeface="+mn-ea"/>
              <a:sym typeface="+mn-lt"/>
            </a:endParaRPr>
          </a:p>
        </p:txBody>
      </p:sp>
      <p:sp>
        <p:nvSpPr>
          <p:cNvPr id="10" name="文本框 9">
            <a:extLst>
              <a:ext uri="{FF2B5EF4-FFF2-40B4-BE49-F238E27FC236}">
                <a16:creationId xmlns:a16="http://schemas.microsoft.com/office/drawing/2014/main" xmlns="" id="{D95226E0-1C99-46B7-ADB4-57AD3B83198F}"/>
              </a:ext>
            </a:extLst>
          </p:cNvPr>
          <p:cNvSpPr txBox="1"/>
          <p:nvPr/>
        </p:nvSpPr>
        <p:spPr>
          <a:xfrm>
            <a:off x="2009486" y="2990807"/>
            <a:ext cx="1728358" cy="707886"/>
          </a:xfrm>
          <a:prstGeom prst="rect">
            <a:avLst/>
          </a:prstGeom>
          <a:noFill/>
        </p:spPr>
        <p:txBody>
          <a:bodyPr wrap="none" rtlCol="0">
            <a:spAutoFit/>
          </a:bodyPr>
          <a:lstStyle/>
          <a:p>
            <a:r>
              <a:rPr lang="zh-CN" altLang="en-US" sz="4000" b="1" dirty="0">
                <a:solidFill>
                  <a:srgbClr val="89A08C"/>
                </a:solidFill>
                <a:cs typeface="+mn-ea"/>
                <a:sym typeface="+mn-lt"/>
              </a:rPr>
              <a:t>巷道：</a:t>
            </a:r>
            <a:endParaRPr lang="en-US" altLang="zh-CN" sz="4000" b="1" dirty="0">
              <a:solidFill>
                <a:srgbClr val="89A08C"/>
              </a:solidFill>
              <a:cs typeface="+mn-ea"/>
              <a:sym typeface="+mn-lt"/>
            </a:endParaRPr>
          </a:p>
        </p:txBody>
      </p:sp>
      <p:sp>
        <p:nvSpPr>
          <p:cNvPr id="11" name="文本框 10">
            <a:extLst>
              <a:ext uri="{FF2B5EF4-FFF2-40B4-BE49-F238E27FC236}">
                <a16:creationId xmlns:a16="http://schemas.microsoft.com/office/drawing/2014/main" xmlns="" id="{B5B11D5A-0EC5-4515-98F2-49D7E733D7BD}"/>
              </a:ext>
            </a:extLst>
          </p:cNvPr>
          <p:cNvSpPr txBox="1"/>
          <p:nvPr/>
        </p:nvSpPr>
        <p:spPr>
          <a:xfrm>
            <a:off x="3587095" y="3162320"/>
            <a:ext cx="6340197" cy="461665"/>
          </a:xfrm>
          <a:prstGeom prst="rect">
            <a:avLst/>
          </a:prstGeom>
          <a:noFill/>
        </p:spPr>
        <p:txBody>
          <a:bodyPr wrap="none" rtlCol="0">
            <a:spAutoFit/>
          </a:bodyPr>
          <a:lstStyle/>
          <a:p>
            <a:r>
              <a:rPr lang="zh-CN" altLang="en-US" sz="2400" b="1" dirty="0">
                <a:solidFill>
                  <a:srgbClr val="89A08C"/>
                </a:solidFill>
                <a:cs typeface="+mn-ea"/>
                <a:sym typeface="+mn-lt"/>
              </a:rPr>
              <a:t>地下采矿时所挖掘的通道，这里指蝉的地穴。</a:t>
            </a:r>
            <a:endParaRPr lang="en-US" altLang="zh-CN" sz="2400" b="1" dirty="0">
              <a:solidFill>
                <a:srgbClr val="89A08C"/>
              </a:solidFill>
              <a:cs typeface="+mn-ea"/>
              <a:sym typeface="+mn-lt"/>
            </a:endParaRPr>
          </a:p>
        </p:txBody>
      </p:sp>
      <p:sp>
        <p:nvSpPr>
          <p:cNvPr id="12" name="文本框 11">
            <a:extLst>
              <a:ext uri="{FF2B5EF4-FFF2-40B4-BE49-F238E27FC236}">
                <a16:creationId xmlns:a16="http://schemas.microsoft.com/office/drawing/2014/main" xmlns="" id="{D9610693-B0DA-45DC-BD20-7ED1E2B10737}"/>
              </a:ext>
            </a:extLst>
          </p:cNvPr>
          <p:cNvSpPr txBox="1"/>
          <p:nvPr/>
        </p:nvSpPr>
        <p:spPr>
          <a:xfrm>
            <a:off x="2009486" y="3967382"/>
            <a:ext cx="1728358" cy="707886"/>
          </a:xfrm>
          <a:prstGeom prst="rect">
            <a:avLst/>
          </a:prstGeom>
          <a:noFill/>
        </p:spPr>
        <p:txBody>
          <a:bodyPr wrap="none" rtlCol="0">
            <a:spAutoFit/>
          </a:bodyPr>
          <a:lstStyle/>
          <a:p>
            <a:r>
              <a:rPr lang="zh-CN" altLang="en-US" sz="4000" b="1" dirty="0">
                <a:solidFill>
                  <a:srgbClr val="89A08C"/>
                </a:solidFill>
                <a:cs typeface="+mn-ea"/>
                <a:sym typeface="+mn-lt"/>
              </a:rPr>
              <a:t>臃肿：</a:t>
            </a:r>
            <a:endParaRPr lang="en-US" altLang="zh-CN" sz="4000" b="1" dirty="0">
              <a:solidFill>
                <a:srgbClr val="89A08C"/>
              </a:solidFill>
              <a:cs typeface="+mn-ea"/>
              <a:sym typeface="+mn-lt"/>
            </a:endParaRPr>
          </a:p>
        </p:txBody>
      </p:sp>
      <p:sp>
        <p:nvSpPr>
          <p:cNvPr id="13" name="文本框 12">
            <a:extLst>
              <a:ext uri="{FF2B5EF4-FFF2-40B4-BE49-F238E27FC236}">
                <a16:creationId xmlns:a16="http://schemas.microsoft.com/office/drawing/2014/main" xmlns="" id="{EE420DA7-6543-460B-835A-46E155393730}"/>
              </a:ext>
            </a:extLst>
          </p:cNvPr>
          <p:cNvSpPr txBox="1"/>
          <p:nvPr/>
        </p:nvSpPr>
        <p:spPr>
          <a:xfrm>
            <a:off x="3587095" y="4119522"/>
            <a:ext cx="7263527" cy="461665"/>
          </a:xfrm>
          <a:prstGeom prst="rect">
            <a:avLst/>
          </a:prstGeom>
          <a:noFill/>
        </p:spPr>
        <p:txBody>
          <a:bodyPr wrap="none" rtlCol="0">
            <a:spAutoFit/>
          </a:bodyPr>
          <a:lstStyle/>
          <a:p>
            <a:r>
              <a:rPr lang="zh-CN" altLang="en-US" sz="2400" b="1" dirty="0">
                <a:solidFill>
                  <a:srgbClr val="89A08C"/>
                </a:solidFill>
                <a:cs typeface="+mn-ea"/>
                <a:sym typeface="+mn-lt"/>
              </a:rPr>
              <a:t>过度肥胖，转动不灵。也可指机构庞大，调度不灵。</a:t>
            </a:r>
            <a:endParaRPr lang="en-US" altLang="zh-CN" sz="2400" b="1" dirty="0">
              <a:solidFill>
                <a:srgbClr val="89A08C"/>
              </a:solidFill>
              <a:cs typeface="+mn-ea"/>
              <a:sym typeface="+mn-lt"/>
            </a:endParaRPr>
          </a:p>
        </p:txBody>
      </p:sp>
      <p:sp>
        <p:nvSpPr>
          <p:cNvPr id="14" name="文本框 13">
            <a:extLst>
              <a:ext uri="{FF2B5EF4-FFF2-40B4-BE49-F238E27FC236}">
                <a16:creationId xmlns:a16="http://schemas.microsoft.com/office/drawing/2014/main" xmlns="" id="{77F59BDC-BA1A-4702-A29A-4D4B90F0A791}"/>
              </a:ext>
            </a:extLst>
          </p:cNvPr>
          <p:cNvSpPr txBox="1"/>
          <p:nvPr/>
        </p:nvSpPr>
        <p:spPr>
          <a:xfrm>
            <a:off x="2009486" y="5012723"/>
            <a:ext cx="1728358" cy="707886"/>
          </a:xfrm>
          <a:prstGeom prst="rect">
            <a:avLst/>
          </a:prstGeom>
          <a:noFill/>
        </p:spPr>
        <p:txBody>
          <a:bodyPr wrap="none" rtlCol="0">
            <a:spAutoFit/>
          </a:bodyPr>
          <a:lstStyle/>
          <a:p>
            <a:r>
              <a:rPr lang="zh-CN" altLang="en-US" sz="4000" b="1" dirty="0">
                <a:solidFill>
                  <a:srgbClr val="89A08C"/>
                </a:solidFill>
                <a:cs typeface="+mn-ea"/>
                <a:sym typeface="+mn-lt"/>
              </a:rPr>
              <a:t>喧嚣：</a:t>
            </a:r>
            <a:endParaRPr lang="en-US" altLang="zh-CN" sz="4000" b="1" dirty="0">
              <a:solidFill>
                <a:srgbClr val="89A08C"/>
              </a:solidFill>
              <a:cs typeface="+mn-ea"/>
              <a:sym typeface="+mn-lt"/>
            </a:endParaRPr>
          </a:p>
        </p:txBody>
      </p:sp>
      <p:sp>
        <p:nvSpPr>
          <p:cNvPr id="15" name="文本框 14">
            <a:extLst>
              <a:ext uri="{FF2B5EF4-FFF2-40B4-BE49-F238E27FC236}">
                <a16:creationId xmlns:a16="http://schemas.microsoft.com/office/drawing/2014/main" xmlns="" id="{AB64D7A1-114D-49CE-94AD-842F79B04DF8}"/>
              </a:ext>
            </a:extLst>
          </p:cNvPr>
          <p:cNvSpPr txBox="1"/>
          <p:nvPr/>
        </p:nvSpPr>
        <p:spPr>
          <a:xfrm>
            <a:off x="3595044" y="5170805"/>
            <a:ext cx="1723549" cy="461665"/>
          </a:xfrm>
          <a:prstGeom prst="rect">
            <a:avLst/>
          </a:prstGeom>
          <a:noFill/>
        </p:spPr>
        <p:txBody>
          <a:bodyPr wrap="none" rtlCol="0">
            <a:spAutoFit/>
          </a:bodyPr>
          <a:lstStyle/>
          <a:p>
            <a:r>
              <a:rPr lang="zh-CN" altLang="en-US" sz="2400" b="1" dirty="0">
                <a:solidFill>
                  <a:srgbClr val="89A08C"/>
                </a:solidFill>
                <a:cs typeface="+mn-ea"/>
                <a:sym typeface="+mn-lt"/>
              </a:rPr>
              <a:t>吵闹喧哗。</a:t>
            </a:r>
            <a:endParaRPr lang="en-US" altLang="zh-CN" sz="2400" b="1" dirty="0">
              <a:solidFill>
                <a:srgbClr val="89A08C"/>
              </a:solidFill>
              <a:cs typeface="+mn-ea"/>
              <a:sym typeface="+mn-lt"/>
            </a:endParaRPr>
          </a:p>
        </p:txBody>
      </p:sp>
    </p:spTree>
    <p:extLst>
      <p:ext uri="{BB962C8B-B14F-4D97-AF65-F5344CB8AC3E}">
        <p14:creationId xmlns:p14="http://schemas.microsoft.com/office/powerpoint/2010/main" val="2767796225"/>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500"/>
                                        <p:tgtEl>
                                          <p:spTgt spid="10"/>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randombar(horizontal)">
                                      <p:cBhvr>
                                        <p:cTn id="36" dur="500"/>
                                        <p:tgtEl>
                                          <p:spTgt spid="12"/>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randombar(horizontal)">
                                      <p:cBhvr>
                                        <p:cTn id="39" dur="500"/>
                                        <p:tgtEl>
                                          <p:spTgt spid="13"/>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randombar(horizontal)">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8" grpId="0"/>
      <p:bldP spid="9" grpId="0"/>
      <p:bldP spid="10" grpId="0"/>
      <p:bldP spid="11" grpId="0"/>
      <p:bldP spid="12" grpId="0"/>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字词学习</a:t>
            </a:r>
          </a:p>
        </p:txBody>
      </p:sp>
      <p:sp>
        <p:nvSpPr>
          <p:cNvPr id="2" name="文本框 1">
            <a:extLst>
              <a:ext uri="{FF2B5EF4-FFF2-40B4-BE49-F238E27FC236}">
                <a16:creationId xmlns:a16="http://schemas.microsoft.com/office/drawing/2014/main" xmlns="" id="{93BF00DE-CD6A-46EF-85DC-2B48ACC6B5C4}"/>
              </a:ext>
            </a:extLst>
          </p:cNvPr>
          <p:cNvSpPr txBox="1"/>
          <p:nvPr/>
        </p:nvSpPr>
        <p:spPr>
          <a:xfrm>
            <a:off x="2208264" y="1224408"/>
            <a:ext cx="2757486" cy="707886"/>
          </a:xfrm>
          <a:prstGeom prst="rect">
            <a:avLst/>
          </a:prstGeom>
          <a:noFill/>
        </p:spPr>
        <p:txBody>
          <a:bodyPr wrap="none" rtlCol="0">
            <a:spAutoFit/>
          </a:bodyPr>
          <a:lstStyle/>
          <a:p>
            <a:r>
              <a:rPr lang="zh-CN" altLang="en-US" sz="4000" b="1" dirty="0">
                <a:solidFill>
                  <a:srgbClr val="89A08C"/>
                </a:solidFill>
                <a:cs typeface="+mn-ea"/>
                <a:sym typeface="+mn-lt"/>
              </a:rPr>
              <a:t>庞然大物：</a:t>
            </a:r>
            <a:endParaRPr lang="en-US" altLang="zh-CN" sz="4000" b="1" dirty="0">
              <a:solidFill>
                <a:srgbClr val="89A08C"/>
              </a:solidFill>
              <a:cs typeface="+mn-ea"/>
              <a:sym typeface="+mn-lt"/>
            </a:endParaRPr>
          </a:p>
        </p:txBody>
      </p:sp>
      <p:sp>
        <p:nvSpPr>
          <p:cNvPr id="4" name="文本框 3">
            <a:extLst>
              <a:ext uri="{FF2B5EF4-FFF2-40B4-BE49-F238E27FC236}">
                <a16:creationId xmlns:a16="http://schemas.microsoft.com/office/drawing/2014/main" xmlns="" id="{5F387D1E-4B93-4F72-83BC-432E4C1A4AF2}"/>
              </a:ext>
            </a:extLst>
          </p:cNvPr>
          <p:cNvSpPr txBox="1"/>
          <p:nvPr/>
        </p:nvSpPr>
        <p:spPr>
          <a:xfrm>
            <a:off x="4807512" y="1347519"/>
            <a:ext cx="3467616" cy="584775"/>
          </a:xfrm>
          <a:prstGeom prst="rect">
            <a:avLst/>
          </a:prstGeom>
          <a:noFill/>
        </p:spPr>
        <p:txBody>
          <a:bodyPr wrap="none" rtlCol="0">
            <a:spAutoFit/>
          </a:bodyPr>
          <a:lstStyle/>
          <a:p>
            <a:r>
              <a:rPr lang="zh-CN" altLang="en-US" sz="3200" b="1" dirty="0">
                <a:solidFill>
                  <a:srgbClr val="89A08C"/>
                </a:solidFill>
                <a:cs typeface="+mn-ea"/>
                <a:sym typeface="+mn-lt"/>
              </a:rPr>
              <a:t>高大笨重的东西。</a:t>
            </a:r>
            <a:endParaRPr lang="en-US" altLang="zh-CN" sz="3200" b="1" dirty="0">
              <a:solidFill>
                <a:srgbClr val="89A08C"/>
              </a:solidFill>
              <a:cs typeface="+mn-ea"/>
              <a:sym typeface="+mn-lt"/>
            </a:endParaRPr>
          </a:p>
        </p:txBody>
      </p:sp>
      <p:sp>
        <p:nvSpPr>
          <p:cNvPr id="6" name="文本框 5">
            <a:extLst>
              <a:ext uri="{FF2B5EF4-FFF2-40B4-BE49-F238E27FC236}">
                <a16:creationId xmlns:a16="http://schemas.microsoft.com/office/drawing/2014/main" xmlns="" id="{0014B29A-D0B7-4BFD-B657-D485F60354AF}"/>
              </a:ext>
            </a:extLst>
          </p:cNvPr>
          <p:cNvSpPr txBox="1"/>
          <p:nvPr/>
        </p:nvSpPr>
        <p:spPr>
          <a:xfrm>
            <a:off x="2201352" y="2277932"/>
            <a:ext cx="2757486" cy="707886"/>
          </a:xfrm>
          <a:prstGeom prst="rect">
            <a:avLst/>
          </a:prstGeom>
          <a:noFill/>
        </p:spPr>
        <p:txBody>
          <a:bodyPr wrap="none" rtlCol="0">
            <a:spAutoFit/>
          </a:bodyPr>
          <a:lstStyle/>
          <a:p>
            <a:r>
              <a:rPr lang="zh-CN" altLang="en-US" sz="4000" b="1" dirty="0">
                <a:solidFill>
                  <a:srgbClr val="89A08C"/>
                </a:solidFill>
                <a:cs typeface="+mn-ea"/>
                <a:sym typeface="+mn-lt"/>
              </a:rPr>
              <a:t>灭顶之灾：</a:t>
            </a:r>
            <a:endParaRPr lang="en-US" altLang="zh-CN" sz="4000" b="1" dirty="0">
              <a:solidFill>
                <a:srgbClr val="89A08C"/>
              </a:solidFill>
              <a:cs typeface="+mn-ea"/>
              <a:sym typeface="+mn-lt"/>
            </a:endParaRPr>
          </a:p>
        </p:txBody>
      </p:sp>
      <p:sp>
        <p:nvSpPr>
          <p:cNvPr id="7" name="文本框 6">
            <a:extLst>
              <a:ext uri="{FF2B5EF4-FFF2-40B4-BE49-F238E27FC236}">
                <a16:creationId xmlns:a16="http://schemas.microsoft.com/office/drawing/2014/main" xmlns="" id="{1EA2C4E9-354B-4C86-A43A-35A13458E5A4}"/>
              </a:ext>
            </a:extLst>
          </p:cNvPr>
          <p:cNvSpPr txBox="1"/>
          <p:nvPr/>
        </p:nvSpPr>
        <p:spPr>
          <a:xfrm>
            <a:off x="4857492" y="2390680"/>
            <a:ext cx="3467616" cy="584775"/>
          </a:xfrm>
          <a:prstGeom prst="rect">
            <a:avLst/>
          </a:prstGeom>
          <a:noFill/>
        </p:spPr>
        <p:txBody>
          <a:bodyPr wrap="none" rtlCol="0">
            <a:spAutoFit/>
          </a:bodyPr>
          <a:lstStyle/>
          <a:p>
            <a:r>
              <a:rPr lang="zh-CN" altLang="en-US" sz="3200" b="1" dirty="0">
                <a:solidFill>
                  <a:srgbClr val="89A08C"/>
                </a:solidFill>
                <a:cs typeface="+mn-ea"/>
                <a:sym typeface="+mn-lt"/>
              </a:rPr>
              <a:t>指毁灭性的灾难。</a:t>
            </a:r>
            <a:endParaRPr lang="en-US" altLang="zh-CN" sz="3200" b="1" dirty="0">
              <a:solidFill>
                <a:srgbClr val="89A08C"/>
              </a:solidFill>
              <a:cs typeface="+mn-ea"/>
              <a:sym typeface="+mn-lt"/>
            </a:endParaRPr>
          </a:p>
        </p:txBody>
      </p:sp>
      <p:sp>
        <p:nvSpPr>
          <p:cNvPr id="9" name="文本框 8">
            <a:extLst>
              <a:ext uri="{FF2B5EF4-FFF2-40B4-BE49-F238E27FC236}">
                <a16:creationId xmlns:a16="http://schemas.microsoft.com/office/drawing/2014/main" xmlns="" id="{AE9025F1-4DE5-49AC-AA42-F1460661CEE4}"/>
              </a:ext>
            </a:extLst>
          </p:cNvPr>
          <p:cNvSpPr txBox="1"/>
          <p:nvPr/>
        </p:nvSpPr>
        <p:spPr>
          <a:xfrm>
            <a:off x="2201352" y="3277367"/>
            <a:ext cx="2757486" cy="707886"/>
          </a:xfrm>
          <a:prstGeom prst="rect">
            <a:avLst/>
          </a:prstGeom>
          <a:noFill/>
        </p:spPr>
        <p:txBody>
          <a:bodyPr wrap="none" rtlCol="0">
            <a:spAutoFit/>
          </a:bodyPr>
          <a:lstStyle/>
          <a:p>
            <a:r>
              <a:rPr lang="zh-CN" altLang="en-US" sz="4000" b="1" dirty="0">
                <a:solidFill>
                  <a:srgbClr val="89A08C"/>
                </a:solidFill>
                <a:cs typeface="+mn-ea"/>
                <a:sym typeface="+mn-lt"/>
              </a:rPr>
              <a:t>无动于衷：</a:t>
            </a:r>
            <a:endParaRPr lang="en-US" altLang="zh-CN" sz="4000" b="1" dirty="0">
              <a:solidFill>
                <a:srgbClr val="89A08C"/>
              </a:solidFill>
              <a:cs typeface="+mn-ea"/>
              <a:sym typeface="+mn-lt"/>
            </a:endParaRPr>
          </a:p>
        </p:txBody>
      </p:sp>
      <p:sp>
        <p:nvSpPr>
          <p:cNvPr id="11" name="文本框 10">
            <a:extLst>
              <a:ext uri="{FF2B5EF4-FFF2-40B4-BE49-F238E27FC236}">
                <a16:creationId xmlns:a16="http://schemas.microsoft.com/office/drawing/2014/main" xmlns="" id="{1781B601-43B9-4964-9C58-FD3065EB9C28}"/>
              </a:ext>
            </a:extLst>
          </p:cNvPr>
          <p:cNvSpPr txBox="1"/>
          <p:nvPr/>
        </p:nvSpPr>
        <p:spPr>
          <a:xfrm>
            <a:off x="4807512" y="3277367"/>
            <a:ext cx="6012888" cy="1569660"/>
          </a:xfrm>
          <a:prstGeom prst="rect">
            <a:avLst/>
          </a:prstGeom>
          <a:noFill/>
        </p:spPr>
        <p:txBody>
          <a:bodyPr wrap="square" rtlCol="0">
            <a:spAutoFit/>
          </a:bodyPr>
          <a:lstStyle/>
          <a:p>
            <a:r>
              <a:rPr lang="zh-CN" altLang="en-US" sz="3200" b="1" dirty="0">
                <a:solidFill>
                  <a:srgbClr val="89A08C"/>
                </a:solidFill>
                <a:cs typeface="+mn-ea"/>
                <a:sym typeface="+mn-lt"/>
              </a:rPr>
              <a:t>心里一点也没有触动。指对应该关心、注意的事情毫不关心，置之不理。</a:t>
            </a:r>
            <a:endParaRPr lang="en-US" altLang="zh-CN" sz="3200" b="1" dirty="0">
              <a:solidFill>
                <a:srgbClr val="89A08C"/>
              </a:solidFill>
              <a:cs typeface="+mn-ea"/>
              <a:sym typeface="+mn-lt"/>
            </a:endParaRPr>
          </a:p>
        </p:txBody>
      </p:sp>
      <p:sp>
        <p:nvSpPr>
          <p:cNvPr id="12" name="文本框 11">
            <a:extLst>
              <a:ext uri="{FF2B5EF4-FFF2-40B4-BE49-F238E27FC236}">
                <a16:creationId xmlns:a16="http://schemas.microsoft.com/office/drawing/2014/main" xmlns="" id="{481516FE-2DB0-4A1E-BDDC-D14D390537B8}"/>
              </a:ext>
            </a:extLst>
          </p:cNvPr>
          <p:cNvSpPr txBox="1"/>
          <p:nvPr/>
        </p:nvSpPr>
        <p:spPr>
          <a:xfrm>
            <a:off x="2208264" y="4772822"/>
            <a:ext cx="2757486" cy="707886"/>
          </a:xfrm>
          <a:prstGeom prst="rect">
            <a:avLst/>
          </a:prstGeom>
          <a:noFill/>
        </p:spPr>
        <p:txBody>
          <a:bodyPr wrap="none" rtlCol="0">
            <a:spAutoFit/>
          </a:bodyPr>
          <a:lstStyle/>
          <a:p>
            <a:r>
              <a:rPr lang="zh-CN" altLang="en-US" sz="4000" b="1" dirty="0">
                <a:solidFill>
                  <a:srgbClr val="89A08C"/>
                </a:solidFill>
                <a:cs typeface="+mn-ea"/>
                <a:sym typeface="+mn-lt"/>
              </a:rPr>
              <a:t>转瞬即逝：</a:t>
            </a:r>
            <a:endParaRPr lang="en-US" altLang="zh-CN" sz="4000" b="1" dirty="0">
              <a:solidFill>
                <a:srgbClr val="89A08C"/>
              </a:solidFill>
              <a:cs typeface="+mn-ea"/>
              <a:sym typeface="+mn-lt"/>
            </a:endParaRPr>
          </a:p>
        </p:txBody>
      </p:sp>
      <p:sp>
        <p:nvSpPr>
          <p:cNvPr id="13" name="矩形 12">
            <a:extLst>
              <a:ext uri="{FF2B5EF4-FFF2-40B4-BE49-F238E27FC236}">
                <a16:creationId xmlns:a16="http://schemas.microsoft.com/office/drawing/2014/main" xmlns="" id="{3E1BFB91-EB97-4CCF-8021-ED037681DD7C}"/>
              </a:ext>
            </a:extLst>
          </p:cNvPr>
          <p:cNvSpPr/>
          <p:nvPr/>
        </p:nvSpPr>
        <p:spPr>
          <a:xfrm>
            <a:off x="4807512" y="4895933"/>
            <a:ext cx="4288353" cy="584775"/>
          </a:xfrm>
          <a:prstGeom prst="rect">
            <a:avLst/>
          </a:prstGeom>
        </p:spPr>
        <p:txBody>
          <a:bodyPr wrap="none">
            <a:spAutoFit/>
          </a:bodyPr>
          <a:lstStyle/>
          <a:p>
            <a:r>
              <a:rPr lang="zh-CN" altLang="en-US" sz="3200" b="1" dirty="0">
                <a:solidFill>
                  <a:srgbClr val="89A08C"/>
                </a:solidFill>
                <a:cs typeface="+mn-ea"/>
                <a:sym typeface="+mn-lt"/>
              </a:rPr>
              <a:t>形容一转眼就消失了。</a:t>
            </a:r>
            <a:endParaRPr lang="en-US" altLang="zh-CN" sz="3200" b="1" dirty="0">
              <a:solidFill>
                <a:srgbClr val="89A08C"/>
              </a:solidFill>
              <a:cs typeface="+mn-ea"/>
              <a:sym typeface="+mn-lt"/>
            </a:endParaRPr>
          </a:p>
        </p:txBody>
      </p:sp>
    </p:spTree>
    <p:extLst>
      <p:ext uri="{BB962C8B-B14F-4D97-AF65-F5344CB8AC3E}">
        <p14:creationId xmlns:p14="http://schemas.microsoft.com/office/powerpoint/2010/main" val="35892609"/>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randombar(horizontal)">
                                      <p:cBhvr>
                                        <p:cTn id="30" dur="500"/>
                                        <p:tgtEl>
                                          <p:spTgt spid="9"/>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randombar(horizontal)">
                                      <p:cBhvr>
                                        <p:cTn id="36" dur="500"/>
                                        <p:tgtEl>
                                          <p:spTgt spid="12"/>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randombar(horizontal)">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4" grpId="0"/>
      <p:bldP spid="6" grpId="0"/>
      <p:bldP spid="7" grpId="0"/>
      <p:bldP spid="9" grpId="0"/>
      <p:bldP spid="11"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13B9D6-A442-4839-8655-62F9E4FE0B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xmlns="" id="{DA33D955-EEE1-4FD4-82D7-B26E495A9101}"/>
              </a:ext>
            </a:extLst>
          </p:cNvPr>
          <p:cNvSpPr txBox="1"/>
          <p:nvPr/>
        </p:nvSpPr>
        <p:spPr>
          <a:xfrm>
            <a:off x="5495925" y="2526566"/>
            <a:ext cx="3562350" cy="830997"/>
          </a:xfrm>
          <a:prstGeom prst="rect">
            <a:avLst/>
          </a:prstGeom>
          <a:solidFill>
            <a:srgbClr val="89A08C"/>
          </a:solidFill>
        </p:spPr>
        <p:txBody>
          <a:bodyPr wrap="square" rtlCol="0">
            <a:spAutoFit/>
          </a:bodyPr>
          <a:lstStyle/>
          <a:p>
            <a:r>
              <a:rPr lang="zh-CN" altLang="en-US" sz="4800" b="1" dirty="0">
                <a:solidFill>
                  <a:schemeClr val="bg1"/>
                </a:solidFill>
                <a:cs typeface="+mn-ea"/>
                <a:sym typeface="+mn-lt"/>
              </a:rPr>
              <a:t>   课文赏析</a:t>
            </a:r>
          </a:p>
        </p:txBody>
      </p:sp>
      <p:sp>
        <p:nvSpPr>
          <p:cNvPr id="6" name="iṥlïḋê">
            <a:extLst>
              <a:ext uri="{FF2B5EF4-FFF2-40B4-BE49-F238E27FC236}">
                <a16:creationId xmlns:a16="http://schemas.microsoft.com/office/drawing/2014/main" xmlns="" id="{02B998EF-A810-42FE-A597-F06629094C33}"/>
              </a:ext>
            </a:extLst>
          </p:cNvPr>
          <p:cNvSpPr txBox="1">
            <a:spLocks/>
          </p:cNvSpPr>
          <p:nvPr/>
        </p:nvSpPr>
        <p:spPr>
          <a:xfrm>
            <a:off x="5143456" y="3514726"/>
            <a:ext cx="4267288" cy="266700"/>
          </a:xfrm>
          <a:prstGeom prst="rect">
            <a:avLst/>
          </a:prstGeom>
        </p:spPr>
        <p:txBody>
          <a:bodyPr vert="horz" wrap="square" lIns="360000" tIns="0" rIns="0" bIns="0" anchor="ctr" anchorCtr="0">
            <a:noAutofit/>
          </a:bodyPr>
          <a:lstStyle/>
          <a:p>
            <a:pPr algn="l">
              <a:lnSpc>
                <a:spcPct val="120000"/>
              </a:lnSpc>
            </a:pPr>
            <a:r>
              <a:rPr lang="zh-CN" altLang="en-US" sz="1200" dirty="0">
                <a:solidFill>
                  <a:srgbClr val="89A08C"/>
                </a:solidFill>
                <a:cs typeface="+mn-ea"/>
                <a:sym typeface="+mn-lt"/>
              </a:rPr>
              <a:t>此部分内容作为文字排版占位显示 （建议使用主题字体）</a:t>
            </a:r>
            <a:endParaRPr lang="en-US" altLang="zh-CN" sz="1200" dirty="0">
              <a:solidFill>
                <a:srgbClr val="89A08C"/>
              </a:solidFill>
              <a:cs typeface="+mn-ea"/>
              <a:sym typeface="+mn-lt"/>
            </a:endParaRPr>
          </a:p>
          <a:p>
            <a:pPr>
              <a:lnSpc>
                <a:spcPct val="120000"/>
              </a:lnSpc>
            </a:pPr>
            <a:r>
              <a:rPr lang="zh-CN" altLang="en-US" sz="1200" dirty="0">
                <a:solidFill>
                  <a:srgbClr val="89A08C"/>
                </a:solidFill>
                <a:cs typeface="+mn-ea"/>
                <a:sym typeface="+mn-lt"/>
              </a:rPr>
              <a:t>此部分内容作为文字排版占位显示 （建议使用主题字体）</a:t>
            </a:r>
          </a:p>
        </p:txBody>
      </p:sp>
      <p:sp>
        <p:nvSpPr>
          <p:cNvPr id="7" name="文本框 6">
            <a:extLst>
              <a:ext uri="{FF2B5EF4-FFF2-40B4-BE49-F238E27FC236}">
                <a16:creationId xmlns:a16="http://schemas.microsoft.com/office/drawing/2014/main" xmlns="" id="{DE284294-55D7-4024-A08D-C3545D364E0D}"/>
              </a:ext>
            </a:extLst>
          </p:cNvPr>
          <p:cNvSpPr txBox="1"/>
          <p:nvPr/>
        </p:nvSpPr>
        <p:spPr>
          <a:xfrm>
            <a:off x="4343237" y="2504687"/>
            <a:ext cx="800219" cy="1607171"/>
          </a:xfrm>
          <a:prstGeom prst="rect">
            <a:avLst/>
          </a:prstGeom>
          <a:noFill/>
        </p:spPr>
        <p:txBody>
          <a:bodyPr vert="eaVert" wrap="none" rtlCol="0">
            <a:spAutoFit/>
          </a:bodyPr>
          <a:lstStyle/>
          <a:p>
            <a:r>
              <a:rPr lang="zh-CN" altLang="en-US" sz="4000" b="1" dirty="0">
                <a:solidFill>
                  <a:srgbClr val="89A08C"/>
                </a:solidFill>
                <a:cs typeface="+mn-ea"/>
                <a:sym typeface="+mn-lt"/>
              </a:rPr>
              <a:t>第三节</a:t>
            </a:r>
          </a:p>
        </p:txBody>
      </p:sp>
      <p:cxnSp>
        <p:nvCxnSpPr>
          <p:cNvPr id="8" name="Straight Connector 61">
            <a:extLst>
              <a:ext uri="{FF2B5EF4-FFF2-40B4-BE49-F238E27FC236}">
                <a16:creationId xmlns:a16="http://schemas.microsoft.com/office/drawing/2014/main" xmlns="" id="{AF2ABA18-61EC-49C3-9E09-731549D6F16B}"/>
              </a:ext>
            </a:extLst>
          </p:cNvPr>
          <p:cNvCxnSpPr>
            <a:cxnSpLocks/>
          </p:cNvCxnSpPr>
          <p:nvPr/>
        </p:nvCxnSpPr>
        <p:spPr>
          <a:xfrm>
            <a:off x="5257054" y="2055079"/>
            <a:ext cx="0" cy="2530433"/>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50768"/>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课文赏析</a:t>
            </a:r>
          </a:p>
        </p:txBody>
      </p:sp>
      <p:sp>
        <p:nvSpPr>
          <p:cNvPr id="4" name="Rectangle 2">
            <a:extLst>
              <a:ext uri="{FF2B5EF4-FFF2-40B4-BE49-F238E27FC236}">
                <a16:creationId xmlns:a16="http://schemas.microsoft.com/office/drawing/2014/main" xmlns="" id="{EFC91357-30E2-4702-9600-11A80D8B275F}"/>
              </a:ext>
            </a:extLst>
          </p:cNvPr>
          <p:cNvSpPr txBox="1">
            <a:spLocks noRot="1" noChangeArrowheads="1"/>
          </p:cNvSpPr>
          <p:nvPr/>
        </p:nvSpPr>
        <p:spPr>
          <a:xfrm>
            <a:off x="1825625" y="987425"/>
            <a:ext cx="854075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dirty="0">
                <a:solidFill>
                  <a:srgbClr val="89A08C"/>
                </a:solidFill>
                <a:latin typeface="+mn-lt"/>
                <a:ea typeface="+mn-ea"/>
                <a:cs typeface="+mn-ea"/>
                <a:sym typeface="+mn-lt"/>
              </a:rPr>
              <a:t>课文分层</a:t>
            </a:r>
            <a:r>
              <a:rPr lang="en-US" altLang="zh-CN" b="1" dirty="0">
                <a:solidFill>
                  <a:srgbClr val="89A08C"/>
                </a:solidFill>
                <a:latin typeface="+mn-lt"/>
                <a:ea typeface="+mn-ea"/>
                <a:cs typeface="+mn-ea"/>
                <a:sym typeface="+mn-lt"/>
              </a:rPr>
              <a:t>(</a:t>
            </a:r>
            <a:r>
              <a:rPr lang="zh-CN" altLang="en-US" b="1" dirty="0">
                <a:solidFill>
                  <a:srgbClr val="89A08C"/>
                </a:solidFill>
                <a:latin typeface="+mn-lt"/>
                <a:ea typeface="+mn-ea"/>
                <a:cs typeface="+mn-ea"/>
                <a:sym typeface="+mn-lt"/>
              </a:rPr>
              <a:t>一</a:t>
            </a:r>
            <a:r>
              <a:rPr lang="en-US" altLang="zh-CN" b="1" dirty="0">
                <a:solidFill>
                  <a:srgbClr val="89A08C"/>
                </a:solidFill>
                <a:latin typeface="+mn-lt"/>
                <a:ea typeface="+mn-ea"/>
                <a:cs typeface="+mn-ea"/>
                <a:sym typeface="+mn-lt"/>
              </a:rPr>
              <a:t>)</a:t>
            </a:r>
          </a:p>
        </p:txBody>
      </p:sp>
      <p:sp>
        <p:nvSpPr>
          <p:cNvPr id="6" name="Rectangle 3">
            <a:extLst>
              <a:ext uri="{FF2B5EF4-FFF2-40B4-BE49-F238E27FC236}">
                <a16:creationId xmlns:a16="http://schemas.microsoft.com/office/drawing/2014/main" xmlns="" id="{28FF7217-38B2-43C5-9A93-E0BDFEFA0C28}"/>
              </a:ext>
            </a:extLst>
          </p:cNvPr>
          <p:cNvSpPr txBox="1">
            <a:spLocks noRot="1" noChangeArrowheads="1"/>
          </p:cNvSpPr>
          <p:nvPr/>
        </p:nvSpPr>
        <p:spPr>
          <a:xfrm>
            <a:off x="1825625" y="2359025"/>
            <a:ext cx="8540750" cy="44989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altLang="zh-CN" sz="2800" dirty="0">
              <a:solidFill>
                <a:srgbClr val="89A08C"/>
              </a:solidFill>
              <a:cs typeface="+mn-ea"/>
              <a:sym typeface="+mn-lt"/>
            </a:endParaRPr>
          </a:p>
          <a:p>
            <a:r>
              <a:rPr lang="zh-CN" altLang="en-US" dirty="0">
                <a:solidFill>
                  <a:srgbClr val="89A08C"/>
                </a:solidFill>
                <a:cs typeface="+mn-ea"/>
                <a:sym typeface="+mn-lt"/>
              </a:rPr>
              <a:t>一层：（第</a:t>
            </a:r>
            <a:r>
              <a:rPr lang="en-US" altLang="zh-CN" dirty="0">
                <a:solidFill>
                  <a:srgbClr val="89A08C"/>
                </a:solidFill>
                <a:cs typeface="+mn-ea"/>
                <a:sym typeface="+mn-lt"/>
              </a:rPr>
              <a:t>1</a:t>
            </a:r>
            <a:r>
              <a:rPr lang="zh-CN" altLang="en-US" dirty="0">
                <a:solidFill>
                  <a:srgbClr val="89A08C"/>
                </a:solidFill>
                <a:cs typeface="+mn-ea"/>
                <a:sym typeface="+mn-lt"/>
              </a:rPr>
              <a:t>段）交待了作者研究蝉的很好环境。</a:t>
            </a:r>
          </a:p>
          <a:p>
            <a:r>
              <a:rPr lang="zh-CN" altLang="en-US" dirty="0">
                <a:solidFill>
                  <a:srgbClr val="89A08C"/>
                </a:solidFill>
                <a:cs typeface="+mn-ea"/>
                <a:sym typeface="+mn-lt"/>
              </a:rPr>
              <a:t>二层：（第</a:t>
            </a:r>
            <a:r>
              <a:rPr lang="en-US" altLang="zh-CN" dirty="0">
                <a:solidFill>
                  <a:srgbClr val="89A08C"/>
                </a:solidFill>
                <a:cs typeface="+mn-ea"/>
                <a:sym typeface="+mn-lt"/>
              </a:rPr>
              <a:t>2~7</a:t>
            </a:r>
            <a:r>
              <a:rPr lang="zh-CN" altLang="en-US" dirty="0">
                <a:solidFill>
                  <a:srgbClr val="89A08C"/>
                </a:solidFill>
                <a:cs typeface="+mn-ea"/>
                <a:sym typeface="+mn-lt"/>
              </a:rPr>
              <a:t>段）详细描写了蝉的地穴以及蝉建造地穴的智慧。</a:t>
            </a:r>
          </a:p>
          <a:p>
            <a:r>
              <a:rPr lang="zh-CN" altLang="en-US" dirty="0">
                <a:solidFill>
                  <a:srgbClr val="89A08C"/>
                </a:solidFill>
                <a:cs typeface="+mn-ea"/>
                <a:sym typeface="+mn-lt"/>
              </a:rPr>
              <a:t>三层：（第</a:t>
            </a:r>
            <a:r>
              <a:rPr lang="en-US" altLang="zh-CN" dirty="0">
                <a:solidFill>
                  <a:srgbClr val="89A08C"/>
                </a:solidFill>
                <a:cs typeface="+mn-ea"/>
                <a:sym typeface="+mn-lt"/>
              </a:rPr>
              <a:t>8~11</a:t>
            </a:r>
            <a:r>
              <a:rPr lang="zh-CN" altLang="en-US" dirty="0">
                <a:solidFill>
                  <a:srgbClr val="89A08C"/>
                </a:solidFill>
                <a:cs typeface="+mn-ea"/>
                <a:sym typeface="+mn-lt"/>
              </a:rPr>
              <a:t>段）细腻地描写了蝉离开地穴后的蜕皮过程。</a:t>
            </a:r>
          </a:p>
          <a:p>
            <a:r>
              <a:rPr lang="zh-CN" altLang="en-US" dirty="0">
                <a:solidFill>
                  <a:srgbClr val="89A08C"/>
                </a:solidFill>
                <a:cs typeface="+mn-ea"/>
                <a:sym typeface="+mn-lt"/>
              </a:rPr>
              <a:t>第一部分：主要介绍了蝉的地下穴道，以及幼蝉蜕皮的过程。 </a:t>
            </a:r>
          </a:p>
          <a:p>
            <a:endParaRPr lang="en-US" altLang="zh-CN" dirty="0">
              <a:solidFill>
                <a:srgbClr val="89A08C"/>
              </a:solidFill>
              <a:cs typeface="+mn-ea"/>
              <a:sym typeface="+mn-lt"/>
            </a:endParaRPr>
          </a:p>
        </p:txBody>
      </p:sp>
    </p:spTree>
    <p:extLst>
      <p:ext uri="{BB962C8B-B14F-4D97-AF65-F5344CB8AC3E}">
        <p14:creationId xmlns:p14="http://schemas.microsoft.com/office/powerpoint/2010/main" val="2540228701"/>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课文赏析</a:t>
            </a:r>
          </a:p>
        </p:txBody>
      </p:sp>
      <p:sp>
        <p:nvSpPr>
          <p:cNvPr id="4" name="Rectangle 2">
            <a:extLst>
              <a:ext uri="{FF2B5EF4-FFF2-40B4-BE49-F238E27FC236}">
                <a16:creationId xmlns:a16="http://schemas.microsoft.com/office/drawing/2014/main" xmlns="" id="{58F34DE2-135C-485B-80E7-EAD54DEC095E}"/>
              </a:ext>
            </a:extLst>
          </p:cNvPr>
          <p:cNvSpPr txBox="1">
            <a:spLocks noRot="1" noChangeArrowheads="1"/>
          </p:cNvSpPr>
          <p:nvPr/>
        </p:nvSpPr>
        <p:spPr>
          <a:xfrm>
            <a:off x="2092325" y="704850"/>
            <a:ext cx="854075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dirty="0">
                <a:solidFill>
                  <a:srgbClr val="89A08C"/>
                </a:solidFill>
                <a:latin typeface="+mn-lt"/>
                <a:ea typeface="+mn-ea"/>
                <a:cs typeface="+mn-ea"/>
                <a:sym typeface="+mn-lt"/>
              </a:rPr>
              <a:t>课文分层（二）</a:t>
            </a:r>
          </a:p>
        </p:txBody>
      </p:sp>
      <p:sp>
        <p:nvSpPr>
          <p:cNvPr id="6" name="Rectangle 3">
            <a:extLst>
              <a:ext uri="{FF2B5EF4-FFF2-40B4-BE49-F238E27FC236}">
                <a16:creationId xmlns:a16="http://schemas.microsoft.com/office/drawing/2014/main" xmlns="" id="{F8D25808-2D9A-4856-AAEA-DF769F66EB59}"/>
              </a:ext>
            </a:extLst>
          </p:cNvPr>
          <p:cNvSpPr txBox="1">
            <a:spLocks noRot="1" noChangeArrowheads="1"/>
          </p:cNvSpPr>
          <p:nvPr/>
        </p:nvSpPr>
        <p:spPr>
          <a:xfrm>
            <a:off x="2092325" y="2076450"/>
            <a:ext cx="8540750" cy="44989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b="1" dirty="0">
                <a:solidFill>
                  <a:srgbClr val="89A08C"/>
                </a:solidFill>
                <a:cs typeface="+mn-ea"/>
                <a:sym typeface="+mn-lt"/>
              </a:rPr>
              <a:t>一层：（第</a:t>
            </a:r>
            <a:r>
              <a:rPr lang="en-US" altLang="zh-CN" b="1" dirty="0">
                <a:solidFill>
                  <a:srgbClr val="89A08C"/>
                </a:solidFill>
                <a:cs typeface="+mn-ea"/>
                <a:sym typeface="+mn-lt"/>
              </a:rPr>
              <a:t>1~6</a:t>
            </a:r>
            <a:r>
              <a:rPr lang="zh-CN" altLang="en-US" b="1" dirty="0">
                <a:solidFill>
                  <a:srgbClr val="89A08C"/>
                </a:solidFill>
                <a:cs typeface="+mn-ea"/>
                <a:sym typeface="+mn-lt"/>
              </a:rPr>
              <a:t>段）介绍了蝉的产卵过程及遇到的天敌。</a:t>
            </a:r>
          </a:p>
          <a:p>
            <a:r>
              <a:rPr lang="zh-CN" altLang="en-US" b="1" dirty="0">
                <a:solidFill>
                  <a:srgbClr val="89A08C"/>
                </a:solidFill>
                <a:cs typeface="+mn-ea"/>
                <a:sym typeface="+mn-lt"/>
              </a:rPr>
              <a:t>二层：（第</a:t>
            </a:r>
            <a:r>
              <a:rPr lang="en-US" altLang="zh-CN" b="1" dirty="0">
                <a:solidFill>
                  <a:srgbClr val="89A08C"/>
                </a:solidFill>
                <a:cs typeface="+mn-ea"/>
                <a:sym typeface="+mn-lt"/>
              </a:rPr>
              <a:t>7~13</a:t>
            </a:r>
            <a:r>
              <a:rPr lang="zh-CN" altLang="en-US" b="1" dirty="0">
                <a:solidFill>
                  <a:srgbClr val="89A08C"/>
                </a:solidFill>
                <a:cs typeface="+mn-ea"/>
                <a:sym typeface="+mn-lt"/>
              </a:rPr>
              <a:t>段）介绍了蝉卵孵化后，幼虫从树枝落到地面钻进土穴的过程。</a:t>
            </a:r>
          </a:p>
          <a:p>
            <a:r>
              <a:rPr lang="zh-CN" altLang="en-US" b="1" dirty="0">
                <a:solidFill>
                  <a:srgbClr val="89A08C"/>
                </a:solidFill>
                <a:cs typeface="+mn-ea"/>
                <a:sym typeface="+mn-lt"/>
              </a:rPr>
              <a:t>三层：（第</a:t>
            </a:r>
            <a:r>
              <a:rPr lang="en-US" altLang="zh-CN" b="1" dirty="0">
                <a:solidFill>
                  <a:srgbClr val="89A08C"/>
                </a:solidFill>
                <a:cs typeface="+mn-ea"/>
                <a:sym typeface="+mn-lt"/>
              </a:rPr>
              <a:t>14~15</a:t>
            </a:r>
            <a:r>
              <a:rPr lang="zh-CN" altLang="en-US" b="1" dirty="0">
                <a:solidFill>
                  <a:srgbClr val="89A08C"/>
                </a:solidFill>
                <a:cs typeface="+mn-ea"/>
                <a:sym typeface="+mn-lt"/>
              </a:rPr>
              <a:t>段）介绍了幼蝉四年的地下生活，蝉成虫后五周的地上生活。</a:t>
            </a:r>
          </a:p>
          <a:p>
            <a:r>
              <a:rPr lang="zh-CN" altLang="en-US" b="1" dirty="0">
                <a:solidFill>
                  <a:srgbClr val="89A08C"/>
                </a:solidFill>
                <a:cs typeface="+mn-ea"/>
                <a:sym typeface="+mn-lt"/>
              </a:rPr>
              <a:t>第二部分主要描述了作者对蝉产卵状况以及蝉孵化成幼虫时的生物习性的观察，揭示了蝉在生命之初所可能遭遇的种种危险。</a:t>
            </a:r>
          </a:p>
          <a:p>
            <a:endParaRPr lang="en-US" altLang="zh-CN" b="1" dirty="0">
              <a:solidFill>
                <a:srgbClr val="89A08C"/>
              </a:solidFill>
              <a:cs typeface="+mn-ea"/>
              <a:sym typeface="+mn-lt"/>
            </a:endParaRPr>
          </a:p>
        </p:txBody>
      </p:sp>
    </p:spTree>
    <p:extLst>
      <p:ext uri="{BB962C8B-B14F-4D97-AF65-F5344CB8AC3E}">
        <p14:creationId xmlns:p14="http://schemas.microsoft.com/office/powerpoint/2010/main" val="2883440486"/>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additive="base">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课文赏析</a:t>
            </a:r>
          </a:p>
        </p:txBody>
      </p:sp>
      <p:sp>
        <p:nvSpPr>
          <p:cNvPr id="4" name="Rectangle 2">
            <a:extLst>
              <a:ext uri="{FF2B5EF4-FFF2-40B4-BE49-F238E27FC236}">
                <a16:creationId xmlns:a16="http://schemas.microsoft.com/office/drawing/2014/main" xmlns="" id="{C3E66129-3ACA-4916-B063-B483AEBBE820}"/>
              </a:ext>
            </a:extLst>
          </p:cNvPr>
          <p:cNvSpPr txBox="1">
            <a:spLocks noRot="1" noChangeArrowheads="1"/>
          </p:cNvSpPr>
          <p:nvPr/>
        </p:nvSpPr>
        <p:spPr>
          <a:xfrm>
            <a:off x="1825625" y="590550"/>
            <a:ext cx="854075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a:solidFill>
                  <a:srgbClr val="89A08C"/>
                </a:solidFill>
                <a:latin typeface="+mn-lt"/>
                <a:ea typeface="+mn-ea"/>
                <a:cs typeface="+mn-ea"/>
                <a:sym typeface="+mn-lt"/>
              </a:rPr>
              <a:t>小结：</a:t>
            </a:r>
          </a:p>
        </p:txBody>
      </p:sp>
      <p:sp>
        <p:nvSpPr>
          <p:cNvPr id="6" name="Rectangle 3">
            <a:extLst>
              <a:ext uri="{FF2B5EF4-FFF2-40B4-BE49-F238E27FC236}">
                <a16:creationId xmlns:a16="http://schemas.microsoft.com/office/drawing/2014/main" xmlns="" id="{8993C6AE-E6F8-452A-AC81-3295B031E670}"/>
              </a:ext>
            </a:extLst>
          </p:cNvPr>
          <p:cNvSpPr txBox="1">
            <a:spLocks noRot="1" noChangeArrowheads="1"/>
          </p:cNvSpPr>
          <p:nvPr/>
        </p:nvSpPr>
        <p:spPr>
          <a:xfrm>
            <a:off x="1825625" y="1962150"/>
            <a:ext cx="8540750" cy="44989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altLang="zh-CN">
              <a:solidFill>
                <a:srgbClr val="89A08C"/>
              </a:solidFill>
              <a:cs typeface="+mn-ea"/>
              <a:sym typeface="+mn-lt"/>
            </a:endParaRPr>
          </a:p>
          <a:p>
            <a:r>
              <a:rPr lang="zh-CN" altLang="en-US" sz="3600" b="1">
                <a:solidFill>
                  <a:srgbClr val="89A08C"/>
                </a:solidFill>
                <a:cs typeface="+mn-ea"/>
                <a:sym typeface="+mn-lt"/>
              </a:rPr>
              <a:t>这部分主要按由幼虫</a:t>
            </a:r>
            <a:r>
              <a:rPr lang="en-US" altLang="zh-CN" sz="3600" b="1">
                <a:solidFill>
                  <a:srgbClr val="89A08C"/>
                </a:solidFill>
                <a:cs typeface="+mn-ea"/>
                <a:sym typeface="+mn-lt"/>
              </a:rPr>
              <a:t>——</a:t>
            </a:r>
            <a:r>
              <a:rPr lang="zh-CN" altLang="en-US" sz="3600" b="1">
                <a:solidFill>
                  <a:srgbClr val="89A08C"/>
                </a:solidFill>
                <a:cs typeface="+mn-ea"/>
                <a:sym typeface="+mn-lt"/>
              </a:rPr>
              <a:t>成虫的生长化过程来写的。</a:t>
            </a:r>
          </a:p>
          <a:p>
            <a:r>
              <a:rPr lang="zh-CN" altLang="en-US" sz="3600" b="1">
                <a:solidFill>
                  <a:srgbClr val="89A08C"/>
                </a:solidFill>
                <a:cs typeface="+mn-ea"/>
                <a:sym typeface="+mn-lt"/>
              </a:rPr>
              <a:t>明确：这部分标题虽为“蝉的地穴”，但内容不仅仅写地穴，还写到幼虫脱皮的过程。以此看，作者以“蝉的地穴”为题，表示要从蝉的地穴开始考察。下一节“蝉的卵”也同样道理。</a:t>
            </a:r>
          </a:p>
        </p:txBody>
      </p:sp>
    </p:spTree>
    <p:extLst>
      <p:ext uri="{BB962C8B-B14F-4D97-AF65-F5344CB8AC3E}">
        <p14:creationId xmlns:p14="http://schemas.microsoft.com/office/powerpoint/2010/main" val="3857640977"/>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sp>
        <p:nvSpPr>
          <p:cNvPr id="4" name="Rectangle 2">
            <a:extLst>
              <a:ext uri="{FF2B5EF4-FFF2-40B4-BE49-F238E27FC236}">
                <a16:creationId xmlns:a16="http://schemas.microsoft.com/office/drawing/2014/main" xmlns="" id="{9F33D70E-C459-41EF-A1A2-F9421F33A628}"/>
              </a:ext>
            </a:extLst>
          </p:cNvPr>
          <p:cNvSpPr txBox="1">
            <a:spLocks noChangeArrowheads="1"/>
          </p:cNvSpPr>
          <p:nvPr/>
        </p:nvSpPr>
        <p:spPr>
          <a:xfrm>
            <a:off x="2095500" y="728663"/>
            <a:ext cx="8001000" cy="100806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a:solidFill>
                  <a:srgbClr val="89A08C"/>
                </a:solidFill>
                <a:latin typeface="+mn-lt"/>
                <a:ea typeface="+mn-ea"/>
                <a:cs typeface="+mn-ea"/>
                <a:sym typeface="+mn-lt"/>
              </a:rPr>
              <a:t>课文分析（二）</a:t>
            </a:r>
          </a:p>
        </p:txBody>
      </p:sp>
      <p:sp>
        <p:nvSpPr>
          <p:cNvPr id="6" name="Rectangle 3">
            <a:extLst>
              <a:ext uri="{FF2B5EF4-FFF2-40B4-BE49-F238E27FC236}">
                <a16:creationId xmlns:a16="http://schemas.microsoft.com/office/drawing/2014/main" xmlns="" id="{7F7CB64F-C890-4F06-B687-407A3AED797F}"/>
              </a:ext>
            </a:extLst>
          </p:cNvPr>
          <p:cNvSpPr txBox="1">
            <a:spLocks noChangeArrowheads="1"/>
          </p:cNvSpPr>
          <p:nvPr/>
        </p:nvSpPr>
        <p:spPr>
          <a:xfrm>
            <a:off x="2122488" y="2076450"/>
            <a:ext cx="8001000" cy="42672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sz="3100" b="1">
                <a:solidFill>
                  <a:srgbClr val="89A08C"/>
                </a:solidFill>
                <a:cs typeface="+mn-ea"/>
                <a:sym typeface="+mn-lt"/>
              </a:rPr>
              <a:t>①</a:t>
            </a:r>
            <a:r>
              <a:rPr lang="zh-CN" altLang="en-US" sz="3100" b="1">
                <a:solidFill>
                  <a:srgbClr val="89A08C"/>
                </a:solidFill>
                <a:cs typeface="+mn-ea"/>
                <a:sym typeface="+mn-lt"/>
              </a:rPr>
              <a:t>这一部分写了哪些内容？</a:t>
            </a:r>
          </a:p>
          <a:p>
            <a:r>
              <a:rPr lang="zh-CN" altLang="en-US" sz="3100" b="1">
                <a:solidFill>
                  <a:srgbClr val="89A08C"/>
                </a:solidFill>
                <a:cs typeface="+mn-ea"/>
                <a:sym typeface="+mn-lt"/>
              </a:rPr>
              <a:t>明确：蝉产卵的特点，蝉的敌害；蝉卵的孵化及幼虫的活动。</a:t>
            </a:r>
          </a:p>
          <a:p>
            <a:r>
              <a:rPr lang="zh-CN" altLang="en-US" sz="3100" b="1">
                <a:solidFill>
                  <a:srgbClr val="89A08C"/>
                </a:solidFill>
                <a:cs typeface="+mn-ea"/>
                <a:sym typeface="+mn-lt"/>
              </a:rPr>
              <a:t>②蝉为什么要产大量的卵？</a:t>
            </a:r>
          </a:p>
          <a:p>
            <a:r>
              <a:rPr lang="zh-CN" altLang="en-US" sz="3100" b="1">
                <a:solidFill>
                  <a:srgbClr val="89A08C"/>
                </a:solidFill>
                <a:cs typeface="+mn-ea"/>
                <a:sym typeface="+mn-lt"/>
              </a:rPr>
              <a:t>明确：因为蝉只会产卵而不知道保护这些卵，必须有大量的卵，遭到毁坏时才可能有幸存者。</a:t>
            </a:r>
          </a:p>
        </p:txBody>
      </p:sp>
    </p:spTree>
    <p:extLst>
      <p:ext uri="{BB962C8B-B14F-4D97-AF65-F5344CB8AC3E}">
        <p14:creationId xmlns:p14="http://schemas.microsoft.com/office/powerpoint/2010/main" val="4156015708"/>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additive="base">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sp>
        <p:nvSpPr>
          <p:cNvPr id="4" name="Rectangle 2">
            <a:extLst>
              <a:ext uri="{FF2B5EF4-FFF2-40B4-BE49-F238E27FC236}">
                <a16:creationId xmlns:a16="http://schemas.microsoft.com/office/drawing/2014/main" xmlns="" id="{D72C979E-F2CB-4E66-94A7-7BBB916A81DC}"/>
              </a:ext>
            </a:extLst>
          </p:cNvPr>
          <p:cNvSpPr txBox="1">
            <a:spLocks noChangeArrowheads="1"/>
          </p:cNvSpPr>
          <p:nvPr/>
        </p:nvSpPr>
        <p:spPr>
          <a:xfrm>
            <a:off x="2327275" y="1143000"/>
            <a:ext cx="8001000" cy="646013"/>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a:solidFill>
                  <a:srgbClr val="89A08C"/>
                </a:solidFill>
                <a:latin typeface="+mn-lt"/>
                <a:ea typeface="+mn-ea"/>
                <a:cs typeface="+mn-ea"/>
                <a:sym typeface="+mn-lt"/>
              </a:rPr>
              <a:t>课文分析（二）</a:t>
            </a:r>
          </a:p>
        </p:txBody>
      </p:sp>
      <p:sp>
        <p:nvSpPr>
          <p:cNvPr id="6" name="Rectangle 3">
            <a:extLst>
              <a:ext uri="{FF2B5EF4-FFF2-40B4-BE49-F238E27FC236}">
                <a16:creationId xmlns:a16="http://schemas.microsoft.com/office/drawing/2014/main" xmlns="" id="{7BF86F84-2D2B-49E7-8949-814200753E02}"/>
              </a:ext>
            </a:extLst>
          </p:cNvPr>
          <p:cNvSpPr txBox="1">
            <a:spLocks noChangeArrowheads="1"/>
          </p:cNvSpPr>
          <p:nvPr/>
        </p:nvSpPr>
        <p:spPr>
          <a:xfrm>
            <a:off x="2319338" y="2590800"/>
            <a:ext cx="8001000" cy="22669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b="1">
                <a:solidFill>
                  <a:srgbClr val="89A08C"/>
                </a:solidFill>
                <a:cs typeface="+mn-ea"/>
                <a:sym typeface="+mn-lt"/>
              </a:rPr>
              <a:t>小结：这一部分按照卵</a:t>
            </a:r>
            <a:r>
              <a:rPr lang="en-US" altLang="zh-CN" b="1">
                <a:solidFill>
                  <a:srgbClr val="89A08C"/>
                </a:solidFill>
                <a:cs typeface="+mn-ea"/>
                <a:sym typeface="+mn-lt"/>
              </a:rPr>
              <a:t>——</a:t>
            </a:r>
            <a:r>
              <a:rPr lang="zh-CN" altLang="en-US" b="1">
                <a:solidFill>
                  <a:srgbClr val="89A08C"/>
                </a:solidFill>
                <a:cs typeface="+mn-ea"/>
                <a:sym typeface="+mn-lt"/>
              </a:rPr>
              <a:t>幼虫的生长化过程来写的。</a:t>
            </a:r>
          </a:p>
          <a:p>
            <a:r>
              <a:rPr lang="zh-CN" altLang="en-US" b="1">
                <a:solidFill>
                  <a:srgbClr val="89A08C"/>
                </a:solidFill>
                <a:cs typeface="+mn-ea"/>
                <a:sym typeface="+mn-lt"/>
              </a:rPr>
              <a:t>③从文章全文来看，作者是按照幼虫</a:t>
            </a:r>
            <a:r>
              <a:rPr lang="en-US" altLang="zh-CN" b="1">
                <a:solidFill>
                  <a:srgbClr val="89A08C"/>
                </a:solidFill>
                <a:cs typeface="+mn-ea"/>
                <a:sym typeface="+mn-lt"/>
              </a:rPr>
              <a:t>——</a:t>
            </a:r>
            <a:r>
              <a:rPr lang="zh-CN" altLang="en-US" b="1">
                <a:solidFill>
                  <a:srgbClr val="89A08C"/>
                </a:solidFill>
                <a:cs typeface="+mn-ea"/>
                <a:sym typeface="+mn-lt"/>
              </a:rPr>
              <a:t>成虫</a:t>
            </a:r>
            <a:r>
              <a:rPr lang="en-US" altLang="zh-CN" b="1">
                <a:solidFill>
                  <a:srgbClr val="89A08C"/>
                </a:solidFill>
                <a:cs typeface="+mn-ea"/>
                <a:sym typeface="+mn-lt"/>
              </a:rPr>
              <a:t>——</a:t>
            </a:r>
            <a:r>
              <a:rPr lang="zh-CN" altLang="en-US" b="1">
                <a:solidFill>
                  <a:srgbClr val="89A08C"/>
                </a:solidFill>
                <a:cs typeface="+mn-ea"/>
                <a:sym typeface="+mn-lt"/>
              </a:rPr>
              <a:t>卵</a:t>
            </a:r>
            <a:r>
              <a:rPr lang="en-US" altLang="zh-CN" b="1">
                <a:solidFill>
                  <a:srgbClr val="89A08C"/>
                </a:solidFill>
                <a:cs typeface="+mn-ea"/>
                <a:sym typeface="+mn-lt"/>
              </a:rPr>
              <a:t>———</a:t>
            </a:r>
            <a:r>
              <a:rPr lang="zh-CN" altLang="en-US" b="1">
                <a:solidFill>
                  <a:srgbClr val="89A08C"/>
                </a:solidFill>
                <a:cs typeface="+mn-ea"/>
                <a:sym typeface="+mn-lt"/>
              </a:rPr>
              <a:t>幼虫的顺序来写的。这样安排有什么好处？</a:t>
            </a:r>
          </a:p>
          <a:p>
            <a:r>
              <a:rPr lang="zh-CN" altLang="en-US" b="1">
                <a:solidFill>
                  <a:srgbClr val="89A08C"/>
                </a:solidFill>
                <a:cs typeface="+mn-ea"/>
                <a:sym typeface="+mn-lt"/>
              </a:rPr>
              <a:t>明确：使行文新颖活泼，不落俗套，引起读者的兴趣，突出蝉“四年黑暗的苦工”这一重要特点。</a:t>
            </a:r>
          </a:p>
        </p:txBody>
      </p:sp>
    </p:spTree>
    <p:extLst>
      <p:ext uri="{BB962C8B-B14F-4D97-AF65-F5344CB8AC3E}">
        <p14:creationId xmlns:p14="http://schemas.microsoft.com/office/powerpoint/2010/main" val="344726687"/>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additive="base">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sp>
        <p:nvSpPr>
          <p:cNvPr id="4" name="Rectangle 2">
            <a:extLst>
              <a:ext uri="{FF2B5EF4-FFF2-40B4-BE49-F238E27FC236}">
                <a16:creationId xmlns:a16="http://schemas.microsoft.com/office/drawing/2014/main" xmlns="" id="{DF0F1136-A81E-4268-9954-3D9D00EE1E0C}"/>
              </a:ext>
            </a:extLst>
          </p:cNvPr>
          <p:cNvSpPr txBox="1">
            <a:spLocks noChangeArrowheads="1"/>
          </p:cNvSpPr>
          <p:nvPr/>
        </p:nvSpPr>
        <p:spPr>
          <a:xfrm>
            <a:off x="3146425" y="935039"/>
            <a:ext cx="6435725" cy="798512"/>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dirty="0">
                <a:solidFill>
                  <a:srgbClr val="89A08C"/>
                </a:solidFill>
                <a:latin typeface="+mn-lt"/>
                <a:ea typeface="+mn-ea"/>
                <a:cs typeface="+mn-ea"/>
                <a:sym typeface="+mn-lt"/>
              </a:rPr>
              <a:t>课文分析（二）</a:t>
            </a:r>
          </a:p>
        </p:txBody>
      </p:sp>
      <p:sp>
        <p:nvSpPr>
          <p:cNvPr id="6" name="Rectangle 3">
            <a:extLst>
              <a:ext uri="{FF2B5EF4-FFF2-40B4-BE49-F238E27FC236}">
                <a16:creationId xmlns:a16="http://schemas.microsoft.com/office/drawing/2014/main" xmlns="" id="{CC58695F-5E70-4933-86E5-72948DDB4D0D}"/>
              </a:ext>
            </a:extLst>
          </p:cNvPr>
          <p:cNvSpPr txBox="1">
            <a:spLocks noChangeArrowheads="1"/>
          </p:cNvSpPr>
          <p:nvPr/>
        </p:nvSpPr>
        <p:spPr>
          <a:xfrm>
            <a:off x="2095500" y="2286000"/>
            <a:ext cx="8001000" cy="3829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sz="3400" b="1" dirty="0">
                <a:solidFill>
                  <a:srgbClr val="89A08C"/>
                </a:solidFill>
                <a:cs typeface="+mn-ea"/>
                <a:sym typeface="+mn-lt"/>
              </a:rPr>
              <a:t>④</a:t>
            </a:r>
            <a:r>
              <a:rPr lang="zh-CN" altLang="en-US" sz="3400" b="1" dirty="0">
                <a:solidFill>
                  <a:srgbClr val="89A08C"/>
                </a:solidFill>
                <a:cs typeface="+mn-ea"/>
                <a:sym typeface="+mn-lt"/>
              </a:rPr>
              <a:t>结尾一段有何作用</a:t>
            </a:r>
            <a:r>
              <a:rPr lang="en-US" altLang="zh-CN" sz="3400" b="1" dirty="0">
                <a:solidFill>
                  <a:srgbClr val="89A08C"/>
                </a:solidFill>
                <a:cs typeface="+mn-ea"/>
                <a:sym typeface="+mn-lt"/>
              </a:rPr>
              <a:t>,</a:t>
            </a:r>
            <a:r>
              <a:rPr lang="zh-CN" altLang="en-US" sz="3400" b="1" dirty="0">
                <a:solidFill>
                  <a:srgbClr val="89A08C"/>
                </a:solidFill>
                <a:cs typeface="+mn-ea"/>
                <a:sym typeface="+mn-lt"/>
              </a:rPr>
              <a:t>运用了什么表达方式？</a:t>
            </a:r>
          </a:p>
          <a:p>
            <a:r>
              <a:rPr lang="zh-CN" altLang="en-US" sz="3400" b="1" dirty="0">
                <a:solidFill>
                  <a:srgbClr val="89A08C"/>
                </a:solidFill>
                <a:cs typeface="+mn-ea"/>
                <a:sym typeface="+mn-lt"/>
              </a:rPr>
              <a:t>明确：运用抒情、议论两种表达方式。用富有诗意的语言总结蝉的一生，抒发对蝉经过艰苦劳动才换来短暂欢乐的由衷赞叹和同情。</a:t>
            </a:r>
            <a:br>
              <a:rPr lang="zh-CN" altLang="en-US" sz="3400" b="1" dirty="0">
                <a:solidFill>
                  <a:srgbClr val="89A08C"/>
                </a:solidFill>
                <a:cs typeface="+mn-ea"/>
                <a:sym typeface="+mn-lt"/>
              </a:rPr>
            </a:br>
            <a:endParaRPr lang="zh-CN" altLang="en-US" sz="3400" b="1" dirty="0">
              <a:solidFill>
                <a:srgbClr val="89A08C"/>
              </a:solidFill>
              <a:cs typeface="+mn-ea"/>
              <a:sym typeface="+mn-lt"/>
            </a:endParaRPr>
          </a:p>
        </p:txBody>
      </p:sp>
    </p:spTree>
    <p:extLst>
      <p:ext uri="{BB962C8B-B14F-4D97-AF65-F5344CB8AC3E}">
        <p14:creationId xmlns:p14="http://schemas.microsoft.com/office/powerpoint/2010/main" val="1527450098"/>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sp>
        <p:nvSpPr>
          <p:cNvPr id="4" name="Rectangle 2">
            <a:extLst>
              <a:ext uri="{FF2B5EF4-FFF2-40B4-BE49-F238E27FC236}">
                <a16:creationId xmlns:a16="http://schemas.microsoft.com/office/drawing/2014/main" xmlns="" id="{AA41BAFA-FED3-43A8-BA02-3809F9E54A26}"/>
              </a:ext>
            </a:extLst>
          </p:cNvPr>
          <p:cNvSpPr txBox="1">
            <a:spLocks noChangeArrowheads="1"/>
          </p:cNvSpPr>
          <p:nvPr/>
        </p:nvSpPr>
        <p:spPr>
          <a:xfrm>
            <a:off x="2422525" y="1143000"/>
            <a:ext cx="8001000" cy="912019"/>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a:solidFill>
                  <a:srgbClr val="89A08C"/>
                </a:solidFill>
                <a:latin typeface="+mn-lt"/>
                <a:ea typeface="+mn-ea"/>
                <a:cs typeface="+mn-ea"/>
                <a:sym typeface="+mn-lt"/>
              </a:rPr>
              <a:t>课文分析（二）</a:t>
            </a:r>
          </a:p>
        </p:txBody>
      </p:sp>
      <p:sp>
        <p:nvSpPr>
          <p:cNvPr id="6" name="Rectangle 3">
            <a:extLst>
              <a:ext uri="{FF2B5EF4-FFF2-40B4-BE49-F238E27FC236}">
                <a16:creationId xmlns:a16="http://schemas.microsoft.com/office/drawing/2014/main" xmlns="" id="{B52A0D8B-59B0-4BE3-A8FD-BA5439AE1C6F}"/>
              </a:ext>
            </a:extLst>
          </p:cNvPr>
          <p:cNvSpPr txBox="1">
            <a:spLocks noChangeArrowheads="1"/>
          </p:cNvSpPr>
          <p:nvPr/>
        </p:nvSpPr>
        <p:spPr>
          <a:xfrm>
            <a:off x="2414588" y="2590800"/>
            <a:ext cx="8001000" cy="32004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b="1">
                <a:solidFill>
                  <a:srgbClr val="89A08C"/>
                </a:solidFill>
                <a:cs typeface="+mn-ea"/>
                <a:sym typeface="+mn-lt"/>
              </a:rPr>
              <a:t>据课文内容，列出蝉的生命简史。</a:t>
            </a:r>
          </a:p>
          <a:p>
            <a:r>
              <a:rPr lang="zh-CN" altLang="en-US" b="1">
                <a:solidFill>
                  <a:srgbClr val="89A08C"/>
                </a:solidFill>
                <a:cs typeface="+mn-ea"/>
                <a:sym typeface="+mn-lt"/>
              </a:rPr>
              <a:t>明确：成虫产卵 → 蝉卵孵化、幼虫出壳 →  即刻脱皮 ，不久 → 幼虫落在地上→立刻寻觅藏身的地方 ，几分钟后 →幼虫钻进地里 ，四年后→  幼虫从地穴爬出→ 徘徊一阵 爬上灌木枝或草叶 ，  半点钟后 → 变为成虫 ，三个半钟头后→ 成虫是离枝飞去， 五个星期后→ 成虫交配、产卵、死亡。</a:t>
            </a:r>
          </a:p>
        </p:txBody>
      </p:sp>
    </p:spTree>
    <p:extLst>
      <p:ext uri="{BB962C8B-B14F-4D97-AF65-F5344CB8AC3E}">
        <p14:creationId xmlns:p14="http://schemas.microsoft.com/office/powerpoint/2010/main" val="1470076226"/>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0263AE55-22F0-4137-9CBA-D64F298210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iṣḷïḓé">
            <a:extLst>
              <a:ext uri="{FF2B5EF4-FFF2-40B4-BE49-F238E27FC236}">
                <a16:creationId xmlns:a16="http://schemas.microsoft.com/office/drawing/2014/main" xmlns="" id="{515B573F-845C-4F0C-B7E7-2D81EFFCF75D}"/>
              </a:ext>
            </a:extLst>
          </p:cNvPr>
          <p:cNvSpPr txBox="1"/>
          <p:nvPr/>
        </p:nvSpPr>
        <p:spPr>
          <a:xfrm>
            <a:off x="4761649" y="2527029"/>
            <a:ext cx="466794" cy="461665"/>
          </a:xfrm>
          <a:prstGeom prst="rect">
            <a:avLst/>
          </a:prstGeom>
          <a:noFill/>
        </p:spPr>
        <p:txBody>
          <a:bodyPr wrap="none" anchor="ctr">
            <a:normAutofit/>
          </a:bodyPr>
          <a:lstStyle/>
          <a:p>
            <a:pPr algn="ctr"/>
            <a:r>
              <a:rPr lang="en-US" altLang="zh-CN" sz="2400" dirty="0">
                <a:solidFill>
                  <a:srgbClr val="89A08C"/>
                </a:solidFill>
                <a:cs typeface="+mn-ea"/>
                <a:sym typeface="+mn-lt"/>
              </a:rPr>
              <a:t>01</a:t>
            </a:r>
          </a:p>
        </p:txBody>
      </p:sp>
      <p:sp>
        <p:nvSpPr>
          <p:cNvPr id="38" name="i$ḷiḑè">
            <a:extLst>
              <a:ext uri="{FF2B5EF4-FFF2-40B4-BE49-F238E27FC236}">
                <a16:creationId xmlns:a16="http://schemas.microsoft.com/office/drawing/2014/main" xmlns="" id="{B642F427-6B02-40AA-AE5B-4F782CEADDE7}"/>
              </a:ext>
            </a:extLst>
          </p:cNvPr>
          <p:cNvSpPr txBox="1"/>
          <p:nvPr/>
        </p:nvSpPr>
        <p:spPr>
          <a:xfrm>
            <a:off x="5405017" y="4256630"/>
            <a:ext cx="2354072" cy="84849"/>
          </a:xfrm>
          <a:prstGeom prst="rect">
            <a:avLst/>
          </a:prstGeom>
          <a:noFill/>
        </p:spPr>
        <p:txBody>
          <a:bodyPr wrap="none" lIns="360000" tIns="0" rIns="0" bIns="0" anchor="b" anchorCtr="0">
            <a:noAutofit/>
          </a:bodyPr>
          <a:lstStyle/>
          <a:p>
            <a:r>
              <a:rPr lang="zh-CN" altLang="en-US" sz="2800" b="1" dirty="0">
                <a:solidFill>
                  <a:srgbClr val="89A08C"/>
                </a:solidFill>
                <a:cs typeface="+mn-ea"/>
                <a:sym typeface="+mn-lt"/>
              </a:rPr>
              <a:t>课文解析</a:t>
            </a:r>
          </a:p>
        </p:txBody>
      </p:sp>
      <p:sp>
        <p:nvSpPr>
          <p:cNvPr id="6" name="ïṩḷîḑê">
            <a:extLst>
              <a:ext uri="{FF2B5EF4-FFF2-40B4-BE49-F238E27FC236}">
                <a16:creationId xmlns:a16="http://schemas.microsoft.com/office/drawing/2014/main" xmlns="" id="{4B7FB748-E00A-42D6-BB6E-D2A26A6C1D89}"/>
              </a:ext>
            </a:extLst>
          </p:cNvPr>
          <p:cNvSpPr txBox="1"/>
          <p:nvPr/>
        </p:nvSpPr>
        <p:spPr>
          <a:xfrm>
            <a:off x="4743215" y="3206988"/>
            <a:ext cx="503663" cy="461665"/>
          </a:xfrm>
          <a:prstGeom prst="rect">
            <a:avLst/>
          </a:prstGeom>
          <a:noFill/>
        </p:spPr>
        <p:txBody>
          <a:bodyPr wrap="none" anchor="ctr">
            <a:normAutofit/>
          </a:bodyPr>
          <a:lstStyle/>
          <a:p>
            <a:pPr algn="ctr"/>
            <a:r>
              <a:rPr lang="en-US" altLang="zh-CN" sz="2400" dirty="0">
                <a:solidFill>
                  <a:srgbClr val="89A08C"/>
                </a:solidFill>
                <a:cs typeface="+mn-ea"/>
                <a:sym typeface="+mn-lt"/>
              </a:rPr>
              <a:t>02</a:t>
            </a:r>
          </a:p>
        </p:txBody>
      </p:sp>
      <p:sp>
        <p:nvSpPr>
          <p:cNvPr id="8" name="î$ļíḍe">
            <a:extLst>
              <a:ext uri="{FF2B5EF4-FFF2-40B4-BE49-F238E27FC236}">
                <a16:creationId xmlns:a16="http://schemas.microsoft.com/office/drawing/2014/main" xmlns="" id="{A3818A48-4699-41C5-A116-02F46F549209}"/>
              </a:ext>
            </a:extLst>
          </p:cNvPr>
          <p:cNvSpPr txBox="1"/>
          <p:nvPr/>
        </p:nvSpPr>
        <p:spPr>
          <a:xfrm>
            <a:off x="4738405" y="3885320"/>
            <a:ext cx="513282" cy="461665"/>
          </a:xfrm>
          <a:prstGeom prst="rect">
            <a:avLst/>
          </a:prstGeom>
          <a:noFill/>
        </p:spPr>
        <p:txBody>
          <a:bodyPr wrap="none" anchor="ctr">
            <a:normAutofit/>
          </a:bodyPr>
          <a:lstStyle/>
          <a:p>
            <a:pPr algn="ctr"/>
            <a:r>
              <a:rPr lang="en-US" altLang="zh-CN" sz="2400" dirty="0">
                <a:solidFill>
                  <a:srgbClr val="89A08C"/>
                </a:solidFill>
                <a:cs typeface="+mn-ea"/>
                <a:sym typeface="+mn-lt"/>
              </a:rPr>
              <a:t>03</a:t>
            </a:r>
          </a:p>
        </p:txBody>
      </p:sp>
      <p:sp>
        <p:nvSpPr>
          <p:cNvPr id="10" name="iṩ1ïḑe">
            <a:extLst>
              <a:ext uri="{FF2B5EF4-FFF2-40B4-BE49-F238E27FC236}">
                <a16:creationId xmlns:a16="http://schemas.microsoft.com/office/drawing/2014/main" xmlns="" id="{CFD756E8-0DB4-460C-9C1B-5DE40E55FC21}"/>
              </a:ext>
            </a:extLst>
          </p:cNvPr>
          <p:cNvSpPr txBox="1"/>
          <p:nvPr/>
        </p:nvSpPr>
        <p:spPr>
          <a:xfrm>
            <a:off x="4743215" y="4568679"/>
            <a:ext cx="503663" cy="461665"/>
          </a:xfrm>
          <a:prstGeom prst="rect">
            <a:avLst/>
          </a:prstGeom>
          <a:noFill/>
        </p:spPr>
        <p:txBody>
          <a:bodyPr wrap="none" anchor="ctr">
            <a:normAutofit/>
          </a:bodyPr>
          <a:lstStyle/>
          <a:p>
            <a:pPr algn="ctr"/>
            <a:r>
              <a:rPr lang="en-US" altLang="zh-CN" sz="2400" dirty="0">
                <a:solidFill>
                  <a:srgbClr val="89A08C"/>
                </a:solidFill>
                <a:cs typeface="+mn-ea"/>
                <a:sym typeface="+mn-lt"/>
              </a:rPr>
              <a:t>04</a:t>
            </a:r>
          </a:p>
        </p:txBody>
      </p:sp>
      <p:cxnSp>
        <p:nvCxnSpPr>
          <p:cNvPr id="16" name="Straight Connector 46">
            <a:extLst>
              <a:ext uri="{FF2B5EF4-FFF2-40B4-BE49-F238E27FC236}">
                <a16:creationId xmlns:a16="http://schemas.microsoft.com/office/drawing/2014/main" xmlns="" id="{EE5FB998-2DED-4848-9464-2B80C0E1543C}"/>
              </a:ext>
            </a:extLst>
          </p:cNvPr>
          <p:cNvCxnSpPr/>
          <p:nvPr/>
        </p:nvCxnSpPr>
        <p:spPr>
          <a:xfrm>
            <a:off x="5333298" y="2498428"/>
            <a:ext cx="0" cy="519214"/>
          </a:xfrm>
          <a:prstGeom prst="line">
            <a:avLst/>
          </a:prstGeom>
          <a:ln w="28575">
            <a:solidFill>
              <a:srgbClr val="89A08C"/>
            </a:solidFill>
          </a:ln>
        </p:spPr>
        <p:style>
          <a:lnRef idx="1">
            <a:schemeClr val="accent1"/>
          </a:lnRef>
          <a:fillRef idx="0">
            <a:schemeClr val="accent1"/>
          </a:fillRef>
          <a:effectRef idx="0">
            <a:schemeClr val="accent1"/>
          </a:effectRef>
          <a:fontRef idx="minor">
            <a:schemeClr val="tx1"/>
          </a:fontRef>
        </p:style>
      </p:cxnSp>
      <p:cxnSp>
        <p:nvCxnSpPr>
          <p:cNvPr id="17" name="Straight Connector 59">
            <a:extLst>
              <a:ext uri="{FF2B5EF4-FFF2-40B4-BE49-F238E27FC236}">
                <a16:creationId xmlns:a16="http://schemas.microsoft.com/office/drawing/2014/main" xmlns="" id="{56AF88B0-AD96-4395-BEC1-2256B77FA227}"/>
              </a:ext>
            </a:extLst>
          </p:cNvPr>
          <p:cNvCxnSpPr/>
          <p:nvPr/>
        </p:nvCxnSpPr>
        <p:spPr>
          <a:xfrm>
            <a:off x="5333298" y="3178214"/>
            <a:ext cx="0" cy="519214"/>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60">
            <a:extLst>
              <a:ext uri="{FF2B5EF4-FFF2-40B4-BE49-F238E27FC236}">
                <a16:creationId xmlns:a16="http://schemas.microsoft.com/office/drawing/2014/main" xmlns="" id="{23AE34D1-7278-4C9A-8B26-3DD0865DF50F}"/>
              </a:ext>
            </a:extLst>
          </p:cNvPr>
          <p:cNvCxnSpPr/>
          <p:nvPr/>
        </p:nvCxnSpPr>
        <p:spPr>
          <a:xfrm>
            <a:off x="5333298" y="3857999"/>
            <a:ext cx="0" cy="519214"/>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61">
            <a:extLst>
              <a:ext uri="{FF2B5EF4-FFF2-40B4-BE49-F238E27FC236}">
                <a16:creationId xmlns:a16="http://schemas.microsoft.com/office/drawing/2014/main" xmlns="" id="{3DCA129C-553D-468A-A199-025C400AF137}"/>
              </a:ext>
            </a:extLst>
          </p:cNvPr>
          <p:cNvCxnSpPr/>
          <p:nvPr/>
        </p:nvCxnSpPr>
        <p:spPr>
          <a:xfrm>
            <a:off x="5333298" y="4537785"/>
            <a:ext cx="0" cy="519214"/>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2" name="îŝlîḑe">
            <a:extLst>
              <a:ext uri="{FF2B5EF4-FFF2-40B4-BE49-F238E27FC236}">
                <a16:creationId xmlns:a16="http://schemas.microsoft.com/office/drawing/2014/main" xmlns="" id="{3CD4EEF7-C3B7-48A5-95C6-C18DBA89F82E}"/>
              </a:ext>
            </a:extLst>
          </p:cNvPr>
          <p:cNvGrpSpPr/>
          <p:nvPr/>
        </p:nvGrpSpPr>
        <p:grpSpPr>
          <a:xfrm>
            <a:off x="5177898" y="955509"/>
            <a:ext cx="1836204" cy="1076611"/>
            <a:chOff x="1487488" y="1606226"/>
            <a:chExt cx="1836204" cy="1076611"/>
          </a:xfrm>
        </p:grpSpPr>
        <p:sp>
          <p:nvSpPr>
            <p:cNvPr id="23" name="iṣ1ídê">
              <a:extLst>
                <a:ext uri="{FF2B5EF4-FFF2-40B4-BE49-F238E27FC236}">
                  <a16:creationId xmlns:a16="http://schemas.microsoft.com/office/drawing/2014/main" xmlns="" id="{6CBF4FA8-914C-4CBB-A8AA-C6AA4B6B7BC9}"/>
                </a:ext>
              </a:extLst>
            </p:cNvPr>
            <p:cNvSpPr txBox="1"/>
            <p:nvPr/>
          </p:nvSpPr>
          <p:spPr>
            <a:xfrm>
              <a:off x="2063552" y="1606226"/>
              <a:ext cx="363347" cy="363899"/>
            </a:xfrm>
            <a:prstGeom prst="rect">
              <a:avLst/>
            </a:prstGeom>
          </p:spPr>
          <p:txBody>
            <a:bodyPr wrap="none">
              <a:prstTxWarp prst="textPlain">
                <a:avLst/>
              </a:prstTxWarp>
              <a:normAutofit lnSpcReduction="10000"/>
            </a:bodyPr>
            <a:lstStyle/>
            <a:p>
              <a:r>
                <a:rPr lang="zh-CN" altLang="en-US" b="1" dirty="0">
                  <a:solidFill>
                    <a:srgbClr val="89A08C"/>
                  </a:solidFill>
                  <a:cs typeface="+mn-ea"/>
                  <a:sym typeface="+mn-lt"/>
                </a:rPr>
                <a:t>目</a:t>
              </a:r>
            </a:p>
          </p:txBody>
        </p:sp>
        <p:sp>
          <p:nvSpPr>
            <p:cNvPr id="24" name="îšḻiḋe">
              <a:extLst>
                <a:ext uri="{FF2B5EF4-FFF2-40B4-BE49-F238E27FC236}">
                  <a16:creationId xmlns:a16="http://schemas.microsoft.com/office/drawing/2014/main" xmlns="" id="{3124A641-FFE6-4AF3-99E9-6F43843B0DEC}"/>
                </a:ext>
              </a:extLst>
            </p:cNvPr>
            <p:cNvSpPr/>
            <p:nvPr/>
          </p:nvSpPr>
          <p:spPr>
            <a:xfrm>
              <a:off x="2426898" y="1859107"/>
              <a:ext cx="464745" cy="413107"/>
            </a:xfrm>
            <a:prstGeom prst="rect">
              <a:avLst/>
            </a:prstGeom>
          </p:spPr>
          <p:txBody>
            <a:bodyPr wrap="none">
              <a:prstTxWarp prst="textPlain">
                <a:avLst/>
              </a:prstTxWarp>
              <a:normAutofit fontScale="85000" lnSpcReduction="20000"/>
            </a:bodyPr>
            <a:lstStyle/>
            <a:p>
              <a:r>
                <a:rPr lang="zh-CN" altLang="en-US" sz="2800" b="1" dirty="0">
                  <a:solidFill>
                    <a:srgbClr val="89A08C"/>
                  </a:solidFill>
                  <a:cs typeface="+mn-ea"/>
                  <a:sym typeface="+mn-lt"/>
                </a:rPr>
                <a:t>录</a:t>
              </a:r>
            </a:p>
          </p:txBody>
        </p:sp>
        <p:sp>
          <p:nvSpPr>
            <p:cNvPr id="25" name="íśḻíḓé">
              <a:extLst>
                <a:ext uri="{FF2B5EF4-FFF2-40B4-BE49-F238E27FC236}">
                  <a16:creationId xmlns:a16="http://schemas.microsoft.com/office/drawing/2014/main" xmlns="" id="{8569C6C8-8322-49A0-A563-CBB3600BCD66}"/>
                </a:ext>
              </a:extLst>
            </p:cNvPr>
            <p:cNvSpPr/>
            <p:nvPr/>
          </p:nvSpPr>
          <p:spPr>
            <a:xfrm>
              <a:off x="1614402" y="2288627"/>
              <a:ext cx="1454244" cy="394210"/>
            </a:xfrm>
            <a:prstGeom prst="rect">
              <a:avLst/>
            </a:prstGeom>
          </p:spPr>
          <p:txBody>
            <a:bodyPr wrap="none">
              <a:normAutofit/>
            </a:bodyPr>
            <a:lstStyle/>
            <a:p>
              <a:pPr algn="ctr"/>
              <a:r>
                <a:rPr lang="en-US" altLang="zh-CN">
                  <a:solidFill>
                    <a:srgbClr val="89A08C"/>
                  </a:solidFill>
                  <a:cs typeface="+mn-ea"/>
                  <a:sym typeface="+mn-lt"/>
                </a:rPr>
                <a:t>CONTENTS</a:t>
              </a:r>
            </a:p>
          </p:txBody>
        </p:sp>
        <p:cxnSp>
          <p:nvCxnSpPr>
            <p:cNvPr id="26" name="Straight Connector 25">
              <a:extLst>
                <a:ext uri="{FF2B5EF4-FFF2-40B4-BE49-F238E27FC236}">
                  <a16:creationId xmlns:a16="http://schemas.microsoft.com/office/drawing/2014/main" xmlns="" id="{962ACC57-2250-4C80-9621-191B4460874E}"/>
                </a:ext>
              </a:extLst>
            </p:cNvPr>
            <p:cNvCxnSpPr/>
            <p:nvPr/>
          </p:nvCxnSpPr>
          <p:spPr>
            <a:xfrm flipH="1">
              <a:off x="1487488" y="2223006"/>
              <a:ext cx="757737" cy="0"/>
            </a:xfrm>
            <a:prstGeom prst="line">
              <a:avLst/>
            </a:prstGeom>
            <a:ln>
              <a:solidFill>
                <a:srgbClr val="89A08C"/>
              </a:solidFill>
            </a:ln>
          </p:spPr>
          <p:style>
            <a:lnRef idx="1">
              <a:schemeClr val="accent1"/>
            </a:lnRef>
            <a:fillRef idx="0">
              <a:schemeClr val="accent1"/>
            </a:fillRef>
            <a:effectRef idx="0">
              <a:schemeClr val="accent1"/>
            </a:effectRef>
            <a:fontRef idx="minor">
              <a:schemeClr val="tx1"/>
            </a:fontRef>
          </p:style>
        </p:cxnSp>
        <p:cxnSp>
          <p:nvCxnSpPr>
            <p:cNvPr id="27" name="Straight Connector 35">
              <a:extLst>
                <a:ext uri="{FF2B5EF4-FFF2-40B4-BE49-F238E27FC236}">
                  <a16:creationId xmlns:a16="http://schemas.microsoft.com/office/drawing/2014/main" xmlns="" id="{C3E80290-97DC-45A5-9F45-C92CF1BBDB8F}"/>
                </a:ext>
              </a:extLst>
            </p:cNvPr>
            <p:cNvCxnSpPr/>
            <p:nvPr/>
          </p:nvCxnSpPr>
          <p:spPr>
            <a:xfrm>
              <a:off x="1523492" y="2682837"/>
              <a:ext cx="1800200" cy="0"/>
            </a:xfrm>
            <a:prstGeom prst="line">
              <a:avLst/>
            </a:prstGeom>
            <a:ln>
              <a:solidFill>
                <a:srgbClr val="89A08C"/>
              </a:solidFill>
            </a:ln>
          </p:spPr>
          <p:style>
            <a:lnRef idx="1">
              <a:schemeClr val="accent1"/>
            </a:lnRef>
            <a:fillRef idx="0">
              <a:schemeClr val="accent1"/>
            </a:fillRef>
            <a:effectRef idx="0">
              <a:schemeClr val="accent1"/>
            </a:effectRef>
            <a:fontRef idx="minor">
              <a:schemeClr val="tx1"/>
            </a:fontRef>
          </p:style>
        </p:cxnSp>
      </p:grpSp>
      <p:sp>
        <p:nvSpPr>
          <p:cNvPr id="40" name="i$ḷiḑè">
            <a:extLst>
              <a:ext uri="{FF2B5EF4-FFF2-40B4-BE49-F238E27FC236}">
                <a16:creationId xmlns:a16="http://schemas.microsoft.com/office/drawing/2014/main" xmlns="" id="{346B3D9C-B7BE-4792-AA66-BBE2478BB84F}"/>
              </a:ext>
            </a:extLst>
          </p:cNvPr>
          <p:cNvSpPr txBox="1"/>
          <p:nvPr/>
        </p:nvSpPr>
        <p:spPr>
          <a:xfrm>
            <a:off x="5419719" y="2934169"/>
            <a:ext cx="2238988" cy="45719"/>
          </a:xfrm>
          <a:prstGeom prst="rect">
            <a:avLst/>
          </a:prstGeom>
          <a:noFill/>
        </p:spPr>
        <p:txBody>
          <a:bodyPr wrap="none" lIns="360000" tIns="0" rIns="0" bIns="0" anchor="b" anchorCtr="0">
            <a:noAutofit/>
          </a:bodyPr>
          <a:lstStyle/>
          <a:p>
            <a:r>
              <a:rPr lang="zh-CN" altLang="en-US" sz="2800" b="1" dirty="0">
                <a:solidFill>
                  <a:srgbClr val="89A08C"/>
                </a:solidFill>
                <a:cs typeface="+mn-ea"/>
                <a:sym typeface="+mn-lt"/>
              </a:rPr>
              <a:t>课前资料</a:t>
            </a:r>
          </a:p>
        </p:txBody>
      </p:sp>
      <p:sp>
        <p:nvSpPr>
          <p:cNvPr id="41" name="i$ḷiḑè">
            <a:extLst>
              <a:ext uri="{FF2B5EF4-FFF2-40B4-BE49-F238E27FC236}">
                <a16:creationId xmlns:a16="http://schemas.microsoft.com/office/drawing/2014/main" xmlns="" id="{9D01B1FD-4AED-4D74-90B4-D5D75B21B935}"/>
              </a:ext>
            </a:extLst>
          </p:cNvPr>
          <p:cNvSpPr txBox="1"/>
          <p:nvPr/>
        </p:nvSpPr>
        <p:spPr>
          <a:xfrm>
            <a:off x="5419719" y="3596413"/>
            <a:ext cx="2354072" cy="84849"/>
          </a:xfrm>
          <a:prstGeom prst="rect">
            <a:avLst/>
          </a:prstGeom>
          <a:noFill/>
        </p:spPr>
        <p:txBody>
          <a:bodyPr wrap="none" lIns="360000" tIns="0" rIns="0" bIns="0" anchor="b" anchorCtr="0">
            <a:noAutofit/>
          </a:bodyPr>
          <a:lstStyle/>
          <a:p>
            <a:r>
              <a:rPr lang="zh-CN" altLang="en-US" sz="2800" b="1" dirty="0">
                <a:solidFill>
                  <a:srgbClr val="89A08C"/>
                </a:solidFill>
                <a:cs typeface="+mn-ea"/>
                <a:sym typeface="+mn-lt"/>
              </a:rPr>
              <a:t>字词学习</a:t>
            </a:r>
          </a:p>
        </p:txBody>
      </p:sp>
      <p:sp>
        <p:nvSpPr>
          <p:cNvPr id="42" name="i$ḷiḑè">
            <a:extLst>
              <a:ext uri="{FF2B5EF4-FFF2-40B4-BE49-F238E27FC236}">
                <a16:creationId xmlns:a16="http://schemas.microsoft.com/office/drawing/2014/main" xmlns="" id="{2034F807-31A1-41B8-88BC-12F8FC7B9761}"/>
              </a:ext>
            </a:extLst>
          </p:cNvPr>
          <p:cNvSpPr txBox="1"/>
          <p:nvPr/>
        </p:nvSpPr>
        <p:spPr>
          <a:xfrm>
            <a:off x="5419719" y="4941393"/>
            <a:ext cx="2354072" cy="84849"/>
          </a:xfrm>
          <a:prstGeom prst="rect">
            <a:avLst/>
          </a:prstGeom>
          <a:noFill/>
        </p:spPr>
        <p:txBody>
          <a:bodyPr wrap="none" lIns="360000" tIns="0" rIns="0" bIns="0" anchor="b" anchorCtr="0">
            <a:noAutofit/>
          </a:bodyPr>
          <a:lstStyle/>
          <a:p>
            <a:r>
              <a:rPr lang="zh-CN" altLang="en-US" sz="2800" b="1" dirty="0">
                <a:solidFill>
                  <a:srgbClr val="89A08C"/>
                </a:solidFill>
                <a:cs typeface="+mn-ea"/>
                <a:sym typeface="+mn-lt"/>
              </a:rPr>
              <a:t>课文总结</a:t>
            </a:r>
          </a:p>
        </p:txBody>
      </p:sp>
    </p:spTree>
    <p:extLst>
      <p:ext uri="{BB962C8B-B14F-4D97-AF65-F5344CB8AC3E}">
        <p14:creationId xmlns:p14="http://schemas.microsoft.com/office/powerpoint/2010/main" val="4180309050"/>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circle(in)">
                                      <p:cBhvr>
                                        <p:cTn id="12" dur="20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500"/>
                                        <p:tgtEl>
                                          <p:spTgt spid="1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8" grpId="0"/>
      <p:bldP spid="6" grpId="0"/>
      <p:bldP spid="8" grpId="0"/>
      <p:bldP spid="10" grpId="0"/>
      <p:bldP spid="40" grpId="0"/>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13B9D6-A442-4839-8655-62F9E4FE0B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xmlns="" id="{DA33D955-EEE1-4FD4-82D7-B26E495A9101}"/>
              </a:ext>
            </a:extLst>
          </p:cNvPr>
          <p:cNvSpPr txBox="1"/>
          <p:nvPr/>
        </p:nvSpPr>
        <p:spPr>
          <a:xfrm>
            <a:off x="5495925" y="2526566"/>
            <a:ext cx="3562350" cy="830997"/>
          </a:xfrm>
          <a:prstGeom prst="rect">
            <a:avLst/>
          </a:prstGeom>
          <a:solidFill>
            <a:srgbClr val="89A08C"/>
          </a:solidFill>
        </p:spPr>
        <p:txBody>
          <a:bodyPr wrap="square" rtlCol="0">
            <a:spAutoFit/>
          </a:bodyPr>
          <a:lstStyle/>
          <a:p>
            <a:r>
              <a:rPr lang="zh-CN" altLang="en-US" sz="4800" b="1" dirty="0">
                <a:solidFill>
                  <a:schemeClr val="bg1"/>
                </a:solidFill>
                <a:cs typeface="+mn-ea"/>
                <a:sym typeface="+mn-lt"/>
              </a:rPr>
              <a:t>   课后总结</a:t>
            </a:r>
          </a:p>
        </p:txBody>
      </p:sp>
      <p:sp>
        <p:nvSpPr>
          <p:cNvPr id="6" name="iṥlïḋê">
            <a:extLst>
              <a:ext uri="{FF2B5EF4-FFF2-40B4-BE49-F238E27FC236}">
                <a16:creationId xmlns:a16="http://schemas.microsoft.com/office/drawing/2014/main" xmlns="" id="{02B998EF-A810-42FE-A597-F06629094C33}"/>
              </a:ext>
            </a:extLst>
          </p:cNvPr>
          <p:cNvSpPr txBox="1">
            <a:spLocks/>
          </p:cNvSpPr>
          <p:nvPr/>
        </p:nvSpPr>
        <p:spPr>
          <a:xfrm>
            <a:off x="5143456" y="3514726"/>
            <a:ext cx="4267288" cy="266700"/>
          </a:xfrm>
          <a:prstGeom prst="rect">
            <a:avLst/>
          </a:prstGeom>
        </p:spPr>
        <p:txBody>
          <a:bodyPr vert="horz" wrap="square" lIns="360000" tIns="0" rIns="0" bIns="0" anchor="ctr" anchorCtr="0">
            <a:noAutofit/>
          </a:bodyPr>
          <a:lstStyle/>
          <a:p>
            <a:pPr algn="l">
              <a:lnSpc>
                <a:spcPct val="120000"/>
              </a:lnSpc>
            </a:pPr>
            <a:r>
              <a:rPr lang="zh-CN" altLang="en-US" sz="1200" dirty="0">
                <a:solidFill>
                  <a:srgbClr val="89A08C"/>
                </a:solidFill>
                <a:cs typeface="+mn-ea"/>
                <a:sym typeface="+mn-lt"/>
              </a:rPr>
              <a:t>此部分内容作为文字排版占位显示 （建议使用主题字体）</a:t>
            </a:r>
            <a:endParaRPr lang="en-US" altLang="zh-CN" sz="1200" dirty="0">
              <a:solidFill>
                <a:srgbClr val="89A08C"/>
              </a:solidFill>
              <a:cs typeface="+mn-ea"/>
              <a:sym typeface="+mn-lt"/>
            </a:endParaRPr>
          </a:p>
          <a:p>
            <a:pPr>
              <a:lnSpc>
                <a:spcPct val="120000"/>
              </a:lnSpc>
            </a:pPr>
            <a:r>
              <a:rPr lang="zh-CN" altLang="en-US" sz="1200" dirty="0">
                <a:solidFill>
                  <a:srgbClr val="89A08C"/>
                </a:solidFill>
                <a:cs typeface="+mn-ea"/>
                <a:sym typeface="+mn-lt"/>
              </a:rPr>
              <a:t>此部分内容作为文字排版占位显示 （建议使用主题字体）</a:t>
            </a:r>
          </a:p>
        </p:txBody>
      </p:sp>
      <p:sp>
        <p:nvSpPr>
          <p:cNvPr id="7" name="文本框 6">
            <a:extLst>
              <a:ext uri="{FF2B5EF4-FFF2-40B4-BE49-F238E27FC236}">
                <a16:creationId xmlns:a16="http://schemas.microsoft.com/office/drawing/2014/main" xmlns="" id="{DE284294-55D7-4024-A08D-C3545D364E0D}"/>
              </a:ext>
            </a:extLst>
          </p:cNvPr>
          <p:cNvSpPr txBox="1"/>
          <p:nvPr/>
        </p:nvSpPr>
        <p:spPr>
          <a:xfrm>
            <a:off x="4343237" y="2504687"/>
            <a:ext cx="800219" cy="1607171"/>
          </a:xfrm>
          <a:prstGeom prst="rect">
            <a:avLst/>
          </a:prstGeom>
          <a:noFill/>
        </p:spPr>
        <p:txBody>
          <a:bodyPr vert="eaVert" wrap="none" rtlCol="0">
            <a:spAutoFit/>
          </a:bodyPr>
          <a:lstStyle/>
          <a:p>
            <a:r>
              <a:rPr lang="zh-CN" altLang="en-US" sz="4000" b="1" dirty="0">
                <a:solidFill>
                  <a:srgbClr val="89A08C"/>
                </a:solidFill>
                <a:cs typeface="+mn-ea"/>
                <a:sym typeface="+mn-lt"/>
              </a:rPr>
              <a:t>第四节</a:t>
            </a:r>
          </a:p>
        </p:txBody>
      </p:sp>
      <p:cxnSp>
        <p:nvCxnSpPr>
          <p:cNvPr id="8" name="Straight Connector 61">
            <a:extLst>
              <a:ext uri="{FF2B5EF4-FFF2-40B4-BE49-F238E27FC236}">
                <a16:creationId xmlns:a16="http://schemas.microsoft.com/office/drawing/2014/main" xmlns="" id="{AF2ABA18-61EC-49C3-9E09-731549D6F16B}"/>
              </a:ext>
            </a:extLst>
          </p:cNvPr>
          <p:cNvCxnSpPr>
            <a:cxnSpLocks/>
          </p:cNvCxnSpPr>
          <p:nvPr/>
        </p:nvCxnSpPr>
        <p:spPr>
          <a:xfrm>
            <a:off x="5257054" y="2055079"/>
            <a:ext cx="0" cy="2530433"/>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2454409"/>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pic>
        <p:nvPicPr>
          <p:cNvPr id="4" name="Picture 4" descr="2008320163639869">
            <a:extLst>
              <a:ext uri="{FF2B5EF4-FFF2-40B4-BE49-F238E27FC236}">
                <a16:creationId xmlns:a16="http://schemas.microsoft.com/office/drawing/2014/main" xmlns="" id="{055E3F4B-CA49-4A17-AA5F-DAE72718B3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2132" y="1049079"/>
            <a:ext cx="3817937" cy="2802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a:extLst>
              <a:ext uri="{FF2B5EF4-FFF2-40B4-BE49-F238E27FC236}">
                <a16:creationId xmlns:a16="http://schemas.microsoft.com/office/drawing/2014/main" xmlns="" id="{B2AB472D-D63C-4BFE-8D7D-B3591005F9FF}"/>
              </a:ext>
            </a:extLst>
          </p:cNvPr>
          <p:cNvSpPr txBox="1">
            <a:spLocks noChangeArrowheads="1"/>
          </p:cNvSpPr>
          <p:nvPr/>
        </p:nvSpPr>
        <p:spPr bwMode="auto">
          <a:xfrm>
            <a:off x="2426410" y="1889984"/>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①</a:t>
            </a:r>
          </a:p>
        </p:txBody>
      </p:sp>
      <p:sp>
        <p:nvSpPr>
          <p:cNvPr id="7" name="Text Box 6">
            <a:extLst>
              <a:ext uri="{FF2B5EF4-FFF2-40B4-BE49-F238E27FC236}">
                <a16:creationId xmlns:a16="http://schemas.microsoft.com/office/drawing/2014/main" xmlns="" id="{5403CD1F-D929-4CBA-8D2D-8A9B415F9EE1}"/>
              </a:ext>
            </a:extLst>
          </p:cNvPr>
          <p:cNvSpPr txBox="1">
            <a:spLocks noChangeArrowheads="1"/>
          </p:cNvSpPr>
          <p:nvPr/>
        </p:nvSpPr>
        <p:spPr bwMode="auto">
          <a:xfrm>
            <a:off x="2943625" y="1707827"/>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b="1" dirty="0">
                <a:solidFill>
                  <a:schemeClr val="bg1"/>
                </a:solidFill>
                <a:latin typeface="+mn-lt"/>
                <a:ea typeface="+mn-ea"/>
                <a:cs typeface="+mn-ea"/>
                <a:sym typeface="+mn-lt"/>
              </a:rPr>
              <a:t>②</a:t>
            </a:r>
          </a:p>
        </p:txBody>
      </p:sp>
      <p:sp>
        <p:nvSpPr>
          <p:cNvPr id="8" name="Text Box 7">
            <a:extLst>
              <a:ext uri="{FF2B5EF4-FFF2-40B4-BE49-F238E27FC236}">
                <a16:creationId xmlns:a16="http://schemas.microsoft.com/office/drawing/2014/main" xmlns="" id="{032E4B53-E852-43D9-B53B-5B9E41558719}"/>
              </a:ext>
            </a:extLst>
          </p:cNvPr>
          <p:cNvSpPr txBox="1">
            <a:spLocks noChangeArrowheads="1"/>
          </p:cNvSpPr>
          <p:nvPr/>
        </p:nvSpPr>
        <p:spPr bwMode="auto">
          <a:xfrm>
            <a:off x="3708208" y="1679446"/>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③</a:t>
            </a:r>
          </a:p>
        </p:txBody>
      </p:sp>
      <p:sp>
        <p:nvSpPr>
          <p:cNvPr id="9" name="Text Box 8">
            <a:extLst>
              <a:ext uri="{FF2B5EF4-FFF2-40B4-BE49-F238E27FC236}">
                <a16:creationId xmlns:a16="http://schemas.microsoft.com/office/drawing/2014/main" xmlns="" id="{0E05E040-5807-4B30-AD62-2295B6B62E23}"/>
              </a:ext>
            </a:extLst>
          </p:cNvPr>
          <p:cNvSpPr txBox="1">
            <a:spLocks noChangeArrowheads="1"/>
          </p:cNvSpPr>
          <p:nvPr/>
        </p:nvSpPr>
        <p:spPr bwMode="auto">
          <a:xfrm>
            <a:off x="4253688" y="1889984"/>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④</a:t>
            </a:r>
          </a:p>
        </p:txBody>
      </p:sp>
      <p:sp>
        <p:nvSpPr>
          <p:cNvPr id="10" name="Text Box 9">
            <a:extLst>
              <a:ext uri="{FF2B5EF4-FFF2-40B4-BE49-F238E27FC236}">
                <a16:creationId xmlns:a16="http://schemas.microsoft.com/office/drawing/2014/main" xmlns="" id="{9122416B-51B6-45BE-A95A-BCF062ED602E}"/>
              </a:ext>
            </a:extLst>
          </p:cNvPr>
          <p:cNvSpPr txBox="1">
            <a:spLocks noChangeArrowheads="1"/>
          </p:cNvSpPr>
          <p:nvPr/>
        </p:nvSpPr>
        <p:spPr bwMode="auto">
          <a:xfrm>
            <a:off x="4633913" y="2267745"/>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⑤</a:t>
            </a:r>
          </a:p>
        </p:txBody>
      </p:sp>
      <p:sp>
        <p:nvSpPr>
          <p:cNvPr id="11" name="Text Box 10">
            <a:extLst>
              <a:ext uri="{FF2B5EF4-FFF2-40B4-BE49-F238E27FC236}">
                <a16:creationId xmlns:a16="http://schemas.microsoft.com/office/drawing/2014/main" xmlns="" id="{00E3D1B6-5D6D-4326-936E-7060D1773121}"/>
              </a:ext>
            </a:extLst>
          </p:cNvPr>
          <p:cNvSpPr txBox="1">
            <a:spLocks noChangeArrowheads="1"/>
          </p:cNvSpPr>
          <p:nvPr/>
        </p:nvSpPr>
        <p:spPr bwMode="auto">
          <a:xfrm>
            <a:off x="4439462" y="2533903"/>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⑥</a:t>
            </a:r>
          </a:p>
        </p:txBody>
      </p:sp>
      <p:sp>
        <p:nvSpPr>
          <p:cNvPr id="12" name="Text Box 11">
            <a:extLst>
              <a:ext uri="{FF2B5EF4-FFF2-40B4-BE49-F238E27FC236}">
                <a16:creationId xmlns:a16="http://schemas.microsoft.com/office/drawing/2014/main" xmlns="" id="{9AAEF234-3D29-455F-A733-3A962870FBE2}"/>
              </a:ext>
            </a:extLst>
          </p:cNvPr>
          <p:cNvSpPr txBox="1">
            <a:spLocks noChangeArrowheads="1"/>
          </p:cNvSpPr>
          <p:nvPr/>
        </p:nvSpPr>
        <p:spPr bwMode="auto">
          <a:xfrm>
            <a:off x="3814762" y="2612896"/>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⑦</a:t>
            </a:r>
          </a:p>
        </p:txBody>
      </p:sp>
      <p:sp>
        <p:nvSpPr>
          <p:cNvPr id="13" name="Text Box 12">
            <a:extLst>
              <a:ext uri="{FF2B5EF4-FFF2-40B4-BE49-F238E27FC236}">
                <a16:creationId xmlns:a16="http://schemas.microsoft.com/office/drawing/2014/main" xmlns="" id="{C88CBFCC-580C-4CAA-ADF2-6CBD84E27740}"/>
              </a:ext>
            </a:extLst>
          </p:cNvPr>
          <p:cNvSpPr txBox="1">
            <a:spLocks noChangeArrowheads="1"/>
          </p:cNvSpPr>
          <p:nvPr/>
        </p:nvSpPr>
        <p:spPr bwMode="auto">
          <a:xfrm>
            <a:off x="3065860" y="2612896"/>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⑧</a:t>
            </a:r>
          </a:p>
        </p:txBody>
      </p:sp>
      <p:sp>
        <p:nvSpPr>
          <p:cNvPr id="14" name="Text Box 13">
            <a:extLst>
              <a:ext uri="{FF2B5EF4-FFF2-40B4-BE49-F238E27FC236}">
                <a16:creationId xmlns:a16="http://schemas.microsoft.com/office/drawing/2014/main" xmlns="" id="{F4DCAA2F-BBA3-45D8-9DCD-90990CD7984C}"/>
              </a:ext>
            </a:extLst>
          </p:cNvPr>
          <p:cNvSpPr txBox="1">
            <a:spLocks noChangeArrowheads="1"/>
          </p:cNvSpPr>
          <p:nvPr/>
        </p:nvSpPr>
        <p:spPr bwMode="auto">
          <a:xfrm>
            <a:off x="2609850" y="2384296"/>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solidFill>
                  <a:schemeClr val="bg1"/>
                </a:solidFill>
                <a:latin typeface="+mn-lt"/>
                <a:ea typeface="+mn-ea"/>
                <a:cs typeface="+mn-ea"/>
                <a:sym typeface="+mn-lt"/>
              </a:rPr>
              <a:t>⑨</a:t>
            </a:r>
          </a:p>
        </p:txBody>
      </p:sp>
      <p:sp>
        <p:nvSpPr>
          <p:cNvPr id="15" name="Text Box 14">
            <a:extLst>
              <a:ext uri="{FF2B5EF4-FFF2-40B4-BE49-F238E27FC236}">
                <a16:creationId xmlns:a16="http://schemas.microsoft.com/office/drawing/2014/main" xmlns="" id="{328BEBD5-01E8-408C-84DB-C2AF48DAD8C3}"/>
              </a:ext>
            </a:extLst>
          </p:cNvPr>
          <p:cNvSpPr txBox="1">
            <a:spLocks noChangeArrowheads="1"/>
          </p:cNvSpPr>
          <p:nvPr/>
        </p:nvSpPr>
        <p:spPr bwMode="auto">
          <a:xfrm>
            <a:off x="5938838" y="936496"/>
            <a:ext cx="52816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200" b="1" dirty="0">
                <a:solidFill>
                  <a:srgbClr val="89A08C"/>
                </a:solidFill>
                <a:latin typeface="+mn-lt"/>
                <a:ea typeface="+mn-ea"/>
                <a:cs typeface="+mn-ea"/>
                <a:sym typeface="+mn-lt"/>
              </a:rPr>
              <a:t>① </a:t>
            </a:r>
            <a:r>
              <a:rPr lang="zh-CN" altLang="en-US" sz="3200" b="1" dirty="0">
                <a:solidFill>
                  <a:srgbClr val="89A08C"/>
                </a:solidFill>
                <a:latin typeface="+mn-lt"/>
                <a:ea typeface="+mn-ea"/>
                <a:cs typeface="+mn-ea"/>
                <a:sym typeface="+mn-lt"/>
              </a:rPr>
              <a:t>卵在树洞生活</a:t>
            </a:r>
            <a:r>
              <a:rPr lang="en-US" altLang="zh-CN" sz="3200" b="1" dirty="0">
                <a:solidFill>
                  <a:srgbClr val="89A08C"/>
                </a:solidFill>
                <a:latin typeface="+mn-lt"/>
                <a:ea typeface="+mn-ea"/>
                <a:cs typeface="+mn-ea"/>
                <a:sym typeface="+mn-lt"/>
              </a:rPr>
              <a:t>10</a:t>
            </a:r>
            <a:r>
              <a:rPr lang="zh-CN" altLang="en-US" sz="3200" b="1" dirty="0">
                <a:solidFill>
                  <a:srgbClr val="89A08C"/>
                </a:solidFill>
                <a:latin typeface="+mn-lt"/>
                <a:ea typeface="+mn-ea"/>
                <a:cs typeface="+mn-ea"/>
                <a:sym typeface="+mn-lt"/>
              </a:rPr>
              <a:t>个月左右</a:t>
            </a:r>
          </a:p>
        </p:txBody>
      </p:sp>
      <p:sp>
        <p:nvSpPr>
          <p:cNvPr id="16" name="Text Box 15">
            <a:extLst>
              <a:ext uri="{FF2B5EF4-FFF2-40B4-BE49-F238E27FC236}">
                <a16:creationId xmlns:a16="http://schemas.microsoft.com/office/drawing/2014/main" xmlns="" id="{33798891-4A6F-489E-BB33-EDF4D616BB34}"/>
              </a:ext>
            </a:extLst>
          </p:cNvPr>
          <p:cNvSpPr txBox="1">
            <a:spLocks noChangeArrowheads="1"/>
          </p:cNvSpPr>
          <p:nvPr/>
        </p:nvSpPr>
        <p:spPr bwMode="auto">
          <a:xfrm>
            <a:off x="5895994" y="1994631"/>
            <a:ext cx="55157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②</a:t>
            </a:r>
            <a:r>
              <a:rPr lang="zh-CN" altLang="en-US" sz="3600" b="1" dirty="0">
                <a:solidFill>
                  <a:srgbClr val="89A08C"/>
                </a:solidFill>
                <a:latin typeface="+mn-lt"/>
                <a:ea typeface="+mn-ea"/>
                <a:cs typeface="+mn-ea"/>
                <a:sym typeface="+mn-lt"/>
              </a:rPr>
              <a:t>幼虫在六月七月爬出来。</a:t>
            </a:r>
          </a:p>
        </p:txBody>
      </p:sp>
      <p:sp>
        <p:nvSpPr>
          <p:cNvPr id="17" name="Text Box 16">
            <a:extLst>
              <a:ext uri="{FF2B5EF4-FFF2-40B4-BE49-F238E27FC236}">
                <a16:creationId xmlns:a16="http://schemas.microsoft.com/office/drawing/2014/main" xmlns="" id="{8705C9B3-8E26-4030-A3C7-672B74F2EA74}"/>
              </a:ext>
            </a:extLst>
          </p:cNvPr>
          <p:cNvSpPr txBox="1">
            <a:spLocks noChangeArrowheads="1"/>
          </p:cNvSpPr>
          <p:nvPr/>
        </p:nvSpPr>
        <p:spPr bwMode="auto">
          <a:xfrm>
            <a:off x="5825728" y="2915737"/>
            <a:ext cx="550783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③</a:t>
            </a:r>
            <a:r>
              <a:rPr lang="zh-CN" altLang="en-US" sz="3600" b="1" dirty="0">
                <a:solidFill>
                  <a:srgbClr val="89A08C"/>
                </a:solidFill>
                <a:latin typeface="+mn-lt"/>
                <a:ea typeface="+mn-ea"/>
                <a:cs typeface="+mn-ea"/>
                <a:sym typeface="+mn-lt"/>
              </a:rPr>
              <a:t>两个月后，若虫第二次脱皮，成为二龄若虫</a:t>
            </a:r>
          </a:p>
        </p:txBody>
      </p:sp>
      <p:sp>
        <p:nvSpPr>
          <p:cNvPr id="18" name="Text Box 17">
            <a:extLst>
              <a:ext uri="{FF2B5EF4-FFF2-40B4-BE49-F238E27FC236}">
                <a16:creationId xmlns:a16="http://schemas.microsoft.com/office/drawing/2014/main" xmlns="" id="{F30E34E5-1B31-47F6-AE3D-36CE61CD38AA}"/>
              </a:ext>
            </a:extLst>
          </p:cNvPr>
          <p:cNvSpPr txBox="1">
            <a:spLocks noChangeArrowheads="1"/>
          </p:cNvSpPr>
          <p:nvPr/>
        </p:nvSpPr>
        <p:spPr bwMode="auto">
          <a:xfrm>
            <a:off x="1990724" y="4217585"/>
            <a:ext cx="821055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④</a:t>
            </a:r>
            <a:r>
              <a:rPr lang="zh-CN" altLang="en-US" sz="3600" b="1" dirty="0">
                <a:solidFill>
                  <a:srgbClr val="89A08C"/>
                </a:solidFill>
                <a:latin typeface="+mn-lt"/>
                <a:ea typeface="+mn-ea"/>
                <a:cs typeface="+mn-ea"/>
                <a:sym typeface="+mn-lt"/>
              </a:rPr>
              <a:t>一年后，长大两倍，变成四龄若虫</a:t>
            </a:r>
          </a:p>
        </p:txBody>
      </p:sp>
      <p:sp>
        <p:nvSpPr>
          <p:cNvPr id="19" name="Text Box 18">
            <a:extLst>
              <a:ext uri="{FF2B5EF4-FFF2-40B4-BE49-F238E27FC236}">
                <a16:creationId xmlns:a16="http://schemas.microsoft.com/office/drawing/2014/main" xmlns="" id="{62138B5A-92DB-4765-BACF-45BA3E0893EC}"/>
              </a:ext>
            </a:extLst>
          </p:cNvPr>
          <p:cNvSpPr txBox="1">
            <a:spLocks noChangeArrowheads="1"/>
          </p:cNvSpPr>
          <p:nvPr/>
        </p:nvSpPr>
        <p:spPr bwMode="auto">
          <a:xfrm>
            <a:off x="1950243" y="5078602"/>
            <a:ext cx="83756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⑤</a:t>
            </a:r>
            <a:r>
              <a:rPr lang="zh-CN" altLang="en-US" sz="3600" b="1" dirty="0">
                <a:solidFill>
                  <a:srgbClr val="89A08C"/>
                </a:solidFill>
                <a:latin typeface="+mn-lt"/>
                <a:ea typeface="+mn-ea"/>
                <a:cs typeface="+mn-ea"/>
                <a:sym typeface="+mn-lt"/>
              </a:rPr>
              <a:t>再过两年，长大两倍，脱皮成为五龄若虫，在夏天爬出地面。</a:t>
            </a:r>
          </a:p>
        </p:txBody>
      </p:sp>
    </p:spTree>
    <p:extLst>
      <p:ext uri="{BB962C8B-B14F-4D97-AF65-F5344CB8AC3E}">
        <p14:creationId xmlns:p14="http://schemas.microsoft.com/office/powerpoint/2010/main" val="359870309"/>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inVertical)">
                                      <p:cBhvr>
                                        <p:cTn id="36" dur="500"/>
                                        <p:tgtEl>
                                          <p:spTgt spid="11"/>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inVertical)">
                                      <p:cBhvr>
                                        <p:cTn id="39" dur="500"/>
                                        <p:tgtEl>
                                          <p:spTgt spid="12"/>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arn(inVertical)">
                                      <p:cBhvr>
                                        <p:cTn id="42" dur="500"/>
                                        <p:tgtEl>
                                          <p:spTgt spid="13"/>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inVertical)">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50" dur="500"/>
                                        <p:tgtEl>
                                          <p:spTgt spid="15">
                                            <p:txEl>
                                              <p:pRg st="0" end="0"/>
                                            </p:txEl>
                                          </p:spTgt>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3" dur="500"/>
                                        <p:tgtEl>
                                          <p:spTgt spid="16">
                                            <p:txEl>
                                              <p:pRg st="0" end="0"/>
                                            </p:txEl>
                                          </p:spTgt>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56" dur="500"/>
                                        <p:tgtEl>
                                          <p:spTgt spid="17">
                                            <p:txEl>
                                              <p:pRg st="0" end="0"/>
                                            </p:txEl>
                                          </p:spTgt>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59" dur="500"/>
                                        <p:tgtEl>
                                          <p:spTgt spid="18">
                                            <p:txEl>
                                              <p:pRg st="0" end="0"/>
                                            </p:txEl>
                                          </p:spTgt>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62"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build="p"/>
      <p:bldP spid="16" grpId="0" build="p"/>
      <p:bldP spid="17" grpId="0" build="p"/>
      <p:bldP spid="18" grpId="0" build="p"/>
      <p:bldP spid="1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pic>
        <p:nvPicPr>
          <p:cNvPr id="4" name="Picture 4" descr="2008320163639869">
            <a:extLst>
              <a:ext uri="{FF2B5EF4-FFF2-40B4-BE49-F238E27FC236}">
                <a16:creationId xmlns:a16="http://schemas.microsoft.com/office/drawing/2014/main" xmlns="" id="{6F64FDA3-C0A2-4FAF-B097-2EE209C238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8700" y="1162050"/>
            <a:ext cx="5562600" cy="364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a:extLst>
              <a:ext uri="{FF2B5EF4-FFF2-40B4-BE49-F238E27FC236}">
                <a16:creationId xmlns:a16="http://schemas.microsoft.com/office/drawing/2014/main" xmlns="" id="{797F1253-6D0F-4B43-9A39-4820AEAF3DFC}"/>
              </a:ext>
            </a:extLst>
          </p:cNvPr>
          <p:cNvSpPr txBox="1">
            <a:spLocks noChangeArrowheads="1"/>
          </p:cNvSpPr>
          <p:nvPr/>
        </p:nvSpPr>
        <p:spPr bwMode="auto">
          <a:xfrm>
            <a:off x="1168400" y="1341438"/>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①</a:t>
            </a:r>
          </a:p>
        </p:txBody>
      </p:sp>
      <p:sp>
        <p:nvSpPr>
          <p:cNvPr id="7" name="Text Box 6">
            <a:extLst>
              <a:ext uri="{FF2B5EF4-FFF2-40B4-BE49-F238E27FC236}">
                <a16:creationId xmlns:a16="http://schemas.microsoft.com/office/drawing/2014/main" xmlns="" id="{DD73828D-6A3F-49C5-93DC-05FB6142CD2E}"/>
              </a:ext>
            </a:extLst>
          </p:cNvPr>
          <p:cNvSpPr txBox="1">
            <a:spLocks noChangeArrowheads="1"/>
          </p:cNvSpPr>
          <p:nvPr/>
        </p:nvSpPr>
        <p:spPr bwMode="auto">
          <a:xfrm>
            <a:off x="2781300" y="2000250"/>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b="1">
                <a:solidFill>
                  <a:schemeClr val="bg1"/>
                </a:solidFill>
                <a:latin typeface="+mn-lt"/>
                <a:ea typeface="+mn-ea"/>
                <a:cs typeface="+mn-ea"/>
                <a:sym typeface="+mn-lt"/>
              </a:rPr>
              <a:t>②</a:t>
            </a:r>
          </a:p>
        </p:txBody>
      </p:sp>
      <p:sp>
        <p:nvSpPr>
          <p:cNvPr id="8" name="Text Box 7">
            <a:extLst>
              <a:ext uri="{FF2B5EF4-FFF2-40B4-BE49-F238E27FC236}">
                <a16:creationId xmlns:a16="http://schemas.microsoft.com/office/drawing/2014/main" xmlns="" id="{4618CD9E-DADA-4E41-8B0C-7B5637EA976A}"/>
              </a:ext>
            </a:extLst>
          </p:cNvPr>
          <p:cNvSpPr txBox="1">
            <a:spLocks noChangeArrowheads="1"/>
          </p:cNvSpPr>
          <p:nvPr/>
        </p:nvSpPr>
        <p:spPr bwMode="auto">
          <a:xfrm>
            <a:off x="3924300" y="200025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③</a:t>
            </a:r>
          </a:p>
        </p:txBody>
      </p:sp>
      <p:sp>
        <p:nvSpPr>
          <p:cNvPr id="9" name="Text Box 8">
            <a:extLst>
              <a:ext uri="{FF2B5EF4-FFF2-40B4-BE49-F238E27FC236}">
                <a16:creationId xmlns:a16="http://schemas.microsoft.com/office/drawing/2014/main" xmlns="" id="{21656A34-BF54-498F-9324-4B27B3F56C81}"/>
              </a:ext>
            </a:extLst>
          </p:cNvPr>
          <p:cNvSpPr txBox="1">
            <a:spLocks noChangeArrowheads="1"/>
          </p:cNvSpPr>
          <p:nvPr/>
        </p:nvSpPr>
        <p:spPr bwMode="auto">
          <a:xfrm>
            <a:off x="4762500" y="222885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④</a:t>
            </a:r>
          </a:p>
        </p:txBody>
      </p:sp>
      <p:sp>
        <p:nvSpPr>
          <p:cNvPr id="10" name="Text Box 9">
            <a:extLst>
              <a:ext uri="{FF2B5EF4-FFF2-40B4-BE49-F238E27FC236}">
                <a16:creationId xmlns:a16="http://schemas.microsoft.com/office/drawing/2014/main" xmlns="" id="{085DD06E-B0A7-44A9-8DBA-EB9127F1270E}"/>
              </a:ext>
            </a:extLst>
          </p:cNvPr>
          <p:cNvSpPr txBox="1">
            <a:spLocks noChangeArrowheads="1"/>
          </p:cNvSpPr>
          <p:nvPr/>
        </p:nvSpPr>
        <p:spPr bwMode="auto">
          <a:xfrm>
            <a:off x="5219700" y="276225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⑤</a:t>
            </a:r>
          </a:p>
        </p:txBody>
      </p:sp>
      <p:sp>
        <p:nvSpPr>
          <p:cNvPr id="11" name="Text Box 10">
            <a:extLst>
              <a:ext uri="{FF2B5EF4-FFF2-40B4-BE49-F238E27FC236}">
                <a16:creationId xmlns:a16="http://schemas.microsoft.com/office/drawing/2014/main" xmlns="" id="{242C7862-852C-4C95-8221-43F9C45A491F}"/>
              </a:ext>
            </a:extLst>
          </p:cNvPr>
          <p:cNvSpPr txBox="1">
            <a:spLocks noChangeArrowheads="1"/>
          </p:cNvSpPr>
          <p:nvPr/>
        </p:nvSpPr>
        <p:spPr bwMode="auto">
          <a:xfrm>
            <a:off x="4991100" y="329565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⑥</a:t>
            </a:r>
          </a:p>
        </p:txBody>
      </p:sp>
      <p:sp>
        <p:nvSpPr>
          <p:cNvPr id="12" name="Text Box 11">
            <a:extLst>
              <a:ext uri="{FF2B5EF4-FFF2-40B4-BE49-F238E27FC236}">
                <a16:creationId xmlns:a16="http://schemas.microsoft.com/office/drawing/2014/main" xmlns="" id="{EB2C67C5-D48C-44C1-AAD1-0E97C7F56075}"/>
              </a:ext>
            </a:extLst>
          </p:cNvPr>
          <p:cNvSpPr txBox="1">
            <a:spLocks noChangeArrowheads="1"/>
          </p:cNvSpPr>
          <p:nvPr/>
        </p:nvSpPr>
        <p:spPr bwMode="auto">
          <a:xfrm>
            <a:off x="4076700" y="344805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⑦</a:t>
            </a:r>
          </a:p>
        </p:txBody>
      </p:sp>
      <p:sp>
        <p:nvSpPr>
          <p:cNvPr id="13" name="Text Box 12">
            <a:extLst>
              <a:ext uri="{FF2B5EF4-FFF2-40B4-BE49-F238E27FC236}">
                <a16:creationId xmlns:a16="http://schemas.microsoft.com/office/drawing/2014/main" xmlns="" id="{2F8663F9-4A01-4C8C-B998-3584D1C270B5}"/>
              </a:ext>
            </a:extLst>
          </p:cNvPr>
          <p:cNvSpPr txBox="1">
            <a:spLocks noChangeArrowheads="1"/>
          </p:cNvSpPr>
          <p:nvPr/>
        </p:nvSpPr>
        <p:spPr bwMode="auto">
          <a:xfrm>
            <a:off x="2857500" y="344805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⑧</a:t>
            </a:r>
          </a:p>
        </p:txBody>
      </p:sp>
      <p:sp>
        <p:nvSpPr>
          <p:cNvPr id="14" name="Text Box 13">
            <a:extLst>
              <a:ext uri="{FF2B5EF4-FFF2-40B4-BE49-F238E27FC236}">
                <a16:creationId xmlns:a16="http://schemas.microsoft.com/office/drawing/2014/main" xmlns="" id="{01D42E2B-6C75-4570-8C75-9E35BE3F5BCC}"/>
              </a:ext>
            </a:extLst>
          </p:cNvPr>
          <p:cNvSpPr txBox="1">
            <a:spLocks noChangeArrowheads="1"/>
          </p:cNvSpPr>
          <p:nvPr/>
        </p:nvSpPr>
        <p:spPr bwMode="auto">
          <a:xfrm>
            <a:off x="1808163" y="2705100"/>
            <a:ext cx="494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chemeClr val="bg1"/>
                </a:solidFill>
                <a:latin typeface="+mn-lt"/>
                <a:ea typeface="+mn-ea"/>
                <a:cs typeface="+mn-ea"/>
                <a:sym typeface="+mn-lt"/>
              </a:rPr>
              <a:t>⑨</a:t>
            </a:r>
          </a:p>
        </p:txBody>
      </p:sp>
      <p:sp>
        <p:nvSpPr>
          <p:cNvPr id="17" name="Text Box 14">
            <a:extLst>
              <a:ext uri="{FF2B5EF4-FFF2-40B4-BE49-F238E27FC236}">
                <a16:creationId xmlns:a16="http://schemas.microsoft.com/office/drawing/2014/main" xmlns="" id="{2F316D4E-F5A3-4109-81D9-97B175ACB5AE}"/>
              </a:ext>
            </a:extLst>
          </p:cNvPr>
          <p:cNvSpPr txBox="1">
            <a:spLocks noChangeArrowheads="1"/>
          </p:cNvSpPr>
          <p:nvPr/>
        </p:nvSpPr>
        <p:spPr bwMode="auto">
          <a:xfrm>
            <a:off x="6800850" y="1059477"/>
            <a:ext cx="53911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⑥ </a:t>
            </a:r>
            <a:r>
              <a:rPr lang="zh-CN" altLang="en-US" sz="3600" b="1" dirty="0">
                <a:solidFill>
                  <a:srgbClr val="89A08C"/>
                </a:solidFill>
                <a:latin typeface="+mn-lt"/>
                <a:ea typeface="+mn-ea"/>
                <a:cs typeface="+mn-ea"/>
                <a:sym typeface="+mn-lt"/>
              </a:rPr>
              <a:t>产卵后的第</a:t>
            </a:r>
            <a:r>
              <a:rPr lang="en-US" altLang="zh-CN" sz="3600" b="1" dirty="0">
                <a:solidFill>
                  <a:srgbClr val="89A08C"/>
                </a:solidFill>
                <a:latin typeface="+mn-lt"/>
                <a:ea typeface="+mn-ea"/>
                <a:cs typeface="+mn-ea"/>
                <a:sym typeface="+mn-lt"/>
              </a:rPr>
              <a:t>6</a:t>
            </a:r>
            <a:r>
              <a:rPr lang="zh-CN" altLang="en-US" sz="3600" b="1" dirty="0">
                <a:solidFill>
                  <a:srgbClr val="89A08C"/>
                </a:solidFill>
                <a:latin typeface="+mn-lt"/>
                <a:ea typeface="+mn-ea"/>
                <a:cs typeface="+mn-ea"/>
                <a:sym typeface="+mn-lt"/>
              </a:rPr>
              <a:t>个夏天，羽化成虫</a:t>
            </a:r>
          </a:p>
        </p:txBody>
      </p:sp>
      <p:sp>
        <p:nvSpPr>
          <p:cNvPr id="18" name="Text Box 15">
            <a:extLst>
              <a:ext uri="{FF2B5EF4-FFF2-40B4-BE49-F238E27FC236}">
                <a16:creationId xmlns:a16="http://schemas.microsoft.com/office/drawing/2014/main" xmlns="" id="{E32713B2-D478-4E6A-AABE-44BFCA4149FE}"/>
              </a:ext>
            </a:extLst>
          </p:cNvPr>
          <p:cNvSpPr txBox="1">
            <a:spLocks noChangeArrowheads="1"/>
          </p:cNvSpPr>
          <p:nvPr/>
        </p:nvSpPr>
        <p:spPr bwMode="auto">
          <a:xfrm>
            <a:off x="6692900" y="2566859"/>
            <a:ext cx="518560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⑦</a:t>
            </a:r>
            <a:r>
              <a:rPr lang="zh-CN" altLang="en-US" sz="3600" b="1" dirty="0">
                <a:solidFill>
                  <a:srgbClr val="89A08C"/>
                </a:solidFill>
                <a:latin typeface="+mn-lt"/>
                <a:ea typeface="+mn-ea"/>
                <a:cs typeface="+mn-ea"/>
                <a:sym typeface="+mn-lt"/>
              </a:rPr>
              <a:t>成虫大约只有两个星期的生命。</a:t>
            </a:r>
          </a:p>
        </p:txBody>
      </p:sp>
      <p:sp>
        <p:nvSpPr>
          <p:cNvPr id="19" name="Text Box 16">
            <a:extLst>
              <a:ext uri="{FF2B5EF4-FFF2-40B4-BE49-F238E27FC236}">
                <a16:creationId xmlns:a16="http://schemas.microsoft.com/office/drawing/2014/main" xmlns="" id="{D5CBCFB3-FB77-4F30-A585-061577A250D6}"/>
              </a:ext>
            </a:extLst>
          </p:cNvPr>
          <p:cNvSpPr txBox="1">
            <a:spLocks noChangeArrowheads="1"/>
          </p:cNvSpPr>
          <p:nvPr/>
        </p:nvSpPr>
        <p:spPr bwMode="auto">
          <a:xfrm>
            <a:off x="1412875" y="5007769"/>
            <a:ext cx="9379783"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3600" b="1" dirty="0">
                <a:solidFill>
                  <a:srgbClr val="89A08C"/>
                </a:solidFill>
                <a:latin typeface="+mn-lt"/>
                <a:ea typeface="+mn-ea"/>
                <a:cs typeface="+mn-ea"/>
                <a:sym typeface="+mn-lt"/>
              </a:rPr>
              <a:t>⑧</a:t>
            </a:r>
            <a:r>
              <a:rPr lang="zh-CN" altLang="en-US" sz="3600" b="1" dirty="0">
                <a:solidFill>
                  <a:srgbClr val="89A08C"/>
                </a:solidFill>
                <a:latin typeface="+mn-lt"/>
                <a:ea typeface="+mn-ea"/>
                <a:cs typeface="+mn-ea"/>
                <a:sym typeface="+mn-lt"/>
              </a:rPr>
              <a:t>羽化后五六天，雄蝉以歌声引诱雌蝉前来交配，等待死亡</a:t>
            </a:r>
          </a:p>
        </p:txBody>
      </p:sp>
    </p:spTree>
    <p:extLst>
      <p:ext uri="{BB962C8B-B14F-4D97-AF65-F5344CB8AC3E}">
        <p14:creationId xmlns:p14="http://schemas.microsoft.com/office/powerpoint/2010/main" val="1174391313"/>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ppt_x"/>
                                          </p:val>
                                        </p:tav>
                                        <p:tav tm="100000">
                                          <p:val>
                                            <p:strVal val="#ppt_x"/>
                                          </p:val>
                                        </p:tav>
                                      </p:tavLst>
                                    </p:anim>
                                    <p:anim calcmode="lin" valueType="num">
                                      <p:cBhvr additive="base">
                                        <p:cTn id="5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6" presetClass="entr" presetSubtype="32"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circle(out)">
                                      <p:cBhvr>
                                        <p:cTn id="60" dur="2000"/>
                                        <p:tgtEl>
                                          <p:spTgt spid="18"/>
                                        </p:tgtEl>
                                      </p:cBhvr>
                                    </p:animEffect>
                                  </p:childTnLst>
                                </p:cTn>
                              </p:par>
                              <p:par>
                                <p:cTn id="61" presetID="6" presetClass="entr" presetSubtype="32"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circle(out)">
                                      <p:cBhvr>
                                        <p:cTn id="63" dur="2000"/>
                                        <p:tgtEl>
                                          <p:spTgt spid="19"/>
                                        </p:tgtEl>
                                      </p:cBhvr>
                                    </p:animEffect>
                                  </p:childTnLst>
                                </p:cTn>
                              </p:par>
                              <p:par>
                                <p:cTn id="64" presetID="6" presetClass="entr" presetSubtype="32"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circle(out)">
                                      <p:cBhvr>
                                        <p:cTn id="66"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2024191"/>
          </a:xfrm>
          <a:prstGeom prst="rect">
            <a:avLst/>
          </a:prstGeom>
          <a:noFill/>
        </p:spPr>
        <p:txBody>
          <a:bodyPr vert="eaVert" wrap="square" rtlCol="0">
            <a:spAutoFit/>
          </a:bodyPr>
          <a:lstStyle/>
          <a:p>
            <a:r>
              <a:rPr lang="zh-CN" altLang="en-US" sz="3200" b="1" dirty="0">
                <a:solidFill>
                  <a:srgbClr val="89A08C"/>
                </a:solidFill>
                <a:cs typeface="+mn-ea"/>
                <a:sym typeface="+mn-lt"/>
              </a:rPr>
              <a:t>课后总结</a:t>
            </a:r>
          </a:p>
        </p:txBody>
      </p:sp>
      <p:sp>
        <p:nvSpPr>
          <p:cNvPr id="4" name="Rectangle 2">
            <a:extLst>
              <a:ext uri="{FF2B5EF4-FFF2-40B4-BE49-F238E27FC236}">
                <a16:creationId xmlns:a16="http://schemas.microsoft.com/office/drawing/2014/main" xmlns="" id="{6B2F064E-1AF2-4A7D-A34D-F4A58F5C5BE2}"/>
              </a:ext>
            </a:extLst>
          </p:cNvPr>
          <p:cNvSpPr txBox="1">
            <a:spLocks noChangeArrowheads="1"/>
          </p:cNvSpPr>
          <p:nvPr/>
        </p:nvSpPr>
        <p:spPr>
          <a:xfrm>
            <a:off x="2266950" y="771525"/>
            <a:ext cx="8229600" cy="125888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r>
              <a:rPr lang="zh-CN" altLang="en-US" b="1" dirty="0">
                <a:solidFill>
                  <a:srgbClr val="89A08C"/>
                </a:solidFill>
                <a:latin typeface="+mn-lt"/>
                <a:ea typeface="+mn-ea"/>
                <a:cs typeface="+mn-ea"/>
                <a:sym typeface="+mn-lt"/>
              </a:rPr>
              <a:t>艺术特色的体味与归纳</a:t>
            </a:r>
          </a:p>
        </p:txBody>
      </p:sp>
      <p:sp>
        <p:nvSpPr>
          <p:cNvPr id="6" name="Rectangle 3">
            <a:extLst>
              <a:ext uri="{FF2B5EF4-FFF2-40B4-BE49-F238E27FC236}">
                <a16:creationId xmlns:a16="http://schemas.microsoft.com/office/drawing/2014/main" xmlns="" id="{55327087-47D0-4CC0-90BE-1251A904FBF6}"/>
              </a:ext>
            </a:extLst>
          </p:cNvPr>
          <p:cNvSpPr txBox="1">
            <a:spLocks noChangeArrowheads="1"/>
          </p:cNvSpPr>
          <p:nvPr/>
        </p:nvSpPr>
        <p:spPr>
          <a:xfrm>
            <a:off x="2266950" y="2212975"/>
            <a:ext cx="8229600" cy="45307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r>
              <a:rPr lang="zh-CN" altLang="en-US" sz="3600" b="1" dirty="0">
                <a:solidFill>
                  <a:srgbClr val="89A08C"/>
                </a:solidFill>
                <a:cs typeface="+mn-ea"/>
                <a:sym typeface="+mn-lt"/>
              </a:rPr>
              <a:t>修辞手法 ：拟人，比喻，夸张，借代，排比等。</a:t>
            </a:r>
          </a:p>
          <a:p>
            <a:pPr>
              <a:defRPr/>
            </a:pPr>
            <a:r>
              <a:rPr lang="zh-CN" altLang="en-US" sz="3600" b="1" dirty="0">
                <a:solidFill>
                  <a:srgbClr val="89A08C"/>
                </a:solidFill>
                <a:cs typeface="+mn-ea"/>
                <a:sym typeface="+mn-lt"/>
              </a:rPr>
              <a:t>说明顺序倒叙  幼虫→成虫→产卵→幼虫。</a:t>
            </a:r>
          </a:p>
          <a:p>
            <a:pPr>
              <a:defRPr/>
            </a:pPr>
            <a:r>
              <a:rPr lang="zh-CN" altLang="en-US" sz="3600" b="1" dirty="0">
                <a:solidFill>
                  <a:srgbClr val="89A08C"/>
                </a:solidFill>
                <a:cs typeface="+mn-ea"/>
                <a:sym typeface="+mn-lt"/>
              </a:rPr>
              <a:t>语言准确明晰。</a:t>
            </a:r>
          </a:p>
          <a:p>
            <a:pPr>
              <a:defRPr/>
            </a:pPr>
            <a:r>
              <a:rPr lang="zh-CN" altLang="en-US" sz="3600" b="1" dirty="0">
                <a:solidFill>
                  <a:srgbClr val="89A08C"/>
                </a:solidFill>
                <a:cs typeface="+mn-ea"/>
                <a:sym typeface="+mn-lt"/>
              </a:rPr>
              <a:t>语言准确、平实。</a:t>
            </a:r>
          </a:p>
          <a:p>
            <a:pPr>
              <a:defRPr/>
            </a:pPr>
            <a:r>
              <a:rPr lang="zh-CN" altLang="en-US" sz="3600" b="1" dirty="0">
                <a:solidFill>
                  <a:srgbClr val="89A08C"/>
                </a:solidFill>
                <a:cs typeface="+mn-ea"/>
                <a:sym typeface="+mn-lt"/>
              </a:rPr>
              <a:t>运用数据，展现蝉的生物特征。 </a:t>
            </a:r>
          </a:p>
        </p:txBody>
      </p:sp>
    </p:spTree>
    <p:extLst>
      <p:ext uri="{BB962C8B-B14F-4D97-AF65-F5344CB8AC3E}">
        <p14:creationId xmlns:p14="http://schemas.microsoft.com/office/powerpoint/2010/main" val="513726848"/>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 calcmode="lin" valueType="num">
                                      <p:cBhvr additive="base">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 calcmode="lin" valueType="num">
                                      <p:cBhvr additive="base">
                                        <p:cTn id="4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A94925D9-9C23-4A25-B8C6-6578D80321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xmlns="" id="{AC830561-93E3-4088-A21D-B93F0DCF263E}"/>
              </a:ext>
            </a:extLst>
          </p:cNvPr>
          <p:cNvSpPr txBox="1"/>
          <p:nvPr/>
        </p:nvSpPr>
        <p:spPr>
          <a:xfrm>
            <a:off x="3588672" y="2007493"/>
            <a:ext cx="5724644" cy="923330"/>
          </a:xfrm>
          <a:prstGeom prst="rect">
            <a:avLst/>
          </a:prstGeom>
          <a:noFill/>
        </p:spPr>
        <p:txBody>
          <a:bodyPr wrap="none" rtlCol="0">
            <a:spAutoFit/>
          </a:bodyPr>
          <a:lstStyle/>
          <a:p>
            <a:r>
              <a:rPr lang="zh-CN" altLang="en-US" sz="5400" b="1" dirty="0">
                <a:solidFill>
                  <a:srgbClr val="89A08C"/>
                </a:solidFill>
                <a:cs typeface="+mn-ea"/>
                <a:sym typeface="+mn-lt"/>
              </a:rPr>
              <a:t>同学们，下课了！</a:t>
            </a:r>
          </a:p>
        </p:txBody>
      </p:sp>
      <p:sp>
        <p:nvSpPr>
          <p:cNvPr id="5" name="文本框 4">
            <a:extLst>
              <a:ext uri="{FF2B5EF4-FFF2-40B4-BE49-F238E27FC236}">
                <a16:creationId xmlns:a16="http://schemas.microsoft.com/office/drawing/2014/main" xmlns="" id="{2DB72E8E-320C-40C7-BB63-1FCD9D09F25A}"/>
              </a:ext>
            </a:extLst>
          </p:cNvPr>
          <p:cNvSpPr txBox="1"/>
          <p:nvPr/>
        </p:nvSpPr>
        <p:spPr>
          <a:xfrm>
            <a:off x="4514850" y="2930823"/>
            <a:ext cx="3567002" cy="461665"/>
          </a:xfrm>
          <a:prstGeom prst="rect">
            <a:avLst/>
          </a:prstGeom>
          <a:noFill/>
        </p:spPr>
        <p:txBody>
          <a:bodyPr wrap="none" rtlCol="0">
            <a:spAutoFit/>
          </a:bodyPr>
          <a:lstStyle/>
          <a:p>
            <a:r>
              <a:rPr lang="zh-CN" altLang="en-US" sz="2400" b="1" dirty="0">
                <a:solidFill>
                  <a:srgbClr val="89A08C"/>
                </a:solidFill>
                <a:cs typeface="+mn-ea"/>
                <a:sym typeface="+mn-lt"/>
              </a:rPr>
              <a:t>小学四年级上册</a:t>
            </a:r>
            <a:r>
              <a:rPr lang="en-US" altLang="zh-CN" sz="2400" b="1" dirty="0">
                <a:solidFill>
                  <a:srgbClr val="89A08C"/>
                </a:solidFill>
                <a:cs typeface="+mn-ea"/>
                <a:sym typeface="+mn-lt"/>
              </a:rPr>
              <a:t>PPT</a:t>
            </a:r>
            <a:r>
              <a:rPr lang="zh-CN" altLang="en-US" sz="2400" b="1" dirty="0">
                <a:solidFill>
                  <a:srgbClr val="89A08C"/>
                </a:solidFill>
                <a:cs typeface="+mn-ea"/>
                <a:sym typeface="+mn-lt"/>
              </a:rPr>
              <a:t>课件</a:t>
            </a:r>
          </a:p>
        </p:txBody>
      </p:sp>
      <p:sp>
        <p:nvSpPr>
          <p:cNvPr id="6" name="文本框 5">
            <a:extLst>
              <a:ext uri="{FF2B5EF4-FFF2-40B4-BE49-F238E27FC236}">
                <a16:creationId xmlns:a16="http://schemas.microsoft.com/office/drawing/2014/main" xmlns="" id="{D6FD83B6-D928-42C9-A7A6-C876C3A8F18B}"/>
              </a:ext>
            </a:extLst>
          </p:cNvPr>
          <p:cNvSpPr txBox="1"/>
          <p:nvPr/>
        </p:nvSpPr>
        <p:spPr>
          <a:xfrm>
            <a:off x="4091284" y="3429000"/>
            <a:ext cx="4009431" cy="369332"/>
          </a:xfrm>
          <a:prstGeom prst="rect">
            <a:avLst/>
          </a:prstGeom>
          <a:solidFill>
            <a:srgbClr val="89A08C"/>
          </a:solidFill>
        </p:spPr>
        <p:txBody>
          <a:bodyPr wrap="none" rtlCol="0">
            <a:spAutoFit/>
          </a:bodyPr>
          <a:lstStyle/>
          <a:p>
            <a:r>
              <a:rPr lang="zh-CN" altLang="en-US" b="1" dirty="0">
                <a:solidFill>
                  <a:schemeClr val="bg1"/>
                </a:solidFill>
                <a:cs typeface="+mn-ea"/>
                <a:sym typeface="+mn-lt"/>
              </a:rPr>
              <a:t>授课老师</a:t>
            </a:r>
            <a:r>
              <a:rPr lang="zh-CN" altLang="en-US" b="1" dirty="0" smtClean="0">
                <a:solidFill>
                  <a:schemeClr val="bg1"/>
                </a:solidFill>
                <a:cs typeface="+mn-ea"/>
                <a:sym typeface="+mn-lt"/>
              </a:rPr>
              <a:t>：</a:t>
            </a:r>
            <a:r>
              <a:rPr lang="zh-CN" altLang="en-US" b="1" dirty="0">
                <a:solidFill>
                  <a:schemeClr val="bg1"/>
                </a:solidFill>
                <a:cs typeface="+mn-ea"/>
                <a:sym typeface="+mn-lt"/>
              </a:rPr>
              <a:t>优</a:t>
            </a:r>
            <a:r>
              <a:rPr lang="zh-CN" altLang="en-US" b="1" dirty="0" smtClean="0">
                <a:solidFill>
                  <a:schemeClr val="bg1"/>
                </a:solidFill>
                <a:cs typeface="+mn-ea"/>
                <a:sym typeface="+mn-lt"/>
              </a:rPr>
              <a:t>品</a:t>
            </a:r>
            <a:r>
              <a:rPr lang="en-US" altLang="zh-CN" b="1" dirty="0" smtClean="0">
                <a:solidFill>
                  <a:schemeClr val="bg1"/>
                </a:solidFill>
                <a:cs typeface="+mn-ea"/>
                <a:sym typeface="+mn-lt"/>
              </a:rPr>
              <a:t>PPT</a:t>
            </a:r>
            <a:r>
              <a:rPr lang="zh-CN" altLang="en-US" b="1" dirty="0" smtClean="0">
                <a:solidFill>
                  <a:schemeClr val="bg1"/>
                </a:solidFill>
                <a:cs typeface="+mn-ea"/>
                <a:sym typeface="+mn-lt"/>
              </a:rPr>
              <a:t>  </a:t>
            </a:r>
            <a:r>
              <a:rPr lang="zh-CN" altLang="en-US" b="1" dirty="0">
                <a:solidFill>
                  <a:schemeClr val="bg1"/>
                </a:solidFill>
                <a:cs typeface="+mn-ea"/>
                <a:sym typeface="+mn-lt"/>
              </a:rPr>
              <a:t>日期：</a:t>
            </a:r>
            <a:r>
              <a:rPr lang="en-US" altLang="zh-CN" b="1" dirty="0" smtClean="0">
                <a:solidFill>
                  <a:schemeClr val="bg1"/>
                </a:solidFill>
                <a:cs typeface="+mn-ea"/>
                <a:sym typeface="+mn-lt"/>
              </a:rPr>
              <a:t>202X.8.8</a:t>
            </a:r>
            <a:endParaRPr lang="zh-CN" altLang="en-US" b="1" dirty="0">
              <a:solidFill>
                <a:schemeClr val="bg1"/>
              </a:solidFill>
              <a:cs typeface="+mn-ea"/>
              <a:sym typeface="+mn-lt"/>
            </a:endParaRPr>
          </a:p>
        </p:txBody>
      </p:sp>
    </p:spTree>
    <p:extLst>
      <p:ext uri="{BB962C8B-B14F-4D97-AF65-F5344CB8AC3E}">
        <p14:creationId xmlns:p14="http://schemas.microsoft.com/office/powerpoint/2010/main" val="693575466"/>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
                                        </p:tgtEl>
                                        <p:attrNameLst>
                                          <p:attrName>ppt_y</p:attrName>
                                        </p:attrNameLst>
                                      </p:cBhvr>
                                      <p:tavLst>
                                        <p:tav tm="0">
                                          <p:val>
                                            <p:strVal val="#ppt_y"/>
                                          </p:val>
                                        </p:tav>
                                        <p:tav tm="100000">
                                          <p:val>
                                            <p:strVal val="#ppt_y"/>
                                          </p:val>
                                        </p:tav>
                                      </p:tavLst>
                                    </p:anim>
                                    <p:anim calcmode="lin" valueType="num">
                                      <p:cBhvr>
                                        <p:cTn id="3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inVertical)">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2031370"/>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94935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13B9D6-A442-4839-8655-62F9E4FE0B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xmlns="" id="{DA33D955-EEE1-4FD4-82D7-B26E495A9101}"/>
              </a:ext>
            </a:extLst>
          </p:cNvPr>
          <p:cNvSpPr txBox="1"/>
          <p:nvPr/>
        </p:nvSpPr>
        <p:spPr>
          <a:xfrm>
            <a:off x="5495925" y="2526566"/>
            <a:ext cx="3562350" cy="830997"/>
          </a:xfrm>
          <a:prstGeom prst="rect">
            <a:avLst/>
          </a:prstGeom>
          <a:solidFill>
            <a:srgbClr val="89A08C"/>
          </a:solidFill>
        </p:spPr>
        <p:txBody>
          <a:bodyPr wrap="square" rtlCol="0">
            <a:spAutoFit/>
          </a:bodyPr>
          <a:lstStyle/>
          <a:p>
            <a:r>
              <a:rPr lang="zh-CN" altLang="en-US" sz="4800" b="1" dirty="0">
                <a:solidFill>
                  <a:schemeClr val="bg1"/>
                </a:solidFill>
                <a:cs typeface="+mn-ea"/>
                <a:sym typeface="+mn-lt"/>
              </a:rPr>
              <a:t>   课前资料</a:t>
            </a:r>
          </a:p>
        </p:txBody>
      </p:sp>
      <p:sp>
        <p:nvSpPr>
          <p:cNvPr id="6" name="iṥlïḋê">
            <a:extLst>
              <a:ext uri="{FF2B5EF4-FFF2-40B4-BE49-F238E27FC236}">
                <a16:creationId xmlns:a16="http://schemas.microsoft.com/office/drawing/2014/main" xmlns="" id="{02B998EF-A810-42FE-A597-F06629094C33}"/>
              </a:ext>
            </a:extLst>
          </p:cNvPr>
          <p:cNvSpPr txBox="1">
            <a:spLocks/>
          </p:cNvSpPr>
          <p:nvPr/>
        </p:nvSpPr>
        <p:spPr>
          <a:xfrm>
            <a:off x="5143456" y="3514726"/>
            <a:ext cx="4267288" cy="266700"/>
          </a:xfrm>
          <a:prstGeom prst="rect">
            <a:avLst/>
          </a:prstGeom>
        </p:spPr>
        <p:txBody>
          <a:bodyPr vert="horz" wrap="square" lIns="360000" tIns="0" rIns="0" bIns="0" anchor="ctr" anchorCtr="0">
            <a:noAutofit/>
          </a:bodyPr>
          <a:lstStyle/>
          <a:p>
            <a:pPr algn="l">
              <a:lnSpc>
                <a:spcPct val="120000"/>
              </a:lnSpc>
            </a:pPr>
            <a:r>
              <a:rPr lang="zh-CN" altLang="en-US" sz="1200" dirty="0">
                <a:solidFill>
                  <a:srgbClr val="89A08C"/>
                </a:solidFill>
                <a:cs typeface="+mn-ea"/>
                <a:sym typeface="+mn-lt"/>
              </a:rPr>
              <a:t>此部分内容作为文字排版占位显示 （建议使用主题字体）</a:t>
            </a:r>
            <a:endParaRPr lang="en-US" altLang="zh-CN" sz="1200" dirty="0">
              <a:solidFill>
                <a:srgbClr val="89A08C"/>
              </a:solidFill>
              <a:cs typeface="+mn-ea"/>
              <a:sym typeface="+mn-lt"/>
            </a:endParaRPr>
          </a:p>
          <a:p>
            <a:pPr>
              <a:lnSpc>
                <a:spcPct val="120000"/>
              </a:lnSpc>
            </a:pPr>
            <a:r>
              <a:rPr lang="zh-CN" altLang="en-US" sz="1200" dirty="0">
                <a:solidFill>
                  <a:srgbClr val="89A08C"/>
                </a:solidFill>
                <a:cs typeface="+mn-ea"/>
                <a:sym typeface="+mn-lt"/>
              </a:rPr>
              <a:t>此部分内容作为文字排版占位显示 （建议使用主题字体）</a:t>
            </a:r>
          </a:p>
        </p:txBody>
      </p:sp>
      <p:sp>
        <p:nvSpPr>
          <p:cNvPr id="7" name="文本框 6">
            <a:extLst>
              <a:ext uri="{FF2B5EF4-FFF2-40B4-BE49-F238E27FC236}">
                <a16:creationId xmlns:a16="http://schemas.microsoft.com/office/drawing/2014/main" xmlns="" id="{DE284294-55D7-4024-A08D-C3545D364E0D}"/>
              </a:ext>
            </a:extLst>
          </p:cNvPr>
          <p:cNvSpPr txBox="1"/>
          <p:nvPr/>
        </p:nvSpPr>
        <p:spPr>
          <a:xfrm>
            <a:off x="4343237" y="2504687"/>
            <a:ext cx="800219" cy="1607171"/>
          </a:xfrm>
          <a:prstGeom prst="rect">
            <a:avLst/>
          </a:prstGeom>
          <a:noFill/>
        </p:spPr>
        <p:txBody>
          <a:bodyPr vert="eaVert" wrap="none" rtlCol="0">
            <a:spAutoFit/>
          </a:bodyPr>
          <a:lstStyle/>
          <a:p>
            <a:r>
              <a:rPr lang="zh-CN" altLang="en-US" sz="4000" b="1" dirty="0">
                <a:solidFill>
                  <a:srgbClr val="89A08C"/>
                </a:solidFill>
                <a:cs typeface="+mn-ea"/>
                <a:sym typeface="+mn-lt"/>
              </a:rPr>
              <a:t>第一节</a:t>
            </a:r>
          </a:p>
        </p:txBody>
      </p:sp>
      <p:cxnSp>
        <p:nvCxnSpPr>
          <p:cNvPr id="8" name="Straight Connector 61">
            <a:extLst>
              <a:ext uri="{FF2B5EF4-FFF2-40B4-BE49-F238E27FC236}">
                <a16:creationId xmlns:a16="http://schemas.microsoft.com/office/drawing/2014/main" xmlns="" id="{AF2ABA18-61EC-49C3-9E09-731549D6F16B}"/>
              </a:ext>
            </a:extLst>
          </p:cNvPr>
          <p:cNvCxnSpPr>
            <a:cxnSpLocks/>
          </p:cNvCxnSpPr>
          <p:nvPr/>
        </p:nvCxnSpPr>
        <p:spPr>
          <a:xfrm>
            <a:off x="5257054" y="2055079"/>
            <a:ext cx="0" cy="2530433"/>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0555510"/>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1708160"/>
          </a:xfrm>
          <a:prstGeom prst="rect">
            <a:avLst/>
          </a:prstGeom>
          <a:noFill/>
        </p:spPr>
        <p:txBody>
          <a:bodyPr vert="eaVert" wrap="none" rtlCol="0">
            <a:spAutoFit/>
          </a:bodyPr>
          <a:lstStyle/>
          <a:p>
            <a:r>
              <a:rPr lang="zh-CN" altLang="en-US" sz="3200" b="1" dirty="0">
                <a:solidFill>
                  <a:srgbClr val="89A08C"/>
                </a:solidFill>
                <a:cs typeface="+mn-ea"/>
                <a:sym typeface="+mn-lt"/>
              </a:rPr>
              <a:t>课前资料</a:t>
            </a:r>
          </a:p>
        </p:txBody>
      </p:sp>
      <p:pic>
        <p:nvPicPr>
          <p:cNvPr id="7" name="图片 6">
            <a:extLst>
              <a:ext uri="{FF2B5EF4-FFF2-40B4-BE49-F238E27FC236}">
                <a16:creationId xmlns:a16="http://schemas.microsoft.com/office/drawing/2014/main" xmlns="" id="{F93676D8-4FFC-45F0-B392-A7CE801057E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42288" y="952500"/>
            <a:ext cx="2944812" cy="4433094"/>
          </a:xfrm>
          <a:prstGeom prst="rect">
            <a:avLst/>
          </a:prstGeom>
          <a:noFill/>
          <a:ln>
            <a:noFill/>
          </a:ln>
          <a:effectLst>
            <a:outerShdw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01397CC8-96DC-4122-A464-DCABC7D40357}"/>
              </a:ext>
            </a:extLst>
          </p:cNvPr>
          <p:cNvSpPr txBox="1">
            <a:spLocks noRot="1" noChangeArrowheads="1"/>
          </p:cNvSpPr>
          <p:nvPr/>
        </p:nvSpPr>
        <p:spPr>
          <a:xfrm>
            <a:off x="2370138" y="1131888"/>
            <a:ext cx="4967287" cy="51625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20000"/>
              </a:lnSpc>
              <a:buFont typeface="Wingdings 2" panose="05020102010507070707" pitchFamily="18" charset="2"/>
              <a:buNone/>
            </a:pPr>
            <a:r>
              <a:rPr lang="en-US" altLang="zh-CN" b="1" dirty="0">
                <a:solidFill>
                  <a:srgbClr val="89A08C"/>
                </a:solidFill>
                <a:cs typeface="+mn-ea"/>
                <a:sym typeface="+mn-lt"/>
              </a:rPr>
              <a:t>       </a:t>
            </a:r>
            <a:r>
              <a:rPr lang="zh-CN" altLang="en-US" b="1" dirty="0">
                <a:solidFill>
                  <a:srgbClr val="89A08C"/>
                </a:solidFill>
                <a:cs typeface="+mn-ea"/>
                <a:sym typeface="+mn-lt"/>
              </a:rPr>
              <a:t>法布尔，世界著名的</a:t>
            </a:r>
            <a:r>
              <a:rPr lang="zh-CN" altLang="en-US" b="1" dirty="0">
                <a:solidFill>
                  <a:srgbClr val="C00000"/>
                </a:solidFill>
                <a:cs typeface="+mn-ea"/>
                <a:sym typeface="+mn-lt"/>
              </a:rPr>
              <a:t>昆虫学家</a:t>
            </a:r>
            <a:r>
              <a:rPr lang="zh-CN" altLang="en-US" b="1" dirty="0">
                <a:solidFill>
                  <a:srgbClr val="89A08C"/>
                </a:solidFill>
                <a:cs typeface="+mn-ea"/>
                <a:sym typeface="+mn-lt"/>
              </a:rPr>
              <a:t>，法国人。他出身于贫苦的农民家庭，没有上过像样的小学，为了补贴家用，还得给人打短工。在农村里，他被大自然中各种各样的昆虫迷住了，爱上了研究昆虫这一行。有时候他会一连十几个小时趴在地上一动也不动地对一种昆虫进行精细的观察，以致有人以为他发疯了。他读过师范学校，当过小学教师和中学教师。 </a:t>
            </a:r>
          </a:p>
        </p:txBody>
      </p:sp>
    </p:spTree>
    <p:extLst>
      <p:ext uri="{BB962C8B-B14F-4D97-AF65-F5344CB8AC3E}">
        <p14:creationId xmlns:p14="http://schemas.microsoft.com/office/powerpoint/2010/main" val="797112742"/>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 presetClass="entr" presetSubtype="32" fill="hold" grpId="0"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ox(out)">
                                      <p:cBhvr>
                                        <p:cTn id="17" dur="10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1708160"/>
          </a:xfrm>
          <a:prstGeom prst="rect">
            <a:avLst/>
          </a:prstGeom>
          <a:noFill/>
        </p:spPr>
        <p:txBody>
          <a:bodyPr vert="eaVert" wrap="none" rtlCol="0">
            <a:spAutoFit/>
          </a:bodyPr>
          <a:lstStyle/>
          <a:p>
            <a:r>
              <a:rPr lang="zh-CN" altLang="en-US" sz="3200" b="1" dirty="0">
                <a:solidFill>
                  <a:srgbClr val="89A08C"/>
                </a:solidFill>
                <a:cs typeface="+mn-ea"/>
                <a:sym typeface="+mn-lt"/>
              </a:rPr>
              <a:t>课前资料</a:t>
            </a:r>
          </a:p>
        </p:txBody>
      </p:sp>
      <p:pic>
        <p:nvPicPr>
          <p:cNvPr id="4" name="图片 3">
            <a:extLst>
              <a:ext uri="{FF2B5EF4-FFF2-40B4-BE49-F238E27FC236}">
                <a16:creationId xmlns:a16="http://schemas.microsoft.com/office/drawing/2014/main" xmlns="" id="{6B69529D-20F9-42ED-BB6F-F1B0DA7D6F1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9877"/>
          <a:stretch/>
        </p:blipFill>
        <p:spPr bwMode="auto">
          <a:xfrm>
            <a:off x="1592262" y="1622297"/>
            <a:ext cx="3251200" cy="424999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内容占位符 2">
            <a:extLst>
              <a:ext uri="{FF2B5EF4-FFF2-40B4-BE49-F238E27FC236}">
                <a16:creationId xmlns:a16="http://schemas.microsoft.com/office/drawing/2014/main" xmlns="" id="{DD257F55-D29D-4183-80A1-DEBD7CFA01F3}"/>
              </a:ext>
            </a:extLst>
          </p:cNvPr>
          <p:cNvSpPr txBox="1">
            <a:spLocks/>
          </p:cNvSpPr>
          <p:nvPr/>
        </p:nvSpPr>
        <p:spPr>
          <a:xfrm>
            <a:off x="5445124" y="903287"/>
            <a:ext cx="5113338" cy="622141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Font typeface="Wingdings" pitchFamily="2" charset="2"/>
              <a:buNone/>
              <a:defRPr/>
            </a:pPr>
            <a:r>
              <a:rPr lang="zh-CN" altLang="en-US" sz="2800" b="1" dirty="0">
                <a:solidFill>
                  <a:srgbClr val="89A08C"/>
                </a:solidFill>
                <a:cs typeface="+mn-ea"/>
                <a:sym typeface="+mn-lt"/>
              </a:rPr>
              <a:t>        他没有专门学过昆虫学，但是依靠他专心致志的自学和长期耐心而细致的观察研究，用大半生的时间和精力，根据观察所得的详细记录，写成了</a:t>
            </a:r>
            <a:r>
              <a:rPr lang="en-US" altLang="zh-CN" sz="2800" b="1" dirty="0">
                <a:solidFill>
                  <a:srgbClr val="89A08C"/>
                </a:solidFill>
                <a:cs typeface="+mn-ea"/>
                <a:sym typeface="+mn-lt"/>
              </a:rPr>
              <a:t>10</a:t>
            </a:r>
            <a:r>
              <a:rPr lang="zh-CN" altLang="en-US" sz="2800" b="1" dirty="0">
                <a:solidFill>
                  <a:srgbClr val="89A08C"/>
                </a:solidFill>
                <a:cs typeface="+mn-ea"/>
                <a:sym typeface="+mn-lt"/>
              </a:rPr>
              <a:t>大卷</a:t>
            </a:r>
            <a:r>
              <a:rPr lang="en-US" altLang="zh-CN" sz="2800" b="1" dirty="0">
                <a:solidFill>
                  <a:srgbClr val="89A08C"/>
                </a:solidFill>
                <a:cs typeface="+mn-ea"/>
                <a:sym typeface="+mn-lt"/>
              </a:rPr>
              <a:t>《</a:t>
            </a:r>
            <a:r>
              <a:rPr lang="zh-CN" altLang="en-US" sz="2800" b="1" dirty="0">
                <a:solidFill>
                  <a:srgbClr val="89A08C"/>
                </a:solidFill>
                <a:cs typeface="+mn-ea"/>
                <a:sym typeface="+mn-lt"/>
              </a:rPr>
              <a:t>昆虫的故事</a:t>
            </a:r>
            <a:r>
              <a:rPr lang="en-US" altLang="zh-CN" sz="2800" b="1" dirty="0">
                <a:solidFill>
                  <a:srgbClr val="89A08C"/>
                </a:solidFill>
                <a:cs typeface="+mn-ea"/>
                <a:sym typeface="+mn-lt"/>
              </a:rPr>
              <a:t>》</a:t>
            </a:r>
            <a:r>
              <a:rPr lang="zh-CN" altLang="en-US" sz="2800" b="1" dirty="0">
                <a:solidFill>
                  <a:srgbClr val="89A08C"/>
                </a:solidFill>
                <a:cs typeface="+mn-ea"/>
                <a:sym typeface="+mn-lt"/>
              </a:rPr>
              <a:t>（又译作</a:t>
            </a:r>
            <a:r>
              <a:rPr lang="en-US" altLang="zh-CN" sz="2800" b="1" dirty="0">
                <a:solidFill>
                  <a:srgbClr val="C00000"/>
                </a:solidFill>
                <a:cs typeface="+mn-ea"/>
                <a:sym typeface="+mn-lt"/>
              </a:rPr>
              <a:t>《</a:t>
            </a:r>
            <a:r>
              <a:rPr lang="zh-CN" altLang="en-US" sz="2800" b="1" dirty="0">
                <a:solidFill>
                  <a:srgbClr val="C00000"/>
                </a:solidFill>
                <a:cs typeface="+mn-ea"/>
                <a:sym typeface="+mn-lt"/>
              </a:rPr>
              <a:t>昆虫记</a:t>
            </a:r>
            <a:r>
              <a:rPr lang="en-US" altLang="zh-CN" sz="2800" b="1" dirty="0">
                <a:solidFill>
                  <a:srgbClr val="C00000"/>
                </a:solidFill>
                <a:cs typeface="+mn-ea"/>
                <a:sym typeface="+mn-lt"/>
              </a:rPr>
              <a:t>》</a:t>
            </a:r>
            <a:r>
              <a:rPr lang="zh-CN" altLang="en-US" sz="2800" b="1" dirty="0">
                <a:solidFill>
                  <a:srgbClr val="89A08C"/>
                </a:solidFill>
                <a:cs typeface="+mn-ea"/>
                <a:sym typeface="+mn-lt"/>
              </a:rPr>
              <a:t>）。</a:t>
            </a:r>
            <a:endParaRPr lang="en-US" altLang="zh-CN" sz="2800" b="1" dirty="0">
              <a:solidFill>
                <a:srgbClr val="89A08C"/>
              </a:solidFill>
              <a:cs typeface="+mn-ea"/>
              <a:sym typeface="+mn-lt"/>
            </a:endParaRPr>
          </a:p>
          <a:p>
            <a:pPr>
              <a:buFont typeface="Wingdings" pitchFamily="2" charset="2"/>
              <a:buNone/>
              <a:defRPr/>
            </a:pPr>
            <a:r>
              <a:rPr lang="en-US" altLang="zh-CN" b="1" dirty="0">
                <a:solidFill>
                  <a:srgbClr val="89A08C"/>
                </a:solidFill>
                <a:cs typeface="+mn-ea"/>
                <a:sym typeface="+mn-lt"/>
              </a:rPr>
              <a:t>        </a:t>
            </a:r>
            <a:r>
              <a:rPr lang="en-US" altLang="zh-CN" sz="2800" b="1" dirty="0">
                <a:solidFill>
                  <a:srgbClr val="89A08C"/>
                </a:solidFill>
                <a:cs typeface="+mn-ea"/>
                <a:sym typeface="+mn-lt"/>
              </a:rPr>
              <a:t>《</a:t>
            </a:r>
            <a:r>
              <a:rPr lang="zh-CN" altLang="en-US" sz="2800" b="1" dirty="0">
                <a:solidFill>
                  <a:srgbClr val="89A08C"/>
                </a:solidFill>
                <a:cs typeface="+mn-ea"/>
                <a:sym typeface="+mn-lt"/>
              </a:rPr>
              <a:t>昆虫的故事</a:t>
            </a:r>
            <a:r>
              <a:rPr lang="en-US" altLang="zh-CN" sz="2800" b="1" dirty="0">
                <a:solidFill>
                  <a:srgbClr val="89A08C"/>
                </a:solidFill>
                <a:cs typeface="+mn-ea"/>
                <a:sym typeface="+mn-lt"/>
              </a:rPr>
              <a:t>》</a:t>
            </a:r>
            <a:r>
              <a:rPr lang="zh-CN" altLang="en-US" sz="2800" b="1" dirty="0">
                <a:solidFill>
                  <a:srgbClr val="89A08C"/>
                </a:solidFill>
                <a:cs typeface="+mn-ea"/>
                <a:sym typeface="+mn-lt"/>
              </a:rPr>
              <a:t>问世以后，法布尔就成为蜚声世界的科普读物作家，为广大读者所熟悉和热爱。他的故居和实验室现已建成法布尔纪念馆。雨果称他为“昆虫世界的荷马”。</a:t>
            </a:r>
          </a:p>
          <a:p>
            <a:pPr>
              <a:buFont typeface="Wingdings" pitchFamily="2" charset="2"/>
              <a:buNone/>
              <a:defRPr/>
            </a:pPr>
            <a:endParaRPr lang="zh-CN" altLang="en-US" b="1" dirty="0">
              <a:solidFill>
                <a:srgbClr val="89A08C"/>
              </a:solidFill>
              <a:cs typeface="+mn-ea"/>
              <a:sym typeface="+mn-lt"/>
            </a:endParaRPr>
          </a:p>
          <a:p>
            <a:pPr>
              <a:defRPr/>
            </a:pPr>
            <a:endParaRPr lang="zh-CN" altLang="en-US" sz="1800" dirty="0">
              <a:solidFill>
                <a:srgbClr val="89A08C"/>
              </a:solidFill>
              <a:cs typeface="+mn-ea"/>
              <a:sym typeface="+mn-lt"/>
            </a:endParaRPr>
          </a:p>
        </p:txBody>
      </p:sp>
    </p:spTree>
    <p:extLst>
      <p:ext uri="{BB962C8B-B14F-4D97-AF65-F5344CB8AC3E}">
        <p14:creationId xmlns:p14="http://schemas.microsoft.com/office/powerpoint/2010/main" val="1839235413"/>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1708160"/>
          </a:xfrm>
          <a:prstGeom prst="rect">
            <a:avLst/>
          </a:prstGeom>
          <a:noFill/>
        </p:spPr>
        <p:txBody>
          <a:bodyPr vert="eaVert" wrap="none" rtlCol="0">
            <a:spAutoFit/>
          </a:bodyPr>
          <a:lstStyle/>
          <a:p>
            <a:r>
              <a:rPr lang="zh-CN" altLang="en-US" sz="3200" b="1" dirty="0">
                <a:solidFill>
                  <a:srgbClr val="89A08C"/>
                </a:solidFill>
                <a:cs typeface="+mn-ea"/>
                <a:sym typeface="+mn-lt"/>
              </a:rPr>
              <a:t>课前资料</a:t>
            </a:r>
          </a:p>
        </p:txBody>
      </p:sp>
      <p:sp>
        <p:nvSpPr>
          <p:cNvPr id="4" name="Rectangle 2">
            <a:extLst>
              <a:ext uri="{FF2B5EF4-FFF2-40B4-BE49-F238E27FC236}">
                <a16:creationId xmlns:a16="http://schemas.microsoft.com/office/drawing/2014/main" xmlns="" id="{91F6345D-6EC9-4C0C-A062-8EC41E49CAE4}"/>
              </a:ext>
            </a:extLst>
          </p:cNvPr>
          <p:cNvSpPr txBox="1">
            <a:spLocks noRot="1" noChangeArrowheads="1"/>
          </p:cNvSpPr>
          <p:nvPr/>
        </p:nvSpPr>
        <p:spPr>
          <a:xfrm>
            <a:off x="1628774" y="1218890"/>
            <a:ext cx="5321300" cy="4895850"/>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20000"/>
              </a:lnSpc>
              <a:spcBef>
                <a:spcPct val="40000"/>
              </a:spcBef>
              <a:buFont typeface="Wingdings 2" panose="05020102010507070707" pitchFamily="18" charset="2"/>
              <a:buNone/>
            </a:pPr>
            <a:r>
              <a:rPr lang="zh-CN" altLang="en-US" b="1" dirty="0">
                <a:solidFill>
                  <a:srgbClr val="89A08C"/>
                </a:solidFill>
                <a:cs typeface="+mn-ea"/>
                <a:sym typeface="+mn-lt"/>
              </a:rPr>
              <a:t>        这是一部引人入胜的科普散文集，它以生动有趣的文笔，向人们展现出一个绚丽多彩的昆虫世界，</a:t>
            </a:r>
            <a:r>
              <a:rPr lang="en-US" altLang="zh-CN" b="1" dirty="0">
                <a:solidFill>
                  <a:srgbClr val="89A08C"/>
                </a:solidFill>
                <a:cs typeface="+mn-ea"/>
                <a:sym typeface="+mn-lt"/>
              </a:rPr>
              <a:t>《</a:t>
            </a:r>
            <a:r>
              <a:rPr lang="zh-CN" altLang="en-US" b="1" dirty="0">
                <a:solidFill>
                  <a:srgbClr val="89A08C"/>
                </a:solidFill>
                <a:cs typeface="+mn-ea"/>
                <a:sym typeface="+mn-lt"/>
              </a:rPr>
              <a:t>蝉</a:t>
            </a:r>
            <a:r>
              <a:rPr lang="en-US" altLang="zh-CN" b="1" dirty="0">
                <a:solidFill>
                  <a:srgbClr val="89A08C"/>
                </a:solidFill>
                <a:cs typeface="+mn-ea"/>
                <a:sym typeface="+mn-lt"/>
              </a:rPr>
              <a:t>》</a:t>
            </a:r>
            <a:r>
              <a:rPr lang="zh-CN" altLang="en-US" b="1" dirty="0">
                <a:solidFill>
                  <a:srgbClr val="89A08C"/>
                </a:solidFill>
                <a:cs typeface="+mn-ea"/>
                <a:sym typeface="+mn-lt"/>
              </a:rPr>
              <a:t>就是其中的一篇，课文选了文章中的两部分。作者通过对蝉认真观察</a:t>
            </a:r>
            <a:r>
              <a:rPr lang="en-US" altLang="zh-CN" b="1" dirty="0">
                <a:solidFill>
                  <a:srgbClr val="89A08C"/>
                </a:solidFill>
                <a:cs typeface="+mn-ea"/>
                <a:sym typeface="+mn-lt"/>
              </a:rPr>
              <a:t>15</a:t>
            </a:r>
            <a:r>
              <a:rPr lang="zh-CN" altLang="en-US" b="1" dirty="0">
                <a:solidFill>
                  <a:srgbClr val="89A08C"/>
                </a:solidFill>
                <a:cs typeface="+mn-ea"/>
                <a:sym typeface="+mn-lt"/>
              </a:rPr>
              <a:t>年之后才写出本文的。可见他的治学态度是非常严谨的。</a:t>
            </a:r>
            <a:br>
              <a:rPr lang="zh-CN" altLang="en-US" b="1" dirty="0">
                <a:solidFill>
                  <a:srgbClr val="89A08C"/>
                </a:solidFill>
                <a:cs typeface="+mn-ea"/>
                <a:sym typeface="+mn-lt"/>
              </a:rPr>
            </a:br>
            <a:r>
              <a:rPr lang="zh-CN" altLang="en-US" b="1" dirty="0">
                <a:solidFill>
                  <a:srgbClr val="89A08C"/>
                </a:solidFill>
                <a:cs typeface="+mn-ea"/>
                <a:sym typeface="+mn-lt"/>
              </a:rPr>
              <a:t>        法布尔有一句名言：</a:t>
            </a:r>
            <a:r>
              <a:rPr lang="zh-CN" altLang="en-US" b="1" dirty="0">
                <a:solidFill>
                  <a:srgbClr val="C00000"/>
                </a:solidFill>
                <a:cs typeface="+mn-ea"/>
                <a:sym typeface="+mn-lt"/>
              </a:rPr>
              <a:t>“学习这件事不在乎有没有人教你，最重要的是你自己有没有觉悟。”</a:t>
            </a:r>
            <a:r>
              <a:rPr lang="zh-CN" altLang="en-US" b="1" dirty="0">
                <a:solidFill>
                  <a:srgbClr val="89A08C"/>
                </a:solidFill>
                <a:cs typeface="+mn-ea"/>
                <a:sym typeface="+mn-lt"/>
              </a:rPr>
              <a:t>这话是他成功的秘诀，也会给我们很大的启示。</a:t>
            </a:r>
          </a:p>
        </p:txBody>
      </p:sp>
      <p:pic>
        <p:nvPicPr>
          <p:cNvPr id="6" name="Picture 2" descr="http://img10.360buyimg.com/n0/g14/M09/10/00/rBEhVVL9aKYIAAAAAAFIQrJF4k4AAInjwJn9HkAAUha975.jpg">
            <a:extLst>
              <a:ext uri="{FF2B5EF4-FFF2-40B4-BE49-F238E27FC236}">
                <a16:creationId xmlns:a16="http://schemas.microsoft.com/office/drawing/2014/main" xmlns="" id="{0B741BE0-CBE9-44C7-A7CD-ED8B663FEF4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9858"/>
          <a:stretch/>
        </p:blipFill>
        <p:spPr bwMode="auto">
          <a:xfrm>
            <a:off x="7588249" y="1218890"/>
            <a:ext cx="3078163" cy="4420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436161"/>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313B9D6-A442-4839-8655-62F9E4FE0B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xmlns="" id="{DA33D955-EEE1-4FD4-82D7-B26E495A9101}"/>
              </a:ext>
            </a:extLst>
          </p:cNvPr>
          <p:cNvSpPr txBox="1"/>
          <p:nvPr/>
        </p:nvSpPr>
        <p:spPr>
          <a:xfrm>
            <a:off x="5495925" y="2526566"/>
            <a:ext cx="3562350" cy="830997"/>
          </a:xfrm>
          <a:prstGeom prst="rect">
            <a:avLst/>
          </a:prstGeom>
          <a:solidFill>
            <a:srgbClr val="89A08C"/>
          </a:solidFill>
        </p:spPr>
        <p:txBody>
          <a:bodyPr wrap="square" rtlCol="0">
            <a:spAutoFit/>
          </a:bodyPr>
          <a:lstStyle/>
          <a:p>
            <a:r>
              <a:rPr lang="zh-CN" altLang="en-US" sz="4800" b="1" dirty="0">
                <a:solidFill>
                  <a:schemeClr val="bg1"/>
                </a:solidFill>
                <a:cs typeface="+mn-ea"/>
                <a:sym typeface="+mn-lt"/>
              </a:rPr>
              <a:t>   字词学习</a:t>
            </a:r>
          </a:p>
        </p:txBody>
      </p:sp>
      <p:sp>
        <p:nvSpPr>
          <p:cNvPr id="6" name="iṥlïḋê">
            <a:extLst>
              <a:ext uri="{FF2B5EF4-FFF2-40B4-BE49-F238E27FC236}">
                <a16:creationId xmlns:a16="http://schemas.microsoft.com/office/drawing/2014/main" xmlns="" id="{02B998EF-A810-42FE-A597-F06629094C33}"/>
              </a:ext>
            </a:extLst>
          </p:cNvPr>
          <p:cNvSpPr txBox="1">
            <a:spLocks/>
          </p:cNvSpPr>
          <p:nvPr/>
        </p:nvSpPr>
        <p:spPr>
          <a:xfrm>
            <a:off x="5143456" y="3514726"/>
            <a:ext cx="4267288" cy="266700"/>
          </a:xfrm>
          <a:prstGeom prst="rect">
            <a:avLst/>
          </a:prstGeom>
        </p:spPr>
        <p:txBody>
          <a:bodyPr vert="horz" wrap="square" lIns="360000" tIns="0" rIns="0" bIns="0" anchor="ctr" anchorCtr="0">
            <a:noAutofit/>
          </a:bodyPr>
          <a:lstStyle/>
          <a:p>
            <a:pPr algn="l">
              <a:lnSpc>
                <a:spcPct val="120000"/>
              </a:lnSpc>
            </a:pPr>
            <a:r>
              <a:rPr lang="zh-CN" altLang="en-US" sz="1200" dirty="0">
                <a:solidFill>
                  <a:srgbClr val="89A08C"/>
                </a:solidFill>
                <a:cs typeface="+mn-ea"/>
                <a:sym typeface="+mn-lt"/>
              </a:rPr>
              <a:t>此部分内容作为文字排版占位显示 （建议使用主题字体）</a:t>
            </a:r>
            <a:endParaRPr lang="en-US" altLang="zh-CN" sz="1200" dirty="0">
              <a:solidFill>
                <a:srgbClr val="89A08C"/>
              </a:solidFill>
              <a:cs typeface="+mn-ea"/>
              <a:sym typeface="+mn-lt"/>
            </a:endParaRPr>
          </a:p>
          <a:p>
            <a:pPr>
              <a:lnSpc>
                <a:spcPct val="120000"/>
              </a:lnSpc>
            </a:pPr>
            <a:r>
              <a:rPr lang="zh-CN" altLang="en-US" sz="1200" dirty="0">
                <a:solidFill>
                  <a:srgbClr val="89A08C"/>
                </a:solidFill>
                <a:cs typeface="+mn-ea"/>
                <a:sym typeface="+mn-lt"/>
              </a:rPr>
              <a:t>此部分内容作为文字排版占位显示 （建议使用主题字体）</a:t>
            </a:r>
          </a:p>
        </p:txBody>
      </p:sp>
      <p:sp>
        <p:nvSpPr>
          <p:cNvPr id="7" name="文本框 6">
            <a:extLst>
              <a:ext uri="{FF2B5EF4-FFF2-40B4-BE49-F238E27FC236}">
                <a16:creationId xmlns:a16="http://schemas.microsoft.com/office/drawing/2014/main" xmlns="" id="{DE284294-55D7-4024-A08D-C3545D364E0D}"/>
              </a:ext>
            </a:extLst>
          </p:cNvPr>
          <p:cNvSpPr txBox="1"/>
          <p:nvPr/>
        </p:nvSpPr>
        <p:spPr>
          <a:xfrm>
            <a:off x="4343237" y="2504687"/>
            <a:ext cx="800219" cy="1607171"/>
          </a:xfrm>
          <a:prstGeom prst="rect">
            <a:avLst/>
          </a:prstGeom>
          <a:noFill/>
        </p:spPr>
        <p:txBody>
          <a:bodyPr vert="eaVert" wrap="none" rtlCol="0">
            <a:spAutoFit/>
          </a:bodyPr>
          <a:lstStyle/>
          <a:p>
            <a:r>
              <a:rPr lang="zh-CN" altLang="en-US" sz="4000" b="1" dirty="0">
                <a:solidFill>
                  <a:srgbClr val="89A08C"/>
                </a:solidFill>
                <a:cs typeface="+mn-ea"/>
                <a:sym typeface="+mn-lt"/>
              </a:rPr>
              <a:t>第二节</a:t>
            </a:r>
          </a:p>
        </p:txBody>
      </p:sp>
      <p:cxnSp>
        <p:nvCxnSpPr>
          <p:cNvPr id="8" name="Straight Connector 61">
            <a:extLst>
              <a:ext uri="{FF2B5EF4-FFF2-40B4-BE49-F238E27FC236}">
                <a16:creationId xmlns:a16="http://schemas.microsoft.com/office/drawing/2014/main" xmlns="" id="{AF2ABA18-61EC-49C3-9E09-731549D6F16B}"/>
              </a:ext>
            </a:extLst>
          </p:cNvPr>
          <p:cNvCxnSpPr>
            <a:cxnSpLocks/>
          </p:cNvCxnSpPr>
          <p:nvPr/>
        </p:nvCxnSpPr>
        <p:spPr>
          <a:xfrm>
            <a:off x="5257054" y="2055079"/>
            <a:ext cx="0" cy="2530433"/>
          </a:xfrm>
          <a:prstGeom prst="line">
            <a:avLst/>
          </a:prstGeom>
          <a:ln w="28575" cap="flat" cmpd="sng" algn="ctr">
            <a:solidFill>
              <a:srgbClr val="89A08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4715674"/>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1708160"/>
          </a:xfrm>
          <a:prstGeom prst="rect">
            <a:avLst/>
          </a:prstGeom>
          <a:noFill/>
        </p:spPr>
        <p:txBody>
          <a:bodyPr vert="eaVert" wrap="none" rtlCol="0">
            <a:spAutoFit/>
          </a:bodyPr>
          <a:lstStyle/>
          <a:p>
            <a:r>
              <a:rPr lang="zh-CN" altLang="en-US" sz="3200" b="1" dirty="0">
                <a:solidFill>
                  <a:srgbClr val="89A08C"/>
                </a:solidFill>
                <a:cs typeface="+mn-ea"/>
                <a:sym typeface="+mn-lt"/>
              </a:rPr>
              <a:t>字词学习</a:t>
            </a:r>
          </a:p>
        </p:txBody>
      </p:sp>
      <p:sp>
        <p:nvSpPr>
          <p:cNvPr id="4" name="Rectangle 2">
            <a:extLst>
              <a:ext uri="{FF2B5EF4-FFF2-40B4-BE49-F238E27FC236}">
                <a16:creationId xmlns:a16="http://schemas.microsoft.com/office/drawing/2014/main" xmlns="" id="{B93B9B60-FA8E-4496-8B22-2285E02CE3C7}"/>
              </a:ext>
            </a:extLst>
          </p:cNvPr>
          <p:cNvSpPr txBox="1">
            <a:spLocks noChangeArrowheads="1"/>
          </p:cNvSpPr>
          <p:nvPr/>
        </p:nvSpPr>
        <p:spPr>
          <a:xfrm>
            <a:off x="1997075" y="715963"/>
            <a:ext cx="8540750" cy="1079500"/>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b="1" dirty="0">
                <a:solidFill>
                  <a:srgbClr val="89A08C"/>
                </a:solidFill>
                <a:latin typeface="+mn-lt"/>
                <a:ea typeface="+mn-ea"/>
                <a:cs typeface="+mn-ea"/>
                <a:sym typeface="+mn-lt"/>
              </a:rPr>
              <a:t>字词正音</a:t>
            </a:r>
            <a:r>
              <a:rPr lang="en-US" altLang="zh-CN" b="1" dirty="0">
                <a:solidFill>
                  <a:srgbClr val="89A08C"/>
                </a:solidFill>
                <a:latin typeface="+mn-lt"/>
                <a:ea typeface="+mn-ea"/>
                <a:cs typeface="+mn-ea"/>
                <a:sym typeface="+mn-lt"/>
              </a:rPr>
              <a:t>:</a:t>
            </a:r>
            <a:br>
              <a:rPr lang="en-US" altLang="zh-CN" b="1" dirty="0">
                <a:solidFill>
                  <a:srgbClr val="89A08C"/>
                </a:solidFill>
                <a:latin typeface="+mn-lt"/>
                <a:ea typeface="+mn-ea"/>
                <a:cs typeface="+mn-ea"/>
                <a:sym typeface="+mn-lt"/>
              </a:rPr>
            </a:br>
            <a:endParaRPr lang="en-US" altLang="zh-CN" b="1" dirty="0">
              <a:solidFill>
                <a:srgbClr val="89A08C"/>
              </a:solidFill>
              <a:latin typeface="+mn-lt"/>
              <a:ea typeface="+mn-ea"/>
              <a:cs typeface="+mn-ea"/>
              <a:sym typeface="+mn-lt"/>
            </a:endParaRPr>
          </a:p>
        </p:txBody>
      </p:sp>
      <p:sp>
        <p:nvSpPr>
          <p:cNvPr id="2" name="文本框 1">
            <a:extLst>
              <a:ext uri="{FF2B5EF4-FFF2-40B4-BE49-F238E27FC236}">
                <a16:creationId xmlns:a16="http://schemas.microsoft.com/office/drawing/2014/main" xmlns="" id="{FD800906-C70B-405D-A53F-4F380A24ABE0}"/>
              </a:ext>
            </a:extLst>
          </p:cNvPr>
          <p:cNvSpPr txBox="1"/>
          <p:nvPr/>
        </p:nvSpPr>
        <p:spPr>
          <a:xfrm>
            <a:off x="2987675" y="1647855"/>
            <a:ext cx="6708776" cy="4524315"/>
          </a:xfrm>
          <a:prstGeom prst="rect">
            <a:avLst/>
          </a:prstGeom>
          <a:noFill/>
        </p:spPr>
        <p:txBody>
          <a:bodyPr wrap="square" rtlCol="0">
            <a:spAutoFit/>
          </a:bodyPr>
          <a:lstStyle/>
          <a:p>
            <a:r>
              <a:rPr lang="zh-CN" altLang="en-US" sz="3200" b="1" dirty="0">
                <a:solidFill>
                  <a:srgbClr val="89A08C"/>
                </a:solidFill>
                <a:cs typeface="+mn-ea"/>
                <a:sym typeface="+mn-lt"/>
              </a:rPr>
              <a:t>蜣</a:t>
            </a:r>
            <a:r>
              <a:rPr lang="en-US" altLang="zh-CN" sz="3200" b="1" dirty="0" err="1">
                <a:solidFill>
                  <a:srgbClr val="C00000"/>
                </a:solidFill>
                <a:cs typeface="+mn-ea"/>
                <a:sym typeface="+mn-lt"/>
              </a:rPr>
              <a:t>qiāng</a:t>
            </a:r>
            <a:r>
              <a:rPr lang="en-US" altLang="zh-CN" sz="3200" b="1" dirty="0">
                <a:solidFill>
                  <a:srgbClr val="89A08C"/>
                </a:solidFill>
                <a:cs typeface="+mn-ea"/>
                <a:sym typeface="+mn-lt"/>
              </a:rPr>
              <a:t>(</a:t>
            </a:r>
            <a:r>
              <a:rPr lang="zh-CN" altLang="en-US" sz="3200" b="1" dirty="0">
                <a:solidFill>
                  <a:srgbClr val="89A08C"/>
                </a:solidFill>
                <a:cs typeface="+mn-ea"/>
                <a:sym typeface="+mn-lt"/>
              </a:rPr>
              <a:t>屎壳郎</a:t>
            </a:r>
            <a:r>
              <a:rPr lang="en-US" altLang="zh-CN" sz="3200" b="1" dirty="0">
                <a:solidFill>
                  <a:srgbClr val="89A08C"/>
                </a:solidFill>
                <a:cs typeface="+mn-ea"/>
                <a:sym typeface="+mn-lt"/>
              </a:rPr>
              <a:t>)</a:t>
            </a:r>
          </a:p>
          <a:p>
            <a:r>
              <a:rPr lang="zh-CN" altLang="en-US" sz="3200" b="1" dirty="0">
                <a:solidFill>
                  <a:srgbClr val="89A08C"/>
                </a:solidFill>
                <a:cs typeface="+mn-ea"/>
                <a:sym typeface="+mn-lt"/>
              </a:rPr>
              <a:t>窠</a:t>
            </a:r>
            <a:r>
              <a:rPr lang="en-US" altLang="zh-CN" sz="3200" b="1" dirty="0" err="1">
                <a:solidFill>
                  <a:srgbClr val="C00000"/>
                </a:solidFill>
                <a:cs typeface="+mn-ea"/>
                <a:sym typeface="+mn-lt"/>
              </a:rPr>
              <a:t>kē</a:t>
            </a:r>
            <a:r>
              <a:rPr lang="en-US" altLang="zh-CN" sz="3200" b="1" dirty="0">
                <a:solidFill>
                  <a:srgbClr val="89A08C"/>
                </a:solidFill>
                <a:cs typeface="+mn-ea"/>
                <a:sym typeface="+mn-lt"/>
              </a:rPr>
              <a:t>(</a:t>
            </a:r>
            <a:r>
              <a:rPr lang="zh-CN" altLang="en-US" sz="3200" b="1" dirty="0">
                <a:solidFill>
                  <a:srgbClr val="89A08C"/>
                </a:solidFill>
                <a:cs typeface="+mn-ea"/>
                <a:sym typeface="+mn-lt"/>
              </a:rPr>
              <a:t>鸟兽做的窝</a:t>
            </a:r>
            <a:r>
              <a:rPr lang="en-US" altLang="zh-CN" sz="3200" b="1" dirty="0">
                <a:solidFill>
                  <a:srgbClr val="89A08C"/>
                </a:solidFill>
                <a:cs typeface="+mn-ea"/>
                <a:sym typeface="+mn-lt"/>
              </a:rPr>
              <a:t>)</a:t>
            </a:r>
          </a:p>
          <a:p>
            <a:r>
              <a:rPr lang="zh-CN" altLang="en-US" sz="3200" b="1" dirty="0">
                <a:solidFill>
                  <a:srgbClr val="89A08C"/>
                </a:solidFill>
                <a:cs typeface="+mn-ea"/>
                <a:sym typeface="+mn-lt"/>
              </a:rPr>
              <a:t>墁</a:t>
            </a:r>
            <a:r>
              <a:rPr lang="en-US" altLang="zh-CN" sz="3200" b="1" dirty="0" err="1">
                <a:solidFill>
                  <a:srgbClr val="C00000"/>
                </a:solidFill>
                <a:cs typeface="+mn-ea"/>
                <a:sym typeface="+mn-lt"/>
              </a:rPr>
              <a:t>màn</a:t>
            </a:r>
            <a:r>
              <a:rPr lang="en-US" altLang="zh-CN" sz="3200" b="1" dirty="0">
                <a:solidFill>
                  <a:srgbClr val="89A08C"/>
                </a:solidFill>
                <a:cs typeface="+mn-ea"/>
                <a:sym typeface="+mn-lt"/>
              </a:rPr>
              <a:t>(</a:t>
            </a:r>
            <a:r>
              <a:rPr lang="zh-CN" altLang="en-US" sz="3200" b="1" dirty="0">
                <a:solidFill>
                  <a:srgbClr val="89A08C"/>
                </a:solidFill>
                <a:cs typeface="+mn-ea"/>
                <a:sym typeface="+mn-lt"/>
              </a:rPr>
              <a:t>用砖或石块铺地面</a:t>
            </a:r>
            <a:r>
              <a:rPr lang="en-US" altLang="zh-CN" sz="3200" b="1" dirty="0">
                <a:solidFill>
                  <a:srgbClr val="89A08C"/>
                </a:solidFill>
                <a:cs typeface="+mn-ea"/>
                <a:sym typeface="+mn-lt"/>
              </a:rPr>
              <a:t>)</a:t>
            </a:r>
          </a:p>
          <a:p>
            <a:r>
              <a:rPr lang="zh-CN" altLang="en-US" sz="3200" b="1" dirty="0">
                <a:solidFill>
                  <a:srgbClr val="89A08C"/>
                </a:solidFill>
                <a:cs typeface="+mn-ea"/>
                <a:sym typeface="+mn-lt"/>
              </a:rPr>
              <a:t>纤</a:t>
            </a:r>
            <a:r>
              <a:rPr lang="en-US" altLang="zh-CN" sz="3200" b="1" dirty="0" err="1">
                <a:solidFill>
                  <a:srgbClr val="C00000"/>
                </a:solidFill>
                <a:cs typeface="+mn-ea"/>
                <a:sym typeface="+mn-lt"/>
              </a:rPr>
              <a:t>xiān</a:t>
            </a:r>
            <a:r>
              <a:rPr lang="en-US" altLang="zh-CN" sz="3200" b="1" dirty="0">
                <a:solidFill>
                  <a:srgbClr val="89A08C"/>
                </a:solidFill>
                <a:cs typeface="+mn-ea"/>
                <a:sym typeface="+mn-lt"/>
              </a:rPr>
              <a:t>(</a:t>
            </a:r>
            <a:r>
              <a:rPr lang="zh-CN" altLang="en-US" sz="3200" b="1" dirty="0">
                <a:solidFill>
                  <a:srgbClr val="89A08C"/>
                </a:solidFill>
                <a:cs typeface="+mn-ea"/>
                <a:sym typeface="+mn-lt"/>
              </a:rPr>
              <a:t>细小</a:t>
            </a:r>
            <a:r>
              <a:rPr lang="en-US" altLang="zh-CN" sz="3200" b="1" dirty="0">
                <a:solidFill>
                  <a:srgbClr val="89A08C"/>
                </a:solidFill>
                <a:cs typeface="+mn-ea"/>
                <a:sym typeface="+mn-lt"/>
              </a:rPr>
              <a:t>)</a:t>
            </a:r>
          </a:p>
          <a:p>
            <a:r>
              <a:rPr lang="zh-CN" altLang="en-US" sz="3200" b="1" dirty="0">
                <a:solidFill>
                  <a:srgbClr val="89A08C"/>
                </a:solidFill>
                <a:cs typeface="+mn-ea"/>
                <a:sym typeface="+mn-lt"/>
              </a:rPr>
              <a:t>蚋</a:t>
            </a:r>
            <a:r>
              <a:rPr lang="en-US" altLang="zh-CN" sz="3200" b="1" dirty="0" err="1">
                <a:solidFill>
                  <a:srgbClr val="C00000"/>
                </a:solidFill>
                <a:cs typeface="+mn-ea"/>
                <a:sym typeface="+mn-lt"/>
              </a:rPr>
              <a:t>ruì</a:t>
            </a:r>
            <a:r>
              <a:rPr lang="en-US" altLang="zh-CN" sz="3200" b="1" dirty="0">
                <a:solidFill>
                  <a:srgbClr val="89A08C"/>
                </a:solidFill>
                <a:cs typeface="+mn-ea"/>
                <a:sym typeface="+mn-lt"/>
              </a:rPr>
              <a:t>(</a:t>
            </a:r>
            <a:r>
              <a:rPr lang="zh-CN" altLang="en-US" sz="3200" b="1" dirty="0">
                <a:solidFill>
                  <a:srgbClr val="89A08C"/>
                </a:solidFill>
                <a:cs typeface="+mn-ea"/>
                <a:sym typeface="+mn-lt"/>
              </a:rPr>
              <a:t>小昆虫，体长两三毫米，头小，色黑，胸背隆起，吸人和牲畜的血液</a:t>
            </a:r>
            <a:r>
              <a:rPr lang="en-US" altLang="zh-CN" sz="3200" b="1" dirty="0">
                <a:solidFill>
                  <a:srgbClr val="89A08C"/>
                </a:solidFill>
                <a:cs typeface="+mn-ea"/>
                <a:sym typeface="+mn-lt"/>
              </a:rPr>
              <a:t>)</a:t>
            </a:r>
          </a:p>
          <a:p>
            <a:r>
              <a:rPr lang="zh-CN" altLang="en-US" sz="3200" b="1" dirty="0">
                <a:solidFill>
                  <a:srgbClr val="89A08C"/>
                </a:solidFill>
                <a:cs typeface="+mn-ea"/>
                <a:sym typeface="+mn-lt"/>
              </a:rPr>
              <a:t>鳍</a:t>
            </a:r>
            <a:r>
              <a:rPr lang="en-US" altLang="zh-CN" sz="3200" b="1" dirty="0" err="1">
                <a:solidFill>
                  <a:srgbClr val="C00000"/>
                </a:solidFill>
                <a:cs typeface="+mn-ea"/>
                <a:sym typeface="+mn-lt"/>
              </a:rPr>
              <a:t>qí</a:t>
            </a:r>
            <a:r>
              <a:rPr lang="en-US" altLang="zh-CN" sz="3200" b="1" dirty="0">
                <a:solidFill>
                  <a:srgbClr val="89A08C"/>
                </a:solidFill>
                <a:cs typeface="+mn-ea"/>
                <a:sym typeface="+mn-lt"/>
              </a:rPr>
              <a:t>(</a:t>
            </a:r>
            <a:r>
              <a:rPr lang="zh-CN" altLang="en-US" sz="3200" b="1" dirty="0">
                <a:solidFill>
                  <a:srgbClr val="89A08C"/>
                </a:solidFill>
                <a:cs typeface="+mn-ea"/>
                <a:sym typeface="+mn-lt"/>
              </a:rPr>
              <a:t>鱼类的运动器官</a:t>
            </a:r>
            <a:r>
              <a:rPr lang="en-US" altLang="zh-CN" sz="3200" b="1" dirty="0">
                <a:solidFill>
                  <a:srgbClr val="89A08C"/>
                </a:solidFill>
                <a:cs typeface="+mn-ea"/>
                <a:sym typeface="+mn-lt"/>
              </a:rPr>
              <a:t>)  </a:t>
            </a:r>
          </a:p>
          <a:p>
            <a:r>
              <a:rPr lang="zh-CN" altLang="en-US" sz="3200" b="1" dirty="0">
                <a:solidFill>
                  <a:srgbClr val="89A08C"/>
                </a:solidFill>
                <a:cs typeface="+mn-ea"/>
                <a:sym typeface="+mn-lt"/>
              </a:rPr>
              <a:t>曝</a:t>
            </a:r>
            <a:r>
              <a:rPr lang="en-US" altLang="zh-CN" sz="3200" b="1" dirty="0" err="1">
                <a:solidFill>
                  <a:srgbClr val="C00000"/>
                </a:solidFill>
                <a:cs typeface="+mn-ea"/>
                <a:sym typeface="+mn-lt"/>
              </a:rPr>
              <a:t>pù</a:t>
            </a:r>
            <a:r>
              <a:rPr lang="en-US" altLang="zh-CN" sz="3200" b="1" dirty="0">
                <a:solidFill>
                  <a:srgbClr val="89A08C"/>
                </a:solidFill>
                <a:cs typeface="+mn-ea"/>
                <a:sym typeface="+mn-lt"/>
              </a:rPr>
              <a:t>(</a:t>
            </a:r>
            <a:r>
              <a:rPr lang="zh-CN" altLang="en-US" sz="3200" b="1" dirty="0">
                <a:solidFill>
                  <a:srgbClr val="89A08C"/>
                </a:solidFill>
                <a:cs typeface="+mn-ea"/>
                <a:sym typeface="+mn-lt"/>
              </a:rPr>
              <a:t>晒</a:t>
            </a:r>
            <a:r>
              <a:rPr lang="en-US" altLang="zh-CN" sz="3200" b="1" dirty="0">
                <a:solidFill>
                  <a:srgbClr val="89A08C"/>
                </a:solidFill>
                <a:cs typeface="+mn-ea"/>
                <a:sym typeface="+mn-lt"/>
              </a:rPr>
              <a:t>)</a:t>
            </a:r>
          </a:p>
        </p:txBody>
      </p:sp>
    </p:spTree>
    <p:extLst>
      <p:ext uri="{BB962C8B-B14F-4D97-AF65-F5344CB8AC3E}">
        <p14:creationId xmlns:p14="http://schemas.microsoft.com/office/powerpoint/2010/main" val="3661538249"/>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0165C3B-3BEB-417C-90D7-673561251A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a:extLst>
              <a:ext uri="{FF2B5EF4-FFF2-40B4-BE49-F238E27FC236}">
                <a16:creationId xmlns:a16="http://schemas.microsoft.com/office/drawing/2014/main" xmlns="" id="{A3C9F732-FAA6-49DC-A5BE-FF2109730264}"/>
              </a:ext>
            </a:extLst>
          </p:cNvPr>
          <p:cNvSpPr txBox="1"/>
          <p:nvPr/>
        </p:nvSpPr>
        <p:spPr>
          <a:xfrm>
            <a:off x="313492" y="2490659"/>
            <a:ext cx="677108" cy="1708160"/>
          </a:xfrm>
          <a:prstGeom prst="rect">
            <a:avLst/>
          </a:prstGeom>
          <a:noFill/>
        </p:spPr>
        <p:txBody>
          <a:bodyPr vert="eaVert" wrap="none" rtlCol="0">
            <a:spAutoFit/>
          </a:bodyPr>
          <a:lstStyle/>
          <a:p>
            <a:r>
              <a:rPr lang="zh-CN" altLang="en-US" sz="3200" b="1" dirty="0">
                <a:solidFill>
                  <a:srgbClr val="89A08C"/>
                </a:solidFill>
                <a:cs typeface="+mn-ea"/>
                <a:sym typeface="+mn-lt"/>
              </a:rPr>
              <a:t>字词学习</a:t>
            </a:r>
          </a:p>
        </p:txBody>
      </p:sp>
      <p:sp>
        <p:nvSpPr>
          <p:cNvPr id="6" name="文本框 5">
            <a:extLst>
              <a:ext uri="{FF2B5EF4-FFF2-40B4-BE49-F238E27FC236}">
                <a16:creationId xmlns:a16="http://schemas.microsoft.com/office/drawing/2014/main" xmlns="" id="{891808C0-735C-4F99-BBE6-9FB073C7504C}"/>
              </a:ext>
            </a:extLst>
          </p:cNvPr>
          <p:cNvSpPr txBox="1"/>
          <p:nvPr/>
        </p:nvSpPr>
        <p:spPr>
          <a:xfrm>
            <a:off x="2809875" y="980896"/>
            <a:ext cx="7905750" cy="5262979"/>
          </a:xfrm>
          <a:prstGeom prst="rect">
            <a:avLst/>
          </a:prstGeom>
          <a:noFill/>
        </p:spPr>
        <p:txBody>
          <a:bodyPr wrap="square" rtlCol="0">
            <a:spAutoFit/>
          </a:bodyPr>
          <a:lstStyle/>
          <a:p>
            <a:r>
              <a:rPr lang="zh-CN" altLang="en-US" sz="2800" b="1" dirty="0">
                <a:solidFill>
                  <a:srgbClr val="89A08C"/>
                </a:solidFill>
                <a:cs typeface="+mn-ea"/>
                <a:sym typeface="+mn-lt"/>
              </a:rPr>
              <a:t>喧嚣</a:t>
            </a:r>
            <a:r>
              <a:rPr lang="en-US" altLang="zh-CN" sz="2800" b="1" dirty="0">
                <a:solidFill>
                  <a:srgbClr val="89A08C"/>
                </a:solidFill>
                <a:cs typeface="+mn-ea"/>
                <a:sym typeface="+mn-lt"/>
              </a:rPr>
              <a:t>: </a:t>
            </a:r>
            <a:r>
              <a:rPr lang="zh-CN" altLang="en-US" sz="2800" b="1" dirty="0">
                <a:solidFill>
                  <a:srgbClr val="89A08C"/>
                </a:solidFill>
                <a:cs typeface="+mn-ea"/>
                <a:sym typeface="+mn-lt"/>
              </a:rPr>
              <a:t>声音杂乱，不清静。</a:t>
            </a:r>
          </a:p>
          <a:p>
            <a:endParaRPr lang="en-US" altLang="zh-CN" sz="2800" b="1" dirty="0">
              <a:solidFill>
                <a:srgbClr val="89A08C"/>
              </a:solidFill>
              <a:cs typeface="+mn-ea"/>
              <a:sym typeface="+mn-lt"/>
            </a:endParaRPr>
          </a:p>
          <a:p>
            <a:r>
              <a:rPr lang="zh-CN" altLang="en-US" sz="2800" b="1" dirty="0">
                <a:solidFill>
                  <a:srgbClr val="89A08C"/>
                </a:solidFill>
                <a:cs typeface="+mn-ea"/>
                <a:sym typeface="+mn-lt"/>
              </a:rPr>
              <a:t>罅匹敌</a:t>
            </a:r>
            <a:r>
              <a:rPr lang="en-US" altLang="zh-CN" sz="2800" b="1" dirty="0">
                <a:solidFill>
                  <a:srgbClr val="89A08C"/>
                </a:solidFill>
                <a:cs typeface="+mn-ea"/>
                <a:sym typeface="+mn-lt"/>
              </a:rPr>
              <a:t>: (</a:t>
            </a:r>
            <a:r>
              <a:rPr lang="en-US" altLang="zh-CN" sz="2800" b="1" dirty="0" err="1">
                <a:solidFill>
                  <a:srgbClr val="89A08C"/>
                </a:solidFill>
                <a:cs typeface="+mn-ea"/>
                <a:sym typeface="+mn-lt"/>
              </a:rPr>
              <a:t>Pǐ</a:t>
            </a:r>
            <a:r>
              <a:rPr lang="en-US" altLang="zh-CN" sz="2800" b="1" dirty="0">
                <a:solidFill>
                  <a:srgbClr val="89A08C"/>
                </a:solidFill>
                <a:cs typeface="+mn-ea"/>
                <a:sym typeface="+mn-lt"/>
              </a:rPr>
              <a:t>)</a:t>
            </a:r>
            <a:r>
              <a:rPr lang="zh-CN" altLang="en-US" sz="2800" b="1" dirty="0">
                <a:solidFill>
                  <a:srgbClr val="89A08C"/>
                </a:solidFill>
                <a:cs typeface="+mn-ea"/>
                <a:sym typeface="+mn-lt"/>
              </a:rPr>
              <a:t>对等，相称。</a:t>
            </a:r>
          </a:p>
          <a:p>
            <a:endParaRPr lang="en-US" altLang="zh-CN" sz="2800" b="1" dirty="0">
              <a:solidFill>
                <a:srgbClr val="89A08C"/>
              </a:solidFill>
              <a:cs typeface="+mn-ea"/>
              <a:sym typeface="+mn-lt"/>
            </a:endParaRPr>
          </a:p>
          <a:p>
            <a:r>
              <a:rPr lang="zh-CN" altLang="en-US" sz="2800" b="1" dirty="0">
                <a:solidFill>
                  <a:srgbClr val="89A08C"/>
                </a:solidFill>
                <a:cs typeface="+mn-ea"/>
                <a:sym typeface="+mn-lt"/>
              </a:rPr>
              <a:t>隙</a:t>
            </a:r>
            <a:r>
              <a:rPr lang="en-US" altLang="zh-CN" sz="2800" b="1" dirty="0">
                <a:solidFill>
                  <a:srgbClr val="89A08C"/>
                </a:solidFill>
                <a:cs typeface="+mn-ea"/>
                <a:sym typeface="+mn-lt"/>
              </a:rPr>
              <a:t>: </a:t>
            </a:r>
            <a:r>
              <a:rPr lang="zh-CN" altLang="en-US" sz="2800" b="1" dirty="0">
                <a:solidFill>
                  <a:srgbClr val="89A08C"/>
                </a:solidFill>
                <a:cs typeface="+mn-ea"/>
                <a:sym typeface="+mn-lt"/>
              </a:rPr>
              <a:t>缝隙。        腾跃</a:t>
            </a:r>
            <a:r>
              <a:rPr lang="en-US" altLang="zh-CN" sz="2800" b="1" dirty="0">
                <a:solidFill>
                  <a:srgbClr val="89A08C"/>
                </a:solidFill>
                <a:cs typeface="+mn-ea"/>
                <a:sym typeface="+mn-lt"/>
              </a:rPr>
              <a:t>: </a:t>
            </a:r>
            <a:r>
              <a:rPr lang="zh-CN" altLang="en-US" sz="2800" b="1" dirty="0">
                <a:solidFill>
                  <a:srgbClr val="89A08C"/>
                </a:solidFill>
                <a:cs typeface="+mn-ea"/>
                <a:sym typeface="+mn-lt"/>
              </a:rPr>
              <a:t>跳跃。</a:t>
            </a:r>
          </a:p>
          <a:p>
            <a:endParaRPr lang="en-US" altLang="zh-CN" sz="2800" b="1" dirty="0">
              <a:solidFill>
                <a:srgbClr val="89A08C"/>
              </a:solidFill>
              <a:cs typeface="+mn-ea"/>
              <a:sym typeface="+mn-lt"/>
            </a:endParaRPr>
          </a:p>
          <a:p>
            <a:r>
              <a:rPr lang="zh-CN" altLang="en-US" sz="2800" b="1" dirty="0">
                <a:solidFill>
                  <a:srgbClr val="89A08C"/>
                </a:solidFill>
                <a:cs typeface="+mn-ea"/>
                <a:sym typeface="+mn-lt"/>
              </a:rPr>
              <a:t>开合自如</a:t>
            </a:r>
            <a:r>
              <a:rPr lang="en-US" altLang="zh-CN" sz="2800" b="1" dirty="0">
                <a:solidFill>
                  <a:srgbClr val="89A08C"/>
                </a:solidFill>
                <a:cs typeface="+mn-ea"/>
                <a:sym typeface="+mn-lt"/>
              </a:rPr>
              <a:t>: </a:t>
            </a:r>
            <a:r>
              <a:rPr lang="zh-CN" altLang="en-US" sz="2800" b="1" dirty="0">
                <a:solidFill>
                  <a:srgbClr val="89A08C"/>
                </a:solidFill>
                <a:cs typeface="+mn-ea"/>
                <a:sym typeface="+mn-lt"/>
              </a:rPr>
              <a:t>分开收拢不受阻碍。</a:t>
            </a:r>
          </a:p>
          <a:p>
            <a:endParaRPr lang="en-US" altLang="zh-CN" sz="2800" b="1" dirty="0">
              <a:solidFill>
                <a:srgbClr val="89A08C"/>
              </a:solidFill>
              <a:cs typeface="+mn-ea"/>
              <a:sym typeface="+mn-lt"/>
            </a:endParaRPr>
          </a:p>
          <a:p>
            <a:r>
              <a:rPr lang="zh-CN" altLang="en-US" sz="2800" b="1" dirty="0">
                <a:solidFill>
                  <a:srgbClr val="89A08C"/>
                </a:solidFill>
                <a:cs typeface="+mn-ea"/>
                <a:sym typeface="+mn-lt"/>
              </a:rPr>
              <a:t>倒楣</a:t>
            </a:r>
            <a:r>
              <a:rPr lang="en-US" altLang="zh-CN" sz="2800" b="1" dirty="0">
                <a:solidFill>
                  <a:srgbClr val="89A08C"/>
                </a:solidFill>
                <a:cs typeface="+mn-ea"/>
                <a:sym typeface="+mn-lt"/>
              </a:rPr>
              <a:t>: </a:t>
            </a:r>
            <a:r>
              <a:rPr lang="zh-CN" altLang="en-US" sz="2800" b="1" dirty="0">
                <a:solidFill>
                  <a:srgbClr val="89A08C"/>
                </a:solidFill>
                <a:cs typeface="+mn-ea"/>
                <a:sym typeface="+mn-lt"/>
              </a:rPr>
              <a:t>遭遇不好。</a:t>
            </a:r>
            <a:r>
              <a:rPr lang="en-US" altLang="zh-CN" sz="2800" b="1" dirty="0">
                <a:solidFill>
                  <a:srgbClr val="89A08C"/>
                </a:solidFill>
                <a:cs typeface="+mn-ea"/>
                <a:sym typeface="+mn-lt"/>
              </a:rPr>
              <a:t>(</a:t>
            </a:r>
            <a:r>
              <a:rPr lang="zh-CN" altLang="en-US" sz="2800" b="1" dirty="0">
                <a:solidFill>
                  <a:srgbClr val="89A08C"/>
                </a:solidFill>
                <a:cs typeface="+mn-ea"/>
                <a:sym typeface="+mn-lt"/>
              </a:rPr>
              <a:t>也作倒霉</a:t>
            </a:r>
            <a:r>
              <a:rPr lang="en-US" altLang="zh-CN" sz="2800" b="1" dirty="0">
                <a:solidFill>
                  <a:srgbClr val="89A08C"/>
                </a:solidFill>
                <a:cs typeface="+mn-ea"/>
                <a:sym typeface="+mn-lt"/>
              </a:rPr>
              <a:t>)</a:t>
            </a:r>
          </a:p>
          <a:p>
            <a:endParaRPr lang="en-US" altLang="zh-CN" sz="2800" b="1" dirty="0">
              <a:solidFill>
                <a:srgbClr val="89A08C"/>
              </a:solidFill>
              <a:cs typeface="+mn-ea"/>
              <a:sym typeface="+mn-lt"/>
            </a:endParaRPr>
          </a:p>
          <a:p>
            <a:r>
              <a:rPr lang="zh-CN" altLang="en-US" sz="2800" b="1" dirty="0">
                <a:solidFill>
                  <a:srgbClr val="89A08C"/>
                </a:solidFill>
                <a:cs typeface="+mn-ea"/>
                <a:sym typeface="+mn-lt"/>
              </a:rPr>
              <a:t>无动于衷</a:t>
            </a:r>
            <a:r>
              <a:rPr lang="en-US" altLang="zh-CN" sz="2800" b="1" dirty="0">
                <a:solidFill>
                  <a:srgbClr val="89A08C"/>
                </a:solidFill>
                <a:cs typeface="+mn-ea"/>
                <a:sym typeface="+mn-lt"/>
              </a:rPr>
              <a:t>: </a:t>
            </a:r>
            <a:r>
              <a:rPr lang="zh-CN" altLang="en-US" sz="2800" b="1" dirty="0">
                <a:solidFill>
                  <a:srgbClr val="89A08C"/>
                </a:solidFill>
                <a:cs typeface="+mn-ea"/>
                <a:sym typeface="+mn-lt"/>
              </a:rPr>
              <a:t>心里一点也不受感动；一点也不动心。</a:t>
            </a:r>
          </a:p>
          <a:p>
            <a:endParaRPr lang="zh-CN" altLang="en-US" sz="2800" dirty="0">
              <a:solidFill>
                <a:srgbClr val="89A08C"/>
              </a:solidFill>
              <a:cs typeface="+mn-ea"/>
              <a:sym typeface="+mn-lt"/>
            </a:endParaRPr>
          </a:p>
        </p:txBody>
      </p:sp>
    </p:spTree>
    <p:extLst>
      <p:ext uri="{BB962C8B-B14F-4D97-AF65-F5344CB8AC3E}">
        <p14:creationId xmlns:p14="http://schemas.microsoft.com/office/powerpoint/2010/main" val="4155249376"/>
      </p:ext>
    </p:extLst>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32"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out)">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小学四年级上册PPT课件范本-蝉"/>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lohzrvb">
      <a:majorFont>
        <a:latin typeface="Arial" panose="020F0302020204030204"/>
        <a:ea typeface="SimHei"/>
        <a:cs typeface=""/>
      </a:majorFont>
      <a:minorFont>
        <a:latin typeface="Arial" panose="020F0502020204030204"/>
        <a:ea typeface="Sim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164</TotalTime>
  <Words>1481</Words>
  <Application>Microsoft Office PowerPoint</Application>
  <PresentationFormat>宽屏</PresentationFormat>
  <Paragraphs>185</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等线</vt:lpstr>
      <vt:lpstr>SimHei</vt:lpstr>
      <vt:lpstr>宋体</vt:lpstr>
      <vt:lpstr>微软雅黑</vt:lpstr>
      <vt:lpstr>Arial</vt:lpstr>
      <vt:lpstr>Calibri</vt:lpstr>
      <vt:lpstr>Calibri Light</vt:lpstr>
      <vt:lpstr>Wingdings</vt:lpstr>
      <vt:lpstr>Wingdings 2</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21</cp:revision>
  <dcterms:created xsi:type="dcterms:W3CDTF">2017-09-15T02:25:26Z</dcterms:created>
  <dcterms:modified xsi:type="dcterms:W3CDTF">2020-06-24T05:18:55Z</dcterms:modified>
</cp:coreProperties>
</file>