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28"/>
  </p:notesMasterIdLst>
  <p:sldIdLst>
    <p:sldId id="275" r:id="rId3"/>
    <p:sldId id="355" r:id="rId4"/>
    <p:sldId id="350" r:id="rId5"/>
    <p:sldId id="349" r:id="rId6"/>
    <p:sldId id="259" r:id="rId7"/>
    <p:sldId id="356" r:id="rId8"/>
    <p:sldId id="357" r:id="rId9"/>
    <p:sldId id="298" r:id="rId10"/>
    <p:sldId id="384" r:id="rId11"/>
    <p:sldId id="395" r:id="rId12"/>
    <p:sldId id="397" r:id="rId13"/>
    <p:sldId id="385" r:id="rId14"/>
    <p:sldId id="363" r:id="rId15"/>
    <p:sldId id="386" r:id="rId16"/>
    <p:sldId id="388" r:id="rId17"/>
    <p:sldId id="387" r:id="rId18"/>
    <p:sldId id="358" r:id="rId19"/>
    <p:sldId id="390" r:id="rId20"/>
    <p:sldId id="391" r:id="rId21"/>
    <p:sldId id="393" r:id="rId22"/>
    <p:sldId id="394" r:id="rId23"/>
    <p:sldId id="392" r:id="rId24"/>
    <p:sldId id="359" r:id="rId25"/>
    <p:sldId id="373" r:id="rId26"/>
    <p:sldId id="398" r:id="rId27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D7A449"/>
    <a:srgbClr val="DCB161"/>
    <a:srgbClr val="D78B03"/>
    <a:srgbClr val="595959"/>
    <a:srgbClr val="A6A6A6"/>
    <a:srgbClr val="404040"/>
    <a:srgbClr val="D9D9D9"/>
    <a:srgbClr val="7F7F7F"/>
    <a:srgbClr val="FEE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B895E-11E2-4908-9F42-E12AE380BF99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A159E-5E6C-4B03-960F-0F01FB327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12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356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282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930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000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385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599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519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9689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2788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55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9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0778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3354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023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004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684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4212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6812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50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206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28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57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377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288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A159E-5E6C-4B03-960F-0F01FB327A5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958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90E1-A449-430E-B6D7-D639AD64B006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5BB8-23FB-4D7D-9995-7D962FBD1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75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61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26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65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15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69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3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90E1-A449-430E-B6D7-D639AD64B006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5BB8-23FB-4D7D-9995-7D962FBD1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33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9369"/>
            <a:ext cx="585216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36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5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2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4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6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72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E90E1-A449-430E-B6D7-D639AD64B006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55BB8-23FB-4D7D-9995-7D962FBD1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98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73" r:id="rId3"/>
    <p:sldLayoutId id="2147483674" r:id="rId4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80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762421.htm" TargetMode="External"/><Relationship Id="rId3" Type="http://schemas.openxmlformats.org/officeDocument/2006/relationships/hyperlink" Target="http://baike.baidu.com/view/50122.htm" TargetMode="External"/><Relationship Id="rId7" Type="http://schemas.openxmlformats.org/officeDocument/2006/relationships/hyperlink" Target="http://baike.baidu.com/view/270047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ike.baidu.com/view/94220.htm" TargetMode="External"/><Relationship Id="rId5" Type="http://schemas.openxmlformats.org/officeDocument/2006/relationships/hyperlink" Target="http://baike.baidu.com/view/335607.htm" TargetMode="External"/><Relationship Id="rId4" Type="http://schemas.openxmlformats.org/officeDocument/2006/relationships/hyperlink" Target="http://baike.baidu.com/view/1112604.htm" TargetMode="Externa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2" b="10840"/>
          <a:stretch/>
        </p:blipFill>
        <p:spPr>
          <a:xfrm>
            <a:off x="3069022" y="1525347"/>
            <a:ext cx="6053958" cy="366334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342" y="1392449"/>
            <a:ext cx="3027454" cy="368256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069021" y="1743640"/>
            <a:ext cx="313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50800" dist="38100" dir="2700000" sx="99000" sy="99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五柳   </a:t>
            </a:r>
            <a:r>
              <a:rPr lang="zh-CN" altLang="en-US" sz="3600" b="1" dirty="0" smtClean="0">
                <a:effectLst>
                  <a:outerShdw blurRad="50800" dist="38100" dir="2700000" sx="99000" sy="99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先生传</a:t>
            </a:r>
            <a:endParaRPr lang="zh-CN" altLang="en-US" sz="3600" b="1" dirty="0">
              <a:effectLst>
                <a:outerShdw blurRad="50800" dist="38100" dir="2700000" sx="99000" sy="99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33931" y="2925953"/>
            <a:ext cx="180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</a:t>
            </a: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优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品</a:t>
            </a:r>
            <a:r>
              <a:rPr lang="en-US" altLang="zh-CN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65623" y="3271926"/>
            <a:ext cx="1938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时间：</a:t>
            </a:r>
            <a:r>
              <a:rPr lang="en-US" altLang="zh-CN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202X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X</a:t>
            </a: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</a:t>
            </a:r>
            <a:r>
              <a:rPr lang="en-US" altLang="zh-CN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X</a:t>
            </a: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451432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649711" y="288758"/>
            <a:ext cx="7784426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大族名流充任，同宗士人理所当然获得高品位。而品位之高下又直接与官职中国之高低挂钩。于是，世家大族累世公卿，高爵显位代代相因，形成一种“上品无寒门，下品无贱族”的局面。这种制度，延续到陶渊明生活的东晋时代达到鼎盛，以致“高门华族，有世及之荣，庶姓族人，无寸进之路”（赵翼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二十二史札记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）。终东晋之世，朝廷权力一直掌握在王、庾、桓、谢四大家族手中，成为门阀制度高峰期的显著标志</a:t>
            </a:r>
            <a:r>
              <a:rPr lang="zh-CN" altLang="en-US" sz="1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4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55" name="矩形 4"/>
          <p:cNvSpPr>
            <a:spLocks noChangeArrowheads="1"/>
          </p:cNvSpPr>
          <p:nvPr/>
        </p:nvSpPr>
        <p:spPr bwMode="auto">
          <a:xfrm rot="10800000" flipV="1">
            <a:off x="649711" y="2200743"/>
            <a:ext cx="770140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上层如此，士流趋鹜。族姓阀阅既成为进入仕途的根本条件，世家士子，视门第作铁饭碗，郡望作护身符，族谱作通行证，至于德、才</a:t>
            </a:r>
            <a:r>
              <a:rPr lang="zh-CN" altLang="en-US" sz="1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二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对这一世人司空见惯的现象，陶渊明冷眼观之十分不满。“世与我而相违”（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归去来兮辞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）这种不趋流俗的个性，注定了陶渊明与门阀之风的不调和。自传文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中，郡望、门第、宗谱一概阙如，看似不合常规，其实是对时风世俗的反拨。自号“五柳先生”，是对门阀制度的一种揶揄，对世族名士的一种调侃。陶渊明以“不知何许人”嘲弄了郡望之尊崇，以“不详其姓字”嘲弄了门第之高贵，以“宅边五柳树”嘲弄了地位之显赫，以“不慕荣利”嘲弄了官爵之矜夸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……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可以说，陶渊明借以“自况”的“五柳先生”形象，完全是针对东晋门阀制度的崇尚自塑的，是陶渊明</a:t>
            </a:r>
            <a:r>
              <a:rPr lang="zh-CN" altLang="en-US" sz="1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遗世独立。</a:t>
            </a:r>
            <a:endParaRPr lang="zh-CN" altLang="en-US" sz="14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17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794084" y="661737"/>
            <a:ext cx="7591927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　 清高绝俗的个性的一种外在表现。具有讽刺意味的是，“五柳先生”之名一出，知名晋宋并享誉后世，王、庚、桓、谢四大豪门虽然煊赫一时，而今安在哉！</a:t>
            </a:r>
            <a:b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      当然，陶渊明不是“天外来客”，虽非名门望族，其家族渊源本也可作自我夸饰。其曾祖陶侃为晋大司马，祖父陶茂任武昌太守，父亲陶敏担任过中低级官吏而后归隐。陶渊明在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命子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赠长沙公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晋故征西大将军长史孟府君传</a:t>
            </a:r>
            <a:r>
              <a:rPr lang="en-US" altLang="zh-CN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ea typeface="微软雅黑" panose="020B0503020204020204" pitchFamily="34" charset="-122"/>
                <a:sym typeface="Arial" panose="020B0604020202020204" pitchFamily="34" charset="0"/>
              </a:rPr>
              <a:t>等诗文中列举过这些事实。陶渊明的自述宗谱和士流的自我矜夸是不可相提并论的。陶渊明以辞官归隐的实际行动表现了自己的人生理念和人格价值，而“五柳先生”这一称谓，正明确地表明了诗人与世俗观念的彻底决裂。</a:t>
            </a:r>
            <a:r>
              <a:rPr lang="zh-CN" altLang="en-US" sz="1400" dirty="0"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zh-CN" altLang="en-US" sz="1400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dirty="0"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zh-CN" altLang="en-US" sz="1400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endParaRPr lang="zh-CN" altLang="en-US" sz="14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060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14732" r="1450" b="22809"/>
          <a:stretch/>
        </p:blipFill>
        <p:spPr>
          <a:xfrm>
            <a:off x="10187" y="872658"/>
            <a:ext cx="9144000" cy="4270842"/>
          </a:xfrm>
          <a:prstGeom prst="rect">
            <a:avLst/>
          </a:prstGeom>
        </p:spPr>
      </p:pic>
      <p:sp>
        <p:nvSpPr>
          <p:cNvPr id="13" name="Rectangle 4"/>
          <p:cNvSpPr/>
          <p:nvPr/>
        </p:nvSpPr>
        <p:spPr>
          <a:xfrm>
            <a:off x="4594219" y="1876307"/>
            <a:ext cx="3458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课堂讨论</a:t>
            </a:r>
            <a:endParaRPr lang="en-US" altLang="zh-CN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4594219" y="2653369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课堂讨论</a:t>
            </a:r>
            <a:endParaRPr lang="en-US" altLang="zh-CN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4594219" y="3024737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板书</a:t>
            </a:r>
            <a:endParaRPr lang="en-US" altLang="zh-CN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4594219" y="3370491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  <a:defRPr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总结</a:t>
            </a:r>
            <a:endParaRPr lang="zh-CN" alt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672386" y="770021"/>
            <a:ext cx="3580261" cy="358026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23132" y="1492147"/>
            <a:ext cx="1015663" cy="2136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zh-CN" altLang="en-US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第二部分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4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0" grpId="0"/>
      <p:bldP spid="11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189129" y="1210337"/>
            <a:ext cx="2169060" cy="2169060"/>
          </a:xfrm>
          <a:prstGeom prst="rect">
            <a:avLst/>
          </a:prstGeom>
        </p:spPr>
      </p:pic>
      <p:sp>
        <p:nvSpPr>
          <p:cNvPr id="8" name="Rectangle 4"/>
          <p:cNvSpPr/>
          <p:nvPr/>
        </p:nvSpPr>
        <p:spPr>
          <a:xfrm>
            <a:off x="710187" y="1817813"/>
            <a:ext cx="112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课堂讨论</a:t>
            </a:r>
            <a:endParaRPr lang="en-US" altLang="zh-CN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79250" y="541419"/>
            <a:ext cx="569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文章的结构模式有什么特点？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79250" y="1105698"/>
            <a:ext cx="578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为什么自号“五柳先生”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? 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体现了他怎样的精神风貌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?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79250" y="1669977"/>
            <a:ext cx="5783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陶渊明好读书为什么不求甚解？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“不求甚解”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在文中的含义  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陶渊明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的不求甚解     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879247" y="3341024"/>
            <a:ext cx="56909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何为“赞”？赞语中的那一句话和“传”中的语句照应？对作者的这种性格，该怎样看待？ </a:t>
            </a:r>
            <a:b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赞：                                        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不戚戚于贫贱”照应</a:t>
            </a:r>
            <a:b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“不汲汲于富贵”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照应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“衔觞赋诗，以乐其志”照应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879249" y="2499746"/>
            <a:ext cx="5690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哪些语句表现了五柳先生的性格生活和志趣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? 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刻画了一个怎样的形象？ </a:t>
            </a:r>
          </a:p>
        </p:txBody>
      </p:sp>
    </p:spTree>
    <p:extLst>
      <p:ext uri="{BB962C8B-B14F-4D97-AF65-F5344CB8AC3E}">
        <p14:creationId xmlns:p14="http://schemas.microsoft.com/office/powerpoint/2010/main" val="120188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11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086542" y="692706"/>
            <a:ext cx="6962584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、作者为什么要托言为五柳先生写传记？而且还要交代人物为什么竟“不知何许人也，亦不知其姓字”？ </a:t>
            </a:r>
            <a:b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7.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本文最大的特点是多用否定句，请从文中找出这些否定句，想一想多用否定句有什么作用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? </a:t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 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要点提示：“先生不知何许人也，亦不详其姓字”“不慕荣利”“不求甚解”“家贫不能常得”“曾不吝情去留” “不蔽风日”“不戚戚于贫贱，不汲汲于富贵”。 </a:t>
            </a:r>
          </a:p>
        </p:txBody>
      </p:sp>
    </p:spTree>
    <p:extLst>
      <p:ext uri="{BB962C8B-B14F-4D97-AF65-F5344CB8AC3E}">
        <p14:creationId xmlns:p14="http://schemas.microsoft.com/office/powerpoint/2010/main" val="109345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2565366" y="596727"/>
            <a:ext cx="3600818" cy="3600818"/>
          </a:xfrm>
          <a:prstGeom prst="rect">
            <a:avLst/>
          </a:prstGeom>
        </p:spPr>
      </p:pic>
      <p:sp>
        <p:nvSpPr>
          <p:cNvPr id="3" name="Rectangle 4"/>
          <p:cNvSpPr/>
          <p:nvPr/>
        </p:nvSpPr>
        <p:spPr>
          <a:xfrm>
            <a:off x="3589900" y="1981638"/>
            <a:ext cx="15517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板书</a:t>
            </a:r>
            <a:endParaRPr lang="en-US" altLang="zh-CN" sz="4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19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0865" y="1404586"/>
            <a:ext cx="800219" cy="3340570"/>
          </a:xfrm>
          <a:prstGeom prst="rect">
            <a:avLst/>
          </a:prstGeom>
          <a:solidFill>
            <a:schemeClr val="accent1"/>
          </a:solidFill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4000" b="1" dirty="0"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</a:p>
        </p:txBody>
      </p:sp>
      <p:sp>
        <p:nvSpPr>
          <p:cNvPr id="3" name="AutoShape 3"/>
          <p:cNvSpPr>
            <a:spLocks/>
          </p:cNvSpPr>
          <p:nvPr/>
        </p:nvSpPr>
        <p:spPr bwMode="auto">
          <a:xfrm>
            <a:off x="1165333" y="1822157"/>
            <a:ext cx="278381" cy="2505427"/>
          </a:xfrm>
          <a:prstGeom prst="lef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13309" y="1543776"/>
            <a:ext cx="626357" cy="584775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传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13309" y="4049204"/>
            <a:ext cx="626357" cy="584775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赞</a:t>
            </a:r>
          </a:p>
        </p:txBody>
      </p:sp>
      <p:sp>
        <p:nvSpPr>
          <p:cNvPr id="6" name="AutoShape 6"/>
          <p:cNvSpPr>
            <a:spLocks/>
          </p:cNvSpPr>
          <p:nvPr/>
        </p:nvSpPr>
        <p:spPr bwMode="auto">
          <a:xfrm>
            <a:off x="2209261" y="291063"/>
            <a:ext cx="208786" cy="3131784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87642" y="117075"/>
            <a:ext cx="2157451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ea typeface="微软雅黑" panose="020B0503020204020204" pitchFamily="34" charset="-122"/>
                <a:sym typeface="Arial" panose="020B0604020202020204" pitchFamily="34" charset="0"/>
              </a:rPr>
              <a:t>籍贯姓字：隐士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487642" y="882622"/>
            <a:ext cx="4245307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ea typeface="微软雅黑" panose="020B0503020204020204" pitchFamily="34" charset="-122"/>
                <a:sym typeface="Arial" panose="020B0604020202020204" pitchFamily="34" charset="0"/>
              </a:rPr>
              <a:t>思想性格：闲静少言，不慕荣利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487642" y="2135336"/>
            <a:ext cx="1322309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ea typeface="微软雅黑" panose="020B0503020204020204" pitchFamily="34" charset="-122"/>
                <a:sym typeface="Arial" panose="020B0604020202020204" pitchFamily="34" charset="0"/>
              </a:rPr>
              <a:t>兴趣爱好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487642" y="3179264"/>
            <a:ext cx="3618950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ea typeface="微软雅黑" panose="020B0503020204020204" pitchFamily="34" charset="-122"/>
                <a:sym typeface="Arial" panose="020B0604020202020204" pitchFamily="34" charset="0"/>
              </a:rPr>
              <a:t>生活状况：住、穿、吃</a:t>
            </a: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3949141" y="1613371"/>
            <a:ext cx="69595" cy="1391904"/>
          </a:xfrm>
          <a:prstGeom prst="leftBrace">
            <a:avLst>
              <a:gd name="adj1" fmla="val 166667"/>
              <a:gd name="adj2" fmla="val 50000"/>
            </a:avLst>
          </a:prstGeom>
          <a:noFill/>
          <a:ln w="3175">
            <a:solidFill>
              <a:schemeClr val="tx1">
                <a:lumMod val="85000"/>
                <a:lumOff val="1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088332" y="1508979"/>
            <a:ext cx="904738" cy="30777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 dirty="0">
                <a:ea typeface="微软雅黑" panose="020B0503020204020204" pitchFamily="34" charset="-122"/>
                <a:sym typeface="Arial" panose="020B0604020202020204" pitchFamily="34" charset="0"/>
              </a:rPr>
              <a:t>好读书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088332" y="2065740"/>
            <a:ext cx="1043928" cy="30777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>
                <a:ea typeface="微软雅黑" panose="020B0503020204020204" pitchFamily="34" charset="-122"/>
                <a:sym typeface="Arial" panose="020B0604020202020204" pitchFamily="34" charset="0"/>
              </a:rPr>
              <a:t>性嗜酒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088332" y="2692097"/>
            <a:ext cx="974333" cy="30777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>
                <a:ea typeface="微软雅黑" panose="020B0503020204020204" pitchFamily="34" charset="-122"/>
                <a:sym typeface="Arial" panose="020B0604020202020204" pitchFamily="34" charset="0"/>
              </a:rPr>
              <a:t>常著文</a:t>
            </a:r>
          </a:p>
        </p:txBody>
      </p:sp>
      <p:sp>
        <p:nvSpPr>
          <p:cNvPr id="15" name="AutoShape 15"/>
          <p:cNvSpPr>
            <a:spLocks/>
          </p:cNvSpPr>
          <p:nvPr/>
        </p:nvSpPr>
        <p:spPr bwMode="auto">
          <a:xfrm>
            <a:off x="2418047" y="3979608"/>
            <a:ext cx="69595" cy="835142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626833" y="3770823"/>
            <a:ext cx="2505427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ea typeface="微软雅黑" panose="020B0503020204020204" pitchFamily="34" charset="-122"/>
                <a:sym typeface="Arial" panose="020B0604020202020204" pitchFamily="34" charset="0"/>
              </a:rPr>
              <a:t>不戚戚于贫贱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626833" y="4605965"/>
            <a:ext cx="2505427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>
                <a:ea typeface="微软雅黑" panose="020B0503020204020204" pitchFamily="34" charset="-122"/>
                <a:sym typeface="Arial" panose="020B0604020202020204" pitchFamily="34" charset="0"/>
              </a:rPr>
              <a:t>不汲汲于富贵</a:t>
            </a:r>
          </a:p>
        </p:txBody>
      </p:sp>
      <p:sp>
        <p:nvSpPr>
          <p:cNvPr id="18" name="AutoShape 18"/>
          <p:cNvSpPr>
            <a:spLocks/>
          </p:cNvSpPr>
          <p:nvPr/>
        </p:nvSpPr>
        <p:spPr bwMode="auto">
          <a:xfrm>
            <a:off x="6872139" y="31552"/>
            <a:ext cx="208786" cy="5150045"/>
          </a:xfrm>
          <a:prstGeom prst="rightBrace">
            <a:avLst>
              <a:gd name="adj1" fmla="val 205556"/>
              <a:gd name="adj2" fmla="val 50000"/>
            </a:avLst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429836" y="1265395"/>
            <a:ext cx="1461499" cy="461665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志趣高洁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7429838" y="2030943"/>
            <a:ext cx="1461499" cy="461665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淡泊名利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7429840" y="2866085"/>
            <a:ext cx="1461499" cy="461665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安贫乐道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7429840" y="3631632"/>
            <a:ext cx="1461499" cy="461665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抱朴守真</a:t>
            </a:r>
          </a:p>
        </p:txBody>
      </p:sp>
    </p:spTree>
    <p:extLst>
      <p:ext uri="{BB962C8B-B14F-4D97-AF65-F5344CB8AC3E}">
        <p14:creationId xmlns:p14="http://schemas.microsoft.com/office/powerpoint/2010/main" val="1557536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14732" r="1450" b="22809"/>
          <a:stretch/>
        </p:blipFill>
        <p:spPr>
          <a:xfrm>
            <a:off x="0" y="877732"/>
            <a:ext cx="9144000" cy="42708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18146" y="1117794"/>
            <a:ext cx="7603959" cy="328462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27026" y="1691166"/>
            <a:ext cx="5786199" cy="21378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本文语言朴素平淡，呈现出一种天然真色之美，纯真可亲而又意味隽永，我们都不禁陶醉其中。我们应该感谢陶渊明，是他用性灵，用良知为中国士大夫在精神世界里建成一座坚不可摧的堡垒，为我们营造了平淡真淳的艺术境地。让我们永远地记住他，作为古代文人心灵中的一片净土，作为时代尘嚣中用尊严扛起的一面旗帜</a:t>
            </a:r>
            <a:endParaRPr lang="en-US" altLang="zh-CN" sz="1400" spc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098939" y="1691166"/>
            <a:ext cx="646331" cy="17739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总结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25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14732" r="1450" b="22809"/>
          <a:stretch/>
        </p:blipFill>
        <p:spPr>
          <a:xfrm>
            <a:off x="10187" y="872658"/>
            <a:ext cx="9144000" cy="4270842"/>
          </a:xfrm>
          <a:prstGeom prst="rect">
            <a:avLst/>
          </a:prstGeom>
        </p:spPr>
      </p:pic>
      <p:sp>
        <p:nvSpPr>
          <p:cNvPr id="13" name="Rectangle 4"/>
          <p:cNvSpPr/>
          <p:nvPr/>
        </p:nvSpPr>
        <p:spPr>
          <a:xfrm>
            <a:off x="4589541" y="2267764"/>
            <a:ext cx="3458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扩展阅读</a:t>
            </a:r>
            <a:endParaRPr lang="en-US" altLang="zh-CN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672386" y="770021"/>
            <a:ext cx="3580261" cy="358026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23132" y="1492147"/>
            <a:ext cx="1015663" cy="2136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zh-CN" altLang="en-US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</a:t>
            </a:r>
            <a:r>
              <a:rPr lang="zh-CN" altLang="en-US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部分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2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383632" y="529390"/>
            <a:ext cx="652111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zh-CN" sz="1600" dirty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其一∶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少无适俗韵，性本爱丘山。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误落尘网中，一去十三年。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羁鸟恋旧林，池鱼思故渊。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开荒南野际，抱拙归园田。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方宅十馀亩，草屋八九间。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榆柳荫後檐，桃李罗堂前。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暧暧远人村，依依墟里烟。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狗吠深巷中，鸡鸣桑树颠。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户庭无尘杂，虚室有馀闲。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久在樊笼里，复得返自然。 </a:t>
            </a:r>
            <a:r>
              <a:rPr lang="zh-CN" altLang="en-US" sz="1600" dirty="0" smtClean="0"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16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967790" y="255748"/>
            <a:ext cx="3352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a typeface="微软雅黑" panose="020B0503020204020204" pitchFamily="34" charset="-122"/>
                <a:sym typeface="Arial" panose="020B0604020202020204" pitchFamily="34" charset="0"/>
              </a:rPr>
              <a:t>归园田居五首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891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59656" y="261773"/>
            <a:ext cx="2671449" cy="2690758"/>
            <a:chOff x="459656" y="261773"/>
            <a:chExt cx="2671449" cy="269075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239527" flipH="1">
              <a:off x="1169026" y="-133706"/>
              <a:ext cx="1566600" cy="2357558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56965" flipH="1">
              <a:off x="459656" y="594973"/>
              <a:ext cx="1054636" cy="2357558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382279" y="841732"/>
            <a:ext cx="92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导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入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31" y="1533346"/>
            <a:ext cx="561264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indent="360000">
              <a:lnSpc>
                <a:spcPct val="200000"/>
              </a:lnSpc>
              <a:defRPr/>
            </a:pP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今天，我们学习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这是一篇别具一格的传记文章。作者故意隐去了传主的家世、生平事迹等一般传记要素，而着重表现他的性格志趣和精神气质。语言朴素洗练，内容看似平淡，实则蕴涵深刻。五柳先生究竟是一位什么样的人物呢？让我们去看个究竟。</a:t>
            </a: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 flipH="1" flipV="1">
            <a:off x="5581803" y="2574279"/>
            <a:ext cx="2671449" cy="2690758"/>
            <a:chOff x="459656" y="261773"/>
            <a:chExt cx="2671449" cy="269075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239527" flipH="1">
              <a:off x="1169026" y="-133706"/>
              <a:ext cx="1566600" cy="235755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56965" flipH="1">
              <a:off x="459656" y="594973"/>
              <a:ext cx="1054636" cy="23575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2250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455816" y="2273968"/>
            <a:ext cx="6096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结庐在人境，而无车马喧。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问君何能尔？心远地自偏。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采菊东篱下，悠然见南山。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山气日夕佳，飞鸟相与还。</a:t>
            </a:r>
            <a:b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此中有真意，欲辨已忘言。</a:t>
            </a:r>
            <a:r>
              <a:rPr lang="zh-CN" altLang="en-US" sz="1600" dirty="0"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60716" y="1287378"/>
            <a:ext cx="3886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a typeface="微软雅黑" panose="020B0503020204020204" pitchFamily="34" charset="-122"/>
                <a:sym typeface="Arial" panose="020B0604020202020204" pitchFamily="34" charset="0"/>
              </a:rPr>
              <a:t>饮酒（其五）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54857" y="0"/>
            <a:ext cx="30891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5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70021" y="1275345"/>
            <a:ext cx="744754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6000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 smtClean="0"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舒舍予，字老舍，现年四十岁。面黄无须。两岁失怙，可谓无父；志学之年，帝王不存，可谓无君。特别孝爱老母。幼读三百篇，不求甚解，继学师范，遂奠教书匠之基。及壮，糊口四方，教书为业。每购奖券，以得末彩为荣。二十七岁发愤著书，科学哲学无所懂，故写小说，博大家一笑，没什么了不起。三十四岁结婚，今已有一男一女，均狡猾可笑。闲时养花，不甚得法，每每有叶无花亦不忍弃。书无所不读，全无收获，并不着急。教书做事均甚认真，往往吃亏，亦不后悔。如此而已，再活四十年，也许能有点出息</a:t>
            </a:r>
            <a:r>
              <a:rPr lang="zh-CN" altLang="en-US" sz="1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600" b="1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97343" y="577516"/>
            <a:ext cx="3392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老舍自传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（有改动）</a:t>
            </a:r>
          </a:p>
        </p:txBody>
      </p:sp>
    </p:spTree>
    <p:extLst>
      <p:ext uri="{BB962C8B-B14F-4D97-AF65-F5344CB8AC3E}">
        <p14:creationId xmlns:p14="http://schemas.microsoft.com/office/powerpoint/2010/main" val="919419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14732" r="1450" b="22809"/>
          <a:stretch/>
        </p:blipFill>
        <p:spPr>
          <a:xfrm>
            <a:off x="10187" y="872658"/>
            <a:ext cx="9144000" cy="4270842"/>
          </a:xfrm>
          <a:prstGeom prst="rect">
            <a:avLst/>
          </a:prstGeom>
        </p:spPr>
      </p:pic>
      <p:sp>
        <p:nvSpPr>
          <p:cNvPr id="13" name="Rectangle 4"/>
          <p:cNvSpPr/>
          <p:nvPr/>
        </p:nvSpPr>
        <p:spPr>
          <a:xfrm>
            <a:off x="4702502" y="2267764"/>
            <a:ext cx="3458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</a:t>
            </a:r>
            <a:endParaRPr lang="en-US" altLang="zh-CN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672386" y="770021"/>
            <a:ext cx="3580261" cy="358026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23132" y="1492147"/>
            <a:ext cx="1015663" cy="2136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zh-CN" altLang="en-US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第四部分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91816" y="2413191"/>
            <a:ext cx="1005403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</a:t>
            </a:r>
            <a:endParaRPr lang="zh-CN" altLang="en-US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517" y="2394969"/>
            <a:ext cx="637674" cy="621218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3143634" y="395570"/>
            <a:ext cx="3416968" cy="48440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①先生不知何许人也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②每有会意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③亲旧知其如此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④造饮辄尽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⑤期在必醉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⑥短褐穿结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⑦衔觞赋诗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⑧以乐其志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⑨不戚戚于贫贱，不汲汲于富贵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⑩环堵萧然，不蔽风日。</a:t>
            </a:r>
            <a:b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endParaRPr lang="zh-CN" alt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双大括号 1"/>
          <p:cNvSpPr/>
          <p:nvPr/>
        </p:nvSpPr>
        <p:spPr>
          <a:xfrm>
            <a:off x="1751362" y="501615"/>
            <a:ext cx="6201512" cy="4407927"/>
          </a:xfrm>
          <a:prstGeom prst="bracePair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60318" y="1119325"/>
            <a:ext cx="923330" cy="31725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解释句中加粗词的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含义 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614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254" y="832322"/>
            <a:ext cx="3593933" cy="35011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77856" y="1982751"/>
            <a:ext cx="1988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完</a:t>
            </a:r>
            <a:endParaRPr lang="en-US" altLang="zh-CN" sz="7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74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6"/>
            <a:ext cx="5179807" cy="15235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81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20077181231135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873" y="409073"/>
            <a:ext cx="3874169" cy="430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873079" y="1102895"/>
            <a:ext cx="1107996" cy="331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闲静少言，不慕荣利。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每有会议，便欣然忘食。</a:t>
            </a:r>
          </a:p>
        </p:txBody>
      </p:sp>
    </p:spTree>
    <p:extLst>
      <p:ext uri="{BB962C8B-B14F-4D97-AF65-F5344CB8AC3E}">
        <p14:creationId xmlns:p14="http://schemas.microsoft.com/office/powerpoint/2010/main" val="23026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625" y="1554602"/>
            <a:ext cx="1452589" cy="261507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825116" y="1554602"/>
            <a:ext cx="600164" cy="1501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第一部分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29646" y="2849206"/>
            <a:ext cx="553998" cy="14889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Arial" panose="020B0604020202020204" pitchFamily="34" charset="0"/>
              </a:rPr>
              <a:t>了解课文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34254" y="1512898"/>
            <a:ext cx="923330" cy="26984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298849" y="1554602"/>
            <a:ext cx="600164" cy="1501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第二部分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718761" y="2849206"/>
            <a:ext cx="553998" cy="14168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Arial" panose="020B0604020202020204" pitchFamily="34" charset="0"/>
              </a:rPr>
              <a:t>课堂讨论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133055" y="1554602"/>
            <a:ext cx="0" cy="358248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3229336" y="1554602"/>
            <a:ext cx="600164" cy="1501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第三部分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675338" y="2849206"/>
            <a:ext cx="553998" cy="13621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Arial" panose="020B0604020202020204" pitchFamily="34" charset="0"/>
              </a:rPr>
              <a:t>扩展阅读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088125" y="1554602"/>
            <a:ext cx="0" cy="358248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014790" y="1554602"/>
            <a:ext cx="0" cy="358248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19387" y="1554602"/>
            <a:ext cx="600164" cy="1501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</a:t>
            </a: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部分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5389" y="2849206"/>
            <a:ext cx="553998" cy="14468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作业布置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290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30" grpId="0"/>
      <p:bldP spid="31" grpId="0"/>
      <p:bldP spid="34" grpId="0"/>
      <p:bldP spid="36" grpId="0"/>
      <p:bldP spid="21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14732" r="1450" b="22809"/>
          <a:stretch/>
        </p:blipFill>
        <p:spPr>
          <a:xfrm>
            <a:off x="10187" y="872658"/>
            <a:ext cx="9144000" cy="4270842"/>
          </a:xfrm>
          <a:prstGeom prst="rect">
            <a:avLst/>
          </a:prstGeom>
        </p:spPr>
      </p:pic>
      <p:sp>
        <p:nvSpPr>
          <p:cNvPr id="13" name="Rectangle 4"/>
          <p:cNvSpPr/>
          <p:nvPr/>
        </p:nvSpPr>
        <p:spPr>
          <a:xfrm>
            <a:off x="4594219" y="1876307"/>
            <a:ext cx="3458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了解</a:t>
            </a:r>
            <a:r>
              <a:rPr lang="zh-CN" altLang="en-US" sz="32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课文</a:t>
            </a:r>
            <a:endParaRPr lang="en-US" altLang="zh-CN" sz="32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4594219" y="2653369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作者</a:t>
            </a: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简介</a:t>
            </a:r>
            <a:endParaRPr lang="en-US" altLang="zh-CN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4594219" y="3024737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课文赏析</a:t>
            </a:r>
            <a:endParaRPr lang="en-US" altLang="zh-CN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4594219" y="3370491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  <a:defRPr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课文翻译</a:t>
            </a:r>
            <a:endParaRPr lang="zh-CN" alt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0460" r="14520" b="9652"/>
          <a:stretch/>
        </p:blipFill>
        <p:spPr>
          <a:xfrm>
            <a:off x="672386" y="770021"/>
            <a:ext cx="3580261" cy="358026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23132" y="1492147"/>
            <a:ext cx="1015663" cy="21360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zh-CN" altLang="en-US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第一部分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4594219" y="3716245"/>
            <a:ext cx="21044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  <a:defRPr/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朗读感悟</a:t>
            </a:r>
            <a:endParaRPr lang="zh-CN" alt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50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0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17641" y="660936"/>
            <a:ext cx="787665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360000" algn="just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陶渊明（约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365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—427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年），字元亮，号五柳先生，谥号靖节先生，入刘宋后改名潜。东晋末期</a:t>
            </a:r>
            <a:r>
              <a:rPr lang="zh-CN" altLang="en-US" sz="1400" b="1" dirty="0">
                <a:solidFill>
                  <a:srgbClr val="C00000"/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3"/>
              </a:rPr>
              <a:t>南朝宋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初期诗人、文学家、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辞赋家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、散文家。东晋浔阳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5"/>
              </a:rPr>
              <a:t>柴桑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（今江西省九江市）人。曾做过几年小官，后辞官回家，从此隐居，田园生活是陶渊明诗的主要题材，相关作品有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饮酒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归园田居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6"/>
              </a:rPr>
              <a:t>桃花源记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7"/>
              </a:rPr>
              <a:t>归去来兮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辞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  <a:hlinkClick r:id="rId8"/>
              </a:rPr>
              <a:t>桃花源诗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等。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0932" y="124235"/>
            <a:ext cx="2611172" cy="506709"/>
            <a:chOff x="303438" y="409497"/>
            <a:chExt cx="2611172" cy="506709"/>
          </a:xfrm>
        </p:grpSpPr>
        <p:sp>
          <p:nvSpPr>
            <p:cNvPr id="25" name="Rectangle 4"/>
            <p:cNvSpPr/>
            <p:nvPr/>
          </p:nvSpPr>
          <p:spPr>
            <a:xfrm>
              <a:off x="810147" y="478185"/>
              <a:ext cx="210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作者简介</a:t>
              </a:r>
              <a:endPara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4" t="10460" r="14520" b="9652"/>
            <a:stretch/>
          </p:blipFill>
          <p:spPr>
            <a:xfrm>
              <a:off x="303438" y="409497"/>
              <a:ext cx="506709" cy="506709"/>
            </a:xfrm>
            <a:prstGeom prst="rect">
              <a:avLst/>
            </a:prstGeom>
          </p:spPr>
        </p:pic>
      </p:grp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17641" y="3059841"/>
            <a:ext cx="787665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72000" algn="just"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     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陶渊明担任彭泽县令时，上级派一官员到彭泽视察，有人深知此事马虎不得，劝陶渊明好生准备，不料陶渊明却说“我不能为五斗米俸禄，卑躬屈膝，向乡里小儿弯腰行礼！”当即脱去官服，辞官回老家去了。从此不再做官。后世用“不为五斗米折腰”表示为人清高，有骨气，不为名利奔走逢迎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17641" y="2658979"/>
            <a:ext cx="286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不为五斗米折腰</a:t>
            </a:r>
          </a:p>
        </p:txBody>
      </p:sp>
    </p:spTree>
    <p:extLst>
      <p:ext uri="{BB962C8B-B14F-4D97-AF65-F5344CB8AC3E}">
        <p14:creationId xmlns:p14="http://schemas.microsoft.com/office/powerpoint/2010/main" val="352332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10926" y="120730"/>
            <a:ext cx="2611172" cy="506709"/>
            <a:chOff x="303438" y="409497"/>
            <a:chExt cx="2611172" cy="506709"/>
          </a:xfrm>
        </p:grpSpPr>
        <p:sp>
          <p:nvSpPr>
            <p:cNvPr id="7" name="Rectangle 4"/>
            <p:cNvSpPr/>
            <p:nvPr/>
          </p:nvSpPr>
          <p:spPr>
            <a:xfrm>
              <a:off x="810147" y="478185"/>
              <a:ext cx="210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课文</a:t>
              </a:r>
              <a:endPara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4" t="10460" r="14520" b="9652"/>
            <a:stretch/>
          </p:blipFill>
          <p:spPr>
            <a:xfrm>
              <a:off x="303438" y="409497"/>
              <a:ext cx="506709" cy="506709"/>
            </a:xfrm>
            <a:prstGeom prst="rect">
              <a:avLst/>
            </a:prstGeom>
          </p:spPr>
        </p:pic>
      </p:grp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56795" y="1283023"/>
            <a:ext cx="8033064" cy="340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-57132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先生不知何许人也，亦不详其姓字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宅边有五柳树，因以为号焉。闲静少言，不慕荣利。好（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hào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）读书，不求甚解；每有会意，便欣然忘食。性嗜（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shì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）酒，家贫不能常得。亲旧知其如此，或置酒而招之；造饮辄（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zhé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）尽，期在必醉。既醉而退，曾（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céng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）不吝（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lìn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）情去留。环堵萧然，不蔽风日；短褐（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hè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）穿结，箪（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dān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）瓢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(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piáo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屡空，晏（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yàn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）如也。常著文章自娱，颇示己志。忘怀得失，以此自终。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   赞曰：黔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(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qián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娄（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lóu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）之妻有言：“不戚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(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qì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戚于贫贱，不汲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(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jí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汲于富贵。”其言兹若人之俦（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chóu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乎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?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衔觞（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shāng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赋诗，以乐其志。无怀氏之民欤（</a:t>
            </a:r>
            <a:r>
              <a:rPr lang="en-US" altLang="zh-CN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yú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）？葛天氏之民欤？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6743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10926" y="120730"/>
            <a:ext cx="2611172" cy="506709"/>
            <a:chOff x="303438" y="409497"/>
            <a:chExt cx="2611172" cy="506709"/>
          </a:xfrm>
        </p:grpSpPr>
        <p:sp>
          <p:nvSpPr>
            <p:cNvPr id="27" name="Rectangle 4"/>
            <p:cNvSpPr/>
            <p:nvPr/>
          </p:nvSpPr>
          <p:spPr>
            <a:xfrm>
              <a:off x="810147" y="478185"/>
              <a:ext cx="210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课文翻译</a:t>
              </a:r>
              <a:endPara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4" t="10460" r="14520" b="9652"/>
            <a:stretch/>
          </p:blipFill>
          <p:spPr>
            <a:xfrm>
              <a:off x="303438" y="409497"/>
              <a:ext cx="506709" cy="506709"/>
            </a:xfrm>
            <a:prstGeom prst="rect">
              <a:avLst/>
            </a:prstGeom>
          </p:spPr>
        </p:pic>
      </p:grp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617635" y="841618"/>
            <a:ext cx="8089232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43200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先生不知道是哪个地方的人，也不知道他的姓名和字。因为住宅旁边有五棵柳树，就把它作为（自己的）号了。（先生性格）闲适沉静且少言寡语，不羡慕荣华利禄。爱好读书，不过分在字句上下功夫；每当对书中的内容有所领会，便高兴得忘了吃饭。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(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他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)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天性特别爱好喝酒，但因家贫而不能常得酒喝。亲戚朋友知道他有这种嗜好，有时摆了酒来招呼他；他去喝酒就喝个尽兴，希望一定喝醉。喝醉了便回家，竟不会（假装）舍不得。简陋的居室里空荡荡的，不能遮蔽寒风烈日；粗布短衣上打了补丁，乘饭的篮子和瓢里经常是空空如也，（可是）先生都泰然处之，安然自若的样子。经常写文章为乐，（从文中）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充分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显示了自己的志趣。他从不把得失的东西放在心上，凭这些过完自己的一生。 赞曰：黔娄的妻子曾经说过：不为贫贱而忧愁，不热衷于发财做官。这话大概说的是五柳先生一类的人吧？一边喝酒一边作诗，为自己抱定的志向而感到无比快乐。（他）大概是无怀氏时候的百姓，或者是上古葛天氏时候的百姓吧？</a:t>
            </a:r>
          </a:p>
          <a:p>
            <a:pPr indent="43200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0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17635" y="824265"/>
            <a:ext cx="804912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   古代人物传记通例 ，开篇先叙传主之姓名籍贯。陶渊明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亦循此例，却有意同读者开了一个大玩笑：“先生不知何许人也，亦不详其姓字，宅边有五柳树，因以为号焉。”传主生于何时，长于何地，何姓何名，概莫能知，这位“五柳先生”简直是天外来客。唯一与传主身份产生联系的，只是“宅旁有五柳树”而已！</a:t>
            </a:r>
            <a:b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   沈约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宋书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·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隐逸传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引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且评之曰，陶渊明“尝著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五柳先生传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以自况”，“其自序如此，时人谓之实录”。陶宅之旁广种柳树，可视为“实录”，此有陶诗为证。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归园田居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：“榆柳荫后檐，桃李罗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堂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前。”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拟古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：“荣荣窗下兰，密密堂前柳。”然作为一篇“自况”之文，“五柳”这一自然景观仅仅是陶渊明“因以为号”的触发点，却完全不能解释陶渊明自号“五柳先生”的根本原因。钱钟书先生于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管锥篇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中指出：“岂作自传而并不晓己之姓名籍贯哉？正激于世之卖声名、夸门第者而破除之尔！”陶渊明自号“五柳先生”，正是针对世俗有感而发，意欲“破除”此种卖声名、夸门第之社会魏晋时代，门阀制度盛行。曹魏制订的“九品官人法”赋予了世家大族政治上的特权。朝廷于州郡设立中正，评定士人之品。中正由世家风气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926" y="120730"/>
            <a:ext cx="2611172" cy="506709"/>
            <a:chOff x="303438" y="409497"/>
            <a:chExt cx="2611172" cy="506709"/>
          </a:xfrm>
        </p:grpSpPr>
        <p:sp>
          <p:nvSpPr>
            <p:cNvPr id="4" name="Rectangle 4"/>
            <p:cNvSpPr/>
            <p:nvPr/>
          </p:nvSpPr>
          <p:spPr>
            <a:xfrm>
              <a:off x="810147" y="478185"/>
              <a:ext cx="210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课文</a:t>
              </a:r>
              <a:r>
                <a: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赏析</a:t>
              </a:r>
              <a:endPara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4" t="10460" r="14520" b="9652"/>
            <a:stretch/>
          </p:blipFill>
          <p:spPr>
            <a:xfrm>
              <a:off x="303438" y="409497"/>
              <a:ext cx="506709" cy="5067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9298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柳先生传有内容课件"/>
</p:tagLst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3433</TotalTime>
  <Words>1928</Words>
  <Application>Microsoft Office PowerPoint</Application>
  <PresentationFormat>全屏显示(16:9)</PresentationFormat>
  <Paragraphs>126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370</cp:revision>
  <dcterms:created xsi:type="dcterms:W3CDTF">2017-09-28T06:09:27Z</dcterms:created>
  <dcterms:modified xsi:type="dcterms:W3CDTF">2020-06-20T09:22:05Z</dcterms:modified>
</cp:coreProperties>
</file>