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7" r:id="rId4"/>
    <p:sldId id="258" r:id="rId5"/>
    <p:sldId id="259" r:id="rId6"/>
    <p:sldId id="325" r:id="rId7"/>
    <p:sldId id="305" r:id="rId8"/>
    <p:sldId id="304" r:id="rId9"/>
    <p:sldId id="327" r:id="rId10"/>
    <p:sldId id="328" r:id="rId11"/>
    <p:sldId id="329" r:id="rId12"/>
    <p:sldId id="306" r:id="rId13"/>
    <p:sldId id="321" r:id="rId14"/>
    <p:sldId id="330" r:id="rId15"/>
    <p:sldId id="331" r:id="rId16"/>
    <p:sldId id="332" r:id="rId17"/>
    <p:sldId id="336" r:id="rId18"/>
    <p:sldId id="337" r:id="rId19"/>
    <p:sldId id="333" r:id="rId20"/>
    <p:sldId id="338" r:id="rId21"/>
    <p:sldId id="307" r:id="rId22"/>
    <p:sldId id="335" r:id="rId23"/>
    <p:sldId id="334" r:id="rId24"/>
    <p:sldId id="317" r:id="rId25"/>
    <p:sldId id="339" r:id="rId26"/>
    <p:sldId id="340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4C2C"/>
    <a:srgbClr val="F39C32"/>
    <a:srgbClr val="F4A502"/>
    <a:srgbClr val="ECB510"/>
    <a:srgbClr val="45C5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82FB5F-636E-4397-9634-ED1F7CDB0A7B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3A55FA-D9FE-4ADB-8030-C583018C98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2053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637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8181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57965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06840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3591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852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92996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8391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2911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1231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594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7399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9630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5678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0288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39439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7359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607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0123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4114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1422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2871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3684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68453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A55FA-D9FE-4ADB-8030-C583018C98E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0369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49FEE7F-0E58-4ACB-A164-564486CEA3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5EF8604A-6692-44AF-BE0F-2CBB294C6E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C217B34-14B8-4EE0-8100-9B275CCD2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40F8D4D-17B4-4513-AB40-5534A882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F9E2EA8-F389-48BB-9EBC-53DC1A4D2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4036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fallOver"/>
      </p:transition>
    </mc:Choice>
    <mc:Fallback xmlns="">
      <p:transition spd="slow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00051DE-5A76-41D9-AA31-54B18DAD0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09D7A39-DE31-49B5-AA00-CF570A8EFF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4B526D7-E95D-4D60-8CF9-46D4DDD4B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1AD0606-B009-440F-99A0-E3458282F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D99F340-C763-4BC0-BAE2-F44144191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3157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fallOver"/>
      </p:transition>
    </mc:Choice>
    <mc:Fallback xmlns="">
      <p:transition spd="slow" advClick="0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DFDDEF74-3317-40EC-B587-5CF9CBFCB1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C26E4A1-197F-4066-8356-736C6EA687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C2C0D73-BE11-4233-B383-CFCE1E4B5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D6C7F9D-7745-42E3-BD33-173A406FC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18A4E2B-CC7B-4019-836F-FCDDCCEBB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4623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fallOver"/>
      </p:transition>
    </mc:Choice>
    <mc:Fallback xmlns="">
      <p:transition spd="slow" advClick="0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682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613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820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54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3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6033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504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49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3A36F50-081C-4364-AD6D-0FAA47547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5573034-0D76-4CEC-A291-E5CEEB52E1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114AD5D-F9B6-4D13-BCD9-7F0243BD1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EB5C0A6-3B1F-402E-86D2-287B1C8D5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F7272B2-1A7D-4A79-920C-0EA1AF1AE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31242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fallOver"/>
      </p:transition>
    </mc:Choice>
    <mc:Fallback xmlns="">
      <p:transition spd="slow" advClick="0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7244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590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82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0279733-72DF-4DC5-A8EF-278242007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A94C565-ECF2-4AD6-A215-77D72C695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247E373-F56E-40A5-8D6B-D77E4B3C2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DEB4FF9-A9EE-4949-87B0-67CDCCF04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8DD9FC9-486E-4BE9-81DC-07796EE02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9287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fallOver"/>
      </p:transition>
    </mc:Choice>
    <mc:Fallback xmlns=""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705AE81-2E2F-46D1-970B-D6AF0A461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41FAE98-A8A1-40F6-82E4-880D9FFC73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0D13C6E-B6CD-4F6C-B693-D2CFC0F12A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93EFAFE-1CDE-44FB-8AC2-77B4DCB09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83BB301-9AE7-468C-B32E-B05EDAF2B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A676E023-25C5-460F-85CE-62064B401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0476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fallOver"/>
      </p:transition>
    </mc:Choice>
    <mc:Fallback xmlns=""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D742EEC-3790-4FAA-A3E5-1C3BA1FE7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1DC8669-1110-4733-AAC8-A8EF1A07A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4E08D8A-976E-41B9-9757-CD5B17C07C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98E572B8-01C6-4D05-959C-B8D5368899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2E8E520B-9338-431A-8243-2C1190ABB4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77B696DE-8B7B-46C0-A108-157BD921C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C14B2B5C-FBB5-420E-B82F-597C1829B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1CC15CF4-81DD-44D6-9342-2C2793088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4032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fallOver"/>
      </p:transition>
    </mc:Choice>
    <mc:Fallback xmlns=""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3E4B3BA-21CD-46FE-AE9B-F54A0E9DD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9319CC69-DE2B-4213-B8EC-0C1648B23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3FBF13B6-6C15-4718-948F-A3B1C8BD7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50C8B97-3662-43DC-94ED-8141CE975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549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fallOver"/>
      </p:transition>
    </mc:Choice>
    <mc:Fallback xmlns="">
      <p:transition spd="slow" advClick="0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5115C27E-D4D7-471B-855F-36DFFB34D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1027775A-29DC-4911-ADF3-FC3ED5D27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5262AC3F-A5F9-475F-A96A-E19625E78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212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fallOver"/>
      </p:transition>
    </mc:Choice>
    <mc:Fallback xmlns="">
      <p:transition spd="slow" advClick="0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C3EA158-90CA-430F-BA1A-957223673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32B23BE-2817-48D9-8C3B-995776E72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A1AAE15-F1F7-40B0-95A6-4F2635B283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D1B85EE-95DB-4E67-B01F-A56D68CB6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7BCCEF2-D201-4B0B-A49D-E94433872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289ECEE-106B-4146-A59A-A248E8143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6398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fallOver"/>
      </p:transition>
    </mc:Choice>
    <mc:Fallback xmlns="">
      <p:transition spd="slow" advClick="0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895BE2C-8C2E-4031-A0A3-D3BB5E508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598E5444-3985-4A95-A6E7-818CA20AC9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9A864AE-296E-47E9-A8BD-1EFC107FA0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52913D1-A79D-4148-8414-50CCDF883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BF96DAD-A4E9-4356-B92B-4F79D3338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5F3D108-24EF-41DF-BE83-25F43D6BF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0505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fallOver"/>
      </p:transition>
    </mc:Choice>
    <mc:Fallback xmlns=""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6C9A41BA-A76A-45CA-B0DA-CC395727D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42269D3-B9ED-4D87-B793-4FA565310F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37E539C-9E80-4F8D-AF5F-6AF8A95FB3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669B5-480E-4D8D-8479-F3F9E6798BC0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EE4871A-3941-4C68-BF48-5B6F5FF71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199189C-4616-4D8D-BC30-4281A5C48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855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fallOver"/>
      </p:transition>
    </mc:Choice>
    <mc:Fallback xmlns="">
      <p:transition spd="slow"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370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hyperlink" Target="http://image.baidu.com/i?ct=503316480&amp;z=&amp;tn=baiduimagedetail&amp;word=%D0%A6%C1%B3%B1%ED%C7%E9&amp;in=11147&amp;cl=&amp;lm=-1&amp;pn=57&amp;rn=1&amp;di=4288490685&amp;ln=1&amp;fr=&amp;ic=&amp;s=&amp;se=&amp;sme=0&amp;tab=" TargetMode="Externa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B7134C2-2060-4741-84C8-183543DBA6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7AE88EF-8278-4F03-8159-65A72F76FE48}"/>
              </a:ext>
            </a:extLst>
          </p:cNvPr>
          <p:cNvSpPr/>
          <p:nvPr/>
        </p:nvSpPr>
        <p:spPr>
          <a:xfrm>
            <a:off x="4458371" y="1034534"/>
            <a:ext cx="32752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>
                <a:solidFill>
                  <a:srgbClr val="F39C32"/>
                </a:solidFill>
                <a:cs typeface="+mn-ea"/>
                <a:sym typeface="+mn-lt"/>
              </a:rPr>
              <a:t>《</a:t>
            </a:r>
            <a:r>
              <a:rPr lang="zh-CN" altLang="en-US" sz="6000" b="1" dirty="0">
                <a:solidFill>
                  <a:srgbClr val="F39C32"/>
                </a:solidFill>
                <a:cs typeface="+mn-ea"/>
                <a:sym typeface="+mn-lt"/>
              </a:rPr>
              <a:t>秋天</a:t>
            </a:r>
            <a:r>
              <a:rPr lang="en-US" altLang="zh-CN" sz="6000" b="1" dirty="0">
                <a:solidFill>
                  <a:srgbClr val="F39C32"/>
                </a:solidFill>
                <a:cs typeface="+mn-ea"/>
                <a:sym typeface="+mn-lt"/>
              </a:rPr>
              <a:t>》</a:t>
            </a:r>
            <a:endParaRPr lang="zh-CN" altLang="en-US" sz="6000" dirty="0">
              <a:solidFill>
                <a:srgbClr val="F39C32"/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3359455-4E2A-49C5-B903-4845CF1796AC}"/>
              </a:ext>
            </a:extLst>
          </p:cNvPr>
          <p:cNvSpPr txBox="1"/>
          <p:nvPr/>
        </p:nvSpPr>
        <p:spPr>
          <a:xfrm>
            <a:off x="4096093" y="2050197"/>
            <a:ext cx="4128053" cy="523220"/>
          </a:xfrm>
          <a:prstGeom prst="rect">
            <a:avLst/>
          </a:prstGeom>
          <a:solidFill>
            <a:srgbClr val="F39C32"/>
          </a:solidFill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语文二年级上册</a:t>
            </a:r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课件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D62EAF72-6868-4A46-BD1B-216E289A61B1}"/>
              </a:ext>
            </a:extLst>
          </p:cNvPr>
          <p:cNvSpPr txBox="1"/>
          <p:nvPr/>
        </p:nvSpPr>
        <p:spPr>
          <a:xfrm>
            <a:off x="4096093" y="2621995"/>
            <a:ext cx="4458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F39C32"/>
                </a:solidFill>
                <a:cs typeface="+mn-ea"/>
                <a:sym typeface="+mn-lt"/>
              </a:rPr>
              <a:t>授课老师</a:t>
            </a:r>
            <a:r>
              <a:rPr lang="zh-CN" altLang="en-US" b="1" dirty="0" smtClean="0">
                <a:solidFill>
                  <a:srgbClr val="F39C32"/>
                </a:solidFill>
                <a:cs typeface="+mn-ea"/>
                <a:sym typeface="+mn-lt"/>
              </a:rPr>
              <a:t>：</a:t>
            </a:r>
            <a:r>
              <a:rPr lang="zh-CN" altLang="en-US" b="1" dirty="0">
                <a:solidFill>
                  <a:srgbClr val="F39C32"/>
                </a:solidFill>
                <a:cs typeface="+mn-ea"/>
                <a:sym typeface="+mn-lt"/>
              </a:rPr>
              <a:t>优</a:t>
            </a:r>
            <a:r>
              <a:rPr lang="zh-CN" altLang="en-US" b="1" dirty="0" smtClean="0">
                <a:solidFill>
                  <a:srgbClr val="F39C32"/>
                </a:solidFill>
                <a:cs typeface="+mn-ea"/>
                <a:sym typeface="+mn-lt"/>
              </a:rPr>
              <a:t>品</a:t>
            </a:r>
            <a:r>
              <a:rPr lang="en-US" altLang="zh-CN" b="1" dirty="0" smtClean="0">
                <a:solidFill>
                  <a:srgbClr val="F39C32"/>
                </a:solidFill>
                <a:cs typeface="+mn-ea"/>
                <a:sym typeface="+mn-lt"/>
              </a:rPr>
              <a:t>PPT      </a:t>
            </a:r>
            <a:r>
              <a:rPr lang="zh-CN" altLang="en-US" b="1" dirty="0">
                <a:solidFill>
                  <a:srgbClr val="F39C32"/>
                </a:solidFill>
                <a:cs typeface="+mn-ea"/>
                <a:sym typeface="+mn-lt"/>
              </a:rPr>
              <a:t>日期：</a:t>
            </a:r>
            <a:r>
              <a:rPr lang="en-US" altLang="zh-CN" b="1" dirty="0" smtClean="0">
                <a:solidFill>
                  <a:srgbClr val="F39C32"/>
                </a:solidFill>
                <a:cs typeface="+mn-ea"/>
                <a:sym typeface="+mn-lt"/>
              </a:rPr>
              <a:t>202X.9.9   </a:t>
            </a:r>
            <a:endParaRPr lang="zh-CN" altLang="en-US" b="1" dirty="0">
              <a:solidFill>
                <a:srgbClr val="F39C32"/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210D5375-196C-4138-9AD7-1CEB4172054B}"/>
              </a:ext>
            </a:extLst>
          </p:cNvPr>
          <p:cNvSpPr/>
          <p:nvPr/>
        </p:nvSpPr>
        <p:spPr>
          <a:xfrm>
            <a:off x="4031221" y="2984422"/>
            <a:ext cx="42627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39C32"/>
                </a:solidFill>
                <a:cs typeface="+mn-ea"/>
                <a:sym typeface="+mn-lt"/>
              </a:rPr>
              <a:t>The third grade 2 old house courseware</a:t>
            </a:r>
          </a:p>
          <a:p>
            <a:r>
              <a:rPr lang="en-US" altLang="zh-CN" dirty="0">
                <a:solidFill>
                  <a:srgbClr val="F39C32"/>
                </a:solidFill>
                <a:cs typeface="+mn-ea"/>
                <a:sym typeface="+mn-lt"/>
              </a:rPr>
              <a:t>The third grade 2 old house courseware</a:t>
            </a:r>
          </a:p>
        </p:txBody>
      </p:sp>
    </p:spTree>
    <p:extLst>
      <p:ext uri="{BB962C8B-B14F-4D97-AF65-F5344CB8AC3E}">
        <p14:creationId xmlns:p14="http://schemas.microsoft.com/office/powerpoint/2010/main" val="100983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5D1A9A3-8C3E-484E-B811-D714A155E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64767C10-5AAD-4606-A41A-B70DB9A883DD}"/>
              </a:ext>
            </a:extLst>
          </p:cNvPr>
          <p:cNvCxnSpPr>
            <a:cxnSpLocks/>
          </p:cNvCxnSpPr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F39C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1F9E3D2-83EC-41E2-9E67-1D9B906F3CA0}"/>
              </a:ext>
            </a:extLst>
          </p:cNvPr>
          <p:cNvSpPr txBox="1"/>
          <p:nvPr/>
        </p:nvSpPr>
        <p:spPr>
          <a:xfrm>
            <a:off x="4977745" y="11126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39C32"/>
                </a:solidFill>
                <a:cs typeface="+mn-ea"/>
                <a:sym typeface="+mn-lt"/>
              </a:rPr>
              <a:t>字词学习</a:t>
            </a:r>
          </a:p>
        </p:txBody>
      </p:sp>
      <p:sp>
        <p:nvSpPr>
          <p:cNvPr id="6" name="矩形 3">
            <a:extLst>
              <a:ext uri="{FF2B5EF4-FFF2-40B4-BE49-F238E27FC236}">
                <a16:creationId xmlns:a16="http://schemas.microsoft.com/office/drawing/2014/main" xmlns="" id="{B1029FD8-2278-4DC3-9D50-0B938F70CF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3550" y="1843881"/>
            <a:ext cx="91440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8000"/>
              </a:lnSpc>
            </a:pPr>
            <a:r>
              <a:rPr lang="zh-CN" altLang="en-US" sz="5400" dirty="0"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zh-CN" altLang="en-US" sz="5400" dirty="0">
                <a:solidFill>
                  <a:srgbClr val="FF9900"/>
                </a:solidFill>
                <a:latin typeface="+mn-lt"/>
                <a:ea typeface="+mn-ea"/>
                <a:cs typeface="+mn-ea"/>
                <a:sym typeface="+mn-lt"/>
              </a:rPr>
              <a:t>凉   纷   扬   棉   洁   似   </a:t>
            </a:r>
            <a:endParaRPr lang="en-US" altLang="zh-CN" sz="5400" dirty="0">
              <a:solidFill>
                <a:srgbClr val="FF99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ts val="8000"/>
              </a:lnSpc>
            </a:pPr>
            <a:r>
              <a:rPr lang="en-US" altLang="zh-CN" sz="5400" dirty="0">
                <a:solidFill>
                  <a:srgbClr val="FF9900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zh-CN" altLang="en-US" sz="5400" dirty="0">
                <a:solidFill>
                  <a:srgbClr val="FF9900"/>
                </a:solidFill>
                <a:latin typeface="+mn-lt"/>
                <a:ea typeface="+mn-ea"/>
                <a:cs typeface="+mn-ea"/>
                <a:sym typeface="+mn-lt"/>
              </a:rPr>
              <a:t>苹   灵   枣   随   粮   堆   </a:t>
            </a:r>
            <a:endParaRPr lang="en-US" altLang="zh-CN" sz="5400" dirty="0">
              <a:solidFill>
                <a:srgbClr val="FF99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ts val="8000"/>
              </a:lnSpc>
            </a:pPr>
            <a:r>
              <a:rPr lang="en-US" altLang="zh-CN" sz="5400" dirty="0">
                <a:solidFill>
                  <a:srgbClr val="FF9900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zh-CN" altLang="en-US" sz="5400" dirty="0">
                <a:solidFill>
                  <a:srgbClr val="FF9900"/>
                </a:solidFill>
                <a:latin typeface="+mn-lt"/>
                <a:ea typeface="+mn-ea"/>
                <a:cs typeface="+mn-ea"/>
                <a:sym typeface="+mn-lt"/>
              </a:rPr>
              <a:t>座   </a:t>
            </a:r>
            <a:r>
              <a:rPr lang="zh-CN" altLang="en-US" sz="5400" dirty="0">
                <a:solidFill>
                  <a:srgbClr val="9E4C2C"/>
                </a:solidFill>
                <a:latin typeface="+mn-lt"/>
                <a:ea typeface="+mn-ea"/>
                <a:cs typeface="+mn-ea"/>
                <a:sym typeface="+mn-lt"/>
              </a:rPr>
              <a:t>阵   汽   秋   路   季 </a:t>
            </a:r>
          </a:p>
        </p:txBody>
      </p:sp>
    </p:spTree>
    <p:extLst>
      <p:ext uri="{BB962C8B-B14F-4D97-AF65-F5344CB8AC3E}">
        <p14:creationId xmlns:p14="http://schemas.microsoft.com/office/powerpoint/2010/main" val="36286214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4739AF5B-1C4F-4E0B-B97C-D2EB5815E9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13CD03B-C064-4009-8A3D-1010ABF40E36}"/>
              </a:ext>
            </a:extLst>
          </p:cNvPr>
          <p:cNvSpPr txBox="1"/>
          <p:nvPr/>
        </p:nvSpPr>
        <p:spPr>
          <a:xfrm>
            <a:off x="5179983" y="1078409"/>
            <a:ext cx="18774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F39C32"/>
                </a:solidFill>
                <a:cs typeface="+mn-ea"/>
                <a:sym typeface="+mn-lt"/>
              </a:rPr>
              <a:t>第三节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73FE824-2F88-4F59-8108-BE038FD55238}"/>
              </a:ext>
            </a:extLst>
          </p:cNvPr>
          <p:cNvSpPr/>
          <p:nvPr/>
        </p:nvSpPr>
        <p:spPr>
          <a:xfrm>
            <a:off x="4152900" y="1847850"/>
            <a:ext cx="3912231" cy="769441"/>
          </a:xfrm>
          <a:prstGeom prst="rect">
            <a:avLst/>
          </a:prstGeom>
          <a:solidFill>
            <a:srgbClr val="F39C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    课文赏析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D78E07A-A8B6-4E03-826A-515A1BA92B80}"/>
              </a:ext>
            </a:extLst>
          </p:cNvPr>
          <p:cNvSpPr/>
          <p:nvPr/>
        </p:nvSpPr>
        <p:spPr>
          <a:xfrm>
            <a:off x="4050668" y="2655391"/>
            <a:ext cx="42627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39C32"/>
                </a:solidFill>
                <a:cs typeface="+mn-ea"/>
                <a:sym typeface="+mn-lt"/>
              </a:rPr>
              <a:t>The third grade 2 old house courseware</a:t>
            </a:r>
          </a:p>
          <a:p>
            <a:r>
              <a:rPr lang="en-US" altLang="zh-CN" dirty="0">
                <a:solidFill>
                  <a:srgbClr val="F39C32"/>
                </a:solidFill>
                <a:cs typeface="+mn-ea"/>
                <a:sym typeface="+mn-lt"/>
              </a:rPr>
              <a:t>The third grade 2 old house courseware</a:t>
            </a:r>
          </a:p>
          <a:p>
            <a:r>
              <a:rPr lang="en-US" altLang="zh-CN" dirty="0">
                <a:solidFill>
                  <a:srgbClr val="F39C32"/>
                </a:solidFill>
                <a:cs typeface="+mn-ea"/>
                <a:sym typeface="+mn-lt"/>
              </a:rPr>
              <a:t>The third grade 2 old house courseware</a:t>
            </a:r>
            <a:endParaRPr lang="zh-CN" altLang="en-US" dirty="0">
              <a:solidFill>
                <a:srgbClr val="F39C32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09345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5D1A9A3-8C3E-484E-B811-D714A155E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64767C10-5AAD-4606-A41A-B70DB9A883DD}"/>
              </a:ext>
            </a:extLst>
          </p:cNvPr>
          <p:cNvCxnSpPr>
            <a:cxnSpLocks/>
          </p:cNvCxnSpPr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F39C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1F9E3D2-83EC-41E2-9E67-1D9B906F3CA0}"/>
              </a:ext>
            </a:extLst>
          </p:cNvPr>
          <p:cNvSpPr txBox="1"/>
          <p:nvPr/>
        </p:nvSpPr>
        <p:spPr>
          <a:xfrm>
            <a:off x="4977745" y="11126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39C32"/>
                </a:solidFill>
                <a:cs typeface="+mn-ea"/>
                <a:sym typeface="+mn-lt"/>
              </a:rPr>
              <a:t>课文赏析</a:t>
            </a: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xmlns="" id="{8C3092F1-D97D-4CE3-9BE8-FC8108EAE5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4075" y="1527036"/>
            <a:ext cx="794385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秋天到了，</a:t>
            </a:r>
            <a:r>
              <a:rPr lang="zh-CN" altLang="en-US" sz="3200" dirty="0">
                <a:solidFill>
                  <a:srgbClr val="9E4C2C"/>
                </a:solidFill>
                <a:latin typeface="+mn-lt"/>
                <a:ea typeface="+mn-ea"/>
                <a:cs typeface="+mn-ea"/>
                <a:sym typeface="+mn-lt"/>
              </a:rPr>
              <a:t>小草黄了，树叶也黄了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。一阵阵凉风吹过，树叶纷纷扬扬飘落下来。</a:t>
            </a:r>
          </a:p>
        </p:txBody>
      </p:sp>
      <p:sp>
        <p:nvSpPr>
          <p:cNvPr id="7" name="Text Box 24">
            <a:extLst>
              <a:ext uri="{FF2B5EF4-FFF2-40B4-BE49-F238E27FC236}">
                <a16:creationId xmlns:a16="http://schemas.microsoft.com/office/drawing/2014/main" xmlns="" id="{2EAFAE2D-5835-4B47-89BD-F7CBBB0F05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0650" y="3709959"/>
            <a:ext cx="83439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一阵阵凉风吹过，树叶</a:t>
            </a:r>
            <a:r>
              <a:rPr lang="zh-CN" altLang="en-US" sz="3200" dirty="0">
                <a:solidFill>
                  <a:srgbClr val="9E4C2C"/>
                </a:solidFill>
                <a:latin typeface="+mn-lt"/>
                <a:ea typeface="+mn-ea"/>
                <a:cs typeface="+mn-ea"/>
                <a:sym typeface="+mn-lt"/>
              </a:rPr>
              <a:t>纷纷扬扬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飘落下来。</a:t>
            </a:r>
          </a:p>
        </p:txBody>
      </p:sp>
    </p:spTree>
    <p:extLst>
      <p:ext uri="{BB962C8B-B14F-4D97-AF65-F5344CB8AC3E}">
        <p14:creationId xmlns:p14="http://schemas.microsoft.com/office/powerpoint/2010/main" val="20444197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5D1A9A3-8C3E-484E-B811-D714A155E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64767C10-5AAD-4606-A41A-B70DB9A883DD}"/>
              </a:ext>
            </a:extLst>
          </p:cNvPr>
          <p:cNvCxnSpPr>
            <a:cxnSpLocks/>
          </p:cNvCxnSpPr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F39C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1F9E3D2-83EC-41E2-9E67-1D9B906F3CA0}"/>
              </a:ext>
            </a:extLst>
          </p:cNvPr>
          <p:cNvSpPr txBox="1"/>
          <p:nvPr/>
        </p:nvSpPr>
        <p:spPr>
          <a:xfrm>
            <a:off x="4977745" y="11126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39C32"/>
                </a:solidFill>
                <a:cs typeface="+mn-ea"/>
                <a:sym typeface="+mn-lt"/>
              </a:rPr>
              <a:t>课文赏析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xmlns="" id="{B19DC897-2FB8-48DA-BF90-79FA54A10F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7325" y="1527036"/>
            <a:ext cx="101155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39C32"/>
                </a:solidFill>
                <a:cs typeface="+mn-ea"/>
                <a:sym typeface="+mn-lt"/>
              </a:rPr>
              <a:t>       </a:t>
            </a: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田野里，</a:t>
            </a:r>
            <a:r>
              <a:rPr lang="zh-CN" altLang="en-US" sz="3200" dirty="0">
                <a:solidFill>
                  <a:srgbClr val="9E4C2C"/>
                </a:solidFill>
                <a:cs typeface="+mn-ea"/>
                <a:sym typeface="+mn-lt"/>
              </a:rPr>
              <a:t>稻子</a:t>
            </a: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熟了，黄澄澄的，像铺了一地金子。棉花吐絮了，露出洁白的笑脸。红玛瑙似的</a:t>
            </a:r>
            <a:r>
              <a:rPr lang="zh-CN" altLang="en-US" sz="3200" dirty="0">
                <a:solidFill>
                  <a:srgbClr val="9E4C2C"/>
                </a:solidFill>
                <a:cs typeface="+mn-ea"/>
                <a:sym typeface="+mn-lt"/>
              </a:rPr>
              <a:t>高粱</a:t>
            </a: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点着头，好像在说：“丰收的季节真美丽！”</a:t>
            </a: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xmlns="" id="{D4F82ADB-E524-452C-B5A2-90F0F794B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8850" y="3774885"/>
            <a:ext cx="70104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dirty="0">
                <a:solidFill>
                  <a:srgbClr val="9E4C2C"/>
                </a:solidFill>
                <a:latin typeface="+mn-lt"/>
                <a:ea typeface="+mn-ea"/>
                <a:cs typeface="+mn-ea"/>
                <a:sym typeface="+mn-lt"/>
              </a:rPr>
              <a:t>          </a:t>
            </a:r>
            <a:r>
              <a:rPr lang="zh-CN" altLang="en-US" sz="3200" dirty="0">
                <a:solidFill>
                  <a:srgbClr val="9E4C2C"/>
                </a:solidFill>
                <a:latin typeface="+mn-lt"/>
                <a:ea typeface="+mn-ea"/>
                <a:cs typeface="+mn-ea"/>
                <a:sym typeface="+mn-lt"/>
              </a:rPr>
              <a:t>课文里描写的</a:t>
            </a:r>
            <a:r>
              <a:rPr lang="en-US" altLang="zh-CN" sz="3200" dirty="0">
                <a:solidFill>
                  <a:srgbClr val="9E4C2C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3200" dirty="0">
                <a:solidFill>
                  <a:srgbClr val="9E4C2C"/>
                </a:solidFill>
                <a:latin typeface="+mn-lt"/>
                <a:ea typeface="+mn-ea"/>
                <a:cs typeface="+mn-ea"/>
                <a:sym typeface="+mn-lt"/>
              </a:rPr>
              <a:t>种农作物，你最喜欢哪一个？为什么？请跟同学说一说。</a:t>
            </a:r>
          </a:p>
        </p:txBody>
      </p:sp>
    </p:spTree>
    <p:extLst>
      <p:ext uri="{BB962C8B-B14F-4D97-AF65-F5344CB8AC3E}">
        <p14:creationId xmlns:p14="http://schemas.microsoft.com/office/powerpoint/2010/main" val="19825506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5D1A9A3-8C3E-484E-B811-D714A155E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64767C10-5AAD-4606-A41A-B70DB9A883DD}"/>
              </a:ext>
            </a:extLst>
          </p:cNvPr>
          <p:cNvCxnSpPr>
            <a:cxnSpLocks/>
          </p:cNvCxnSpPr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F39C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1F9E3D2-83EC-41E2-9E67-1D9B906F3CA0}"/>
              </a:ext>
            </a:extLst>
          </p:cNvPr>
          <p:cNvSpPr txBox="1"/>
          <p:nvPr/>
        </p:nvSpPr>
        <p:spPr>
          <a:xfrm>
            <a:off x="4977745" y="11126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39C32"/>
                </a:solidFill>
                <a:cs typeface="+mn-ea"/>
                <a:sym typeface="+mn-lt"/>
              </a:rPr>
              <a:t>课文赏析</a:t>
            </a:r>
          </a:p>
        </p:txBody>
      </p:sp>
      <p:sp>
        <p:nvSpPr>
          <p:cNvPr id="6" name="Text Box 11">
            <a:extLst>
              <a:ext uri="{FF2B5EF4-FFF2-40B4-BE49-F238E27FC236}">
                <a16:creationId xmlns:a16="http://schemas.microsoft.com/office/drawing/2014/main" xmlns="" id="{5506F0CA-2FC8-4F14-99F7-7B0A80AB76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1066800"/>
            <a:ext cx="85344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zh-CN" altLang="en-US" sz="3200" dirty="0">
                <a:solidFill>
                  <a:srgbClr val="FF9900"/>
                </a:solidFill>
                <a:latin typeface="+mn-lt"/>
                <a:ea typeface="+mn-ea"/>
                <a:cs typeface="+mn-ea"/>
                <a:sym typeface="+mn-lt"/>
              </a:rPr>
              <a:t>田野里，（       ）熟了，黄澄澄的，像（                                     ）。</a:t>
            </a:r>
          </a:p>
        </p:txBody>
      </p:sp>
      <p:pic>
        <p:nvPicPr>
          <p:cNvPr id="7" name="main_pic" descr="100721212787a333f856175f5b">
            <a:extLst>
              <a:ext uri="{FF2B5EF4-FFF2-40B4-BE49-F238E27FC236}">
                <a16:creationId xmlns:a16="http://schemas.microsoft.com/office/drawing/2014/main" xmlns="" id="{4577F77B-E019-4059-94F4-5D21440368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324" y="2547492"/>
            <a:ext cx="4000500" cy="3662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main_pic" descr="20100817164740716">
            <a:extLst>
              <a:ext uri="{FF2B5EF4-FFF2-40B4-BE49-F238E27FC236}">
                <a16:creationId xmlns:a16="http://schemas.microsoft.com/office/drawing/2014/main" xmlns="" id="{D063F4EF-AB3C-41CE-8398-C5663EBF84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100" y="2547492"/>
            <a:ext cx="5029200" cy="3662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50218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5D1A9A3-8C3E-484E-B811-D714A155E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64767C10-5AAD-4606-A41A-B70DB9A883DD}"/>
              </a:ext>
            </a:extLst>
          </p:cNvPr>
          <p:cNvCxnSpPr>
            <a:cxnSpLocks/>
          </p:cNvCxnSpPr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F39C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1F9E3D2-83EC-41E2-9E67-1D9B906F3CA0}"/>
              </a:ext>
            </a:extLst>
          </p:cNvPr>
          <p:cNvSpPr txBox="1"/>
          <p:nvPr/>
        </p:nvSpPr>
        <p:spPr>
          <a:xfrm>
            <a:off x="4977745" y="11126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39C32"/>
                </a:solidFill>
                <a:cs typeface="+mn-ea"/>
                <a:sym typeface="+mn-lt"/>
              </a:rPr>
              <a:t>课文赏析</a:t>
            </a:r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xmlns="" id="{A1440991-C99A-4B27-990A-FE36AC1EE4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4550" y="1484084"/>
            <a:ext cx="84582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                    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果园里，</a:t>
            </a:r>
            <a:r>
              <a:rPr lang="zh-CN" altLang="en-US" sz="3200" dirty="0">
                <a:solidFill>
                  <a:srgbClr val="9E4C2C"/>
                </a:solidFill>
                <a:latin typeface="+mn-lt"/>
                <a:ea typeface="+mn-ea"/>
                <a:cs typeface="+mn-ea"/>
                <a:sym typeface="+mn-lt"/>
              </a:rPr>
              <a:t>苹果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的脸涨得通红。</a:t>
            </a:r>
            <a:r>
              <a:rPr lang="zh-CN" altLang="en-US" sz="3200" dirty="0">
                <a:solidFill>
                  <a:srgbClr val="9E4C2C"/>
                </a:solidFill>
                <a:latin typeface="+mn-lt"/>
                <a:ea typeface="+mn-ea"/>
                <a:cs typeface="+mn-ea"/>
                <a:sym typeface="+mn-lt"/>
              </a:rPr>
              <a:t>石榴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笑得咧开了嘴。水灵灵的</a:t>
            </a:r>
            <a:r>
              <a:rPr lang="zh-CN" altLang="en-US" sz="3200" dirty="0">
                <a:solidFill>
                  <a:srgbClr val="9E4C2C"/>
                </a:solidFill>
                <a:latin typeface="+mn-lt"/>
                <a:ea typeface="+mn-ea"/>
                <a:cs typeface="+mn-ea"/>
                <a:sym typeface="+mn-lt"/>
              </a:rPr>
              <a:t>葡萄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，红彤彤的</a:t>
            </a:r>
            <a:r>
              <a:rPr lang="zh-CN" altLang="en-US" sz="3200" dirty="0">
                <a:solidFill>
                  <a:srgbClr val="9E4C2C"/>
                </a:solidFill>
                <a:latin typeface="+mn-lt"/>
                <a:ea typeface="+mn-ea"/>
                <a:cs typeface="+mn-ea"/>
                <a:sym typeface="+mn-lt"/>
              </a:rPr>
              <a:t>枣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，随风送来一阵阵清香。</a:t>
            </a: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xmlns="" id="{AE3A0555-397F-4D27-B3FD-795BF5A63A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1700" y="3755722"/>
            <a:ext cx="7848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        请选择一种水果向你的小伙伴介绍一下吧！</a:t>
            </a:r>
            <a:r>
              <a:rPr lang="zh-CN" altLang="en-US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202405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5D1A9A3-8C3E-484E-B811-D714A155E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64767C10-5AAD-4606-A41A-B70DB9A883DD}"/>
              </a:ext>
            </a:extLst>
          </p:cNvPr>
          <p:cNvCxnSpPr>
            <a:cxnSpLocks/>
          </p:cNvCxnSpPr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F39C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1F9E3D2-83EC-41E2-9E67-1D9B906F3CA0}"/>
              </a:ext>
            </a:extLst>
          </p:cNvPr>
          <p:cNvSpPr txBox="1"/>
          <p:nvPr/>
        </p:nvSpPr>
        <p:spPr>
          <a:xfrm>
            <a:off x="4977745" y="11126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39C32"/>
                </a:solidFill>
                <a:cs typeface="+mn-ea"/>
                <a:sym typeface="+mn-lt"/>
              </a:rPr>
              <a:t>课文赏析</a:t>
            </a:r>
          </a:p>
        </p:txBody>
      </p:sp>
      <p:pic>
        <p:nvPicPr>
          <p:cNvPr id="6" name="main_pic" descr="20070919092338449">
            <a:extLst>
              <a:ext uri="{FF2B5EF4-FFF2-40B4-BE49-F238E27FC236}">
                <a16:creationId xmlns:a16="http://schemas.microsoft.com/office/drawing/2014/main" xmlns="" id="{15055ECB-6A78-42A9-9926-771EAEF288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248" y="915863"/>
            <a:ext cx="381000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main_pic" descr="20091001220321br">
            <a:extLst>
              <a:ext uri="{FF2B5EF4-FFF2-40B4-BE49-F238E27FC236}">
                <a16:creationId xmlns:a16="http://schemas.microsoft.com/office/drawing/2014/main" xmlns="" id="{AE3A02A9-A0C9-445D-9459-4FC46771CE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0" t="8056" r="3640" b="27709"/>
          <a:stretch/>
        </p:blipFill>
        <p:spPr bwMode="auto">
          <a:xfrm>
            <a:off x="6129701" y="930414"/>
            <a:ext cx="4076701" cy="2498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8AAFB7B-723A-4549-BD80-96EF9D799E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50833" y="3511058"/>
            <a:ext cx="3810000" cy="253365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EC066892-E8F8-44B2-87D5-8AB616C1CF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1169" y="3476315"/>
            <a:ext cx="4057650" cy="253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9734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5D1A9A3-8C3E-484E-B811-D714A155E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64767C10-5AAD-4606-A41A-B70DB9A883DD}"/>
              </a:ext>
            </a:extLst>
          </p:cNvPr>
          <p:cNvCxnSpPr>
            <a:cxnSpLocks/>
          </p:cNvCxnSpPr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F39C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1F9E3D2-83EC-41E2-9E67-1D9B906F3CA0}"/>
              </a:ext>
            </a:extLst>
          </p:cNvPr>
          <p:cNvSpPr txBox="1"/>
          <p:nvPr/>
        </p:nvSpPr>
        <p:spPr>
          <a:xfrm>
            <a:off x="4977745" y="11126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39C32"/>
                </a:solidFill>
                <a:cs typeface="+mn-ea"/>
                <a:sym typeface="+mn-lt"/>
              </a:rPr>
              <a:t>课文赏析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xmlns="" id="{1F6184F9-EE35-44F0-9E9C-90A00B35BC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3850" y="3009900"/>
            <a:ext cx="4419600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800" b="1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田间地头，房前屋后，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到处都能听到人们的笑声。</a:t>
            </a:r>
          </a:p>
        </p:txBody>
      </p:sp>
      <p:pic>
        <p:nvPicPr>
          <p:cNvPr id="7" name="Picture 8" descr="pic?fid=3084732611009322881">
            <a:extLst>
              <a:ext uri="{FF2B5EF4-FFF2-40B4-BE49-F238E27FC236}">
                <a16:creationId xmlns:a16="http://schemas.microsoft.com/office/drawing/2014/main" xmlns="" id="{583AE7C4-3636-4215-8609-D4A4B202A0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050" y="295275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pic?fid=3084732611009322881">
            <a:extLst>
              <a:ext uri="{FF2B5EF4-FFF2-40B4-BE49-F238E27FC236}">
                <a16:creationId xmlns:a16="http://schemas.microsoft.com/office/drawing/2014/main" xmlns="" id="{AED4E02C-3A7D-42AD-95D1-C0E054C59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050" y="80010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pic?fid=3084732611009322881">
            <a:extLst>
              <a:ext uri="{FF2B5EF4-FFF2-40B4-BE49-F238E27FC236}">
                <a16:creationId xmlns:a16="http://schemas.microsoft.com/office/drawing/2014/main" xmlns="" id="{AD907D9E-731B-400B-BE59-1121A43BD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81915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1" descr="pic?fid=3084732611009322881">
            <a:extLst>
              <a:ext uri="{FF2B5EF4-FFF2-40B4-BE49-F238E27FC236}">
                <a16:creationId xmlns:a16="http://schemas.microsoft.com/office/drawing/2014/main" xmlns="" id="{C648B1A4-6F1B-43D4-8F59-6A023D6EA2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0" y="165735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2" descr="pic?fid=3084732611009322881">
            <a:extLst>
              <a:ext uri="{FF2B5EF4-FFF2-40B4-BE49-F238E27FC236}">
                <a16:creationId xmlns:a16="http://schemas.microsoft.com/office/drawing/2014/main" xmlns="" id="{9FE9E116-05D5-4C0C-8E67-29C2E822F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7300" y="302895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3" descr="pic?fid=3084732611009322881">
            <a:extLst>
              <a:ext uri="{FF2B5EF4-FFF2-40B4-BE49-F238E27FC236}">
                <a16:creationId xmlns:a16="http://schemas.microsoft.com/office/drawing/2014/main" xmlns="" id="{828808CE-0BBB-4DEF-B6C4-A650AA9A2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050" y="158115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5" descr="u=402365895,1633289285&amp;fm=0&amp;gp=0">
            <a:hlinkClick r:id="rId5"/>
            <a:extLst>
              <a:ext uri="{FF2B5EF4-FFF2-40B4-BE49-F238E27FC236}">
                <a16:creationId xmlns:a16="http://schemas.microsoft.com/office/drawing/2014/main" xmlns="" id="{E06A859C-D0F6-4CAB-912E-DE12C983B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225" y="4686300"/>
            <a:ext cx="1266825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7" descr="u=402365895,1633289285&amp;fm=0&amp;gp=0">
            <a:hlinkClick r:id="rId5"/>
            <a:extLst>
              <a:ext uri="{FF2B5EF4-FFF2-40B4-BE49-F238E27FC236}">
                <a16:creationId xmlns:a16="http://schemas.microsoft.com/office/drawing/2014/main" xmlns="" id="{70842DAA-CB43-4168-832D-8D7B41F70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25" y="4648200"/>
            <a:ext cx="1266825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9" descr="u=402365895,1633289285&amp;fm=0&amp;gp=0">
            <a:hlinkClick r:id="rId5"/>
            <a:extLst>
              <a:ext uri="{FF2B5EF4-FFF2-40B4-BE49-F238E27FC236}">
                <a16:creationId xmlns:a16="http://schemas.microsoft.com/office/drawing/2014/main" xmlns="" id="{AEE4AF6A-DFE0-424E-BA47-0C1B1BCB0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4686300"/>
            <a:ext cx="1266825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1" descr="u=402365895,1633289285&amp;fm=0&amp;gp=0">
            <a:hlinkClick r:id="rId5"/>
            <a:extLst>
              <a:ext uri="{FF2B5EF4-FFF2-40B4-BE49-F238E27FC236}">
                <a16:creationId xmlns:a16="http://schemas.microsoft.com/office/drawing/2014/main" xmlns="" id="{EA3C5190-EAA1-45A3-95F5-3CADFBFB4C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7225" y="4686300"/>
            <a:ext cx="1266825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95925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5D1A9A3-8C3E-484E-B811-D714A155E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64767C10-5AAD-4606-A41A-B70DB9A883DD}"/>
              </a:ext>
            </a:extLst>
          </p:cNvPr>
          <p:cNvCxnSpPr>
            <a:cxnSpLocks/>
          </p:cNvCxnSpPr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F39C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1F9E3D2-83EC-41E2-9E67-1D9B906F3CA0}"/>
              </a:ext>
            </a:extLst>
          </p:cNvPr>
          <p:cNvSpPr txBox="1"/>
          <p:nvPr/>
        </p:nvSpPr>
        <p:spPr>
          <a:xfrm>
            <a:off x="4977745" y="11126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39C32"/>
                </a:solidFill>
                <a:cs typeface="+mn-ea"/>
                <a:sym typeface="+mn-lt"/>
              </a:rPr>
              <a:t>课文赏析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xmlns="" id="{12F392E2-8F0D-49AB-B2E6-5E326F90B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1369218"/>
            <a:ext cx="7620000" cy="411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800" dirty="0">
                <a:solidFill>
                  <a:srgbClr val="9E4C2C"/>
                </a:solidFill>
                <a:latin typeface="+mn-lt"/>
                <a:ea typeface="+mn-ea"/>
                <a:cs typeface="+mn-ea"/>
                <a:sym typeface="+mn-lt"/>
              </a:rPr>
              <a:t>连一连，读一读</a:t>
            </a:r>
            <a:r>
              <a:rPr lang="zh-CN" altLang="en-US" sz="4800" dirty="0">
                <a:solidFill>
                  <a:srgbClr val="CC3300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48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黄澄澄的               枣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48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水灵灵的               稻子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48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红彤彤的               葡萄</a:t>
            </a:r>
          </a:p>
        </p:txBody>
      </p:sp>
      <p:sp>
        <p:nvSpPr>
          <p:cNvPr id="8" name="Line 6">
            <a:extLst>
              <a:ext uri="{FF2B5EF4-FFF2-40B4-BE49-F238E27FC236}">
                <a16:creationId xmlns:a16="http://schemas.microsoft.com/office/drawing/2014/main" xmlns="" id="{CE45E12D-7DC0-48A4-8CD1-E0E05D739012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4000" y="2893218"/>
            <a:ext cx="2514600" cy="1066800"/>
          </a:xfrm>
          <a:prstGeom prst="line">
            <a:avLst/>
          </a:prstGeom>
          <a:noFill/>
          <a:ln w="9525">
            <a:solidFill>
              <a:srgbClr val="9E4C2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Line 7">
            <a:extLst>
              <a:ext uri="{FF2B5EF4-FFF2-40B4-BE49-F238E27FC236}">
                <a16:creationId xmlns:a16="http://schemas.microsoft.com/office/drawing/2014/main" xmlns="" id="{95FA11A5-7AB5-49E3-A5A9-6BCE635F8E06}"/>
              </a:ext>
            </a:extLst>
          </p:cNvPr>
          <p:cNvSpPr>
            <a:spLocks noChangeShapeType="1"/>
          </p:cNvSpPr>
          <p:nvPr/>
        </p:nvSpPr>
        <p:spPr bwMode="auto">
          <a:xfrm>
            <a:off x="5410200" y="4112418"/>
            <a:ext cx="2362200" cy="914400"/>
          </a:xfrm>
          <a:prstGeom prst="line">
            <a:avLst/>
          </a:prstGeom>
          <a:noFill/>
          <a:ln w="9525">
            <a:solidFill>
              <a:srgbClr val="9E4C2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Line 8">
            <a:extLst>
              <a:ext uri="{FF2B5EF4-FFF2-40B4-BE49-F238E27FC236}">
                <a16:creationId xmlns:a16="http://schemas.microsoft.com/office/drawing/2014/main" xmlns="" id="{443FFFB2-9306-4236-868C-66BBFC1563E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10200" y="3121818"/>
            <a:ext cx="2438400" cy="1981200"/>
          </a:xfrm>
          <a:prstGeom prst="line">
            <a:avLst/>
          </a:prstGeom>
          <a:noFill/>
          <a:ln w="9525">
            <a:solidFill>
              <a:srgbClr val="9E4C2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801015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5D1A9A3-8C3E-484E-B811-D714A155E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64767C10-5AAD-4606-A41A-B70DB9A883DD}"/>
              </a:ext>
            </a:extLst>
          </p:cNvPr>
          <p:cNvCxnSpPr>
            <a:cxnSpLocks/>
          </p:cNvCxnSpPr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F39C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1F9E3D2-83EC-41E2-9E67-1D9B906F3CA0}"/>
              </a:ext>
            </a:extLst>
          </p:cNvPr>
          <p:cNvSpPr txBox="1"/>
          <p:nvPr/>
        </p:nvSpPr>
        <p:spPr>
          <a:xfrm>
            <a:off x="4977745" y="11126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39C32"/>
                </a:solidFill>
                <a:cs typeface="+mn-ea"/>
                <a:sym typeface="+mn-lt"/>
              </a:rPr>
              <a:t>课文赏析</a:t>
            </a:r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xmlns="" id="{1C66082D-2AA3-4B23-AA30-BB162D8127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0763" y="1906726"/>
            <a:ext cx="5929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F39C32"/>
                </a:solidFill>
                <a:cs typeface="+mn-ea"/>
                <a:sym typeface="+mn-lt"/>
              </a:rPr>
              <a:t>那      那么    天那么高，那么蓝。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xmlns="" id="{B6A3766F-A59F-4540-B1B1-62C9BB96C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3549789"/>
            <a:ext cx="84296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F39C32"/>
                </a:solidFill>
                <a:cs typeface="+mn-ea"/>
                <a:sym typeface="+mn-lt"/>
              </a:rPr>
              <a:t>澄    黄澄澄       稻子熟了，黄澄澄的，像铺了一地金子。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EAEFFE92-0D22-4CCC-B92D-45C7EC83CDC3}"/>
              </a:ext>
            </a:extLst>
          </p:cNvPr>
          <p:cNvGrpSpPr>
            <a:grpSpLocks/>
          </p:cNvGrpSpPr>
          <p:nvPr/>
        </p:nvGrpSpPr>
        <p:grpSpPr bwMode="auto">
          <a:xfrm>
            <a:off x="2290763" y="2692539"/>
            <a:ext cx="7324725" cy="461665"/>
            <a:chOff x="0" y="0"/>
            <a:chExt cx="5929354" cy="461734"/>
          </a:xfrm>
        </p:grpSpPr>
        <p:sp>
          <p:nvSpPr>
            <p:cNvPr id="9" name="TextBox 6">
              <a:extLst>
                <a:ext uri="{FF2B5EF4-FFF2-40B4-BE49-F238E27FC236}">
                  <a16:creationId xmlns:a16="http://schemas.microsoft.com/office/drawing/2014/main" xmlns="" id="{542A61F3-3FC3-4913-BAE2-605E68EEBD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5929354" cy="4617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 u="sng" dirty="0">
                  <a:solidFill>
                    <a:srgbClr val="9E4C2C"/>
                  </a:solidFill>
                  <a:cs typeface="+mn-ea"/>
                  <a:sym typeface="+mn-lt"/>
                </a:rPr>
                <a:t>                                      </a:t>
              </a:r>
              <a:r>
                <a:rPr lang="zh-CN" altLang="en-US" sz="2400" b="1" dirty="0">
                  <a:solidFill>
                    <a:srgbClr val="9E4C2C"/>
                  </a:solidFill>
                  <a:cs typeface="+mn-ea"/>
                  <a:sym typeface="+mn-lt"/>
                </a:rPr>
                <a:t>那么</a:t>
              </a:r>
              <a:r>
                <a:rPr lang="zh-CN" altLang="en-US" sz="2000" b="1" u="sng" dirty="0">
                  <a:solidFill>
                    <a:srgbClr val="9E4C2C"/>
                  </a:solidFill>
                  <a:cs typeface="+mn-ea"/>
                  <a:sym typeface="+mn-lt"/>
                </a:rPr>
                <a:t>                      </a:t>
              </a:r>
              <a:r>
                <a:rPr lang="zh-CN" altLang="en-US" sz="2400" b="1" dirty="0">
                  <a:solidFill>
                    <a:srgbClr val="9E4C2C"/>
                  </a:solidFill>
                  <a:cs typeface="+mn-ea"/>
                  <a:sym typeface="+mn-lt"/>
                </a:rPr>
                <a:t>那么</a:t>
              </a:r>
              <a:r>
                <a:rPr lang="zh-CN" altLang="en-US" sz="2000" b="1" u="sng" dirty="0">
                  <a:solidFill>
                    <a:srgbClr val="9E4C2C"/>
                  </a:solidFill>
                  <a:cs typeface="+mn-ea"/>
                  <a:sym typeface="+mn-lt"/>
                </a:rPr>
                <a:t>                                    </a:t>
              </a:r>
              <a:endParaRPr lang="zh-CN" altLang="en-US" dirty="0">
                <a:solidFill>
                  <a:srgbClr val="9E4C2C"/>
                </a:solidFill>
                <a:cs typeface="+mn-ea"/>
                <a:sym typeface="+mn-lt"/>
              </a:endParaRPr>
            </a:p>
          </p:txBody>
        </p:sp>
        <p:sp>
          <p:nvSpPr>
            <p:cNvPr id="11" name="直接连接符 8">
              <a:extLst>
                <a:ext uri="{FF2B5EF4-FFF2-40B4-BE49-F238E27FC236}">
                  <a16:creationId xmlns:a16="http://schemas.microsoft.com/office/drawing/2014/main" xmlns="" id="{3988FFB7-CDA7-4E58-BF3C-0BF462A20D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44049" y="430077"/>
              <a:ext cx="1985305" cy="31657"/>
            </a:xfrm>
            <a:prstGeom prst="line">
              <a:avLst/>
            </a:prstGeom>
            <a:noFill/>
            <a:ln w="28575">
              <a:solidFill>
                <a:srgbClr val="9E4C2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9E4C2C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37643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4200A61-C43B-4F77-B111-3A30024E8E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2101E68E-F824-4BC3-BF51-1C25839A892B}"/>
              </a:ext>
            </a:extLst>
          </p:cNvPr>
          <p:cNvSpPr/>
          <p:nvPr/>
        </p:nvSpPr>
        <p:spPr>
          <a:xfrm>
            <a:off x="4331908" y="1358903"/>
            <a:ext cx="3528184" cy="844606"/>
          </a:xfrm>
          <a:prstGeom prst="roundRect">
            <a:avLst>
              <a:gd name="adj" fmla="val 0"/>
            </a:avLst>
          </a:prstGeom>
          <a:solidFill>
            <a:srgbClr val="F39C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主目录</a:t>
            </a:r>
          </a:p>
        </p:txBody>
      </p:sp>
      <p:sp>
        <p:nvSpPr>
          <p:cNvPr id="16" name="文本框 3">
            <a:extLst>
              <a:ext uri="{FF2B5EF4-FFF2-40B4-BE49-F238E27FC236}">
                <a16:creationId xmlns:a16="http://schemas.microsoft.com/office/drawing/2014/main" xmlns="" id="{93FFD688-1857-49DC-88D0-FAFD232D95C5}"/>
              </a:ext>
            </a:extLst>
          </p:cNvPr>
          <p:cNvSpPr txBox="1"/>
          <p:nvPr/>
        </p:nvSpPr>
        <p:spPr>
          <a:xfrm>
            <a:off x="2814537" y="2626417"/>
            <a:ext cx="3189158" cy="461666"/>
          </a:xfrm>
          <a:prstGeom prst="rect">
            <a:avLst/>
          </a:prstGeom>
          <a:solidFill>
            <a:srgbClr val="F39C32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r>
              <a:rPr kumimoji="1"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   课前导读</a:t>
            </a:r>
          </a:p>
        </p:txBody>
      </p:sp>
      <p:sp>
        <p:nvSpPr>
          <p:cNvPr id="14" name="文本框 4">
            <a:extLst>
              <a:ext uri="{FF2B5EF4-FFF2-40B4-BE49-F238E27FC236}">
                <a16:creationId xmlns:a16="http://schemas.microsoft.com/office/drawing/2014/main" xmlns="" id="{F389BF7B-8E5E-402C-B2DD-FDB13AC0777D}"/>
              </a:ext>
            </a:extLst>
          </p:cNvPr>
          <p:cNvSpPr txBox="1"/>
          <p:nvPr/>
        </p:nvSpPr>
        <p:spPr>
          <a:xfrm>
            <a:off x="2814537" y="3626802"/>
            <a:ext cx="3189158" cy="461665"/>
          </a:xfrm>
          <a:prstGeom prst="rect">
            <a:avLst/>
          </a:prstGeom>
          <a:solidFill>
            <a:srgbClr val="F39C32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03   </a:t>
            </a:r>
            <a:r>
              <a:rPr kumimoji="1"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课文赏析</a:t>
            </a:r>
          </a:p>
        </p:txBody>
      </p:sp>
      <p:sp>
        <p:nvSpPr>
          <p:cNvPr id="12" name="文本框 7">
            <a:extLst>
              <a:ext uri="{FF2B5EF4-FFF2-40B4-BE49-F238E27FC236}">
                <a16:creationId xmlns:a16="http://schemas.microsoft.com/office/drawing/2014/main" xmlns="" id="{F44B67E0-0522-4566-93D5-1B6979F792C6}"/>
              </a:ext>
            </a:extLst>
          </p:cNvPr>
          <p:cNvSpPr txBox="1"/>
          <p:nvPr/>
        </p:nvSpPr>
        <p:spPr>
          <a:xfrm>
            <a:off x="6527623" y="2629221"/>
            <a:ext cx="3189159" cy="461664"/>
          </a:xfrm>
          <a:prstGeom prst="rect">
            <a:avLst/>
          </a:prstGeom>
          <a:solidFill>
            <a:srgbClr val="F39C32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02  </a:t>
            </a:r>
            <a:r>
              <a:rPr kumimoji="1"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字词学习</a:t>
            </a:r>
          </a:p>
        </p:txBody>
      </p:sp>
      <p:sp>
        <p:nvSpPr>
          <p:cNvPr id="8" name="文本框 4">
            <a:extLst>
              <a:ext uri="{FF2B5EF4-FFF2-40B4-BE49-F238E27FC236}">
                <a16:creationId xmlns:a16="http://schemas.microsoft.com/office/drawing/2014/main" xmlns="" id="{4A69A59F-E3CB-4C4E-9DAA-29124A0D1D6D}"/>
              </a:ext>
            </a:extLst>
          </p:cNvPr>
          <p:cNvSpPr txBox="1"/>
          <p:nvPr/>
        </p:nvSpPr>
        <p:spPr>
          <a:xfrm>
            <a:off x="6527624" y="3626802"/>
            <a:ext cx="3189158" cy="461665"/>
          </a:xfrm>
          <a:prstGeom prst="rect">
            <a:avLst/>
          </a:prstGeom>
          <a:solidFill>
            <a:srgbClr val="F39C32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03   </a:t>
            </a:r>
            <a:r>
              <a:rPr kumimoji="1"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课后拓展</a:t>
            </a:r>
          </a:p>
        </p:txBody>
      </p:sp>
    </p:spTree>
    <p:extLst>
      <p:ext uri="{BB962C8B-B14F-4D97-AF65-F5344CB8AC3E}">
        <p14:creationId xmlns:p14="http://schemas.microsoft.com/office/powerpoint/2010/main" val="41803090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 animBg="1"/>
      <p:bldP spid="14" grpId="0" animBg="1"/>
      <p:bldP spid="12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4739AF5B-1C4F-4E0B-B97C-D2EB5815E9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13CD03B-C064-4009-8A3D-1010ABF40E36}"/>
              </a:ext>
            </a:extLst>
          </p:cNvPr>
          <p:cNvSpPr txBox="1"/>
          <p:nvPr/>
        </p:nvSpPr>
        <p:spPr>
          <a:xfrm>
            <a:off x="5179983" y="1078409"/>
            <a:ext cx="18774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F39C32"/>
                </a:solidFill>
                <a:cs typeface="+mn-ea"/>
                <a:sym typeface="+mn-lt"/>
              </a:rPr>
              <a:t>第四节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73FE824-2F88-4F59-8108-BE038FD55238}"/>
              </a:ext>
            </a:extLst>
          </p:cNvPr>
          <p:cNvSpPr/>
          <p:nvPr/>
        </p:nvSpPr>
        <p:spPr>
          <a:xfrm>
            <a:off x="4152900" y="1847850"/>
            <a:ext cx="3912231" cy="769441"/>
          </a:xfrm>
          <a:prstGeom prst="rect">
            <a:avLst/>
          </a:prstGeom>
          <a:solidFill>
            <a:srgbClr val="F39C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    课后拓展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D78E07A-A8B6-4E03-826A-515A1BA92B80}"/>
              </a:ext>
            </a:extLst>
          </p:cNvPr>
          <p:cNvSpPr/>
          <p:nvPr/>
        </p:nvSpPr>
        <p:spPr>
          <a:xfrm>
            <a:off x="4050668" y="2655391"/>
            <a:ext cx="42627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39C32"/>
                </a:solidFill>
                <a:cs typeface="+mn-ea"/>
                <a:sym typeface="+mn-lt"/>
              </a:rPr>
              <a:t>The third grade 2 old house courseware</a:t>
            </a:r>
          </a:p>
          <a:p>
            <a:r>
              <a:rPr lang="en-US" altLang="zh-CN" dirty="0">
                <a:solidFill>
                  <a:srgbClr val="F39C32"/>
                </a:solidFill>
                <a:cs typeface="+mn-ea"/>
                <a:sym typeface="+mn-lt"/>
              </a:rPr>
              <a:t>The third grade 2 old house courseware</a:t>
            </a:r>
          </a:p>
          <a:p>
            <a:r>
              <a:rPr lang="en-US" altLang="zh-CN" dirty="0">
                <a:solidFill>
                  <a:srgbClr val="F39C32"/>
                </a:solidFill>
                <a:cs typeface="+mn-ea"/>
                <a:sym typeface="+mn-lt"/>
              </a:rPr>
              <a:t>The third grade 2 old house courseware</a:t>
            </a:r>
            <a:endParaRPr lang="zh-CN" altLang="en-US" dirty="0">
              <a:solidFill>
                <a:srgbClr val="F39C32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921604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5D1A9A3-8C3E-484E-B811-D714A155E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64767C10-5AAD-4606-A41A-B70DB9A883DD}"/>
              </a:ext>
            </a:extLst>
          </p:cNvPr>
          <p:cNvCxnSpPr>
            <a:cxnSpLocks/>
          </p:cNvCxnSpPr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F39C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1F9E3D2-83EC-41E2-9E67-1D9B906F3CA0}"/>
              </a:ext>
            </a:extLst>
          </p:cNvPr>
          <p:cNvSpPr txBox="1"/>
          <p:nvPr/>
        </p:nvSpPr>
        <p:spPr>
          <a:xfrm>
            <a:off x="4977745" y="11126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39C32"/>
                </a:solidFill>
                <a:cs typeface="+mn-ea"/>
                <a:sym typeface="+mn-lt"/>
              </a:rPr>
              <a:t>课后拓展</a:t>
            </a: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xmlns="" id="{B9DC055E-A6FE-4643-A1CB-4ABA219C3ADD}"/>
              </a:ext>
            </a:extLst>
          </p:cNvPr>
          <p:cNvSpPr txBox="1">
            <a:spLocks noChangeArrowheads="1"/>
          </p:cNvSpPr>
          <p:nvPr/>
        </p:nvSpPr>
        <p:spPr>
          <a:xfrm>
            <a:off x="3081338" y="1843088"/>
            <a:ext cx="6715125" cy="4214812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100" b="1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稻子熟了，黄澄澄的，像铺了一地金子。</a:t>
            </a:r>
            <a:r>
              <a:rPr lang="zh-CN" altLang="en-US" sz="31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zh-CN" altLang="en-US" sz="31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31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zh-CN" altLang="en-US" sz="31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3100" b="1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月亮弯弯的，像小船。</a:t>
            </a:r>
            <a:r>
              <a:rPr lang="zh-CN" altLang="en-US" sz="31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zh-CN" altLang="en-US" sz="31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31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zh-CN" altLang="en-US" sz="31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en-US" altLang="zh-CN" sz="3100" b="1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——————————</a:t>
            </a:r>
            <a:r>
              <a:rPr lang="zh-CN" altLang="en-US" sz="3100" b="1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，像</a:t>
            </a:r>
            <a:r>
              <a:rPr lang="en-US" altLang="zh-CN" sz="3100" b="1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———————————</a:t>
            </a:r>
            <a:r>
              <a:rPr lang="zh-CN" altLang="en-US" sz="3100" b="1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r>
              <a:rPr lang="zh-CN" altLang="en-US" sz="31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zh-CN" altLang="en-US" sz="31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31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zh-CN" altLang="en-US" sz="31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en-US" altLang="zh-CN" sz="3100" u="sng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                </a:t>
            </a:r>
            <a:endParaRPr lang="zh-CN" altLang="en-US" sz="3100" dirty="0">
              <a:solidFill>
                <a:srgbClr val="F39C3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B06B4DA-2387-4806-B2AC-BD28D0A95D00}"/>
              </a:ext>
            </a:extLst>
          </p:cNvPr>
          <p:cNvSpPr/>
          <p:nvPr/>
        </p:nvSpPr>
        <p:spPr>
          <a:xfrm>
            <a:off x="758219" y="991970"/>
            <a:ext cx="15696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i="1" dirty="0">
                <a:solidFill>
                  <a:srgbClr val="9E4C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考考你</a:t>
            </a:r>
          </a:p>
        </p:txBody>
      </p:sp>
    </p:spTree>
    <p:extLst>
      <p:ext uri="{BB962C8B-B14F-4D97-AF65-F5344CB8AC3E}">
        <p14:creationId xmlns:p14="http://schemas.microsoft.com/office/powerpoint/2010/main" val="817727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bldLvl="0" animBg="1" autoUpdateAnimBg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5D1A9A3-8C3E-484E-B811-D714A155E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64767C10-5AAD-4606-A41A-B70DB9A883DD}"/>
              </a:ext>
            </a:extLst>
          </p:cNvPr>
          <p:cNvCxnSpPr>
            <a:cxnSpLocks/>
          </p:cNvCxnSpPr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F39C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1F9E3D2-83EC-41E2-9E67-1D9B906F3CA0}"/>
              </a:ext>
            </a:extLst>
          </p:cNvPr>
          <p:cNvSpPr txBox="1"/>
          <p:nvPr/>
        </p:nvSpPr>
        <p:spPr>
          <a:xfrm>
            <a:off x="4977745" y="11126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39C32"/>
                </a:solidFill>
                <a:cs typeface="+mn-ea"/>
                <a:sym typeface="+mn-lt"/>
              </a:rPr>
              <a:t>课后拓展</a:t>
            </a:r>
          </a:p>
        </p:txBody>
      </p:sp>
      <p:sp>
        <p:nvSpPr>
          <p:cNvPr id="6" name="矩形 8">
            <a:extLst>
              <a:ext uri="{FF2B5EF4-FFF2-40B4-BE49-F238E27FC236}">
                <a16:creationId xmlns:a16="http://schemas.microsoft.com/office/drawing/2014/main" xmlns="" id="{B685C41E-23E6-4757-AAC0-D450D71D99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19150"/>
            <a:ext cx="401796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5400" i="1" dirty="0">
                <a:solidFill>
                  <a:srgbClr val="9E4C2C"/>
                </a:solidFill>
                <a:cs typeface="+mn-ea"/>
                <a:sym typeface="+mn-lt"/>
              </a:rPr>
              <a:t>你能行吗？</a:t>
            </a:r>
            <a:endParaRPr lang="zh-CN" altLang="en-US" i="1" dirty="0">
              <a:solidFill>
                <a:srgbClr val="9E4C2C"/>
              </a:solidFill>
              <a:cs typeface="+mn-ea"/>
              <a:sym typeface="+mn-lt"/>
            </a:endParaRPr>
          </a:p>
        </p:txBody>
      </p:sp>
      <p:sp>
        <p:nvSpPr>
          <p:cNvPr id="7" name="矩形 4">
            <a:extLst>
              <a:ext uri="{FF2B5EF4-FFF2-40B4-BE49-F238E27FC236}">
                <a16:creationId xmlns:a16="http://schemas.microsoft.com/office/drawing/2014/main" xmlns="" id="{40D47EC8-552B-44AA-8753-1437F4E47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8981" y="2046288"/>
            <a:ext cx="8751887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池塘的边上有棵梧桐树。一片一片的黄叶从树上落下来。</a:t>
            </a:r>
          </a:p>
          <a:p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有的落到</a:t>
            </a:r>
            <a:r>
              <a:rPr lang="zh-CN" altLang="en-US" sz="3200" u="sng" dirty="0">
                <a:solidFill>
                  <a:srgbClr val="F39C32"/>
                </a:solidFill>
                <a:cs typeface="+mn-ea"/>
                <a:sym typeface="+mn-lt"/>
              </a:rPr>
              <a:t>  ____</a:t>
            </a: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，_____游过去，藏在底下，把它当做</a:t>
            </a:r>
            <a:r>
              <a:rPr lang="zh-CN" altLang="en-US" sz="3200" u="sng" dirty="0">
                <a:solidFill>
                  <a:srgbClr val="F39C32"/>
                </a:solidFill>
                <a:cs typeface="+mn-ea"/>
                <a:sym typeface="+mn-lt"/>
              </a:rPr>
              <a:t>     </a:t>
            </a: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。</a:t>
            </a:r>
          </a:p>
          <a:p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有的落在</a:t>
            </a:r>
            <a:r>
              <a:rPr lang="zh-CN" altLang="en-US" sz="3200" u="sng" dirty="0">
                <a:solidFill>
                  <a:srgbClr val="F39C32"/>
                </a:solidFill>
                <a:cs typeface="+mn-ea"/>
                <a:sym typeface="+mn-lt"/>
              </a:rPr>
              <a:t>      </a:t>
            </a: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，</a:t>
            </a:r>
            <a:r>
              <a:rPr lang="zh-CN" altLang="en-US" sz="3200" u="sng" dirty="0">
                <a:solidFill>
                  <a:srgbClr val="F39C32"/>
                </a:solidFill>
                <a:cs typeface="+mn-ea"/>
                <a:sym typeface="+mn-lt"/>
              </a:rPr>
              <a:t>     </a:t>
            </a: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爬上去，来回跑着，把它做</a:t>
            </a:r>
            <a:r>
              <a:rPr lang="zh-CN" altLang="en-US" sz="3200" u="sng" dirty="0">
                <a:solidFill>
                  <a:srgbClr val="F39C32"/>
                </a:solidFill>
                <a:cs typeface="+mn-ea"/>
                <a:sym typeface="+mn-lt"/>
              </a:rPr>
              <a:t>       </a:t>
            </a: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。</a:t>
            </a:r>
          </a:p>
          <a:p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有的往下落，燕子一边飞一边叫，把它当成了____</a:t>
            </a:r>
            <a:r>
              <a:rPr lang="zh-CN" altLang="en-US" sz="3200" u="sng" dirty="0">
                <a:solidFill>
                  <a:srgbClr val="F39C32"/>
                </a:solidFill>
                <a:cs typeface="+mn-ea"/>
                <a:sym typeface="+mn-lt"/>
              </a:rPr>
              <a:t>        </a:t>
            </a: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。</a:t>
            </a:r>
            <a:endParaRPr lang="zh-CN" altLang="en-US" dirty="0">
              <a:solidFill>
                <a:srgbClr val="F39C32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03607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5D1A9A3-8C3E-484E-B811-D714A155E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64767C10-5AAD-4606-A41A-B70DB9A883DD}"/>
              </a:ext>
            </a:extLst>
          </p:cNvPr>
          <p:cNvCxnSpPr>
            <a:cxnSpLocks/>
          </p:cNvCxnSpPr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F39C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1F9E3D2-83EC-41E2-9E67-1D9B906F3CA0}"/>
              </a:ext>
            </a:extLst>
          </p:cNvPr>
          <p:cNvSpPr txBox="1"/>
          <p:nvPr/>
        </p:nvSpPr>
        <p:spPr>
          <a:xfrm>
            <a:off x="4977745" y="11126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39C32"/>
                </a:solidFill>
                <a:cs typeface="+mn-ea"/>
                <a:sym typeface="+mn-lt"/>
              </a:rPr>
              <a:t>课后拓展</a:t>
            </a: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xmlns="" id="{631DF19A-8115-46AA-9F23-8AE8A1E111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8850" y="3941761"/>
            <a:ext cx="7239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zh-CN" altLang="en-US" sz="480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4800" dirty="0">
                <a:solidFill>
                  <a:srgbClr val="9E4C2C"/>
                </a:solidFill>
                <a:latin typeface="+mn-lt"/>
                <a:ea typeface="+mn-ea"/>
                <a:cs typeface="+mn-ea"/>
                <a:sym typeface="+mn-lt"/>
              </a:rPr>
              <a:t>画一幅美丽的秋景图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7B2467F7-EE92-4687-B357-281C0F09684A}"/>
              </a:ext>
            </a:extLst>
          </p:cNvPr>
          <p:cNvSpPr txBox="1"/>
          <p:nvPr/>
        </p:nvSpPr>
        <p:spPr>
          <a:xfrm>
            <a:off x="3464510" y="1982450"/>
            <a:ext cx="526297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F39C32"/>
                </a:solidFill>
                <a:cs typeface="+mn-ea"/>
                <a:sym typeface="+mn-lt"/>
              </a:rPr>
              <a:t>         请用行动</a:t>
            </a:r>
            <a:endParaRPr lang="en-US" altLang="zh-CN" sz="4400" dirty="0">
              <a:solidFill>
                <a:srgbClr val="F39C32"/>
              </a:solidFill>
              <a:cs typeface="+mn-ea"/>
              <a:sym typeface="+mn-lt"/>
            </a:endParaRPr>
          </a:p>
          <a:p>
            <a:r>
              <a:rPr lang="zh-CN" altLang="en-US" sz="4400" dirty="0">
                <a:solidFill>
                  <a:srgbClr val="F39C32"/>
                </a:solidFill>
                <a:cs typeface="+mn-ea"/>
                <a:sym typeface="+mn-lt"/>
              </a:rPr>
              <a:t>表达出对秋天的喜爱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E3D99360-094E-4009-8FC2-11CB8BAB75CE}"/>
              </a:ext>
            </a:extLst>
          </p:cNvPr>
          <p:cNvSpPr txBox="1"/>
          <p:nvPr/>
        </p:nvSpPr>
        <p:spPr>
          <a:xfrm>
            <a:off x="457200" y="916413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i="1" dirty="0">
                <a:solidFill>
                  <a:srgbClr val="9E4C2C"/>
                </a:solidFill>
                <a:cs typeface="+mn-ea"/>
                <a:sym typeface="+mn-lt"/>
              </a:rPr>
              <a:t>作业：</a:t>
            </a:r>
          </a:p>
        </p:txBody>
      </p:sp>
    </p:spTree>
    <p:extLst>
      <p:ext uri="{BB962C8B-B14F-4D97-AF65-F5344CB8AC3E}">
        <p14:creationId xmlns:p14="http://schemas.microsoft.com/office/powerpoint/2010/main" val="1400069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B7134C2-2060-4741-84C8-183543DBA6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7AE88EF-8278-4F03-8159-65A72F76FE48}"/>
              </a:ext>
            </a:extLst>
          </p:cNvPr>
          <p:cNvSpPr/>
          <p:nvPr/>
        </p:nvSpPr>
        <p:spPr>
          <a:xfrm>
            <a:off x="3563021" y="1845528"/>
            <a:ext cx="57246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rgbClr val="F39C32"/>
                </a:solidFill>
                <a:cs typeface="+mn-ea"/>
                <a:sym typeface="+mn-lt"/>
              </a:rPr>
              <a:t>同学们，下课了！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3359455-4E2A-49C5-B903-4845CF1796AC}"/>
              </a:ext>
            </a:extLst>
          </p:cNvPr>
          <p:cNvSpPr txBox="1"/>
          <p:nvPr/>
        </p:nvSpPr>
        <p:spPr>
          <a:xfrm>
            <a:off x="4057993" y="2793147"/>
            <a:ext cx="4128053" cy="523220"/>
          </a:xfrm>
          <a:prstGeom prst="rect">
            <a:avLst/>
          </a:prstGeom>
          <a:solidFill>
            <a:srgbClr val="F39C32"/>
          </a:solidFill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语文二年级上册</a:t>
            </a:r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课件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D62EAF72-6868-4A46-BD1B-216E289A61B1}"/>
              </a:ext>
            </a:extLst>
          </p:cNvPr>
          <p:cNvSpPr txBox="1"/>
          <p:nvPr/>
        </p:nvSpPr>
        <p:spPr>
          <a:xfrm>
            <a:off x="4057993" y="3364945"/>
            <a:ext cx="4458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F39C32"/>
                </a:solidFill>
                <a:cs typeface="+mn-ea"/>
                <a:sym typeface="+mn-lt"/>
              </a:rPr>
              <a:t>授课老师</a:t>
            </a:r>
            <a:r>
              <a:rPr lang="zh-CN" altLang="en-US" b="1" dirty="0" smtClean="0">
                <a:solidFill>
                  <a:srgbClr val="F39C32"/>
                </a:solidFill>
                <a:cs typeface="+mn-ea"/>
                <a:sym typeface="+mn-lt"/>
              </a:rPr>
              <a:t>：</a:t>
            </a:r>
            <a:r>
              <a:rPr lang="zh-CN" altLang="en-US" b="1" dirty="0">
                <a:solidFill>
                  <a:srgbClr val="F39C32"/>
                </a:solidFill>
                <a:cs typeface="+mn-ea"/>
                <a:sym typeface="+mn-lt"/>
              </a:rPr>
              <a:t>优</a:t>
            </a:r>
            <a:r>
              <a:rPr lang="zh-CN" altLang="en-US" b="1" dirty="0" smtClean="0">
                <a:solidFill>
                  <a:srgbClr val="F39C32"/>
                </a:solidFill>
                <a:cs typeface="+mn-ea"/>
                <a:sym typeface="+mn-lt"/>
              </a:rPr>
              <a:t>品</a:t>
            </a:r>
            <a:r>
              <a:rPr lang="en-US" altLang="zh-CN" b="1" dirty="0" smtClean="0">
                <a:solidFill>
                  <a:srgbClr val="F39C32"/>
                </a:solidFill>
                <a:cs typeface="+mn-ea"/>
                <a:sym typeface="+mn-lt"/>
              </a:rPr>
              <a:t>PPT      </a:t>
            </a:r>
            <a:r>
              <a:rPr lang="zh-CN" altLang="en-US" b="1" dirty="0">
                <a:solidFill>
                  <a:srgbClr val="F39C32"/>
                </a:solidFill>
                <a:cs typeface="+mn-ea"/>
                <a:sym typeface="+mn-lt"/>
              </a:rPr>
              <a:t>日期：</a:t>
            </a:r>
            <a:r>
              <a:rPr lang="en-US" altLang="zh-CN" b="1" dirty="0" smtClean="0">
                <a:solidFill>
                  <a:srgbClr val="F39C32"/>
                </a:solidFill>
                <a:cs typeface="+mn-ea"/>
                <a:sym typeface="+mn-lt"/>
              </a:rPr>
              <a:t>202X.9.9   </a:t>
            </a:r>
            <a:endParaRPr lang="zh-CN" altLang="en-US" b="1" dirty="0">
              <a:solidFill>
                <a:srgbClr val="F39C32"/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210D5375-196C-4138-9AD7-1CEB4172054B}"/>
              </a:ext>
            </a:extLst>
          </p:cNvPr>
          <p:cNvSpPr/>
          <p:nvPr/>
        </p:nvSpPr>
        <p:spPr>
          <a:xfrm>
            <a:off x="3993121" y="3727372"/>
            <a:ext cx="42627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39C32"/>
                </a:solidFill>
                <a:cs typeface="+mn-ea"/>
                <a:sym typeface="+mn-lt"/>
              </a:rPr>
              <a:t>The third grade 2 old house courseware</a:t>
            </a:r>
          </a:p>
          <a:p>
            <a:r>
              <a:rPr lang="en-US" altLang="zh-CN" dirty="0">
                <a:solidFill>
                  <a:srgbClr val="F39C32"/>
                </a:solidFill>
                <a:cs typeface="+mn-ea"/>
                <a:sym typeface="+mn-lt"/>
              </a:rPr>
              <a:t>The third grade 2 old house courseware</a:t>
            </a:r>
          </a:p>
        </p:txBody>
      </p:sp>
    </p:spTree>
    <p:extLst>
      <p:ext uri="{BB962C8B-B14F-4D97-AF65-F5344CB8AC3E}">
        <p14:creationId xmlns:p14="http://schemas.microsoft.com/office/powerpoint/2010/main" val="6247716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955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4739AF5B-1C4F-4E0B-B97C-D2EB5815E9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13CD03B-C064-4009-8A3D-1010ABF40E36}"/>
              </a:ext>
            </a:extLst>
          </p:cNvPr>
          <p:cNvSpPr txBox="1"/>
          <p:nvPr/>
        </p:nvSpPr>
        <p:spPr>
          <a:xfrm>
            <a:off x="5179983" y="1078409"/>
            <a:ext cx="18774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F39C32"/>
                </a:solidFill>
                <a:cs typeface="+mn-ea"/>
                <a:sym typeface="+mn-lt"/>
              </a:rPr>
              <a:t>第一节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73FE824-2F88-4F59-8108-BE038FD55238}"/>
              </a:ext>
            </a:extLst>
          </p:cNvPr>
          <p:cNvSpPr/>
          <p:nvPr/>
        </p:nvSpPr>
        <p:spPr>
          <a:xfrm>
            <a:off x="4152900" y="1847850"/>
            <a:ext cx="3912231" cy="769441"/>
          </a:xfrm>
          <a:prstGeom prst="rect">
            <a:avLst/>
          </a:prstGeom>
          <a:solidFill>
            <a:srgbClr val="F39C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    课前导读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D78E07A-A8B6-4E03-826A-515A1BA92B80}"/>
              </a:ext>
            </a:extLst>
          </p:cNvPr>
          <p:cNvSpPr/>
          <p:nvPr/>
        </p:nvSpPr>
        <p:spPr>
          <a:xfrm>
            <a:off x="4050668" y="2655391"/>
            <a:ext cx="42627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39C32"/>
                </a:solidFill>
                <a:cs typeface="+mn-ea"/>
                <a:sym typeface="+mn-lt"/>
              </a:rPr>
              <a:t>The third grade 2 old house courseware</a:t>
            </a:r>
          </a:p>
          <a:p>
            <a:r>
              <a:rPr lang="en-US" altLang="zh-CN" dirty="0">
                <a:solidFill>
                  <a:srgbClr val="F39C32"/>
                </a:solidFill>
                <a:cs typeface="+mn-ea"/>
                <a:sym typeface="+mn-lt"/>
              </a:rPr>
              <a:t>The third grade 2 old house courseware</a:t>
            </a:r>
          </a:p>
          <a:p>
            <a:r>
              <a:rPr lang="en-US" altLang="zh-CN" dirty="0">
                <a:solidFill>
                  <a:srgbClr val="F39C32"/>
                </a:solidFill>
                <a:cs typeface="+mn-ea"/>
                <a:sym typeface="+mn-lt"/>
              </a:rPr>
              <a:t>The third grade 2 old house courseware</a:t>
            </a:r>
            <a:endParaRPr lang="zh-CN" altLang="en-US" dirty="0">
              <a:solidFill>
                <a:srgbClr val="F39C32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05555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5D1A9A3-8C3E-484E-B811-D714A155E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64767C10-5AAD-4606-A41A-B70DB9A883DD}"/>
              </a:ext>
            </a:extLst>
          </p:cNvPr>
          <p:cNvCxnSpPr>
            <a:cxnSpLocks/>
          </p:cNvCxnSpPr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F39C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1F9E3D2-83EC-41E2-9E67-1D9B906F3CA0}"/>
              </a:ext>
            </a:extLst>
          </p:cNvPr>
          <p:cNvSpPr txBox="1"/>
          <p:nvPr/>
        </p:nvSpPr>
        <p:spPr>
          <a:xfrm>
            <a:off x="4977745" y="11126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39C32"/>
                </a:solidFill>
                <a:cs typeface="+mn-ea"/>
                <a:sym typeface="+mn-lt"/>
              </a:rPr>
              <a:t>课前导读</a:t>
            </a:r>
          </a:p>
        </p:txBody>
      </p:sp>
      <p:pic>
        <p:nvPicPr>
          <p:cNvPr id="7" name="Picture 5" descr="xin_011103080815046210333">
            <a:extLst>
              <a:ext uri="{FF2B5EF4-FFF2-40B4-BE49-F238E27FC236}">
                <a16:creationId xmlns:a16="http://schemas.microsoft.com/office/drawing/2014/main" xmlns="" id="{6894C92D-5612-48CE-BDB2-EE2AE0870D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07"/>
          <a:stretch/>
        </p:blipFill>
        <p:spPr bwMode="auto">
          <a:xfrm>
            <a:off x="1354016" y="1086630"/>
            <a:ext cx="4233496" cy="2576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127688943139843750_17136031">
            <a:extLst>
              <a:ext uri="{FF2B5EF4-FFF2-40B4-BE49-F238E27FC236}">
                <a16:creationId xmlns:a16="http://schemas.microsoft.com/office/drawing/2014/main" xmlns="" id="{E9EC458D-00C4-4191-A3E3-455FD29AC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631" y="1086634"/>
            <a:ext cx="4335100" cy="2576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a">
            <a:extLst>
              <a:ext uri="{FF2B5EF4-FFF2-40B4-BE49-F238E27FC236}">
                <a16:creationId xmlns:a16="http://schemas.microsoft.com/office/drawing/2014/main" xmlns="" id="{B6E35F67-298C-4953-9425-BC0ABB650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469" y="4088423"/>
            <a:ext cx="4315044" cy="2261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内容占位符 3" descr="f5ed73edbd0d1f79279791c4[1].jpg">
            <a:extLst>
              <a:ext uri="{FF2B5EF4-FFF2-40B4-BE49-F238E27FC236}">
                <a16:creationId xmlns:a16="http://schemas.microsoft.com/office/drawing/2014/main" xmlns="" id="{D79AE9D4-CEC8-48D7-B716-378DF68E2A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42"/>
          <a:stretch/>
        </p:blipFill>
        <p:spPr bwMode="auto">
          <a:xfrm>
            <a:off x="6294955" y="4088422"/>
            <a:ext cx="4299776" cy="226108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71127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5D1A9A3-8C3E-484E-B811-D714A155E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64767C10-5AAD-4606-A41A-B70DB9A883DD}"/>
              </a:ext>
            </a:extLst>
          </p:cNvPr>
          <p:cNvCxnSpPr>
            <a:cxnSpLocks/>
          </p:cNvCxnSpPr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F39C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1F9E3D2-83EC-41E2-9E67-1D9B906F3CA0}"/>
              </a:ext>
            </a:extLst>
          </p:cNvPr>
          <p:cNvSpPr txBox="1"/>
          <p:nvPr/>
        </p:nvSpPr>
        <p:spPr>
          <a:xfrm>
            <a:off x="4977745" y="11126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39C32"/>
                </a:solidFill>
                <a:cs typeface="+mn-ea"/>
                <a:sym typeface="+mn-lt"/>
              </a:rPr>
              <a:t>课前导读</a:t>
            </a:r>
          </a:p>
        </p:txBody>
      </p:sp>
      <p:pic>
        <p:nvPicPr>
          <p:cNvPr id="6" name="图片 3" descr="2007826134712550.jpg">
            <a:extLst>
              <a:ext uri="{FF2B5EF4-FFF2-40B4-BE49-F238E27FC236}">
                <a16:creationId xmlns:a16="http://schemas.microsoft.com/office/drawing/2014/main" xmlns="" id="{07976DF3-F891-4123-AC50-337B39D43D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39" b="14790"/>
          <a:stretch/>
        </p:blipFill>
        <p:spPr bwMode="auto">
          <a:xfrm>
            <a:off x="971550" y="1143000"/>
            <a:ext cx="4698201" cy="3409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B801381-74B9-480D-805D-A93104907A4A}"/>
              </a:ext>
            </a:extLst>
          </p:cNvPr>
          <p:cNvSpPr/>
          <p:nvPr/>
        </p:nvSpPr>
        <p:spPr>
          <a:xfrm>
            <a:off x="1535490" y="4637684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F39C32"/>
                </a:solidFill>
                <a:cs typeface="+mn-ea"/>
                <a:sym typeface="+mn-lt"/>
              </a:rPr>
              <a:t>夏天的梧桐树</a:t>
            </a:r>
          </a:p>
        </p:txBody>
      </p:sp>
      <p:pic>
        <p:nvPicPr>
          <p:cNvPr id="7" name="图片 6" descr="dbc54fcd0f386b71b700c802[1].jpg">
            <a:extLst>
              <a:ext uri="{FF2B5EF4-FFF2-40B4-BE49-F238E27FC236}">
                <a16:creationId xmlns:a16="http://schemas.microsoft.com/office/drawing/2014/main" xmlns="" id="{D6F41A1E-29A3-4D01-B4C5-DD5185645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708" y="1147481"/>
            <a:ext cx="4942742" cy="340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779E5034-FBDE-4B00-9373-CDC5007EBDCF}"/>
              </a:ext>
            </a:extLst>
          </p:cNvPr>
          <p:cNvSpPr/>
          <p:nvPr/>
        </p:nvSpPr>
        <p:spPr>
          <a:xfrm>
            <a:off x="6939945" y="4664207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F39C32"/>
                </a:solidFill>
                <a:cs typeface="+mn-ea"/>
                <a:sym typeface="+mn-lt"/>
              </a:rPr>
              <a:t>秋天的梧桐树</a:t>
            </a:r>
          </a:p>
        </p:txBody>
      </p:sp>
    </p:spTree>
    <p:extLst>
      <p:ext uri="{BB962C8B-B14F-4D97-AF65-F5344CB8AC3E}">
        <p14:creationId xmlns:p14="http://schemas.microsoft.com/office/powerpoint/2010/main" val="7145058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4739AF5B-1C4F-4E0B-B97C-D2EB5815E9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13CD03B-C064-4009-8A3D-1010ABF40E36}"/>
              </a:ext>
            </a:extLst>
          </p:cNvPr>
          <p:cNvSpPr txBox="1"/>
          <p:nvPr/>
        </p:nvSpPr>
        <p:spPr>
          <a:xfrm>
            <a:off x="5179983" y="1078409"/>
            <a:ext cx="18774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F39C32"/>
                </a:solidFill>
                <a:cs typeface="+mn-ea"/>
                <a:sym typeface="+mn-lt"/>
              </a:rPr>
              <a:t>第二节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73FE824-2F88-4F59-8108-BE038FD55238}"/>
              </a:ext>
            </a:extLst>
          </p:cNvPr>
          <p:cNvSpPr/>
          <p:nvPr/>
        </p:nvSpPr>
        <p:spPr>
          <a:xfrm>
            <a:off x="4152900" y="1847850"/>
            <a:ext cx="3912231" cy="769441"/>
          </a:xfrm>
          <a:prstGeom prst="rect">
            <a:avLst/>
          </a:prstGeom>
          <a:solidFill>
            <a:srgbClr val="F39C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    字词学习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D78E07A-A8B6-4E03-826A-515A1BA92B80}"/>
              </a:ext>
            </a:extLst>
          </p:cNvPr>
          <p:cNvSpPr/>
          <p:nvPr/>
        </p:nvSpPr>
        <p:spPr>
          <a:xfrm>
            <a:off x="4050668" y="2655391"/>
            <a:ext cx="42627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39C32"/>
                </a:solidFill>
                <a:cs typeface="+mn-ea"/>
                <a:sym typeface="+mn-lt"/>
              </a:rPr>
              <a:t>The third grade 2 old house courseware</a:t>
            </a:r>
          </a:p>
          <a:p>
            <a:r>
              <a:rPr lang="en-US" altLang="zh-CN" dirty="0">
                <a:solidFill>
                  <a:srgbClr val="F39C32"/>
                </a:solidFill>
                <a:cs typeface="+mn-ea"/>
                <a:sym typeface="+mn-lt"/>
              </a:rPr>
              <a:t>The third grade 2 old house courseware</a:t>
            </a:r>
          </a:p>
          <a:p>
            <a:r>
              <a:rPr lang="en-US" altLang="zh-CN" dirty="0">
                <a:solidFill>
                  <a:srgbClr val="F39C32"/>
                </a:solidFill>
                <a:cs typeface="+mn-ea"/>
                <a:sym typeface="+mn-lt"/>
              </a:rPr>
              <a:t>The third grade 2 old house courseware</a:t>
            </a:r>
            <a:endParaRPr lang="zh-CN" altLang="en-US" dirty="0">
              <a:solidFill>
                <a:srgbClr val="F39C32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5647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5D1A9A3-8C3E-484E-B811-D714A155E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64767C10-5AAD-4606-A41A-B70DB9A883DD}"/>
              </a:ext>
            </a:extLst>
          </p:cNvPr>
          <p:cNvCxnSpPr>
            <a:cxnSpLocks/>
          </p:cNvCxnSpPr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F39C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1F9E3D2-83EC-41E2-9E67-1D9B906F3CA0}"/>
              </a:ext>
            </a:extLst>
          </p:cNvPr>
          <p:cNvSpPr txBox="1"/>
          <p:nvPr/>
        </p:nvSpPr>
        <p:spPr>
          <a:xfrm>
            <a:off x="4977745" y="11126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39C32"/>
                </a:solidFill>
                <a:cs typeface="+mn-ea"/>
                <a:sym typeface="+mn-lt"/>
              </a:rPr>
              <a:t>字词学习</a:t>
            </a:r>
          </a:p>
        </p:txBody>
      </p:sp>
      <p:sp>
        <p:nvSpPr>
          <p:cNvPr id="6" name="Rectangle 19">
            <a:extLst>
              <a:ext uri="{FF2B5EF4-FFF2-40B4-BE49-F238E27FC236}">
                <a16:creationId xmlns:a16="http://schemas.microsoft.com/office/drawing/2014/main" xmlns="" id="{D93B4438-0EBC-43CC-BB8C-B8C46F68B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2524" y="1370221"/>
            <a:ext cx="9159875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u="sng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凉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风    </a:t>
            </a:r>
            <a:r>
              <a:rPr lang="zh-CN" altLang="en-US" sz="3200" u="sng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棉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花    </a:t>
            </a:r>
            <a:r>
              <a:rPr lang="zh-CN" altLang="en-US" sz="3200" u="sng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洁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白    </a:t>
            </a:r>
            <a:r>
              <a:rPr lang="zh-CN" altLang="en-US" sz="3200" u="sng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似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的    </a:t>
            </a:r>
            <a:r>
              <a:rPr lang="zh-CN" altLang="en-US" sz="3200" u="sng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苹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果 </a:t>
            </a:r>
            <a:endParaRPr lang="en-US" altLang="zh-CN" sz="3200" dirty="0">
              <a:solidFill>
                <a:srgbClr val="F39C32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endParaRPr lang="en-US" altLang="zh-CN" sz="3200" dirty="0">
              <a:solidFill>
                <a:srgbClr val="F39C32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大</a:t>
            </a:r>
            <a:r>
              <a:rPr lang="zh-CN" altLang="en-US" sz="3200" u="sng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枣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3200" u="sng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汽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车    </a:t>
            </a:r>
            <a:r>
              <a:rPr lang="zh-CN" altLang="en-US" sz="3200" u="sng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秋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天    公</a:t>
            </a:r>
            <a:r>
              <a:rPr lang="zh-CN" altLang="en-US" sz="3200" u="sng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路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3200" u="sng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季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节 </a:t>
            </a:r>
            <a:endParaRPr lang="en-US" altLang="zh-CN" sz="3200" dirty="0">
              <a:solidFill>
                <a:srgbClr val="F39C32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endParaRPr lang="en-US" altLang="zh-CN" sz="3200" u="sng" dirty="0">
              <a:solidFill>
                <a:srgbClr val="F39C32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3200" u="sng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随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风    </a:t>
            </a:r>
            <a:r>
              <a:rPr lang="zh-CN" altLang="en-US" sz="3200" u="sng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粮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食    </a:t>
            </a:r>
            <a:r>
              <a:rPr lang="zh-CN" altLang="en-US" sz="3200" u="sng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堆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得     一</a:t>
            </a:r>
            <a:r>
              <a:rPr lang="zh-CN" altLang="en-US" sz="3200" u="sng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阵阵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     水</a:t>
            </a:r>
            <a:r>
              <a:rPr lang="zh-CN" altLang="en-US" sz="3200" u="sng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灵灵</a:t>
            </a:r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endParaRPr lang="en-US" altLang="zh-CN" sz="3200" dirty="0">
              <a:solidFill>
                <a:srgbClr val="F39C32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endParaRPr lang="en-US" altLang="zh-CN" sz="3200" dirty="0">
              <a:solidFill>
                <a:srgbClr val="F39C32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3200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一</a:t>
            </a:r>
            <a:r>
              <a:rPr lang="zh-CN" altLang="en-US" sz="3200" u="sng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座座</a:t>
            </a:r>
            <a:r>
              <a:rPr lang="en-US" altLang="zh-CN" sz="3200" u="sng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zh-CN" altLang="en-US" sz="3200" u="sng" dirty="0">
                <a:solidFill>
                  <a:srgbClr val="F39C32"/>
                </a:solidFill>
                <a:latin typeface="+mn-lt"/>
                <a:ea typeface="+mn-ea"/>
                <a:cs typeface="+mn-ea"/>
                <a:sym typeface="+mn-lt"/>
              </a:rPr>
              <a:t>纷纷扬扬</a:t>
            </a:r>
          </a:p>
        </p:txBody>
      </p:sp>
    </p:spTree>
    <p:extLst>
      <p:ext uri="{BB962C8B-B14F-4D97-AF65-F5344CB8AC3E}">
        <p14:creationId xmlns:p14="http://schemas.microsoft.com/office/powerpoint/2010/main" val="36054082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5D1A9A3-8C3E-484E-B811-D714A155E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64767C10-5AAD-4606-A41A-B70DB9A883DD}"/>
              </a:ext>
            </a:extLst>
          </p:cNvPr>
          <p:cNvCxnSpPr>
            <a:cxnSpLocks/>
          </p:cNvCxnSpPr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F39C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1F9E3D2-83EC-41E2-9E67-1D9B906F3CA0}"/>
              </a:ext>
            </a:extLst>
          </p:cNvPr>
          <p:cNvSpPr txBox="1"/>
          <p:nvPr/>
        </p:nvSpPr>
        <p:spPr>
          <a:xfrm>
            <a:off x="4977745" y="11126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39C32"/>
                </a:solidFill>
                <a:cs typeface="+mn-ea"/>
                <a:sym typeface="+mn-lt"/>
              </a:rPr>
              <a:t>字词学习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97BD51ED-11A7-44A7-9107-805031B65111}"/>
              </a:ext>
            </a:extLst>
          </p:cNvPr>
          <p:cNvSpPr txBox="1">
            <a:spLocks noChangeArrowheads="1"/>
          </p:cNvSpPr>
          <p:nvPr/>
        </p:nvSpPr>
        <p:spPr>
          <a:xfrm>
            <a:off x="1613694" y="1273314"/>
            <a:ext cx="8964612" cy="5905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当</a:t>
            </a:r>
            <a:r>
              <a:rPr lang="en-US" altLang="zh-CN" sz="3200" dirty="0" err="1">
                <a:solidFill>
                  <a:srgbClr val="9E4C2C"/>
                </a:solidFill>
                <a:cs typeface="+mn-ea"/>
                <a:sym typeface="+mn-lt"/>
              </a:rPr>
              <a:t>dàng</a:t>
            </a: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（当做）（上当）（适当）</a:t>
            </a:r>
          </a:p>
          <a:p>
            <a:pPr>
              <a:buFontTx/>
              <a:buNone/>
            </a:pP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梧</a:t>
            </a:r>
            <a:r>
              <a:rPr lang="en-US" altLang="zh-CN" sz="3200" dirty="0" err="1">
                <a:solidFill>
                  <a:srgbClr val="9E4C2C"/>
                </a:solidFill>
                <a:cs typeface="+mn-ea"/>
                <a:sym typeface="+mn-lt"/>
              </a:rPr>
              <a:t>wú</a:t>
            </a: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（梧桐）（魁梧）</a:t>
            </a:r>
          </a:p>
          <a:p>
            <a:pPr>
              <a:buFontTx/>
              <a:buNone/>
            </a:pP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桐</a:t>
            </a:r>
            <a:r>
              <a:rPr lang="en-US" altLang="zh-CN" sz="3200" dirty="0" err="1">
                <a:solidFill>
                  <a:srgbClr val="9E4C2C"/>
                </a:solidFill>
                <a:cs typeface="+mn-ea"/>
                <a:sym typeface="+mn-lt"/>
              </a:rPr>
              <a:t>tóng</a:t>
            </a: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（桐油）（桐叶）</a:t>
            </a:r>
          </a:p>
          <a:p>
            <a:pPr>
              <a:buFontTx/>
              <a:buNone/>
            </a:pP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铺</a:t>
            </a:r>
            <a:r>
              <a:rPr lang="en-US" altLang="zh-CN" sz="3200" dirty="0" err="1">
                <a:solidFill>
                  <a:srgbClr val="9E4C2C"/>
                </a:solidFill>
                <a:cs typeface="+mn-ea"/>
                <a:sym typeface="+mn-lt"/>
              </a:rPr>
              <a:t>pū</a:t>
            </a: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（铺平）（铺开）（铺床）</a:t>
            </a:r>
          </a:p>
          <a:p>
            <a:pPr>
              <a:buFontTx/>
              <a:buNone/>
            </a:pP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爬</a:t>
            </a:r>
            <a:r>
              <a:rPr lang="en-US" altLang="zh-CN" sz="3200" dirty="0" err="1">
                <a:solidFill>
                  <a:srgbClr val="9E4C2C"/>
                </a:solidFill>
                <a:cs typeface="+mn-ea"/>
                <a:sym typeface="+mn-lt"/>
              </a:rPr>
              <a:t>pá</a:t>
            </a: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（爬山）（爬树）（爬行）</a:t>
            </a:r>
          </a:p>
          <a:p>
            <a:pPr>
              <a:buFontTx/>
              <a:buNone/>
            </a:pP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旁</a:t>
            </a:r>
            <a:r>
              <a:rPr lang="en-US" altLang="zh-CN" sz="3200" dirty="0" err="1">
                <a:solidFill>
                  <a:srgbClr val="9E4C2C"/>
                </a:solidFill>
                <a:cs typeface="+mn-ea"/>
                <a:sym typeface="+mn-lt"/>
              </a:rPr>
              <a:t>páng</a:t>
            </a: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（旁边）（路旁）（旁听）</a:t>
            </a:r>
          </a:p>
          <a:p>
            <a:pPr>
              <a:buFontTx/>
              <a:buNone/>
            </a:pP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蓝</a:t>
            </a:r>
            <a:r>
              <a:rPr lang="en-US" altLang="zh-CN" sz="3200" dirty="0" err="1">
                <a:solidFill>
                  <a:srgbClr val="9E4C2C"/>
                </a:solidFill>
                <a:cs typeface="+mn-ea"/>
                <a:sym typeface="+mn-lt"/>
              </a:rPr>
              <a:t>lán</a:t>
            </a: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（蓝天）（蓝色）（蓝布）</a:t>
            </a:r>
          </a:p>
          <a:p>
            <a:pPr>
              <a:buFontTx/>
              <a:buNone/>
            </a:pP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望</a:t>
            </a:r>
            <a:r>
              <a:rPr lang="en-US" altLang="zh-CN" sz="3200" dirty="0" err="1">
                <a:solidFill>
                  <a:srgbClr val="9E4C2C"/>
                </a:solidFill>
                <a:cs typeface="+mn-ea"/>
                <a:sym typeface="+mn-lt"/>
              </a:rPr>
              <a:t>wàng</a:t>
            </a:r>
            <a:r>
              <a:rPr lang="zh-CN" altLang="en-US" sz="3200" dirty="0">
                <a:solidFill>
                  <a:srgbClr val="F39C32"/>
                </a:solidFill>
                <a:cs typeface="+mn-ea"/>
                <a:sym typeface="+mn-lt"/>
              </a:rPr>
              <a:t>（望见）（希望）（看望）</a:t>
            </a:r>
          </a:p>
        </p:txBody>
      </p:sp>
    </p:spTree>
    <p:extLst>
      <p:ext uri="{BB962C8B-B14F-4D97-AF65-F5344CB8AC3E}">
        <p14:creationId xmlns:p14="http://schemas.microsoft.com/office/powerpoint/2010/main" val="3579635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5D1A9A3-8C3E-484E-B811-D714A155E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64767C10-5AAD-4606-A41A-B70DB9A883DD}"/>
              </a:ext>
            </a:extLst>
          </p:cNvPr>
          <p:cNvCxnSpPr>
            <a:cxnSpLocks/>
          </p:cNvCxnSpPr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F39C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1F9E3D2-83EC-41E2-9E67-1D9B906F3CA0}"/>
              </a:ext>
            </a:extLst>
          </p:cNvPr>
          <p:cNvSpPr txBox="1"/>
          <p:nvPr/>
        </p:nvSpPr>
        <p:spPr>
          <a:xfrm>
            <a:off x="4977745" y="11126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39C32"/>
                </a:solidFill>
                <a:cs typeface="+mn-ea"/>
                <a:sym typeface="+mn-lt"/>
              </a:rPr>
              <a:t>字词学习</a:t>
            </a:r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xmlns="" id="{18D9D7DB-AD27-4CB7-B166-033A7E18E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2538" y="1054100"/>
            <a:ext cx="5000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9E4C2C"/>
                </a:solidFill>
                <a:cs typeface="+mn-ea"/>
                <a:sym typeface="+mn-lt"/>
              </a:rPr>
              <a:t>我怎么记住他们呢？</a:t>
            </a:r>
            <a:endParaRPr lang="zh-CN" altLang="en-US" dirty="0">
              <a:solidFill>
                <a:srgbClr val="9E4C2C"/>
              </a:solidFill>
              <a:cs typeface="+mn-ea"/>
              <a:sym typeface="+mn-lt"/>
            </a:endParaRP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xmlns="" id="{3190929A-F80D-4C8E-9C11-B3CF6CE53E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5569" y="2366962"/>
            <a:ext cx="7215188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000" b="1" dirty="0">
                <a:solidFill>
                  <a:srgbClr val="F39C32"/>
                </a:solidFill>
                <a:cs typeface="+mn-ea"/>
                <a:sym typeface="+mn-lt"/>
              </a:rPr>
              <a:t>那     澄    像     铺    棵   </a:t>
            </a:r>
          </a:p>
          <a:p>
            <a:endParaRPr lang="en-US" altLang="zh-CN" sz="6000" b="1" dirty="0">
              <a:solidFill>
                <a:srgbClr val="F39C32"/>
              </a:solidFill>
              <a:cs typeface="+mn-ea"/>
              <a:sym typeface="+mn-lt"/>
            </a:endParaRPr>
          </a:p>
          <a:p>
            <a:r>
              <a:rPr lang="zh-CN" altLang="en-US" sz="6000" b="1" dirty="0">
                <a:solidFill>
                  <a:srgbClr val="F39C32"/>
                </a:solidFill>
                <a:cs typeface="+mn-ea"/>
                <a:sym typeface="+mn-lt"/>
              </a:rPr>
              <a:t>梧     桐    做     爬    催   </a:t>
            </a:r>
            <a:endParaRPr lang="zh-CN" altLang="en-US" dirty="0">
              <a:solidFill>
                <a:srgbClr val="F39C32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97838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语文二年级上册PPT课件范本-秋天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zqa0a53s">
      <a:majorFont>
        <a:latin typeface="Arial" panose="020F0302020204030204"/>
        <a:ea typeface="黑体"/>
        <a:cs typeface=""/>
      </a:majorFont>
      <a:minorFont>
        <a:latin typeface="Arial" panose="020F0502020204030204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788</Words>
  <Application>Microsoft Office PowerPoint</Application>
  <PresentationFormat>宽屏</PresentationFormat>
  <Paragraphs>136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Meiryo</vt:lpstr>
      <vt:lpstr>等线</vt:lpstr>
      <vt:lpstr>黑体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27</cp:revision>
  <dcterms:created xsi:type="dcterms:W3CDTF">2017-09-15T02:25:26Z</dcterms:created>
  <dcterms:modified xsi:type="dcterms:W3CDTF">2020-06-20T09:12:50Z</dcterms:modified>
</cp:coreProperties>
</file>