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62" r:id="rId5"/>
    <p:sldId id="267" r:id="rId6"/>
    <p:sldId id="284" r:id="rId7"/>
    <p:sldId id="264" r:id="rId8"/>
    <p:sldId id="265" r:id="rId9"/>
    <p:sldId id="266" r:id="rId10"/>
    <p:sldId id="268" r:id="rId11"/>
    <p:sldId id="270" r:id="rId12"/>
    <p:sldId id="281" r:id="rId13"/>
    <p:sldId id="282" r:id="rId14"/>
    <p:sldId id="283" r:id="rId15"/>
    <p:sldId id="286" r:id="rId16"/>
    <p:sldId id="271" r:id="rId17"/>
    <p:sldId id="273" r:id="rId18"/>
    <p:sldId id="274" r:id="rId19"/>
    <p:sldId id="275" r:id="rId20"/>
    <p:sldId id="276" r:id="rId21"/>
    <p:sldId id="285" r:id="rId22"/>
    <p:sldId id="279" r:id="rId23"/>
    <p:sldId id="280" r:id="rId24"/>
    <p:sldId id="277" r:id="rId25"/>
    <p:sldId id="278" r:id="rId26"/>
    <p:sldId id="287" r:id="rId27"/>
    <p:sldId id="28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CECEC"/>
    <a:srgbClr val="848D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EB1CF-D6CB-48A9-9230-480F2542F10C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E76F8-DE95-41C2-9789-2C5693145F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91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662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56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768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860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4291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861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0352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913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738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543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659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8535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359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2895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7628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0685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1114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2035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8074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54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606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854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889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995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326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E76F8-DE95-41C2-9789-2C5693145FE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406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05911A-D806-47EB-9848-EDB01E7BDD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3FF16C5-901F-477E-A915-732520532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ACB3D19-1910-465A-A314-9DB93D8C9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295A85E-C1AA-4B68-B2AE-535D54EE3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FC17D62-DA62-48A8-A6CD-9ACCDE17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996342"/>
      </p:ext>
    </p:extLst>
  </p:cSld>
  <p:clrMapOvr>
    <a:masterClrMapping/>
  </p:clrMapOvr>
  <p:transition spd="med" advClick="0" advTm="3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DEFD57-1E47-4F9B-9089-18F110DA8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AA57DD3-4595-474C-99F8-4928A5C08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BA71492-E5B5-490F-B5CA-EC365D55D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66F1CF4-2CDC-416F-ADF4-CB3B252B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5B249AF-1CDF-44B0-A7CD-378AEA9BE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070406"/>
      </p:ext>
    </p:extLst>
  </p:cSld>
  <p:clrMapOvr>
    <a:masterClrMapping/>
  </p:clrMapOvr>
  <p:transition spd="med" advClick="0" advTm="3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24C1443D-AD08-4F50-9E19-69E5076D1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C6555B9-49EB-4F7B-A6C3-19BB50B0A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E31386F-3494-44B6-A40A-AB44C58A2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1DD53C0-205D-4A56-8B22-54E4638C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86CA47-AF58-466A-A515-FDE8AB92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74268"/>
      </p:ext>
    </p:extLst>
  </p:cSld>
  <p:clrMapOvr>
    <a:masterClrMapping/>
  </p:clrMapOvr>
  <p:transition spd="med" advClick="0" advTm="30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351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36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235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541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09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83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77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8A7F12-238D-4522-A009-4534FEC67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757715B-4EA4-403E-8B44-F0B352EA7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FB9DAF6-985A-4F84-898F-432F9F469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0464899-A335-491D-910C-BC0F476AE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C5D715D-76CF-4FBA-99B1-672B4460C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108172"/>
      </p:ext>
    </p:extLst>
  </p:cSld>
  <p:clrMapOvr>
    <a:masterClrMapping/>
  </p:clrMapOvr>
  <p:transition spd="med" advClick="0" advTm="30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135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363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23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967E71-7D35-469C-AE05-D1DB8CF55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AB656BD-6A78-456D-AC32-4B8364662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9EA1ED2-F9A5-43F5-A35B-F7B8B73E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AD30516-3E2E-4472-A395-9AD4EE038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E85DAEE-33FF-4231-A70F-EADA5CE31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026502"/>
      </p:ext>
    </p:extLst>
  </p:cSld>
  <p:clrMapOvr>
    <a:masterClrMapping/>
  </p:clrMapOvr>
  <p:transition spd="med" advClick="0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8B7D588-7258-4A44-90E5-74028CA8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D39D13A-F1EA-4202-8EED-20CBBB3E8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301B620-38E5-4D56-9B13-EE96C7C1B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2917266-D9D8-4BAC-8FB9-7F6404AD7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5212182-4B1C-4FB1-BD3D-B26D563C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D7E8024-8930-4E61-AE9E-82F138E5B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49002"/>
      </p:ext>
    </p:extLst>
  </p:cSld>
  <p:clrMapOvr>
    <a:masterClrMapping/>
  </p:clrMapOvr>
  <p:transition spd="med" advClick="0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9D9260-A24A-4F26-A67B-39E995A9F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C83730A-CC88-4130-9018-51508826F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9D07919-8BC6-4351-AE72-1A611AFA6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5536BBC-004F-4676-8C3A-B6BC7FEDE3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238B75A-CF6A-47B5-A263-D0EA564E41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3C65C1F-3829-4271-9681-B84146650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5E9653A-0947-4819-909F-A60CD59FD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D026D87-4AEC-4D6E-922A-D51355261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33412"/>
      </p:ext>
    </p:extLst>
  </p:cSld>
  <p:clrMapOvr>
    <a:masterClrMapping/>
  </p:clrMapOvr>
  <p:transition spd="med" advClick="0" advTm="3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C04DE5-1C56-4ECC-BBF3-DFCF059D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38A47BCF-1B65-4F1A-BD73-38DD4237D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3D21655-A80B-429B-9E88-0F106A84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F55ADA1-2955-452A-BAB2-C1612477E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113772"/>
      </p:ext>
    </p:extLst>
  </p:cSld>
  <p:clrMapOvr>
    <a:masterClrMapping/>
  </p:clrMapOvr>
  <p:transition spd="med" advClick="0" advTm="3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B617D1E-A6D0-4CD1-B01B-341FA16A0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F416079-BE27-46DF-A24C-96B5970C4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6477F28-3413-4779-863F-E98ACBECB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200066"/>
      </p:ext>
    </p:extLst>
  </p:cSld>
  <p:clrMapOvr>
    <a:masterClrMapping/>
  </p:clrMapOvr>
  <p:transition spd="med" advClick="0" advTm="3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0A1C2E0-A27A-4E71-B5CC-C60587402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C628E60-50EE-40E2-A5B7-38A806B76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057A707-BB41-4A4D-AE33-39E352167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0F31390-EDDB-427C-9DC4-E2671E5C8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FDAF738-F0F0-4957-9681-1E0708CA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B8615CE-3256-48EE-A2F4-4FCF57BBE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52818"/>
      </p:ext>
    </p:extLst>
  </p:cSld>
  <p:clrMapOvr>
    <a:masterClrMapping/>
  </p:clrMapOvr>
  <p:transition spd="med" advClick="0" advTm="3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A89EF9A-1C4A-4003-9503-EE8251BB3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F0EEF16-ACFE-4EF3-BFE6-D92D65BEC5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EF0DCF8-5802-4448-9249-5D5C463E7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E9157D2-74A7-4CAC-A638-AF7115AE0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1200945-32C9-44C7-899D-8C7BB28B0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84B18F9-FFF7-4F5A-A951-555D01110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241558"/>
      </p:ext>
    </p:extLst>
  </p:cSld>
  <p:clrMapOvr>
    <a:masterClrMapping/>
  </p:clrMapOvr>
  <p:transition spd="med" advClick="0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DA49112-0386-41BD-87AE-E39D699D8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4AF7CAB-C847-4D2F-8E8B-A2BC56991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6C9508E-FC0F-4AB8-ADEB-43774EF2A8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004E5-6E78-494A-B8A6-683D82A3797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ECB2184-E420-49E6-8C6C-131A349EC3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485DF0-A36A-4BD4-9E1B-50A11E3C2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B9907-2C29-4801-86FE-4F01EEABC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160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69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 descr="图片包含 水, 户外, 动物&#10;&#10;已生成高可信度的说明">
            <a:extLst>
              <a:ext uri="{FF2B5EF4-FFF2-40B4-BE49-F238E27FC236}">
                <a16:creationId xmlns:a16="http://schemas.microsoft.com/office/drawing/2014/main" xmlns="" id="{62D66A45-0680-4915-BFC3-3812097DA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138" y="2532444"/>
            <a:ext cx="3148282" cy="314828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71D47F44-C083-41DA-A0C5-8F5F7DBAE5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97"/>
          <a:stretch/>
        </p:blipFill>
        <p:spPr>
          <a:xfrm>
            <a:off x="763" y="429"/>
            <a:ext cx="1454772" cy="1538074"/>
          </a:xfrm>
          <a:prstGeom prst="rect">
            <a:avLst/>
          </a:prstGeom>
        </p:spPr>
      </p:pic>
      <p:pic>
        <p:nvPicPr>
          <p:cNvPr id="30" name="图片 29" descr="图片包含 鸟, 就坐, 动物, 户外&#10;&#10;已生成极高可信度的说明">
            <a:extLst>
              <a:ext uri="{FF2B5EF4-FFF2-40B4-BE49-F238E27FC236}">
                <a16:creationId xmlns:a16="http://schemas.microsoft.com/office/drawing/2014/main" xmlns="" id="{4D50A6B3-F288-4447-9A31-EB0CB6088B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310" y="-647792"/>
            <a:ext cx="2861140" cy="1971457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C03C2B70-A313-4FE7-81F9-B7B0C6960FFC}"/>
              </a:ext>
            </a:extLst>
          </p:cNvPr>
          <p:cNvGrpSpPr/>
          <p:nvPr/>
        </p:nvGrpSpPr>
        <p:grpSpPr>
          <a:xfrm>
            <a:off x="0" y="996199"/>
            <a:ext cx="12192001" cy="1211210"/>
            <a:chOff x="-1656723" y="1516987"/>
            <a:chExt cx="10990596" cy="216422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4285BFC9-932C-40A4-BE77-10D52AE447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6" t="30843" r="6070" b="18202"/>
            <a:stretch/>
          </p:blipFill>
          <p:spPr>
            <a:xfrm>
              <a:off x="704850" y="1516987"/>
              <a:ext cx="6267450" cy="216422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A69A0CF3-B2FD-43D6-A223-8545E1B068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6" t="30843" r="57798" b="18202"/>
            <a:stretch/>
          </p:blipFill>
          <p:spPr>
            <a:xfrm>
              <a:off x="6972300" y="1516987"/>
              <a:ext cx="2361573" cy="216422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2660EE52-2B28-4146-8E60-6AD2A9213C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54" t="30843" r="6070" b="18202"/>
            <a:stretch/>
          </p:blipFill>
          <p:spPr>
            <a:xfrm>
              <a:off x="-1656723" y="1516987"/>
              <a:ext cx="2361573" cy="2164229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D306A0C-99B0-44CD-BA4F-00D5BD6DC73C}"/>
              </a:ext>
            </a:extLst>
          </p:cNvPr>
          <p:cNvGrpSpPr/>
          <p:nvPr/>
        </p:nvGrpSpPr>
        <p:grpSpPr>
          <a:xfrm>
            <a:off x="3074021" y="2417489"/>
            <a:ext cx="6083717" cy="3208401"/>
            <a:chOff x="3108166" y="2675906"/>
            <a:chExt cx="6083717" cy="320840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555FC377-0479-4E87-BB86-B38698B6941B}"/>
                </a:ext>
              </a:extLst>
            </p:cNvPr>
            <p:cNvSpPr txBox="1"/>
            <p:nvPr/>
          </p:nvSpPr>
          <p:spPr>
            <a:xfrm>
              <a:off x="3108166" y="2675906"/>
              <a:ext cx="6083717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latin typeface="楷体" panose="02010609060101010101" pitchFamily="49" charset="-122"/>
                  <a:ea typeface="楷体" panose="02010609060101010101" pitchFamily="49" charset="-122"/>
                </a:rPr>
                <a:t>苏州园林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2DDA68AB-5C81-4F43-9BD1-6B5DCC1F3F1E}"/>
                </a:ext>
              </a:extLst>
            </p:cNvPr>
            <p:cNvSpPr txBox="1"/>
            <p:nvPr/>
          </p:nvSpPr>
          <p:spPr>
            <a:xfrm>
              <a:off x="3403118" y="4705777"/>
              <a:ext cx="5493812" cy="369332"/>
            </a:xfrm>
            <a:prstGeom prst="rect">
              <a:avLst/>
            </a:prstGeom>
            <a:solidFill>
              <a:srgbClr val="000000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义务教育课程标准实验教科书 </a:t>
              </a:r>
              <a:r>
                <a:rPr lang="en-US" altLang="zh-CN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/ </a:t>
              </a:r>
              <a:r>
                <a:rPr lang="zh-CN" altLang="en-US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语文 </a:t>
              </a:r>
              <a:r>
                <a:rPr lang="en-US" altLang="zh-CN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/ </a:t>
              </a:r>
              <a:r>
                <a:rPr lang="zh-CN" altLang="en-US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八年级上册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2224DFA9-A156-4DAC-B4B3-2EA393D6E77D}"/>
                </a:ext>
              </a:extLst>
            </p:cNvPr>
            <p:cNvSpPr txBox="1"/>
            <p:nvPr/>
          </p:nvSpPr>
          <p:spPr>
            <a:xfrm>
              <a:off x="4663079" y="5514975"/>
              <a:ext cx="3409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作者：叶圣陶     讲师</a:t>
              </a:r>
              <a:r>
                <a:rPr lang="zh-CN" altLang="en-US" dirty="0" smtClean="0"/>
                <a:t>：</a:t>
              </a:r>
              <a:r>
                <a:rPr lang="zh-CN" altLang="en-US" dirty="0"/>
                <a:t>优</a:t>
              </a:r>
              <a:r>
                <a:rPr lang="zh-CN" altLang="en-US" dirty="0" smtClean="0"/>
                <a:t>品</a:t>
              </a:r>
              <a:r>
                <a:rPr lang="en-US" altLang="zh-CN" dirty="0" smtClean="0"/>
                <a:t>PPT</a:t>
              </a:r>
              <a:endParaRPr lang="zh-CN" altLang="en-US" dirty="0"/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B334E05-EAE5-469B-97A9-6DCCD786F83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33544" y="4673398"/>
            <a:ext cx="1204682" cy="83008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50328B2-6272-4477-89C8-2247D5D03F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328342" y="2257871"/>
            <a:ext cx="1204682" cy="83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1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文字, 书籍&#10;&#10;已生成极高可信度的说明">
            <a:extLst>
              <a:ext uri="{FF2B5EF4-FFF2-40B4-BE49-F238E27FC236}">
                <a16:creationId xmlns:a16="http://schemas.microsoft.com/office/drawing/2014/main" xmlns="" id="{2BADAC70-F679-4CE1-BD86-2D88C53890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189" y="4190748"/>
            <a:ext cx="2351388" cy="243454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948658" y="1708728"/>
            <a:ext cx="10827705" cy="5400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阅读第一段，思考这一段中哪一句话说明了苏州园林的地位？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各地园林的标本。这说明了苏州园林的地位。</a:t>
            </a:r>
            <a:r>
              <a:rPr lang="zh-CN" altLang="en-US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下面请同学们浏览课文看看这一节在文中起到什么作用？课文最后一节说“不止这些”却又“不再多写了”，为什么？ 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开头总领全文。结尾留有余地，给人回味。 </a:t>
            </a:r>
            <a:endParaRPr lang="zh-CN" altLang="en-US" sz="32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294ADE2-A492-40EC-BB38-75D660F6C4DE}"/>
              </a:ext>
            </a:extLst>
          </p:cNvPr>
          <p:cNvGrpSpPr/>
          <p:nvPr/>
        </p:nvGrpSpPr>
        <p:grpSpPr>
          <a:xfrm>
            <a:off x="395300" y="1828030"/>
            <a:ext cx="553358" cy="3768447"/>
            <a:chOff x="395300" y="1828030"/>
            <a:chExt cx="553358" cy="3768447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C5EC7B0-47DE-48E6-9952-2090D7BB8A54}"/>
                </a:ext>
              </a:extLst>
            </p:cNvPr>
            <p:cNvSpPr txBox="1"/>
            <p:nvPr/>
          </p:nvSpPr>
          <p:spPr>
            <a:xfrm>
              <a:off x="453009" y="1828030"/>
              <a:ext cx="4956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latin typeface="新蒂下午茶体" panose="03000600000000000000" pitchFamily="66" charset="-128"/>
                  <a:ea typeface="新蒂下午茶体" panose="03000600000000000000" pitchFamily="66" charset="-128"/>
                  <a:cs typeface="新蒂下午茶体" panose="03000600000000000000" pitchFamily="66" charset="-128"/>
                </a:rPr>
                <a:t>Q</a:t>
              </a:r>
              <a:endParaRPr lang="zh-CN" altLang="en-US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6C50B19E-4520-4FA9-840E-16B41A7143D7}"/>
                </a:ext>
              </a:extLst>
            </p:cNvPr>
            <p:cNvSpPr txBox="1"/>
            <p:nvPr/>
          </p:nvSpPr>
          <p:spPr>
            <a:xfrm>
              <a:off x="414537" y="2671565"/>
              <a:ext cx="5341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latin typeface="新蒂下午茶体" panose="03000600000000000000" pitchFamily="66" charset="-128"/>
                  <a:ea typeface="新蒂下午茶体" panose="03000600000000000000" pitchFamily="66" charset="-128"/>
                  <a:cs typeface="新蒂下午茶体" panose="03000600000000000000" pitchFamily="66" charset="-128"/>
                </a:rPr>
                <a:t>A</a:t>
              </a:r>
              <a:endParaRPr lang="zh-CN" altLang="en-US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F014F8A-06BE-4DFC-BDB4-B60D16715DC1}"/>
                </a:ext>
              </a:extLst>
            </p:cNvPr>
            <p:cNvSpPr txBox="1"/>
            <p:nvPr/>
          </p:nvSpPr>
          <p:spPr>
            <a:xfrm>
              <a:off x="414537" y="3482862"/>
              <a:ext cx="4956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latin typeface="新蒂下午茶体" panose="03000600000000000000" pitchFamily="66" charset="-128"/>
                  <a:ea typeface="新蒂下午茶体" panose="03000600000000000000" pitchFamily="66" charset="-128"/>
                  <a:cs typeface="新蒂下午茶体" panose="03000600000000000000" pitchFamily="66" charset="-128"/>
                </a:rPr>
                <a:t>Q</a:t>
              </a:r>
              <a:endParaRPr lang="zh-CN" altLang="en-US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881AE865-F643-45ED-A103-726FB1888A25}"/>
                </a:ext>
              </a:extLst>
            </p:cNvPr>
            <p:cNvSpPr txBox="1"/>
            <p:nvPr/>
          </p:nvSpPr>
          <p:spPr>
            <a:xfrm>
              <a:off x="395300" y="4888591"/>
              <a:ext cx="5341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latin typeface="新蒂下午茶体" panose="03000600000000000000" pitchFamily="66" charset="-128"/>
                  <a:ea typeface="新蒂下午茶体" panose="03000600000000000000" pitchFamily="66" charset="-128"/>
                  <a:cs typeface="新蒂下午茶体" panose="03000600000000000000" pitchFamily="66" charset="-128"/>
                </a:rPr>
                <a:t>A</a:t>
              </a:r>
              <a:endParaRPr lang="zh-CN" altLang="en-US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69125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967708" y="1832553"/>
            <a:ext cx="10827705" cy="5400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阅读第三段，思考亭台轩榭的布局有什么特点？（用文中的话回答）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“绝不讲究对称”</a:t>
            </a:r>
            <a:endParaRPr lang="en-US" altLang="zh-CN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文中哪句话紧扣“图画美”这一特征？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“我想，用图画来比方，对称的建筑是图案画，不是美术画</a:t>
            </a:r>
            <a:r>
              <a:rPr lang="en-US" altLang="zh-CN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zh-CN" altLang="en-US" sz="32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C5EC7B0-47DE-48E6-9952-2090D7BB8A54}"/>
              </a:ext>
            </a:extLst>
          </p:cNvPr>
          <p:cNvSpPr txBox="1"/>
          <p:nvPr/>
        </p:nvSpPr>
        <p:spPr>
          <a:xfrm>
            <a:off x="472059" y="1951855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Q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C50B19E-4520-4FA9-840E-16B41A7143D7}"/>
              </a:ext>
            </a:extLst>
          </p:cNvPr>
          <p:cNvSpPr txBox="1"/>
          <p:nvPr/>
        </p:nvSpPr>
        <p:spPr>
          <a:xfrm>
            <a:off x="433587" y="2795390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A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F014F8A-06BE-4DFC-BDB4-B60D16715DC1}"/>
              </a:ext>
            </a:extLst>
          </p:cNvPr>
          <p:cNvSpPr txBox="1"/>
          <p:nvPr/>
        </p:nvSpPr>
        <p:spPr>
          <a:xfrm>
            <a:off x="433587" y="3505432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Q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81AE865-F643-45ED-A103-726FB1888A25}"/>
              </a:ext>
            </a:extLst>
          </p:cNvPr>
          <p:cNvSpPr txBox="1"/>
          <p:nvPr/>
        </p:nvSpPr>
        <p:spPr>
          <a:xfrm>
            <a:off x="395115" y="4282204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A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pic>
        <p:nvPicPr>
          <p:cNvPr id="16" name="图片 15" descr="图片包含 文字, 书籍&#10;&#10;已生成极高可信度的说明">
            <a:extLst>
              <a:ext uri="{FF2B5EF4-FFF2-40B4-BE49-F238E27FC236}">
                <a16:creationId xmlns:a16="http://schemas.microsoft.com/office/drawing/2014/main" xmlns="" id="{8F8A16B3-4EF1-4FBA-BA36-918742241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189" y="4190748"/>
            <a:ext cx="2351388" cy="243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97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2" grpId="0"/>
      <p:bldP spid="13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948658" y="1708728"/>
            <a:ext cx="10827705" cy="5400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阅读第五段，思考花草树木的映衬有什么特点？（用文中的话回答）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着眼在画意。”</a:t>
            </a:r>
            <a:endParaRPr lang="en-US" altLang="zh-CN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文中哪句话紧扣“图画美”这一特征？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“苏州园林栽种和修剪树木也着眼在画意。”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“有几个园里有古老的藤萝，盘曲嶙峋的枝干就是一幅好画。”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32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C5EC7B0-47DE-48E6-9952-2090D7BB8A54}"/>
              </a:ext>
            </a:extLst>
          </p:cNvPr>
          <p:cNvSpPr txBox="1"/>
          <p:nvPr/>
        </p:nvSpPr>
        <p:spPr>
          <a:xfrm>
            <a:off x="453009" y="1828030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Q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C50B19E-4520-4FA9-840E-16B41A7143D7}"/>
              </a:ext>
            </a:extLst>
          </p:cNvPr>
          <p:cNvSpPr txBox="1"/>
          <p:nvPr/>
        </p:nvSpPr>
        <p:spPr>
          <a:xfrm>
            <a:off x="414537" y="2671565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A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F014F8A-06BE-4DFC-BDB4-B60D16715DC1}"/>
              </a:ext>
            </a:extLst>
          </p:cNvPr>
          <p:cNvSpPr txBox="1"/>
          <p:nvPr/>
        </p:nvSpPr>
        <p:spPr>
          <a:xfrm>
            <a:off x="414537" y="3381607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Q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81AE865-F643-45ED-A103-726FB1888A25}"/>
              </a:ext>
            </a:extLst>
          </p:cNvPr>
          <p:cNvSpPr txBox="1"/>
          <p:nvPr/>
        </p:nvSpPr>
        <p:spPr>
          <a:xfrm>
            <a:off x="376065" y="4158379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A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pic>
        <p:nvPicPr>
          <p:cNvPr id="16" name="图片 15" descr="图片包含 文字, 书籍&#10;&#10;已生成极高可信度的说明">
            <a:extLst>
              <a:ext uri="{FF2B5EF4-FFF2-40B4-BE49-F238E27FC236}">
                <a16:creationId xmlns:a16="http://schemas.microsoft.com/office/drawing/2014/main" xmlns="" id="{50B1F15A-F758-4A2F-A1BC-BFE98DBB16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189" y="4190748"/>
            <a:ext cx="2351388" cy="243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400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2" grpId="0"/>
      <p:bldP spid="13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948658" y="1708728"/>
            <a:ext cx="10827705" cy="5400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阅读第六段，思考近景远景的层次如何安排？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利用花墙、廊子或镜子为苏州园林增加景致的层次和深度。</a:t>
            </a:r>
            <a:endParaRPr lang="en-US" altLang="zh-CN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“隔而不隔，界而未界”是什么意思？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尽管花墙和廊子作为一个隔界把景致分为几个部分，但是好像并没有把景致分开。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32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C5EC7B0-47DE-48E6-9952-2090D7BB8A54}"/>
              </a:ext>
            </a:extLst>
          </p:cNvPr>
          <p:cNvSpPr txBox="1"/>
          <p:nvPr/>
        </p:nvSpPr>
        <p:spPr>
          <a:xfrm>
            <a:off x="453009" y="1828030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Q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C50B19E-4520-4FA9-840E-16B41A7143D7}"/>
              </a:ext>
            </a:extLst>
          </p:cNvPr>
          <p:cNvSpPr txBox="1"/>
          <p:nvPr/>
        </p:nvSpPr>
        <p:spPr>
          <a:xfrm>
            <a:off x="414537" y="2671565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A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F014F8A-06BE-4DFC-BDB4-B60D16715DC1}"/>
              </a:ext>
            </a:extLst>
          </p:cNvPr>
          <p:cNvSpPr txBox="1"/>
          <p:nvPr/>
        </p:nvSpPr>
        <p:spPr>
          <a:xfrm>
            <a:off x="414537" y="3381607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Q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81AE865-F643-45ED-A103-726FB1888A25}"/>
              </a:ext>
            </a:extLst>
          </p:cNvPr>
          <p:cNvSpPr txBox="1"/>
          <p:nvPr/>
        </p:nvSpPr>
        <p:spPr>
          <a:xfrm>
            <a:off x="376065" y="4158379"/>
            <a:ext cx="53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新蒂下午茶体" panose="03000600000000000000" pitchFamily="66" charset="-128"/>
                <a:ea typeface="新蒂下午茶体" panose="03000600000000000000" pitchFamily="66" charset="-128"/>
                <a:cs typeface="新蒂下午茶体" panose="03000600000000000000" pitchFamily="66" charset="-128"/>
              </a:rPr>
              <a:t>A</a:t>
            </a:r>
            <a:endParaRPr lang="zh-CN" altLang="en-US" sz="4000" dirty="0">
              <a:latin typeface="新蒂下午茶体" panose="03000600000000000000" pitchFamily="66" charset="-128"/>
              <a:ea typeface="新蒂下午茶体" panose="03000600000000000000" pitchFamily="66" charset="-128"/>
              <a:cs typeface="新蒂下午茶体" panose="03000600000000000000" pitchFamily="66" charset="-128"/>
            </a:endParaRPr>
          </a:p>
        </p:txBody>
      </p:sp>
      <p:pic>
        <p:nvPicPr>
          <p:cNvPr id="16" name="图片 15" descr="图片包含 文字, 书籍&#10;&#10;已生成极高可信度的说明">
            <a:extLst>
              <a:ext uri="{FF2B5EF4-FFF2-40B4-BE49-F238E27FC236}">
                <a16:creationId xmlns:a16="http://schemas.microsoft.com/office/drawing/2014/main" xmlns="" id="{1D06214C-0D01-46B8-8B1C-A7F24C9402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189" y="4190748"/>
            <a:ext cx="2351388" cy="243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927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2" grpId="0"/>
      <p:bldP spid="13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植物, 龙舌兰&#10;&#10;已生成极高可信度的说明">
            <a:extLst>
              <a:ext uri="{FF2B5EF4-FFF2-40B4-BE49-F238E27FC236}">
                <a16:creationId xmlns:a16="http://schemas.microsoft.com/office/drawing/2014/main" xmlns="" id="{2229D6A1-4B51-431A-BC67-001125E0B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29" y="1838036"/>
            <a:ext cx="5169181" cy="512383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xmlns="" id="{4FDD452F-6D59-4444-B778-FA340E120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637" y="2565984"/>
            <a:ext cx="923330" cy="197658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eaVert"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4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图画美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xmlns="" id="{93435FFA-3A46-4CED-85CC-FDA29E5F3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075" y="2300002"/>
            <a:ext cx="4968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讲究亭台轩榭的布局</a:t>
            </a: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xmlns="" id="{16FA3532-6343-45DD-8FCF-A8F156C53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075" y="3301423"/>
            <a:ext cx="51133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讲究花草树木的映衬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xmlns="" id="{BE8EAA94-2851-4CFA-B1EF-752E4E675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076" y="4319228"/>
            <a:ext cx="51133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讲究近景远景的层次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3D7DC69-5272-40B5-A02F-332AA931B7BC}"/>
              </a:ext>
            </a:extLst>
          </p:cNvPr>
          <p:cNvGrpSpPr/>
          <p:nvPr/>
        </p:nvGrpSpPr>
        <p:grpSpPr>
          <a:xfrm>
            <a:off x="5503291" y="2737696"/>
            <a:ext cx="693294" cy="1869739"/>
            <a:chOff x="5503291" y="2737696"/>
            <a:chExt cx="693294" cy="1869739"/>
          </a:xfrm>
        </p:grpSpPr>
        <p:pic>
          <p:nvPicPr>
            <p:cNvPr id="11" name="图片 10" descr="图片包含 文字&#10;&#10;已生成极高可信度的说明">
              <a:extLst>
                <a:ext uri="{FF2B5EF4-FFF2-40B4-BE49-F238E27FC236}">
                  <a16:creationId xmlns:a16="http://schemas.microsoft.com/office/drawing/2014/main" xmlns="" id="{EE891BDD-207A-460D-9FFB-55D703417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529597" flipH="1">
              <a:off x="5503291" y="2737696"/>
              <a:ext cx="693293" cy="344543"/>
            </a:xfrm>
            <a:prstGeom prst="rect">
              <a:avLst/>
            </a:prstGeom>
          </p:spPr>
        </p:pic>
        <p:pic>
          <p:nvPicPr>
            <p:cNvPr id="20" name="图片 19" descr="图片包含 文字&#10;&#10;已生成极高可信度的说明">
              <a:extLst>
                <a:ext uri="{FF2B5EF4-FFF2-40B4-BE49-F238E27FC236}">
                  <a16:creationId xmlns:a16="http://schemas.microsoft.com/office/drawing/2014/main" xmlns="" id="{B484D49A-A029-4EB9-A25A-13EC6E17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12554" flipH="1">
              <a:off x="5503292" y="3380165"/>
              <a:ext cx="693293" cy="344543"/>
            </a:xfrm>
            <a:prstGeom prst="rect">
              <a:avLst/>
            </a:prstGeom>
          </p:spPr>
        </p:pic>
        <p:pic>
          <p:nvPicPr>
            <p:cNvPr id="21" name="图片 20" descr="图片包含 文字&#10;&#10;已生成极高可信度的说明">
              <a:extLst>
                <a:ext uri="{FF2B5EF4-FFF2-40B4-BE49-F238E27FC236}">
                  <a16:creationId xmlns:a16="http://schemas.microsoft.com/office/drawing/2014/main" xmlns="" id="{C67BA014-30F9-4CC6-9B36-22D5C5709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151976" flipH="1">
              <a:off x="5490768" y="4088517"/>
              <a:ext cx="693293" cy="3445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02263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室内&#10;&#10;已生成高可信度的说明">
            <a:extLst>
              <a:ext uri="{FF2B5EF4-FFF2-40B4-BE49-F238E27FC236}">
                <a16:creationId xmlns:a16="http://schemas.microsoft.com/office/drawing/2014/main" xmlns="" id="{A8110BB2-1783-406A-A689-3DEEADD5B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771" y="683491"/>
            <a:ext cx="6174509" cy="6174509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4221163" y="2239455"/>
            <a:ext cx="3484795" cy="581891"/>
          </a:xfrm>
          <a:prstGeom prst="rect">
            <a:avLst/>
          </a:prstGeom>
          <a:solidFill>
            <a:srgbClr val="C00000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苏州园林的总特点</a:t>
            </a:r>
            <a:endParaRPr lang="en-US" altLang="zh-CN" sz="32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7AF10D9-38E3-43A6-B7D5-B32C79AC9B41}"/>
              </a:ext>
            </a:extLst>
          </p:cNvPr>
          <p:cNvSpPr/>
          <p:nvPr/>
        </p:nvSpPr>
        <p:spPr>
          <a:xfrm>
            <a:off x="2671764" y="3226096"/>
            <a:ext cx="74260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务必使游览者无论站在哪个点上，眼前总是一幅完美的图画。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B77C386-ADD4-4109-9868-0E67ED953F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132" y="1128462"/>
            <a:ext cx="846778" cy="81920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7F70A62-D6BF-4037-8EE0-B5ED489ABA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27324" y="5038340"/>
            <a:ext cx="464096" cy="44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466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17E5A44-B003-4779-9279-2A230CFDEB01}"/>
              </a:ext>
            </a:extLst>
          </p:cNvPr>
          <p:cNvSpPr/>
          <p:nvPr/>
        </p:nvSpPr>
        <p:spPr>
          <a:xfrm>
            <a:off x="-820504" y="0"/>
            <a:ext cx="14245013" cy="6858000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图片包含 室内, 餐桌&#10;&#10;已生成高可信度的说明">
            <a:extLst>
              <a:ext uri="{FF2B5EF4-FFF2-40B4-BE49-F238E27FC236}">
                <a16:creationId xmlns:a16="http://schemas.microsoft.com/office/drawing/2014/main" xmlns="" id="{0EFC264B-5D3F-4015-B275-91C52752C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107" y="-440357"/>
            <a:ext cx="12975140" cy="723660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55FC377-0479-4E87-BB86-B38698B6941B}"/>
              </a:ext>
            </a:extLst>
          </p:cNvPr>
          <p:cNvSpPr txBox="1"/>
          <p:nvPr/>
        </p:nvSpPr>
        <p:spPr>
          <a:xfrm>
            <a:off x="5796228" y="1096500"/>
            <a:ext cx="3300904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endParaRPr lang="en-US" altLang="zh-CN" sz="11500" b="1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B334E05-EAE5-469B-97A9-6DCCD786F8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64508" y="4870491"/>
            <a:ext cx="1866157" cy="128586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50328B2-6272-4477-89C8-2247D5D03F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711042" y="1730992"/>
            <a:ext cx="1758991" cy="12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131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说明方法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10690943" y="2765245"/>
            <a:ext cx="695181" cy="1738645"/>
          </a:xfrm>
          <a:prstGeom prst="rect">
            <a:avLst/>
          </a:prstGeom>
          <a:solidFill>
            <a:srgbClr val="C00000"/>
          </a:solidFill>
        </p:spPr>
        <p:txBody>
          <a:bodyPr vert="eaVer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举例子</a:t>
            </a:r>
            <a:endParaRPr lang="en-US" altLang="zh-CN" sz="32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7AF10D9-38E3-43A6-B7D5-B32C79AC9B41}"/>
              </a:ext>
            </a:extLst>
          </p:cNvPr>
          <p:cNvSpPr/>
          <p:nvPr/>
        </p:nvSpPr>
        <p:spPr>
          <a:xfrm>
            <a:off x="2302309" y="1972573"/>
            <a:ext cx="74260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例如：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自然段，以游览都来到园里，没有一个不心里想着口头说着“如在图画中”的例子，说明苏州园林是一幅完美的图画的特点。再如第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自然段中，以几条园里的古藤为例，形象地说明了苏州园林花树的艺术风采。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9E155AC-D579-4EF6-BBB4-D4053F5D32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2138" y="1819221"/>
            <a:ext cx="3313148" cy="427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891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326C531-8AE5-4A17-9202-2F4EAF204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4979" y="1643062"/>
            <a:ext cx="5181600" cy="5514975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说明方法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10690943" y="2765245"/>
            <a:ext cx="695181" cy="1738645"/>
          </a:xfrm>
          <a:prstGeom prst="rect">
            <a:avLst/>
          </a:prstGeom>
          <a:solidFill>
            <a:srgbClr val="C00000"/>
          </a:solidFill>
        </p:spPr>
        <p:txBody>
          <a:bodyPr vert="eaVer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打比方</a:t>
            </a:r>
            <a:endParaRPr lang="en-US" altLang="zh-CN" sz="32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7AF10D9-38E3-43A6-B7D5-B32C79AC9B41}"/>
              </a:ext>
            </a:extLst>
          </p:cNvPr>
          <p:cNvSpPr/>
          <p:nvPr/>
        </p:nvSpPr>
        <p:spPr>
          <a:xfrm>
            <a:off x="2265364" y="2346233"/>
            <a:ext cx="7426036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例如：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节“对称的建筑是图案画，不是美术画，而园林是美术画，美术画要求自然之趣，是不讲究对称的”，形象地突出了苏州园林布局的特点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自然之趣。</a:t>
            </a:r>
          </a:p>
        </p:txBody>
      </p:sp>
    </p:spTree>
    <p:extLst>
      <p:ext uri="{BB962C8B-B14F-4D97-AF65-F5344CB8AC3E}">
        <p14:creationId xmlns:p14="http://schemas.microsoft.com/office/powerpoint/2010/main" val="6668365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说明方法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10690943" y="2765245"/>
            <a:ext cx="695181" cy="1738645"/>
          </a:xfrm>
          <a:prstGeom prst="rect">
            <a:avLst/>
          </a:prstGeom>
          <a:solidFill>
            <a:srgbClr val="C00000"/>
          </a:solidFill>
        </p:spPr>
        <p:txBody>
          <a:bodyPr vert="eaVer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作比较</a:t>
            </a:r>
            <a:endParaRPr lang="en-US" altLang="zh-CN" sz="32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7AF10D9-38E3-43A6-B7D5-B32C79AC9B41}"/>
              </a:ext>
            </a:extLst>
          </p:cNvPr>
          <p:cNvSpPr/>
          <p:nvPr/>
        </p:nvSpPr>
        <p:spPr>
          <a:xfrm>
            <a:off x="702109" y="1844332"/>
            <a:ext cx="9432637" cy="3713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例如：</a:t>
            </a:r>
            <a:endParaRPr lang="en-US" altLang="zh-CN" sz="2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①在介绍布局的时候，将苏州园林内亭台轩村的布局跟宫殿和住宅相比； 突出了苏州园林讲究“自然之趣”的特点。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②在介绍花草树木时说，“没有修剪得像宝塔那样的松柏，没有阅兵式似的道旁树”。这既是比喻，又是比较，表现了我国传统的审美观点和民族的特有风格。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③在介绍建筑物的色彩时，又与北京的园林相比较，’‘与北京的园林的不同，极少使用彩绘。梁和杜子以及门窗栏杆大多漆广漆，那是不刺眼的颜色”。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A7CCF9C-36A2-4760-93F8-ACD02A7A8A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27" y="892829"/>
            <a:ext cx="987863" cy="95569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815B1CE-9B8A-443F-9678-19A96AADA9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20565">
            <a:off x="7715392" y="1397425"/>
            <a:ext cx="671557" cy="64968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481BB48-EC72-4108-981E-127BD46C159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8267">
            <a:off x="8992892" y="4865101"/>
            <a:ext cx="1013522" cy="98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836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05D601F7-AABF-4ACE-9E64-93237DCE9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4325" y="1785494"/>
            <a:ext cx="7661965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苏州园林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是建筑、山水、花木、雕刻、书画的综合艺术，集自然美和艺术美于一体，构成了曲折迂回、布移景换的画面。全市现有园林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多个，其中拙政园和留园列入全国四大名园（其余两园是：北京颐和园，承德避暑山庄），并同网师园、环秀山庄一起于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97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月被联合国教科文组织列入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世界遗传名录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9" name="图片 8" descr="图片包含 建筑物, 地面, 户外, 植物&#10;&#10;已生成极高可信度的说明">
            <a:extLst>
              <a:ext uri="{FF2B5EF4-FFF2-40B4-BE49-F238E27FC236}">
                <a16:creationId xmlns:a16="http://schemas.microsoft.com/office/drawing/2014/main" xmlns="" id="{E1A1587A-B406-453C-808E-8CA36F07B9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93" y="1495642"/>
            <a:ext cx="2781559" cy="370617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16872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说明方法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35C6D803-6F0C-482F-90A1-30BC00D021AB}"/>
              </a:ext>
            </a:extLst>
          </p:cNvPr>
          <p:cNvSpPr txBox="1">
            <a:spLocks noChangeArrowheads="1"/>
          </p:cNvSpPr>
          <p:nvPr/>
        </p:nvSpPr>
        <p:spPr>
          <a:xfrm>
            <a:off x="10690943" y="2866602"/>
            <a:ext cx="695181" cy="1289519"/>
          </a:xfrm>
          <a:prstGeom prst="rect">
            <a:avLst/>
          </a:prstGeom>
          <a:solidFill>
            <a:srgbClr val="C00000"/>
          </a:solidFill>
        </p:spPr>
        <p:txBody>
          <a:bodyPr vert="eaVer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小结</a:t>
            </a:r>
            <a:endParaRPr lang="en-US" altLang="zh-CN" sz="32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7AF10D9-38E3-43A6-B7D5-B32C79AC9B41}"/>
              </a:ext>
            </a:extLst>
          </p:cNvPr>
          <p:cNvSpPr/>
          <p:nvPr/>
        </p:nvSpPr>
        <p:spPr>
          <a:xfrm>
            <a:off x="851906" y="2701877"/>
            <a:ext cx="9432637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多种说明方法的运用，既突出了事物的特征，又使语言达到了准确、简明而又形象生动的要求。</a:t>
            </a:r>
          </a:p>
        </p:txBody>
      </p:sp>
    </p:spTree>
    <p:extLst>
      <p:ext uri="{BB962C8B-B14F-4D97-AF65-F5344CB8AC3E}">
        <p14:creationId xmlns:p14="http://schemas.microsoft.com/office/powerpoint/2010/main" val="26029046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语言特点</a:t>
            </a: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E51BDAC4-705D-43D4-BCCE-3EDF94EB5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443" y="1912679"/>
            <a:ext cx="10793267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）苏州园林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据说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有一百多处，我到过的不过十多处。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）谁要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鉴赏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我国的园林，苏州园林就不该错过。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务必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使游览者</a:t>
            </a:r>
            <a:r>
              <a:rPr lang="zh-CN" altLang="en-US" sz="2400" b="0" u="sng" dirty="0">
                <a:latin typeface="楷体" panose="02010609060101010101" pitchFamily="49" charset="-122"/>
                <a:ea typeface="楷体" panose="02010609060101010101" pitchFamily="49" charset="-122"/>
              </a:rPr>
              <a:t>无论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站在哪个点上，眼前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总是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一幅完美的图画。</a:t>
            </a:r>
            <a:endParaRPr lang="en-US" altLang="zh-CN" sz="24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）我国的建筑，从古代的宫殿到近代的一般住房，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绝大部分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是对称的。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）苏州园林与北京园林不同，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极少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使用彩绘。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）阶砌旁边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栽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几丛书带草。墙上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蔓延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着爬山虎或者蔷蔽木香。如果开窗正对</a:t>
            </a:r>
            <a:endParaRPr lang="en-US" altLang="zh-CN" sz="24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     着白色墙壁，太单调了，给</a:t>
            </a:r>
            <a:r>
              <a:rPr lang="zh-CN" altLang="en-US" sz="2400" b="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补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上几竿竹子或几棵芭蕉。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4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5BF05DD-92FE-4CF2-8137-1B7F273E205B}"/>
              </a:ext>
            </a:extLst>
          </p:cNvPr>
          <p:cNvSpPr/>
          <p:nvPr/>
        </p:nvSpPr>
        <p:spPr>
          <a:xfrm>
            <a:off x="7693891" y="1098585"/>
            <a:ext cx="3870036" cy="461665"/>
          </a:xfrm>
          <a:prstGeom prst="rect">
            <a:avLst/>
          </a:prstGeom>
          <a:solidFill>
            <a:srgbClr val="C00000"/>
          </a:solidFill>
        </p:spPr>
        <p:txBody>
          <a:bodyPr vert="horz"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说出句中画横线的词的作用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F68BA2D-012B-4E44-8496-B13EE02C6E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20565">
            <a:off x="9964551" y="2099389"/>
            <a:ext cx="671557" cy="64968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B988EDA-5BA6-41F0-92AD-83C43B7B22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20565">
            <a:off x="10622175" y="2649780"/>
            <a:ext cx="372296" cy="36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834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语言特点</a:t>
            </a: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E51BDAC4-705D-43D4-BCCE-3EDF94EB5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443" y="1698795"/>
            <a:ext cx="10793267" cy="5224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“据说”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是留有余地的说法，很有分寸。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“鉴赏”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指对艺术品的欣赏和评价，而“欣赏”指对艺术品的领略和玩赏，</a:t>
            </a:r>
            <a:endParaRPr lang="en-US" altLang="zh-CN" sz="23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在句中用“鉴赏”词最恰当。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23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“务必”“无论”“总是”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强调了图画美。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“绝大部分”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是从范围上作出限制。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“极少”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则从数量上加以限制。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“栽”“蔓延”“补”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这几个动词恰当而形象地写出设计者和匠师们的精</a:t>
            </a:r>
            <a:endParaRPr lang="en-US" altLang="zh-CN" sz="23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300" b="0" dirty="0">
                <a:latin typeface="楷体" panose="02010609060101010101" pitchFamily="49" charset="-122"/>
                <a:ea typeface="楷体" panose="02010609060101010101" pitchFamily="49" charset="-122"/>
              </a:rPr>
              <a:t>心布局，化静为动，化单调为多彩。这个例子体现了本文语言的精练。</a:t>
            </a:r>
          </a:p>
          <a:p>
            <a:pPr eaLnBrk="1" hangingPunct="1">
              <a:spcBef>
                <a:spcPct val="50000"/>
              </a:spcBef>
            </a:pPr>
            <a:endParaRPr lang="zh-CN" altLang="en-US" sz="23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3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CB53A61-0F30-4C29-9459-AA554C1954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20565">
            <a:off x="8126513" y="1467950"/>
            <a:ext cx="671557" cy="64968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644F981-AF6F-4AA5-82D5-96CE2F851E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20565">
            <a:off x="9291287" y="4245126"/>
            <a:ext cx="372296" cy="36017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E022D8B-A80A-46F6-9A00-F81374E5A8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1817">
            <a:off x="8518979" y="2984732"/>
            <a:ext cx="671557" cy="6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183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AF35FB0-9A3D-4CFA-B2E0-8FEDF6B9242E}"/>
              </a:ext>
            </a:extLst>
          </p:cNvPr>
          <p:cNvSpPr/>
          <p:nvPr/>
        </p:nvSpPr>
        <p:spPr>
          <a:xfrm>
            <a:off x="-820504" y="0"/>
            <a:ext cx="14245013" cy="6858000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图片包含 室内, 餐桌&#10;&#10;已生成高可信度的说明">
            <a:extLst>
              <a:ext uri="{FF2B5EF4-FFF2-40B4-BE49-F238E27FC236}">
                <a16:creationId xmlns:a16="http://schemas.microsoft.com/office/drawing/2014/main" xmlns="" id="{0EFC264B-5D3F-4015-B275-91C52752C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107" y="-440357"/>
            <a:ext cx="12975140" cy="723660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55FC377-0479-4E87-BB86-B38698B6941B}"/>
              </a:ext>
            </a:extLst>
          </p:cNvPr>
          <p:cNvSpPr txBox="1"/>
          <p:nvPr/>
        </p:nvSpPr>
        <p:spPr>
          <a:xfrm>
            <a:off x="5796228" y="1096500"/>
            <a:ext cx="3300904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课后</a:t>
            </a:r>
            <a:endParaRPr lang="en-US" altLang="zh-CN" sz="11500" b="1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小结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B334E05-EAE5-469B-97A9-6DCCD786F8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64508" y="4870491"/>
            <a:ext cx="1866157" cy="128586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50328B2-6272-4477-89C8-2247D5D03F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711042" y="1730992"/>
            <a:ext cx="1758991" cy="12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404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课后小结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7AF10D9-38E3-43A6-B7D5-B32C79AC9B41}"/>
              </a:ext>
            </a:extLst>
          </p:cNvPr>
          <p:cNvSpPr/>
          <p:nvPr/>
        </p:nvSpPr>
        <p:spPr>
          <a:xfrm>
            <a:off x="1072497" y="1985791"/>
            <a:ext cx="740475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苏州园林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无论是整体，还是它的每一个局部，甚至每一个细部处处都注意到了图画美，作者反反复复用图画作比，目的在于始终强调苏州园林总的特征。由此我们可以知道说明文始终要注意紧紧抓住被说明事物的特征。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 descr="图片包含 文字, 书籍&#10;&#10;已生成极高可信度的说明">
            <a:extLst>
              <a:ext uri="{FF2B5EF4-FFF2-40B4-BE49-F238E27FC236}">
                <a16:creationId xmlns:a16="http://schemas.microsoft.com/office/drawing/2014/main" xmlns="" id="{B7E00E86-D776-465B-A6A8-F930E8C955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286" y="1370676"/>
            <a:ext cx="4610999" cy="477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43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 descr="图片包含 水, 户外, 动物&#10;&#10;已生成高可信度的说明">
            <a:extLst>
              <a:ext uri="{FF2B5EF4-FFF2-40B4-BE49-F238E27FC236}">
                <a16:creationId xmlns:a16="http://schemas.microsoft.com/office/drawing/2014/main" xmlns="" id="{62D66A45-0680-4915-BFC3-3812097DA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138" y="2532444"/>
            <a:ext cx="3148282" cy="314828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71D47F44-C083-41DA-A0C5-8F5F7DBAE5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97"/>
          <a:stretch/>
        </p:blipFill>
        <p:spPr>
          <a:xfrm>
            <a:off x="763" y="429"/>
            <a:ext cx="1454772" cy="1538074"/>
          </a:xfrm>
          <a:prstGeom prst="rect">
            <a:avLst/>
          </a:prstGeom>
        </p:spPr>
      </p:pic>
      <p:pic>
        <p:nvPicPr>
          <p:cNvPr id="30" name="图片 29" descr="图片包含 鸟, 就坐, 动物, 户外&#10;&#10;已生成极高可信度的说明">
            <a:extLst>
              <a:ext uri="{FF2B5EF4-FFF2-40B4-BE49-F238E27FC236}">
                <a16:creationId xmlns:a16="http://schemas.microsoft.com/office/drawing/2014/main" xmlns="" id="{4D50A6B3-F288-4447-9A31-EB0CB6088B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310" y="-647792"/>
            <a:ext cx="2861140" cy="1971457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C03C2B70-A313-4FE7-81F9-B7B0C6960FFC}"/>
              </a:ext>
            </a:extLst>
          </p:cNvPr>
          <p:cNvGrpSpPr/>
          <p:nvPr/>
        </p:nvGrpSpPr>
        <p:grpSpPr>
          <a:xfrm>
            <a:off x="0" y="996199"/>
            <a:ext cx="12192001" cy="1211210"/>
            <a:chOff x="-1656723" y="1516987"/>
            <a:chExt cx="10990596" cy="216422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4285BFC9-932C-40A4-BE77-10D52AE447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6" t="30843" r="6070" b="18202"/>
            <a:stretch/>
          </p:blipFill>
          <p:spPr>
            <a:xfrm>
              <a:off x="704850" y="1516987"/>
              <a:ext cx="6267450" cy="216422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A69A0CF3-B2FD-43D6-A223-8545E1B068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6" t="30843" r="57798" b="18202"/>
            <a:stretch/>
          </p:blipFill>
          <p:spPr>
            <a:xfrm>
              <a:off x="6972300" y="1516987"/>
              <a:ext cx="2361573" cy="216422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2660EE52-2B28-4146-8E60-6AD2A9213C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54" t="30843" r="6070" b="18202"/>
            <a:stretch/>
          </p:blipFill>
          <p:spPr>
            <a:xfrm>
              <a:off x="-1656723" y="1516987"/>
              <a:ext cx="2361573" cy="2164229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D306A0C-99B0-44CD-BA4F-00D5BD6DC73C}"/>
              </a:ext>
            </a:extLst>
          </p:cNvPr>
          <p:cNvGrpSpPr/>
          <p:nvPr/>
        </p:nvGrpSpPr>
        <p:grpSpPr>
          <a:xfrm>
            <a:off x="3074021" y="2417489"/>
            <a:ext cx="6083717" cy="3208401"/>
            <a:chOff x="3108166" y="2675906"/>
            <a:chExt cx="6083717" cy="320840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555FC377-0479-4E87-BB86-B38698B6941B}"/>
                </a:ext>
              </a:extLst>
            </p:cNvPr>
            <p:cNvSpPr txBox="1"/>
            <p:nvPr/>
          </p:nvSpPr>
          <p:spPr>
            <a:xfrm>
              <a:off x="3108166" y="2675906"/>
              <a:ext cx="6083717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latin typeface="楷体" panose="02010609060101010101" pitchFamily="49" charset="-122"/>
                  <a:ea typeface="楷体" panose="02010609060101010101" pitchFamily="49" charset="-122"/>
                </a:rPr>
                <a:t>谢谢观看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2DDA68AB-5C81-4F43-9BD1-6B5DCC1F3F1E}"/>
                </a:ext>
              </a:extLst>
            </p:cNvPr>
            <p:cNvSpPr txBox="1"/>
            <p:nvPr/>
          </p:nvSpPr>
          <p:spPr>
            <a:xfrm>
              <a:off x="3403118" y="4705777"/>
              <a:ext cx="5493812" cy="369332"/>
            </a:xfrm>
            <a:prstGeom prst="rect">
              <a:avLst/>
            </a:prstGeom>
            <a:solidFill>
              <a:srgbClr val="000000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义务教育课程标准实验教科书 </a:t>
              </a:r>
              <a:r>
                <a:rPr lang="en-US" altLang="zh-CN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/ </a:t>
              </a:r>
              <a:r>
                <a:rPr lang="zh-CN" altLang="en-US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语文 </a:t>
              </a:r>
              <a:r>
                <a:rPr lang="en-US" altLang="zh-CN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/ </a:t>
              </a:r>
              <a:r>
                <a:rPr lang="zh-CN" altLang="en-US" dirty="0">
                  <a:solidFill>
                    <a:srgbClr val="ECECE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八年级上册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2224DFA9-A156-4DAC-B4B3-2EA393D6E77D}"/>
                </a:ext>
              </a:extLst>
            </p:cNvPr>
            <p:cNvSpPr txBox="1"/>
            <p:nvPr/>
          </p:nvSpPr>
          <p:spPr>
            <a:xfrm>
              <a:off x="4663079" y="5514975"/>
              <a:ext cx="3409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作者：叶圣陶     讲师</a:t>
              </a:r>
              <a:r>
                <a:rPr lang="zh-CN" altLang="en-US" dirty="0" smtClean="0"/>
                <a:t>：</a:t>
              </a:r>
              <a:r>
                <a:rPr lang="zh-CN" altLang="en-US" dirty="0"/>
                <a:t>优</a:t>
              </a:r>
              <a:r>
                <a:rPr lang="zh-CN" altLang="en-US" dirty="0" smtClean="0"/>
                <a:t>品</a:t>
              </a:r>
              <a:r>
                <a:rPr lang="en-US" altLang="zh-CN" dirty="0" smtClean="0"/>
                <a:t>PPT</a:t>
              </a:r>
              <a:endParaRPr lang="zh-CN" altLang="en-US" dirty="0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BAB4CFA-1176-4056-8333-2F674979F630}"/>
              </a:ext>
            </a:extLst>
          </p:cNvPr>
          <p:cNvGrpSpPr/>
          <p:nvPr/>
        </p:nvGrpSpPr>
        <p:grpSpPr>
          <a:xfrm>
            <a:off x="2233544" y="2257871"/>
            <a:ext cx="7299480" cy="3245608"/>
            <a:chOff x="2233544" y="2257871"/>
            <a:chExt cx="7299480" cy="3245608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9B334E05-EAE5-469B-97A9-6DCCD786F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233544" y="4673398"/>
              <a:ext cx="1204682" cy="830081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650328B2-6272-4477-89C8-2247D5D03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8328342" y="2257871"/>
              <a:ext cx="1204682" cy="8300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30477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5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AEF47ECC-1F34-4A42-8979-A40AB07AB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5772" y="1942222"/>
            <a:ext cx="6529388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叶圣陶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1894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1988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），原名叶绍钧，江苏苏州人，现代著名作家、教育家、编辑家。代表作有长篇小说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倪焕之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，童话集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稻草人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古代英雄的石像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。出版有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叶圣陶全集</a:t>
            </a: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</a:p>
        </p:txBody>
      </p:sp>
      <p:pic>
        <p:nvPicPr>
          <p:cNvPr id="11" name="Picture 4" descr="叶圣陶3">
            <a:extLst>
              <a:ext uri="{FF2B5EF4-FFF2-40B4-BE49-F238E27FC236}">
                <a16:creationId xmlns:a16="http://schemas.microsoft.com/office/drawing/2014/main" xmlns="" id="{1161AC78-9C63-45ED-B368-44C550037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288" y="1602053"/>
            <a:ext cx="2859397" cy="3903335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作者简介</a:t>
            </a:r>
          </a:p>
        </p:txBody>
      </p:sp>
    </p:spTree>
    <p:extLst>
      <p:ext uri="{BB962C8B-B14F-4D97-AF65-F5344CB8AC3E}">
        <p14:creationId xmlns:p14="http://schemas.microsoft.com/office/powerpoint/2010/main" val="11147282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A8DA2A8-C95D-40D9-AEED-FDDB92301147}"/>
              </a:ext>
            </a:extLst>
          </p:cNvPr>
          <p:cNvSpPr/>
          <p:nvPr/>
        </p:nvSpPr>
        <p:spPr>
          <a:xfrm>
            <a:off x="-820504" y="0"/>
            <a:ext cx="14245013" cy="6858000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图片包含 室内, 餐桌&#10;&#10;已生成高可信度的说明">
            <a:extLst>
              <a:ext uri="{FF2B5EF4-FFF2-40B4-BE49-F238E27FC236}">
                <a16:creationId xmlns:a16="http://schemas.microsoft.com/office/drawing/2014/main" xmlns="" id="{0EFC264B-5D3F-4015-B275-91C52752C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107" y="-440357"/>
            <a:ext cx="12975140" cy="723660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55FC377-0479-4E87-BB86-B38698B6941B}"/>
              </a:ext>
            </a:extLst>
          </p:cNvPr>
          <p:cNvSpPr txBox="1"/>
          <p:nvPr/>
        </p:nvSpPr>
        <p:spPr>
          <a:xfrm>
            <a:off x="5796228" y="1096500"/>
            <a:ext cx="3300904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生字</a:t>
            </a:r>
            <a:endParaRPr lang="en-US" altLang="zh-CN" sz="11500" b="1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学习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B334E05-EAE5-469B-97A9-6DCCD786F8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64508" y="4870491"/>
            <a:ext cx="1866157" cy="128586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50328B2-6272-4477-89C8-2247D5D03F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711042" y="1730992"/>
            <a:ext cx="1758991" cy="12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651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8B17619-36C1-470F-82EA-2F04DF58A4DB}"/>
              </a:ext>
            </a:extLst>
          </p:cNvPr>
          <p:cNvSpPr/>
          <p:nvPr/>
        </p:nvSpPr>
        <p:spPr>
          <a:xfrm>
            <a:off x="7157097" y="243138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丘壑（       ）</a:t>
            </a:r>
          </a:p>
          <a:p>
            <a:pPr lvl="0" algn="just">
              <a:lnSpc>
                <a:spcPct val="20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嶙峋（            ）</a:t>
            </a:r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BB7D50E-C37F-4922-9DED-C05F76E17B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51" y="3362600"/>
            <a:ext cx="2570852" cy="273625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生字学习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xmlns="" id="{3D465E04-6AFF-4788-871A-7EB6B9E94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263" y="2431386"/>
            <a:ext cx="69342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just" eaLnBrk="1" hangingPunct="1">
              <a:lnSpc>
                <a:spcPct val="200000"/>
              </a:lnSpc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轩榭（            ）</a:t>
            </a:r>
          </a:p>
          <a:p>
            <a:pPr algn="just" eaLnBrk="1" hangingPunct="1">
              <a:lnSpc>
                <a:spcPct val="200000"/>
              </a:lnSpc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重峦叠嶂（               ）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xmlns="" id="{F0BC8E4C-CBDC-4D5E-A64A-E93173476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8419" y="2721105"/>
            <a:ext cx="3268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xuān</a:t>
            </a:r>
            <a:r>
              <a:rPr lang="en-US" altLang="zh-CN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xiè</a:t>
            </a:r>
            <a:endParaRPr lang="en-US" altLang="zh-CN" sz="32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xmlns="" id="{7566CD2D-A1BD-477B-B4A8-0CB25B45A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9172" y="3691043"/>
            <a:ext cx="37179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luán</a:t>
            </a:r>
            <a:r>
              <a:rPr lang="en-US" altLang="zh-CN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zhàng</a:t>
            </a:r>
            <a:endParaRPr lang="en-US" altLang="zh-CN" sz="32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xmlns="" id="{B0CFF416-C0CF-4888-A461-E01A9DE79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0758" y="2721105"/>
            <a:ext cx="14430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hè</a:t>
            </a:r>
            <a:endParaRPr lang="en-US" altLang="zh-CN" sz="32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xmlns="" id="{EDC87614-8BCA-4BC6-A861-BAAB9FC029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929" y="3691043"/>
            <a:ext cx="2984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lín</a:t>
            </a:r>
            <a:r>
              <a:rPr lang="en-US" altLang="zh-CN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xún</a:t>
            </a:r>
            <a:endParaRPr lang="en-US" altLang="zh-CN" sz="32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BC9A9FD9-ED96-4765-A9BC-55A3931BA7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139" y="1718457"/>
            <a:ext cx="2456996" cy="317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2069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室内&#10;&#10;已生成高可信度的说明">
            <a:extLst>
              <a:ext uri="{FF2B5EF4-FFF2-40B4-BE49-F238E27FC236}">
                <a16:creationId xmlns:a16="http://schemas.microsoft.com/office/drawing/2014/main" xmlns="" id="{FEEF4A37-4FD1-4B57-A2E1-A2AB4E7EA4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179" y="1053787"/>
            <a:ext cx="5503158" cy="550315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1694EB10-A326-4F50-9B15-6FE5FEB08FEC}"/>
              </a:ext>
            </a:extLst>
          </p:cNvPr>
          <p:cNvSpPr/>
          <p:nvPr/>
        </p:nvSpPr>
        <p:spPr>
          <a:xfrm>
            <a:off x="802082" y="245046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zh-CN" altLang="en-US" sz="4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镂空（       ）</a:t>
            </a:r>
          </a:p>
          <a:p>
            <a:pPr lvl="0" algn="just">
              <a:lnSpc>
                <a:spcPct val="200000"/>
              </a:lnSpc>
            </a:pPr>
            <a:r>
              <a:rPr lang="zh-CN" altLang="en-US" sz="4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蔷薇（             ）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EF290EB-F7BA-41F4-92A9-DF7CD8919B18}"/>
              </a:ext>
            </a:extLst>
          </p:cNvPr>
          <p:cNvSpPr/>
          <p:nvPr/>
        </p:nvSpPr>
        <p:spPr>
          <a:xfrm>
            <a:off x="6574809" y="1623223"/>
            <a:ext cx="6096000" cy="36045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池沼（       ）</a:t>
            </a:r>
          </a:p>
          <a:p>
            <a:pPr>
              <a:lnSpc>
                <a:spcPct val="20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相间（       ）</a:t>
            </a:r>
          </a:p>
          <a:p>
            <a:pPr>
              <a:lnSpc>
                <a:spcPct val="20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着眼（       ） </a:t>
            </a:r>
            <a:endParaRPr lang="zh-CN" altLang="en-US" sz="4000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生字学习</a:t>
            </a:r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xmlns="" id="{14F9BD17-5820-4793-B0A7-EF3C8E9D7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1400" y="2714657"/>
            <a:ext cx="21685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40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lòu</a:t>
            </a:r>
            <a:endParaRPr lang="en-US" altLang="zh-CN" sz="40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xmlns="" id="{0EA22FC6-783D-4B6C-A5FA-8C28CF7C8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0107" y="4092462"/>
            <a:ext cx="32686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36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qiáng</a:t>
            </a:r>
            <a:r>
              <a:rPr lang="en-US" altLang="zh-CN" sz="36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wēi</a:t>
            </a:r>
            <a:endParaRPr lang="en-US" altLang="zh-CN" sz="36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xmlns="" id="{8C3AB286-31B9-4AF7-B400-855D28EE2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160" y="1974432"/>
            <a:ext cx="2536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40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zhǎo</a:t>
            </a:r>
            <a:endParaRPr lang="en-US" altLang="zh-CN" sz="40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Rectangle 10">
            <a:extLst>
              <a:ext uri="{FF2B5EF4-FFF2-40B4-BE49-F238E27FC236}">
                <a16:creationId xmlns:a16="http://schemas.microsoft.com/office/drawing/2014/main" xmlns="" id="{41B9A329-5517-4B64-9DCC-F8CEFA03A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160" y="3220436"/>
            <a:ext cx="2105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40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jiàn</a:t>
            </a:r>
            <a:endParaRPr lang="en-US" altLang="zh-CN" sz="40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xmlns="" id="{C5D0A338-F75E-48D9-9ED2-68D95B3C0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160" y="4466441"/>
            <a:ext cx="26797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lang="en-US" altLang="zh-CN" sz="4000" b="0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zhuó</a:t>
            </a:r>
            <a:endParaRPr lang="en-US" altLang="zh-CN" sz="4000" b="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38969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9" grpId="0"/>
      <p:bldP spid="24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生字学习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xmlns="" id="{C9A636FF-758D-44EA-B547-5D1809CC140E}"/>
              </a:ext>
            </a:extLst>
          </p:cNvPr>
          <p:cNvSpPr txBox="1">
            <a:spLocks noChangeArrowheads="1"/>
          </p:cNvSpPr>
          <p:nvPr/>
        </p:nvSpPr>
        <p:spPr>
          <a:xfrm>
            <a:off x="1751013" y="1523335"/>
            <a:ext cx="8831262" cy="44344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标本：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因地制宜：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别具匠心：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嶙峋：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重峦叠嶂：</a:t>
            </a: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xmlns="" id="{B0FC94E8-98A5-4523-8A21-D89328B32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1684944"/>
            <a:ext cx="54213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kumimoji="0"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比喻具有代表性的事物。</a:t>
            </a:r>
          </a:p>
        </p:txBody>
      </p:sp>
      <p:sp>
        <p:nvSpPr>
          <p:cNvPr id="26" name="Text Box 5">
            <a:extLst>
              <a:ext uri="{FF2B5EF4-FFF2-40B4-BE49-F238E27FC236}">
                <a16:creationId xmlns:a16="http://schemas.microsoft.com/office/drawing/2014/main" xmlns="" id="{497762D1-51D2-4993-93A6-DC0505507B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3013" y="2560736"/>
            <a:ext cx="8532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kumimoji="0"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根据不同地区的具体情况规定适宜的办法。</a:t>
            </a:r>
          </a:p>
        </p:txBody>
      </p:sp>
      <p:sp>
        <p:nvSpPr>
          <p:cNvPr id="27" name="Text Box 6">
            <a:extLst>
              <a:ext uri="{FF2B5EF4-FFF2-40B4-BE49-F238E27FC236}">
                <a16:creationId xmlns:a16="http://schemas.microsoft.com/office/drawing/2014/main" xmlns="" id="{E3BC20E8-5AF0-4F89-A2A3-D02779A46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5876" y="3450856"/>
            <a:ext cx="52054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kumimoji="0"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具有与众不同的巧妙构思。</a:t>
            </a:r>
          </a:p>
        </p:txBody>
      </p:sp>
      <p:sp>
        <p:nvSpPr>
          <p:cNvPr id="28" name="Text Box 7">
            <a:extLst>
              <a:ext uri="{FF2B5EF4-FFF2-40B4-BE49-F238E27FC236}">
                <a16:creationId xmlns:a16="http://schemas.microsoft.com/office/drawing/2014/main" xmlns="" id="{296711A0-1DC9-4712-A820-C37814940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9963" y="4340976"/>
            <a:ext cx="4845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kumimoji="0"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重叠高耸的样子。</a:t>
            </a:r>
          </a:p>
        </p:txBody>
      </p:sp>
      <p:sp>
        <p:nvSpPr>
          <p:cNvPr id="29" name="Text Box 8">
            <a:extLst>
              <a:ext uri="{FF2B5EF4-FFF2-40B4-BE49-F238E27FC236}">
                <a16:creationId xmlns:a16="http://schemas.microsoft.com/office/drawing/2014/main" xmlns="" id="{630FDFC4-2AD8-4CE3-B7CE-37FCF74E8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4150" y="5075253"/>
            <a:ext cx="7920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/>
            <a:r>
              <a:rPr kumimoji="0"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形容山岭重叠，峰峦相接，连绵不断。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D417D70-3924-4C77-8959-A7B8229ED5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29517" y="1450657"/>
            <a:ext cx="871072" cy="84270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335DA0B-0FA4-46A9-98C9-D9DFF74D8A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8627" flipH="1">
            <a:off x="9465829" y="1886172"/>
            <a:ext cx="541459" cy="52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714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42E8A7A-7DFD-46F6-8BE0-8BCD592F0035}"/>
              </a:ext>
            </a:extLst>
          </p:cNvPr>
          <p:cNvSpPr/>
          <p:nvPr/>
        </p:nvSpPr>
        <p:spPr>
          <a:xfrm>
            <a:off x="-820504" y="0"/>
            <a:ext cx="14245013" cy="6858000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图片包含 室内, 餐桌&#10;&#10;已生成高可信度的说明">
            <a:extLst>
              <a:ext uri="{FF2B5EF4-FFF2-40B4-BE49-F238E27FC236}">
                <a16:creationId xmlns:a16="http://schemas.microsoft.com/office/drawing/2014/main" xmlns="" id="{0EFC264B-5D3F-4015-B275-91C52752C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107" y="-440357"/>
            <a:ext cx="12975140" cy="723660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55FC377-0479-4E87-BB86-B38698B6941B}"/>
              </a:ext>
            </a:extLst>
          </p:cNvPr>
          <p:cNvSpPr txBox="1"/>
          <p:nvPr/>
        </p:nvSpPr>
        <p:spPr>
          <a:xfrm>
            <a:off x="5796228" y="1096500"/>
            <a:ext cx="3288080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课文</a:t>
            </a:r>
            <a:endParaRPr lang="en-US" altLang="zh-CN" sz="11500" b="1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1500" b="1" spc="600" dirty="0">
                <a:latin typeface="楷体" panose="02010609060101010101" pitchFamily="49" charset="-122"/>
                <a:ea typeface="楷体" panose="02010609060101010101" pitchFamily="49" charset="-122"/>
              </a:rPr>
              <a:t>探究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B334E05-EAE5-469B-97A9-6DCCD786F8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64508" y="4870491"/>
            <a:ext cx="1866157" cy="128586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50328B2-6272-4477-89C8-2247D5D03F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711042" y="1730992"/>
            <a:ext cx="1758991" cy="12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7889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植物, 龙舌兰&#10;&#10;已生成极高可信度的说明">
            <a:extLst>
              <a:ext uri="{FF2B5EF4-FFF2-40B4-BE49-F238E27FC236}">
                <a16:creationId xmlns:a16="http://schemas.microsoft.com/office/drawing/2014/main" xmlns="" id="{FCE321BD-03A7-49AB-B926-6BEA36543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25" y="1141281"/>
            <a:ext cx="5512283" cy="546393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B87E8-6E94-480D-A0BC-375D843566E4}"/>
              </a:ext>
            </a:extLst>
          </p:cNvPr>
          <p:cNvGrpSpPr/>
          <p:nvPr/>
        </p:nvGrpSpPr>
        <p:grpSpPr>
          <a:xfrm>
            <a:off x="0" y="-1"/>
            <a:ext cx="12192000" cy="826495"/>
            <a:chOff x="0" y="-11705"/>
            <a:chExt cx="12029850" cy="8382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2BAB051-7752-40E1-922C-B64356C2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DD19ACF-AE1B-4418-A3F9-D7EB9B308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3712CF-FBBC-445C-9C9C-EB8F5561970B}"/>
              </a:ext>
            </a:extLst>
          </p:cNvPr>
          <p:cNvGrpSpPr/>
          <p:nvPr/>
        </p:nvGrpSpPr>
        <p:grpSpPr>
          <a:xfrm flipV="1">
            <a:off x="0" y="6031505"/>
            <a:ext cx="12192000" cy="826495"/>
            <a:chOff x="0" y="-11705"/>
            <a:chExt cx="12029850" cy="838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8B503A0-2782-44BA-83A0-EBCAFA7D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705"/>
              <a:ext cx="9753600" cy="8382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0E8548E-FEDF-4CE8-9527-457337AF6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4" r="54498"/>
            <a:stretch/>
          </p:blipFill>
          <p:spPr>
            <a:xfrm>
              <a:off x="9753600" y="-11705"/>
              <a:ext cx="2276250" cy="838200"/>
            </a:xfrm>
            <a:prstGeom prst="rect">
              <a:avLst/>
            </a:prstGeom>
          </p:spPr>
        </p:pic>
      </p:grpSp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89BA9DF7-F158-4081-ACBE-884CE7E3E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847456"/>
            <a:ext cx="1905000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课文探究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xmlns="" id="{8E60DF2B-9B80-4450-ACEB-F07514282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536" y="2251363"/>
            <a:ext cx="10326255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第一部分</a:t>
            </a:r>
            <a:r>
              <a:rPr lang="zh-CN" altLang="en-US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说明苏州园林在园林艺术中的重要地位。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第二部分</a:t>
            </a:r>
            <a:r>
              <a:rPr lang="zh-CN" altLang="en-US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2-9</a:t>
            </a:r>
            <a:r>
              <a:rPr lang="zh-CN" altLang="en-US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作者从园林建筑设施的各个方面，说明了苏</a:t>
            </a:r>
            <a:endParaRPr lang="en-US" altLang="zh-CN"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州园林图画美的总的特征。</a:t>
            </a:r>
            <a:endParaRPr lang="zh-CN" altLang="en-US" sz="24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latin typeface="楷体" panose="02010609060101010101" pitchFamily="49" charset="-122"/>
                <a:ea typeface="楷体" panose="02010609060101010101" pitchFamily="49" charset="-122"/>
              </a:rPr>
              <a:t>第三部分</a:t>
            </a:r>
            <a:r>
              <a:rPr lang="zh-CN" altLang="en-US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指出苏州园林的美还不止以上这些，引</a:t>
            </a:r>
            <a:endParaRPr lang="en-US" altLang="zh-CN"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人回味。</a:t>
            </a:r>
          </a:p>
        </p:txBody>
      </p:sp>
    </p:spTree>
    <p:extLst>
      <p:ext uri="{BB962C8B-B14F-4D97-AF65-F5344CB8AC3E}">
        <p14:creationId xmlns:p14="http://schemas.microsoft.com/office/powerpoint/2010/main" val="24470989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1364</Words>
  <Application>Microsoft Office PowerPoint</Application>
  <PresentationFormat>宽屏</PresentationFormat>
  <Paragraphs>168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Meiryo</vt:lpstr>
      <vt:lpstr>等线</vt:lpstr>
      <vt:lpstr>等线 Light</vt:lpstr>
      <vt:lpstr>楷体</vt:lpstr>
      <vt:lpstr>宋体</vt:lpstr>
      <vt:lpstr>微软雅黑</vt:lpstr>
      <vt:lpstr>新蒂下午茶体</vt:lpstr>
      <vt:lpstr>幼圆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34</cp:revision>
  <dcterms:created xsi:type="dcterms:W3CDTF">2017-08-26T02:10:19Z</dcterms:created>
  <dcterms:modified xsi:type="dcterms:W3CDTF">2020-06-20T06:30:04Z</dcterms:modified>
</cp:coreProperties>
</file>