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6" r:id="rId2"/>
  </p:sldMasterIdLst>
  <p:notesMasterIdLst>
    <p:notesMasterId r:id="rId28"/>
  </p:notesMasterIdLst>
  <p:sldIdLst>
    <p:sldId id="470" r:id="rId3"/>
    <p:sldId id="353" r:id="rId4"/>
    <p:sldId id="471" r:id="rId5"/>
    <p:sldId id="496" r:id="rId6"/>
    <p:sldId id="352" r:id="rId7"/>
    <p:sldId id="494" r:id="rId8"/>
    <p:sldId id="495" r:id="rId9"/>
    <p:sldId id="491" r:id="rId10"/>
    <p:sldId id="497" r:id="rId11"/>
    <p:sldId id="500" r:id="rId12"/>
    <p:sldId id="501" r:id="rId13"/>
    <p:sldId id="502" r:id="rId14"/>
    <p:sldId id="492" r:id="rId15"/>
    <p:sldId id="498" r:id="rId16"/>
    <p:sldId id="504" r:id="rId17"/>
    <p:sldId id="503" r:id="rId18"/>
    <p:sldId id="493" r:id="rId19"/>
    <p:sldId id="499" r:id="rId20"/>
    <p:sldId id="506" r:id="rId21"/>
    <p:sldId id="507" r:id="rId22"/>
    <p:sldId id="508" r:id="rId23"/>
    <p:sldId id="509" r:id="rId24"/>
    <p:sldId id="510" r:id="rId25"/>
    <p:sldId id="297" r:id="rId26"/>
    <p:sldId id="511" r:id="rId27"/>
  </p:sldIdLst>
  <p:sldSz cx="12190413" cy="6859588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8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8472"/>
    <a:srgbClr val="3296A8"/>
    <a:srgbClr val="6D8AAB"/>
    <a:srgbClr val="31709C"/>
    <a:srgbClr val="7697B3"/>
    <a:srgbClr val="6FA094"/>
    <a:srgbClr val="94BCB4"/>
    <a:srgbClr val="59503C"/>
    <a:srgbClr val="1FBCE4"/>
    <a:srgbClr val="C026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8" autoAdjust="0"/>
    <p:restoredTop sz="97778" autoAdjust="0"/>
  </p:normalViewPr>
  <p:slideViewPr>
    <p:cSldViewPr snapToGrid="0" showGuides="1">
      <p:cViewPr varScale="1">
        <p:scale>
          <a:sx n="108" d="100"/>
          <a:sy n="108" d="100"/>
        </p:scale>
        <p:origin x="774" y="114"/>
      </p:cViewPr>
      <p:guideLst>
        <p:guide orient="horz" pos="213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2020/6/16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06278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3784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95789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0733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90070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24786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5240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0745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42681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668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08266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73257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6565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2794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5225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30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3434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125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047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9076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194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14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875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4225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2902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0737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484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9258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3308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6786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6373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24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6/16/2020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6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2.jpg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BE8F2BF-BB79-44CB-886A-48D6C97E41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5" name="文本框 7">
            <a:extLst>
              <a:ext uri="{FF2B5EF4-FFF2-40B4-BE49-F238E27FC236}">
                <a16:creationId xmlns:a16="http://schemas.microsoft.com/office/drawing/2014/main" xmlns="" id="{93400602-C5EE-469E-8C7B-8CD2B6FBC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2897" y="2278860"/>
            <a:ext cx="570868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685800"/>
            <a:r>
              <a:rPr lang="zh-CN" altLang="en-US" sz="660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幸福是什么</a:t>
            </a:r>
            <a:endParaRPr lang="en-US" altLang="zh-CN" sz="6600" spc="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E21B887-D980-4A0A-B5EA-A4186F0D7131}"/>
              </a:ext>
            </a:extLst>
          </p:cNvPr>
          <p:cNvSpPr txBox="1"/>
          <p:nvPr/>
        </p:nvSpPr>
        <p:spPr>
          <a:xfrm>
            <a:off x="3356145" y="4112094"/>
            <a:ext cx="568189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doloremque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laudantium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totam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rem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aperiam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eaque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ipsa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quae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ab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illo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invento</a:t>
            </a:r>
            <a:endParaRPr lang="en-US" altLang="zh-CN" sz="108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doloremque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laudantium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totam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rem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aperiam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eaque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ipsa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quae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ab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illo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invento</a:t>
            </a:r>
            <a:endParaRPr lang="en-US" altLang="zh-CN" sz="108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F1EE1561-FCCF-4997-A822-8C9AD0F6AF70}"/>
              </a:ext>
            </a:extLst>
          </p:cNvPr>
          <p:cNvCxnSpPr>
            <a:cxnSpLocks/>
          </p:cNvCxnSpPr>
          <p:nvPr/>
        </p:nvCxnSpPr>
        <p:spPr>
          <a:xfrm>
            <a:off x="3597047" y="3516187"/>
            <a:ext cx="5141957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5">
            <a:extLst>
              <a:ext uri="{FF2B5EF4-FFF2-40B4-BE49-F238E27FC236}">
                <a16:creationId xmlns:a16="http://schemas.microsoft.com/office/drawing/2014/main" xmlns="" id="{38CE5C22-A845-406B-A91F-40C00FEC1496}"/>
              </a:ext>
            </a:extLst>
          </p:cNvPr>
          <p:cNvSpPr txBox="1"/>
          <p:nvPr/>
        </p:nvSpPr>
        <p:spPr>
          <a:xfrm>
            <a:off x="3461803" y="3570506"/>
            <a:ext cx="5599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spc="600" dirty="0">
                <a:solidFill>
                  <a:schemeClr val="bg1"/>
                </a:solidFill>
                <a:cs typeface="+mn-ea"/>
                <a:sym typeface="+mn-lt"/>
              </a:rPr>
              <a:t>四年级二班教学</a:t>
            </a:r>
            <a:r>
              <a:rPr lang="en-US" altLang="zh-CN" sz="3200" spc="6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3200" spc="600" dirty="0">
                <a:solidFill>
                  <a:schemeClr val="bg1"/>
                </a:solidFill>
                <a:cs typeface="+mn-ea"/>
                <a:sym typeface="+mn-lt"/>
              </a:rPr>
              <a:t>课件</a:t>
            </a:r>
            <a:endParaRPr lang="en-US" sz="32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18">
            <a:extLst>
              <a:ext uri="{FF2B5EF4-FFF2-40B4-BE49-F238E27FC236}">
                <a16:creationId xmlns:a16="http://schemas.microsoft.com/office/drawing/2014/main" xmlns="" id="{68D9C1E8-4F61-488F-8FAE-9D24A6525067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rot="20549748">
            <a:off x="2581841" y="2208750"/>
            <a:ext cx="1236836" cy="18620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100" dirty="0">
                <a:solidFill>
                  <a:schemeClr val="bg1"/>
                </a:solidFill>
                <a:cs typeface="+mn-ea"/>
                <a:sym typeface="+mn-lt"/>
              </a:rPr>
              <a:t>“</a:t>
            </a:r>
            <a:endParaRPr lang="en-US" altLang="zh-CN" sz="12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18">
            <a:extLst>
              <a:ext uri="{FF2B5EF4-FFF2-40B4-BE49-F238E27FC236}">
                <a16:creationId xmlns:a16="http://schemas.microsoft.com/office/drawing/2014/main" xmlns="" id="{3F8A1E27-F89A-4E0A-82C4-FEE42A180693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rot="20524434">
            <a:off x="8557345" y="1916348"/>
            <a:ext cx="1294802" cy="18620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100" dirty="0">
                <a:solidFill>
                  <a:schemeClr val="bg1"/>
                </a:solidFill>
                <a:cs typeface="+mn-ea"/>
                <a:sym typeface="+mn-lt"/>
              </a:rPr>
              <a:t>”</a:t>
            </a:r>
            <a:endParaRPr lang="en-US" altLang="zh-CN" sz="121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4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8" grpId="0"/>
          <p:bldP spid="10" grpId="0"/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8" grpId="0"/>
          <p:bldP spid="10" grpId="0"/>
          <p:bldP spid="1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85337"/>
            <a:ext cx="12190413" cy="774417"/>
            <a:chOff x="0" y="601896"/>
            <a:chExt cx="12190413" cy="7744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558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841" y="601896"/>
              <a:ext cx="421073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 smtClean="0">
                  <a:solidFill>
                    <a:srgbClr val="558472"/>
                  </a:solidFill>
                  <a:cs typeface="+mn-ea"/>
                  <a:sym typeface="+mn-lt"/>
                </a:rPr>
                <a:t>字词学习</a:t>
              </a:r>
              <a:endParaRPr lang="zh-CN" altLang="en-US" sz="3600" spc="300" dirty="0">
                <a:solidFill>
                  <a:srgbClr val="55847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582963" y="2428874"/>
            <a:ext cx="9433379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彼此  枯枝败叶  尘</a:t>
            </a:r>
            <a:r>
              <a:rPr lang="zh-CN" altLang="en-US" sz="4000" b="1" smtClean="0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土  铁</a:t>
            </a:r>
            <a:r>
              <a:rPr lang="zh-CN" altLang="en-US" sz="40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锹  枝叶茂盛    </a:t>
            </a:r>
            <a:endParaRPr lang="en-US" altLang="zh-CN" sz="4000" b="1" smtClean="0">
              <a:solidFill>
                <a:srgbClr val="558472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4000" b="1" smtClean="0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树杈  诧</a:t>
            </a:r>
            <a:r>
              <a:rPr lang="zh-CN" altLang="en-US" sz="40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异  </a:t>
            </a:r>
            <a:r>
              <a:rPr lang="zh-CN" altLang="en-US" sz="4000" b="1" smtClean="0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    相</a:t>
            </a:r>
            <a:r>
              <a:rPr lang="zh-CN" altLang="en-US" sz="40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遇  清澈  谦虚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40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善良  耕地  </a:t>
            </a:r>
            <a:r>
              <a:rPr lang="zh-CN" altLang="en-US" sz="4000" b="1" smtClean="0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    麦</a:t>
            </a:r>
            <a:r>
              <a:rPr lang="zh-CN" altLang="en-US" sz="40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子</a:t>
            </a:r>
          </a:p>
        </p:txBody>
      </p:sp>
    </p:spTree>
    <p:extLst>
      <p:ext uri="{BB962C8B-B14F-4D97-AF65-F5344CB8AC3E}">
        <p14:creationId xmlns:p14="http://schemas.microsoft.com/office/powerpoint/2010/main" val="168419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85337"/>
            <a:ext cx="12190413" cy="774417"/>
            <a:chOff x="0" y="601896"/>
            <a:chExt cx="12190413" cy="7744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558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841" y="601896"/>
              <a:ext cx="421073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 smtClean="0">
                  <a:solidFill>
                    <a:srgbClr val="558472"/>
                  </a:solidFill>
                  <a:cs typeface="+mn-ea"/>
                  <a:sym typeface="+mn-lt"/>
                </a:rPr>
                <a:t>字词学习</a:t>
              </a:r>
              <a:endParaRPr lang="zh-CN" altLang="en-US" sz="3600" spc="300" dirty="0">
                <a:solidFill>
                  <a:srgbClr val="55847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486479" y="2082800"/>
            <a:ext cx="77724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宽阔</a:t>
            </a:r>
            <a:r>
              <a:rPr kumimoji="1" lang="en-US" altLang="zh-CN" sz="3200" b="1">
                <a:solidFill>
                  <a:srgbClr val="558472"/>
                </a:solidFill>
                <a:latin typeface="Times New Roman" panose="02020603050405020304" pitchFamily="18" charset="0"/>
                <a:ea typeface="楷体_GB2312" pitchFamily="49" charset="-122"/>
              </a:rPr>
              <a:t>—</a:t>
            </a:r>
            <a:r>
              <a:rPr kumimoji="1" lang="zh-CN" altLang="en-US" sz="32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（    ）     恢复</a:t>
            </a:r>
            <a:r>
              <a:rPr kumimoji="1" lang="en-US" altLang="zh-CN" sz="3200" b="1">
                <a:solidFill>
                  <a:srgbClr val="558472"/>
                </a:solidFill>
                <a:latin typeface="Times New Roman" panose="02020603050405020304" pitchFamily="18" charset="0"/>
                <a:ea typeface="楷体_GB2312" pitchFamily="49" charset="-122"/>
              </a:rPr>
              <a:t>—</a:t>
            </a:r>
            <a:r>
              <a:rPr kumimoji="1" lang="zh-CN" altLang="en-US" sz="32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（    ）</a:t>
            </a:r>
          </a:p>
          <a:p>
            <a:pPr algn="just"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诧异</a:t>
            </a:r>
            <a:r>
              <a:rPr kumimoji="1" lang="en-US" altLang="zh-CN" sz="3200" b="1">
                <a:solidFill>
                  <a:srgbClr val="558472"/>
                </a:solidFill>
                <a:latin typeface="Times New Roman" panose="02020603050405020304" pitchFamily="18" charset="0"/>
                <a:ea typeface="楷体_GB2312" pitchFamily="49" charset="-122"/>
              </a:rPr>
              <a:t>—</a:t>
            </a:r>
            <a:r>
              <a:rPr kumimoji="1" lang="zh-CN" altLang="en-US" sz="32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（    ）     激动</a:t>
            </a:r>
            <a:r>
              <a:rPr kumimoji="1" lang="en-US" altLang="zh-CN" sz="3200" b="1">
                <a:solidFill>
                  <a:srgbClr val="558472"/>
                </a:solidFill>
                <a:latin typeface="Times New Roman" panose="02020603050405020304" pitchFamily="18" charset="0"/>
                <a:ea typeface="楷体_GB2312" pitchFamily="49" charset="-122"/>
              </a:rPr>
              <a:t>—</a:t>
            </a:r>
            <a:r>
              <a:rPr kumimoji="1" lang="zh-CN" altLang="en-US" sz="32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（    ）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194629" y="2066244"/>
            <a:ext cx="1219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rgbClr val="CC3300"/>
                </a:solidFill>
                <a:latin typeface="楷体_GB2312" pitchFamily="49" charset="-122"/>
                <a:ea typeface="楷体_GB2312" pitchFamily="49" charset="-122"/>
              </a:rPr>
              <a:t>宁静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075567" y="2837543"/>
            <a:ext cx="24209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rgbClr val="CC3300"/>
                </a:solidFill>
                <a:latin typeface="楷体_GB2312" pitchFamily="49" charset="-122"/>
                <a:ea typeface="楷体_GB2312" pitchFamily="49" charset="-122"/>
              </a:rPr>
              <a:t>惊异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8003835" y="2059894"/>
            <a:ext cx="21224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rgbClr val="CC3300"/>
                </a:solidFill>
                <a:latin typeface="楷体_GB2312" pitchFamily="49" charset="-122"/>
                <a:ea typeface="楷体_GB2312" pitchFamily="49" charset="-122"/>
              </a:rPr>
              <a:t>复原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2488067" y="3775075"/>
            <a:ext cx="8139112" cy="179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清理</a:t>
            </a:r>
            <a:r>
              <a:rPr kumimoji="1" lang="en-US" altLang="zh-CN" sz="3200" b="1">
                <a:solidFill>
                  <a:srgbClr val="558472"/>
                </a:solidFill>
                <a:latin typeface="Times New Roman" panose="02020603050405020304" pitchFamily="18" charset="0"/>
                <a:ea typeface="楷体_GB2312" pitchFamily="49" charset="-122"/>
              </a:rPr>
              <a:t>—</a:t>
            </a:r>
            <a:r>
              <a:rPr kumimoji="1" lang="zh-CN" altLang="en-US" sz="32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（    ） 仍旧</a:t>
            </a:r>
            <a:r>
              <a:rPr kumimoji="1" lang="en-US" altLang="zh-CN" sz="3200" b="1">
                <a:solidFill>
                  <a:srgbClr val="558472"/>
                </a:solidFill>
                <a:latin typeface="Times New Roman" panose="02020603050405020304" pitchFamily="18" charset="0"/>
                <a:ea typeface="楷体_GB2312" pitchFamily="49" charset="-122"/>
              </a:rPr>
              <a:t>—</a:t>
            </a:r>
            <a:r>
              <a:rPr kumimoji="1" lang="zh-CN" altLang="en-US" sz="32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（    ）</a:t>
            </a:r>
            <a:r>
              <a:rPr kumimoji="1" lang="zh-CN" altLang="en-US" sz="3200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kumimoji="1" lang="zh-CN" altLang="en-US" sz="32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                                       茂  密 </a:t>
            </a:r>
            <a:r>
              <a:rPr kumimoji="1" lang="en-US" altLang="zh-CN" sz="3200" b="1">
                <a:solidFill>
                  <a:srgbClr val="558472"/>
                </a:solidFill>
                <a:latin typeface="Times New Roman" panose="02020603050405020304" pitchFamily="18" charset="0"/>
                <a:ea typeface="楷体_GB2312" pitchFamily="49" charset="-122"/>
              </a:rPr>
              <a:t>—</a:t>
            </a:r>
            <a:r>
              <a:rPr kumimoji="1" lang="zh-CN" altLang="en-US" sz="32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（      ）</a:t>
            </a:r>
            <a:r>
              <a:rPr kumimoji="1" lang="zh-CN" altLang="en-US" sz="3200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kumimoji="1" lang="zh-CN" altLang="en-US" sz="3200" b="1">
              <a:solidFill>
                <a:srgbClr val="558472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just" eaLnBrk="1" hangingPunct="1">
              <a:spcBef>
                <a:spcPct val="50000"/>
              </a:spcBef>
            </a:pPr>
            <a:endParaRPr kumimoji="1" lang="en-US" altLang="zh-CN" sz="3200" b="1">
              <a:solidFill>
                <a:srgbClr val="55847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4815342" y="3788681"/>
            <a:ext cx="21605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rgbClr val="CC3300"/>
                </a:solidFill>
                <a:latin typeface="楷体_GB2312" pitchFamily="49" charset="-122"/>
                <a:ea typeface="楷体_GB2312" pitchFamily="49" charset="-122"/>
              </a:rPr>
              <a:t>整理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8071077" y="2842531"/>
            <a:ext cx="30972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CC3300"/>
                </a:solidFill>
                <a:latin typeface="Times New Roman" panose="02020603050405020304" pitchFamily="18" charset="0"/>
                <a:ea typeface="楷体_GB2312" pitchFamily="49" charset="-122"/>
              </a:rPr>
              <a:t>冲动</a:t>
            </a:r>
          </a:p>
          <a:p>
            <a:pPr eaLnBrk="1" hangingPunct="1"/>
            <a:endParaRPr kumimoji="1" lang="en-US" altLang="zh-CN" sz="280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9065079" y="3788681"/>
            <a:ext cx="146050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>
                <a:solidFill>
                  <a:srgbClr val="CC3300"/>
                </a:solidFill>
                <a:latin typeface="Times New Roman" panose="02020603050405020304" pitchFamily="18" charset="0"/>
                <a:ea typeface="楷体_GB2312" pitchFamily="49" charset="-122"/>
              </a:rPr>
              <a:t>依旧</a:t>
            </a:r>
          </a:p>
          <a:p>
            <a:pPr eaLnBrk="1" hangingPunct="1"/>
            <a:endParaRPr kumimoji="1"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4075567" y="4220481"/>
            <a:ext cx="92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4672467" y="4293506"/>
            <a:ext cx="89535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800" b="1">
                <a:solidFill>
                  <a:srgbClr val="CC3300"/>
                </a:solidFill>
                <a:latin typeface="Times New Roman" panose="02020603050405020304" pitchFamily="18" charset="0"/>
                <a:ea typeface="楷体_GB2312" pitchFamily="49" charset="-122"/>
              </a:rPr>
              <a:t>茂盛</a:t>
            </a:r>
          </a:p>
          <a:p>
            <a:pPr eaLnBrk="1" hangingPunct="1"/>
            <a:endParaRPr kumimoji="1"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1437" y="2829159"/>
            <a:ext cx="646331" cy="124649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smtClean="0">
                <a:solidFill>
                  <a:srgbClr val="558472"/>
                </a:solidFill>
              </a:rPr>
              <a:t>近义词</a:t>
            </a:r>
            <a:endParaRPr lang="zh-CN" altLang="en-US" sz="3000">
              <a:solidFill>
                <a:srgbClr val="5584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64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9" grpId="0" autoUpdateAnimBg="0"/>
      <p:bldP spid="10" grpId="0" autoUpdateAnimBg="0"/>
      <p:bldP spid="1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85337"/>
            <a:ext cx="12190413" cy="774417"/>
            <a:chOff x="0" y="601896"/>
            <a:chExt cx="12190413" cy="7744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558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841" y="601896"/>
              <a:ext cx="421073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 smtClean="0">
                  <a:solidFill>
                    <a:srgbClr val="558472"/>
                  </a:solidFill>
                  <a:cs typeface="+mn-ea"/>
                  <a:sym typeface="+mn-lt"/>
                </a:rPr>
                <a:t>字词学习</a:t>
              </a:r>
              <a:endParaRPr lang="zh-CN" altLang="en-US" sz="3600" spc="300" dirty="0">
                <a:solidFill>
                  <a:srgbClr val="55847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467428" y="2738437"/>
            <a:ext cx="77724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宽阔</a:t>
            </a:r>
            <a:r>
              <a:rPr kumimoji="1" lang="en-US" altLang="zh-CN" sz="3200" b="1">
                <a:solidFill>
                  <a:srgbClr val="558472"/>
                </a:solidFill>
                <a:latin typeface="Times New Roman" panose="02020603050405020304" pitchFamily="18" charset="0"/>
                <a:ea typeface="楷体_GB2312" pitchFamily="49" charset="-122"/>
              </a:rPr>
              <a:t>—</a:t>
            </a:r>
            <a:r>
              <a:rPr kumimoji="1" lang="zh-CN" altLang="en-US" sz="32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（    ）   清澈 </a:t>
            </a:r>
            <a:r>
              <a:rPr kumimoji="1" lang="en-US" altLang="zh-CN" sz="3200" b="1">
                <a:solidFill>
                  <a:srgbClr val="558472"/>
                </a:solidFill>
                <a:latin typeface="Times New Roman" panose="02020603050405020304" pitchFamily="18" charset="0"/>
                <a:ea typeface="楷体_GB2312" pitchFamily="49" charset="-122"/>
              </a:rPr>
              <a:t>—</a:t>
            </a:r>
            <a:r>
              <a:rPr kumimoji="1" lang="zh-CN" altLang="en-US" sz="32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（    ）</a:t>
            </a:r>
          </a:p>
          <a:p>
            <a:pPr algn="just"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茂密</a:t>
            </a:r>
            <a:r>
              <a:rPr kumimoji="1" lang="en-US" altLang="zh-CN" sz="3200" b="1">
                <a:solidFill>
                  <a:srgbClr val="558472"/>
                </a:solidFill>
                <a:latin typeface="Times New Roman" panose="02020603050405020304" pitchFamily="18" charset="0"/>
                <a:ea typeface="楷体_GB2312" pitchFamily="49" charset="-122"/>
              </a:rPr>
              <a:t>—</a:t>
            </a:r>
            <a:r>
              <a:rPr kumimoji="1" lang="zh-CN" altLang="en-US" sz="32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（        ）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126366" y="2774950"/>
            <a:ext cx="1219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狭窄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431166" y="3457118"/>
            <a:ext cx="24209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稀疏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739517" y="2714624"/>
            <a:ext cx="21224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混浊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01437" y="2829159"/>
            <a:ext cx="646331" cy="124649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smtClean="0">
                <a:solidFill>
                  <a:srgbClr val="558472"/>
                </a:solidFill>
              </a:rPr>
              <a:t>反义词</a:t>
            </a:r>
            <a:endParaRPr lang="zh-CN" altLang="en-US" sz="3000">
              <a:solidFill>
                <a:srgbClr val="5584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49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42C8F4C-1186-4B5E-BCEC-D43C546F9B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Rectangle 18">
            <a:extLst>
              <a:ext uri="{FF2B5EF4-FFF2-40B4-BE49-F238E27FC236}">
                <a16:creationId xmlns:a16="http://schemas.microsoft.com/office/drawing/2014/main" xmlns="" id="{A92C84F0-1B82-45BD-AA8F-CD2E3466F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2899" y="2346496"/>
            <a:ext cx="738664" cy="218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800" smtClean="0">
                <a:solidFill>
                  <a:schemeClr val="bg1"/>
                </a:solidFill>
                <a:cs typeface="+mn-ea"/>
                <a:sym typeface="+mn-lt"/>
              </a:rPr>
              <a:t>第三章</a:t>
            </a:r>
            <a:endParaRPr lang="en-US" altLang="zh-CN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Rectangle 18">
            <a:extLst>
              <a:ext uri="{FF2B5EF4-FFF2-40B4-BE49-F238E27FC236}">
                <a16:creationId xmlns:a16="http://schemas.microsoft.com/office/drawing/2014/main" xmlns="" id="{D3C049BE-FB45-4067-8E75-CCB9C2D16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5700" y="2661238"/>
            <a:ext cx="169277" cy="157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5E34D845-4497-48B1-8756-FD99F34F80E5}"/>
              </a:ext>
            </a:extLst>
          </p:cNvPr>
          <p:cNvCxnSpPr>
            <a:cxnSpLocks/>
          </p:cNvCxnSpPr>
          <p:nvPr/>
        </p:nvCxnSpPr>
        <p:spPr>
          <a:xfrm flipV="1">
            <a:off x="4622876" y="1986436"/>
            <a:ext cx="0" cy="2989834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CFB387EB-67B0-4128-890C-E480E8417D1E}"/>
              </a:ext>
            </a:extLst>
          </p:cNvPr>
          <p:cNvSpPr/>
          <p:nvPr/>
        </p:nvSpPr>
        <p:spPr>
          <a:xfrm>
            <a:off x="5220187" y="2903725"/>
            <a:ext cx="3865562" cy="707886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4600" noProof="1" smtClean="0">
                <a:solidFill>
                  <a:schemeClr val="bg1"/>
                </a:solidFill>
                <a:cs typeface="+mn-ea"/>
                <a:sym typeface="+mn-lt"/>
              </a:rPr>
              <a:t>课文赏析</a:t>
            </a:r>
            <a:endParaRPr lang="zh-CN" altLang="en-US" sz="460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:a16="http://schemas.microsoft.com/office/drawing/2014/main" xmlns="" id="{87B7887C-06BC-495E-9DAD-8E4658400D5A}"/>
              </a:ext>
            </a:extLst>
          </p:cNvPr>
          <p:cNvSpPr txBox="1"/>
          <p:nvPr/>
        </p:nvSpPr>
        <p:spPr>
          <a:xfrm>
            <a:off x="5266451" y="3628665"/>
            <a:ext cx="374333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200" noProof="1">
                <a:solidFill>
                  <a:schemeClr val="bg1"/>
                </a:solidFill>
                <a:cs typeface="+mn-ea"/>
                <a:sym typeface="+mn-lt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E484136F-68B8-401F-8AB6-71E9B9711825}"/>
              </a:ext>
            </a:extLst>
          </p:cNvPr>
          <p:cNvGrpSpPr/>
          <p:nvPr/>
        </p:nvGrpSpPr>
        <p:grpSpPr>
          <a:xfrm>
            <a:off x="4990567" y="2742880"/>
            <a:ext cx="4288638" cy="1335018"/>
            <a:chOff x="2802618" y="3136900"/>
            <a:chExt cx="6578600" cy="1018073"/>
          </a:xfrm>
        </p:grpSpPr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CFE01C73-9B59-4A0F-A03B-D69BF2E5BFBA}"/>
                </a:ext>
              </a:extLst>
            </p:cNvPr>
            <p:cNvCxnSpPr/>
            <p:nvPr/>
          </p:nvCxnSpPr>
          <p:spPr>
            <a:xfrm>
              <a:off x="2802618" y="3136900"/>
              <a:ext cx="65786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6DCA5F02-A68D-4AB4-9773-67E8E26DE4CF}"/>
                </a:ext>
              </a:extLst>
            </p:cNvPr>
            <p:cNvCxnSpPr/>
            <p:nvPr/>
          </p:nvCxnSpPr>
          <p:spPr>
            <a:xfrm>
              <a:off x="2802618" y="4154973"/>
              <a:ext cx="65786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465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85337"/>
            <a:ext cx="12190413" cy="774417"/>
            <a:chOff x="0" y="601896"/>
            <a:chExt cx="12190413" cy="7744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558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841" y="601896"/>
              <a:ext cx="421073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 smtClean="0">
                  <a:solidFill>
                    <a:srgbClr val="558472"/>
                  </a:solidFill>
                  <a:cs typeface="+mn-ea"/>
                  <a:sym typeface="+mn-lt"/>
                </a:rPr>
                <a:t>课文赏析</a:t>
              </a:r>
              <a:endParaRPr lang="zh-CN" altLang="en-US" sz="3600" spc="300" dirty="0">
                <a:solidFill>
                  <a:srgbClr val="55847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059543" y="1924442"/>
            <a:ext cx="10479314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500">
                <a:solidFill>
                  <a:srgbClr val="558472"/>
                </a:solidFill>
              </a:rPr>
              <a:t>词句解</a:t>
            </a:r>
            <a:r>
              <a:rPr lang="zh-CN" altLang="en-US" sz="3500" smtClean="0">
                <a:solidFill>
                  <a:srgbClr val="558472"/>
                </a:solidFill>
              </a:rPr>
              <a:t>析</a:t>
            </a:r>
            <a:endParaRPr lang="en-US" altLang="zh-CN" sz="3500" smtClean="0">
              <a:solidFill>
                <a:srgbClr val="558472"/>
              </a:solidFill>
            </a:endParaRPr>
          </a:p>
          <a:p>
            <a:endParaRPr lang="zh-CN" altLang="en-US" sz="2500">
              <a:solidFill>
                <a:srgbClr val="558472"/>
              </a:solidFill>
            </a:endParaRPr>
          </a:p>
          <a:p>
            <a:r>
              <a:rPr lang="zh-CN" altLang="en-US" sz="2500">
                <a:solidFill>
                  <a:srgbClr val="558472"/>
                </a:solidFill>
              </a:rPr>
              <a:t>幸福要靠劳动，要靠很好地尽自己的义务，做出对人们有益的事情。</a:t>
            </a:r>
          </a:p>
          <a:p>
            <a:r>
              <a:rPr lang="zh-CN" altLang="en-US" sz="2500">
                <a:solidFill>
                  <a:srgbClr val="558472"/>
                </a:solidFill>
              </a:rPr>
              <a:t>“义务”，就是应尽的责任。“很好地尽自己的义务”，是指把自己应该做的事情做好。这句话是说：要想获得幸福，就要通过辛勤的劳动，给别人带来方便和好处，让别人感到幸福，自己也就幸福了。这句话的意思看起来很抽象，但联系课文理解，就变得非常具体、丰富</a:t>
            </a:r>
            <a:r>
              <a:rPr lang="zh-CN" altLang="en-US" sz="2500" smtClean="0">
                <a:solidFill>
                  <a:srgbClr val="558472"/>
                </a:solidFill>
              </a:rPr>
              <a:t>。</a:t>
            </a:r>
            <a:endParaRPr lang="zh-CN" altLang="en-US" sz="2500">
              <a:solidFill>
                <a:srgbClr val="5584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34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85337"/>
            <a:ext cx="12190413" cy="774417"/>
            <a:chOff x="0" y="601896"/>
            <a:chExt cx="12190413" cy="7744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558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841" y="601896"/>
              <a:ext cx="421073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 smtClean="0">
                  <a:solidFill>
                    <a:srgbClr val="558472"/>
                  </a:solidFill>
                  <a:cs typeface="+mn-ea"/>
                  <a:sym typeface="+mn-lt"/>
                </a:rPr>
                <a:t>课文赏析</a:t>
              </a:r>
              <a:endParaRPr lang="zh-CN" altLang="en-US" sz="3600" spc="300" dirty="0">
                <a:solidFill>
                  <a:srgbClr val="55847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85256" y="1347361"/>
            <a:ext cx="914400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2500" smtClean="0">
              <a:solidFill>
                <a:srgbClr val="558472"/>
              </a:solidFill>
            </a:endParaRPr>
          </a:p>
          <a:p>
            <a:r>
              <a:rPr lang="zh-CN" altLang="en-US" sz="3500">
                <a:solidFill>
                  <a:srgbClr val="558472"/>
                </a:solidFill>
              </a:rPr>
              <a:t>语</a:t>
            </a:r>
            <a:r>
              <a:rPr lang="zh-CN" altLang="en-US" sz="3500" smtClean="0">
                <a:solidFill>
                  <a:srgbClr val="558472"/>
                </a:solidFill>
              </a:rPr>
              <a:t>句解析</a:t>
            </a:r>
            <a:endParaRPr lang="en-US" altLang="zh-CN" sz="3500" smtClean="0">
              <a:solidFill>
                <a:srgbClr val="558472"/>
              </a:solidFill>
            </a:endParaRPr>
          </a:p>
          <a:p>
            <a:endParaRPr lang="en-US" altLang="zh-CN" sz="2500">
              <a:solidFill>
                <a:srgbClr val="558472"/>
              </a:solidFill>
            </a:endParaRPr>
          </a:p>
          <a:p>
            <a:r>
              <a:rPr lang="zh-CN" altLang="en-US" sz="2500" smtClean="0">
                <a:solidFill>
                  <a:srgbClr val="558472"/>
                </a:solidFill>
              </a:rPr>
              <a:t>三</a:t>
            </a:r>
            <a:r>
              <a:rPr lang="zh-CN" altLang="en-US" sz="2500">
                <a:solidFill>
                  <a:srgbClr val="558472"/>
                </a:solidFill>
              </a:rPr>
              <a:t>个牧童疏通泉眼，开沟引水，砌井加盖，给人们带来了好处，这是幸福。第一个青年给病人治病，病人恢复了健康，他感到多么幸福。第二个青年走了很多地方，做过很多事，他勤勤恳恳地工作，他的劳动没有白费，对别人是有用的，所以他也是幸福的。第三个青年留在村子里耕地，麦子养活了许多人，他的劳动也没有白费，他也感到幸福。这样，抽象的道理就被这几个具体的事例诠释得淋漓尽致。</a:t>
            </a:r>
          </a:p>
        </p:txBody>
      </p:sp>
    </p:spTree>
    <p:extLst>
      <p:ext uri="{BB962C8B-B14F-4D97-AF65-F5344CB8AC3E}">
        <p14:creationId xmlns:p14="http://schemas.microsoft.com/office/powerpoint/2010/main" val="409709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85337"/>
            <a:ext cx="12190413" cy="774417"/>
            <a:chOff x="0" y="601896"/>
            <a:chExt cx="12190413" cy="7744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558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841" y="601896"/>
              <a:ext cx="421073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 smtClean="0">
                  <a:solidFill>
                    <a:srgbClr val="558472"/>
                  </a:solidFill>
                  <a:cs typeface="+mn-ea"/>
                  <a:sym typeface="+mn-lt"/>
                </a:rPr>
                <a:t>课文赏析</a:t>
              </a:r>
              <a:endParaRPr lang="zh-CN" altLang="en-US" sz="3600" spc="300" dirty="0">
                <a:solidFill>
                  <a:srgbClr val="55847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598057" y="2193746"/>
            <a:ext cx="6092825" cy="247760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3000" b="1">
                <a:solidFill>
                  <a:srgbClr val="558472"/>
                </a:solidFill>
                <a:latin typeface="arial" panose="020B0604020202020204" pitchFamily="34" charset="0"/>
              </a:rPr>
              <a:t>教学目</a:t>
            </a:r>
            <a:r>
              <a:rPr lang="zh-CN" altLang="en-US" sz="3000" b="1" smtClean="0">
                <a:solidFill>
                  <a:srgbClr val="558472"/>
                </a:solidFill>
                <a:latin typeface="arial" panose="020B0604020202020204" pitchFamily="34" charset="0"/>
              </a:rPr>
              <a:t>标</a:t>
            </a:r>
            <a:endParaRPr lang="en-US" altLang="zh-CN" sz="3000" b="1" smtClean="0">
              <a:solidFill>
                <a:srgbClr val="558472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558472"/>
              </a:solidFill>
              <a:latin typeface="arial" panose="020B0604020202020204" pitchFamily="34" charset="0"/>
            </a:endParaRPr>
          </a:p>
          <a:p>
            <a:r>
              <a:rPr lang="en-US" altLang="zh-CN" sz="2500">
                <a:solidFill>
                  <a:srgbClr val="558472"/>
                </a:solidFill>
                <a:latin typeface="arial" panose="020B0604020202020204" pitchFamily="34" charset="0"/>
              </a:rPr>
              <a:t>1</a:t>
            </a:r>
            <a:r>
              <a:rPr lang="zh-CN" altLang="en-US" sz="2500">
                <a:solidFill>
                  <a:srgbClr val="558472"/>
                </a:solidFill>
                <a:latin typeface="arial" panose="020B0604020202020204" pitchFamily="34" charset="0"/>
              </a:rPr>
              <a:t>认识</a:t>
            </a:r>
            <a:r>
              <a:rPr lang="en-US" altLang="zh-CN" sz="2500">
                <a:solidFill>
                  <a:srgbClr val="558472"/>
                </a:solidFill>
                <a:latin typeface="arial" panose="020B0604020202020204" pitchFamily="34" charset="0"/>
              </a:rPr>
              <a:t>6</a:t>
            </a:r>
            <a:r>
              <a:rPr lang="zh-CN" altLang="en-US" sz="2500">
                <a:solidFill>
                  <a:srgbClr val="558472"/>
                </a:solidFill>
                <a:latin typeface="arial" panose="020B0604020202020204" pitchFamily="34" charset="0"/>
              </a:rPr>
              <a:t>个生字。</a:t>
            </a:r>
          </a:p>
          <a:p>
            <a:r>
              <a:rPr lang="en-US" altLang="zh-CN" sz="2500">
                <a:solidFill>
                  <a:srgbClr val="558472"/>
                </a:solidFill>
                <a:latin typeface="arial" panose="020B0604020202020204" pitchFamily="34" charset="0"/>
              </a:rPr>
              <a:t>2</a:t>
            </a:r>
            <a:r>
              <a:rPr lang="zh-CN" altLang="en-US" sz="2500">
                <a:solidFill>
                  <a:srgbClr val="558472"/>
                </a:solidFill>
                <a:latin typeface="arial" panose="020B0604020202020204" pitchFamily="34" charset="0"/>
              </a:rPr>
              <a:t>朗读课文，懂得幸福要靠劳动，要靠很好地尽自己的义务，做出对人们有益的事情。</a:t>
            </a:r>
          </a:p>
          <a:p>
            <a:r>
              <a:rPr lang="en-US" altLang="zh-CN" sz="2500">
                <a:solidFill>
                  <a:srgbClr val="558472"/>
                </a:solidFill>
                <a:latin typeface="arial" panose="020B0604020202020204" pitchFamily="34" charset="0"/>
              </a:rPr>
              <a:t>3</a:t>
            </a:r>
            <a:r>
              <a:rPr lang="zh-CN" altLang="en-US" sz="2500">
                <a:solidFill>
                  <a:srgbClr val="558472"/>
                </a:solidFill>
                <a:latin typeface="arial" panose="020B0604020202020204" pitchFamily="34" charset="0"/>
              </a:rPr>
              <a:t>能和同学合作表演课文内容。</a:t>
            </a:r>
            <a:endParaRPr lang="zh-CN" altLang="en-US" sz="2500" b="0" i="0">
              <a:solidFill>
                <a:srgbClr val="55847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25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42C8F4C-1186-4B5E-BCEC-D43C546F9B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Rectangle 18">
            <a:extLst>
              <a:ext uri="{FF2B5EF4-FFF2-40B4-BE49-F238E27FC236}">
                <a16:creationId xmlns:a16="http://schemas.microsoft.com/office/drawing/2014/main" xmlns="" id="{A92C84F0-1B82-45BD-AA8F-CD2E3466F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2899" y="2346496"/>
            <a:ext cx="738664" cy="218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800" smtClean="0">
                <a:solidFill>
                  <a:schemeClr val="bg1"/>
                </a:solidFill>
                <a:cs typeface="+mn-ea"/>
                <a:sym typeface="+mn-lt"/>
              </a:rPr>
              <a:t>第四章</a:t>
            </a:r>
            <a:endParaRPr lang="en-US" altLang="zh-CN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Rectangle 18">
            <a:extLst>
              <a:ext uri="{FF2B5EF4-FFF2-40B4-BE49-F238E27FC236}">
                <a16:creationId xmlns:a16="http://schemas.microsoft.com/office/drawing/2014/main" xmlns="" id="{D3C049BE-FB45-4067-8E75-CCB9C2D16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5700" y="2661238"/>
            <a:ext cx="169277" cy="157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5E34D845-4497-48B1-8756-FD99F34F80E5}"/>
              </a:ext>
            </a:extLst>
          </p:cNvPr>
          <p:cNvCxnSpPr>
            <a:cxnSpLocks/>
          </p:cNvCxnSpPr>
          <p:nvPr/>
        </p:nvCxnSpPr>
        <p:spPr>
          <a:xfrm flipV="1">
            <a:off x="4622876" y="1986436"/>
            <a:ext cx="0" cy="2989834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CFB387EB-67B0-4128-890C-E480E8417D1E}"/>
              </a:ext>
            </a:extLst>
          </p:cNvPr>
          <p:cNvSpPr/>
          <p:nvPr/>
        </p:nvSpPr>
        <p:spPr>
          <a:xfrm>
            <a:off x="5220187" y="2903725"/>
            <a:ext cx="3865562" cy="707886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4600" noProof="1" smtClean="0">
                <a:solidFill>
                  <a:schemeClr val="bg1"/>
                </a:solidFill>
                <a:cs typeface="+mn-ea"/>
                <a:sym typeface="+mn-lt"/>
              </a:rPr>
              <a:t>知识拓展</a:t>
            </a:r>
            <a:endParaRPr lang="zh-CN" altLang="en-US" sz="460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:a16="http://schemas.microsoft.com/office/drawing/2014/main" xmlns="" id="{87B7887C-06BC-495E-9DAD-8E4658400D5A}"/>
              </a:ext>
            </a:extLst>
          </p:cNvPr>
          <p:cNvSpPr txBox="1"/>
          <p:nvPr/>
        </p:nvSpPr>
        <p:spPr>
          <a:xfrm>
            <a:off x="5266451" y="3628665"/>
            <a:ext cx="374333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200" noProof="1">
                <a:solidFill>
                  <a:schemeClr val="bg1"/>
                </a:solidFill>
                <a:cs typeface="+mn-ea"/>
                <a:sym typeface="+mn-lt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E484136F-68B8-401F-8AB6-71E9B9711825}"/>
              </a:ext>
            </a:extLst>
          </p:cNvPr>
          <p:cNvGrpSpPr/>
          <p:nvPr/>
        </p:nvGrpSpPr>
        <p:grpSpPr>
          <a:xfrm>
            <a:off x="4990567" y="2742880"/>
            <a:ext cx="4288638" cy="1335018"/>
            <a:chOff x="2802618" y="3136900"/>
            <a:chExt cx="6578600" cy="1018073"/>
          </a:xfrm>
        </p:grpSpPr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CFE01C73-9B59-4A0F-A03B-D69BF2E5BFBA}"/>
                </a:ext>
              </a:extLst>
            </p:cNvPr>
            <p:cNvCxnSpPr/>
            <p:nvPr/>
          </p:nvCxnSpPr>
          <p:spPr>
            <a:xfrm>
              <a:off x="2802618" y="3136900"/>
              <a:ext cx="65786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6DCA5F02-A68D-4AB4-9773-67E8E26DE4CF}"/>
                </a:ext>
              </a:extLst>
            </p:cNvPr>
            <p:cNvCxnSpPr/>
            <p:nvPr/>
          </p:nvCxnSpPr>
          <p:spPr>
            <a:xfrm>
              <a:off x="2802618" y="4154973"/>
              <a:ext cx="65786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556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85337"/>
            <a:ext cx="12190413" cy="774417"/>
            <a:chOff x="0" y="601896"/>
            <a:chExt cx="12190413" cy="7744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558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841" y="601896"/>
              <a:ext cx="421073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 smtClean="0">
                  <a:solidFill>
                    <a:srgbClr val="558472"/>
                  </a:solidFill>
                  <a:cs typeface="+mn-ea"/>
                  <a:sym typeface="+mn-lt"/>
                </a:rPr>
                <a:t>知识拓展</a:t>
              </a:r>
              <a:endParaRPr lang="zh-CN" altLang="en-US" sz="3600" spc="300" dirty="0">
                <a:solidFill>
                  <a:srgbClr val="55847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073263" y="1608971"/>
            <a:ext cx="100438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000" b="1">
                <a:solidFill>
                  <a:srgbClr val="558472"/>
                </a:solidFill>
                <a:latin typeface="arial" panose="020B0604020202020204" pitchFamily="34" charset="0"/>
              </a:rPr>
              <a:t>教学建</a:t>
            </a:r>
            <a:r>
              <a:rPr lang="zh-CN" altLang="en-US" sz="3000" b="1" smtClean="0">
                <a:solidFill>
                  <a:srgbClr val="558472"/>
                </a:solidFill>
                <a:latin typeface="arial" panose="020B0604020202020204" pitchFamily="34" charset="0"/>
              </a:rPr>
              <a:t>议</a:t>
            </a:r>
            <a:endParaRPr lang="en-US" altLang="zh-CN" sz="3000" b="1" smtClean="0">
              <a:solidFill>
                <a:srgbClr val="558472"/>
              </a:solidFill>
              <a:latin typeface="arial" panose="020B0604020202020204" pitchFamily="34" charset="0"/>
            </a:endParaRPr>
          </a:p>
          <a:p>
            <a:r>
              <a:rPr lang="en-US" altLang="zh-CN" sz="2500" smtClean="0">
                <a:solidFill>
                  <a:srgbClr val="558472"/>
                </a:solidFill>
                <a:latin typeface="arial" panose="020B0604020202020204" pitchFamily="34" charset="0"/>
              </a:rPr>
              <a:t>1</a:t>
            </a:r>
            <a:r>
              <a:rPr lang="zh-CN" altLang="en-US" sz="2500">
                <a:solidFill>
                  <a:srgbClr val="558472"/>
                </a:solidFill>
                <a:latin typeface="arial" panose="020B0604020202020204" pitchFamily="34" charset="0"/>
              </a:rPr>
              <a:t>教学这篇略读课文，要充分体现让学生自主阅读的思想。以下几种教学思路教师可以参考选用。</a:t>
            </a:r>
            <a:endParaRPr lang="zh-CN" altLang="en-US" sz="2500" b="0" i="0">
              <a:solidFill>
                <a:srgbClr val="55847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64342" y="3239424"/>
            <a:ext cx="946331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rgbClr val="558472"/>
                </a:solidFill>
                <a:latin typeface="arial" panose="020B0604020202020204" pitchFamily="34" charset="0"/>
              </a:rPr>
              <a:t>一种思路是以演童话为线索组织教学</a:t>
            </a:r>
            <a:r>
              <a:rPr lang="zh-CN" altLang="en-US" sz="2200" smtClean="0">
                <a:solidFill>
                  <a:srgbClr val="558472"/>
                </a:solidFill>
                <a:latin typeface="arial" panose="020B0604020202020204" pitchFamily="34" charset="0"/>
              </a:rPr>
              <a:t>。</a:t>
            </a:r>
            <a:endParaRPr lang="en-US" altLang="zh-CN" sz="2200" smtClean="0">
              <a:solidFill>
                <a:srgbClr val="558472"/>
              </a:solidFill>
              <a:latin typeface="arial" panose="020B0604020202020204" pitchFamily="34" charset="0"/>
            </a:endParaRPr>
          </a:p>
          <a:p>
            <a:r>
              <a:rPr lang="zh-CN" altLang="en-US" sz="2200" smtClean="0">
                <a:solidFill>
                  <a:srgbClr val="558472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2200">
                <a:solidFill>
                  <a:srgbClr val="558472"/>
                </a:solidFill>
                <a:latin typeface="arial" panose="020B0604020202020204" pitchFamily="34" charset="0"/>
              </a:rPr>
              <a:t>1</a:t>
            </a:r>
            <a:r>
              <a:rPr lang="zh-CN" altLang="en-US" sz="2200">
                <a:solidFill>
                  <a:srgbClr val="558472"/>
                </a:solidFill>
                <a:latin typeface="arial" panose="020B0604020202020204" pitchFamily="34" charset="0"/>
              </a:rPr>
              <a:t>）学生按照课文前面的阅读要求自读课文</a:t>
            </a:r>
            <a:r>
              <a:rPr lang="zh-CN" altLang="en-US" sz="2200" smtClean="0">
                <a:solidFill>
                  <a:srgbClr val="558472"/>
                </a:solidFill>
                <a:latin typeface="arial" panose="020B0604020202020204" pitchFamily="34" charset="0"/>
              </a:rPr>
              <a:t>。</a:t>
            </a:r>
            <a:endParaRPr lang="en-US" altLang="zh-CN" sz="2200" smtClean="0">
              <a:solidFill>
                <a:srgbClr val="558472"/>
              </a:solidFill>
              <a:latin typeface="arial" panose="020B0604020202020204" pitchFamily="34" charset="0"/>
            </a:endParaRPr>
          </a:p>
          <a:p>
            <a:r>
              <a:rPr lang="zh-CN" altLang="en-US" sz="2200" smtClean="0">
                <a:solidFill>
                  <a:srgbClr val="558472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2200">
                <a:solidFill>
                  <a:srgbClr val="558472"/>
                </a:solidFill>
                <a:latin typeface="arial" panose="020B0604020202020204" pitchFamily="34" charset="0"/>
              </a:rPr>
              <a:t>2</a:t>
            </a:r>
            <a:r>
              <a:rPr lang="zh-CN" altLang="en-US" sz="2200">
                <a:solidFill>
                  <a:srgbClr val="558472"/>
                </a:solidFill>
                <a:latin typeface="arial" panose="020B0604020202020204" pitchFamily="34" charset="0"/>
              </a:rPr>
              <a:t>）学生自由组合，讨论如何演好这篇童话，分头阅读、准备</a:t>
            </a:r>
            <a:r>
              <a:rPr lang="zh-CN" altLang="en-US" sz="2200" smtClean="0">
                <a:solidFill>
                  <a:srgbClr val="558472"/>
                </a:solidFill>
                <a:latin typeface="arial" panose="020B0604020202020204" pitchFamily="34" charset="0"/>
              </a:rPr>
              <a:t>。</a:t>
            </a:r>
            <a:endParaRPr lang="en-US" altLang="zh-CN" sz="2200" smtClean="0">
              <a:solidFill>
                <a:srgbClr val="558472"/>
              </a:solidFill>
              <a:latin typeface="arial" panose="020B0604020202020204" pitchFamily="34" charset="0"/>
            </a:endParaRPr>
          </a:p>
          <a:p>
            <a:r>
              <a:rPr lang="zh-CN" altLang="en-US" sz="2200" smtClean="0">
                <a:solidFill>
                  <a:srgbClr val="558472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2200">
                <a:solidFill>
                  <a:srgbClr val="558472"/>
                </a:solidFill>
                <a:latin typeface="arial" panose="020B0604020202020204" pitchFamily="34" charset="0"/>
              </a:rPr>
              <a:t>3</a:t>
            </a:r>
            <a:r>
              <a:rPr lang="zh-CN" altLang="en-US" sz="2200">
                <a:solidFill>
                  <a:srgbClr val="558472"/>
                </a:solidFill>
                <a:latin typeface="arial" panose="020B0604020202020204" pitchFamily="34" charset="0"/>
              </a:rPr>
              <a:t>）学生试演童话</a:t>
            </a:r>
            <a:r>
              <a:rPr lang="zh-CN" altLang="en-US" sz="2200" smtClean="0">
                <a:solidFill>
                  <a:srgbClr val="558472"/>
                </a:solidFill>
                <a:latin typeface="arial" panose="020B0604020202020204" pitchFamily="34" charset="0"/>
              </a:rPr>
              <a:t>。</a:t>
            </a:r>
            <a:endParaRPr lang="en-US" altLang="zh-CN" sz="2200" smtClean="0">
              <a:solidFill>
                <a:srgbClr val="558472"/>
              </a:solidFill>
              <a:latin typeface="arial" panose="020B0604020202020204" pitchFamily="34" charset="0"/>
            </a:endParaRPr>
          </a:p>
          <a:p>
            <a:r>
              <a:rPr lang="zh-CN" altLang="en-US" sz="2200" smtClean="0">
                <a:solidFill>
                  <a:srgbClr val="558472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2200">
                <a:solidFill>
                  <a:srgbClr val="558472"/>
                </a:solidFill>
                <a:latin typeface="arial" panose="020B0604020202020204" pitchFamily="34" charset="0"/>
              </a:rPr>
              <a:t>4</a:t>
            </a:r>
            <a:r>
              <a:rPr lang="zh-CN" altLang="en-US" sz="2200">
                <a:solidFill>
                  <a:srgbClr val="558472"/>
                </a:solidFill>
                <a:latin typeface="arial" panose="020B0604020202020204" pitchFamily="34" charset="0"/>
              </a:rPr>
              <a:t>）演后交流、评价。教师重点指导学生把课文中没有明确写出来、但对理解幸福是什么有帮助的内容演出来，如，十年来三个青年做了些什么，是怎么做的；对于他们的所为，人们可能会怎么做、怎么说。在试演的基础上，组织一台“幸福是什么”的童话表演。最后，组织学生谈谈自己对幸福的理解。</a:t>
            </a:r>
            <a:endParaRPr lang="zh-CN" altLang="en-US" sz="2200">
              <a:solidFill>
                <a:srgbClr val="5584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66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85337"/>
            <a:ext cx="12190413" cy="774417"/>
            <a:chOff x="0" y="601896"/>
            <a:chExt cx="12190413" cy="7744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558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841" y="601896"/>
              <a:ext cx="421073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 smtClean="0">
                  <a:solidFill>
                    <a:srgbClr val="558472"/>
                  </a:solidFill>
                  <a:cs typeface="+mn-ea"/>
                  <a:sym typeface="+mn-lt"/>
                </a:rPr>
                <a:t>知识拓展</a:t>
              </a:r>
              <a:endParaRPr lang="zh-CN" altLang="en-US" sz="3600" spc="300" dirty="0">
                <a:solidFill>
                  <a:srgbClr val="55847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378856" y="2193746"/>
            <a:ext cx="98552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558472"/>
                </a:solidFill>
                <a:latin typeface="arial" panose="020B0604020202020204" pitchFamily="34" charset="0"/>
              </a:rPr>
              <a:t>另一种思路是以讨论幸福是什么为线索组织学生学习。首先放手让学生自读课文，在学生充分读的基础上，组织学生交流读后的体会。交流时，要重点引导学生联系课文内容谈谈对幸福含义的理解，还要注意扩展开去，联系现实生活加深对幸福含义的理解。最后，组织学生将</a:t>
            </a:r>
            <a:r>
              <a:rPr lang="en-US" altLang="zh-CN" sz="2500">
                <a:solidFill>
                  <a:srgbClr val="558472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500">
                <a:solidFill>
                  <a:srgbClr val="558472"/>
                </a:solidFill>
                <a:latin typeface="arial" panose="020B0604020202020204" pitchFamily="34" charset="0"/>
              </a:rPr>
              <a:t>巨人的花园</a:t>
            </a:r>
            <a:r>
              <a:rPr lang="en-US" altLang="zh-CN" sz="2500">
                <a:solidFill>
                  <a:srgbClr val="558472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500">
                <a:solidFill>
                  <a:srgbClr val="558472"/>
                </a:solidFill>
                <a:latin typeface="arial" panose="020B0604020202020204" pitchFamily="34" charset="0"/>
              </a:rPr>
              <a:t>和本篇课文联系起来，谈谈自己读后的感受或发现，如童话主人公的特点，童话表现方法的特点。</a:t>
            </a:r>
            <a:endParaRPr lang="zh-CN" altLang="en-US" sz="2500">
              <a:solidFill>
                <a:srgbClr val="5584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65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04EB9AE6-A360-41F3-BC6F-96C619E713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F19F5A43-745A-4041-95E9-882C156FDA6F}"/>
              </a:ext>
            </a:extLst>
          </p:cNvPr>
          <p:cNvGrpSpPr/>
          <p:nvPr/>
        </p:nvGrpSpPr>
        <p:grpSpPr>
          <a:xfrm>
            <a:off x="5457635" y="2034992"/>
            <a:ext cx="3213712" cy="542334"/>
            <a:chOff x="4150600" y="1393760"/>
            <a:chExt cx="4209176" cy="710326"/>
          </a:xfrm>
        </p:grpSpPr>
        <p:sp>
          <p:nvSpPr>
            <p:cNvPr id="36" name="圆角矩形 52">
              <a:extLst>
                <a:ext uri="{FF2B5EF4-FFF2-40B4-BE49-F238E27FC236}">
                  <a16:creationId xmlns:a16="http://schemas.microsoft.com/office/drawing/2014/main" xmlns="" id="{17025D9F-98FF-46E0-B7D3-3AF1BD9F6B60}"/>
                </a:ext>
              </a:extLst>
            </p:cNvPr>
            <p:cNvSpPr/>
            <p:nvPr/>
          </p:nvSpPr>
          <p:spPr>
            <a:xfrm>
              <a:off x="4533900" y="1463173"/>
              <a:ext cx="3825876" cy="571500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F56B7DED-A1C0-45AE-B095-16172E4D376F}"/>
                </a:ext>
              </a:extLst>
            </p:cNvPr>
            <p:cNvSpPr/>
            <p:nvPr/>
          </p:nvSpPr>
          <p:spPr>
            <a:xfrm>
              <a:off x="4150600" y="1393760"/>
              <a:ext cx="710326" cy="710326"/>
            </a:xfrm>
            <a:prstGeom prst="ellipse">
              <a:avLst/>
            </a:prstGeom>
            <a:solidFill>
              <a:schemeClr val="bg1"/>
            </a:solidFill>
            <a:ln w="1206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558472"/>
                  </a:solidFill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76F0F30C-D0CB-4671-BC51-93A84A056502}"/>
                </a:ext>
              </a:extLst>
            </p:cNvPr>
            <p:cNvSpPr txBox="1"/>
            <p:nvPr/>
          </p:nvSpPr>
          <p:spPr>
            <a:xfrm>
              <a:off x="5199662" y="1499960"/>
              <a:ext cx="2568159" cy="5240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smtClean="0">
                  <a:solidFill>
                    <a:schemeClr val="bg1"/>
                  </a:solidFill>
                  <a:cs typeface="+mn-ea"/>
                  <a:sym typeface="+mn-lt"/>
                </a:rPr>
                <a:t>课 前 导 读</a:t>
              </a:r>
              <a:endParaRPr lang="zh-CN" altLang="en-US" sz="2000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1AF88A6E-86E1-4B55-B2F1-D3694BB8FBCF}"/>
              </a:ext>
            </a:extLst>
          </p:cNvPr>
          <p:cNvGrpSpPr/>
          <p:nvPr/>
        </p:nvGrpSpPr>
        <p:grpSpPr>
          <a:xfrm>
            <a:off x="5457635" y="2820343"/>
            <a:ext cx="3213712" cy="542334"/>
            <a:chOff x="4150600" y="1393760"/>
            <a:chExt cx="4209176" cy="710326"/>
          </a:xfrm>
        </p:grpSpPr>
        <p:sp>
          <p:nvSpPr>
            <p:cNvPr id="40" name="圆角矩形 52">
              <a:extLst>
                <a:ext uri="{FF2B5EF4-FFF2-40B4-BE49-F238E27FC236}">
                  <a16:creationId xmlns:a16="http://schemas.microsoft.com/office/drawing/2014/main" xmlns="" id="{28ECB815-4403-474D-9E9A-CB1D09FBDA50}"/>
                </a:ext>
              </a:extLst>
            </p:cNvPr>
            <p:cNvSpPr/>
            <p:nvPr/>
          </p:nvSpPr>
          <p:spPr>
            <a:xfrm>
              <a:off x="4533900" y="1463173"/>
              <a:ext cx="3825876" cy="571500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xmlns="" id="{A960F2B6-12AD-4CDA-B98E-6B0E078F773F}"/>
                </a:ext>
              </a:extLst>
            </p:cNvPr>
            <p:cNvSpPr/>
            <p:nvPr/>
          </p:nvSpPr>
          <p:spPr>
            <a:xfrm>
              <a:off x="4150600" y="1393760"/>
              <a:ext cx="710326" cy="710326"/>
            </a:xfrm>
            <a:prstGeom prst="ellipse">
              <a:avLst/>
            </a:prstGeom>
            <a:solidFill>
              <a:schemeClr val="bg1"/>
            </a:solidFill>
            <a:ln w="1206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558472"/>
                  </a:solidFill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68A11362-22CA-4342-B788-E32AF7B47C4F}"/>
                </a:ext>
              </a:extLst>
            </p:cNvPr>
            <p:cNvSpPr txBox="1"/>
            <p:nvPr/>
          </p:nvSpPr>
          <p:spPr>
            <a:xfrm>
              <a:off x="5199662" y="1499960"/>
              <a:ext cx="2568159" cy="5240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smtClean="0">
                  <a:solidFill>
                    <a:schemeClr val="bg1"/>
                  </a:solidFill>
                  <a:cs typeface="+mn-ea"/>
                  <a:sym typeface="+mn-lt"/>
                </a:rPr>
                <a:t>字 词 学 习</a:t>
              </a:r>
              <a:endParaRPr lang="zh-CN" altLang="en-US" sz="2000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BAEB7ABA-0272-4BCF-96E4-8E31EC69BEA0}"/>
              </a:ext>
            </a:extLst>
          </p:cNvPr>
          <p:cNvGrpSpPr/>
          <p:nvPr/>
        </p:nvGrpSpPr>
        <p:grpSpPr>
          <a:xfrm>
            <a:off x="5457635" y="3605694"/>
            <a:ext cx="3213712" cy="542334"/>
            <a:chOff x="4150600" y="1393760"/>
            <a:chExt cx="4209176" cy="710326"/>
          </a:xfrm>
        </p:grpSpPr>
        <p:sp>
          <p:nvSpPr>
            <p:cNvPr id="44" name="圆角矩形 52">
              <a:extLst>
                <a:ext uri="{FF2B5EF4-FFF2-40B4-BE49-F238E27FC236}">
                  <a16:creationId xmlns:a16="http://schemas.microsoft.com/office/drawing/2014/main" xmlns="" id="{53D8E42E-7248-4264-8969-E903FF5CE9DF}"/>
                </a:ext>
              </a:extLst>
            </p:cNvPr>
            <p:cNvSpPr/>
            <p:nvPr/>
          </p:nvSpPr>
          <p:spPr>
            <a:xfrm>
              <a:off x="4533900" y="1463173"/>
              <a:ext cx="3825876" cy="571500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xmlns="" id="{A9B64584-D1AA-44E3-B3E7-DD2C3A7CBE80}"/>
                </a:ext>
              </a:extLst>
            </p:cNvPr>
            <p:cNvSpPr/>
            <p:nvPr/>
          </p:nvSpPr>
          <p:spPr>
            <a:xfrm>
              <a:off x="4150600" y="1393760"/>
              <a:ext cx="710326" cy="710326"/>
            </a:xfrm>
            <a:prstGeom prst="ellipse">
              <a:avLst/>
            </a:prstGeom>
            <a:solidFill>
              <a:schemeClr val="bg1"/>
            </a:solidFill>
            <a:ln w="1206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558472"/>
                  </a:solidFill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E796EB76-2667-4845-9D8A-DA4C01F1C936}"/>
                </a:ext>
              </a:extLst>
            </p:cNvPr>
            <p:cNvSpPr txBox="1"/>
            <p:nvPr/>
          </p:nvSpPr>
          <p:spPr>
            <a:xfrm>
              <a:off x="5199662" y="1487485"/>
              <a:ext cx="2568159" cy="5240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smtClean="0">
                  <a:solidFill>
                    <a:schemeClr val="bg1"/>
                  </a:solidFill>
                  <a:cs typeface="+mn-ea"/>
                  <a:sym typeface="+mn-lt"/>
                </a:rPr>
                <a:t>课 文 赏 析</a:t>
              </a:r>
              <a:endParaRPr lang="zh-CN" altLang="en-US" sz="2000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BC07AC54-82F0-4A6C-BFA0-20694CB69E24}"/>
              </a:ext>
            </a:extLst>
          </p:cNvPr>
          <p:cNvGrpSpPr/>
          <p:nvPr/>
        </p:nvGrpSpPr>
        <p:grpSpPr>
          <a:xfrm>
            <a:off x="5457635" y="4391044"/>
            <a:ext cx="3213712" cy="542334"/>
            <a:chOff x="4150600" y="1393760"/>
            <a:chExt cx="4209176" cy="710326"/>
          </a:xfrm>
        </p:grpSpPr>
        <p:sp>
          <p:nvSpPr>
            <p:cNvPr id="48" name="圆角矩形 52">
              <a:extLst>
                <a:ext uri="{FF2B5EF4-FFF2-40B4-BE49-F238E27FC236}">
                  <a16:creationId xmlns:a16="http://schemas.microsoft.com/office/drawing/2014/main" xmlns="" id="{68CD2BAF-B073-4FDA-99BB-C3B1C1F59932}"/>
                </a:ext>
              </a:extLst>
            </p:cNvPr>
            <p:cNvSpPr/>
            <p:nvPr/>
          </p:nvSpPr>
          <p:spPr>
            <a:xfrm>
              <a:off x="4533900" y="1463173"/>
              <a:ext cx="3825876" cy="571500"/>
            </a:xfrm>
            <a:prstGeom prst="round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xmlns="" id="{AE590FA2-F7C5-4704-9787-0DB1BC53297D}"/>
                </a:ext>
              </a:extLst>
            </p:cNvPr>
            <p:cNvSpPr/>
            <p:nvPr/>
          </p:nvSpPr>
          <p:spPr>
            <a:xfrm>
              <a:off x="4150600" y="1393760"/>
              <a:ext cx="710326" cy="710326"/>
            </a:xfrm>
            <a:prstGeom prst="ellipse">
              <a:avLst/>
            </a:prstGeom>
            <a:solidFill>
              <a:schemeClr val="bg1"/>
            </a:solidFill>
            <a:ln w="1206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rgbClr val="558472"/>
                  </a:solidFill>
                  <a:cs typeface="+mn-ea"/>
                  <a:sym typeface="+mn-lt"/>
                </a:rPr>
                <a:t>4</a:t>
              </a: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xmlns="" id="{0CFBECEC-0D3C-443E-A325-D48469FB4949}"/>
                </a:ext>
              </a:extLst>
            </p:cNvPr>
            <p:cNvSpPr txBox="1"/>
            <p:nvPr/>
          </p:nvSpPr>
          <p:spPr>
            <a:xfrm>
              <a:off x="5199662" y="1499960"/>
              <a:ext cx="2568159" cy="5240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spc="600" smtClean="0">
                  <a:solidFill>
                    <a:schemeClr val="bg1"/>
                  </a:solidFill>
                  <a:cs typeface="+mn-ea"/>
                  <a:sym typeface="+mn-lt"/>
                </a:rPr>
                <a:t>知 识 拓 展</a:t>
              </a:r>
              <a:endParaRPr lang="zh-CN" altLang="en-US" sz="2000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1" name="Rectangle 18">
            <a:extLst>
              <a:ext uri="{FF2B5EF4-FFF2-40B4-BE49-F238E27FC236}">
                <a16:creationId xmlns:a16="http://schemas.microsoft.com/office/drawing/2014/main" xmlns="" id="{F15087EE-1204-42D6-A009-514623E81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1243" y="2361010"/>
            <a:ext cx="738664" cy="218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主目录</a:t>
            </a:r>
            <a:endParaRPr lang="en-US" altLang="zh-CN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Rectangle 18">
            <a:extLst>
              <a:ext uri="{FF2B5EF4-FFF2-40B4-BE49-F238E27FC236}">
                <a16:creationId xmlns:a16="http://schemas.microsoft.com/office/drawing/2014/main" xmlns="" id="{564172BC-D964-4A3F-9A03-0233723CCA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4044" y="2675752"/>
            <a:ext cx="169277" cy="157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</a:p>
        </p:txBody>
      </p: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xmlns="" id="{04FDE34A-BC88-48CA-AC80-93C28BA5C784}"/>
              </a:ext>
            </a:extLst>
          </p:cNvPr>
          <p:cNvCxnSpPr>
            <a:cxnSpLocks/>
          </p:cNvCxnSpPr>
          <p:nvPr/>
        </p:nvCxnSpPr>
        <p:spPr>
          <a:xfrm flipV="1">
            <a:off x="5087334" y="2000950"/>
            <a:ext cx="0" cy="2989834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85337"/>
            <a:ext cx="12190413" cy="774417"/>
            <a:chOff x="0" y="601896"/>
            <a:chExt cx="12190413" cy="7744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558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841" y="601896"/>
              <a:ext cx="421073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 smtClean="0">
                  <a:solidFill>
                    <a:srgbClr val="558472"/>
                  </a:solidFill>
                  <a:cs typeface="+mn-ea"/>
                  <a:sym typeface="+mn-lt"/>
                </a:rPr>
                <a:t>知识拓展</a:t>
              </a:r>
              <a:endParaRPr lang="zh-CN" altLang="en-US" sz="3600" spc="300" dirty="0">
                <a:solidFill>
                  <a:srgbClr val="55847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117599" y="2193746"/>
            <a:ext cx="1037771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500">
                <a:solidFill>
                  <a:srgbClr val="558472"/>
                </a:solidFill>
                <a:latin typeface="arial" panose="020B0604020202020204" pitchFamily="34" charset="0"/>
              </a:rPr>
              <a:t>2</a:t>
            </a:r>
            <a:r>
              <a:rPr lang="zh-CN" altLang="en-US" sz="2500">
                <a:solidFill>
                  <a:srgbClr val="558472"/>
                </a:solidFill>
                <a:latin typeface="arial" panose="020B0604020202020204" pitchFamily="34" charset="0"/>
              </a:rPr>
              <a:t>理解“幸福是什么”是本课教学的难点。教学时，要紧扣文中三个青年（包括他们小时候）的所为以及他们给人们带来的好处，引导学生体会、感悟。不仅要把握课文反映的内容，还可以引导学生想象课文没有写出来的内容。如，了解第一个青年的作为时，可以引导学生想象：他是怎样给病人治病的，病人恢复了健康离开医院时是什么样的，会说些什么，做些什么？他会是什么感觉</a:t>
            </a:r>
            <a:r>
              <a:rPr lang="zh-CN" altLang="en-US" sz="2500" smtClean="0">
                <a:solidFill>
                  <a:srgbClr val="558472"/>
                </a:solidFill>
                <a:latin typeface="arial" panose="020B0604020202020204" pitchFamily="34" charset="0"/>
              </a:rPr>
              <a:t>？</a:t>
            </a:r>
            <a:endParaRPr lang="zh-CN" altLang="en-US" sz="2500">
              <a:solidFill>
                <a:srgbClr val="55847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22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85337"/>
            <a:ext cx="12190413" cy="774417"/>
            <a:chOff x="0" y="601896"/>
            <a:chExt cx="12190413" cy="7744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558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841" y="601896"/>
              <a:ext cx="421073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 smtClean="0">
                  <a:solidFill>
                    <a:srgbClr val="558472"/>
                  </a:solidFill>
                  <a:cs typeface="+mn-ea"/>
                  <a:sym typeface="+mn-lt"/>
                </a:rPr>
                <a:t>知识拓展</a:t>
              </a:r>
              <a:endParaRPr lang="zh-CN" altLang="en-US" sz="3600" spc="300" dirty="0">
                <a:solidFill>
                  <a:srgbClr val="55847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56228" y="2356507"/>
            <a:ext cx="914241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000">
                <a:solidFill>
                  <a:srgbClr val="558472"/>
                </a:solidFill>
                <a:latin typeface="arial" panose="020B0604020202020204" pitchFamily="34" charset="0"/>
              </a:rPr>
              <a:t>由此，使学生真切地感受到，用自己辛勤的劳动，做出对人们有益的事情，别人幸福，自己也幸福。当然，对幸福含义的理解，学生的认识不可能一样，教师也不要强求一律，重要的是要给学生一些形象，通过具体可感的形象来指引学生的认识和行为。</a:t>
            </a:r>
            <a:endParaRPr lang="zh-CN" altLang="en-US" sz="3000"/>
          </a:p>
        </p:txBody>
      </p:sp>
    </p:spTree>
    <p:extLst>
      <p:ext uri="{BB962C8B-B14F-4D97-AF65-F5344CB8AC3E}">
        <p14:creationId xmlns:p14="http://schemas.microsoft.com/office/powerpoint/2010/main" val="38125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85337"/>
            <a:ext cx="12190413" cy="774417"/>
            <a:chOff x="0" y="601896"/>
            <a:chExt cx="12190413" cy="7744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558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841" y="601896"/>
              <a:ext cx="421073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 smtClean="0">
                  <a:solidFill>
                    <a:srgbClr val="558472"/>
                  </a:solidFill>
                  <a:cs typeface="+mn-ea"/>
                  <a:sym typeface="+mn-lt"/>
                </a:rPr>
                <a:t>知识拓展</a:t>
              </a:r>
              <a:endParaRPr lang="zh-CN" altLang="en-US" sz="3600" spc="300" dirty="0">
                <a:solidFill>
                  <a:srgbClr val="55847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204685" y="2073957"/>
            <a:ext cx="100874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500" smtClean="0">
                <a:solidFill>
                  <a:srgbClr val="558472"/>
                </a:solidFill>
                <a:latin typeface="arial" panose="020B0604020202020204" pitchFamily="34" charset="0"/>
              </a:rPr>
              <a:t>3 </a:t>
            </a:r>
            <a:r>
              <a:rPr lang="zh-CN" altLang="en-US" sz="2500" smtClean="0">
                <a:solidFill>
                  <a:srgbClr val="558472"/>
                </a:solidFill>
                <a:latin typeface="arial" panose="020B0604020202020204" pitchFamily="34" charset="0"/>
              </a:rPr>
              <a:t>本</a:t>
            </a:r>
            <a:r>
              <a:rPr lang="zh-CN" altLang="en-US" sz="2500">
                <a:solidFill>
                  <a:srgbClr val="558472"/>
                </a:solidFill>
                <a:latin typeface="arial" panose="020B0604020202020204" pitchFamily="34" charset="0"/>
              </a:rPr>
              <a:t>课难理解的生词不多，“义务”一词学生可能比较陌生。“义务”既指法律上应尽的责任，也指道德上应尽的责任，在本文中指道德上的责任。可以引导学生读三个青年的话，看看他们怎样用自己的劳动做出了对人们有益的事情，怎样尽自己的责任给人们带来了幸福，从而理解“义务”一词的含义</a:t>
            </a:r>
            <a:r>
              <a:rPr lang="zh-CN" altLang="en-US" sz="2500" smtClean="0">
                <a:solidFill>
                  <a:srgbClr val="558472"/>
                </a:solidFill>
                <a:latin typeface="arial" panose="020B0604020202020204" pitchFamily="34" charset="0"/>
              </a:rPr>
              <a:t>。</a:t>
            </a:r>
            <a:endParaRPr lang="en-US" altLang="zh-CN" sz="2500" smtClean="0">
              <a:solidFill>
                <a:srgbClr val="558472"/>
              </a:solidFill>
              <a:latin typeface="arial" panose="020B0604020202020204" pitchFamily="34" charset="0"/>
            </a:endParaRPr>
          </a:p>
          <a:p>
            <a:endParaRPr lang="zh-CN" altLang="en-US" sz="2500">
              <a:solidFill>
                <a:srgbClr val="558472"/>
              </a:solidFill>
              <a:latin typeface="arial" panose="020B0604020202020204" pitchFamily="34" charset="0"/>
            </a:endParaRPr>
          </a:p>
          <a:p>
            <a:r>
              <a:rPr lang="en-US" altLang="zh-CN" sz="2500" smtClean="0">
                <a:solidFill>
                  <a:srgbClr val="558472"/>
                </a:solidFill>
                <a:latin typeface="arial" panose="020B0604020202020204" pitchFamily="34" charset="0"/>
              </a:rPr>
              <a:t>4 </a:t>
            </a:r>
            <a:r>
              <a:rPr lang="zh-CN" altLang="en-US" sz="2500" smtClean="0">
                <a:solidFill>
                  <a:srgbClr val="558472"/>
                </a:solidFill>
                <a:latin typeface="arial" panose="020B0604020202020204" pitchFamily="34" charset="0"/>
              </a:rPr>
              <a:t>可</a:t>
            </a:r>
            <a:r>
              <a:rPr lang="zh-CN" altLang="en-US" sz="2500">
                <a:solidFill>
                  <a:srgbClr val="558472"/>
                </a:solidFill>
                <a:latin typeface="arial" panose="020B0604020202020204" pitchFamily="34" charset="0"/>
              </a:rPr>
              <a:t>以适当拓展，让学生说说或写写“幸福是”，把自己对课文的感悟与生活实际联系起来，作一番心灵的表白。</a:t>
            </a:r>
            <a:endParaRPr lang="zh-CN" altLang="en-US" sz="2500" b="0" i="0">
              <a:solidFill>
                <a:srgbClr val="55847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84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85337"/>
            <a:ext cx="12190413" cy="774417"/>
            <a:chOff x="0" y="601896"/>
            <a:chExt cx="12190413" cy="7744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558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841" y="601896"/>
              <a:ext cx="421073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 smtClean="0">
                  <a:solidFill>
                    <a:srgbClr val="558472"/>
                  </a:solidFill>
                  <a:cs typeface="+mn-ea"/>
                  <a:sym typeface="+mn-lt"/>
                </a:rPr>
                <a:t>知识拓展</a:t>
              </a:r>
              <a:endParaRPr lang="zh-CN" altLang="en-US" sz="3600" spc="300" dirty="0">
                <a:solidFill>
                  <a:srgbClr val="55847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872343" y="2289352"/>
            <a:ext cx="8998857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558472"/>
                </a:solidFill>
                <a:latin typeface="arial" panose="020B0604020202020204" pitchFamily="34" charset="0"/>
              </a:rPr>
              <a:t>关于“幸福”的名人名言</a:t>
            </a:r>
          </a:p>
          <a:p>
            <a:r>
              <a:rPr lang="zh-CN" altLang="en-US" sz="2500">
                <a:solidFill>
                  <a:srgbClr val="558472"/>
                </a:solidFill>
                <a:latin typeface="arial" panose="020B0604020202020204" pitchFamily="34" charset="0"/>
              </a:rPr>
              <a:t>人类的一切努力的目的在于获得幸福。──欧文</a:t>
            </a:r>
          </a:p>
          <a:p>
            <a:r>
              <a:rPr lang="zh-CN" altLang="en-US" sz="2500">
                <a:solidFill>
                  <a:srgbClr val="558472"/>
                </a:solidFill>
                <a:latin typeface="arial" panose="020B0604020202020204" pitchFamily="34" charset="0"/>
              </a:rPr>
              <a:t>金钱和享受的贪求不是幸福。──赫拉克利特</a:t>
            </a:r>
          </a:p>
          <a:p>
            <a:r>
              <a:rPr lang="zh-CN" altLang="en-US" sz="2500">
                <a:solidFill>
                  <a:srgbClr val="558472"/>
                </a:solidFill>
                <a:latin typeface="arial" panose="020B0604020202020204" pitchFamily="34" charset="0"/>
              </a:rPr>
              <a:t>你想成为幸福的人吗？但愿你首先会吃得起苦。──屠格涅夫</a:t>
            </a:r>
          </a:p>
          <a:p>
            <a:r>
              <a:rPr lang="zh-CN" altLang="en-US" sz="2500">
                <a:solidFill>
                  <a:srgbClr val="558472"/>
                </a:solidFill>
                <a:latin typeface="arial" panose="020B0604020202020204" pitchFamily="34" charset="0"/>
              </a:rPr>
              <a:t>想不付出任何代价而得到幸福，那是神话。──徐特立</a:t>
            </a:r>
          </a:p>
          <a:p>
            <a:r>
              <a:rPr lang="zh-CN" altLang="en-US" sz="2500">
                <a:solidFill>
                  <a:srgbClr val="558472"/>
                </a:solidFill>
                <a:latin typeface="arial" panose="020B0604020202020204" pitchFamily="34" charset="0"/>
              </a:rPr>
              <a:t>如果我们不能建筑幸福的生活，我们就没有任何权利享受幸福，这正和没有创造财富无权享受财富一样。──萧伯纳</a:t>
            </a:r>
            <a:endParaRPr lang="zh-CN" altLang="en-US" sz="2500" b="0" i="0">
              <a:solidFill>
                <a:srgbClr val="55847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89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A958725-D344-4990-A1D5-AB9BD35CCC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3" name="文本框 7">
            <a:extLst>
              <a:ext uri="{FF2B5EF4-FFF2-40B4-BE49-F238E27FC236}">
                <a16:creationId xmlns:a16="http://schemas.microsoft.com/office/drawing/2014/main" xmlns="" id="{86312A52-6C30-4DF3-A7D0-2CF58A165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4797" y="2278860"/>
            <a:ext cx="570868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685800"/>
            <a:r>
              <a:rPr lang="zh-CN" altLang="en-US" sz="660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同学们下课</a:t>
            </a:r>
            <a:endParaRPr lang="en-US" altLang="zh-CN" sz="6600" spc="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xmlns="" id="{1AAF7D55-4D56-4D0F-8F83-7A9DC71860C3}"/>
              </a:ext>
            </a:extLst>
          </p:cNvPr>
          <p:cNvSpPr txBox="1"/>
          <p:nvPr/>
        </p:nvSpPr>
        <p:spPr>
          <a:xfrm>
            <a:off x="3356145" y="4112094"/>
            <a:ext cx="568189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doloremque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laudantium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totam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rem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aperiam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eaque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ipsa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quae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ab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illo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invento</a:t>
            </a:r>
            <a:endParaRPr lang="en-US" altLang="zh-CN" sz="108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doloremque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laudantium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totam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rem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aperiam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eaque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ipsa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quae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ab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illo</a:t>
            </a:r>
            <a:r>
              <a:rPr lang="en-US" altLang="zh-CN" sz="108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080" dirty="0" err="1">
                <a:solidFill>
                  <a:schemeClr val="bg1"/>
                </a:solidFill>
                <a:cs typeface="+mn-ea"/>
                <a:sym typeface="+mn-lt"/>
              </a:rPr>
              <a:t>invento</a:t>
            </a:r>
            <a:endParaRPr lang="en-US" altLang="zh-CN" sz="108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6D817628-625F-49D8-9922-EC26D9664335}"/>
              </a:ext>
            </a:extLst>
          </p:cNvPr>
          <p:cNvCxnSpPr>
            <a:cxnSpLocks/>
          </p:cNvCxnSpPr>
          <p:nvPr/>
        </p:nvCxnSpPr>
        <p:spPr>
          <a:xfrm>
            <a:off x="3597047" y="3516187"/>
            <a:ext cx="5141957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703D9EE-8D1D-4FFC-B595-E87B48FF84C0}"/>
              </a:ext>
            </a:extLst>
          </p:cNvPr>
          <p:cNvSpPr txBox="1"/>
          <p:nvPr/>
        </p:nvSpPr>
        <p:spPr>
          <a:xfrm>
            <a:off x="3461803" y="3570506"/>
            <a:ext cx="55996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spc="600" dirty="0">
                <a:solidFill>
                  <a:schemeClr val="bg1"/>
                </a:solidFill>
                <a:cs typeface="+mn-ea"/>
                <a:sym typeface="+mn-lt"/>
              </a:rPr>
              <a:t>四年级二班教学</a:t>
            </a:r>
            <a:r>
              <a:rPr lang="en-US" altLang="zh-CN" sz="3200" spc="6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3200" spc="600" dirty="0">
                <a:solidFill>
                  <a:schemeClr val="bg1"/>
                </a:solidFill>
                <a:cs typeface="+mn-ea"/>
                <a:sym typeface="+mn-lt"/>
              </a:rPr>
              <a:t>课件</a:t>
            </a:r>
            <a:endParaRPr lang="en-US" sz="32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18">
            <a:extLst>
              <a:ext uri="{FF2B5EF4-FFF2-40B4-BE49-F238E27FC236}">
                <a16:creationId xmlns:a16="http://schemas.microsoft.com/office/drawing/2014/main" xmlns="" id="{C8A9C23E-CDF4-4B51-8DB0-ACDBE042B5DA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rot="20549748">
            <a:off x="2581841" y="2208750"/>
            <a:ext cx="1236836" cy="18620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100" dirty="0">
                <a:solidFill>
                  <a:schemeClr val="bg1"/>
                </a:solidFill>
                <a:cs typeface="+mn-ea"/>
                <a:sym typeface="+mn-lt"/>
              </a:rPr>
              <a:t>“</a:t>
            </a:r>
            <a:endParaRPr lang="en-US" altLang="zh-CN" sz="12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18">
            <a:extLst>
              <a:ext uri="{FF2B5EF4-FFF2-40B4-BE49-F238E27FC236}">
                <a16:creationId xmlns:a16="http://schemas.microsoft.com/office/drawing/2014/main" xmlns="" id="{21CE7D12-6E3B-47EB-B021-96537F1EED26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rot="20524434">
            <a:off x="8557345" y="1916348"/>
            <a:ext cx="1294802" cy="18620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100" dirty="0">
                <a:solidFill>
                  <a:schemeClr val="bg1"/>
                </a:solidFill>
                <a:cs typeface="+mn-ea"/>
                <a:sym typeface="+mn-lt"/>
              </a:rPr>
              <a:t>”</a:t>
            </a:r>
            <a:endParaRPr lang="en-US" altLang="zh-CN" sz="121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4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6" grpId="0"/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6" grpId="0"/>
          <p:bldP spid="17" grpId="0"/>
          <p:bldP spid="18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7116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50722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3049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9009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1752"/>
            <a:ext cx="6905510" cy="203110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034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42C8F4C-1186-4B5E-BCEC-D43C546F9B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Rectangle 18">
            <a:extLst>
              <a:ext uri="{FF2B5EF4-FFF2-40B4-BE49-F238E27FC236}">
                <a16:creationId xmlns:a16="http://schemas.microsoft.com/office/drawing/2014/main" xmlns="" id="{A92C84F0-1B82-45BD-AA8F-CD2E3466F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2899" y="2346496"/>
            <a:ext cx="738664" cy="218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第一章</a:t>
            </a:r>
            <a:endParaRPr lang="en-US" altLang="zh-CN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Rectangle 18">
            <a:extLst>
              <a:ext uri="{FF2B5EF4-FFF2-40B4-BE49-F238E27FC236}">
                <a16:creationId xmlns:a16="http://schemas.microsoft.com/office/drawing/2014/main" xmlns="" id="{D3C049BE-FB45-4067-8E75-CCB9C2D16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5700" y="2661238"/>
            <a:ext cx="169277" cy="157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5E34D845-4497-48B1-8756-FD99F34F80E5}"/>
              </a:ext>
            </a:extLst>
          </p:cNvPr>
          <p:cNvCxnSpPr>
            <a:cxnSpLocks/>
          </p:cNvCxnSpPr>
          <p:nvPr/>
        </p:nvCxnSpPr>
        <p:spPr>
          <a:xfrm flipV="1">
            <a:off x="4622876" y="1986436"/>
            <a:ext cx="0" cy="2989834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CFB387EB-67B0-4128-890C-E480E8417D1E}"/>
              </a:ext>
            </a:extLst>
          </p:cNvPr>
          <p:cNvSpPr/>
          <p:nvPr/>
        </p:nvSpPr>
        <p:spPr>
          <a:xfrm>
            <a:off x="5220187" y="2903725"/>
            <a:ext cx="3865562" cy="707886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4600" noProof="1" smtClean="0">
                <a:solidFill>
                  <a:schemeClr val="bg1"/>
                </a:solidFill>
                <a:cs typeface="+mn-ea"/>
                <a:sym typeface="+mn-lt"/>
              </a:rPr>
              <a:t>课前导读</a:t>
            </a:r>
            <a:endParaRPr lang="zh-CN" altLang="en-US" sz="460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:a16="http://schemas.microsoft.com/office/drawing/2014/main" xmlns="" id="{87B7887C-06BC-495E-9DAD-8E4658400D5A}"/>
              </a:ext>
            </a:extLst>
          </p:cNvPr>
          <p:cNvSpPr txBox="1"/>
          <p:nvPr/>
        </p:nvSpPr>
        <p:spPr>
          <a:xfrm>
            <a:off x="5266451" y="3628665"/>
            <a:ext cx="374333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200" noProof="1">
                <a:solidFill>
                  <a:schemeClr val="bg1"/>
                </a:solidFill>
                <a:cs typeface="+mn-ea"/>
                <a:sym typeface="+mn-lt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E484136F-68B8-401F-8AB6-71E9B9711825}"/>
              </a:ext>
            </a:extLst>
          </p:cNvPr>
          <p:cNvGrpSpPr/>
          <p:nvPr/>
        </p:nvGrpSpPr>
        <p:grpSpPr>
          <a:xfrm>
            <a:off x="4990567" y="2742880"/>
            <a:ext cx="4288638" cy="1335018"/>
            <a:chOff x="2802618" y="3136900"/>
            <a:chExt cx="6578600" cy="1018073"/>
          </a:xfrm>
        </p:grpSpPr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CFE01C73-9B59-4A0F-A03B-D69BF2E5BFBA}"/>
                </a:ext>
              </a:extLst>
            </p:cNvPr>
            <p:cNvCxnSpPr/>
            <p:nvPr/>
          </p:nvCxnSpPr>
          <p:spPr>
            <a:xfrm>
              <a:off x="2802618" y="3136900"/>
              <a:ext cx="65786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6DCA5F02-A68D-4AB4-9773-67E8E26DE4CF}"/>
                </a:ext>
              </a:extLst>
            </p:cNvPr>
            <p:cNvCxnSpPr/>
            <p:nvPr/>
          </p:nvCxnSpPr>
          <p:spPr>
            <a:xfrm>
              <a:off x="2802618" y="4154973"/>
              <a:ext cx="65786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85337"/>
            <a:ext cx="12190413" cy="774417"/>
            <a:chOff x="0" y="601896"/>
            <a:chExt cx="12190413" cy="7744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558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841" y="601896"/>
              <a:ext cx="421073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 smtClean="0">
                  <a:solidFill>
                    <a:srgbClr val="558472"/>
                  </a:solidFill>
                  <a:cs typeface="+mn-ea"/>
                  <a:sym typeface="+mn-lt"/>
                </a:rPr>
                <a:t>课前导读</a:t>
              </a:r>
              <a:endParaRPr lang="zh-CN" altLang="en-US" sz="3600" spc="300" dirty="0">
                <a:solidFill>
                  <a:srgbClr val="55847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772834" y="1194561"/>
            <a:ext cx="646331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smtClean="0">
                <a:solidFill>
                  <a:srgbClr val="558472"/>
                </a:solidFill>
                <a:cs typeface="+mn-ea"/>
                <a:sym typeface="+mn-lt"/>
              </a:rPr>
              <a:t>作者简介</a:t>
            </a:r>
            <a:endParaRPr lang="zh-CN" altLang="en-US" sz="3000">
              <a:solidFill>
                <a:srgbClr val="558472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3771" y="2825777"/>
            <a:ext cx="1081314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solidFill>
                  <a:srgbClr val="558472"/>
                </a:solidFill>
                <a:latin typeface="+mn-ea"/>
              </a:rPr>
              <a:t> </a:t>
            </a:r>
          </a:p>
          <a:p>
            <a:r>
              <a:rPr lang="zh-CN" altLang="en-US" sz="2000">
                <a:solidFill>
                  <a:srgbClr val="558472"/>
                </a:solidFill>
                <a:latin typeface="+mn-ea"/>
              </a:rPr>
              <a:t>埃林</a:t>
            </a:r>
            <a:r>
              <a:rPr lang="en-US" altLang="zh-CN" sz="2000">
                <a:solidFill>
                  <a:srgbClr val="558472"/>
                </a:solidFill>
                <a:latin typeface="+mn-ea"/>
              </a:rPr>
              <a:t>·</a:t>
            </a:r>
            <a:r>
              <a:rPr lang="zh-CN" altLang="en-US" sz="2000">
                <a:solidFill>
                  <a:srgbClr val="558472"/>
                </a:solidFill>
                <a:latin typeface="+mn-ea"/>
              </a:rPr>
              <a:t>彼林</a:t>
            </a:r>
            <a:r>
              <a:rPr lang="zh-CN" altLang="en-US" sz="2000" smtClean="0">
                <a:solidFill>
                  <a:srgbClr val="558472"/>
                </a:solidFill>
                <a:latin typeface="+mn-ea"/>
              </a:rPr>
              <a:t>（</a:t>
            </a:r>
            <a:r>
              <a:rPr lang="en-US" altLang="zh-CN" sz="2000" smtClean="0">
                <a:solidFill>
                  <a:srgbClr val="558472"/>
                </a:solidFill>
                <a:latin typeface="+mn-ea"/>
              </a:rPr>
              <a:t>Elin</a:t>
            </a:r>
            <a:r>
              <a:rPr lang="en-US" altLang="zh-CN" sz="2000">
                <a:solidFill>
                  <a:srgbClr val="558472"/>
                </a:solidFill>
                <a:latin typeface="+mn-ea"/>
              </a:rPr>
              <a:t> </a:t>
            </a:r>
            <a:r>
              <a:rPr lang="en-US" altLang="zh-CN" sz="2000" smtClean="0">
                <a:solidFill>
                  <a:srgbClr val="558472"/>
                </a:solidFill>
                <a:latin typeface="+mn-ea"/>
              </a:rPr>
              <a:t>Pelin</a:t>
            </a:r>
            <a:r>
              <a:rPr lang="zh-CN" altLang="en-US" sz="2000" smtClean="0">
                <a:solidFill>
                  <a:srgbClr val="558472"/>
                </a:solidFill>
                <a:latin typeface="+mn-ea"/>
              </a:rPr>
              <a:t>，</a:t>
            </a:r>
            <a:r>
              <a:rPr lang="en-US" altLang="zh-CN" sz="2000" smtClean="0">
                <a:solidFill>
                  <a:srgbClr val="558472"/>
                </a:solidFill>
                <a:latin typeface="+mn-ea"/>
              </a:rPr>
              <a:t>1877</a:t>
            </a:r>
            <a:r>
              <a:rPr lang="zh-CN" altLang="en-US" sz="2000" smtClean="0">
                <a:solidFill>
                  <a:srgbClr val="558472"/>
                </a:solidFill>
                <a:latin typeface="+mn-ea"/>
              </a:rPr>
              <a:t>～</a:t>
            </a:r>
            <a:r>
              <a:rPr lang="en-US" altLang="zh-CN" sz="2000" smtClean="0">
                <a:solidFill>
                  <a:srgbClr val="558472"/>
                </a:solidFill>
                <a:latin typeface="+mn-ea"/>
              </a:rPr>
              <a:t>1949</a:t>
            </a:r>
            <a:r>
              <a:rPr lang="zh-CN" altLang="en-US" sz="2000" smtClean="0">
                <a:solidFill>
                  <a:srgbClr val="558472"/>
                </a:solidFill>
                <a:latin typeface="+mn-ea"/>
              </a:rPr>
              <a:t>）</a:t>
            </a:r>
            <a:endParaRPr lang="zh-CN" altLang="en-US" sz="2000">
              <a:solidFill>
                <a:srgbClr val="558472"/>
              </a:solidFill>
              <a:latin typeface="+mn-ea"/>
            </a:endParaRPr>
          </a:p>
          <a:p>
            <a:r>
              <a:rPr lang="zh-CN" altLang="en-US" sz="2000">
                <a:solidFill>
                  <a:srgbClr val="558472"/>
                </a:solidFill>
                <a:latin typeface="+mn-ea"/>
              </a:rPr>
              <a:t>，保加利亚作家。原名迪米特尔</a:t>
            </a:r>
            <a:r>
              <a:rPr lang="en-US" altLang="zh-CN" sz="2000">
                <a:solidFill>
                  <a:srgbClr val="558472"/>
                </a:solidFill>
                <a:latin typeface="+mn-ea"/>
              </a:rPr>
              <a:t>·</a:t>
            </a:r>
            <a:r>
              <a:rPr lang="zh-CN" altLang="en-US" sz="2000">
                <a:solidFill>
                  <a:srgbClr val="558472"/>
                </a:solidFill>
                <a:latin typeface="+mn-ea"/>
              </a:rPr>
              <a:t>伊万诺夫，生</a:t>
            </a:r>
            <a:r>
              <a:rPr lang="zh-CN" altLang="en-US" sz="2000" smtClean="0">
                <a:solidFill>
                  <a:srgbClr val="558472"/>
                </a:solidFill>
                <a:latin typeface="+mn-ea"/>
              </a:rPr>
              <a:t>于</a:t>
            </a:r>
            <a:endParaRPr lang="zh-CN" altLang="en-US" sz="2000">
              <a:solidFill>
                <a:srgbClr val="558472"/>
              </a:solidFill>
              <a:latin typeface="+mn-ea"/>
            </a:endParaRPr>
          </a:p>
          <a:p>
            <a:r>
              <a:rPr lang="zh-CN" altLang="en-US" sz="2000">
                <a:solidFill>
                  <a:srgbClr val="558472"/>
                </a:solidFill>
                <a:latin typeface="+mn-ea"/>
              </a:rPr>
              <a:t>富裕农民家庭。从小受到进步文艺的影响。中学</a:t>
            </a:r>
            <a:r>
              <a:rPr lang="zh-CN" altLang="en-US" sz="2000" smtClean="0">
                <a:solidFill>
                  <a:srgbClr val="558472"/>
                </a:solidFill>
                <a:latin typeface="+mn-ea"/>
              </a:rPr>
              <a:t>时</a:t>
            </a:r>
            <a:endParaRPr lang="en-US" altLang="zh-CN" sz="2000" smtClean="0">
              <a:solidFill>
                <a:srgbClr val="558472"/>
              </a:solidFill>
              <a:latin typeface="+mn-ea"/>
            </a:endParaRPr>
          </a:p>
          <a:p>
            <a:r>
              <a:rPr lang="zh-CN" altLang="en-US" sz="2000" smtClean="0">
                <a:solidFill>
                  <a:srgbClr val="558472"/>
                </a:solidFill>
                <a:latin typeface="+mn-ea"/>
              </a:rPr>
              <a:t>加入“</a:t>
            </a:r>
            <a:r>
              <a:rPr lang="zh-CN" altLang="en-US" sz="2000">
                <a:solidFill>
                  <a:srgbClr val="558472"/>
                </a:solidFill>
                <a:latin typeface="+mn-ea"/>
              </a:rPr>
              <a:t>瓦西尔</a:t>
            </a:r>
            <a:r>
              <a:rPr lang="en-US" altLang="zh-CN" sz="2000">
                <a:solidFill>
                  <a:srgbClr val="558472"/>
                </a:solidFill>
                <a:latin typeface="+mn-ea"/>
              </a:rPr>
              <a:t>·</a:t>
            </a:r>
            <a:r>
              <a:rPr lang="zh-CN" altLang="en-US" sz="2000">
                <a:solidFill>
                  <a:srgbClr val="558472"/>
                </a:solidFill>
                <a:latin typeface="+mn-ea"/>
              </a:rPr>
              <a:t>列夫斯基”文艺小</a:t>
            </a:r>
            <a:r>
              <a:rPr lang="zh-CN" altLang="en-US" sz="2000" smtClean="0">
                <a:solidFill>
                  <a:srgbClr val="558472"/>
                </a:solidFill>
                <a:latin typeface="+mn-ea"/>
              </a:rPr>
              <a:t>组</a:t>
            </a:r>
            <a:r>
              <a:rPr lang="en-US" altLang="zh-CN" sz="2000" smtClean="0">
                <a:solidFill>
                  <a:srgbClr val="558472"/>
                </a:solidFill>
                <a:latin typeface="+mn-ea"/>
              </a:rPr>
              <a:t>,</a:t>
            </a:r>
            <a:endParaRPr lang="en-US" altLang="zh-CN" sz="2000">
              <a:solidFill>
                <a:srgbClr val="558472"/>
              </a:solidFill>
              <a:latin typeface="+mn-ea"/>
            </a:endParaRPr>
          </a:p>
          <a:p>
            <a:r>
              <a:rPr lang="zh-CN" altLang="en-US" sz="2000">
                <a:solidFill>
                  <a:srgbClr val="558472"/>
                </a:solidFill>
                <a:latin typeface="+mn-ea"/>
              </a:rPr>
              <a:t>并</a:t>
            </a:r>
            <a:r>
              <a:rPr lang="zh-CN" altLang="en-US" sz="2000" smtClean="0">
                <a:solidFill>
                  <a:srgbClr val="558472"/>
                </a:solidFill>
                <a:latin typeface="+mn-ea"/>
              </a:rPr>
              <a:t>开始</a:t>
            </a:r>
            <a:r>
              <a:rPr lang="zh-CN" altLang="en-US" sz="2000">
                <a:solidFill>
                  <a:srgbClr val="558472"/>
                </a:solidFill>
                <a:latin typeface="+mn-ea"/>
              </a:rPr>
              <a:t>发表作品。后辍学在故乡当教师。</a:t>
            </a:r>
          </a:p>
          <a:p>
            <a:r>
              <a:rPr lang="zh-CN" altLang="en-US" sz="2000">
                <a:solidFill>
                  <a:srgbClr val="558472"/>
                </a:solidFill>
                <a:latin typeface="+mn-ea"/>
              </a:rPr>
              <a:t> </a:t>
            </a:r>
          </a:p>
          <a:p>
            <a:r>
              <a:rPr lang="zh-CN" altLang="en-US" sz="2000">
                <a:solidFill>
                  <a:srgbClr val="558472"/>
                </a:solidFill>
                <a:latin typeface="+mn-ea"/>
              </a:rPr>
              <a:t>他主要写童话、寓言和短篇小说。他的儿童文学作品中</a:t>
            </a:r>
            <a:r>
              <a:rPr lang="zh-CN" altLang="en-US" sz="2000" smtClean="0">
                <a:solidFill>
                  <a:srgbClr val="558472"/>
                </a:solidFill>
                <a:latin typeface="+mn-ea"/>
              </a:rPr>
              <a:t>，</a:t>
            </a:r>
            <a:endParaRPr lang="en-US" altLang="zh-CN" sz="2000" smtClean="0">
              <a:solidFill>
                <a:srgbClr val="558472"/>
              </a:solidFill>
              <a:latin typeface="+mn-ea"/>
            </a:endParaRPr>
          </a:p>
          <a:p>
            <a:r>
              <a:rPr lang="zh-CN" altLang="en-US" sz="2000" smtClean="0">
                <a:solidFill>
                  <a:srgbClr val="558472"/>
                </a:solidFill>
                <a:latin typeface="+mn-ea"/>
              </a:rPr>
              <a:t>最</a:t>
            </a:r>
            <a:r>
              <a:rPr lang="zh-CN" altLang="en-US" sz="2000">
                <a:solidFill>
                  <a:srgbClr val="558472"/>
                </a:solidFill>
                <a:latin typeface="+mn-ea"/>
              </a:rPr>
              <a:t>有代表性并且成就最高的就</a:t>
            </a:r>
          </a:p>
          <a:p>
            <a:r>
              <a:rPr lang="zh-CN" altLang="en-US" sz="2000">
                <a:solidFill>
                  <a:srgbClr val="558472"/>
                </a:solidFill>
                <a:latin typeface="+mn-ea"/>
              </a:rPr>
              <a:t>是写</a:t>
            </a:r>
            <a:r>
              <a:rPr lang="zh-CN" altLang="en-US" sz="2000" smtClean="0">
                <a:solidFill>
                  <a:srgbClr val="558472"/>
                </a:solidFill>
                <a:latin typeface="+mn-ea"/>
              </a:rPr>
              <a:t>于</a:t>
            </a:r>
            <a:r>
              <a:rPr lang="en-US" altLang="zh-CN" sz="2000" smtClean="0">
                <a:solidFill>
                  <a:srgbClr val="558472"/>
                </a:solidFill>
                <a:latin typeface="+mn-ea"/>
              </a:rPr>
              <a:t>1933</a:t>
            </a:r>
            <a:r>
              <a:rPr lang="zh-CN" altLang="en-US" sz="2000" smtClean="0">
                <a:solidFill>
                  <a:srgbClr val="558472"/>
                </a:solidFill>
                <a:latin typeface="+mn-ea"/>
              </a:rPr>
              <a:t>年</a:t>
            </a:r>
            <a:r>
              <a:rPr lang="zh-CN" altLang="en-US" sz="2000">
                <a:solidFill>
                  <a:srgbClr val="558472"/>
                </a:solidFill>
                <a:latin typeface="+mn-ea"/>
              </a:rPr>
              <a:t>的</a:t>
            </a:r>
            <a:r>
              <a:rPr lang="en-US" altLang="zh-CN" sz="2000">
                <a:solidFill>
                  <a:srgbClr val="558472"/>
                </a:solidFill>
                <a:latin typeface="+mn-ea"/>
              </a:rPr>
              <a:t>《</a:t>
            </a:r>
            <a:r>
              <a:rPr lang="zh-CN" altLang="en-US" sz="2000">
                <a:solidFill>
                  <a:srgbClr val="558472"/>
                </a:solidFill>
                <a:latin typeface="+mn-ea"/>
              </a:rPr>
              <a:t>比比扬奇遇记</a:t>
            </a:r>
            <a:r>
              <a:rPr lang="en-US" altLang="zh-CN" sz="2000" smtClean="0">
                <a:solidFill>
                  <a:srgbClr val="558472"/>
                </a:solidFill>
                <a:latin typeface="+mn-ea"/>
              </a:rPr>
              <a:t>》</a:t>
            </a:r>
            <a:r>
              <a:rPr lang="zh-CN" altLang="en-US" sz="2000" smtClean="0">
                <a:solidFill>
                  <a:srgbClr val="558472"/>
                </a:solidFill>
                <a:latin typeface="+mn-ea"/>
              </a:rPr>
              <a:t>，</a:t>
            </a:r>
            <a:r>
              <a:rPr lang="zh-CN" altLang="en-US" sz="2000">
                <a:solidFill>
                  <a:srgbClr val="558472"/>
                </a:solidFill>
                <a:latin typeface="+mn-ea"/>
              </a:rPr>
              <a:t>它被称为东欧儿童文学的一块宝璧。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320" y="1318786"/>
            <a:ext cx="4312594" cy="317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92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85337"/>
            <a:ext cx="12190413" cy="774417"/>
            <a:chOff x="0" y="601896"/>
            <a:chExt cx="12190413" cy="7744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558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841" y="601896"/>
              <a:ext cx="421073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 smtClean="0">
                  <a:solidFill>
                    <a:srgbClr val="558472"/>
                  </a:solidFill>
                  <a:cs typeface="+mn-ea"/>
                  <a:sym typeface="+mn-lt"/>
                </a:rPr>
                <a:t>课前导读</a:t>
              </a:r>
              <a:endParaRPr lang="zh-CN" altLang="en-US" sz="3600" spc="300" dirty="0">
                <a:solidFill>
                  <a:srgbClr val="55847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754743" y="1560845"/>
            <a:ext cx="11132458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000" b="1" smtClean="0">
                <a:solidFill>
                  <a:srgbClr val="558472"/>
                </a:solidFill>
                <a:cs typeface="+mn-ea"/>
                <a:sym typeface="+mn-lt"/>
              </a:rPr>
              <a:t>课</a:t>
            </a:r>
            <a:r>
              <a:rPr lang="zh-CN" altLang="en-US" sz="3000" b="1">
                <a:solidFill>
                  <a:srgbClr val="558472"/>
                </a:solidFill>
                <a:cs typeface="+mn-ea"/>
                <a:sym typeface="+mn-lt"/>
              </a:rPr>
              <a:t>文简说</a:t>
            </a:r>
          </a:p>
          <a:p>
            <a:r>
              <a:rPr lang="zh-CN" altLang="en-US" b="1">
                <a:solidFill>
                  <a:srgbClr val="558472"/>
                </a:solidFill>
                <a:cs typeface="+mn-ea"/>
                <a:sym typeface="+mn-lt"/>
              </a:rPr>
              <a:t> </a:t>
            </a:r>
          </a:p>
          <a:p>
            <a:r>
              <a:rPr lang="zh-CN" altLang="en-US">
                <a:solidFill>
                  <a:srgbClr val="558472"/>
                </a:solidFill>
                <a:cs typeface="+mn-ea"/>
                <a:sym typeface="+mn-lt"/>
              </a:rPr>
              <a:t>    </a:t>
            </a:r>
            <a:r>
              <a:rPr lang="zh-CN" altLang="en-US" smtClean="0">
                <a:solidFill>
                  <a:srgbClr val="558472"/>
                </a:solidFill>
                <a:cs typeface="+mn-ea"/>
                <a:sym typeface="+mn-lt"/>
              </a:rPr>
              <a:t>   </a:t>
            </a:r>
            <a:r>
              <a:rPr lang="zh-CN" altLang="en-US" sz="2100" smtClean="0">
                <a:solidFill>
                  <a:srgbClr val="558472"/>
                </a:solidFill>
                <a:cs typeface="+mn-ea"/>
                <a:sym typeface="+mn-lt"/>
              </a:rPr>
              <a:t>这</a:t>
            </a:r>
            <a:r>
              <a:rPr lang="zh-CN" altLang="en-US" sz="2100">
                <a:solidFill>
                  <a:srgbClr val="558472"/>
                </a:solidFill>
                <a:cs typeface="+mn-ea"/>
                <a:sym typeface="+mn-lt"/>
              </a:rPr>
              <a:t>篇童话是按照故事发展的顺序记叙的。先讲三个牧童发现树林里一口老泉已经不涌泉</a:t>
            </a:r>
          </a:p>
          <a:p>
            <a:r>
              <a:rPr lang="zh-CN" altLang="en-US" sz="2100">
                <a:solidFill>
                  <a:srgbClr val="558472"/>
                </a:solidFill>
                <a:cs typeface="+mn-ea"/>
                <a:sym typeface="+mn-lt"/>
              </a:rPr>
              <a:t>水了，他们主动带来锄头、铁锹，疏通泉眼，开沟引水，砌井加盖。他们这样做是为了让人</a:t>
            </a:r>
          </a:p>
          <a:p>
            <a:r>
              <a:rPr lang="zh-CN" altLang="en-US" sz="2100">
                <a:solidFill>
                  <a:srgbClr val="558472"/>
                </a:solidFill>
                <a:cs typeface="+mn-ea"/>
                <a:sym typeface="+mn-lt"/>
              </a:rPr>
              <a:t>们能喝到干净的泉水。再讲智慧的女儿看见了他们的所作所为，称赞他们做了一件好事，并</a:t>
            </a:r>
          </a:p>
          <a:p>
            <a:r>
              <a:rPr lang="zh-CN" altLang="en-US" sz="2100">
                <a:solidFill>
                  <a:srgbClr val="558472"/>
                </a:solidFill>
                <a:cs typeface="+mn-ea"/>
                <a:sym typeface="+mn-lt"/>
              </a:rPr>
              <a:t>祝他们幸福。这时，三个牧童并不理解什么是幸福。智慧的女儿没有直接告诉他们幸福是什</a:t>
            </a:r>
          </a:p>
          <a:p>
            <a:r>
              <a:rPr lang="zh-CN" altLang="en-US" sz="2100">
                <a:solidFill>
                  <a:srgbClr val="558472"/>
                </a:solidFill>
                <a:cs typeface="+mn-ea"/>
                <a:sym typeface="+mn-lt"/>
              </a:rPr>
              <a:t>么，而是引导他们自己去弄明白。接着讲十年以后三个牧童又在小井旁边相遇。他们看到了</a:t>
            </a:r>
          </a:p>
          <a:p>
            <a:r>
              <a:rPr lang="zh-CN" altLang="en-US" sz="2100">
                <a:solidFill>
                  <a:srgbClr val="558472"/>
                </a:solidFill>
                <a:cs typeface="+mn-ea"/>
                <a:sym typeface="+mn-lt"/>
              </a:rPr>
              <a:t>自己的劳动给别人带来的好处：有了泉水，树木茁壮成长，人畜可以随时饮用。他们为此感</a:t>
            </a:r>
          </a:p>
          <a:p>
            <a:r>
              <a:rPr lang="zh-CN" altLang="en-US" sz="2100">
                <a:solidFill>
                  <a:srgbClr val="558472"/>
                </a:solidFill>
                <a:cs typeface="+mn-ea"/>
                <a:sym typeface="+mn-lt"/>
              </a:rPr>
              <a:t>到快乐。回顾各自十年的生活经历，他们对幸福是什么有了比较深刻也比较一致的体会：因</a:t>
            </a:r>
          </a:p>
          <a:p>
            <a:r>
              <a:rPr lang="zh-CN" altLang="en-US" sz="2100">
                <a:solidFill>
                  <a:srgbClr val="558472"/>
                </a:solidFill>
                <a:cs typeface="+mn-ea"/>
                <a:sym typeface="+mn-lt"/>
              </a:rPr>
              <a:t>自己的劳动给别人带来益处而感到幸福。最后讲智慧的女儿再次出现，她概括了他们的体会，</a:t>
            </a:r>
          </a:p>
          <a:p>
            <a:r>
              <a:rPr lang="zh-CN" altLang="en-US" sz="2100">
                <a:solidFill>
                  <a:srgbClr val="558472"/>
                </a:solidFill>
                <a:cs typeface="+mn-ea"/>
                <a:sym typeface="+mn-lt"/>
              </a:rPr>
              <a:t>揭示了幸福的含义。</a:t>
            </a:r>
          </a:p>
        </p:txBody>
      </p: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85337"/>
            <a:ext cx="12190413" cy="774417"/>
            <a:chOff x="0" y="601896"/>
            <a:chExt cx="12190413" cy="7744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558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841" y="601896"/>
              <a:ext cx="421073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 smtClean="0">
                  <a:solidFill>
                    <a:srgbClr val="558472"/>
                  </a:solidFill>
                  <a:cs typeface="+mn-ea"/>
                  <a:sym typeface="+mn-lt"/>
                </a:rPr>
                <a:t>课前导读</a:t>
              </a:r>
              <a:endParaRPr lang="zh-CN" altLang="en-US" sz="3600" spc="300" dirty="0">
                <a:solidFill>
                  <a:srgbClr val="55847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805543" y="2076371"/>
            <a:ext cx="10580914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000" smtClean="0">
                <a:solidFill>
                  <a:srgbClr val="558472"/>
                </a:solidFill>
                <a:cs typeface="+mn-ea"/>
                <a:sym typeface="+mn-lt"/>
              </a:rPr>
              <a:t>课前简说</a:t>
            </a:r>
            <a:endParaRPr lang="en-US" altLang="zh-CN" sz="3000" smtClean="0">
              <a:solidFill>
                <a:srgbClr val="558472"/>
              </a:solidFill>
              <a:cs typeface="+mn-ea"/>
              <a:sym typeface="+mn-lt"/>
            </a:endParaRPr>
          </a:p>
          <a:p>
            <a:endParaRPr lang="en-US" altLang="zh-CN" sz="2000">
              <a:solidFill>
                <a:srgbClr val="558472"/>
              </a:solidFill>
              <a:cs typeface="+mn-ea"/>
              <a:sym typeface="+mn-lt"/>
            </a:endParaRPr>
          </a:p>
          <a:p>
            <a:endParaRPr lang="en-US" altLang="zh-CN" sz="2000" smtClean="0">
              <a:solidFill>
                <a:srgbClr val="558472"/>
              </a:solidFill>
              <a:cs typeface="+mn-ea"/>
              <a:sym typeface="+mn-lt"/>
            </a:endParaRPr>
          </a:p>
          <a:p>
            <a:r>
              <a:rPr lang="zh-CN" altLang="en-US" sz="2000" smtClean="0">
                <a:solidFill>
                  <a:srgbClr val="558472"/>
                </a:solidFill>
                <a:cs typeface="+mn-ea"/>
                <a:sym typeface="+mn-lt"/>
              </a:rPr>
              <a:t>    故</a:t>
            </a:r>
            <a:r>
              <a:rPr lang="zh-CN" altLang="en-US" sz="2000">
                <a:solidFill>
                  <a:srgbClr val="558472"/>
                </a:solidFill>
                <a:cs typeface="+mn-ea"/>
                <a:sym typeface="+mn-lt"/>
              </a:rPr>
              <a:t>事情节奇异是本文的一大特点。文中“智慧的女儿”突然而来，飘然而去。她肯定、</a:t>
            </a:r>
          </a:p>
          <a:p>
            <a:r>
              <a:rPr lang="zh-CN" altLang="en-US" sz="2000">
                <a:solidFill>
                  <a:srgbClr val="558472"/>
                </a:solidFill>
                <a:cs typeface="+mn-ea"/>
                <a:sym typeface="+mn-lt"/>
              </a:rPr>
              <a:t>赞扬三个牧童疏通泉眼的劳动；引导他们通过自己的实践弄明白什么是幸福；在他们有了体</a:t>
            </a:r>
          </a:p>
          <a:p>
            <a:r>
              <a:rPr lang="zh-CN" altLang="en-US" sz="2000">
                <a:solidFill>
                  <a:srgbClr val="558472"/>
                </a:solidFill>
                <a:cs typeface="+mn-ea"/>
                <a:sym typeface="+mn-lt"/>
              </a:rPr>
              <a:t>会之后，揭示幸福的含义。她就像有着无穷智慧的导师，指引三个牧童去实践，去发现，帮</a:t>
            </a:r>
          </a:p>
          <a:p>
            <a:r>
              <a:rPr lang="zh-CN" altLang="en-US" sz="2000">
                <a:solidFill>
                  <a:srgbClr val="558472"/>
                </a:solidFill>
                <a:cs typeface="+mn-ea"/>
                <a:sym typeface="+mn-lt"/>
              </a:rPr>
              <a:t>助他们树立正确的思想。智慧的女儿这一形象在文中起到了“魂”的作用，正是这一人物形</a:t>
            </a:r>
          </a:p>
          <a:p>
            <a:r>
              <a:rPr lang="zh-CN" altLang="en-US" sz="2000">
                <a:solidFill>
                  <a:srgbClr val="558472"/>
                </a:solidFill>
                <a:cs typeface="+mn-ea"/>
                <a:sym typeface="+mn-lt"/>
              </a:rPr>
              <a:t>象，使整个故事变得神秘而有趣，大大增强了文章的可读性。</a:t>
            </a:r>
          </a:p>
        </p:txBody>
      </p:sp>
    </p:spTree>
    <p:extLst>
      <p:ext uri="{BB962C8B-B14F-4D97-AF65-F5344CB8AC3E}">
        <p14:creationId xmlns:p14="http://schemas.microsoft.com/office/powerpoint/2010/main" val="47672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85337"/>
            <a:ext cx="12190413" cy="774417"/>
            <a:chOff x="0" y="601896"/>
            <a:chExt cx="12190413" cy="7744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558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841" y="601896"/>
              <a:ext cx="421073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 smtClean="0">
                  <a:solidFill>
                    <a:srgbClr val="558472"/>
                  </a:solidFill>
                  <a:cs typeface="+mn-ea"/>
                  <a:sym typeface="+mn-lt"/>
                </a:rPr>
                <a:t>课前导读</a:t>
              </a:r>
              <a:endParaRPr lang="zh-CN" altLang="en-US" sz="3600" spc="300" dirty="0">
                <a:solidFill>
                  <a:srgbClr val="55847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291772" y="2201039"/>
            <a:ext cx="994228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000" smtClean="0">
                <a:solidFill>
                  <a:srgbClr val="558472"/>
                </a:solidFill>
                <a:cs typeface="+mn-ea"/>
                <a:sym typeface="+mn-lt"/>
              </a:rPr>
              <a:t>课前简说</a:t>
            </a:r>
            <a:endParaRPr lang="en-US" altLang="zh-CN" sz="3000" smtClean="0">
              <a:solidFill>
                <a:srgbClr val="558472"/>
              </a:solidFill>
              <a:cs typeface="+mn-ea"/>
              <a:sym typeface="+mn-lt"/>
            </a:endParaRPr>
          </a:p>
          <a:p>
            <a:endParaRPr lang="en-US" altLang="zh-CN" sz="2000">
              <a:solidFill>
                <a:srgbClr val="558472"/>
              </a:solidFill>
              <a:cs typeface="+mn-ea"/>
              <a:sym typeface="+mn-lt"/>
            </a:endParaRPr>
          </a:p>
          <a:p>
            <a:r>
              <a:rPr lang="zh-CN" altLang="en-US" sz="2000" smtClean="0">
                <a:solidFill>
                  <a:srgbClr val="558472"/>
                </a:solidFill>
                <a:cs typeface="+mn-ea"/>
                <a:sym typeface="+mn-lt"/>
              </a:rPr>
              <a:t>这</a:t>
            </a:r>
            <a:r>
              <a:rPr lang="zh-CN" altLang="en-US" sz="2000">
                <a:solidFill>
                  <a:srgbClr val="558472"/>
                </a:solidFill>
                <a:cs typeface="+mn-ea"/>
                <a:sym typeface="+mn-lt"/>
              </a:rPr>
              <a:t>是一篇略读课文，选编这篇课文的意图，一是让学生通过自读自悟了解故事内容，懂</a:t>
            </a:r>
          </a:p>
          <a:p>
            <a:r>
              <a:rPr lang="zh-CN" altLang="en-US" sz="2000">
                <a:solidFill>
                  <a:srgbClr val="558472"/>
                </a:solidFill>
                <a:cs typeface="+mn-ea"/>
                <a:sym typeface="+mn-lt"/>
              </a:rPr>
              <a:t>得幸福是什么，培养独立阅读的能力；二是使学生进一步感受</a:t>
            </a:r>
            <a:r>
              <a:rPr lang="en-US" altLang="zh-CN" sz="2000">
                <a:solidFill>
                  <a:srgbClr val="558472"/>
                </a:solidFill>
                <a:cs typeface="+mn-ea"/>
                <a:sym typeface="+mn-lt"/>
              </a:rPr>
              <a:t>《</a:t>
            </a:r>
            <a:r>
              <a:rPr lang="zh-CN" altLang="en-US" sz="2000">
                <a:solidFill>
                  <a:srgbClr val="558472"/>
                </a:solidFill>
                <a:cs typeface="+mn-ea"/>
                <a:sym typeface="+mn-lt"/>
              </a:rPr>
              <a:t>巨人的花园</a:t>
            </a:r>
            <a:r>
              <a:rPr lang="en-US" altLang="zh-CN" sz="2000">
                <a:solidFill>
                  <a:srgbClr val="558472"/>
                </a:solidFill>
                <a:cs typeface="+mn-ea"/>
                <a:sym typeface="+mn-lt"/>
              </a:rPr>
              <a:t>》</a:t>
            </a:r>
            <a:r>
              <a:rPr lang="zh-CN" altLang="en-US" sz="2000">
                <a:solidFill>
                  <a:srgbClr val="558472"/>
                </a:solidFill>
                <a:cs typeface="+mn-ea"/>
                <a:sym typeface="+mn-lt"/>
              </a:rPr>
              <a:t>和</a:t>
            </a:r>
            <a:r>
              <a:rPr lang="en-US" altLang="zh-CN" sz="2000">
                <a:solidFill>
                  <a:srgbClr val="558472"/>
                </a:solidFill>
                <a:cs typeface="+mn-ea"/>
                <a:sym typeface="+mn-lt"/>
              </a:rPr>
              <a:t>《</a:t>
            </a:r>
            <a:r>
              <a:rPr lang="zh-CN" altLang="en-US" sz="2000">
                <a:solidFill>
                  <a:srgbClr val="558472"/>
                </a:solidFill>
                <a:cs typeface="+mn-ea"/>
                <a:sym typeface="+mn-lt"/>
              </a:rPr>
              <a:t>幸福是</a:t>
            </a:r>
            <a:r>
              <a:rPr lang="zh-CN" altLang="en-US" sz="2000" smtClean="0">
                <a:solidFill>
                  <a:srgbClr val="558472"/>
                </a:solidFill>
                <a:cs typeface="+mn-ea"/>
                <a:sym typeface="+mn-lt"/>
              </a:rPr>
              <a:t>什么</a:t>
            </a:r>
            <a:r>
              <a:rPr lang="en-US" altLang="zh-CN" sz="2000">
                <a:solidFill>
                  <a:srgbClr val="558472"/>
                </a:solidFill>
                <a:cs typeface="+mn-ea"/>
                <a:sym typeface="+mn-lt"/>
              </a:rPr>
              <a:t>》</a:t>
            </a:r>
            <a:r>
              <a:rPr lang="zh-CN" altLang="en-US" sz="2000">
                <a:solidFill>
                  <a:srgbClr val="558472"/>
                </a:solidFill>
                <a:cs typeface="+mn-ea"/>
                <a:sym typeface="+mn-lt"/>
              </a:rPr>
              <a:t>这类超人体童话在人物形象、故事情节、语言表达上的一些特点。</a:t>
            </a:r>
          </a:p>
          <a:p>
            <a:r>
              <a:rPr lang="zh-CN" altLang="en-US" sz="2000">
                <a:solidFill>
                  <a:srgbClr val="558472"/>
                </a:solidFill>
                <a:cs typeface="+mn-ea"/>
                <a:sym typeface="+mn-lt"/>
              </a:rPr>
              <a:t> </a:t>
            </a:r>
          </a:p>
          <a:p>
            <a:r>
              <a:rPr lang="zh-CN" altLang="en-US" sz="2000">
                <a:solidFill>
                  <a:srgbClr val="558472"/>
                </a:solidFill>
                <a:cs typeface="+mn-ea"/>
                <a:sym typeface="+mn-lt"/>
              </a:rPr>
              <a:t>    </a:t>
            </a:r>
          </a:p>
          <a:p>
            <a:r>
              <a:rPr lang="zh-CN" altLang="en-US" sz="2000">
                <a:solidFill>
                  <a:srgbClr val="558472"/>
                </a:solidFill>
                <a:cs typeface="+mn-ea"/>
                <a:sym typeface="+mn-lt"/>
              </a:rPr>
              <a:t>教学本文的重点是了解故事内容，教学的难点是体会课文中所讲的幸福的含义。</a:t>
            </a:r>
          </a:p>
        </p:txBody>
      </p:sp>
    </p:spTree>
    <p:extLst>
      <p:ext uri="{BB962C8B-B14F-4D97-AF65-F5344CB8AC3E}">
        <p14:creationId xmlns:p14="http://schemas.microsoft.com/office/powerpoint/2010/main" val="2403326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42C8F4C-1186-4B5E-BCEC-D43C546F9B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Rectangle 18">
            <a:extLst>
              <a:ext uri="{FF2B5EF4-FFF2-40B4-BE49-F238E27FC236}">
                <a16:creationId xmlns:a16="http://schemas.microsoft.com/office/drawing/2014/main" xmlns="" id="{A92C84F0-1B82-45BD-AA8F-CD2E3466F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2899" y="2346496"/>
            <a:ext cx="738664" cy="218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800" smtClean="0">
                <a:solidFill>
                  <a:schemeClr val="bg1"/>
                </a:solidFill>
                <a:cs typeface="+mn-ea"/>
                <a:sym typeface="+mn-lt"/>
              </a:rPr>
              <a:t>第二章</a:t>
            </a:r>
            <a:endParaRPr lang="en-US" altLang="zh-CN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Rectangle 18">
            <a:extLst>
              <a:ext uri="{FF2B5EF4-FFF2-40B4-BE49-F238E27FC236}">
                <a16:creationId xmlns:a16="http://schemas.microsoft.com/office/drawing/2014/main" xmlns="" id="{D3C049BE-FB45-4067-8E75-CCB9C2D16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5700" y="2661238"/>
            <a:ext cx="169277" cy="157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dist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5E34D845-4497-48B1-8756-FD99F34F80E5}"/>
              </a:ext>
            </a:extLst>
          </p:cNvPr>
          <p:cNvCxnSpPr>
            <a:cxnSpLocks/>
          </p:cNvCxnSpPr>
          <p:nvPr/>
        </p:nvCxnSpPr>
        <p:spPr>
          <a:xfrm flipV="1">
            <a:off x="4622876" y="1986436"/>
            <a:ext cx="0" cy="2989834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CFB387EB-67B0-4128-890C-E480E8417D1E}"/>
              </a:ext>
            </a:extLst>
          </p:cNvPr>
          <p:cNvSpPr/>
          <p:nvPr/>
        </p:nvSpPr>
        <p:spPr>
          <a:xfrm>
            <a:off x="5220187" y="2903725"/>
            <a:ext cx="3865562" cy="707886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 eaLnBrk="1" hangingPunct="1">
              <a:defRPr/>
            </a:pPr>
            <a:r>
              <a:rPr lang="zh-CN" altLang="en-US" sz="4600" noProof="1" smtClean="0">
                <a:solidFill>
                  <a:schemeClr val="bg1"/>
                </a:solidFill>
                <a:cs typeface="+mn-ea"/>
                <a:sym typeface="+mn-lt"/>
              </a:rPr>
              <a:t>字词学习</a:t>
            </a:r>
            <a:endParaRPr lang="zh-CN" altLang="en-US" sz="460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:a16="http://schemas.microsoft.com/office/drawing/2014/main" xmlns="" id="{87B7887C-06BC-495E-9DAD-8E4658400D5A}"/>
              </a:ext>
            </a:extLst>
          </p:cNvPr>
          <p:cNvSpPr txBox="1"/>
          <p:nvPr/>
        </p:nvSpPr>
        <p:spPr>
          <a:xfrm>
            <a:off x="5266451" y="3628665"/>
            <a:ext cx="3743332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  <a:defRPr/>
            </a:pPr>
            <a:r>
              <a:rPr lang="zh-CN" altLang="en-US" sz="1200" noProof="1">
                <a:solidFill>
                  <a:schemeClr val="bg1"/>
                </a:solidFill>
                <a:cs typeface="+mn-ea"/>
                <a:sym typeface="+mn-lt"/>
              </a:rPr>
              <a:t>添加相关标题文字添加相关标题文字相关标题文字</a:t>
            </a:r>
            <a:endParaRPr lang="en-US" altLang="zh-CN" sz="120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E484136F-68B8-401F-8AB6-71E9B9711825}"/>
              </a:ext>
            </a:extLst>
          </p:cNvPr>
          <p:cNvGrpSpPr/>
          <p:nvPr/>
        </p:nvGrpSpPr>
        <p:grpSpPr>
          <a:xfrm>
            <a:off x="4990567" y="2742880"/>
            <a:ext cx="4288638" cy="1335018"/>
            <a:chOff x="2802618" y="3136900"/>
            <a:chExt cx="6578600" cy="1018073"/>
          </a:xfrm>
        </p:grpSpPr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CFE01C73-9B59-4A0F-A03B-D69BF2E5BFBA}"/>
                </a:ext>
              </a:extLst>
            </p:cNvPr>
            <p:cNvCxnSpPr/>
            <p:nvPr/>
          </p:nvCxnSpPr>
          <p:spPr>
            <a:xfrm>
              <a:off x="2802618" y="3136900"/>
              <a:ext cx="65786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6DCA5F02-A68D-4AB4-9773-67E8E26DE4CF}"/>
                </a:ext>
              </a:extLst>
            </p:cNvPr>
            <p:cNvCxnSpPr/>
            <p:nvPr/>
          </p:nvCxnSpPr>
          <p:spPr>
            <a:xfrm>
              <a:off x="2802618" y="4154973"/>
              <a:ext cx="65786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8697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0FC0F70-AC76-4EA2-86EB-0B407A4ACBB5}"/>
              </a:ext>
            </a:extLst>
          </p:cNvPr>
          <p:cNvGrpSpPr/>
          <p:nvPr/>
        </p:nvGrpSpPr>
        <p:grpSpPr>
          <a:xfrm>
            <a:off x="0" y="185337"/>
            <a:ext cx="12190413" cy="774417"/>
            <a:chOff x="0" y="601896"/>
            <a:chExt cx="12190413" cy="774417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5584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9841" y="601896"/>
              <a:ext cx="421073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spc="300" smtClean="0">
                  <a:solidFill>
                    <a:srgbClr val="558472"/>
                  </a:solidFill>
                  <a:cs typeface="+mn-ea"/>
                  <a:sym typeface="+mn-lt"/>
                </a:rPr>
                <a:t>字词学习</a:t>
              </a:r>
              <a:endParaRPr lang="zh-CN" altLang="en-US" sz="3600" spc="300" dirty="0">
                <a:solidFill>
                  <a:srgbClr val="55847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236435" y="2876590"/>
            <a:ext cx="1002665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6600" b="1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彼  锹  杈  诧  </a:t>
            </a:r>
            <a:r>
              <a:rPr kumimoji="1" lang="zh-CN" altLang="en-US" sz="6600" b="1" smtClean="0">
                <a:solidFill>
                  <a:srgbClr val="558472"/>
                </a:solidFill>
                <a:latin typeface="楷体_GB2312" pitchFamily="49" charset="-122"/>
                <a:ea typeface="楷体_GB2312" pitchFamily="49" charset="-122"/>
              </a:rPr>
              <a:t>麦  务   </a:t>
            </a:r>
            <a:endParaRPr kumimoji="1" lang="zh-CN" altLang="en-US" sz="6600" b="1">
              <a:solidFill>
                <a:srgbClr val="558472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332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  <p:tag name="ISPRING_PRESENTATION_TITLE" val="四年级语文课件PPT-幸福是什么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yxvrgauy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5129</TotalTime>
  <Words>1533</Words>
  <Application>Microsoft Office PowerPoint</Application>
  <PresentationFormat>自定义</PresentationFormat>
  <Paragraphs>178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ITC Avant Garde Std Bk</vt:lpstr>
      <vt:lpstr>Meiryo</vt:lpstr>
      <vt:lpstr>等线</vt:lpstr>
      <vt:lpstr>黑体</vt:lpstr>
      <vt:lpstr>楷体_GB2312</vt:lpstr>
      <vt:lpstr>宋体</vt:lpstr>
      <vt:lpstr>微软雅黑</vt:lpstr>
      <vt:lpstr>Arial</vt:lpstr>
      <vt:lpstr>Arial</vt:lpstr>
      <vt:lpstr>Calibri</vt:lpstr>
      <vt:lpstr>Calibri Light</vt:lpstr>
      <vt:lpstr>Times New Roman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3183</cp:revision>
  <dcterms:created xsi:type="dcterms:W3CDTF">2015-12-01T09:06:39Z</dcterms:created>
  <dcterms:modified xsi:type="dcterms:W3CDTF">2020-06-16T06:09:39Z</dcterms:modified>
</cp:coreProperties>
</file>