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71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  <p:sldId id="274" r:id="rId19"/>
    <p:sldId id="270" r:id="rId20"/>
    <p:sldId id="272" r:id="rId21"/>
    <p:sldId id="275" r:id="rId22"/>
    <p:sldId id="277" r:id="rId23"/>
    <p:sldId id="276" r:id="rId24"/>
    <p:sldId id="278" r:id="rId25"/>
    <p:sldId id="279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0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1E539-862B-4A85-93B9-DB928920C098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27310-2B69-43E3-B23D-420731312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14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192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831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777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1913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069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089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1953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4241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9875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155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951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642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4685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2485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6752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2214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9934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912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041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333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165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690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359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7310-2B69-43E3-B23D-42073131268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937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, 自然, 户外, 放飞&#10;&#10;已生成极高可信度的说明">
            <a:extLst>
              <a:ext uri="{FF2B5EF4-FFF2-40B4-BE49-F238E27FC236}">
                <a16:creationId xmlns:a16="http://schemas.microsoft.com/office/drawing/2014/main" xmlns="" id="{4B3ACE65-53C0-45DD-8BB5-882029029C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5E673C-DFB3-4E74-A9A6-DBC95CB0F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24E21CF-B6A2-4A53-9D48-8600F1C538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CCB5CA9-ACDB-4CAE-AF9D-60C204517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F0F568C-9204-48C3-8BCC-CFFDD9FC1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804C0FF-FC06-40EC-9B2F-356D5D324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93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CA09E83-651A-4938-A331-73035EEF4C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965EB13-E1F4-4C0A-BF9B-9BFAB768FE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A5C9AD5-DD93-4A2E-8242-58FFB98CA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0B1A2F8-1B45-42DA-8E5D-553B746BF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AAE93BC-713E-430C-BB9F-21AC735A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45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3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137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576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449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40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126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990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610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户外, 水&#10;&#10;已生成高可信度的说明">
            <a:extLst>
              <a:ext uri="{FF2B5EF4-FFF2-40B4-BE49-F238E27FC236}">
                <a16:creationId xmlns:a16="http://schemas.microsoft.com/office/drawing/2014/main" xmlns="" id="{47DA07D4-B874-4653-B644-0E1AA095BE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785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386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84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2F417C5-D188-4307-B0F2-42C2FD469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D575573-E745-4DDD-9AE7-829679958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9D3BD12-413A-43BB-BD27-FAE70DC41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2E61187-0F0F-4ED2-AAB7-9A3BB930C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96C5E1E-DC47-458C-9124-3FA758CEA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05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1E29168-83AA-47BC-9347-B52D761FA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B1F95A9-77DD-46A2-AE78-E67B595D44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8BA2F7E-2210-4E16-ABED-65E332637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59D9864-4CD4-4E0D-B543-9F329048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E39A2EC-881B-4CE7-A23A-3A6A21DA9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6F54B6E-873A-48E3-959E-2A977EAB4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22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9263FFB-4DE4-4E75-90F9-3E0BB6A21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1293799-0745-4411-AE31-3F992217B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5C28B9D-67F3-45F9-A9DC-309C51C22D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E2C6C94E-FE4D-44FC-8E8F-5ECB79BB35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3AA970BB-7209-49E3-B92D-E389ACA1C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A00E350-4FA0-403E-B527-770F4BD4D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FC466B2A-393F-433B-A767-69280E282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D4BB84C8-FF1B-4E39-A845-E919DF15C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2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467FAB9-C785-4F23-B017-DEC3D2AF4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C8E45B4-DACE-437D-91CD-93C77F430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19A827E-442E-4119-8000-18BA32E55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514C36A-859D-410F-83EC-404DF58EA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98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B3C86482-7BBE-4DBB-B905-BA673D2EB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3A7A9AA-2AC5-4C72-A683-614CEBBCE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DBF103C-23E2-4FCA-BCD4-CE5292839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01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08EDB42-7749-47A2-8D3D-0C23BF76A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8E2C153-1A2A-4A9E-ACEC-35792DE63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8C800F5-AE3D-472F-B42A-D8DA471A0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67CD4A8-D84D-4A4A-86A3-B2FAA0CAC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976E8FA-5B60-4905-8FFF-D6D18FE30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E5A4116-5649-4FA1-A7E2-D56C89271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22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7A8BD0A-BA4C-4A1D-96EA-E3E9967A8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DB9015B-B5CD-433E-8E22-FAA49BAC77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4D16EEA-A937-4388-AFE9-6F8E987A31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C27F4B1-C8FB-4D4D-BF7E-426D7F90E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61F7548-0FA4-472B-A44E-7DC50FB92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26539F6-1D47-484E-95C3-742CA0352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60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691E346-2C5C-4F02-833C-E947C010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D41C49F-AEC3-4E9E-BFD4-839F307EC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841529-0DBB-47C7-B572-CE10F19923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ADD6A-7A62-4FF6-913A-B7091E1B6632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642205C-F415-4A56-835E-5018436497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C78BA04-4E84-4184-9ED7-5AC41B7FB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CBC88-CBF6-45FF-A22D-3D7BA9F9A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1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69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aike.baidu.com/item/%E6%BC%AF%E6%B2%B3" TargetMode="External"/><Relationship Id="rId4" Type="http://schemas.openxmlformats.org/officeDocument/2006/relationships/hyperlink" Target="https://baike.baidu.com/item/%E4%BE%9B%E4%B8%8D%E5%BA%94%E6%B1%8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B3336B9D-0EB0-4793-9E4F-A4089C283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143" y="803230"/>
            <a:ext cx="2452914" cy="262577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583F25A-FE75-4319-BB10-AF8FB62C6052}"/>
              </a:ext>
            </a:extLst>
          </p:cNvPr>
          <p:cNvSpPr txBox="1"/>
          <p:nvPr/>
        </p:nvSpPr>
        <p:spPr>
          <a:xfrm>
            <a:off x="5395360" y="1709543"/>
            <a:ext cx="8529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山中访友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63F2EA9F-BAFE-4468-9DD2-674E4E8A9FF9}"/>
              </a:ext>
            </a:extLst>
          </p:cNvPr>
          <p:cNvSpPr txBox="1"/>
          <p:nvPr/>
        </p:nvSpPr>
        <p:spPr>
          <a:xfrm>
            <a:off x="4933695" y="3501570"/>
            <a:ext cx="461665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六年级公开课课件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49CDC736-1E75-49EF-8B4A-A96F81B2AE25}"/>
              </a:ext>
            </a:extLst>
          </p:cNvPr>
          <p:cNvSpPr txBox="1"/>
          <p:nvPr/>
        </p:nvSpPr>
        <p:spPr>
          <a:xfrm>
            <a:off x="4542450" y="3806370"/>
            <a:ext cx="461665" cy="16376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讲师   优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26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5" grpId="0"/>
      <p:bldP spid="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0CD02D2-FCA7-4187-A5A1-26A2FA0763AA}"/>
              </a:ext>
            </a:extLst>
          </p:cNvPr>
          <p:cNvGrpSpPr/>
          <p:nvPr/>
        </p:nvGrpSpPr>
        <p:grpSpPr>
          <a:xfrm>
            <a:off x="2358024" y="307669"/>
            <a:ext cx="6665011" cy="1023951"/>
            <a:chOff x="3802744" y="1399494"/>
            <a:chExt cx="5021942" cy="771525"/>
          </a:xfrm>
        </p:grpSpPr>
        <p:pic>
          <p:nvPicPr>
            <p:cNvPr id="3" name="图片 2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F0D02535-B12F-4C06-9CBB-ED36291EA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BEBB7BE1-6A1B-4ED8-A8DF-4B3F65C28E7C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词语解释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2009634-E528-4983-A7B7-CF73601432DC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50000"/>
          </a:blip>
          <a:stretch>
            <a:fillRect/>
          </a:stretch>
        </p:blipFill>
        <p:spPr>
          <a:xfrm>
            <a:off x="1338085" y="4735761"/>
            <a:ext cx="1155604" cy="1024722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53528FD-6CEA-4FD4-A027-98C6E66045AF}"/>
              </a:ext>
            </a:extLst>
          </p:cNvPr>
          <p:cNvGrpSpPr/>
          <p:nvPr/>
        </p:nvGrpSpPr>
        <p:grpSpPr>
          <a:xfrm>
            <a:off x="1338085" y="1660053"/>
            <a:ext cx="3417761" cy="1024722"/>
            <a:chOff x="1338085" y="1660053"/>
            <a:chExt cx="3417761" cy="102472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3157665-E6FE-422D-95D7-D117125F2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1338085" y="1660053"/>
              <a:ext cx="1155604" cy="1024722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CEF00F9A-4CF9-40ED-9732-321B7128FAA8}"/>
                </a:ext>
              </a:extLst>
            </p:cNvPr>
            <p:cNvSpPr txBox="1"/>
            <p:nvPr/>
          </p:nvSpPr>
          <p:spPr>
            <a:xfrm>
              <a:off x="1567073" y="1972359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幽径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1807A6D-CC88-4BED-83E2-2E78A2F5D182}"/>
                </a:ext>
              </a:extLst>
            </p:cNvPr>
            <p:cNvSpPr txBox="1"/>
            <p:nvPr/>
          </p:nvSpPr>
          <p:spPr>
            <a:xfrm>
              <a:off x="2493688" y="2048775"/>
              <a:ext cx="22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/>
                <a:t>隐蔽、僻静的小路。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34A6B5B-164C-4469-AF03-5A7625D04109}"/>
              </a:ext>
            </a:extLst>
          </p:cNvPr>
          <p:cNvGrpSpPr/>
          <p:nvPr/>
        </p:nvGrpSpPr>
        <p:grpSpPr>
          <a:xfrm>
            <a:off x="6927372" y="1634836"/>
            <a:ext cx="3657762" cy="1024722"/>
            <a:chOff x="6927372" y="1634836"/>
            <a:chExt cx="3657762" cy="1024722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B527093C-6B62-4640-B31C-8C48EA606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6927372" y="1634836"/>
              <a:ext cx="1155604" cy="1024722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71C5009-9F02-4D2F-98EB-DB35F1CD2CE3}"/>
                </a:ext>
              </a:extLst>
            </p:cNvPr>
            <p:cNvSpPr/>
            <p:nvPr/>
          </p:nvSpPr>
          <p:spPr>
            <a:xfrm>
              <a:off x="7160170" y="1808297"/>
              <a:ext cx="92280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德高望重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28E786A3-6BC9-496E-B740-503F8678457F}"/>
                </a:ext>
              </a:extLst>
            </p:cNvPr>
            <p:cNvSpPr/>
            <p:nvPr/>
          </p:nvSpPr>
          <p:spPr>
            <a:xfrm>
              <a:off x="8092144" y="1977574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latin typeface="arial" panose="020B0604020202020204" pitchFamily="34" charset="0"/>
                </a:rPr>
                <a:t>道德高尚，名望很大。</a:t>
              </a:r>
              <a:endParaRPr lang="zh-CN" altLang="en-US" dirty="0"/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FEA0AD6B-5C51-4F53-B858-E853771B22FB}"/>
              </a:ext>
            </a:extLst>
          </p:cNvPr>
          <p:cNvGrpSpPr/>
          <p:nvPr/>
        </p:nvGrpSpPr>
        <p:grpSpPr>
          <a:xfrm>
            <a:off x="1338085" y="3197907"/>
            <a:ext cx="3648592" cy="1024722"/>
            <a:chOff x="1338085" y="3197907"/>
            <a:chExt cx="3648592" cy="1024722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F1F384A3-9DC1-4AF4-A872-695A8E5E4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1338085" y="3197907"/>
              <a:ext cx="1155604" cy="1024722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543BA394-D633-4FA2-B1E4-01EC1202F8E0}"/>
                </a:ext>
              </a:extLst>
            </p:cNvPr>
            <p:cNvSpPr txBox="1"/>
            <p:nvPr/>
          </p:nvSpPr>
          <p:spPr>
            <a:xfrm>
              <a:off x="1567072" y="3399078"/>
              <a:ext cx="6976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波光明灭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E88905E9-86C3-42E8-9959-8C508F68A3A6}"/>
                </a:ext>
              </a:extLst>
            </p:cNvPr>
            <p:cNvSpPr/>
            <p:nvPr/>
          </p:nvSpPr>
          <p:spPr>
            <a:xfrm>
              <a:off x="2493687" y="3568355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latin typeface="arial" panose="020B0604020202020204" pitchFamily="34" charset="0"/>
                </a:rPr>
                <a:t>水波忽明忽暗的样子。</a:t>
              </a:r>
              <a:endParaRPr lang="zh-CN" altLang="en-US" dirty="0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387BA9A5-5916-4769-94C2-D83A9573ED7E}"/>
              </a:ext>
            </a:extLst>
          </p:cNvPr>
          <p:cNvGrpSpPr/>
          <p:nvPr/>
        </p:nvGrpSpPr>
        <p:grpSpPr>
          <a:xfrm>
            <a:off x="6927372" y="3172690"/>
            <a:ext cx="4380201" cy="1024722"/>
            <a:chOff x="6927372" y="3172690"/>
            <a:chExt cx="4380201" cy="1024722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6D6B51F7-C36A-49DA-939B-53F71EC9E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6927372" y="3172690"/>
              <a:ext cx="1155604" cy="1024722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D8AE3F8-E3A4-4C0A-84E1-465F56589DED}"/>
                </a:ext>
              </a:extLst>
            </p:cNvPr>
            <p:cNvSpPr/>
            <p:nvPr/>
          </p:nvSpPr>
          <p:spPr>
            <a:xfrm>
              <a:off x="7080426" y="3484996"/>
              <a:ext cx="69762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唱和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90F32D9D-F304-4BAA-AC80-0709F4AFCA98}"/>
                </a:ext>
              </a:extLst>
            </p:cNvPr>
            <p:cNvSpPr/>
            <p:nvPr/>
          </p:nvSpPr>
          <p:spPr>
            <a:xfrm>
              <a:off x="8092144" y="3460633"/>
              <a:ext cx="321542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latin typeface="arial" panose="020B0604020202020204" pitchFamily="34" charset="0"/>
                </a:rPr>
                <a:t>一个人做了诗或词，别的人相应作答。</a:t>
              </a:r>
              <a:endParaRPr lang="zh-CN" altLang="en-US" dirty="0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0924BA32-B26F-4EF0-A7CB-B15B5AC32DF4}"/>
              </a:ext>
            </a:extLst>
          </p:cNvPr>
          <p:cNvGrpSpPr/>
          <p:nvPr/>
        </p:nvGrpSpPr>
        <p:grpSpPr>
          <a:xfrm>
            <a:off x="1506486" y="4896394"/>
            <a:ext cx="3018526" cy="707886"/>
            <a:chOff x="1506486" y="4896394"/>
            <a:chExt cx="3018526" cy="707886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46DF45E2-CCFE-426F-AEBC-650B9CB508CB}"/>
                </a:ext>
              </a:extLst>
            </p:cNvPr>
            <p:cNvSpPr/>
            <p:nvPr/>
          </p:nvSpPr>
          <p:spPr>
            <a:xfrm>
              <a:off x="1506486" y="4896394"/>
              <a:ext cx="76735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津津乐道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09DB84A2-BE6E-43AC-9D08-8BF83798D3F1}"/>
                </a:ext>
              </a:extLst>
            </p:cNvPr>
            <p:cNvSpPr/>
            <p:nvPr/>
          </p:nvSpPr>
          <p:spPr>
            <a:xfrm>
              <a:off x="2493687" y="508793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latin typeface="arial" panose="020B0604020202020204" pitchFamily="34" charset="0"/>
                </a:rPr>
                <a:t>很感兴趣地谈论。</a:t>
              </a:r>
              <a:endParaRPr lang="zh-CN" altLang="en-US" dirty="0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3746EF8D-9835-4709-899A-6319C5956285}"/>
              </a:ext>
            </a:extLst>
          </p:cNvPr>
          <p:cNvGrpSpPr/>
          <p:nvPr/>
        </p:nvGrpSpPr>
        <p:grpSpPr>
          <a:xfrm>
            <a:off x="6927372" y="4710544"/>
            <a:ext cx="4215820" cy="1502545"/>
            <a:chOff x="6927372" y="4710544"/>
            <a:chExt cx="4215820" cy="1502545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A2AADA4-1336-4AFD-9A1B-A9244B4DA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6927372" y="4710544"/>
              <a:ext cx="1155604" cy="1024722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F6A8E40B-3799-4E3F-9A30-7B801C321525}"/>
                </a:ext>
              </a:extLst>
            </p:cNvPr>
            <p:cNvSpPr/>
            <p:nvPr/>
          </p:nvSpPr>
          <p:spPr>
            <a:xfrm>
              <a:off x="7156360" y="5008944"/>
              <a:ext cx="69762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吟咏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2B7C794D-B714-4C1B-8147-283865A7DAC0}"/>
                </a:ext>
              </a:extLst>
            </p:cNvPr>
            <p:cNvSpPr/>
            <p:nvPr/>
          </p:nvSpPr>
          <p:spPr>
            <a:xfrm>
              <a:off x="8092144" y="4735761"/>
              <a:ext cx="3051048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latin typeface="arial" panose="020B0604020202020204" pitchFamily="34" charset="0"/>
                </a:rPr>
                <a:t>“咏”的基本意思是指有节奏地诵读诗文。“吟”往往跟“咏”连在一起，含义有相同之处，也有不同之处。古人有一说，动声叫吟，长言叫咏。</a:t>
              </a:r>
              <a:endParaRPr lang="zh-CN" altLang="en-US" dirty="0"/>
            </a:p>
          </p:txBody>
        </p:sp>
      </p:grpSp>
      <p:pic>
        <p:nvPicPr>
          <p:cNvPr id="30" name="图片 29" descr="图片包含 深色, 人员&#10;&#10;已生成高可信度的说明">
            <a:extLst>
              <a:ext uri="{FF2B5EF4-FFF2-40B4-BE49-F238E27FC236}">
                <a16:creationId xmlns:a16="http://schemas.microsoft.com/office/drawing/2014/main" xmlns="" id="{FE5BF655-5A0F-4C74-8384-D11E41C214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497" y="3183729"/>
            <a:ext cx="3104063" cy="310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08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0CD02D2-FCA7-4187-A5A1-26A2FA0763AA}"/>
              </a:ext>
            </a:extLst>
          </p:cNvPr>
          <p:cNvGrpSpPr/>
          <p:nvPr/>
        </p:nvGrpSpPr>
        <p:grpSpPr>
          <a:xfrm>
            <a:off x="2639379" y="225203"/>
            <a:ext cx="6436092" cy="988782"/>
            <a:chOff x="3802744" y="1399494"/>
            <a:chExt cx="5021942" cy="771525"/>
          </a:xfrm>
        </p:grpSpPr>
        <p:pic>
          <p:nvPicPr>
            <p:cNvPr id="3" name="图片 2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F0D02535-B12F-4C06-9CBB-ED36291EA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BEBB7BE1-6A1B-4ED8-A8DF-4B3F65C28E7C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08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词语解释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0FE8FF5-C5B5-4841-9BD1-B044BE508AB8}"/>
              </a:ext>
            </a:extLst>
          </p:cNvPr>
          <p:cNvGrpSpPr/>
          <p:nvPr/>
        </p:nvGrpSpPr>
        <p:grpSpPr>
          <a:xfrm>
            <a:off x="1338085" y="1660053"/>
            <a:ext cx="5726085" cy="1024722"/>
            <a:chOff x="1338085" y="1660053"/>
            <a:chExt cx="5726085" cy="102472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3157665-E6FE-422D-95D7-D117125F2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1338085" y="1660053"/>
              <a:ext cx="1155604" cy="1024722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CEF00F9A-4CF9-40ED-9732-321B7128FAA8}"/>
                </a:ext>
              </a:extLst>
            </p:cNvPr>
            <p:cNvSpPr txBox="1"/>
            <p:nvPr/>
          </p:nvSpPr>
          <p:spPr>
            <a:xfrm>
              <a:off x="1567073" y="1972359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侠客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1807A6D-CC88-4BED-83E2-2E78A2F5D182}"/>
                </a:ext>
              </a:extLst>
            </p:cNvPr>
            <p:cNvSpPr txBox="1"/>
            <p:nvPr/>
          </p:nvSpPr>
          <p:spPr>
            <a:xfrm>
              <a:off x="2493688" y="2048775"/>
              <a:ext cx="4570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/>
                <a:t>旧时指有武艺、讲义气、肯舍己助人的人。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20328AF-EF19-4C15-BA41-DAC325397308}"/>
              </a:ext>
            </a:extLst>
          </p:cNvPr>
          <p:cNvGrpSpPr/>
          <p:nvPr/>
        </p:nvGrpSpPr>
        <p:grpSpPr>
          <a:xfrm>
            <a:off x="6927372" y="1634836"/>
            <a:ext cx="4744598" cy="1024722"/>
            <a:chOff x="6927372" y="1634836"/>
            <a:chExt cx="4744598" cy="1024722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B527093C-6B62-4640-B31C-8C48EA606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6927372" y="1634836"/>
              <a:ext cx="1155604" cy="1024722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71C5009-9F02-4D2F-98EB-DB35F1CD2CE3}"/>
                </a:ext>
              </a:extLst>
            </p:cNvPr>
            <p:cNvSpPr/>
            <p:nvPr/>
          </p:nvSpPr>
          <p:spPr>
            <a:xfrm>
              <a:off x="7160170" y="1808297"/>
              <a:ext cx="69381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岁月悠悠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28E786A3-6BC9-496E-B740-503F8678457F}"/>
                </a:ext>
              </a:extLst>
            </p:cNvPr>
            <p:cNvSpPr/>
            <p:nvPr/>
          </p:nvSpPr>
          <p:spPr>
            <a:xfrm>
              <a:off x="8092144" y="1977574"/>
              <a:ext cx="35798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年月久远，也可说成“悠悠岁月”。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24D8DEE5-A1F6-4216-A283-260A76BB1532}"/>
              </a:ext>
            </a:extLst>
          </p:cNvPr>
          <p:cNvGrpSpPr/>
          <p:nvPr/>
        </p:nvGrpSpPr>
        <p:grpSpPr>
          <a:xfrm>
            <a:off x="1338085" y="3197907"/>
            <a:ext cx="4802754" cy="1024722"/>
            <a:chOff x="1338085" y="3197907"/>
            <a:chExt cx="4802754" cy="1024722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F1F384A3-9DC1-4AF4-A872-695A8E5E4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1338085" y="3197907"/>
              <a:ext cx="1155604" cy="1024722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543BA394-D633-4FA2-B1E4-01EC1202F8E0}"/>
                </a:ext>
              </a:extLst>
            </p:cNvPr>
            <p:cNvSpPr txBox="1"/>
            <p:nvPr/>
          </p:nvSpPr>
          <p:spPr>
            <a:xfrm>
              <a:off x="1567072" y="3399078"/>
              <a:ext cx="6976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别有深意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E88905E9-86C3-42E8-9959-8C508F68A3A6}"/>
                </a:ext>
              </a:extLst>
            </p:cNvPr>
            <p:cNvSpPr/>
            <p:nvPr/>
          </p:nvSpPr>
          <p:spPr>
            <a:xfrm>
              <a:off x="2493687" y="3568355"/>
              <a:ext cx="36471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另有一种深刻的含义。别：另外。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ED353F60-15B2-4109-A906-D4FC2169EF90}"/>
              </a:ext>
            </a:extLst>
          </p:cNvPr>
          <p:cNvGrpSpPr/>
          <p:nvPr/>
        </p:nvGrpSpPr>
        <p:grpSpPr>
          <a:xfrm>
            <a:off x="6927372" y="3172690"/>
            <a:ext cx="4380201" cy="1024722"/>
            <a:chOff x="6927372" y="3172690"/>
            <a:chExt cx="4380201" cy="1024722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6D6B51F7-C36A-49DA-939B-53F71EC9E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6927372" y="3172690"/>
              <a:ext cx="1155604" cy="1024722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D8AE3F8-E3A4-4C0A-84E1-465F56589DED}"/>
                </a:ext>
              </a:extLst>
            </p:cNvPr>
            <p:cNvSpPr/>
            <p:nvPr/>
          </p:nvSpPr>
          <p:spPr>
            <a:xfrm>
              <a:off x="7080426" y="3484996"/>
              <a:ext cx="69762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蕴含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90F32D9D-F304-4BAA-AC80-0709F4AFCA98}"/>
                </a:ext>
              </a:extLst>
            </p:cNvPr>
            <p:cNvSpPr/>
            <p:nvPr/>
          </p:nvSpPr>
          <p:spPr>
            <a:xfrm>
              <a:off x="8092144" y="3460633"/>
              <a:ext cx="321542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话语中有很深的奥秘。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DA75478-8FEF-4955-9A0E-C8DD8CE67019}"/>
              </a:ext>
            </a:extLst>
          </p:cNvPr>
          <p:cNvGrpSpPr/>
          <p:nvPr/>
        </p:nvGrpSpPr>
        <p:grpSpPr>
          <a:xfrm>
            <a:off x="1338085" y="4735761"/>
            <a:ext cx="4110257" cy="1024722"/>
            <a:chOff x="1338085" y="4735761"/>
            <a:chExt cx="4110257" cy="1024722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02009634-E528-4983-A7B7-CF7360143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1338085" y="4735761"/>
              <a:ext cx="1155604" cy="1024722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46DF45E2-CCFE-426F-AEBC-650B9CB508CB}"/>
                </a:ext>
              </a:extLst>
            </p:cNvPr>
            <p:cNvSpPr/>
            <p:nvPr/>
          </p:nvSpPr>
          <p:spPr>
            <a:xfrm>
              <a:off x="1532207" y="5022850"/>
              <a:ext cx="76735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憔悴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09DB84A2-BE6E-43AC-9D08-8BF83798D3F1}"/>
                </a:ext>
              </a:extLst>
            </p:cNvPr>
            <p:cNvSpPr/>
            <p:nvPr/>
          </p:nvSpPr>
          <p:spPr>
            <a:xfrm>
              <a:off x="2493687" y="5087935"/>
              <a:ext cx="29546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形容人瘦弱，面色不好看。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F1032FF7-2762-423C-AEB1-BAC6DB562502}"/>
              </a:ext>
            </a:extLst>
          </p:cNvPr>
          <p:cNvGrpSpPr/>
          <p:nvPr/>
        </p:nvGrpSpPr>
        <p:grpSpPr>
          <a:xfrm>
            <a:off x="6927372" y="4710544"/>
            <a:ext cx="4215820" cy="1024722"/>
            <a:chOff x="6927372" y="4710544"/>
            <a:chExt cx="4215820" cy="1024722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A2AADA4-1336-4AFD-9A1B-A9244B4DA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6927372" y="4710544"/>
              <a:ext cx="1155604" cy="1024722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F6A8E40B-3799-4E3F-9A30-7B801C321525}"/>
                </a:ext>
              </a:extLst>
            </p:cNvPr>
            <p:cNvSpPr/>
            <p:nvPr/>
          </p:nvSpPr>
          <p:spPr>
            <a:xfrm>
              <a:off x="7156360" y="5008944"/>
              <a:ext cx="69762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清爽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2B7C794D-B714-4C1B-8147-283865A7DAC0}"/>
                </a:ext>
              </a:extLst>
            </p:cNvPr>
            <p:cNvSpPr/>
            <p:nvPr/>
          </p:nvSpPr>
          <p:spPr>
            <a:xfrm>
              <a:off x="8092144" y="4735761"/>
              <a:ext cx="30510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清洁凉爽；轻松爽快；整洁。干净；清楚，明白；清淡爽口。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941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C8DC5B6-1320-45E7-9131-E1E7B721D781}"/>
              </a:ext>
            </a:extLst>
          </p:cNvPr>
          <p:cNvGrpSpPr/>
          <p:nvPr/>
        </p:nvGrpSpPr>
        <p:grpSpPr>
          <a:xfrm>
            <a:off x="1130440" y="2629299"/>
            <a:ext cx="9211446" cy="1415162"/>
            <a:chOff x="3802744" y="1399494"/>
            <a:chExt cx="5021942" cy="771525"/>
          </a:xfrm>
        </p:grpSpPr>
        <p:pic>
          <p:nvPicPr>
            <p:cNvPr id="9" name="图片 8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98D4631B-80BA-4C10-B5A0-78363987B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0E44CD05-C8D9-46FA-B799-4C8D9EC2F695}"/>
                </a:ext>
              </a:extLst>
            </p:cNvPr>
            <p:cNvSpPr txBox="1"/>
            <p:nvPr/>
          </p:nvSpPr>
          <p:spPr>
            <a:xfrm>
              <a:off x="5865950" y="1549151"/>
              <a:ext cx="1798757" cy="3859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课文解析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353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BF4358D-1AA5-483F-8986-542A292F3898}"/>
              </a:ext>
            </a:extLst>
          </p:cNvPr>
          <p:cNvSpPr/>
          <p:nvPr/>
        </p:nvSpPr>
        <p:spPr>
          <a:xfrm>
            <a:off x="2286013" y="1348317"/>
            <a:ext cx="9140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《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山中访友</a:t>
            </a:r>
            <a:r>
              <a:rPr lang="en-US" altLang="zh-CN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是一篇构思新奇、富有想象力、充满童心和好奇心的抒情散文。作者“带着满怀的好心情”，走进山林，探访“山中的众朋友”，与“朋友们”互诉心声，营造了一个如诗如画的童话世界，表达了对大自然的热爱之情。</a:t>
            </a:r>
          </a:p>
          <a:p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在叙述方式上，本文独具匠心。题目</a:t>
            </a:r>
            <a:r>
              <a:rPr lang="en-US" altLang="zh-CN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山中访友</a:t>
            </a:r>
            <a:r>
              <a:rPr lang="en-US" altLang="zh-CN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给人的感觉似乎是作者要到山中去寻访一位朋友，但读到文章的第</a:t>
            </a:r>
            <a:r>
              <a:rPr lang="en-US" altLang="zh-CN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段时，读者便会恍然大悟，原来作者要访的是古桥、树林、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山泉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小溪、瀑布、悬崖、白云、云雀、落花、落叶、石头、雷阵雨是一些自然界的朋友。通篇以这样的方式叙述，使读者也进到画面中，进到作者的心境中，仿佛这些自然界的朋友，不但是作者的，也是我们每一位读者的，于是更加感到亲切。作者根据表达的需要，还恰当地变换叙述人称，对山中的“朋友”，作者有时用第三人称叙述，有时感情强烈了又以第二人称称呼，从而使情感表达得更加充分。</a:t>
            </a:r>
          </a:p>
          <a:p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本文想像丰富、新奇，充满童心童趣，有浪漫色彩。如：“我闭上眼睛，我真的变成了一株树，脚长出根须，深深扎进泥土和岩层，呼吸地层深处的元气，我的头发长成树冠，我的手变成树枝，我的思想变成树汁，在年轮里旋转、流淌，最后长出树籽，被鸟儿衔向远山远水。”作者把自己想像为一株树，使树与“我”融为一体。又如：“你好呀，悬崖爷爷</a:t>
            </a:r>
            <a:r>
              <a:rPr lang="en-US" altLang="zh-CN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高高的额头，刻着玄奥的智慧，深深的峡谷漾着清澈的禅心，抬头望你，我就想起了历代的隐士和高僧，你也是一位无言的禅者，云雾携来一卷卷天书，可是出自你的手笔</a:t>
            </a:r>
            <a:r>
              <a:rPr lang="en-US" altLang="zh-CN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?”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想像中，悬崖似乎成了一位智者。由此可见，想像使景物栩栩如生，灵气飞扬，也使文笔生动活泼，如溪水畅流，不时激起美丽的浪花。读这篇文章，绝不会有呆板、陈腐的感觉，你会时时为作者的童心所打动，时时为流淌在字里行间的激情所感染。真的，如果用你的心去感受作者的心，透过语言文字，看看那充满诗意的画面，你就会进入作者所描绘的“童话般的世界”。拥有想象力，语言运用了拟人与比喻手法，富有节奏感，显现出山中景色的美好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FDF6B5A-1DB1-4ED1-B991-E7BF17CB80DA}"/>
              </a:ext>
            </a:extLst>
          </p:cNvPr>
          <p:cNvGrpSpPr/>
          <p:nvPr/>
        </p:nvGrpSpPr>
        <p:grpSpPr>
          <a:xfrm>
            <a:off x="3080183" y="334109"/>
            <a:ext cx="5792797" cy="889952"/>
            <a:chOff x="3802744" y="1399494"/>
            <a:chExt cx="5021942" cy="771525"/>
          </a:xfrm>
        </p:grpSpPr>
        <p:pic>
          <p:nvPicPr>
            <p:cNvPr id="4" name="图片 3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9DEA2F84-C57B-439A-99DD-CCBA3CADB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3862F6FB-A2BF-4B34-8C59-159795425FC3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全文解析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62547BC-A2FE-479E-B140-049C2AFF59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536332"/>
            <a:ext cx="4174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59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4A6D7A8-318A-4E23-84D4-D6035C7C639F}"/>
              </a:ext>
            </a:extLst>
          </p:cNvPr>
          <p:cNvGrpSpPr/>
          <p:nvPr/>
        </p:nvGrpSpPr>
        <p:grpSpPr>
          <a:xfrm>
            <a:off x="2527787" y="173633"/>
            <a:ext cx="6611831" cy="1015781"/>
            <a:chOff x="3802744" y="1399494"/>
            <a:chExt cx="5021942" cy="771525"/>
          </a:xfrm>
        </p:grpSpPr>
        <p:pic>
          <p:nvPicPr>
            <p:cNvPr id="3" name="图片 2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03DC6F87-4F1F-41C7-A6F7-007178A3D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874D9565-770A-4066-9561-18EC84E4E694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397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句子解析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229DB75-CF4F-4145-BE4B-3762BE12159A}"/>
              </a:ext>
            </a:extLst>
          </p:cNvPr>
          <p:cNvSpPr/>
          <p:nvPr/>
        </p:nvSpPr>
        <p:spPr>
          <a:xfrm>
            <a:off x="697992" y="1173519"/>
            <a:ext cx="8564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① 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走出门，就与微风撞了个满怀，风中含着露水和栀子花的气息。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0EF69C7-7858-4ACB-BAC0-0EB70CC0C102}"/>
              </a:ext>
            </a:extLst>
          </p:cNvPr>
          <p:cNvSpPr/>
          <p:nvPr/>
        </p:nvSpPr>
        <p:spPr>
          <a:xfrm>
            <a:off x="890016" y="2112237"/>
            <a:ext cx="80517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“撞了个满怀”，形象地写出了沐浴在令人心旷神怡的和风中的那种感觉。因为风中含着“露水”，所以特别滋润心脾；也因为风中含着栀子花的气息，所以在滋润中还带着一丝甜蜜。这“走出门”后给作者的第一感受，就不同寻常，说明了作者对“山中访友”之行充满了喜悦的好心情。同时，也间接地点明山中访友是在初夏的一个早晨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E8D571B-92AC-4EA8-8DF9-AA3C6382847B}"/>
              </a:ext>
            </a:extLst>
          </p:cNvPr>
          <p:cNvSpPr/>
          <p:nvPr/>
        </p:nvSpPr>
        <p:spPr>
          <a:xfrm>
            <a:off x="697992" y="3312566"/>
            <a:ext cx="9150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啊，老桥，你如一位德高望重的老人，在这涧水上站了几百年了吧？</a:t>
            </a:r>
            <a:endParaRPr lang="zh-CN" altLang="en-US" sz="32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0FEDB7B-16C7-4F06-962A-A2F9CEAD0B49}"/>
              </a:ext>
            </a:extLst>
          </p:cNvPr>
          <p:cNvSpPr/>
          <p:nvPr/>
        </p:nvSpPr>
        <p:spPr>
          <a:xfrm>
            <a:off x="981456" y="4149340"/>
            <a:ext cx="8030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“德高望重”多用来形容受尊敬的老者，但作者用它来称呼老桥，让我们感受到了桥的年代之久远。把“老桥”比喻为“一位德高望重的老人”，不但写出了桥的古老，而且也突出了它默默无闻为大众服务的品质，充分表达了作者对桥的赞美和敬佩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 descr="图片包含 植物&#10;&#10;已生成高可信度的说明">
            <a:extLst>
              <a:ext uri="{FF2B5EF4-FFF2-40B4-BE49-F238E27FC236}">
                <a16:creationId xmlns:a16="http://schemas.microsoft.com/office/drawing/2014/main" xmlns="" id="{AC776B0D-6FBD-4D4D-8818-E132C43146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378" y="1102819"/>
            <a:ext cx="4176387" cy="582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30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4A6D7A8-318A-4E23-84D4-D6035C7C639F}"/>
              </a:ext>
            </a:extLst>
          </p:cNvPr>
          <p:cNvGrpSpPr/>
          <p:nvPr/>
        </p:nvGrpSpPr>
        <p:grpSpPr>
          <a:xfrm>
            <a:off x="3266766" y="256519"/>
            <a:ext cx="5932788" cy="911459"/>
            <a:chOff x="3802744" y="1399494"/>
            <a:chExt cx="5021942" cy="771525"/>
          </a:xfrm>
        </p:grpSpPr>
        <p:pic>
          <p:nvPicPr>
            <p:cNvPr id="3" name="图片 2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03DC6F87-4F1F-41C7-A6F7-007178A3D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874D9565-770A-4066-9561-18EC84E4E694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42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句子解析</a:t>
              </a: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0EF69C7-7858-4ACB-BAC0-0EB70CC0C102}"/>
              </a:ext>
            </a:extLst>
          </p:cNvPr>
          <p:cNvSpPr/>
          <p:nvPr/>
        </p:nvSpPr>
        <p:spPr>
          <a:xfrm>
            <a:off x="890016" y="2112237"/>
            <a:ext cx="7691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鸟儿不是在啁啾，而是在“唤我的名字”；露珠也不是在晨光闪亮，而是在“与我交换眼神”。一声“呼唤”，一个“眼神”，这种拟人化的手法，形象地表达了自己和鸟儿、露珠这两位朋友间的默契和情谊。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E8D571B-92AC-4EA8-8DF9-AA3C6382847B}"/>
              </a:ext>
            </a:extLst>
          </p:cNvPr>
          <p:cNvSpPr/>
          <p:nvPr/>
        </p:nvSpPr>
        <p:spPr>
          <a:xfrm>
            <a:off x="890016" y="1205732"/>
            <a:ext cx="9150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走进这片树林，鸟儿呼唤我的名字，露珠与我交换眼神。</a:t>
            </a:r>
            <a:endParaRPr lang="zh-CN" altLang="en-US" sz="36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0FEDB7B-16C7-4F06-962A-A2F9CEAD0B49}"/>
              </a:ext>
            </a:extLst>
          </p:cNvPr>
          <p:cNvSpPr/>
          <p:nvPr/>
        </p:nvSpPr>
        <p:spPr>
          <a:xfrm>
            <a:off x="875430" y="4546853"/>
            <a:ext cx="76355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这是作者走进树林，靠在一棵树上产生的联想。树为人友，人为树友，人和树已融为一体。这是多么奇妙的一种境界！从这些联想中，我们真切地感受到作者和树之间的那种“知己”情谊，那种走进大自然物我相融的境界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9191BD5-E6B4-491A-9470-B3A3FC6724E4}"/>
              </a:ext>
            </a:extLst>
          </p:cNvPr>
          <p:cNvSpPr/>
          <p:nvPr/>
        </p:nvSpPr>
        <p:spPr>
          <a:xfrm>
            <a:off x="875430" y="3078099"/>
            <a:ext cx="7846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④</a:t>
            </a:r>
            <a:r>
              <a:rPr lang="zh-CN" altLang="en-US" sz="20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我靠在一棵树上，静静地，仿佛自己也是一棵树。我脚长出的根须，深深扎进泥土和岩层，头发长成树冠，胳膊变成树枝，血液变成树的汁液，在年轮里旋转、流淌。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 descr="图片包含 深色&#10;&#10;已生成极高可信度的说明">
            <a:extLst>
              <a:ext uri="{FF2B5EF4-FFF2-40B4-BE49-F238E27FC236}">
                <a16:creationId xmlns:a16="http://schemas.microsoft.com/office/drawing/2014/main" xmlns="" id="{887590C8-AD5C-4DB5-915A-AA2E10AF46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954" y="1122781"/>
            <a:ext cx="3185265" cy="313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5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4A6D7A8-318A-4E23-84D4-D6035C7C639F}"/>
              </a:ext>
            </a:extLst>
          </p:cNvPr>
          <p:cNvGrpSpPr/>
          <p:nvPr/>
        </p:nvGrpSpPr>
        <p:grpSpPr>
          <a:xfrm>
            <a:off x="3194483" y="311857"/>
            <a:ext cx="6039531" cy="927858"/>
            <a:chOff x="3802744" y="1399494"/>
            <a:chExt cx="5021942" cy="771525"/>
          </a:xfrm>
        </p:grpSpPr>
        <p:pic>
          <p:nvPicPr>
            <p:cNvPr id="3" name="图片 2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03DC6F87-4F1F-41C7-A6F7-007178A3D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874D9565-770A-4066-9561-18EC84E4E694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35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句子解析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E429D15-E3A4-4CE5-931F-20B0BA85A48F}"/>
              </a:ext>
            </a:extLst>
          </p:cNvPr>
          <p:cNvSpPr/>
          <p:nvPr/>
        </p:nvSpPr>
        <p:spPr>
          <a:xfrm>
            <a:off x="1197356" y="1800092"/>
            <a:ext cx="99784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⑤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你好，清凉的山泉！你捧出一面明镜，是要我重新梳妆吗？你好，汩汩的溪流！你吟诵着一首首小诗，是邀我与你唱和吗？你好，飞流的瀑布！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40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CCD1A7E-3991-4958-82F8-AD9F5716A71E}"/>
              </a:ext>
            </a:extLst>
          </p:cNvPr>
          <p:cNvSpPr/>
          <p:nvPr/>
        </p:nvSpPr>
        <p:spPr>
          <a:xfrm>
            <a:off x="1197356" y="3569500"/>
            <a:ext cx="97480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这一组句子是写“我”跟山中的“朋友”在打招呼，内容一致，结构相似，是一组</a:t>
            </a:r>
            <a:r>
              <a:rPr lang="zh-CN" altLang="en-US" sz="1600" b="0" i="0" u="none" strike="noStrike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排比句</a:t>
            </a:r>
            <a:r>
              <a:rPr lang="zh-CN" altLang="en-US" sz="16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，同时运用拟人手法，把“我”和山里“朋友”之间的那种深厚情谊淋漓尽致地表达了出来。采用</a:t>
            </a:r>
            <a:r>
              <a:rPr lang="zh-CN" altLang="en-US" sz="1600" b="0" i="0" u="none" strike="noStrike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第二人称</a:t>
            </a:r>
            <a:r>
              <a:rPr lang="zh-CN" altLang="en-US" sz="16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，读来倍感亲切、热情。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图片包含 时钟, 塔&#10;&#10;已生成高可信度的说明">
            <a:extLst>
              <a:ext uri="{FF2B5EF4-FFF2-40B4-BE49-F238E27FC236}">
                <a16:creationId xmlns:a16="http://schemas.microsoft.com/office/drawing/2014/main" xmlns="" id="{606DB460-EE56-4A2F-8670-0DFF1821E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339" y="3984998"/>
            <a:ext cx="4546665" cy="314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1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4A6D7A8-318A-4E23-84D4-D6035C7C639F}"/>
              </a:ext>
            </a:extLst>
          </p:cNvPr>
          <p:cNvGrpSpPr/>
          <p:nvPr/>
        </p:nvGrpSpPr>
        <p:grpSpPr>
          <a:xfrm>
            <a:off x="3045014" y="276688"/>
            <a:ext cx="5925068" cy="910273"/>
            <a:chOff x="3802744" y="1399494"/>
            <a:chExt cx="5021942" cy="771525"/>
          </a:xfrm>
        </p:grpSpPr>
        <p:pic>
          <p:nvPicPr>
            <p:cNvPr id="3" name="图片 2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03DC6F87-4F1F-41C7-A6F7-007178A3D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874D9565-770A-4066-9561-18EC84E4E694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43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句子解析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E429D15-E3A4-4CE5-931F-20B0BA85A48F}"/>
              </a:ext>
            </a:extLst>
          </p:cNvPr>
          <p:cNvSpPr/>
          <p:nvPr/>
        </p:nvSpPr>
        <p:spPr>
          <a:xfrm>
            <a:off x="1197356" y="1800092"/>
            <a:ext cx="99784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⑥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在它们走向泥土的途中，我加入了这短暂而别有深意的仪式；捧起一块石头，轻轻敲击，我听见远古火山爆发的声浪，听见时间隆隆的回声。</a:t>
            </a:r>
            <a:endParaRPr lang="zh-CN" altLang="en-US" sz="4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CCD1A7E-3991-4958-82F8-AD9F5716A71E}"/>
              </a:ext>
            </a:extLst>
          </p:cNvPr>
          <p:cNvSpPr/>
          <p:nvPr/>
        </p:nvSpPr>
        <p:spPr>
          <a:xfrm>
            <a:off x="1197356" y="3304324"/>
            <a:ext cx="97480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句中，“它们”指的是落花和落叶，“仪式”指的是落花、落叶从枝上掉下并融入泥土的过程。时间虽然短暂，却有深意。因为“落红不是无情物，化作春泥更护花”。大自然就这样在循环中生生不息，于是便引出了“捧起一块石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一层，因为石头就是由火山爆发的岩浆凝结而成，在普通的石头身上也有着大自然轮回变化、生生不息的足印，所以从石头的轻轻敲击中可以听见“远古火山爆发的声浪，听见时间隆隆的回声”。从“一朵落花”“一片落叶”“一块石头”中，作者感受到了时间的变迁，生命的轮回。可见，作者是用心在感受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图片包含 室内&#10;&#10;已生成高可信度的说明">
            <a:extLst>
              <a:ext uri="{FF2B5EF4-FFF2-40B4-BE49-F238E27FC236}">
                <a16:creationId xmlns:a16="http://schemas.microsoft.com/office/drawing/2014/main" xmlns="" id="{45891356-EEEC-4BEA-A088-9BCAB038A9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477" y="3859823"/>
            <a:ext cx="3936262" cy="393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4A6D7A8-318A-4E23-84D4-D6035C7C639F}"/>
              </a:ext>
            </a:extLst>
          </p:cNvPr>
          <p:cNvGrpSpPr/>
          <p:nvPr/>
        </p:nvGrpSpPr>
        <p:grpSpPr>
          <a:xfrm>
            <a:off x="3128736" y="218765"/>
            <a:ext cx="5932788" cy="911459"/>
            <a:chOff x="3802744" y="1399494"/>
            <a:chExt cx="5021942" cy="771525"/>
          </a:xfrm>
        </p:grpSpPr>
        <p:pic>
          <p:nvPicPr>
            <p:cNvPr id="3" name="图片 2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03DC6F87-4F1F-41C7-A6F7-007178A3D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874D9565-770A-4066-9561-18EC84E4E694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42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句子解析</a:t>
              </a: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0EF69C7-7858-4ACB-BAC0-0EB70CC0C102}"/>
              </a:ext>
            </a:extLst>
          </p:cNvPr>
          <p:cNvSpPr/>
          <p:nvPr/>
        </p:nvSpPr>
        <p:spPr>
          <a:xfrm>
            <a:off x="1925817" y="3475045"/>
            <a:ext cx="85880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这句话中，作者把陡峭的悬崖比喻成挺拔的巨人，这里蕴涵着作者 景仰的思想感情；把陡峭的悬崖想像成一位智者，这样的想像使我们感受到在作者的眼中，山中的一切景物都是那么栩栩如生，富有灵气。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E8D571B-92AC-4EA8-8DF9-AA3C6382847B}"/>
              </a:ext>
            </a:extLst>
          </p:cNvPr>
          <p:cNvSpPr/>
          <p:nvPr/>
        </p:nvSpPr>
        <p:spPr>
          <a:xfrm>
            <a:off x="1520082" y="1760046"/>
            <a:ext cx="9150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⑦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你好呀，悬崖爷爷！高高的额头，刻着玄奥的智慧，深深的峡谷，漾着清澈的禅心，抬头望你，我就想起了历代的隐士和高僧，你也是一位无言的禅者，云雾携来一卷卷天书，可是出自你的手笔？</a:t>
            </a:r>
            <a:endParaRPr lang="zh-CN" altLang="en-US" sz="40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 descr="图片包含 时钟, 塔&#10;&#10;已生成高可信度的说明">
            <a:extLst>
              <a:ext uri="{FF2B5EF4-FFF2-40B4-BE49-F238E27FC236}">
                <a16:creationId xmlns:a16="http://schemas.microsoft.com/office/drawing/2014/main" xmlns="" id="{6C9811B3-3DF6-4EC6-AAF5-312B880248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600" y="4046681"/>
            <a:ext cx="4546665" cy="314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5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14FF76E-3784-4EB5-B181-1E146281893B}"/>
              </a:ext>
            </a:extLst>
          </p:cNvPr>
          <p:cNvGrpSpPr/>
          <p:nvPr/>
        </p:nvGrpSpPr>
        <p:grpSpPr>
          <a:xfrm>
            <a:off x="1130440" y="2629299"/>
            <a:ext cx="9211446" cy="1415162"/>
            <a:chOff x="3802744" y="1399494"/>
            <a:chExt cx="5021942" cy="771525"/>
          </a:xfrm>
        </p:grpSpPr>
        <p:pic>
          <p:nvPicPr>
            <p:cNvPr id="8" name="图片 7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D42CF94C-74F2-4EDE-B686-E942F7C999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7F5E058-335A-4F2A-B4E8-F455A84A311D}"/>
                </a:ext>
              </a:extLst>
            </p:cNvPr>
            <p:cNvSpPr txBox="1"/>
            <p:nvPr/>
          </p:nvSpPr>
          <p:spPr>
            <a:xfrm>
              <a:off x="5865950" y="1549151"/>
              <a:ext cx="1798757" cy="3859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课后作业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045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8D4B1A0-3924-48C6-8927-1B81978712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5" y="991916"/>
            <a:ext cx="2452914" cy="262577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BB19E23-C7C2-44AE-91B3-4322D128C1A8}"/>
              </a:ext>
            </a:extLst>
          </p:cNvPr>
          <p:cNvSpPr txBox="1"/>
          <p:nvPr/>
        </p:nvSpPr>
        <p:spPr>
          <a:xfrm>
            <a:off x="1532040" y="1785257"/>
            <a:ext cx="738664" cy="14078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BAADEFD-0434-4EB3-9D2B-67BBB68E0B65}"/>
              </a:ext>
            </a:extLst>
          </p:cNvPr>
          <p:cNvGrpSpPr/>
          <p:nvPr/>
        </p:nvGrpSpPr>
        <p:grpSpPr>
          <a:xfrm>
            <a:off x="3802744" y="1399494"/>
            <a:ext cx="5021942" cy="771525"/>
            <a:chOff x="3802744" y="1399494"/>
            <a:chExt cx="5021942" cy="771525"/>
          </a:xfrm>
        </p:grpSpPr>
        <p:pic>
          <p:nvPicPr>
            <p:cNvPr id="10" name="图片 9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9E987759-7068-4D96-A814-C7C156393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16AFA130-8945-4633-8B83-C183963DAFF2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课文朗读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9F2FE1A-71E7-4ABF-B0E2-375AB68CB3ED}"/>
              </a:ext>
            </a:extLst>
          </p:cNvPr>
          <p:cNvGrpSpPr/>
          <p:nvPr/>
        </p:nvGrpSpPr>
        <p:grpSpPr>
          <a:xfrm>
            <a:off x="3802744" y="2421618"/>
            <a:ext cx="5021942" cy="771525"/>
            <a:chOff x="3802744" y="1399494"/>
            <a:chExt cx="5021942" cy="771525"/>
          </a:xfrm>
        </p:grpSpPr>
        <p:pic>
          <p:nvPicPr>
            <p:cNvPr id="14" name="图片 13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B7FFB3EE-E312-40E7-8B70-A84DD7F1D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DC4F59D8-B760-4203-85CB-E18C4ABFC3E4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认字识词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1EB7A9E0-2E3D-4A57-BC82-FBD182229512}"/>
              </a:ext>
            </a:extLst>
          </p:cNvPr>
          <p:cNvGrpSpPr/>
          <p:nvPr/>
        </p:nvGrpSpPr>
        <p:grpSpPr>
          <a:xfrm>
            <a:off x="3693887" y="3549537"/>
            <a:ext cx="5021942" cy="771525"/>
            <a:chOff x="3802744" y="1399494"/>
            <a:chExt cx="5021942" cy="771525"/>
          </a:xfrm>
        </p:grpSpPr>
        <p:pic>
          <p:nvPicPr>
            <p:cNvPr id="17" name="图片 16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4CE0C68D-CD6E-4E7B-83FC-CB2E75407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8F59B5D-73A8-41C2-951A-9560EB8BC2C3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课文解析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BB9F1EF4-23F0-43FE-B2D2-3E091E0700C9}"/>
              </a:ext>
            </a:extLst>
          </p:cNvPr>
          <p:cNvGrpSpPr/>
          <p:nvPr/>
        </p:nvGrpSpPr>
        <p:grpSpPr>
          <a:xfrm>
            <a:off x="3585029" y="4647861"/>
            <a:ext cx="5021942" cy="771525"/>
            <a:chOff x="3802744" y="1399494"/>
            <a:chExt cx="5021942" cy="771525"/>
          </a:xfrm>
        </p:grpSpPr>
        <p:pic>
          <p:nvPicPr>
            <p:cNvPr id="20" name="图片 19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5E3CF909-3A76-4569-915E-7BBF08BEA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37BC3A7F-EA8A-46C1-83F3-04B611B90634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课后作业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924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BEAA1066-1EA3-47C6-A2B2-ABC0D478B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96" y="1291090"/>
            <a:ext cx="5559552" cy="5590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在文段中找出下列词语的反义词。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kumimoji="0" lang="zh-CN" altLang="zh-CN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AD9F87A0-ABBE-44A3-8601-B486198F8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5104" y="2315784"/>
            <a:ext cx="10049256" cy="27750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平坦——（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kumimoji="0" lang="zh-CN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kumimoji="0" lang="zh-CN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喧闹——（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kumimoji="0" lang="zh-CN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kumimoji="0" lang="en-US" altLang="zh-CN" sz="32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zh-CN" sz="32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32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冷淡—— （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kumimoji="0" lang="zh-CN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32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粗糙</a:t>
            </a:r>
            <a:r>
              <a:rPr kumimoji="0" lang="zh-CN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 （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kumimoji="0" lang="zh-CN" altLang="zh-CN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kumimoji="0" lang="zh-CN" altLang="zh-CN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zh-CN" altLang="zh-CN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图片包含 鸟, 放飞, 黑色&#10;&#10;已生成高可信度的说明">
            <a:extLst>
              <a:ext uri="{FF2B5EF4-FFF2-40B4-BE49-F238E27FC236}">
                <a16:creationId xmlns:a16="http://schemas.microsoft.com/office/drawing/2014/main" xmlns="" id="{971B7661-3AD5-4B33-A038-3D29CF25E7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269" y="-553915"/>
            <a:ext cx="3042138" cy="304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7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1E8E8C4-6DED-4A38-AEDA-A8AEB076B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208" y="890890"/>
            <a:ext cx="5132815" cy="5590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从文中找出下列词语的近义词。 </a:t>
            </a:r>
            <a:endParaRPr kumimoji="0" lang="zh-CN" altLang="zh-CN" sz="4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BFC67A1-0E3F-466C-99A5-B1A9761A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0592" y="2415034"/>
            <a:ext cx="8211312" cy="179019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迫切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吟唱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kumimoji="0" lang="en-US" altLang="zh-CN" sz="36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36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浑厚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映衬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kumimoji="0" lang="zh-CN" altLang="zh-CN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图片包含 鸟, 放飞, 黑色&#10;&#10;已生成高可信度的说明">
            <a:extLst>
              <a:ext uri="{FF2B5EF4-FFF2-40B4-BE49-F238E27FC236}">
                <a16:creationId xmlns:a16="http://schemas.microsoft.com/office/drawing/2014/main" xmlns="" id="{2AE17AE4-E5AD-4E7B-B670-D5E7691A01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269" y="-553915"/>
            <a:ext cx="3042138" cy="304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48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2545094-5421-4F93-886C-1A10642DF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352" y="954898"/>
            <a:ext cx="5798062" cy="5590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按原文在括号中填入恰当的形容词。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kumimoji="0" lang="zh-CN" altLang="zh-CN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A7CDFBC-39D6-40DB-9029-58F57CC04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3584" y="1935526"/>
            <a:ext cx="9893808" cy="26211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       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这山中的一切，哪个不是我的朋友？我热切地跟他们打招呼：你好，（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    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）的山泉！你捧出一面明镜，是要我重新梳妆吗？你好，（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    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）的溪流！你吟诵着一首首小诗，是邀我与你唱和吗？你好，（ 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    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）的瀑布！你天生的金嗓子，雄浑的男高音多么有气势。你好，（ 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    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）的悬崖！深深的峡谷衬托着你挺拔的身躯，你高高的额头上仿佛刻满了智慧。你好，（ 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    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）的白云！你洁白的身影，让天空充满宁静，变得更加湛蓝。喂，（ 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    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Unicode MS" panose="020B0604020202020204" pitchFamily="34" charset="-122"/>
                <a:ea typeface="PingFang SC"/>
              </a:rPr>
              <a:t>）的云雀，叽叽喳喳地在谈些什么呢？我猜你们津津乐道的，是飞行中看到的好风景。</a:t>
            </a:r>
            <a:r>
              <a:rPr kumimoji="0" lang="zh-CN" altLang="zh-CN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96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B3336B9D-0EB0-4793-9E4F-A4089C283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143" y="803230"/>
            <a:ext cx="2452914" cy="262577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583F25A-FE75-4319-BB10-AF8FB62C6052}"/>
              </a:ext>
            </a:extLst>
          </p:cNvPr>
          <p:cNvSpPr txBox="1"/>
          <p:nvPr/>
        </p:nvSpPr>
        <p:spPr>
          <a:xfrm>
            <a:off x="5395360" y="1709543"/>
            <a:ext cx="8529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谢谢聆听</a:t>
            </a:r>
          </a:p>
        </p:txBody>
      </p:sp>
    </p:spTree>
    <p:extLst>
      <p:ext uri="{BB962C8B-B14F-4D97-AF65-F5344CB8AC3E}">
        <p14:creationId xmlns:p14="http://schemas.microsoft.com/office/powerpoint/2010/main" val="217300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6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C5ACC33-D086-484D-B69F-1FF3288C4B44}"/>
              </a:ext>
            </a:extLst>
          </p:cNvPr>
          <p:cNvGrpSpPr/>
          <p:nvPr/>
        </p:nvGrpSpPr>
        <p:grpSpPr>
          <a:xfrm>
            <a:off x="1130440" y="2629299"/>
            <a:ext cx="9211446" cy="1415162"/>
            <a:chOff x="3802744" y="1399494"/>
            <a:chExt cx="5021942" cy="771525"/>
          </a:xfrm>
        </p:grpSpPr>
        <p:pic>
          <p:nvPicPr>
            <p:cNvPr id="5" name="图片 4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13DF0935-2E0F-4F87-83FE-31FC748A6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0CF8F3F-D8FE-4ECE-9CB0-EF15C1947C89}"/>
                </a:ext>
              </a:extLst>
            </p:cNvPr>
            <p:cNvSpPr txBox="1"/>
            <p:nvPr/>
          </p:nvSpPr>
          <p:spPr>
            <a:xfrm>
              <a:off x="5865950" y="1549151"/>
              <a:ext cx="1798757" cy="3859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课文朗读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431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80B963F-EAC3-4EB7-8F6D-8004F2E0F6D9}"/>
              </a:ext>
            </a:extLst>
          </p:cNvPr>
          <p:cNvSpPr/>
          <p:nvPr/>
        </p:nvSpPr>
        <p:spPr>
          <a:xfrm>
            <a:off x="769257" y="686028"/>
            <a:ext cx="10726057" cy="4214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走出门，就与微风撞了个满怀，风中含着露水和栀子花的气息。早晨，好清爽！</a:t>
            </a:r>
          </a:p>
          <a:p>
            <a:pPr>
              <a:lnSpc>
                <a:spcPct val="150000"/>
              </a:lnSpc>
            </a:pPr>
            <a:r>
              <a:rPr lang="zh-CN" altLang="en-US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不坐车，不邀游伴，也不带什么礼物，就带着满怀的好心情，踏一条幽径，独自去访问我的朋友。</a:t>
            </a:r>
          </a:p>
          <a:p>
            <a:pPr>
              <a:lnSpc>
                <a:spcPct val="150000"/>
              </a:lnSpc>
            </a:pPr>
            <a:r>
              <a:rPr lang="zh-CN" altLang="en-US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那座古桥，是我要拜访的第一个老朋友。啊，老桥，你如一位德高望重的老人，在这涧水上站了几百年了吧？你把多少人马渡过对岸，滚滚河水流向远方，你弓着腰，俯身凝望着那水中的人影、鱼影、月影。岁月悠悠，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波光明灭</a:t>
            </a:r>
            <a:r>
              <a:rPr lang="zh-CN" altLang="en-US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，泡沫聚散，唯有你依然如旧。</a:t>
            </a:r>
          </a:p>
          <a:p>
            <a:pPr>
              <a:lnSpc>
                <a:spcPct val="150000"/>
              </a:lnSpc>
            </a:pPr>
            <a:r>
              <a:rPr lang="zh-CN" altLang="en-US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走进这片树林，鸟儿呼唤我的名字，露珠与我交换眼神。每一棵树都是我的知己，它们迎面送来无边的青翠，每一棵树都在望着我。我靠在一棵树上，静静地，仿佛自己也是一棵树。我脚下长出的根须，深深扎进泥土和岩层；头发长成树冠，胳膊变成树枝，血液变成树的汁液，在年轮里旋转、流淌。</a:t>
            </a:r>
          </a:p>
          <a:p>
            <a:pPr>
              <a:lnSpc>
                <a:spcPct val="150000"/>
              </a:lnSpc>
            </a:pPr>
            <a:r>
              <a:rPr lang="zh-CN" altLang="en-US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这山中的一切，哪个不是我的朋友？我热切地跟他们打招呼：你好，清凉的山泉！你捧出一面明镜，是要我重新梳妆吗？你好，汩汩的溪流！你吟诵着一首首小诗，是邀我与你唱和吗？你好，飞流的瀑布！你天生的金嗓子，雄浑的男高音多么有气势。你好，陡峭的悬崖！深深的峡谷衬托着你挺拔的身躯，你高高的额头上仿佛刻满了智慧。你好，悠悠的白云！你洁白的身影，让天空充满宁静，变得更加湛蓝。喂，淘气的云雀，叽叽喳喳地在谈些什么呢？我猜你们津津乐道的，是飞行中看到的好风景。</a:t>
            </a:r>
          </a:p>
          <a:p>
            <a:pPr>
              <a:lnSpc>
                <a:spcPct val="150000"/>
              </a:lnSpc>
            </a:pPr>
            <a:r>
              <a:rPr lang="zh-CN" altLang="en-US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捡起一朵落花，捧在手中，我嗅到了大自然的芬芳清香；拾一片落叶，细数精致的纹理，我看到了它蕴含的生命的奥秘，在它们走向泥土的途中，我加入了这短暂而别有深意的仪式；捧起一块石头，轻轻敲击，我听见远古火山爆发的声浪，听见时间隆隆的回声。</a:t>
            </a:r>
          </a:p>
          <a:p>
            <a:pPr>
              <a:lnSpc>
                <a:spcPct val="150000"/>
              </a:lnSpc>
            </a:pPr>
            <a:r>
              <a:rPr lang="zh-CN" altLang="en-US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忽然，雷阵雨来了，像有一千个侠客在天上吼叫，又像有一千个醉酒的诗人在云头吟咏。满世界都是雨，头顶的岩石像为我撑起的巨伞。我站立之处成了看雨的好地方，谁能说这不是天地给我的恩泽</a:t>
            </a:r>
            <a:r>
              <a:rPr lang="en-US" altLang="zh-CN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CN" altLang="en-US" sz="1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雨停了。幽谷里传出几声犬吠，云岭上掠过一群归鸟。我该回家了。我轻轻地挥手，告别了山里的朋友，带回了满怀的好心情、好记忆，还带回一路月色。</a:t>
            </a:r>
          </a:p>
        </p:txBody>
      </p:sp>
    </p:spTree>
    <p:extLst>
      <p:ext uri="{BB962C8B-B14F-4D97-AF65-F5344CB8AC3E}">
        <p14:creationId xmlns:p14="http://schemas.microsoft.com/office/powerpoint/2010/main" val="242649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D0D6F9A-3EF4-40EE-9E9D-903DCFB4162C}"/>
              </a:ext>
            </a:extLst>
          </p:cNvPr>
          <p:cNvGrpSpPr/>
          <p:nvPr/>
        </p:nvGrpSpPr>
        <p:grpSpPr>
          <a:xfrm>
            <a:off x="2595417" y="272562"/>
            <a:ext cx="6264401" cy="962405"/>
            <a:chOff x="3802744" y="1399494"/>
            <a:chExt cx="5021942" cy="771525"/>
          </a:xfrm>
        </p:grpSpPr>
        <p:pic>
          <p:nvPicPr>
            <p:cNvPr id="3" name="图片 2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7FC4E0A6-625A-4901-BF4F-20EB50B08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BF549948-FBCF-46A1-B2FD-3741C2A795E4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68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作者简介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BC2AE14-9363-4A94-9395-CC534CBB3C5B}"/>
              </a:ext>
            </a:extLst>
          </p:cNvPr>
          <p:cNvSpPr/>
          <p:nvPr/>
        </p:nvSpPr>
        <p:spPr>
          <a:xfrm>
            <a:off x="1008888" y="1351480"/>
            <a:ext cx="10421112" cy="394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李汉荣，中国作家协会会员，陕西省政协委员，著名诗人、散文家，李汉荣散文佳作入选全国中学语文课本。多年来写作诗歌约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3000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首，散文随笔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3000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多篇，中短篇小说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余篇，在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人民文学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人民日报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诗刊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小说月报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青春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散文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散文百家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星星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等，及台湾的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创世纪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葡萄园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诗世界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联合报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副刊等海内外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多家报刊发表诗歌、散文、随笔、杂文、小说约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多篇（首）。散文曾被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新华文摘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散文选刊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资料卡片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中学生课处外阅读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中学生写作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中学语言教学辅导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等刊物转载数十篇，并连续入选中国作协创研部编选，长江文艺出版社出版的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《1997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年中国散文精选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《1998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年中国散文精选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以及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散文选刊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编选、漓江出版社出版的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《1999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年中国最佳散文选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《2000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年中国最佳散文选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《2001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年精短散文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等全国性年度选本。其散文作品从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1997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年至今连续是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年入选全国年度选本。作品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山中访友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被选入九年义务教育课本。</a:t>
            </a:r>
          </a:p>
          <a:p>
            <a:pPr>
              <a:lnSpc>
                <a:spcPct val="150000"/>
              </a:lnSpc>
            </a:pP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李汉荣散文选集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》2011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月已由天津百花文艺出版社出版。人民日报、中华读书报、中华人民共和国新闻出版总署网站、中国作家协会网站、光明网、中国文明网、新民网、搜狐网等媒体发表评论推介该书。当当网上书店、亚马逊网上书店、京东网等大型网上书店连续断货，</a:t>
            </a:r>
            <a:r>
              <a:rPr lang="zh-CN" altLang="en-US" sz="1200" b="0" i="0" u="none" strike="noStrike" dirty="0">
                <a:solidFill>
                  <a:srgbClr val="136EC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供不应求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。读者给该书以很高评价。认为这本书是“在我们这个年头里，是一本难得让人安静下来、回到自身、回到本真、回到内心的好书。书的装帧、纸张也很讲究，是百花文艺出版社的精品：无论书的内容和形式，都很好”。 读者“</a:t>
            </a:r>
            <a:r>
              <a:rPr lang="zh-CN" altLang="en-US" sz="1200" b="0" i="0" u="none" strike="noStrike" dirty="0">
                <a:solidFill>
                  <a:srgbClr val="136EC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漯河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一霞”评论道：“在大学学习现当代中国文学史，一直对现当代文学存在一种偏见，觉得现在几乎没有那种诗意与真情并茂的文字了，造作的表达太多了。一直喜欢古代文学，沉醉于它对众多人生话题的诗意表达，偶然在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读者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上看到李汉荣的一篇散文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井绳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，后来又相继读到几篇，有一种久违的感觉，他用现代语来书写被现代都市掩埋的乡村童话，从温情的土地上捡起了失落的文明。不要抱怨社会太过喧嚣、浮躁，许多人只是不经意被现代文明的烟尘遮蔽了双眼，只要去发现，世界还有一些宁静的角落，人可以诗意的栖居”。</a:t>
            </a:r>
          </a:p>
        </p:txBody>
      </p:sp>
    </p:spTree>
    <p:extLst>
      <p:ext uri="{BB962C8B-B14F-4D97-AF65-F5344CB8AC3E}">
        <p14:creationId xmlns:p14="http://schemas.microsoft.com/office/powerpoint/2010/main" val="181832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8B6AABF-02A4-4CC9-88EE-5E4D9F318BCC}"/>
              </a:ext>
            </a:extLst>
          </p:cNvPr>
          <p:cNvGrpSpPr/>
          <p:nvPr/>
        </p:nvGrpSpPr>
        <p:grpSpPr>
          <a:xfrm>
            <a:off x="1130440" y="2629299"/>
            <a:ext cx="9211446" cy="1415162"/>
            <a:chOff x="3802744" y="1399494"/>
            <a:chExt cx="5021942" cy="771525"/>
          </a:xfrm>
        </p:grpSpPr>
        <p:pic>
          <p:nvPicPr>
            <p:cNvPr id="6" name="图片 5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14492181-05C8-4050-B59D-FD4E1DA60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BDEDAD00-EEF6-4493-B7A9-1FDC7786F4AB}"/>
                </a:ext>
              </a:extLst>
            </p:cNvPr>
            <p:cNvSpPr txBox="1"/>
            <p:nvPr/>
          </p:nvSpPr>
          <p:spPr>
            <a:xfrm>
              <a:off x="5865950" y="1549151"/>
              <a:ext cx="1798757" cy="3859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认字识词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679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686B912-2ADE-4985-9BAF-194DC8E2A53D}"/>
              </a:ext>
            </a:extLst>
          </p:cNvPr>
          <p:cNvGrpSpPr/>
          <p:nvPr/>
        </p:nvGrpSpPr>
        <p:grpSpPr>
          <a:xfrm>
            <a:off x="1614234" y="1295163"/>
            <a:ext cx="1569910" cy="1392104"/>
            <a:chOff x="1614234" y="1295163"/>
            <a:chExt cx="1569910" cy="1392104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C6BB2101-8EEF-4F58-9065-C31E54EC84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1614234" y="1295163"/>
              <a:ext cx="1569910" cy="13921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6DB5438-6793-41B9-8EB8-7F9EA8FF3367}"/>
                </a:ext>
              </a:extLst>
            </p:cNvPr>
            <p:cNvSpPr txBox="1"/>
            <p:nvPr/>
          </p:nvSpPr>
          <p:spPr>
            <a:xfrm>
              <a:off x="1920902" y="161639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俯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FC5DC12-5D14-4895-921A-BD59BB40A34B}"/>
              </a:ext>
            </a:extLst>
          </p:cNvPr>
          <p:cNvSpPr txBox="1"/>
          <p:nvPr/>
        </p:nvSpPr>
        <p:spPr>
          <a:xfrm>
            <a:off x="1920902" y="668629"/>
            <a:ext cx="678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fǔ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F2F2C0C-F913-4E0C-A872-295D023429A3}"/>
              </a:ext>
            </a:extLst>
          </p:cNvPr>
          <p:cNvGrpSpPr/>
          <p:nvPr/>
        </p:nvGrpSpPr>
        <p:grpSpPr>
          <a:xfrm>
            <a:off x="3925372" y="1295162"/>
            <a:ext cx="1569910" cy="1392104"/>
            <a:chOff x="3925372" y="1295162"/>
            <a:chExt cx="1569910" cy="1392104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FB17F9D3-517F-48D5-848D-A444F5D25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3925372" y="1295162"/>
              <a:ext cx="1569910" cy="1392104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59058265-BF62-4061-8086-B0A56893D5A8}"/>
                </a:ext>
              </a:extLst>
            </p:cNvPr>
            <p:cNvSpPr txBox="1"/>
            <p:nvPr/>
          </p:nvSpPr>
          <p:spPr>
            <a:xfrm>
              <a:off x="4232040" y="161639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邀</a:t>
              </a: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328369A-DA17-41EE-8515-3AF8D06DEF5D}"/>
              </a:ext>
            </a:extLst>
          </p:cNvPr>
          <p:cNvSpPr txBox="1"/>
          <p:nvPr/>
        </p:nvSpPr>
        <p:spPr>
          <a:xfrm>
            <a:off x="4151238" y="574360"/>
            <a:ext cx="1064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yāo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1BEADB0-EE5F-4AF1-BBE0-C43682B0A76D}"/>
              </a:ext>
            </a:extLst>
          </p:cNvPr>
          <p:cNvGrpSpPr/>
          <p:nvPr/>
        </p:nvGrpSpPr>
        <p:grpSpPr>
          <a:xfrm>
            <a:off x="6368242" y="1295162"/>
            <a:ext cx="1569910" cy="1392104"/>
            <a:chOff x="6368242" y="1295162"/>
            <a:chExt cx="1569910" cy="1392104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DC5B7A24-C6D7-4AB5-B42A-9B55A8EF03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6368242" y="1295162"/>
              <a:ext cx="1569910" cy="1392104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02254FB0-6BAB-44CB-BBBF-9091551286C6}"/>
                </a:ext>
              </a:extLst>
            </p:cNvPr>
            <p:cNvSpPr txBox="1"/>
            <p:nvPr/>
          </p:nvSpPr>
          <p:spPr>
            <a:xfrm>
              <a:off x="6674910" y="161639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瀑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87E1778-2613-4EB8-8020-82B2E73AA11B}"/>
              </a:ext>
            </a:extLst>
          </p:cNvPr>
          <p:cNvSpPr txBox="1"/>
          <p:nvPr/>
        </p:nvSpPr>
        <p:spPr>
          <a:xfrm>
            <a:off x="6694010" y="574360"/>
            <a:ext cx="827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pù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D78F219-615C-48C6-8914-23EB8D242D1F}"/>
              </a:ext>
            </a:extLst>
          </p:cNvPr>
          <p:cNvGrpSpPr/>
          <p:nvPr/>
        </p:nvGrpSpPr>
        <p:grpSpPr>
          <a:xfrm>
            <a:off x="8811112" y="1295162"/>
            <a:ext cx="1569910" cy="1392104"/>
            <a:chOff x="8811112" y="1295162"/>
            <a:chExt cx="1569910" cy="1392104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417E71AA-9BBA-4D86-959F-E59A575DC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8811112" y="1295162"/>
              <a:ext cx="1569910" cy="1392104"/>
            </a:xfrm>
            <a:prstGeom prst="rect">
              <a:avLst/>
            </a:prstGeom>
          </p:spPr>
        </p:pic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068448D8-FA9C-4028-A069-FDC6B8C09535}"/>
                </a:ext>
              </a:extLst>
            </p:cNvPr>
            <p:cNvSpPr txBox="1"/>
            <p:nvPr/>
          </p:nvSpPr>
          <p:spPr>
            <a:xfrm>
              <a:off x="9117780" y="161639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峤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FA7B151-2F43-4213-82F2-BE3D545ED93F}"/>
              </a:ext>
            </a:extLst>
          </p:cNvPr>
          <p:cNvSpPr txBox="1"/>
          <p:nvPr/>
        </p:nvSpPr>
        <p:spPr>
          <a:xfrm>
            <a:off x="8849035" y="574360"/>
            <a:ext cx="12586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qiáo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641559F-39E4-44DE-9590-8BF22523F3D1}"/>
              </a:ext>
            </a:extLst>
          </p:cNvPr>
          <p:cNvGrpSpPr/>
          <p:nvPr/>
        </p:nvGrpSpPr>
        <p:grpSpPr>
          <a:xfrm>
            <a:off x="1614234" y="3729299"/>
            <a:ext cx="1569910" cy="1392104"/>
            <a:chOff x="1614234" y="3729299"/>
            <a:chExt cx="1569910" cy="1392104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40EC6DEE-6618-4B1F-85B3-98800FEBA0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1614234" y="3729299"/>
              <a:ext cx="1569910" cy="1392104"/>
            </a:xfrm>
            <a:prstGeom prst="rect">
              <a:avLst/>
            </a:prstGeom>
          </p:spPr>
        </p:pic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90A63F65-6DB4-468F-A6F3-E78ED9781343}"/>
                </a:ext>
              </a:extLst>
            </p:cNvPr>
            <p:cNvSpPr txBox="1"/>
            <p:nvPr/>
          </p:nvSpPr>
          <p:spPr>
            <a:xfrm>
              <a:off x="1920902" y="4050529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躯</a:t>
              </a: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E1BEB83C-29F3-432E-B141-9D9C692BF99E}"/>
              </a:ext>
            </a:extLst>
          </p:cNvPr>
          <p:cNvSpPr txBox="1"/>
          <p:nvPr/>
        </p:nvSpPr>
        <p:spPr>
          <a:xfrm>
            <a:off x="1920902" y="3102765"/>
            <a:ext cx="8290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qū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1C4C201-A954-4222-A17C-7F1212296A6D}"/>
              </a:ext>
            </a:extLst>
          </p:cNvPr>
          <p:cNvGrpSpPr/>
          <p:nvPr/>
        </p:nvGrpSpPr>
        <p:grpSpPr>
          <a:xfrm>
            <a:off x="3925372" y="3729298"/>
            <a:ext cx="1569910" cy="1392104"/>
            <a:chOff x="3925372" y="3729298"/>
            <a:chExt cx="1569910" cy="1392104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FE0D3C06-04BF-4E84-98BB-1C2C07EA1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3925372" y="3729298"/>
              <a:ext cx="1569910" cy="1392104"/>
            </a:xfrm>
            <a:prstGeom prst="rect">
              <a:avLst/>
            </a:prstGeom>
          </p:spPr>
        </p:pic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CC1F1C82-F436-4EDA-8EC5-4A1007A2B221}"/>
                </a:ext>
              </a:extLst>
            </p:cNvPr>
            <p:cNvSpPr txBox="1"/>
            <p:nvPr/>
          </p:nvSpPr>
          <p:spPr>
            <a:xfrm>
              <a:off x="4232040" y="4050528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津</a:t>
              </a: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E79B9F2E-70BE-4006-A7C0-3372902B8FDF}"/>
              </a:ext>
            </a:extLst>
          </p:cNvPr>
          <p:cNvSpPr txBox="1"/>
          <p:nvPr/>
        </p:nvSpPr>
        <p:spPr>
          <a:xfrm>
            <a:off x="4194928" y="3008496"/>
            <a:ext cx="845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jīn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2055353-F873-4CD5-8426-1112F50CD3BC}"/>
              </a:ext>
            </a:extLst>
          </p:cNvPr>
          <p:cNvGrpSpPr/>
          <p:nvPr/>
        </p:nvGrpSpPr>
        <p:grpSpPr>
          <a:xfrm>
            <a:off x="6368242" y="3729298"/>
            <a:ext cx="1569910" cy="1392104"/>
            <a:chOff x="6368242" y="3729298"/>
            <a:chExt cx="1569910" cy="1392104"/>
          </a:xfrm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E8DAD599-5D59-4695-A9CC-2F01DC523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6368242" y="3729298"/>
              <a:ext cx="1569910" cy="1392104"/>
            </a:xfrm>
            <a:prstGeom prst="rect">
              <a:avLst/>
            </a:prstGeom>
          </p:spPr>
        </p:pic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011E4205-9117-489F-9254-CB30AEFEFEFE}"/>
                </a:ext>
              </a:extLst>
            </p:cNvPr>
            <p:cNvSpPr txBox="1"/>
            <p:nvPr/>
          </p:nvSpPr>
          <p:spPr>
            <a:xfrm>
              <a:off x="6674910" y="4050528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蕴</a:t>
              </a: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6D66C29-AC4E-4764-9BE0-6B2FCE8B1B23}"/>
              </a:ext>
            </a:extLst>
          </p:cNvPr>
          <p:cNvSpPr txBox="1"/>
          <p:nvPr/>
        </p:nvSpPr>
        <p:spPr>
          <a:xfrm>
            <a:off x="6694010" y="3008496"/>
            <a:ext cx="7713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yù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B643762-F147-46DC-84A7-F0BFBC722D67}"/>
              </a:ext>
            </a:extLst>
          </p:cNvPr>
          <p:cNvGrpSpPr/>
          <p:nvPr/>
        </p:nvGrpSpPr>
        <p:grpSpPr>
          <a:xfrm>
            <a:off x="8811112" y="3729298"/>
            <a:ext cx="1569910" cy="1392104"/>
            <a:chOff x="8811112" y="3729298"/>
            <a:chExt cx="1569910" cy="1392104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8150E41A-7D2A-42B4-B416-6673F172C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8811112" y="3729298"/>
              <a:ext cx="1569910" cy="1392104"/>
            </a:xfrm>
            <a:prstGeom prst="rect">
              <a:avLst/>
            </a:prstGeom>
          </p:spPr>
        </p:pic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EFC96D4F-4101-4C71-B3B7-184AEEEB0924}"/>
                </a:ext>
              </a:extLst>
            </p:cNvPr>
            <p:cNvSpPr txBox="1"/>
            <p:nvPr/>
          </p:nvSpPr>
          <p:spPr>
            <a:xfrm>
              <a:off x="9117780" y="4050528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侠</a:t>
              </a: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FC07CA24-6083-4994-9D85-AE27956E3877}"/>
              </a:ext>
            </a:extLst>
          </p:cNvPr>
          <p:cNvSpPr txBox="1"/>
          <p:nvPr/>
        </p:nvSpPr>
        <p:spPr>
          <a:xfrm>
            <a:off x="9163897" y="3000415"/>
            <a:ext cx="8643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xiá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839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21" grpId="0"/>
      <p:bldP spid="24" grpId="0"/>
      <p:bldP spid="29" grpId="0"/>
      <p:bldP spid="32" grpId="0"/>
      <p:bldP spid="35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4E8A8ADB-0B76-4762-A9F8-65636F73C37D}"/>
              </a:ext>
            </a:extLst>
          </p:cNvPr>
          <p:cNvGrpSpPr/>
          <p:nvPr/>
        </p:nvGrpSpPr>
        <p:grpSpPr>
          <a:xfrm>
            <a:off x="2402158" y="211344"/>
            <a:ext cx="6550555" cy="1006367"/>
            <a:chOff x="3802744" y="1399494"/>
            <a:chExt cx="5021942" cy="771525"/>
          </a:xfrm>
        </p:grpSpPr>
        <p:pic>
          <p:nvPicPr>
            <p:cNvPr id="5" name="图片 4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7A46C6C5-832E-40E9-A886-AC1EC9639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F9FAF8ED-D466-4AD8-882F-24DB0F0E4A07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01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多音字辨析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A4393CF-3398-4EB6-B5F3-264D9AA3B5F1}"/>
              </a:ext>
            </a:extLst>
          </p:cNvPr>
          <p:cNvSpPr txBox="1"/>
          <p:nvPr/>
        </p:nvSpPr>
        <p:spPr>
          <a:xfrm>
            <a:off x="4276032" y="1243759"/>
            <a:ext cx="3733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辨音</a:t>
            </a:r>
            <a:r>
              <a:rPr lang="en-US" altLang="zh-CN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·</a:t>
            </a:r>
            <a:r>
              <a:rPr lang="zh-CN" altLang="en-US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识词</a:t>
            </a:r>
            <a:r>
              <a:rPr lang="en-US" altLang="zh-CN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·</a:t>
            </a:r>
            <a:r>
              <a:rPr lang="zh-CN" altLang="en-US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释义</a:t>
            </a:r>
            <a:endParaRPr lang="zh-CN" altLang="en-US" dirty="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4FB1E83-4DD4-414A-89D3-D56C5F80AC85}"/>
              </a:ext>
            </a:extLst>
          </p:cNvPr>
          <p:cNvGrpSpPr/>
          <p:nvPr/>
        </p:nvGrpSpPr>
        <p:grpSpPr>
          <a:xfrm>
            <a:off x="2402158" y="2275478"/>
            <a:ext cx="2661798" cy="2360326"/>
            <a:chOff x="2402158" y="2275478"/>
            <a:chExt cx="2661798" cy="2360326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77215D2C-4CE4-4C94-8218-E1CA0E223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2402158" y="2275478"/>
              <a:ext cx="2661798" cy="2360326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F3372E44-CCE9-4E5F-AFC9-1DA48AFF7583}"/>
                </a:ext>
              </a:extLst>
            </p:cNvPr>
            <p:cNvSpPr txBox="1"/>
            <p:nvPr/>
          </p:nvSpPr>
          <p:spPr>
            <a:xfrm>
              <a:off x="2790825" y="2947809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树冠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CDF3475B-7277-43CD-B717-AA99350CDD34}"/>
              </a:ext>
            </a:extLst>
          </p:cNvPr>
          <p:cNvSpPr txBox="1"/>
          <p:nvPr/>
        </p:nvSpPr>
        <p:spPr>
          <a:xfrm>
            <a:off x="2776603" y="1833803"/>
            <a:ext cx="803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/>
              <a:t>shù</a:t>
            </a:r>
            <a:endParaRPr lang="zh-CN" altLang="en-US" sz="32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3086925-DBEB-48AD-8B43-6C58C517F7E5}"/>
              </a:ext>
            </a:extLst>
          </p:cNvPr>
          <p:cNvSpPr txBox="1"/>
          <p:nvPr/>
        </p:nvSpPr>
        <p:spPr>
          <a:xfrm>
            <a:off x="3584552" y="1819575"/>
            <a:ext cx="1077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/>
              <a:t>guān</a:t>
            </a:r>
            <a:endParaRPr lang="zh-CN" altLang="en-US" sz="3200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17E5054-C76E-4128-AE21-04EE5BCCF9FB}"/>
              </a:ext>
            </a:extLst>
          </p:cNvPr>
          <p:cNvGrpSpPr/>
          <p:nvPr/>
        </p:nvGrpSpPr>
        <p:grpSpPr>
          <a:xfrm>
            <a:off x="7012258" y="2289706"/>
            <a:ext cx="2661798" cy="2360326"/>
            <a:chOff x="7012258" y="2289706"/>
            <a:chExt cx="2661798" cy="2360326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1CC95F1E-0FC3-474A-9A77-0C41EAB70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7012258" y="2289706"/>
              <a:ext cx="2661798" cy="2360326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AC474926-18F6-4548-8E5D-545372B5F7B3}"/>
                </a:ext>
              </a:extLst>
            </p:cNvPr>
            <p:cNvSpPr txBox="1"/>
            <p:nvPr/>
          </p:nvSpPr>
          <p:spPr>
            <a:xfrm>
              <a:off x="7400925" y="296203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冠军</a:t>
              </a: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02BBDF6-8649-4A45-89A4-7F6C07B117C2}"/>
              </a:ext>
            </a:extLst>
          </p:cNvPr>
          <p:cNvSpPr txBox="1"/>
          <p:nvPr/>
        </p:nvSpPr>
        <p:spPr>
          <a:xfrm>
            <a:off x="7241834" y="1833803"/>
            <a:ext cx="1077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/>
              <a:t>guàn</a:t>
            </a:r>
            <a:endParaRPr lang="zh-CN" altLang="en-US" sz="32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6E8AE38-9B18-4EC9-A9BB-6A5E356258BE}"/>
              </a:ext>
            </a:extLst>
          </p:cNvPr>
          <p:cNvSpPr txBox="1"/>
          <p:nvPr/>
        </p:nvSpPr>
        <p:spPr>
          <a:xfrm>
            <a:off x="8343157" y="1813145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/>
              <a:t>jūn</a:t>
            </a:r>
            <a:endParaRPr lang="zh-CN" altLang="en-US" sz="3200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A7B0D174-C690-42DF-BDA8-CDA3F5D05113}"/>
              </a:ext>
            </a:extLst>
          </p:cNvPr>
          <p:cNvSpPr/>
          <p:nvPr/>
        </p:nvSpPr>
        <p:spPr>
          <a:xfrm>
            <a:off x="2109928" y="4954507"/>
            <a:ext cx="3246257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释义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：树木的地上部由主干（乔木）、主枝、侧枝、结果枝、新梢等着生叶片构成，称为树冠。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0B59FD68-CFF7-46FE-80F6-FF1767381335}"/>
              </a:ext>
            </a:extLst>
          </p:cNvPr>
          <p:cNvSpPr/>
          <p:nvPr/>
        </p:nvSpPr>
        <p:spPr>
          <a:xfrm>
            <a:off x="7012258" y="4954507"/>
            <a:ext cx="335223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释义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：泛指体育、文化、艺术表演等竞技比赛中的第一名。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6708F67-A01C-4D1F-B8BC-0C1B2872DD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830" y="-263770"/>
            <a:ext cx="4174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9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4E8A8ADB-0B76-4762-A9F8-65636F73C37D}"/>
              </a:ext>
            </a:extLst>
          </p:cNvPr>
          <p:cNvGrpSpPr/>
          <p:nvPr/>
        </p:nvGrpSpPr>
        <p:grpSpPr>
          <a:xfrm>
            <a:off x="2286014" y="299771"/>
            <a:ext cx="6493320" cy="997574"/>
            <a:chOff x="3802744" y="1399494"/>
            <a:chExt cx="5021942" cy="771525"/>
          </a:xfrm>
        </p:grpSpPr>
        <p:pic>
          <p:nvPicPr>
            <p:cNvPr id="5" name="图片 4" descr="图片包含 日落, 鸟, 天空&#10;&#10;已生成高可信度的说明">
              <a:extLst>
                <a:ext uri="{FF2B5EF4-FFF2-40B4-BE49-F238E27FC236}">
                  <a16:creationId xmlns:a16="http://schemas.microsoft.com/office/drawing/2014/main" xmlns="" id="{7A46C6C5-832E-40E9-A886-AC1EC9639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44" y="1399494"/>
              <a:ext cx="5021942" cy="771525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F9FAF8ED-D466-4AD8-882F-24DB0F0E4A07}"/>
                </a:ext>
              </a:extLst>
            </p:cNvPr>
            <p:cNvSpPr txBox="1"/>
            <p:nvPr/>
          </p:nvSpPr>
          <p:spPr>
            <a:xfrm>
              <a:off x="5861157" y="1507215"/>
              <a:ext cx="1798757" cy="404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多音字辨析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A4393CF-3398-4EB6-B5F3-264D9AA3B5F1}"/>
              </a:ext>
            </a:extLst>
          </p:cNvPr>
          <p:cNvSpPr txBox="1"/>
          <p:nvPr/>
        </p:nvSpPr>
        <p:spPr>
          <a:xfrm>
            <a:off x="4276032" y="1243759"/>
            <a:ext cx="3733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辨音</a:t>
            </a:r>
            <a:r>
              <a:rPr lang="en-US" altLang="zh-CN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·</a:t>
            </a:r>
            <a:r>
              <a:rPr lang="zh-CN" altLang="en-US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识词</a:t>
            </a:r>
            <a:r>
              <a:rPr lang="en-US" altLang="zh-CN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·</a:t>
            </a:r>
            <a:r>
              <a:rPr lang="zh-CN" altLang="en-US" spc="20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释义</a:t>
            </a:r>
            <a:endParaRPr lang="zh-CN" altLang="en-US" dirty="0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C70CC31C-6A97-4948-82C8-8792F7003D9E}"/>
              </a:ext>
            </a:extLst>
          </p:cNvPr>
          <p:cNvGrpSpPr/>
          <p:nvPr/>
        </p:nvGrpSpPr>
        <p:grpSpPr>
          <a:xfrm>
            <a:off x="2402158" y="2275478"/>
            <a:ext cx="2661798" cy="2360326"/>
            <a:chOff x="2402158" y="2275478"/>
            <a:chExt cx="2661798" cy="2360326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77215D2C-4CE4-4C94-8218-E1CA0E223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2402158" y="2275478"/>
              <a:ext cx="2661798" cy="2360326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F3372E44-CCE9-4E5F-AFC9-1DA48AFF7583}"/>
                </a:ext>
              </a:extLst>
            </p:cNvPr>
            <p:cNvSpPr txBox="1"/>
            <p:nvPr/>
          </p:nvSpPr>
          <p:spPr>
            <a:xfrm>
              <a:off x="2790825" y="2947809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和好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99821EDA-EBF8-4412-A50C-0CFA78140156}"/>
              </a:ext>
            </a:extLst>
          </p:cNvPr>
          <p:cNvGrpSpPr/>
          <p:nvPr/>
        </p:nvGrpSpPr>
        <p:grpSpPr>
          <a:xfrm>
            <a:off x="2776603" y="1819575"/>
            <a:ext cx="1659464" cy="599003"/>
            <a:chOff x="2776603" y="1819575"/>
            <a:chExt cx="1659464" cy="599003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CDF3475B-7277-43CD-B717-AA99350CDD34}"/>
                </a:ext>
              </a:extLst>
            </p:cNvPr>
            <p:cNvSpPr txBox="1"/>
            <p:nvPr/>
          </p:nvSpPr>
          <p:spPr>
            <a:xfrm>
              <a:off x="2776603" y="1833803"/>
              <a:ext cx="6222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err="1"/>
                <a:t>hé</a:t>
              </a:r>
              <a:endParaRPr lang="zh-CN" altLang="en-US" sz="3200" dirty="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83086925-DBEB-48AD-8B43-6C58C517F7E5}"/>
                </a:ext>
              </a:extLst>
            </p:cNvPr>
            <p:cNvSpPr txBox="1"/>
            <p:nvPr/>
          </p:nvSpPr>
          <p:spPr>
            <a:xfrm>
              <a:off x="3584552" y="1819575"/>
              <a:ext cx="8515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err="1"/>
                <a:t>hǎo</a:t>
              </a:r>
              <a:endParaRPr lang="zh-CN" altLang="en-US" sz="3200" dirty="0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B7B88418-A8FF-4015-87C6-2EC50BAF4342}"/>
              </a:ext>
            </a:extLst>
          </p:cNvPr>
          <p:cNvGrpSpPr/>
          <p:nvPr/>
        </p:nvGrpSpPr>
        <p:grpSpPr>
          <a:xfrm>
            <a:off x="7012258" y="2289706"/>
            <a:ext cx="2661798" cy="2360326"/>
            <a:chOff x="7012258" y="2289706"/>
            <a:chExt cx="2661798" cy="2360326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1CC95F1E-0FC3-474A-9A77-0C41EAB70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</a:blip>
            <a:stretch>
              <a:fillRect/>
            </a:stretch>
          </p:blipFill>
          <p:spPr>
            <a:xfrm>
              <a:off x="7012258" y="2289706"/>
              <a:ext cx="2661798" cy="2360326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AC474926-18F6-4548-8E5D-545372B5F7B3}"/>
                </a:ext>
              </a:extLst>
            </p:cNvPr>
            <p:cNvSpPr txBox="1"/>
            <p:nvPr/>
          </p:nvSpPr>
          <p:spPr>
            <a:xfrm>
              <a:off x="7400925" y="296203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搅和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5D90DECA-C6DE-49FE-BCD8-50C1492C1BF7}"/>
              </a:ext>
            </a:extLst>
          </p:cNvPr>
          <p:cNvGrpSpPr/>
          <p:nvPr/>
        </p:nvGrpSpPr>
        <p:grpSpPr>
          <a:xfrm>
            <a:off x="7454464" y="1813145"/>
            <a:ext cx="1761048" cy="605433"/>
            <a:chOff x="7454464" y="1813145"/>
            <a:chExt cx="1761048" cy="605433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702BBDF6-8649-4A45-89A4-7F6C07B117C2}"/>
                </a:ext>
              </a:extLst>
            </p:cNvPr>
            <p:cNvSpPr txBox="1"/>
            <p:nvPr/>
          </p:nvSpPr>
          <p:spPr>
            <a:xfrm>
              <a:off x="7454464" y="1833803"/>
              <a:ext cx="8082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err="1"/>
                <a:t>jiǎo</a:t>
              </a:r>
              <a:endParaRPr lang="zh-CN" altLang="en-US" sz="3200" dirty="0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26E8AE38-9B18-4EC9-A9BB-6A5E356258BE}"/>
                </a:ext>
              </a:extLst>
            </p:cNvPr>
            <p:cNvSpPr txBox="1"/>
            <p:nvPr/>
          </p:nvSpPr>
          <p:spPr>
            <a:xfrm>
              <a:off x="8343157" y="1813145"/>
              <a:ext cx="8723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err="1"/>
                <a:t>huo</a:t>
              </a:r>
              <a:endParaRPr lang="zh-CN" altLang="en-US" sz="3200" dirty="0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071A4EF-BA21-4480-8CDB-3EC479DA3854}"/>
              </a:ext>
            </a:extLst>
          </p:cNvPr>
          <p:cNvSpPr/>
          <p:nvPr/>
        </p:nvSpPr>
        <p:spPr>
          <a:xfrm>
            <a:off x="2088233" y="4914020"/>
            <a:ext cx="3647152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释义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：指和睦；恢复和睦的感情。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汉仪旗黑-50S" panose="00020600040101010101" pitchFamily="18" charset="-122"/>
              <a:ea typeface="汉仪旗黑-50S" panose="00020600040101010101" pitchFamily="18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E0F5E9E-74DD-42AF-A1EE-0E7EC2EE2E5B}"/>
              </a:ext>
            </a:extLst>
          </p:cNvPr>
          <p:cNvSpPr/>
          <p:nvPr/>
        </p:nvSpPr>
        <p:spPr>
          <a:xfrm>
            <a:off x="6519581" y="4914020"/>
            <a:ext cx="3647152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释义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旗黑-50S" panose="00020600040101010101" pitchFamily="18" charset="-122"/>
                <a:ea typeface="汉仪旗黑-50S" panose="00020600040101010101" pitchFamily="18" charset="-122"/>
              </a:rPr>
              <a:t>：指和睦；恢复和睦的感情。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F9D7ABB4-99E7-41EA-A6F2-74D5DBEC8F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8796" y="-360485"/>
            <a:ext cx="4174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1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3200</Words>
  <Application>Microsoft Office PowerPoint</Application>
  <PresentationFormat>宽屏</PresentationFormat>
  <Paragraphs>152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 Unicode MS</vt:lpstr>
      <vt:lpstr>Meiryo</vt:lpstr>
      <vt:lpstr>PingFang SC</vt:lpstr>
      <vt:lpstr>等线</vt:lpstr>
      <vt:lpstr>等线 Light</vt:lpstr>
      <vt:lpstr>汉仪旗黑-50S</vt:lpstr>
      <vt:lpstr>宋体</vt:lpstr>
      <vt:lpstr>微软雅黑</vt:lpstr>
      <vt:lpstr>arial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25</cp:revision>
  <dcterms:created xsi:type="dcterms:W3CDTF">2017-08-04T02:27:31Z</dcterms:created>
  <dcterms:modified xsi:type="dcterms:W3CDTF">2020-06-16T05:22:49Z</dcterms:modified>
</cp:coreProperties>
</file>