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63" r:id="rId6"/>
    <p:sldId id="264" r:id="rId7"/>
    <p:sldId id="265" r:id="rId8"/>
    <p:sldId id="269" r:id="rId9"/>
    <p:sldId id="259" r:id="rId10"/>
    <p:sldId id="270" r:id="rId11"/>
    <p:sldId id="271" r:id="rId12"/>
    <p:sldId id="272" r:id="rId13"/>
    <p:sldId id="260" r:id="rId14"/>
    <p:sldId id="273" r:id="rId15"/>
    <p:sldId id="274" r:id="rId16"/>
    <p:sldId id="275" r:id="rId17"/>
    <p:sldId id="276" r:id="rId18"/>
    <p:sldId id="277" r:id="rId19"/>
    <p:sldId id="261" r:id="rId20"/>
    <p:sldId id="278" r:id="rId21"/>
    <p:sldId id="280" r:id="rId22"/>
    <p:sldId id="262" r:id="rId23"/>
    <p:sldId id="268" r:id="rId24"/>
    <p:sldId id="267" r:id="rId25"/>
    <p:sldId id="28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08D"/>
    <a:srgbClr val="A064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F2199-23D4-4758-999E-373666EC35BA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F2B05-46CA-4B6E-BBEA-01006585BC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618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6234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985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202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022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52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2729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4242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65530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83774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73705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0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1301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6189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2272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16387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903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734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867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434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3850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1198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9525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322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F2B05-46CA-4B6E-BBEA-01006585BC8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31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040F6C84-3122-450F-B00B-F6718E1105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7" r="8287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433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8DD2C86-BD7E-4B34-B51C-F5042CE95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20A7614-D896-4A7A-BCB5-3BD7C017E2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48D971C-35A7-4145-A113-FC812D13D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3CD96A0-6066-435A-A101-60564EDE8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5A22DC7-0E2D-4DB0-B1BF-302B81751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296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E4E9C92D-A66B-4E08-97D6-92912B8BAB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F6C6081-73F5-45DE-AFB4-DCBBA7288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FCBFCB8-CBBA-412D-BBA8-04DF3DAFC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BE693E6-1FA4-43A9-8EBF-0A24DD476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B51CC8E-4AD4-4BBF-9910-08FB47F32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31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4244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966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0293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547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52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24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5250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88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FEE0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C6E728F8-3FC9-43D0-B591-54E98E873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03E208E-9523-4A1C-AF15-7F1AD87CB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57D082A-2FE7-471E-9DA4-5A02708B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D823B19-4093-48E9-A36A-EED22B549B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49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1473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9667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83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BC922E6F-F686-48F0-B5CB-A7D1668AE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89EBF1F-DA2A-46AF-B318-10046EBB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4D8FBBD-D259-4975-B06A-F5F038087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0B12798D-21F3-41FB-AF47-182FFBB43E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5A979DA-F1B7-4C83-B17C-A83A5EE4A9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34" y="240238"/>
            <a:ext cx="11449166" cy="694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36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E0A40EE-E7BA-471B-977F-A6FA3BCF4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40D5D4C-C6AD-41BF-BA17-4701301D33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A8503C56-F83F-4735-90B2-C17BCD1B9B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BBA80E6-7864-458A-AEE4-72777C328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1E8A97D-067B-4443-99A7-802319619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CD414E1-FCF2-484D-9A7D-CB456DC69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37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570BC41-2D21-4898-83BF-4FB98F910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D90686A5-BFB8-43CF-B4E4-21602B544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529C65A3-8502-4703-A145-1E26FAA77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75947AA0-9581-46D5-BB89-5DF51269CE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57ADC88F-BE4B-4610-ABB2-AE7F552DCB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ADF242CA-2F56-4E22-BD36-AA80A0A4D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283FABBC-1928-44C5-813A-21BABAA58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28129CC2-8DD7-4800-8E40-423851C43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595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CF87785-9B97-484E-930F-1659E5257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522B91D7-AD43-4AD9-AFDC-3C25ADE2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FA3BEE40-9BF2-42BC-A546-D3413C845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02DDC4DE-7A90-4CED-941E-123DC6026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99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3445D33-471E-4194-B908-1A6F86FEB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9F679278-DA2F-413D-8304-5A97D1E12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9CF2CD1-B4C7-43DC-AA41-077124DD0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277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C4D535D-E5B7-4EF8-9EBA-EC69765BB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B2396EA-F0E0-411C-91FF-2A1913D51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30A1DA8-C3B3-46B6-94FD-3EA0AA7A71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498AFAE-51E4-4B3B-8256-B45259AA2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FCD02CB-B2E0-454E-86A8-C42CBD064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4BF57F3-E387-4998-8220-54AB06448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25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B0DE26D-72DB-427A-B90A-5AB0D9A04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EBA6E4B2-D334-44AF-A854-77A63A7BAA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F5CD2A32-DA65-4282-8896-08BA33682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3D40506-2B1E-4B96-A13A-F39E764E2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9B9C5DF-1A49-473E-9D30-AFB8C98E6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3D7529A-86B1-40CB-86F0-068BE9892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56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43E2B1E7-0605-4A89-9B15-57478B8F0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C88C987-9D72-41B4-9840-58E174F9A7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B5B422A-F835-400A-8935-4BBF5D267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B4917-7880-4F77-B798-C68CCE5B36E5}" type="datetimeFigureOut">
              <a:rPr lang="zh-CN" altLang="en-US" smtClean="0"/>
              <a:t>2020/6/15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E8E9A9D-A748-4137-8465-3DE0C5ABCA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1E0A293-B8FC-40BB-8754-F7872BE215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FC2ED-DEAE-40AA-ABEF-0A000969D5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60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13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C607F0E-1B9A-42ED-AE58-7B59B05451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03635" flipH="1">
            <a:off x="664899" y="3886546"/>
            <a:ext cx="2029371" cy="202937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E4A33501-4E69-488C-AE5F-B40AE8CB2C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00"/>
          <a:stretch/>
        </p:blipFill>
        <p:spPr>
          <a:xfrm>
            <a:off x="19066" y="5659301"/>
            <a:ext cx="12192000" cy="125679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2AECD0F-3176-4FC3-A99B-EFD7E4080B0B}"/>
              </a:ext>
            </a:extLst>
          </p:cNvPr>
          <p:cNvSpPr txBox="1"/>
          <p:nvPr/>
        </p:nvSpPr>
        <p:spPr>
          <a:xfrm>
            <a:off x="2425896" y="1178089"/>
            <a:ext cx="737834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b="1" dirty="0">
                <a:blipFill>
                  <a:blip r:embed="rId5"/>
                  <a:tile tx="0" ty="0" sx="100000" sy="100000" flip="none" algn="tl"/>
                </a:blip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活化石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F9BBFB1-B6F2-4B57-AEEF-39C3D5656E2A}"/>
              </a:ext>
            </a:extLst>
          </p:cNvPr>
          <p:cNvSpPr txBox="1"/>
          <p:nvPr/>
        </p:nvSpPr>
        <p:spPr>
          <a:xfrm>
            <a:off x="2225871" y="3343087"/>
            <a:ext cx="7778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blipFill>
                  <a:blip r:embed="rId5"/>
                  <a:tile tx="0" ty="0" sx="100000" sy="100000" flip="none" algn="tl"/>
                </a:blip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3600" dirty="0"/>
              <a:t>人教版小学二年级上册语文第</a:t>
            </a:r>
            <a:r>
              <a:rPr lang="en-US" altLang="zh-CN" sz="3600" dirty="0"/>
              <a:t>33</a:t>
            </a:r>
            <a:r>
              <a:rPr lang="zh-CN" altLang="en-US" sz="3600" dirty="0"/>
              <a:t>课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AE91680B-5C97-41D1-86CA-8647D7DAD364}"/>
              </a:ext>
            </a:extLst>
          </p:cNvPr>
          <p:cNvSpPr txBox="1"/>
          <p:nvPr/>
        </p:nvSpPr>
        <p:spPr>
          <a:xfrm>
            <a:off x="2614242" y="4084424"/>
            <a:ext cx="7001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blipFill>
                  <a:blip r:embed="rId5"/>
                  <a:tile tx="0" ty="0" sx="100000" sy="100000" flip="none" algn="tl"/>
                </a:blip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dirty="0"/>
              <a:t>授课老师</a:t>
            </a:r>
            <a:r>
              <a:rPr lang="zh-CN" altLang="en-US" dirty="0" smtClean="0"/>
              <a:t>：</a:t>
            </a:r>
            <a:r>
              <a:rPr lang="zh-CN" altLang="en-US" dirty="0"/>
              <a:t>优</a:t>
            </a:r>
            <a:r>
              <a:rPr lang="zh-CN" altLang="en-US" dirty="0" smtClean="0"/>
              <a:t>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 </a:t>
            </a:r>
            <a:r>
              <a:rPr lang="zh-CN" altLang="en-US" dirty="0"/>
              <a:t>时间：</a:t>
            </a:r>
            <a:r>
              <a:rPr lang="en-US" altLang="zh-CN" dirty="0" smtClean="0"/>
              <a:t>202X</a:t>
            </a:r>
            <a:r>
              <a:rPr lang="zh-CN" altLang="en-US" dirty="0" smtClean="0"/>
              <a:t>年  </a:t>
            </a:r>
            <a:endParaRPr lang="zh-CN" altLang="en-US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8D109DFD-5634-4870-9F49-C239F657F62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368" y="3489086"/>
            <a:ext cx="3892301" cy="3892301"/>
          </a:xfrm>
          <a:prstGeom prst="rect">
            <a:avLst/>
          </a:prstGeom>
          <a:scene3d>
            <a:camera prst="isometricTopUp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536727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1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24FE3B1-6EB4-4652-ADC1-750E324FDDA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7159" y="3188112"/>
            <a:ext cx="2618501" cy="149492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3E985C1-1505-457F-88BC-0D30990ED3D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5660" y="3167045"/>
            <a:ext cx="2016780" cy="153706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B2E827C-A12C-4524-9DF7-C513306599A2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92440" y="3114723"/>
            <a:ext cx="1944672" cy="168082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EEF65C9-89C9-4A30-AD4D-4F391790807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51" b="4833"/>
          <a:stretch/>
        </p:blipFill>
        <p:spPr>
          <a:xfrm rot="1942368">
            <a:off x="2374873" y="411823"/>
            <a:ext cx="1885800" cy="275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246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D9E6B30-DC7D-4E72-A674-0D6A9CA3015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1180" y="2749912"/>
            <a:ext cx="1966583" cy="18579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501A2AD-FB58-4CBE-9C1F-0727E753B89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2056" y="2833062"/>
            <a:ext cx="2195663" cy="176514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AE6FBCA-5AF8-43C9-8E24-492DBF3F439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64525" y="2983755"/>
            <a:ext cx="1966316" cy="161444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4B87C2D-607E-46B2-AD05-11C20246DC1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51" b="4833"/>
          <a:stretch/>
        </p:blipFill>
        <p:spPr>
          <a:xfrm rot="1942368">
            <a:off x="2374873" y="411823"/>
            <a:ext cx="1885800" cy="275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946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C91C487-6B21-4150-B7DB-ED2A9A775F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68" b="59514"/>
          <a:stretch/>
        </p:blipFill>
        <p:spPr>
          <a:xfrm>
            <a:off x="2068284" y="1968495"/>
            <a:ext cx="3439887" cy="2301472"/>
          </a:xfrm>
          <a:custGeom>
            <a:avLst/>
            <a:gdLst>
              <a:gd name="connsiteX0" fmla="*/ 0 w 4149911"/>
              <a:gd name="connsiteY0" fmla="*/ 0 h 2776517"/>
              <a:gd name="connsiteX1" fmla="*/ 4149911 w 4149911"/>
              <a:gd name="connsiteY1" fmla="*/ 0 h 2776517"/>
              <a:gd name="connsiteX2" fmla="*/ 4149911 w 4149911"/>
              <a:gd name="connsiteY2" fmla="*/ 2776517 h 2776517"/>
              <a:gd name="connsiteX3" fmla="*/ 0 w 4149911"/>
              <a:gd name="connsiteY3" fmla="*/ 2776517 h 2776517"/>
              <a:gd name="connsiteX4" fmla="*/ 0 w 4149911"/>
              <a:gd name="connsiteY4" fmla="*/ 2668822 h 2776517"/>
              <a:gd name="connsiteX5" fmla="*/ 391887 w 4149911"/>
              <a:gd name="connsiteY5" fmla="*/ 2668822 h 2776517"/>
              <a:gd name="connsiteX6" fmla="*/ 391887 w 4149911"/>
              <a:gd name="connsiteY6" fmla="*/ 1885050 h 2776517"/>
              <a:gd name="connsiteX7" fmla="*/ 0 w 4149911"/>
              <a:gd name="connsiteY7" fmla="*/ 1885050 h 2776517"/>
              <a:gd name="connsiteX8" fmla="*/ 0 w 4149911"/>
              <a:gd name="connsiteY8" fmla="*/ 0 h 277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49911" h="2776517">
                <a:moveTo>
                  <a:pt x="0" y="0"/>
                </a:moveTo>
                <a:lnTo>
                  <a:pt x="4149911" y="0"/>
                </a:lnTo>
                <a:lnTo>
                  <a:pt x="4149911" y="2776517"/>
                </a:lnTo>
                <a:lnTo>
                  <a:pt x="0" y="2776517"/>
                </a:lnTo>
                <a:lnTo>
                  <a:pt x="0" y="2668822"/>
                </a:lnTo>
                <a:lnTo>
                  <a:pt x="391887" y="2668822"/>
                </a:lnTo>
                <a:lnTo>
                  <a:pt x="391887" y="1885050"/>
                </a:lnTo>
                <a:lnTo>
                  <a:pt x="0" y="188505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0B5C74B-1D77-448B-A9B7-53685056FC12}"/>
              </a:ext>
            </a:extLst>
          </p:cNvPr>
          <p:cNvGrpSpPr/>
          <p:nvPr/>
        </p:nvGrpSpPr>
        <p:grpSpPr>
          <a:xfrm>
            <a:off x="5295680" y="2319316"/>
            <a:ext cx="4142235" cy="1950651"/>
            <a:chOff x="5295680" y="2319316"/>
            <a:chExt cx="4142235" cy="1950651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79FDFABC-BB3D-47DC-8CA7-E24F33F2EDC9}"/>
                </a:ext>
              </a:extLst>
            </p:cNvPr>
            <p:cNvSpPr txBox="1"/>
            <p:nvPr/>
          </p:nvSpPr>
          <p:spPr>
            <a:xfrm>
              <a:off x="5295684" y="2319316"/>
              <a:ext cx="414223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zh-CN" altLang="en-US" sz="6000" dirty="0"/>
                <a:t>课文赏析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CD215321-3CBF-448D-932E-BC3B0BAD3EE5}"/>
                </a:ext>
              </a:extLst>
            </p:cNvPr>
            <p:cNvSpPr txBox="1"/>
            <p:nvPr/>
          </p:nvSpPr>
          <p:spPr>
            <a:xfrm>
              <a:off x="5295680" y="3161971"/>
              <a:ext cx="414223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en-US" altLang="zh-CN" dirty="0"/>
                <a:t>Part Three</a:t>
              </a:r>
              <a:endParaRPr lang="zh-CN" altLang="en-US" dirty="0"/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570E6CAD-5ACB-4E36-B68F-7D01258008D6}"/>
                </a:ext>
              </a:extLst>
            </p:cNvPr>
            <p:cNvCxnSpPr/>
            <p:nvPr/>
          </p:nvCxnSpPr>
          <p:spPr>
            <a:xfrm>
              <a:off x="5943602" y="3334979"/>
              <a:ext cx="2880000" cy="0"/>
            </a:xfrm>
            <a:prstGeom prst="line">
              <a:avLst/>
            </a:prstGeom>
            <a:ln>
              <a:solidFill>
                <a:srgbClr val="A064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1869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E6DBA4B8-5E5A-41BE-B831-4FFED4E8C3F2}"/>
              </a:ext>
            </a:extLst>
          </p:cNvPr>
          <p:cNvSpPr/>
          <p:nvPr/>
        </p:nvSpPr>
        <p:spPr>
          <a:xfrm>
            <a:off x="2819708" y="2737267"/>
            <a:ext cx="7650172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在博物馆里，我们观看一块块化石，就能看到亿万年前的动物、植物。那么，你看</a:t>
            </a:r>
            <a:r>
              <a:rPr lang="zh-CN" altLang="en-US" sz="3600" b="1" dirty="0">
                <a:solidFill>
                  <a:srgbClr val="A06453"/>
                </a:solidFill>
                <a:ea typeface="方正稚艺简体" panose="03000509000000000000" pitchFamily="65" charset="-122"/>
              </a:rPr>
              <a:t>过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活的化石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吗？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93E8A58-FBFC-4838-B554-C4068A4398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120" y="121920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438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BEAB5D0-7B53-4A44-8C98-E2EB0325EB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7957" y="1703351"/>
            <a:ext cx="2590003" cy="35116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DF7376E-D699-4918-8EAF-0BE8D3933881}"/>
              </a:ext>
            </a:extLst>
          </p:cNvPr>
          <p:cNvSpPr/>
          <p:nvPr/>
        </p:nvSpPr>
        <p:spPr>
          <a:xfrm>
            <a:off x="2045970" y="1703351"/>
            <a:ext cx="5314950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      银杏树</a:t>
            </a:r>
            <a:r>
              <a:rPr lang="zh-CN" altLang="en-US" sz="24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，又叫白果树，它是几亿年前的树种，十分珍贵。银杏树的样子很容易辨认，一片片叶子像一把把小扇子。银杏树长得慢极了，如果你小时候种下一棵银杏树，一直要等你当上爷爷，才能吃上它的果子。所以，银杏树又叫公孙树。</a:t>
            </a:r>
          </a:p>
        </p:txBody>
      </p:sp>
    </p:spTree>
    <p:extLst>
      <p:ext uri="{BB962C8B-B14F-4D97-AF65-F5344CB8AC3E}">
        <p14:creationId xmlns:p14="http://schemas.microsoft.com/office/powerpoint/2010/main" val="871241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49DE917F-ECEE-4A2F-A314-B087F81CEE82}"/>
              </a:ext>
            </a:extLst>
          </p:cNvPr>
          <p:cNvSpPr/>
          <p:nvPr/>
        </p:nvSpPr>
        <p:spPr>
          <a:xfrm>
            <a:off x="1992630" y="1883956"/>
            <a:ext cx="6076950" cy="3342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       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大熊猫</a:t>
            </a:r>
            <a:r>
              <a:rPr lang="zh-CN" altLang="en-US" sz="28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是我们熟悉的动物，非常可爱。和它在同一时期生活过的动物，许多早就灭绝了，大熊猫却一代一代地活到了今天。我们都知道大熊猫爱吃竹子，你能想到吗，它的祖先却以食肉为生。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C4648D9-5150-41EE-B035-99F2FF9B83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39" r="1254"/>
          <a:stretch/>
        </p:blipFill>
        <p:spPr>
          <a:xfrm>
            <a:off x="6872199" y="1047750"/>
            <a:ext cx="4100601" cy="5002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23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5DC614F-EFC1-4EBA-A0F1-1453CC2512E6}"/>
              </a:ext>
            </a:extLst>
          </p:cNvPr>
          <p:cNvSpPr/>
          <p:nvPr/>
        </p:nvSpPr>
        <p:spPr>
          <a:xfrm>
            <a:off x="4891087" y="1394936"/>
            <a:ext cx="6119813" cy="3859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      中华鲟</a:t>
            </a:r>
            <a:r>
              <a:rPr lang="zh-CN" altLang="en-US" sz="28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也是一种古生物，它有一亿多年的历史。中华鲟生活在江河里，最大的可以长到五百千克重．它身上披着大片的硬鳞，核桃大的眼睛亮晶晶的，一张大嘴又尖又长，样子怪怪的。由于以前缺乏保护，目前，中华鲟已成为稀有鱼种了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C40E5F4-040F-4C51-BD13-E5E816DEB0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3291">
            <a:off x="1391699" y="1574586"/>
            <a:ext cx="3290614" cy="376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557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67E5B3D-2160-42BA-B5CA-6729C89500FC}"/>
              </a:ext>
            </a:extLst>
          </p:cNvPr>
          <p:cNvSpPr txBox="1"/>
          <p:nvPr/>
        </p:nvSpPr>
        <p:spPr>
          <a:xfrm>
            <a:off x="1811454" y="1060518"/>
            <a:ext cx="912324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800" b="1">
                <a:solidFill>
                  <a:srgbClr val="775C3C"/>
                </a:solidFill>
                <a:ea typeface="汉仪良品线简" panose="00020600040101010101" pitchFamily="18" charset="-122"/>
              </a:defRPr>
            </a:lvl1pPr>
          </a:lstStyle>
          <a:p>
            <a:pPr algn="ctr"/>
            <a:r>
              <a:rPr lang="zh-CN" altLang="en-US" sz="4000" dirty="0">
                <a:solidFill>
                  <a:srgbClr val="FF0000"/>
                </a:solidFill>
                <a:ea typeface="方正稚艺简体" panose="03000509000000000000" pitchFamily="65" charset="-122"/>
              </a:rPr>
              <a:t>银杏树、大熊猫、中华鲟</a:t>
            </a:r>
            <a:r>
              <a:rPr lang="zh-CN" altLang="en-US" sz="3200" dirty="0">
                <a:ea typeface="方正稚艺简体" panose="03000509000000000000" pitchFamily="65" charset="-122"/>
              </a:rPr>
              <a:t>，科学家把它们叫做</a:t>
            </a:r>
            <a:r>
              <a:rPr lang="zh-CN" altLang="en-US" sz="3200" dirty="0">
                <a:solidFill>
                  <a:srgbClr val="FF0000"/>
                </a:solidFill>
                <a:ea typeface="方正稚艺简体" panose="03000509000000000000" pitchFamily="65" charset="-122"/>
              </a:rPr>
              <a:t>“活化石”</a:t>
            </a:r>
            <a:r>
              <a:rPr lang="zh-CN" altLang="en-US" sz="3200" dirty="0">
                <a:ea typeface="方正稚艺简体" panose="03000509000000000000" pitchFamily="65" charset="-122"/>
              </a:rPr>
              <a:t>，我们要好好保护它们。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5117862-781B-4E24-906F-F60F897B3C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55" y="1771482"/>
            <a:ext cx="6529943" cy="3688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555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FE94A54-1178-4765-8189-FBC6178956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68" b="59514"/>
          <a:stretch/>
        </p:blipFill>
        <p:spPr>
          <a:xfrm>
            <a:off x="2068284" y="1968495"/>
            <a:ext cx="3439887" cy="2301472"/>
          </a:xfrm>
          <a:custGeom>
            <a:avLst/>
            <a:gdLst>
              <a:gd name="connsiteX0" fmla="*/ 0 w 4149911"/>
              <a:gd name="connsiteY0" fmla="*/ 0 h 2776517"/>
              <a:gd name="connsiteX1" fmla="*/ 4149911 w 4149911"/>
              <a:gd name="connsiteY1" fmla="*/ 0 h 2776517"/>
              <a:gd name="connsiteX2" fmla="*/ 4149911 w 4149911"/>
              <a:gd name="connsiteY2" fmla="*/ 2776517 h 2776517"/>
              <a:gd name="connsiteX3" fmla="*/ 0 w 4149911"/>
              <a:gd name="connsiteY3" fmla="*/ 2776517 h 2776517"/>
              <a:gd name="connsiteX4" fmla="*/ 0 w 4149911"/>
              <a:gd name="connsiteY4" fmla="*/ 2668822 h 2776517"/>
              <a:gd name="connsiteX5" fmla="*/ 391887 w 4149911"/>
              <a:gd name="connsiteY5" fmla="*/ 2668822 h 2776517"/>
              <a:gd name="connsiteX6" fmla="*/ 391887 w 4149911"/>
              <a:gd name="connsiteY6" fmla="*/ 1885050 h 2776517"/>
              <a:gd name="connsiteX7" fmla="*/ 0 w 4149911"/>
              <a:gd name="connsiteY7" fmla="*/ 1885050 h 2776517"/>
              <a:gd name="connsiteX8" fmla="*/ 0 w 4149911"/>
              <a:gd name="connsiteY8" fmla="*/ 0 h 277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49911" h="2776517">
                <a:moveTo>
                  <a:pt x="0" y="0"/>
                </a:moveTo>
                <a:lnTo>
                  <a:pt x="4149911" y="0"/>
                </a:lnTo>
                <a:lnTo>
                  <a:pt x="4149911" y="2776517"/>
                </a:lnTo>
                <a:lnTo>
                  <a:pt x="0" y="2776517"/>
                </a:lnTo>
                <a:lnTo>
                  <a:pt x="0" y="2668822"/>
                </a:lnTo>
                <a:lnTo>
                  <a:pt x="391887" y="2668822"/>
                </a:lnTo>
                <a:lnTo>
                  <a:pt x="391887" y="1885050"/>
                </a:lnTo>
                <a:lnTo>
                  <a:pt x="0" y="188505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916A404-4779-4EB0-A10D-2735326A7251}"/>
              </a:ext>
            </a:extLst>
          </p:cNvPr>
          <p:cNvGrpSpPr/>
          <p:nvPr/>
        </p:nvGrpSpPr>
        <p:grpSpPr>
          <a:xfrm>
            <a:off x="5295680" y="2319316"/>
            <a:ext cx="4142235" cy="1950651"/>
            <a:chOff x="5295680" y="2319316"/>
            <a:chExt cx="4142235" cy="1950651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75CCF77-C756-4E96-B8A5-ED23A6517394}"/>
                </a:ext>
              </a:extLst>
            </p:cNvPr>
            <p:cNvSpPr txBox="1"/>
            <p:nvPr/>
          </p:nvSpPr>
          <p:spPr>
            <a:xfrm>
              <a:off x="5295684" y="2319316"/>
              <a:ext cx="414223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zh-CN" altLang="en-US" sz="6000" dirty="0"/>
                <a:t>随堂测验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777811B-D6A1-4E71-8CDC-8504F3A2ACDD}"/>
                </a:ext>
              </a:extLst>
            </p:cNvPr>
            <p:cNvSpPr txBox="1"/>
            <p:nvPr/>
          </p:nvSpPr>
          <p:spPr>
            <a:xfrm>
              <a:off x="5295680" y="3161971"/>
              <a:ext cx="414223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en-US" altLang="zh-CN" dirty="0"/>
                <a:t>Part Four</a:t>
              </a:r>
              <a:endParaRPr lang="zh-CN" altLang="en-US" dirty="0"/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0FC078DD-DD50-4005-9ECC-75B4FF2123AF}"/>
                </a:ext>
              </a:extLst>
            </p:cNvPr>
            <p:cNvCxnSpPr/>
            <p:nvPr/>
          </p:nvCxnSpPr>
          <p:spPr>
            <a:xfrm>
              <a:off x="5943602" y="3334979"/>
              <a:ext cx="2880000" cy="0"/>
            </a:xfrm>
            <a:prstGeom prst="line">
              <a:avLst/>
            </a:prstGeom>
            <a:ln>
              <a:solidFill>
                <a:srgbClr val="A064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62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A18666A-B1AE-4E2D-9520-233309C906A6}"/>
              </a:ext>
            </a:extLst>
          </p:cNvPr>
          <p:cNvSpPr txBox="1"/>
          <p:nvPr/>
        </p:nvSpPr>
        <p:spPr>
          <a:xfrm>
            <a:off x="2055597" y="3125383"/>
            <a:ext cx="2852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一片片（</a:t>
            </a:r>
            <a:r>
              <a:rPr lang="zh-CN" altLang="en-US" sz="3200" b="1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叶子）</a:t>
            </a:r>
            <a:endParaRPr lang="zh-CN" altLang="en-US" sz="2800" b="1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B3C3A9D-FC8B-4635-8756-E79EE64C3EB5}"/>
              </a:ext>
            </a:extLst>
          </p:cNvPr>
          <p:cNvSpPr txBox="1"/>
          <p:nvPr/>
        </p:nvSpPr>
        <p:spPr>
          <a:xfrm>
            <a:off x="4809554" y="3125383"/>
            <a:ext cx="2852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一把把（</a:t>
            </a:r>
            <a:r>
              <a:rPr lang="zh-CN" altLang="en-US" sz="3200" b="1" dirty="0"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扇子）</a:t>
            </a:r>
            <a:endParaRPr lang="zh-CN" altLang="en-US" sz="2800" b="1" dirty="0">
              <a:solidFill>
                <a:srgbClr val="FF0000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3D3EA8E-C785-42B7-A20F-533D294EFCA3}"/>
              </a:ext>
            </a:extLst>
          </p:cNvPr>
          <p:cNvSpPr txBox="1"/>
          <p:nvPr/>
        </p:nvSpPr>
        <p:spPr>
          <a:xfrm>
            <a:off x="7517025" y="3125383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一块块（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）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7F9D638B-7B46-42F0-A964-F53558339083}"/>
              </a:ext>
            </a:extLst>
          </p:cNvPr>
          <p:cNvSpPr txBox="1"/>
          <p:nvPr/>
        </p:nvSpPr>
        <p:spPr>
          <a:xfrm>
            <a:off x="2031555" y="4160469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一条条（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）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B8B9D6F-7333-42F8-966E-A311E5556699}"/>
              </a:ext>
            </a:extLst>
          </p:cNvPr>
          <p:cNvSpPr txBox="1"/>
          <p:nvPr/>
        </p:nvSpPr>
        <p:spPr>
          <a:xfrm>
            <a:off x="4774290" y="4160469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一颗颗（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）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197C9B2A-B0BD-42D7-BE48-FEC7B885091C}"/>
              </a:ext>
            </a:extLst>
          </p:cNvPr>
          <p:cNvSpPr txBox="1"/>
          <p:nvPr/>
        </p:nvSpPr>
        <p:spPr>
          <a:xfrm>
            <a:off x="7517025" y="4160469"/>
            <a:ext cx="29001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一只只（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  </a:t>
            </a:r>
            <a:r>
              <a:rPr lang="zh-CN" altLang="en-US" sz="2800" b="1" dirty="0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）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7B455C7-DB2A-4CC1-8DA9-78D312F483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76" r="-2917"/>
          <a:stretch/>
        </p:blipFill>
        <p:spPr>
          <a:xfrm flipH="1">
            <a:off x="1501942" y="483088"/>
            <a:ext cx="4222520" cy="157431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5ACF30C-B7B4-4924-8D2F-408FB16E17E4}"/>
              </a:ext>
            </a:extLst>
          </p:cNvPr>
          <p:cNvSpPr txBox="1"/>
          <p:nvPr/>
        </p:nvSpPr>
        <p:spPr>
          <a:xfrm>
            <a:off x="2869924" y="1193496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3600" dirty="0">
                <a:solidFill>
                  <a:schemeClr val="bg1"/>
                </a:solidFill>
              </a:rPr>
              <a:t>随堂测验</a:t>
            </a:r>
          </a:p>
        </p:txBody>
      </p:sp>
    </p:spTree>
    <p:extLst>
      <p:ext uri="{BB962C8B-B14F-4D97-AF65-F5344CB8AC3E}">
        <p14:creationId xmlns:p14="http://schemas.microsoft.com/office/powerpoint/2010/main" val="1592386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64B8F123-3D88-48C4-B931-4BABE92EF602}"/>
              </a:ext>
            </a:extLst>
          </p:cNvPr>
          <p:cNvSpPr txBox="1"/>
          <p:nvPr/>
        </p:nvSpPr>
        <p:spPr>
          <a:xfrm>
            <a:off x="259450" y="2962132"/>
            <a:ext cx="24841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目录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45AD8DD-23B1-45CC-B75E-2449BCBA08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70" r="45916"/>
          <a:stretch/>
        </p:blipFill>
        <p:spPr>
          <a:xfrm>
            <a:off x="2931318" y="589649"/>
            <a:ext cx="867195" cy="100866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92D62C9-FA9A-4499-86D6-55B29DE0618E}"/>
              </a:ext>
            </a:extLst>
          </p:cNvPr>
          <p:cNvSpPr txBox="1"/>
          <p:nvPr/>
        </p:nvSpPr>
        <p:spPr>
          <a:xfrm>
            <a:off x="3363970" y="602593"/>
            <a:ext cx="4003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4800" dirty="0"/>
              <a:t>化石知识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A673F22-DDEB-48BF-BBA3-230EF61FFB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25874">
            <a:off x="8323018" y="1330150"/>
            <a:ext cx="3094101" cy="435022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C5E58F97-4CFA-48F3-B12A-F5C8BECA9B3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70" r="45916"/>
          <a:stretch/>
        </p:blipFill>
        <p:spPr>
          <a:xfrm>
            <a:off x="3945178" y="1761665"/>
            <a:ext cx="867195" cy="1008664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946F1486-77EC-4DBB-9BCE-DFDFF36C3AB5}"/>
              </a:ext>
            </a:extLst>
          </p:cNvPr>
          <p:cNvSpPr txBox="1"/>
          <p:nvPr/>
        </p:nvSpPr>
        <p:spPr>
          <a:xfrm>
            <a:off x="4377830" y="1774609"/>
            <a:ext cx="4003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4800" dirty="0"/>
              <a:t>生字卡片</a:t>
            </a: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B9460FA6-3229-4540-B790-88E2BE29F7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70" r="45916"/>
          <a:stretch/>
        </p:blipFill>
        <p:spPr>
          <a:xfrm>
            <a:off x="2944576" y="2933681"/>
            <a:ext cx="867195" cy="1008664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E0DB6C83-AB61-4059-A96D-36068132DDA8}"/>
              </a:ext>
            </a:extLst>
          </p:cNvPr>
          <p:cNvSpPr txBox="1"/>
          <p:nvPr/>
        </p:nvSpPr>
        <p:spPr>
          <a:xfrm>
            <a:off x="3377228" y="2946625"/>
            <a:ext cx="4003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4800" dirty="0"/>
              <a:t>课文赏析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1403256A-1981-419A-BFD5-359F9E7ECB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70" r="45916"/>
          <a:stretch/>
        </p:blipFill>
        <p:spPr>
          <a:xfrm>
            <a:off x="3945178" y="4105697"/>
            <a:ext cx="867195" cy="1008664"/>
          </a:xfrm>
          <a:prstGeom prst="rect">
            <a:avLst/>
          </a:prstGeom>
        </p:spPr>
      </p:pic>
      <p:sp>
        <p:nvSpPr>
          <p:cNvPr id="33" name="文本框 32">
            <a:extLst>
              <a:ext uri="{FF2B5EF4-FFF2-40B4-BE49-F238E27FC236}">
                <a16:creationId xmlns:a16="http://schemas.microsoft.com/office/drawing/2014/main" xmlns="" id="{B6AC0E00-F874-4BFB-B827-DA6F0F124B11}"/>
              </a:ext>
            </a:extLst>
          </p:cNvPr>
          <p:cNvSpPr txBox="1"/>
          <p:nvPr/>
        </p:nvSpPr>
        <p:spPr>
          <a:xfrm>
            <a:off x="4377830" y="4118641"/>
            <a:ext cx="4003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4800" dirty="0"/>
              <a:t>随堂测验</a:t>
            </a: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E8DBE929-E5E6-4B86-AB64-3FAAAD25C5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70" r="45916"/>
          <a:stretch/>
        </p:blipFill>
        <p:spPr>
          <a:xfrm>
            <a:off x="3147643" y="5277713"/>
            <a:ext cx="867195" cy="1008664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74F71AB5-DAE6-42B3-967B-113627C0E240}"/>
              </a:ext>
            </a:extLst>
          </p:cNvPr>
          <p:cNvSpPr txBox="1"/>
          <p:nvPr/>
        </p:nvSpPr>
        <p:spPr>
          <a:xfrm>
            <a:off x="3580295" y="5290657"/>
            <a:ext cx="4003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6600" b="1">
                <a:solidFill>
                  <a:schemeClr val="tx1">
                    <a:lumMod val="75000"/>
                    <a:lumOff val="25000"/>
                  </a:schemeClr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4800" dirty="0"/>
              <a:t>课后作业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5F265499-C327-4A38-B0B8-003E6A2B8583}"/>
              </a:ext>
            </a:extLst>
          </p:cNvPr>
          <p:cNvCxnSpPr/>
          <p:nvPr/>
        </p:nvCxnSpPr>
        <p:spPr>
          <a:xfrm>
            <a:off x="3580295" y="1433590"/>
            <a:ext cx="434543" cy="508814"/>
          </a:xfrm>
          <a:prstGeom prst="line">
            <a:avLst/>
          </a:prstGeom>
          <a:ln>
            <a:solidFill>
              <a:srgbClr val="A06453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A0706018-61E4-4621-9D39-9280E86F8E44}"/>
              </a:ext>
            </a:extLst>
          </p:cNvPr>
          <p:cNvCxnSpPr>
            <a:cxnSpLocks/>
          </p:cNvCxnSpPr>
          <p:nvPr/>
        </p:nvCxnSpPr>
        <p:spPr>
          <a:xfrm flipH="1">
            <a:off x="3580295" y="2605606"/>
            <a:ext cx="595465" cy="492798"/>
          </a:xfrm>
          <a:prstGeom prst="line">
            <a:avLst/>
          </a:prstGeom>
          <a:ln>
            <a:solidFill>
              <a:srgbClr val="A06453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2816BFC4-1F3A-40E4-A975-0EE66DDCEA7A}"/>
              </a:ext>
            </a:extLst>
          </p:cNvPr>
          <p:cNvCxnSpPr/>
          <p:nvPr/>
        </p:nvCxnSpPr>
        <p:spPr>
          <a:xfrm>
            <a:off x="3580295" y="3777622"/>
            <a:ext cx="434543" cy="489578"/>
          </a:xfrm>
          <a:prstGeom prst="line">
            <a:avLst/>
          </a:prstGeom>
          <a:ln>
            <a:solidFill>
              <a:srgbClr val="A06453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>
            <a:extLst>
              <a:ext uri="{FF2B5EF4-FFF2-40B4-BE49-F238E27FC236}">
                <a16:creationId xmlns:a16="http://schemas.microsoft.com/office/drawing/2014/main" xmlns="" id="{2C26DF49-EA95-4367-A20F-D64A440B553C}"/>
              </a:ext>
            </a:extLst>
          </p:cNvPr>
          <p:cNvCxnSpPr/>
          <p:nvPr/>
        </p:nvCxnSpPr>
        <p:spPr>
          <a:xfrm flipH="1">
            <a:off x="3805930" y="4933622"/>
            <a:ext cx="369830" cy="521758"/>
          </a:xfrm>
          <a:prstGeom prst="line">
            <a:avLst/>
          </a:prstGeom>
          <a:ln>
            <a:solidFill>
              <a:srgbClr val="A06453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183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27" grpId="0"/>
      <p:bldP spid="30" grpId="0"/>
      <p:bldP spid="33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1F6E230-D0FC-4960-A046-F0EF58E783F7}"/>
              </a:ext>
            </a:extLst>
          </p:cNvPr>
          <p:cNvSpPr/>
          <p:nvPr/>
        </p:nvSpPr>
        <p:spPr>
          <a:xfrm>
            <a:off x="2301357" y="2787134"/>
            <a:ext cx="8576193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（ 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银杏树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  ）、（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大熊猫 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）、（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中华鲟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）三种古生物都是（</a:t>
            </a:r>
            <a:r>
              <a:rPr lang="zh-CN" altLang="en-US" sz="36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活化石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55B4E3F-E3C7-47F4-B890-B3C016A627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76" r="-2917"/>
          <a:stretch/>
        </p:blipFill>
        <p:spPr>
          <a:xfrm flipH="1">
            <a:off x="1501942" y="483088"/>
            <a:ext cx="4222520" cy="157431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3E0BD53-E0E2-49ED-882F-C9FCCF8A4C7B}"/>
              </a:ext>
            </a:extLst>
          </p:cNvPr>
          <p:cNvSpPr txBox="1"/>
          <p:nvPr/>
        </p:nvSpPr>
        <p:spPr>
          <a:xfrm>
            <a:off x="2869924" y="1193496"/>
            <a:ext cx="2037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rgbClr val="775C3C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3600" dirty="0">
                <a:solidFill>
                  <a:schemeClr val="bg1"/>
                </a:solidFill>
              </a:rPr>
              <a:t>随堂测验</a:t>
            </a:r>
          </a:p>
        </p:txBody>
      </p:sp>
    </p:spTree>
    <p:extLst>
      <p:ext uri="{BB962C8B-B14F-4D97-AF65-F5344CB8AC3E}">
        <p14:creationId xmlns:p14="http://schemas.microsoft.com/office/powerpoint/2010/main" val="468819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963D080-8A7A-45F9-B984-9EEFFB7EB3E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68" b="59514"/>
          <a:stretch/>
        </p:blipFill>
        <p:spPr>
          <a:xfrm>
            <a:off x="2068284" y="1968495"/>
            <a:ext cx="3439887" cy="2301472"/>
          </a:xfrm>
          <a:custGeom>
            <a:avLst/>
            <a:gdLst>
              <a:gd name="connsiteX0" fmla="*/ 0 w 4149911"/>
              <a:gd name="connsiteY0" fmla="*/ 0 h 2776517"/>
              <a:gd name="connsiteX1" fmla="*/ 4149911 w 4149911"/>
              <a:gd name="connsiteY1" fmla="*/ 0 h 2776517"/>
              <a:gd name="connsiteX2" fmla="*/ 4149911 w 4149911"/>
              <a:gd name="connsiteY2" fmla="*/ 2776517 h 2776517"/>
              <a:gd name="connsiteX3" fmla="*/ 0 w 4149911"/>
              <a:gd name="connsiteY3" fmla="*/ 2776517 h 2776517"/>
              <a:gd name="connsiteX4" fmla="*/ 0 w 4149911"/>
              <a:gd name="connsiteY4" fmla="*/ 2668822 h 2776517"/>
              <a:gd name="connsiteX5" fmla="*/ 391887 w 4149911"/>
              <a:gd name="connsiteY5" fmla="*/ 2668822 h 2776517"/>
              <a:gd name="connsiteX6" fmla="*/ 391887 w 4149911"/>
              <a:gd name="connsiteY6" fmla="*/ 1885050 h 2776517"/>
              <a:gd name="connsiteX7" fmla="*/ 0 w 4149911"/>
              <a:gd name="connsiteY7" fmla="*/ 1885050 h 2776517"/>
              <a:gd name="connsiteX8" fmla="*/ 0 w 4149911"/>
              <a:gd name="connsiteY8" fmla="*/ 0 h 277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49911" h="2776517">
                <a:moveTo>
                  <a:pt x="0" y="0"/>
                </a:moveTo>
                <a:lnTo>
                  <a:pt x="4149911" y="0"/>
                </a:lnTo>
                <a:lnTo>
                  <a:pt x="4149911" y="2776517"/>
                </a:lnTo>
                <a:lnTo>
                  <a:pt x="0" y="2776517"/>
                </a:lnTo>
                <a:lnTo>
                  <a:pt x="0" y="2668822"/>
                </a:lnTo>
                <a:lnTo>
                  <a:pt x="391887" y="2668822"/>
                </a:lnTo>
                <a:lnTo>
                  <a:pt x="391887" y="1885050"/>
                </a:lnTo>
                <a:lnTo>
                  <a:pt x="0" y="188505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C27D0858-0D14-4B5C-BE35-8A58FEA89E56}"/>
              </a:ext>
            </a:extLst>
          </p:cNvPr>
          <p:cNvGrpSpPr/>
          <p:nvPr/>
        </p:nvGrpSpPr>
        <p:grpSpPr>
          <a:xfrm>
            <a:off x="5295680" y="2319316"/>
            <a:ext cx="4142235" cy="1950651"/>
            <a:chOff x="5295680" y="2319316"/>
            <a:chExt cx="4142235" cy="1950651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74A00238-B3D9-4F85-B513-726CC1F71564}"/>
                </a:ext>
              </a:extLst>
            </p:cNvPr>
            <p:cNvSpPr txBox="1"/>
            <p:nvPr/>
          </p:nvSpPr>
          <p:spPr>
            <a:xfrm>
              <a:off x="5295684" y="2319316"/>
              <a:ext cx="414223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zh-CN" altLang="en-US" sz="6000" dirty="0"/>
                <a:t>课后作业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871773B8-F2B8-4ACB-800D-F27E20F7D0DF}"/>
                </a:ext>
              </a:extLst>
            </p:cNvPr>
            <p:cNvSpPr txBox="1"/>
            <p:nvPr/>
          </p:nvSpPr>
          <p:spPr>
            <a:xfrm>
              <a:off x="5295680" y="3161971"/>
              <a:ext cx="414223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en-US" altLang="zh-CN" dirty="0"/>
                <a:t>Part Five</a:t>
              </a:r>
              <a:endParaRPr lang="zh-CN" altLang="en-US" dirty="0"/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A9EFAA72-E974-4C20-B6C1-F19F59E09B9B}"/>
                </a:ext>
              </a:extLst>
            </p:cNvPr>
            <p:cNvCxnSpPr/>
            <p:nvPr/>
          </p:nvCxnSpPr>
          <p:spPr>
            <a:xfrm>
              <a:off x="5943602" y="3334979"/>
              <a:ext cx="2880000" cy="0"/>
            </a:xfrm>
            <a:prstGeom prst="line">
              <a:avLst/>
            </a:prstGeom>
            <a:ln>
              <a:solidFill>
                <a:srgbClr val="A064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5752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6EC4A75-05AC-4125-8B4C-0F7370FAE154}"/>
              </a:ext>
            </a:extLst>
          </p:cNvPr>
          <p:cNvSpPr/>
          <p:nvPr/>
        </p:nvSpPr>
        <p:spPr>
          <a:xfrm>
            <a:off x="1572734" y="2128967"/>
            <a:ext cx="9277350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32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         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同学们，化石陈列在博物馆有讲解员讲解，“活化石”生活在大自然里</a:t>
            </a:r>
            <a:endParaRPr lang="en-US" altLang="zh-CN" sz="3200" b="1" dirty="0">
              <a:solidFill>
                <a:srgbClr val="775C3C"/>
              </a:solidFill>
              <a:ea typeface="方正稚艺简体" panose="03000509000000000000" pitchFamily="65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1E2B8AD2-5D1D-4E2B-9906-F4E0D2E5E2A8}"/>
              </a:ext>
            </a:extLst>
          </p:cNvPr>
          <p:cNvSpPr/>
          <p:nvPr/>
        </p:nvSpPr>
        <p:spPr>
          <a:xfrm>
            <a:off x="1850706" y="3597613"/>
            <a:ext cx="10341293" cy="64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如果有人来参观，你愿意为他们提供讲解服务吗？</a:t>
            </a:r>
            <a:endParaRPr lang="en-US" altLang="zh-CN" sz="3200" b="1" dirty="0">
              <a:solidFill>
                <a:srgbClr val="775C3C"/>
              </a:solidFill>
              <a:ea typeface="方正稚艺简体" panose="03000509000000000000" pitchFamily="65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E3D81F5-5311-4B87-A8FE-009D3F3A7DBE}"/>
              </a:ext>
            </a:extLst>
          </p:cNvPr>
          <p:cNvSpPr/>
          <p:nvPr/>
        </p:nvSpPr>
        <p:spPr>
          <a:xfrm>
            <a:off x="1850707" y="4241764"/>
            <a:ext cx="10341293" cy="64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你觉得可以从哪些方面来进行讲解？要注意什么？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06D3701-0F99-4B27-94EF-F679B94AD2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2" r="902"/>
          <a:stretch/>
        </p:blipFill>
        <p:spPr>
          <a:xfrm>
            <a:off x="4307836" y="-29891"/>
            <a:ext cx="4188145" cy="257995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7A682FD-B8CE-4593-BCE3-A95044B033CF}"/>
              </a:ext>
            </a:extLst>
          </p:cNvPr>
          <p:cNvSpPr txBox="1"/>
          <p:nvPr/>
        </p:nvSpPr>
        <p:spPr>
          <a:xfrm>
            <a:off x="5448300" y="931522"/>
            <a:ext cx="2305050" cy="71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3200" b="1">
                <a:solidFill>
                  <a:srgbClr val="775C3C"/>
                </a:solidFill>
                <a:ea typeface="方正稚艺简体" panose="03000509000000000000" pitchFamily="65" charset="-122"/>
              </a:defRPr>
            </a:lvl1pPr>
          </a:lstStyle>
          <a:p>
            <a:r>
              <a:rPr lang="zh-CN" altLang="en-US" sz="3600" dirty="0">
                <a:solidFill>
                  <a:schemeClr val="bg1"/>
                </a:solidFill>
              </a:rPr>
              <a:t>课后作业</a:t>
            </a:r>
          </a:p>
        </p:txBody>
      </p:sp>
    </p:spTree>
    <p:extLst>
      <p:ext uri="{BB962C8B-B14F-4D97-AF65-F5344CB8AC3E}">
        <p14:creationId xmlns:p14="http://schemas.microsoft.com/office/powerpoint/2010/main" val="394196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0C607F0E-1B9A-42ED-AE58-7B59B05451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2730" flipH="1">
            <a:off x="664899" y="3886546"/>
            <a:ext cx="2029371" cy="202937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E4A33501-4E69-488C-AE5F-B40AE8CB2C2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00"/>
          <a:stretch/>
        </p:blipFill>
        <p:spPr>
          <a:xfrm>
            <a:off x="19066" y="5659301"/>
            <a:ext cx="12192000" cy="1256799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D2DC27E-589C-4DEC-80AC-870FD5F758A5}"/>
              </a:ext>
            </a:extLst>
          </p:cNvPr>
          <p:cNvGrpSpPr/>
          <p:nvPr/>
        </p:nvGrpSpPr>
        <p:grpSpPr>
          <a:xfrm>
            <a:off x="2104861" y="946857"/>
            <a:ext cx="7738148" cy="2496455"/>
            <a:chOff x="3471094" y="2243052"/>
            <a:chExt cx="7738148" cy="2496455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9796C069-7788-496D-91C0-FB71792C9404}"/>
                </a:ext>
              </a:extLst>
            </p:cNvPr>
            <p:cNvSpPr txBox="1"/>
            <p:nvPr/>
          </p:nvSpPr>
          <p:spPr>
            <a:xfrm>
              <a:off x="3471094" y="2243052"/>
              <a:ext cx="51816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9600" b="1" dirty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迷你简花蝶" panose="02010604000101010101" pitchFamily="2" charset="-122"/>
                <a:ea typeface="迷你简花蝶" panose="02010604000101010101" pitchFamily="2" charset="-122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F2AECD0F-3176-4FC3-A99B-EFD7E4080B0B}"/>
                </a:ext>
              </a:extLst>
            </p:cNvPr>
            <p:cNvSpPr txBox="1"/>
            <p:nvPr/>
          </p:nvSpPr>
          <p:spPr>
            <a:xfrm>
              <a:off x="3501361" y="2523516"/>
              <a:ext cx="7707881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800" b="1" dirty="0">
                  <a:solidFill>
                    <a:schemeClr val="bg1"/>
                  </a:solidFill>
                  <a:effectLst>
                    <a:glow rad="101600">
                      <a:schemeClr val="accent3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迷你简花蝶" panose="02010604000101010101" pitchFamily="2" charset="-122"/>
                  <a:ea typeface="迷你简花蝶" panose="02010604000101010101" pitchFamily="2" charset="-122"/>
                </a:rPr>
                <a:t>下节课见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F9BBFB1-B6F2-4B57-AEEF-39C3D5656E2A}"/>
              </a:ext>
            </a:extLst>
          </p:cNvPr>
          <p:cNvSpPr txBox="1"/>
          <p:nvPr/>
        </p:nvSpPr>
        <p:spPr>
          <a:xfrm>
            <a:off x="3095242" y="3443312"/>
            <a:ext cx="5787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人教版小学二年级上册语文第</a:t>
            </a:r>
            <a:r>
              <a:rPr lang="en-US" altLang="zh-CN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33</a:t>
            </a:r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课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AE91680B-5C97-41D1-86CA-8647D7DAD364}"/>
              </a:ext>
            </a:extLst>
          </p:cNvPr>
          <p:cNvSpPr txBox="1"/>
          <p:nvPr/>
        </p:nvSpPr>
        <p:spPr>
          <a:xfrm>
            <a:off x="3095242" y="3991288"/>
            <a:ext cx="5787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授课老师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：</a:t>
            </a:r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优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品</a:t>
            </a:r>
            <a:r>
              <a:rPr lang="en-US" altLang="zh-CN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  </a:t>
            </a:r>
            <a:r>
              <a:rPr lang="zh-CN" altLang="en-US" sz="2400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时间：</a:t>
            </a:r>
            <a:r>
              <a:rPr lang="en-US" altLang="zh-CN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202X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迷你简蝶语" panose="02010604000101010101" pitchFamily="2" charset="-122"/>
                <a:ea typeface="迷你简蝶语" panose="02010604000101010101" pitchFamily="2" charset="-122"/>
              </a:rPr>
              <a:t>年  </a:t>
            </a:r>
            <a:endParaRPr lang="zh-CN" altLang="en-US" sz="2400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迷你简蝶语" panose="02010604000101010101" pitchFamily="2" charset="-122"/>
              <a:ea typeface="迷你简蝶语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3360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2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189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145FCE4-3A2E-46F2-8A2D-4346701FD4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68" b="59514"/>
          <a:stretch/>
        </p:blipFill>
        <p:spPr>
          <a:xfrm>
            <a:off x="2416625" y="1968495"/>
            <a:ext cx="3439887" cy="2301472"/>
          </a:xfrm>
          <a:custGeom>
            <a:avLst/>
            <a:gdLst>
              <a:gd name="connsiteX0" fmla="*/ 0 w 4149911"/>
              <a:gd name="connsiteY0" fmla="*/ 0 h 2776517"/>
              <a:gd name="connsiteX1" fmla="*/ 4149911 w 4149911"/>
              <a:gd name="connsiteY1" fmla="*/ 0 h 2776517"/>
              <a:gd name="connsiteX2" fmla="*/ 4149911 w 4149911"/>
              <a:gd name="connsiteY2" fmla="*/ 2776517 h 2776517"/>
              <a:gd name="connsiteX3" fmla="*/ 0 w 4149911"/>
              <a:gd name="connsiteY3" fmla="*/ 2776517 h 2776517"/>
              <a:gd name="connsiteX4" fmla="*/ 0 w 4149911"/>
              <a:gd name="connsiteY4" fmla="*/ 2668822 h 2776517"/>
              <a:gd name="connsiteX5" fmla="*/ 391887 w 4149911"/>
              <a:gd name="connsiteY5" fmla="*/ 2668822 h 2776517"/>
              <a:gd name="connsiteX6" fmla="*/ 391887 w 4149911"/>
              <a:gd name="connsiteY6" fmla="*/ 1885050 h 2776517"/>
              <a:gd name="connsiteX7" fmla="*/ 0 w 4149911"/>
              <a:gd name="connsiteY7" fmla="*/ 1885050 h 2776517"/>
              <a:gd name="connsiteX8" fmla="*/ 0 w 4149911"/>
              <a:gd name="connsiteY8" fmla="*/ 0 h 277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49911" h="2776517">
                <a:moveTo>
                  <a:pt x="0" y="0"/>
                </a:moveTo>
                <a:lnTo>
                  <a:pt x="4149911" y="0"/>
                </a:lnTo>
                <a:lnTo>
                  <a:pt x="4149911" y="2776517"/>
                </a:lnTo>
                <a:lnTo>
                  <a:pt x="0" y="2776517"/>
                </a:lnTo>
                <a:lnTo>
                  <a:pt x="0" y="2668822"/>
                </a:lnTo>
                <a:lnTo>
                  <a:pt x="391887" y="2668822"/>
                </a:lnTo>
                <a:lnTo>
                  <a:pt x="391887" y="1885050"/>
                </a:lnTo>
                <a:lnTo>
                  <a:pt x="0" y="188505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44D4156-B82B-423E-9BFA-5FAAFE07B069}"/>
              </a:ext>
            </a:extLst>
          </p:cNvPr>
          <p:cNvGrpSpPr/>
          <p:nvPr/>
        </p:nvGrpSpPr>
        <p:grpSpPr>
          <a:xfrm>
            <a:off x="5644021" y="2319316"/>
            <a:ext cx="4142235" cy="1950651"/>
            <a:chOff x="5295680" y="2319316"/>
            <a:chExt cx="4142235" cy="1950651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692D62C9-FA9A-4499-86D6-55B29DE0618E}"/>
                </a:ext>
              </a:extLst>
            </p:cNvPr>
            <p:cNvSpPr txBox="1"/>
            <p:nvPr/>
          </p:nvSpPr>
          <p:spPr>
            <a:xfrm>
              <a:off x="5295684" y="2319316"/>
              <a:ext cx="414223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zh-CN" altLang="en-US" sz="6000" dirty="0"/>
                <a:t>化石知识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770805D3-2ABA-4371-B588-95A9E8E0FDFC}"/>
                </a:ext>
              </a:extLst>
            </p:cNvPr>
            <p:cNvSpPr txBox="1"/>
            <p:nvPr/>
          </p:nvSpPr>
          <p:spPr>
            <a:xfrm>
              <a:off x="5295680" y="3161971"/>
              <a:ext cx="414223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en-US" altLang="zh-CN" dirty="0"/>
                <a:t>Part One</a:t>
              </a:r>
              <a:endParaRPr lang="zh-CN" altLang="en-US" dirty="0"/>
            </a:p>
          </p:txBody>
        </p: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id="{7720B679-DB0F-4304-8E52-53DFE0450559}"/>
                </a:ext>
              </a:extLst>
            </p:cNvPr>
            <p:cNvCxnSpPr/>
            <p:nvPr/>
          </p:nvCxnSpPr>
          <p:spPr>
            <a:xfrm>
              <a:off x="5943602" y="3334979"/>
              <a:ext cx="2880000" cy="0"/>
            </a:xfrm>
            <a:prstGeom prst="line">
              <a:avLst/>
            </a:prstGeom>
            <a:ln>
              <a:solidFill>
                <a:srgbClr val="A064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774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FEEC911F-9FEA-474E-AB7C-A97C2818A32B}"/>
              </a:ext>
            </a:extLst>
          </p:cNvPr>
          <p:cNvSpPr txBox="1"/>
          <p:nvPr/>
        </p:nvSpPr>
        <p:spPr>
          <a:xfrm>
            <a:off x="1827163" y="1445111"/>
            <a:ext cx="8977996" cy="419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        古代动物和植物的统称。古生物的遗体有少数变成化石保存下来，如，三叶虫、恐龙、猛犸。</a:t>
            </a:r>
            <a:endParaRPr lang="en-US" altLang="zh-CN" sz="2800" b="1" dirty="0">
              <a:solidFill>
                <a:srgbClr val="775C3C"/>
              </a:solidFill>
              <a:ea typeface="方正稚艺简体" panose="03000509000000000000" pitchFamily="65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　　化石是古代生物的遗体、遗物或遗迹埋藏在地下变成的跟石头一样的东西。厚厚的地层好比一本硕大无比的书，夹藏在不同地层里的化石就像一种特殊的文字，记录着古生物生存活动的历史和地层的年龄，它是人类开启地球宫门的一把钥匙。因此，研究化石可以了解生物的演化并能帮助人们确定地层的年代。 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BF8D27E-0798-4EA3-819E-AFBC25BDCC4D}"/>
              </a:ext>
            </a:extLst>
          </p:cNvPr>
          <p:cNvSpPr/>
          <p:nvPr/>
        </p:nvSpPr>
        <p:spPr>
          <a:xfrm>
            <a:off x="4447007" y="822259"/>
            <a:ext cx="3738309" cy="780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古生物和化石</a:t>
            </a:r>
          </a:p>
        </p:txBody>
      </p:sp>
    </p:spTree>
    <p:extLst>
      <p:ext uri="{BB962C8B-B14F-4D97-AF65-F5344CB8AC3E}">
        <p14:creationId xmlns:p14="http://schemas.microsoft.com/office/powerpoint/2010/main" val="1004640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xmlns="" id="{F60BD4C7-B9FD-4B0F-9217-B8F39F95422B}"/>
              </a:ext>
            </a:extLst>
          </p:cNvPr>
          <p:cNvSpPr/>
          <p:nvPr/>
        </p:nvSpPr>
        <p:spPr>
          <a:xfrm>
            <a:off x="1501243" y="3959139"/>
            <a:ext cx="3738309" cy="71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贝类化石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AE54910D-8FF6-4E9B-848B-B9D6DB889281}"/>
              </a:ext>
            </a:extLst>
          </p:cNvPr>
          <p:cNvSpPr/>
          <p:nvPr/>
        </p:nvSpPr>
        <p:spPr>
          <a:xfrm>
            <a:off x="7121969" y="3960998"/>
            <a:ext cx="3738309" cy="711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恐龙化石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953E760E-13F5-4A9A-8164-968AE5A0A724}"/>
              </a:ext>
            </a:extLst>
          </p:cNvPr>
          <p:cNvSpPr/>
          <p:nvPr/>
        </p:nvSpPr>
        <p:spPr>
          <a:xfrm>
            <a:off x="4182066" y="3959139"/>
            <a:ext cx="3738309" cy="71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珊瑚化石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619554F0-8E34-4173-B196-A433B8CAA6BF}"/>
              </a:ext>
            </a:extLst>
          </p:cNvPr>
          <p:cNvGrpSpPr/>
          <p:nvPr/>
        </p:nvGrpSpPr>
        <p:grpSpPr>
          <a:xfrm>
            <a:off x="2132605" y="1778028"/>
            <a:ext cx="8070720" cy="1969001"/>
            <a:chOff x="2132605" y="1778028"/>
            <a:chExt cx="8070720" cy="1969001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D5DA61FF-2F58-49E0-9097-EBC8A1C54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2605" y="1778028"/>
              <a:ext cx="2774675" cy="196900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4FE06878-4B0A-4744-8A11-F55595EAB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7280" y="1921139"/>
              <a:ext cx="2369543" cy="1682777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95F2B2E-12CA-4F45-A38C-BC9FD1DB96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53" t="69443" r="33981" b="460"/>
            <a:stretch/>
          </p:blipFill>
          <p:spPr>
            <a:xfrm>
              <a:off x="7794941" y="2081931"/>
              <a:ext cx="2408384" cy="1331830"/>
            </a:xfrm>
            <a:custGeom>
              <a:avLst/>
              <a:gdLst>
                <a:gd name="connsiteX0" fmla="*/ 0 w 4149911"/>
                <a:gd name="connsiteY0" fmla="*/ 0 h 2776517"/>
                <a:gd name="connsiteX1" fmla="*/ 4149911 w 4149911"/>
                <a:gd name="connsiteY1" fmla="*/ 0 h 2776517"/>
                <a:gd name="connsiteX2" fmla="*/ 4149911 w 4149911"/>
                <a:gd name="connsiteY2" fmla="*/ 2776517 h 2776517"/>
                <a:gd name="connsiteX3" fmla="*/ 0 w 4149911"/>
                <a:gd name="connsiteY3" fmla="*/ 2776517 h 2776517"/>
                <a:gd name="connsiteX4" fmla="*/ 0 w 4149911"/>
                <a:gd name="connsiteY4" fmla="*/ 2668822 h 2776517"/>
                <a:gd name="connsiteX5" fmla="*/ 391887 w 4149911"/>
                <a:gd name="connsiteY5" fmla="*/ 2668822 h 2776517"/>
                <a:gd name="connsiteX6" fmla="*/ 391887 w 4149911"/>
                <a:gd name="connsiteY6" fmla="*/ 1885050 h 2776517"/>
                <a:gd name="connsiteX7" fmla="*/ 0 w 4149911"/>
                <a:gd name="connsiteY7" fmla="*/ 1885050 h 2776517"/>
                <a:gd name="connsiteX8" fmla="*/ 0 w 4149911"/>
                <a:gd name="connsiteY8" fmla="*/ 0 h 2776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49911" h="2776517">
                  <a:moveTo>
                    <a:pt x="0" y="0"/>
                  </a:moveTo>
                  <a:lnTo>
                    <a:pt x="4149911" y="0"/>
                  </a:lnTo>
                  <a:lnTo>
                    <a:pt x="4149911" y="2776517"/>
                  </a:lnTo>
                  <a:lnTo>
                    <a:pt x="0" y="2776517"/>
                  </a:lnTo>
                  <a:lnTo>
                    <a:pt x="0" y="2668822"/>
                  </a:lnTo>
                  <a:lnTo>
                    <a:pt x="391887" y="2668822"/>
                  </a:lnTo>
                  <a:lnTo>
                    <a:pt x="391887" y="1885050"/>
                  </a:lnTo>
                  <a:lnTo>
                    <a:pt x="0" y="188505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2216722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B5A3355E-7E75-45A6-ADCC-FF3730A2A43F}"/>
              </a:ext>
            </a:extLst>
          </p:cNvPr>
          <p:cNvSpPr/>
          <p:nvPr/>
        </p:nvSpPr>
        <p:spPr>
          <a:xfrm>
            <a:off x="2682240" y="2205722"/>
            <a:ext cx="7406640" cy="2542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边读边画出自己</a:t>
            </a:r>
            <a:r>
              <a:rPr lang="zh-CN" altLang="en-US" sz="40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不认识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的字，稍后共同学习；</a:t>
            </a:r>
            <a:endParaRPr lang="en-US" altLang="zh-CN" sz="3600" b="1" dirty="0">
              <a:solidFill>
                <a:srgbClr val="775C3C"/>
              </a:solidFill>
              <a:ea typeface="方正稚艺简体" panose="03000509000000000000" pitchFamily="65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边读边画出自己</a:t>
            </a:r>
            <a:r>
              <a:rPr lang="zh-CN" altLang="en-US" sz="4000" b="1" dirty="0">
                <a:solidFill>
                  <a:srgbClr val="FF0000"/>
                </a:solidFill>
                <a:ea typeface="方正稚艺简体" panose="03000509000000000000" pitchFamily="65" charset="-122"/>
              </a:rPr>
              <a:t>不懂的词语</a:t>
            </a:r>
            <a:r>
              <a:rPr lang="zh-CN" altLang="en-US" sz="36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或句子。 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D71529B-BB76-49AB-824E-D201FA442F0E}"/>
              </a:ext>
            </a:extLst>
          </p:cNvPr>
          <p:cNvSpPr/>
          <p:nvPr/>
        </p:nvSpPr>
        <p:spPr>
          <a:xfrm>
            <a:off x="4575227" y="1182172"/>
            <a:ext cx="3270145" cy="1023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5400" b="1" dirty="0">
                <a:solidFill>
                  <a:srgbClr val="775C3C"/>
                </a:solidFill>
                <a:ea typeface="方正稚艺简体" panose="03000509000000000000" pitchFamily="65" charset="-122"/>
              </a:rPr>
              <a:t>课前准备</a:t>
            </a:r>
          </a:p>
        </p:txBody>
      </p:sp>
    </p:spTree>
    <p:extLst>
      <p:ext uri="{BB962C8B-B14F-4D97-AF65-F5344CB8AC3E}">
        <p14:creationId xmlns:p14="http://schemas.microsoft.com/office/powerpoint/2010/main" val="3858942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B433DF28-856D-43C0-A7F0-4AED5B072D70}"/>
              </a:ext>
            </a:extLst>
          </p:cNvPr>
          <p:cNvSpPr txBox="1"/>
          <p:nvPr/>
        </p:nvSpPr>
        <p:spPr>
          <a:xfrm>
            <a:off x="3752021" y="2509311"/>
            <a:ext cx="5647700" cy="21441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ts val="8000"/>
              </a:lnSpc>
            </a:pPr>
            <a:r>
              <a:rPr lang="zh-CN" altLang="en-US" sz="6600" b="1" spc="600" dirty="0">
                <a:ln w="38100">
                  <a:noFill/>
                </a:ln>
                <a:solidFill>
                  <a:srgbClr val="A0645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“</a:t>
            </a:r>
            <a:r>
              <a:rPr lang="zh-CN" altLang="en-US" sz="6600" b="1" spc="600" dirty="0">
                <a:ln w="38100">
                  <a:noFill/>
                </a:ln>
                <a:solidFill>
                  <a:srgbClr val="FF0000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活化石</a:t>
            </a:r>
            <a:r>
              <a:rPr lang="zh-CN" altLang="en-US" sz="6600" b="1" spc="600" dirty="0">
                <a:ln w="38100">
                  <a:noFill/>
                </a:ln>
                <a:solidFill>
                  <a:srgbClr val="A0645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”</a:t>
            </a:r>
            <a:endParaRPr lang="en-US" altLang="zh-CN" sz="6600" b="1" spc="600" dirty="0">
              <a:ln w="38100">
                <a:noFill/>
              </a:ln>
              <a:solidFill>
                <a:srgbClr val="A06453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pPr algn="ctr">
              <a:lnSpc>
                <a:spcPts val="8000"/>
              </a:lnSpc>
            </a:pPr>
            <a:r>
              <a:rPr lang="zh-CN" altLang="en-US" sz="6600" b="1" spc="600" dirty="0">
                <a:ln w="38100">
                  <a:noFill/>
                </a:ln>
                <a:solidFill>
                  <a:srgbClr val="A0645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又是什么呢</a:t>
            </a:r>
            <a:r>
              <a:rPr lang="zh-CN" altLang="en-US" sz="6000" b="1" spc="600" dirty="0">
                <a:ln w="38100">
                  <a:noFill/>
                </a:ln>
                <a:solidFill>
                  <a:srgbClr val="A06453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？</a:t>
            </a:r>
            <a:endParaRPr lang="zh-CN" altLang="en-US" sz="6600" b="1" spc="600" dirty="0">
              <a:ln w="38100">
                <a:noFill/>
              </a:ln>
              <a:solidFill>
                <a:srgbClr val="A06453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D5A5882-6415-4B6D-AE3F-B751F8DE16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5" t="26627" r="14201" b="38165"/>
          <a:stretch/>
        </p:blipFill>
        <p:spPr>
          <a:xfrm>
            <a:off x="1706879" y="870503"/>
            <a:ext cx="3511731" cy="163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549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9C57DCD-6158-4F8F-B01B-BA07D4A92BE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68" b="59514"/>
          <a:stretch/>
        </p:blipFill>
        <p:spPr>
          <a:xfrm>
            <a:off x="2068284" y="1968495"/>
            <a:ext cx="3439887" cy="2301472"/>
          </a:xfrm>
          <a:custGeom>
            <a:avLst/>
            <a:gdLst>
              <a:gd name="connsiteX0" fmla="*/ 0 w 4149911"/>
              <a:gd name="connsiteY0" fmla="*/ 0 h 2776517"/>
              <a:gd name="connsiteX1" fmla="*/ 4149911 w 4149911"/>
              <a:gd name="connsiteY1" fmla="*/ 0 h 2776517"/>
              <a:gd name="connsiteX2" fmla="*/ 4149911 w 4149911"/>
              <a:gd name="connsiteY2" fmla="*/ 2776517 h 2776517"/>
              <a:gd name="connsiteX3" fmla="*/ 0 w 4149911"/>
              <a:gd name="connsiteY3" fmla="*/ 2776517 h 2776517"/>
              <a:gd name="connsiteX4" fmla="*/ 0 w 4149911"/>
              <a:gd name="connsiteY4" fmla="*/ 2668822 h 2776517"/>
              <a:gd name="connsiteX5" fmla="*/ 391887 w 4149911"/>
              <a:gd name="connsiteY5" fmla="*/ 2668822 h 2776517"/>
              <a:gd name="connsiteX6" fmla="*/ 391887 w 4149911"/>
              <a:gd name="connsiteY6" fmla="*/ 1885050 h 2776517"/>
              <a:gd name="connsiteX7" fmla="*/ 0 w 4149911"/>
              <a:gd name="connsiteY7" fmla="*/ 1885050 h 2776517"/>
              <a:gd name="connsiteX8" fmla="*/ 0 w 4149911"/>
              <a:gd name="connsiteY8" fmla="*/ 0 h 277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49911" h="2776517">
                <a:moveTo>
                  <a:pt x="0" y="0"/>
                </a:moveTo>
                <a:lnTo>
                  <a:pt x="4149911" y="0"/>
                </a:lnTo>
                <a:lnTo>
                  <a:pt x="4149911" y="2776517"/>
                </a:lnTo>
                <a:lnTo>
                  <a:pt x="0" y="2776517"/>
                </a:lnTo>
                <a:lnTo>
                  <a:pt x="0" y="2668822"/>
                </a:lnTo>
                <a:lnTo>
                  <a:pt x="391887" y="2668822"/>
                </a:lnTo>
                <a:lnTo>
                  <a:pt x="391887" y="1885050"/>
                </a:lnTo>
                <a:lnTo>
                  <a:pt x="0" y="188505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26BC1B5-2F35-4F4A-865A-A04F865F8575}"/>
              </a:ext>
            </a:extLst>
          </p:cNvPr>
          <p:cNvGrpSpPr/>
          <p:nvPr/>
        </p:nvGrpSpPr>
        <p:grpSpPr>
          <a:xfrm>
            <a:off x="5295680" y="2319316"/>
            <a:ext cx="4142235" cy="1950651"/>
            <a:chOff x="5295680" y="2319316"/>
            <a:chExt cx="4142235" cy="1950651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839FD337-5E1B-43FC-B6A7-036A1843DA8A}"/>
                </a:ext>
              </a:extLst>
            </p:cNvPr>
            <p:cNvSpPr txBox="1"/>
            <p:nvPr/>
          </p:nvSpPr>
          <p:spPr>
            <a:xfrm>
              <a:off x="5295684" y="2319316"/>
              <a:ext cx="414223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zh-CN" altLang="en-US" sz="6000" dirty="0"/>
                <a:t>生字卡片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0E8EFF2F-E342-40E7-8532-81BBC881357C}"/>
                </a:ext>
              </a:extLst>
            </p:cNvPr>
            <p:cNvSpPr txBox="1"/>
            <p:nvPr/>
          </p:nvSpPr>
          <p:spPr>
            <a:xfrm>
              <a:off x="5295680" y="3161971"/>
              <a:ext cx="4142231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6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稚艺简体" panose="03000509000000000000" pitchFamily="65" charset="-122"/>
                  <a:ea typeface="方正稚艺简体" panose="03000509000000000000" pitchFamily="65" charset="-122"/>
                </a:defRPr>
              </a:lvl1pPr>
            </a:lstStyle>
            <a:p>
              <a:r>
                <a:rPr lang="en-US" altLang="zh-CN" dirty="0"/>
                <a:t>Part Two</a:t>
              </a:r>
              <a:endParaRPr lang="zh-CN" altLang="en-US" dirty="0"/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AD8A54AB-EFA9-4D3D-9B00-31E0CEDB5DB0}"/>
                </a:ext>
              </a:extLst>
            </p:cNvPr>
            <p:cNvCxnSpPr/>
            <p:nvPr/>
          </p:nvCxnSpPr>
          <p:spPr>
            <a:xfrm>
              <a:off x="5943602" y="3334979"/>
              <a:ext cx="2880000" cy="0"/>
            </a:xfrm>
            <a:prstGeom prst="line">
              <a:avLst/>
            </a:prstGeom>
            <a:ln>
              <a:solidFill>
                <a:srgbClr val="A0645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0899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A29436B-C5A7-4E9D-8494-E4146E5CCA6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6773" y="2828518"/>
            <a:ext cx="2686787" cy="166037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AB0C7CE-BE1A-4573-9DA8-AB9E0E3B750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6440" y="2828518"/>
            <a:ext cx="2173894" cy="168749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F05C512-2324-4AE5-9DD5-6DCC6DE89A7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78454" y="2799144"/>
            <a:ext cx="2361586" cy="180530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81DC5C4-0F49-4AF0-94C3-FF67B5E774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51" b="4833"/>
          <a:stretch/>
        </p:blipFill>
        <p:spPr>
          <a:xfrm rot="1942368">
            <a:off x="2374873" y="411823"/>
            <a:ext cx="1885800" cy="275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763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585</Words>
  <Application>Microsoft Office PowerPoint</Application>
  <PresentationFormat>宽屏</PresentationFormat>
  <Paragraphs>83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Meiryo</vt:lpstr>
      <vt:lpstr>等线</vt:lpstr>
      <vt:lpstr>等线 Light</vt:lpstr>
      <vt:lpstr>方正稚艺简体</vt:lpstr>
      <vt:lpstr>迷你简蝶语</vt:lpstr>
      <vt:lpstr>迷你简花蝶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71</cp:revision>
  <dcterms:created xsi:type="dcterms:W3CDTF">2017-08-19T13:39:24Z</dcterms:created>
  <dcterms:modified xsi:type="dcterms:W3CDTF">2020-06-15T09:26:56Z</dcterms:modified>
</cp:coreProperties>
</file>