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36"/>
  </p:notesMasterIdLst>
  <p:sldIdLst>
    <p:sldId id="287" r:id="rId3"/>
    <p:sldId id="258" r:id="rId4"/>
    <p:sldId id="256" r:id="rId5"/>
    <p:sldId id="257" r:id="rId6"/>
    <p:sldId id="259" r:id="rId7"/>
    <p:sldId id="260" r:id="rId8"/>
    <p:sldId id="262" r:id="rId9"/>
    <p:sldId id="290" r:id="rId10"/>
    <p:sldId id="263" r:id="rId11"/>
    <p:sldId id="265" r:id="rId12"/>
    <p:sldId id="291" r:id="rId13"/>
    <p:sldId id="266" r:id="rId14"/>
    <p:sldId id="268" r:id="rId15"/>
    <p:sldId id="269" r:id="rId16"/>
    <p:sldId id="270" r:id="rId17"/>
    <p:sldId id="271" r:id="rId18"/>
    <p:sldId id="29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8" r:id="rId34"/>
    <p:sldId id="293"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65" userDrawn="1">
          <p15:clr>
            <a:srgbClr val="A4A3A4"/>
          </p15:clr>
        </p15:guide>
        <p15:guide id="3" orient="horz" pos="648" userDrawn="1">
          <p15:clr>
            <a:srgbClr val="A4A3A4"/>
          </p15:clr>
        </p15:guide>
        <p15:guide id="4" orient="horz" pos="731" userDrawn="1">
          <p15:clr>
            <a:srgbClr val="A4A3A4"/>
          </p15:clr>
        </p15:guide>
        <p15:guide id="5" orient="horz" pos="3928" userDrawn="1">
          <p15:clr>
            <a:srgbClr val="A4A3A4"/>
          </p15:clr>
        </p15:guide>
        <p15:guide id="6" orient="horz" pos="38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extLst>
      <p:ext uri="{19B8F6BF-5375-455C-9EA6-DF929625EA0E}">
        <p15:presenceInfo xmlns:p15="http://schemas.microsoft.com/office/powerpoint/2012/main" userId="Administra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7" autoAdjust="0"/>
    <p:restoredTop sz="96314" autoAdjust="0"/>
  </p:normalViewPr>
  <p:slideViewPr>
    <p:cSldViewPr snapToGrid="0" showGuides="1">
      <p:cViewPr varScale="1">
        <p:scale>
          <a:sx n="108" d="100"/>
          <a:sy n="108" d="100"/>
        </p:scale>
        <p:origin x="858" y="114"/>
      </p:cViewPr>
      <p:guideLst>
        <p:guide pos="416"/>
        <p:guide pos="7265"/>
        <p:guide orient="horz" pos="648"/>
        <p:guide orient="horz" pos="731"/>
        <p:guide orient="horz" pos="3928"/>
        <p:guide orient="horz"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5-11T17:48:56.784" idx="1">
    <p:pos x="5851" y="3115"/>
    <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F3016A-1599-4AB7-9524-82D522F46F2D}" type="datetimeFigureOut">
              <a:rPr lang="zh-CN" altLang="en-US" smtClean="0"/>
              <a:t>2020/6/15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39B94F-9B51-43BF-986B-8E4E20DE2DE8}" type="slidenum">
              <a:rPr lang="zh-CN" altLang="en-US" smtClean="0"/>
              <a:t>‹#›</a:t>
            </a:fld>
            <a:endParaRPr lang="zh-CN" altLang="en-US"/>
          </a:p>
        </p:txBody>
      </p:sp>
    </p:spTree>
    <p:extLst>
      <p:ext uri="{BB962C8B-B14F-4D97-AF65-F5344CB8AC3E}">
        <p14:creationId xmlns:p14="http://schemas.microsoft.com/office/powerpoint/2010/main" val="1206378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067497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1203AD1-DC67-4585-9DE4-CB61D7185E5E}"/>
              </a:ext>
            </a:extLst>
          </p:cNvPr>
          <p:cNvPicPr>
            <a:picLocks noChangeAspect="1"/>
          </p:cNvPicPr>
          <p:nvPr userDrawn="1"/>
        </p:nvPicPr>
        <p:blipFill>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图片 9">
            <a:extLst>
              <a:ext uri="{FF2B5EF4-FFF2-40B4-BE49-F238E27FC236}">
                <a16:creationId xmlns="" xmlns:a16="http://schemas.microsoft.com/office/drawing/2014/main" id="{87A05420-B685-4217-A013-457EAD3BAFA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68686"/>
            <a:ext cx="12192000" cy="1589314"/>
          </a:xfrm>
          <a:prstGeom prst="rect">
            <a:avLst/>
          </a:prstGeom>
        </p:spPr>
      </p:pic>
      <p:pic>
        <p:nvPicPr>
          <p:cNvPr id="12" name="图片 11">
            <a:extLst>
              <a:ext uri="{FF2B5EF4-FFF2-40B4-BE49-F238E27FC236}">
                <a16:creationId xmlns="" xmlns:a16="http://schemas.microsoft.com/office/drawing/2014/main" id="{721895FF-D8A5-49E8-A660-40557387CB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4944720"/>
            <a:ext cx="12192000" cy="1913280"/>
          </a:xfrm>
          <a:prstGeom prst="rect">
            <a:avLst/>
          </a:prstGeom>
        </p:spPr>
      </p:pic>
      <p:pic>
        <p:nvPicPr>
          <p:cNvPr id="14" name="图片 13">
            <a:extLst>
              <a:ext uri="{FF2B5EF4-FFF2-40B4-BE49-F238E27FC236}">
                <a16:creationId xmlns="" xmlns:a16="http://schemas.microsoft.com/office/drawing/2014/main" id="{E6A8D31C-6C11-4C5A-9414-1A2FD41C2D1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0"/>
            <a:ext cx="2899203" cy="949234"/>
          </a:xfrm>
          <a:prstGeom prst="rect">
            <a:avLst/>
          </a:prstGeom>
        </p:spPr>
      </p:pic>
      <p:pic>
        <p:nvPicPr>
          <p:cNvPr id="16" name="图片 15">
            <a:extLst>
              <a:ext uri="{FF2B5EF4-FFF2-40B4-BE49-F238E27FC236}">
                <a16:creationId xmlns="" xmlns:a16="http://schemas.microsoft.com/office/drawing/2014/main" id="{AC8773D7-192B-40B4-877F-BA54B5988C2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098989" y="5901360"/>
            <a:ext cx="782904" cy="805679"/>
          </a:xfrm>
          <a:prstGeom prst="rect">
            <a:avLst/>
          </a:prstGeom>
        </p:spPr>
      </p:pic>
    </p:spTree>
    <p:extLst>
      <p:ext uri="{BB962C8B-B14F-4D97-AF65-F5344CB8AC3E}">
        <p14:creationId xmlns:p14="http://schemas.microsoft.com/office/powerpoint/2010/main" val="362723706"/>
      </p:ext>
    </p:extLst>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BC9F733-A27A-4A0B-B7D0-D6B89BD9137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D223ADF-0DF8-4B54-ABBD-38FE3BBB5AC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9CB78C9D-FBF1-4FDD-8283-604B920A315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953D1F49-CC10-4AD5-BEA6-E2CE2B743FB7}"/>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6" name="页脚占位符 5">
            <a:extLst>
              <a:ext uri="{FF2B5EF4-FFF2-40B4-BE49-F238E27FC236}">
                <a16:creationId xmlns="" xmlns:a16="http://schemas.microsoft.com/office/drawing/2014/main" id="{1D8931E8-DDFB-4884-8CB7-456F239B6A4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06A114A-2EE7-4934-BBC6-C15EB6983AA7}"/>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1679486784"/>
      </p:ext>
    </p:extLst>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EC09863-BF7A-40B6-9CA7-DB26FBBC10B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195C3E8-E9BF-4B6A-9475-4CBDF3087E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AEA721BD-39F6-43C6-BA94-0A6D033B0A2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66C68ECA-1305-44CD-9635-EF924F1081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73C711A6-A98C-461B-B5EE-DDD90E1CEAE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EDA84E27-F57E-4FC2-B4A8-ADE6CCC90F1F}"/>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8" name="页脚占位符 7">
            <a:extLst>
              <a:ext uri="{FF2B5EF4-FFF2-40B4-BE49-F238E27FC236}">
                <a16:creationId xmlns="" xmlns:a16="http://schemas.microsoft.com/office/drawing/2014/main" id="{28D306AA-FC04-44BE-8E80-7B9024AEE72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08ED102B-0D72-4587-8BCD-B93C0573C604}"/>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869088663"/>
      </p:ext>
    </p:extLst>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16CB24D-92F2-4865-90F1-0E1FA21FD27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31937266-D9FE-44F4-9A42-B2F09EAC9D88}"/>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4" name="页脚占位符 3">
            <a:extLst>
              <a:ext uri="{FF2B5EF4-FFF2-40B4-BE49-F238E27FC236}">
                <a16:creationId xmlns="" xmlns:a16="http://schemas.microsoft.com/office/drawing/2014/main" id="{0953C7A5-548A-4FDF-A945-46AB33E881D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F999EF73-8179-42BC-8D51-AF2690D51586}"/>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2071704024"/>
      </p:ext>
    </p:extLst>
  </p:cSld>
  <p:clrMapOvr>
    <a:masterClrMapping/>
  </p:clrMapOvr>
  <p:transition spd="slow" advTm="3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78C22301-358E-4A6D-9370-830A1A0EF4A6}"/>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3" name="页脚占位符 2">
            <a:extLst>
              <a:ext uri="{FF2B5EF4-FFF2-40B4-BE49-F238E27FC236}">
                <a16:creationId xmlns="" xmlns:a16="http://schemas.microsoft.com/office/drawing/2014/main" id="{67EF4A53-B253-41CD-8B2A-247C6695F72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83FE4085-2D87-43D1-B32A-9D1E450F2487}"/>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1682011886"/>
      </p:ext>
    </p:extLst>
  </p:cSld>
  <p:clrMapOvr>
    <a:masterClrMapping/>
  </p:clrMapOvr>
  <p:transition spd="slow" advTm="300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4CF18A2-515A-40B7-9B19-83CFAC9FA5B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4FFFC3C5-C8BE-47DB-A18D-BE3256B609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C7307D7B-B13D-42A1-A37D-4853BCA932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89451754-B037-413C-9F57-8475736E7155}"/>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6" name="页脚占位符 5">
            <a:extLst>
              <a:ext uri="{FF2B5EF4-FFF2-40B4-BE49-F238E27FC236}">
                <a16:creationId xmlns="" xmlns:a16="http://schemas.microsoft.com/office/drawing/2014/main" id="{0B954B92-205E-4B43-A8BC-C68B175D4EE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9E84723-D351-4C02-88D7-B27B33EE0F49}"/>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712777308"/>
      </p:ext>
    </p:extLst>
  </p:cSld>
  <p:clrMapOvr>
    <a:masterClrMapping/>
  </p:clrMapOvr>
  <p:transition spd="slow" advTm="300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EB1327F-3CB9-4A44-956C-BD911A429C9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3F392437-9903-44C7-B8DA-5FD497A670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587790A1-4D56-4BEA-ACA1-51884E9E6F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BBF8219-E4A0-4A36-9E11-A51D5D085061}"/>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6" name="页脚占位符 5">
            <a:extLst>
              <a:ext uri="{FF2B5EF4-FFF2-40B4-BE49-F238E27FC236}">
                <a16:creationId xmlns="" xmlns:a16="http://schemas.microsoft.com/office/drawing/2014/main" id="{E93B8A47-262B-4F29-BE12-635D212D093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79CAD99-39D1-4512-98DB-0974170D2A2D}"/>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2689132321"/>
      </p:ext>
    </p:extLst>
  </p:cSld>
  <p:clrMapOvr>
    <a:masterClrMapping/>
  </p:clrMapOvr>
  <p:transition spd="slow" advTm="3000">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E7EE7C-CB78-40A9-B7D4-45FF19DA895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5A3FC7FD-B7D9-4467-B8C8-6C4551550F5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60B5431-25DE-4C57-9A5A-F0A426C37D67}"/>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5" name="页脚占位符 4">
            <a:extLst>
              <a:ext uri="{FF2B5EF4-FFF2-40B4-BE49-F238E27FC236}">
                <a16:creationId xmlns="" xmlns:a16="http://schemas.microsoft.com/office/drawing/2014/main" id="{F78EBD04-9C4A-4DE9-8A94-2324B791C4B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1442071-4AC1-4C20-941B-DEC136EF7773}"/>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3251948411"/>
      </p:ext>
    </p:extLst>
  </p:cSld>
  <p:clrMapOvr>
    <a:masterClrMapping/>
  </p:clrMapOvr>
  <p:transition spd="slow" advTm="3000">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087AD815-DD39-4A83-9EC3-FAFDA0FD164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0AA75579-B51E-4687-9D2A-41F76BE0CC2F}"/>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F6B84F8-624D-43F3-AA8B-0C29A9DDFFF6}"/>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5" name="页脚占位符 4">
            <a:extLst>
              <a:ext uri="{FF2B5EF4-FFF2-40B4-BE49-F238E27FC236}">
                <a16:creationId xmlns="" xmlns:a16="http://schemas.microsoft.com/office/drawing/2014/main" id="{000EAB7D-C575-4EAD-8A7E-210916BEFCE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9225EE8-FA9E-4098-86CE-0287818183FD}"/>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3009175194"/>
      </p:ext>
    </p:extLst>
  </p:cSld>
  <p:clrMapOvr>
    <a:masterClrMapping/>
  </p:clrMapOvr>
  <p:transition spd="slow" advTm="3000">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2675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6399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1203AD1-DC67-4585-9DE4-CB61D7185E5E}"/>
              </a:ext>
            </a:extLst>
          </p:cNvPr>
          <p:cNvPicPr>
            <a:picLocks noChangeAspect="1"/>
          </p:cNvPicPr>
          <p:nvPr userDrawn="1"/>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b="8754"/>
          <a:stretch/>
        </p:blipFill>
        <p:spPr>
          <a:xfrm>
            <a:off x="0" y="0"/>
            <a:ext cx="12192000" cy="6858000"/>
          </a:xfrm>
          <a:prstGeom prst="rect">
            <a:avLst/>
          </a:prstGeom>
        </p:spPr>
      </p:pic>
    </p:spTree>
    <p:extLst>
      <p:ext uri="{BB962C8B-B14F-4D97-AF65-F5344CB8AC3E}">
        <p14:creationId xmlns:p14="http://schemas.microsoft.com/office/powerpoint/2010/main" val="3060418320"/>
      </p:ext>
    </p:extLst>
  </p:cSld>
  <p:clrMapOvr>
    <a:masterClrMapping/>
  </p:clrMapOvr>
  <p:transition spd="slow" advTm="3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03115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169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96870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64150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85193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49957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9158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87882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10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1203AD1-DC67-4585-9DE4-CB61D7185E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3DB54C17-5104-4255-8E61-7218615FBE57}"/>
              </a:ext>
            </a:extLst>
          </p:cNvPr>
          <p:cNvSpPr/>
          <p:nvPr userDrawn="1"/>
        </p:nvSpPr>
        <p:spPr>
          <a:xfrm>
            <a:off x="304821" y="150961"/>
            <a:ext cx="11569659" cy="631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 xmlns:a16="http://schemas.microsoft.com/office/drawing/2014/main" id="{E6A8D31C-6C11-4C5A-9414-1A2FD41C2D1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
            <a:ext cx="4666038" cy="1527717"/>
          </a:xfrm>
          <a:prstGeom prst="rect">
            <a:avLst/>
          </a:prstGeom>
        </p:spPr>
      </p:pic>
      <p:pic>
        <p:nvPicPr>
          <p:cNvPr id="10" name="图片 9">
            <a:extLst>
              <a:ext uri="{FF2B5EF4-FFF2-40B4-BE49-F238E27FC236}">
                <a16:creationId xmlns="" xmlns:a16="http://schemas.microsoft.com/office/drawing/2014/main" id="{87A05420-B685-4217-A013-457EAD3BAFA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5901360"/>
            <a:ext cx="12192000" cy="956640"/>
          </a:xfrm>
          <a:prstGeom prst="rect">
            <a:avLst/>
          </a:prstGeom>
        </p:spPr>
      </p:pic>
      <p:pic>
        <p:nvPicPr>
          <p:cNvPr id="16" name="图片 15">
            <a:extLst>
              <a:ext uri="{FF2B5EF4-FFF2-40B4-BE49-F238E27FC236}">
                <a16:creationId xmlns="" xmlns:a16="http://schemas.microsoft.com/office/drawing/2014/main" id="{AC8773D7-192B-40B4-877F-BA54B5988C2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8989" y="5901360"/>
            <a:ext cx="782904" cy="805679"/>
          </a:xfrm>
          <a:prstGeom prst="rect">
            <a:avLst/>
          </a:prstGeom>
        </p:spPr>
      </p:pic>
      <p:pic>
        <p:nvPicPr>
          <p:cNvPr id="9" name="图片 8">
            <a:extLst>
              <a:ext uri="{FF2B5EF4-FFF2-40B4-BE49-F238E27FC236}">
                <a16:creationId xmlns="" xmlns:a16="http://schemas.microsoft.com/office/drawing/2014/main" id="{A0C7114C-74D0-4C3C-8CFA-F81E66F077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7524414" y="-2"/>
            <a:ext cx="4666038" cy="1527717"/>
          </a:xfrm>
          <a:prstGeom prst="rect">
            <a:avLst/>
          </a:prstGeom>
        </p:spPr>
      </p:pic>
      <p:sp>
        <p:nvSpPr>
          <p:cNvPr id="11" name="矩形 10">
            <a:extLst>
              <a:ext uri="{FF2B5EF4-FFF2-40B4-BE49-F238E27FC236}">
                <a16:creationId xmlns="" xmlns:a16="http://schemas.microsoft.com/office/drawing/2014/main" id="{F01E8BCC-5227-4218-8EF4-23243BAA09A8}"/>
              </a:ext>
            </a:extLst>
          </p:cNvPr>
          <p:cNvSpPr/>
          <p:nvPr userDrawn="1"/>
        </p:nvSpPr>
        <p:spPr>
          <a:xfrm>
            <a:off x="3833263" y="587798"/>
            <a:ext cx="4512774" cy="769441"/>
          </a:xfrm>
          <a:prstGeom prst="rect">
            <a:avLst/>
          </a:prstGeom>
        </p:spPr>
        <p:txBody>
          <a:bodyPr wrap="none">
            <a:spAutoFit/>
          </a:bodyPr>
          <a:lstStyle/>
          <a:p>
            <a:r>
              <a:rPr lang="en-US" altLang="zh-CN" sz="4400" b="1" dirty="0">
                <a:solidFill>
                  <a:srgbClr val="FF0000"/>
                </a:solidFill>
                <a:cs typeface="+mn-ea"/>
                <a:sym typeface="+mn-lt"/>
              </a:rPr>
              <a:t>2020</a:t>
            </a:r>
            <a:r>
              <a:rPr lang="zh-CN" altLang="en-US" sz="4000" b="1" dirty="0">
                <a:solidFill>
                  <a:srgbClr val="FF0000"/>
                </a:solidFill>
                <a:cs typeface="+mn-ea"/>
                <a:sym typeface="+mn-lt"/>
              </a:rPr>
              <a:t>两会基本概述</a:t>
            </a:r>
          </a:p>
        </p:txBody>
      </p:sp>
    </p:spTree>
    <p:extLst>
      <p:ext uri="{BB962C8B-B14F-4D97-AF65-F5344CB8AC3E}">
        <p14:creationId xmlns:p14="http://schemas.microsoft.com/office/powerpoint/2010/main" val="900171236"/>
      </p:ext>
    </p:extLst>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1203AD1-DC67-4585-9DE4-CB61D7185E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3DB54C17-5104-4255-8E61-7218615FBE57}"/>
              </a:ext>
            </a:extLst>
          </p:cNvPr>
          <p:cNvSpPr/>
          <p:nvPr userDrawn="1"/>
        </p:nvSpPr>
        <p:spPr>
          <a:xfrm>
            <a:off x="304821" y="150961"/>
            <a:ext cx="11569659" cy="631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 xmlns:a16="http://schemas.microsoft.com/office/drawing/2014/main" id="{E6A8D31C-6C11-4C5A-9414-1A2FD41C2D1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
            <a:ext cx="4666038" cy="1527717"/>
          </a:xfrm>
          <a:prstGeom prst="rect">
            <a:avLst/>
          </a:prstGeom>
        </p:spPr>
      </p:pic>
      <p:pic>
        <p:nvPicPr>
          <p:cNvPr id="10" name="图片 9">
            <a:extLst>
              <a:ext uri="{FF2B5EF4-FFF2-40B4-BE49-F238E27FC236}">
                <a16:creationId xmlns="" xmlns:a16="http://schemas.microsoft.com/office/drawing/2014/main" id="{87A05420-B685-4217-A013-457EAD3BAFA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5901360"/>
            <a:ext cx="12192000" cy="956640"/>
          </a:xfrm>
          <a:prstGeom prst="rect">
            <a:avLst/>
          </a:prstGeom>
        </p:spPr>
      </p:pic>
      <p:pic>
        <p:nvPicPr>
          <p:cNvPr id="16" name="图片 15">
            <a:extLst>
              <a:ext uri="{FF2B5EF4-FFF2-40B4-BE49-F238E27FC236}">
                <a16:creationId xmlns="" xmlns:a16="http://schemas.microsoft.com/office/drawing/2014/main" id="{AC8773D7-192B-40B4-877F-BA54B5988C2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8989" y="5901360"/>
            <a:ext cx="782904" cy="805679"/>
          </a:xfrm>
          <a:prstGeom prst="rect">
            <a:avLst/>
          </a:prstGeom>
        </p:spPr>
      </p:pic>
      <p:pic>
        <p:nvPicPr>
          <p:cNvPr id="9" name="图片 8">
            <a:extLst>
              <a:ext uri="{FF2B5EF4-FFF2-40B4-BE49-F238E27FC236}">
                <a16:creationId xmlns="" xmlns:a16="http://schemas.microsoft.com/office/drawing/2014/main" id="{A0C7114C-74D0-4C3C-8CFA-F81E66F077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7524414" y="-2"/>
            <a:ext cx="4666038" cy="1527717"/>
          </a:xfrm>
          <a:prstGeom prst="rect">
            <a:avLst/>
          </a:prstGeom>
        </p:spPr>
      </p:pic>
      <p:sp>
        <p:nvSpPr>
          <p:cNvPr id="11" name="矩形 10">
            <a:extLst>
              <a:ext uri="{FF2B5EF4-FFF2-40B4-BE49-F238E27FC236}">
                <a16:creationId xmlns="" xmlns:a16="http://schemas.microsoft.com/office/drawing/2014/main" id="{F01E8BCC-5227-4218-8EF4-23243BAA09A8}"/>
              </a:ext>
            </a:extLst>
          </p:cNvPr>
          <p:cNvSpPr/>
          <p:nvPr userDrawn="1"/>
        </p:nvSpPr>
        <p:spPr>
          <a:xfrm>
            <a:off x="2807341" y="587798"/>
            <a:ext cx="6564618" cy="769441"/>
          </a:xfrm>
          <a:prstGeom prst="rect">
            <a:avLst/>
          </a:prstGeom>
        </p:spPr>
        <p:txBody>
          <a:bodyPr wrap="none">
            <a:spAutoFit/>
          </a:bodyPr>
          <a:lstStyle/>
          <a:p>
            <a:r>
              <a:rPr lang="en-US" altLang="zh-CN" sz="4400" b="1" dirty="0">
                <a:solidFill>
                  <a:srgbClr val="FF0000"/>
                </a:solidFill>
                <a:cs typeface="+mn-ea"/>
                <a:sym typeface="+mn-lt"/>
              </a:rPr>
              <a:t>2020</a:t>
            </a:r>
            <a:r>
              <a:rPr lang="zh-CN" altLang="en-US" sz="4000" b="1" dirty="0">
                <a:solidFill>
                  <a:srgbClr val="FF0000"/>
                </a:solidFill>
                <a:cs typeface="+mn-ea"/>
                <a:sym typeface="+mn-lt"/>
              </a:rPr>
              <a:t>全国两会召开时间确定</a:t>
            </a:r>
          </a:p>
        </p:txBody>
      </p:sp>
    </p:spTree>
    <p:extLst>
      <p:ext uri="{BB962C8B-B14F-4D97-AF65-F5344CB8AC3E}">
        <p14:creationId xmlns:p14="http://schemas.microsoft.com/office/powerpoint/2010/main" val="3608918874"/>
      </p:ext>
    </p:extLst>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1203AD1-DC67-4585-9DE4-CB61D7185E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3DB54C17-5104-4255-8E61-7218615FBE57}"/>
              </a:ext>
            </a:extLst>
          </p:cNvPr>
          <p:cNvSpPr/>
          <p:nvPr userDrawn="1"/>
        </p:nvSpPr>
        <p:spPr>
          <a:xfrm>
            <a:off x="304821" y="150961"/>
            <a:ext cx="11569659" cy="631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 xmlns:a16="http://schemas.microsoft.com/office/drawing/2014/main" id="{E6A8D31C-6C11-4C5A-9414-1A2FD41C2D1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
            <a:ext cx="4666038" cy="1527717"/>
          </a:xfrm>
          <a:prstGeom prst="rect">
            <a:avLst/>
          </a:prstGeom>
        </p:spPr>
      </p:pic>
      <p:pic>
        <p:nvPicPr>
          <p:cNvPr id="10" name="图片 9">
            <a:extLst>
              <a:ext uri="{FF2B5EF4-FFF2-40B4-BE49-F238E27FC236}">
                <a16:creationId xmlns="" xmlns:a16="http://schemas.microsoft.com/office/drawing/2014/main" id="{87A05420-B685-4217-A013-457EAD3BAFA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5901360"/>
            <a:ext cx="12192000" cy="956640"/>
          </a:xfrm>
          <a:prstGeom prst="rect">
            <a:avLst/>
          </a:prstGeom>
        </p:spPr>
      </p:pic>
      <p:pic>
        <p:nvPicPr>
          <p:cNvPr id="16" name="图片 15">
            <a:extLst>
              <a:ext uri="{FF2B5EF4-FFF2-40B4-BE49-F238E27FC236}">
                <a16:creationId xmlns="" xmlns:a16="http://schemas.microsoft.com/office/drawing/2014/main" id="{AC8773D7-192B-40B4-877F-BA54B5988C2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8989" y="5901360"/>
            <a:ext cx="782904" cy="805679"/>
          </a:xfrm>
          <a:prstGeom prst="rect">
            <a:avLst/>
          </a:prstGeom>
        </p:spPr>
      </p:pic>
      <p:pic>
        <p:nvPicPr>
          <p:cNvPr id="9" name="图片 8">
            <a:extLst>
              <a:ext uri="{FF2B5EF4-FFF2-40B4-BE49-F238E27FC236}">
                <a16:creationId xmlns="" xmlns:a16="http://schemas.microsoft.com/office/drawing/2014/main" id="{A0C7114C-74D0-4C3C-8CFA-F81E66F077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7524414" y="-2"/>
            <a:ext cx="4666038" cy="1527717"/>
          </a:xfrm>
          <a:prstGeom prst="rect">
            <a:avLst/>
          </a:prstGeom>
        </p:spPr>
      </p:pic>
      <p:sp>
        <p:nvSpPr>
          <p:cNvPr id="11" name="矩形 10">
            <a:extLst>
              <a:ext uri="{FF2B5EF4-FFF2-40B4-BE49-F238E27FC236}">
                <a16:creationId xmlns="" xmlns:a16="http://schemas.microsoft.com/office/drawing/2014/main" id="{F01E8BCC-5227-4218-8EF4-23243BAA09A8}"/>
              </a:ext>
            </a:extLst>
          </p:cNvPr>
          <p:cNvSpPr/>
          <p:nvPr userDrawn="1"/>
        </p:nvSpPr>
        <p:spPr>
          <a:xfrm>
            <a:off x="3320302" y="587798"/>
            <a:ext cx="5538696" cy="769441"/>
          </a:xfrm>
          <a:prstGeom prst="rect">
            <a:avLst/>
          </a:prstGeom>
        </p:spPr>
        <p:txBody>
          <a:bodyPr wrap="none">
            <a:spAutoFit/>
          </a:bodyPr>
          <a:lstStyle/>
          <a:p>
            <a:r>
              <a:rPr lang="en-US" altLang="zh-CN" sz="4400" b="1" dirty="0">
                <a:solidFill>
                  <a:srgbClr val="FF0000"/>
                </a:solidFill>
                <a:cs typeface="+mn-ea"/>
                <a:sym typeface="+mn-lt"/>
              </a:rPr>
              <a:t>2020</a:t>
            </a:r>
            <a:r>
              <a:rPr lang="zh-CN" altLang="en-US" sz="4000" b="1" dirty="0">
                <a:solidFill>
                  <a:srgbClr val="FF0000"/>
                </a:solidFill>
                <a:cs typeface="+mn-ea"/>
                <a:sym typeface="+mn-lt"/>
              </a:rPr>
              <a:t>全国两会五大看点</a:t>
            </a:r>
          </a:p>
        </p:txBody>
      </p:sp>
    </p:spTree>
    <p:extLst>
      <p:ext uri="{BB962C8B-B14F-4D97-AF65-F5344CB8AC3E}">
        <p14:creationId xmlns:p14="http://schemas.microsoft.com/office/powerpoint/2010/main" val="3690392387"/>
      </p:ext>
    </p:extLst>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1203AD1-DC67-4585-9DE4-CB61D7185E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3DB54C17-5104-4255-8E61-7218615FBE57}"/>
              </a:ext>
            </a:extLst>
          </p:cNvPr>
          <p:cNvSpPr/>
          <p:nvPr userDrawn="1"/>
        </p:nvSpPr>
        <p:spPr>
          <a:xfrm>
            <a:off x="304821" y="150961"/>
            <a:ext cx="11569659" cy="631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 xmlns:a16="http://schemas.microsoft.com/office/drawing/2014/main" id="{E6A8D31C-6C11-4C5A-9414-1A2FD41C2D1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
            <a:ext cx="4666038" cy="1527717"/>
          </a:xfrm>
          <a:prstGeom prst="rect">
            <a:avLst/>
          </a:prstGeom>
        </p:spPr>
      </p:pic>
      <p:pic>
        <p:nvPicPr>
          <p:cNvPr id="10" name="图片 9">
            <a:extLst>
              <a:ext uri="{FF2B5EF4-FFF2-40B4-BE49-F238E27FC236}">
                <a16:creationId xmlns="" xmlns:a16="http://schemas.microsoft.com/office/drawing/2014/main" id="{87A05420-B685-4217-A013-457EAD3BAFA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5901360"/>
            <a:ext cx="12192000" cy="956640"/>
          </a:xfrm>
          <a:prstGeom prst="rect">
            <a:avLst/>
          </a:prstGeom>
        </p:spPr>
      </p:pic>
      <p:pic>
        <p:nvPicPr>
          <p:cNvPr id="16" name="图片 15">
            <a:extLst>
              <a:ext uri="{FF2B5EF4-FFF2-40B4-BE49-F238E27FC236}">
                <a16:creationId xmlns="" xmlns:a16="http://schemas.microsoft.com/office/drawing/2014/main" id="{AC8773D7-192B-40B4-877F-BA54B5988C2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8989" y="5901360"/>
            <a:ext cx="782904" cy="805679"/>
          </a:xfrm>
          <a:prstGeom prst="rect">
            <a:avLst/>
          </a:prstGeom>
        </p:spPr>
      </p:pic>
      <p:pic>
        <p:nvPicPr>
          <p:cNvPr id="9" name="图片 8">
            <a:extLst>
              <a:ext uri="{FF2B5EF4-FFF2-40B4-BE49-F238E27FC236}">
                <a16:creationId xmlns="" xmlns:a16="http://schemas.microsoft.com/office/drawing/2014/main" id="{A0C7114C-74D0-4C3C-8CFA-F81E66F077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7524414" y="-2"/>
            <a:ext cx="4666038" cy="1527717"/>
          </a:xfrm>
          <a:prstGeom prst="rect">
            <a:avLst/>
          </a:prstGeom>
        </p:spPr>
      </p:pic>
      <p:sp>
        <p:nvSpPr>
          <p:cNvPr id="11" name="矩形 10">
            <a:extLst>
              <a:ext uri="{FF2B5EF4-FFF2-40B4-BE49-F238E27FC236}">
                <a16:creationId xmlns="" xmlns:a16="http://schemas.microsoft.com/office/drawing/2014/main" id="{F01E8BCC-5227-4218-8EF4-23243BAA09A8}"/>
              </a:ext>
            </a:extLst>
          </p:cNvPr>
          <p:cNvSpPr/>
          <p:nvPr userDrawn="1"/>
        </p:nvSpPr>
        <p:spPr>
          <a:xfrm>
            <a:off x="1864776" y="587798"/>
            <a:ext cx="8449749" cy="707886"/>
          </a:xfrm>
          <a:prstGeom prst="rect">
            <a:avLst/>
          </a:prstGeom>
        </p:spPr>
        <p:txBody>
          <a:bodyPr wrap="none">
            <a:spAutoFit/>
          </a:bodyPr>
          <a:lstStyle/>
          <a:p>
            <a:pPr algn="ctr"/>
            <a:r>
              <a:rPr lang="en-US" altLang="zh-CN" sz="4000" b="1" dirty="0">
                <a:solidFill>
                  <a:srgbClr val="FF0000"/>
                </a:solidFill>
                <a:cs typeface="+mn-ea"/>
                <a:sym typeface="+mn-lt"/>
              </a:rPr>
              <a:t>2020</a:t>
            </a:r>
            <a:r>
              <a:rPr lang="zh-CN" altLang="en-US" sz="4000" b="1" dirty="0">
                <a:solidFill>
                  <a:srgbClr val="FF0000"/>
                </a:solidFill>
                <a:cs typeface="+mn-ea"/>
                <a:sym typeface="+mn-lt"/>
              </a:rPr>
              <a:t>年全国两会精神和主要内容详解</a:t>
            </a:r>
          </a:p>
        </p:txBody>
      </p:sp>
    </p:spTree>
    <p:extLst>
      <p:ext uri="{BB962C8B-B14F-4D97-AF65-F5344CB8AC3E}">
        <p14:creationId xmlns:p14="http://schemas.microsoft.com/office/powerpoint/2010/main" val="691104717"/>
      </p:ext>
    </p:extLst>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1203AD1-DC67-4585-9DE4-CB61D7185E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3DB54C17-5104-4255-8E61-7218615FBE57}"/>
              </a:ext>
            </a:extLst>
          </p:cNvPr>
          <p:cNvSpPr/>
          <p:nvPr userDrawn="1"/>
        </p:nvSpPr>
        <p:spPr>
          <a:xfrm>
            <a:off x="304821" y="150961"/>
            <a:ext cx="11569659" cy="631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 xmlns:a16="http://schemas.microsoft.com/office/drawing/2014/main" id="{E6A8D31C-6C11-4C5A-9414-1A2FD41C2D1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
            <a:ext cx="4666038" cy="1527717"/>
          </a:xfrm>
          <a:prstGeom prst="rect">
            <a:avLst/>
          </a:prstGeom>
        </p:spPr>
      </p:pic>
      <p:pic>
        <p:nvPicPr>
          <p:cNvPr id="10" name="图片 9">
            <a:extLst>
              <a:ext uri="{FF2B5EF4-FFF2-40B4-BE49-F238E27FC236}">
                <a16:creationId xmlns="" xmlns:a16="http://schemas.microsoft.com/office/drawing/2014/main" id="{87A05420-B685-4217-A013-457EAD3BAFA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5901360"/>
            <a:ext cx="12192000" cy="956640"/>
          </a:xfrm>
          <a:prstGeom prst="rect">
            <a:avLst/>
          </a:prstGeom>
        </p:spPr>
      </p:pic>
      <p:pic>
        <p:nvPicPr>
          <p:cNvPr id="16" name="图片 15">
            <a:extLst>
              <a:ext uri="{FF2B5EF4-FFF2-40B4-BE49-F238E27FC236}">
                <a16:creationId xmlns="" xmlns:a16="http://schemas.microsoft.com/office/drawing/2014/main" id="{AC8773D7-192B-40B4-877F-BA54B5988C2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8989" y="5901360"/>
            <a:ext cx="782904" cy="805679"/>
          </a:xfrm>
          <a:prstGeom prst="rect">
            <a:avLst/>
          </a:prstGeom>
        </p:spPr>
      </p:pic>
      <p:pic>
        <p:nvPicPr>
          <p:cNvPr id="9" name="图片 8">
            <a:extLst>
              <a:ext uri="{FF2B5EF4-FFF2-40B4-BE49-F238E27FC236}">
                <a16:creationId xmlns="" xmlns:a16="http://schemas.microsoft.com/office/drawing/2014/main" id="{A0C7114C-74D0-4C3C-8CFA-F81E66F077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7524414" y="-2"/>
            <a:ext cx="4666038" cy="1527717"/>
          </a:xfrm>
          <a:prstGeom prst="rect">
            <a:avLst/>
          </a:prstGeom>
        </p:spPr>
      </p:pic>
    </p:spTree>
    <p:extLst>
      <p:ext uri="{BB962C8B-B14F-4D97-AF65-F5344CB8AC3E}">
        <p14:creationId xmlns:p14="http://schemas.microsoft.com/office/powerpoint/2010/main" val="2055418412"/>
      </p:ext>
    </p:extLst>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D73F8D0-4908-4D6C-B21E-5B432230A49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581686A-597A-4957-9C05-9241979654B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8C2BAD5-D310-4F81-90B5-2332A1D36A1B}"/>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5" name="页脚占位符 4">
            <a:extLst>
              <a:ext uri="{FF2B5EF4-FFF2-40B4-BE49-F238E27FC236}">
                <a16:creationId xmlns="" xmlns:a16="http://schemas.microsoft.com/office/drawing/2014/main" id="{3A20AEB6-DA11-43B1-A246-65561C218C1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BE85A81-6246-4123-BA7F-E75503992EF3}"/>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1879362666"/>
      </p:ext>
    </p:extLst>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B7A1678-4884-4808-AADC-6C13AA5D0BF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B5DBD9B9-3695-45D3-93F2-8110C9A091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66608BCB-CFA7-41E9-9CDD-82A674449E47}"/>
              </a:ext>
            </a:extLst>
          </p:cNvPr>
          <p:cNvSpPr>
            <a:spLocks noGrp="1"/>
          </p:cNvSpPr>
          <p:nvPr>
            <p:ph type="dt" sz="half" idx="10"/>
          </p:nvPr>
        </p:nvSpPr>
        <p:spPr/>
        <p:txBody>
          <a:bodyPr/>
          <a:lstStyle/>
          <a:p>
            <a:fld id="{310CA5FD-3933-47C4-B4F5-851F1D72DE55}" type="datetimeFigureOut">
              <a:rPr lang="zh-CN" altLang="en-US" smtClean="0"/>
              <a:t>2020/6/15</a:t>
            </a:fld>
            <a:endParaRPr lang="zh-CN" altLang="en-US"/>
          </a:p>
        </p:txBody>
      </p:sp>
      <p:sp>
        <p:nvSpPr>
          <p:cNvPr id="5" name="页脚占位符 4">
            <a:extLst>
              <a:ext uri="{FF2B5EF4-FFF2-40B4-BE49-F238E27FC236}">
                <a16:creationId xmlns="" xmlns:a16="http://schemas.microsoft.com/office/drawing/2014/main" id="{62CD970B-75C9-40C7-9428-CBA96790C0A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0F7CA31-1FF6-46FC-9238-9C7FBA86A2C6}"/>
              </a:ext>
            </a:extLst>
          </p:cNvPr>
          <p:cNvSpPr>
            <a:spLocks noGrp="1"/>
          </p:cNvSpPr>
          <p:nvPr>
            <p:ph type="sldNum" sz="quarter" idx="12"/>
          </p:nvPr>
        </p:nvSpPr>
        <p:spPr/>
        <p:txBody>
          <a:body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2198072221"/>
      </p:ext>
    </p:extLst>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83CC850B-8604-40D1-BD22-9724B24D95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590E52A-EC3B-4030-89FD-376E64E7BC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95E6E85-FCA9-4D1B-BADF-6CDF6CAB8A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0CA5FD-3933-47C4-B4F5-851F1D72DE55}" type="datetimeFigureOut">
              <a:rPr lang="zh-CN" altLang="en-US" smtClean="0"/>
              <a:t>2020/6/15</a:t>
            </a:fld>
            <a:endParaRPr lang="zh-CN" altLang="en-US"/>
          </a:p>
        </p:txBody>
      </p:sp>
      <p:sp>
        <p:nvSpPr>
          <p:cNvPr id="5" name="页脚占位符 4">
            <a:extLst>
              <a:ext uri="{FF2B5EF4-FFF2-40B4-BE49-F238E27FC236}">
                <a16:creationId xmlns="" xmlns:a16="http://schemas.microsoft.com/office/drawing/2014/main" id="{436E8300-542F-4FC9-BEB2-E1E7462C6D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A902D91D-C7A9-4CAE-ABC5-AC21ED256B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78B93-0FFB-4C82-A593-A211AC2B1B6F}" type="slidenum">
              <a:rPr lang="zh-CN" altLang="en-US" smtClean="0"/>
              <a:t>‹#›</a:t>
            </a:fld>
            <a:endParaRPr lang="zh-CN" altLang="en-US"/>
          </a:p>
        </p:txBody>
      </p:sp>
    </p:spTree>
    <p:extLst>
      <p:ext uri="{BB962C8B-B14F-4D97-AF65-F5344CB8AC3E}">
        <p14:creationId xmlns:p14="http://schemas.microsoft.com/office/powerpoint/2010/main" val="86355164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2" r:id="rId3"/>
    <p:sldLayoutId id="2147483663" r:id="rId4"/>
    <p:sldLayoutId id="2147483664" r:id="rId5"/>
    <p:sldLayoutId id="2147483661" r:id="rId6"/>
    <p:sldLayoutId id="2147483665" r:id="rId7"/>
    <p:sldLayoutId id="2147483650"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 id="2147483659" r:id="rId17"/>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596535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6.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22.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slideLayout" Target="../slideLayouts/slideLayout6.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s>
</file>

<file path=ppt/slides/_rels/slide2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tags" Target="../tags/tag16.xml"/><Relationship Id="rId7" Type="http://schemas.openxmlformats.org/officeDocument/2006/relationships/slideLayout" Target="../slideLayouts/slideLayout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s>
</file>

<file path=ppt/slides/_rels/slide24.xml.rels><?xml version="1.0" encoding="UTF-8" standalone="yes"?>
<Relationships xmlns="http://schemas.openxmlformats.org/package/2006/relationships"><Relationship Id="rId8" Type="http://schemas.openxmlformats.org/officeDocument/2006/relationships/tags" Target="../tags/tag27.xml"/><Relationship Id="rId3" Type="http://schemas.openxmlformats.org/officeDocument/2006/relationships/tags" Target="../tags/tag22.xml"/><Relationship Id="rId7" Type="http://schemas.openxmlformats.org/officeDocument/2006/relationships/tags" Target="../tags/tag26.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29.png"/><Relationship Id="rId5" Type="http://schemas.openxmlformats.org/officeDocument/2006/relationships/tags" Target="../tags/tag24.xml"/><Relationship Id="rId10" Type="http://schemas.openxmlformats.org/officeDocument/2006/relationships/slideLayout" Target="../slideLayouts/slideLayout6.xml"/><Relationship Id="rId4" Type="http://schemas.openxmlformats.org/officeDocument/2006/relationships/tags" Target="../tags/tag23.xml"/><Relationship Id="rId9" Type="http://schemas.openxmlformats.org/officeDocument/2006/relationships/tags" Target="../tags/tag28.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tags" Target="../tags/tag44.xml"/><Relationship Id="rId3" Type="http://schemas.openxmlformats.org/officeDocument/2006/relationships/tags" Target="../tags/tag39.xml"/><Relationship Id="rId7" Type="http://schemas.openxmlformats.org/officeDocument/2006/relationships/tags" Target="../tags/tag43.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9"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tags" Target="../tags/tag52.xml"/><Relationship Id="rId3" Type="http://schemas.openxmlformats.org/officeDocument/2006/relationships/tags" Target="../tags/tag47.xml"/><Relationship Id="rId7" Type="http://schemas.openxmlformats.org/officeDocument/2006/relationships/tags" Target="../tags/tag51.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5" Type="http://schemas.openxmlformats.org/officeDocument/2006/relationships/tags" Target="../tags/tag49.xml"/><Relationship Id="rId10" Type="http://schemas.openxmlformats.org/officeDocument/2006/relationships/image" Target="../media/image31.png"/><Relationship Id="rId4" Type="http://schemas.openxmlformats.org/officeDocument/2006/relationships/tags" Target="../tags/tag48.xml"/><Relationship Id="rId9"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8" Type="http://schemas.openxmlformats.org/officeDocument/2006/relationships/tags" Target="../tags/tag60.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a:extLst>
              <a:ext uri="{FF2B5EF4-FFF2-40B4-BE49-F238E27FC236}">
                <a16:creationId xmlns="" xmlns:a16="http://schemas.microsoft.com/office/drawing/2014/main" id="{4DBC6E13-D3FF-4607-A47F-117DE839F69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584" t="15488" r="8650" b="22257"/>
          <a:stretch/>
        </p:blipFill>
        <p:spPr>
          <a:xfrm>
            <a:off x="9216570" y="4858804"/>
            <a:ext cx="2975429" cy="1719486"/>
          </a:xfrm>
          <a:prstGeom prst="rect">
            <a:avLst/>
          </a:prstGeom>
        </p:spPr>
      </p:pic>
      <p:pic>
        <p:nvPicPr>
          <p:cNvPr id="41" name="图片 40">
            <a:extLst>
              <a:ext uri="{FF2B5EF4-FFF2-40B4-BE49-F238E27FC236}">
                <a16:creationId xmlns="" xmlns:a16="http://schemas.microsoft.com/office/drawing/2014/main" id="{191B21A2-8D0E-4574-AD87-DEB612F0870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90" t="34559" r="49886" b="28416"/>
          <a:stretch/>
        </p:blipFill>
        <p:spPr>
          <a:xfrm>
            <a:off x="-116494" y="5128634"/>
            <a:ext cx="4080438" cy="1394504"/>
          </a:xfrm>
          <a:prstGeom prst="rect">
            <a:avLst/>
          </a:prstGeom>
        </p:spPr>
      </p:pic>
      <p:pic>
        <p:nvPicPr>
          <p:cNvPr id="43" name="图片 42">
            <a:extLst>
              <a:ext uri="{FF2B5EF4-FFF2-40B4-BE49-F238E27FC236}">
                <a16:creationId xmlns="" xmlns:a16="http://schemas.microsoft.com/office/drawing/2014/main" id="{57C39C8C-C3C4-4876-AAC1-1C5D4FF86F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812" y="5901360"/>
            <a:ext cx="12238811" cy="956640"/>
          </a:xfrm>
          <a:prstGeom prst="rect">
            <a:avLst/>
          </a:prstGeom>
        </p:spPr>
      </p:pic>
      <p:pic>
        <p:nvPicPr>
          <p:cNvPr id="50" name="图片 49">
            <a:extLst>
              <a:ext uri="{FF2B5EF4-FFF2-40B4-BE49-F238E27FC236}">
                <a16:creationId xmlns="" xmlns:a16="http://schemas.microsoft.com/office/drawing/2014/main" id="{7F0DF73C-D560-458F-8969-841FC38FCB1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67123" flipV="1">
            <a:off x="-703031" y="3534117"/>
            <a:ext cx="2959892" cy="2959892"/>
          </a:xfrm>
          <a:prstGeom prst="rect">
            <a:avLst/>
          </a:prstGeom>
        </p:spPr>
      </p:pic>
      <p:pic>
        <p:nvPicPr>
          <p:cNvPr id="53" name="图片 52">
            <a:extLst>
              <a:ext uri="{FF2B5EF4-FFF2-40B4-BE49-F238E27FC236}">
                <a16:creationId xmlns="" xmlns:a16="http://schemas.microsoft.com/office/drawing/2014/main" id="{8518D62B-97B6-49A6-8D43-7483BFA11F5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469225" y="279710"/>
            <a:ext cx="1124491" cy="1157204"/>
          </a:xfrm>
          <a:prstGeom prst="rect">
            <a:avLst/>
          </a:prstGeom>
        </p:spPr>
      </p:pic>
      <p:pic>
        <p:nvPicPr>
          <p:cNvPr id="55" name="图片 54">
            <a:extLst>
              <a:ext uri="{FF2B5EF4-FFF2-40B4-BE49-F238E27FC236}">
                <a16:creationId xmlns="" xmlns:a16="http://schemas.microsoft.com/office/drawing/2014/main" id="{E48CEDFC-1E7F-463C-B369-0453DB13AFFF}"/>
              </a:ext>
            </a:extLst>
          </p:cNvPr>
          <p:cNvPicPr>
            <a:picLocks noChangeAspect="1"/>
          </p:cNvPicPr>
          <p:nvPr/>
        </p:nvPicPr>
        <p:blipFill rotWithShape="1">
          <a:blip r:embed="rId7">
            <a:extLst>
              <a:ext uri="{28A0092B-C50C-407E-A947-70E740481C1C}">
                <a14:useLocalDpi xmlns:a14="http://schemas.microsoft.com/office/drawing/2010/main" val="0"/>
              </a:ext>
            </a:extLst>
          </a:blip>
          <a:srcRect t="24078" b="26885"/>
          <a:stretch/>
        </p:blipFill>
        <p:spPr>
          <a:xfrm>
            <a:off x="1995223" y="380550"/>
            <a:ext cx="8824692" cy="4327487"/>
          </a:xfrm>
          <a:prstGeom prst="rect">
            <a:avLst/>
          </a:prstGeom>
        </p:spPr>
      </p:pic>
      <p:pic>
        <p:nvPicPr>
          <p:cNvPr id="59" name="图片 58">
            <a:extLst>
              <a:ext uri="{FF2B5EF4-FFF2-40B4-BE49-F238E27FC236}">
                <a16:creationId xmlns="" xmlns:a16="http://schemas.microsoft.com/office/drawing/2014/main" id="{2ACDA768-F606-42FC-88BE-0B4E5EEB567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0"/>
            <a:ext cx="4388702" cy="1436914"/>
          </a:xfrm>
          <a:prstGeom prst="rect">
            <a:avLst/>
          </a:prstGeom>
        </p:spPr>
      </p:pic>
      <p:sp>
        <p:nvSpPr>
          <p:cNvPr id="60" name="文本框 59">
            <a:extLst>
              <a:ext uri="{FF2B5EF4-FFF2-40B4-BE49-F238E27FC236}">
                <a16:creationId xmlns="" xmlns:a16="http://schemas.microsoft.com/office/drawing/2014/main" id="{2ADF8319-FBC0-46AA-867F-605ED82FE2B3}"/>
              </a:ext>
            </a:extLst>
          </p:cNvPr>
          <p:cNvSpPr txBox="1"/>
          <p:nvPr/>
        </p:nvSpPr>
        <p:spPr>
          <a:xfrm>
            <a:off x="3923920" y="4434718"/>
            <a:ext cx="4583876" cy="523220"/>
          </a:xfrm>
          <a:prstGeom prst="rect">
            <a:avLst/>
          </a:prstGeom>
          <a:noFill/>
        </p:spPr>
        <p:txBody>
          <a:bodyPr wrap="square" rtlCol="0">
            <a:spAutoFit/>
          </a:bodyPr>
          <a:lstStyle/>
          <a:p>
            <a:pPr algn="dist"/>
            <a:r>
              <a:rPr lang="zh-CN" altLang="en-US" sz="2800" b="1" dirty="0">
                <a:solidFill>
                  <a:srgbClr val="FF0000"/>
                </a:solidFill>
                <a:cs typeface="+mn-ea"/>
                <a:sym typeface="+mn-lt"/>
              </a:rPr>
              <a:t>实现中华民族伟大复兴</a:t>
            </a:r>
          </a:p>
        </p:txBody>
      </p:sp>
      <p:sp>
        <p:nvSpPr>
          <p:cNvPr id="61" name="文本框 60">
            <a:extLst>
              <a:ext uri="{FF2B5EF4-FFF2-40B4-BE49-F238E27FC236}">
                <a16:creationId xmlns="" xmlns:a16="http://schemas.microsoft.com/office/drawing/2014/main" id="{AC0C2079-2D23-42DB-9AE6-6AD9CDA517BD}"/>
              </a:ext>
            </a:extLst>
          </p:cNvPr>
          <p:cNvSpPr txBox="1"/>
          <p:nvPr/>
        </p:nvSpPr>
        <p:spPr>
          <a:xfrm>
            <a:off x="3841308" y="679664"/>
            <a:ext cx="1435008" cy="830997"/>
          </a:xfrm>
          <a:prstGeom prst="rect">
            <a:avLst/>
          </a:prstGeom>
          <a:noFill/>
        </p:spPr>
        <p:txBody>
          <a:bodyPr wrap="none" rtlCol="0">
            <a:spAutoFit/>
          </a:bodyPr>
          <a:lstStyle/>
          <a:p>
            <a:r>
              <a:rPr lang="en-US" altLang="zh-CN" sz="4800" b="1" dirty="0">
                <a:solidFill>
                  <a:srgbClr val="FF0000"/>
                </a:solidFill>
                <a:cs typeface="+mn-ea"/>
                <a:sym typeface="+mn-lt"/>
              </a:rPr>
              <a:t>2020</a:t>
            </a:r>
          </a:p>
        </p:txBody>
      </p:sp>
      <p:sp>
        <p:nvSpPr>
          <p:cNvPr id="63" name="文本框 62">
            <a:extLst>
              <a:ext uri="{FF2B5EF4-FFF2-40B4-BE49-F238E27FC236}">
                <a16:creationId xmlns="" xmlns:a16="http://schemas.microsoft.com/office/drawing/2014/main" id="{20F21020-A81D-48F1-AB9F-D1AC83F9B0F1}"/>
              </a:ext>
            </a:extLst>
          </p:cNvPr>
          <p:cNvSpPr txBox="1"/>
          <p:nvPr/>
        </p:nvSpPr>
        <p:spPr>
          <a:xfrm>
            <a:off x="3950564" y="5515059"/>
            <a:ext cx="2276855" cy="400110"/>
          </a:xfrm>
          <a:prstGeom prst="rect">
            <a:avLst/>
          </a:prstGeom>
          <a:solidFill>
            <a:srgbClr val="C00000"/>
          </a:solidFill>
        </p:spPr>
        <p:txBody>
          <a:bodyPr wrap="square" rtlCol="0">
            <a:spAutoFit/>
          </a:bodyPr>
          <a:lstStyle/>
          <a:p>
            <a:pPr algn="ctr"/>
            <a:r>
              <a:rPr lang="zh-CN" altLang="en-US" sz="2000" b="1" dirty="0">
                <a:solidFill>
                  <a:schemeClr val="bg1"/>
                </a:solidFill>
                <a:cs typeface="+mn-ea"/>
                <a:sym typeface="+mn-lt"/>
              </a:rPr>
              <a:t>演讲人</a:t>
            </a:r>
            <a:r>
              <a:rPr lang="zh-CN" altLang="en-US" sz="2000" b="1" dirty="0" smtClean="0">
                <a:solidFill>
                  <a:schemeClr val="bg1"/>
                </a:solidFill>
                <a:cs typeface="+mn-ea"/>
                <a:sym typeface="+mn-lt"/>
              </a:rPr>
              <a:t>：优品</a:t>
            </a:r>
            <a:r>
              <a:rPr lang="en-US" altLang="zh-CN" sz="2000" b="1" dirty="0" smtClean="0">
                <a:solidFill>
                  <a:schemeClr val="bg1"/>
                </a:solidFill>
                <a:cs typeface="+mn-ea"/>
                <a:sym typeface="+mn-lt"/>
              </a:rPr>
              <a:t>PPT</a:t>
            </a:r>
            <a:endParaRPr lang="zh-CN" altLang="en-US" sz="2000" b="1" dirty="0">
              <a:solidFill>
                <a:schemeClr val="bg1"/>
              </a:solidFill>
              <a:cs typeface="+mn-ea"/>
              <a:sym typeface="+mn-lt"/>
            </a:endParaRPr>
          </a:p>
        </p:txBody>
      </p:sp>
      <p:sp>
        <p:nvSpPr>
          <p:cNvPr id="64" name="文本框 63">
            <a:extLst>
              <a:ext uri="{FF2B5EF4-FFF2-40B4-BE49-F238E27FC236}">
                <a16:creationId xmlns="" xmlns:a16="http://schemas.microsoft.com/office/drawing/2014/main" id="{B430F716-CA48-4B65-A78D-AB2D11275105}"/>
              </a:ext>
            </a:extLst>
          </p:cNvPr>
          <p:cNvSpPr txBox="1"/>
          <p:nvPr/>
        </p:nvSpPr>
        <p:spPr>
          <a:xfrm>
            <a:off x="6456419" y="5515059"/>
            <a:ext cx="2136627" cy="400110"/>
          </a:xfrm>
          <a:prstGeom prst="rect">
            <a:avLst/>
          </a:prstGeom>
          <a:solidFill>
            <a:srgbClr val="C00000"/>
          </a:solidFill>
        </p:spPr>
        <p:txBody>
          <a:bodyPr wrap="square" rtlCol="0">
            <a:spAutoFit/>
          </a:bodyPr>
          <a:lstStyle/>
          <a:p>
            <a:pPr algn="ctr"/>
            <a:r>
              <a:rPr lang="zh-CN" altLang="en-US" sz="2000" b="1" dirty="0">
                <a:solidFill>
                  <a:schemeClr val="bg1"/>
                </a:solidFill>
                <a:cs typeface="+mn-ea"/>
                <a:sym typeface="+mn-lt"/>
              </a:rPr>
              <a:t>时间：</a:t>
            </a:r>
            <a:r>
              <a:rPr lang="en-US" altLang="zh-CN" sz="2000" b="1" dirty="0">
                <a:solidFill>
                  <a:schemeClr val="bg1"/>
                </a:solidFill>
                <a:cs typeface="+mn-ea"/>
                <a:sym typeface="+mn-lt"/>
              </a:rPr>
              <a:t>2020.X.X</a:t>
            </a:r>
            <a:endParaRPr lang="zh-CN" altLang="en-US" sz="2000" b="1" dirty="0">
              <a:solidFill>
                <a:schemeClr val="bg1"/>
              </a:solidFill>
              <a:cs typeface="+mn-ea"/>
              <a:sym typeface="+mn-lt"/>
            </a:endParaRPr>
          </a:p>
        </p:txBody>
      </p:sp>
      <p:cxnSp>
        <p:nvCxnSpPr>
          <p:cNvPr id="66" name="直接连接符 65">
            <a:extLst>
              <a:ext uri="{FF2B5EF4-FFF2-40B4-BE49-F238E27FC236}">
                <a16:creationId xmlns="" xmlns:a16="http://schemas.microsoft.com/office/drawing/2014/main" id="{04631929-F55C-4812-9A6E-DCC42C67E468}"/>
              </a:ext>
            </a:extLst>
          </p:cNvPr>
          <p:cNvCxnSpPr/>
          <p:nvPr/>
        </p:nvCxnSpPr>
        <p:spPr>
          <a:xfrm flipV="1">
            <a:off x="4001190" y="4965940"/>
            <a:ext cx="4506606" cy="22089"/>
          </a:xfrm>
          <a:prstGeom prst="line">
            <a:avLst/>
          </a:prstGeom>
          <a:ln w="12700">
            <a:solidFill>
              <a:srgbClr val="C00000"/>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8484089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1000"/>
                                        <p:tgtEl>
                                          <p:spTgt spid="43"/>
                                        </p:tgtEl>
                                      </p:cBhvr>
                                    </p:animEffect>
                                    <p:anim calcmode="lin" valueType="num">
                                      <p:cBhvr>
                                        <p:cTn id="12" dur="1000" fill="hold"/>
                                        <p:tgtEl>
                                          <p:spTgt spid="43"/>
                                        </p:tgtEl>
                                        <p:attrNameLst>
                                          <p:attrName>ppt_x</p:attrName>
                                        </p:attrNameLst>
                                      </p:cBhvr>
                                      <p:tavLst>
                                        <p:tav tm="0">
                                          <p:val>
                                            <p:strVal val="#ppt_x"/>
                                          </p:val>
                                        </p:tav>
                                        <p:tav tm="100000">
                                          <p:val>
                                            <p:strVal val="#ppt_x"/>
                                          </p:val>
                                        </p:tav>
                                      </p:tavLst>
                                    </p:anim>
                                    <p:anim calcmode="lin" valueType="num">
                                      <p:cBhvr>
                                        <p:cTn id="13" dur="100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1000"/>
                                        <p:tgtEl>
                                          <p:spTgt spid="41"/>
                                        </p:tgtEl>
                                      </p:cBhvr>
                                    </p:animEffect>
                                    <p:anim calcmode="lin" valueType="num">
                                      <p:cBhvr>
                                        <p:cTn id="18" dur="1000" fill="hold"/>
                                        <p:tgtEl>
                                          <p:spTgt spid="41"/>
                                        </p:tgtEl>
                                        <p:attrNameLst>
                                          <p:attrName>ppt_x</p:attrName>
                                        </p:attrNameLst>
                                      </p:cBhvr>
                                      <p:tavLst>
                                        <p:tav tm="0">
                                          <p:val>
                                            <p:strVal val="#ppt_x"/>
                                          </p:val>
                                        </p:tav>
                                        <p:tav tm="100000">
                                          <p:val>
                                            <p:strVal val="#ppt_x"/>
                                          </p:val>
                                        </p:tav>
                                      </p:tavLst>
                                    </p:anim>
                                    <p:anim calcmode="lin" valueType="num">
                                      <p:cBhvr>
                                        <p:cTn id="19" dur="1000" fill="hold"/>
                                        <p:tgtEl>
                                          <p:spTgt spid="4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52" presetClass="entr" presetSubtype="0" fill="hold" nodeType="afterEffect">
                                  <p:stCondLst>
                                    <p:cond delay="0"/>
                                  </p:stCondLst>
                                  <p:childTnLst>
                                    <p:set>
                                      <p:cBhvr>
                                        <p:cTn id="27" dur="1" fill="hold">
                                          <p:stCondLst>
                                            <p:cond delay="0"/>
                                          </p:stCondLst>
                                        </p:cTn>
                                        <p:tgtEl>
                                          <p:spTgt spid="55"/>
                                        </p:tgtEl>
                                        <p:attrNameLst>
                                          <p:attrName>style.visibility</p:attrName>
                                        </p:attrNameLst>
                                      </p:cBhvr>
                                      <p:to>
                                        <p:strVal val="visible"/>
                                      </p:to>
                                    </p:set>
                                    <p:animScale>
                                      <p:cBhvr>
                                        <p:cTn id="28"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55"/>
                                        </p:tgtEl>
                                        <p:attrNameLst>
                                          <p:attrName>ppt_x</p:attrName>
                                          <p:attrName>ppt_y</p:attrName>
                                        </p:attrNameLst>
                                      </p:cBhvr>
                                    </p:animMotion>
                                    <p:animEffect transition="in" filter="fade">
                                      <p:cBhvr>
                                        <p:cTn id="30" dur="1000"/>
                                        <p:tgtEl>
                                          <p:spTgt spid="55"/>
                                        </p:tgtEl>
                                      </p:cBhvr>
                                    </p:animEffect>
                                  </p:childTnLst>
                                </p:cTn>
                              </p:par>
                            </p:childTnLst>
                          </p:cTn>
                        </p:par>
                        <p:par>
                          <p:cTn id="31" fill="hold">
                            <p:stCondLst>
                              <p:cond delay="3500"/>
                            </p:stCondLst>
                            <p:childTnLst>
                              <p:par>
                                <p:cTn id="32" presetID="53" presetClass="entr" presetSubtype="16" fill="hold" grpId="0"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wipe(left)">
                                      <p:cBhvr>
                                        <p:cTn id="40" dur="500"/>
                                        <p:tgtEl>
                                          <p:spTgt spid="60"/>
                                        </p:tgtEl>
                                      </p:cBhvr>
                                    </p:animEffect>
                                  </p:childTnLst>
                                </p:cTn>
                              </p:par>
                            </p:childTnLst>
                          </p:cTn>
                        </p:par>
                        <p:par>
                          <p:cTn id="41" fill="hold">
                            <p:stCondLst>
                              <p:cond delay="4500"/>
                            </p:stCondLst>
                            <p:childTnLst>
                              <p:par>
                                <p:cTn id="42" presetID="22" presetClass="entr" presetSubtype="8" fill="hold" nodeType="after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wipe(left)">
                                      <p:cBhvr>
                                        <p:cTn id="44" dur="500"/>
                                        <p:tgtEl>
                                          <p:spTgt spid="66"/>
                                        </p:tgtEl>
                                      </p:cBhvr>
                                    </p:animEffect>
                                  </p:childTnLst>
                                </p:cTn>
                              </p:par>
                            </p:childTnLst>
                          </p:cTn>
                        </p:par>
                        <p:par>
                          <p:cTn id="45" fill="hold">
                            <p:stCondLst>
                              <p:cond delay="5000"/>
                            </p:stCondLst>
                            <p:childTnLst>
                              <p:par>
                                <p:cTn id="46" presetID="42" presetClass="entr" presetSubtype="0" fill="hold" grpId="0"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1000"/>
                                        <p:tgtEl>
                                          <p:spTgt spid="63"/>
                                        </p:tgtEl>
                                      </p:cBhvr>
                                    </p:animEffect>
                                    <p:anim calcmode="lin" valueType="num">
                                      <p:cBhvr>
                                        <p:cTn id="49" dur="1000" fill="hold"/>
                                        <p:tgtEl>
                                          <p:spTgt spid="63"/>
                                        </p:tgtEl>
                                        <p:attrNameLst>
                                          <p:attrName>ppt_x</p:attrName>
                                        </p:attrNameLst>
                                      </p:cBhvr>
                                      <p:tavLst>
                                        <p:tav tm="0">
                                          <p:val>
                                            <p:strVal val="#ppt_x"/>
                                          </p:val>
                                        </p:tav>
                                        <p:tav tm="100000">
                                          <p:val>
                                            <p:strVal val="#ppt_x"/>
                                          </p:val>
                                        </p:tav>
                                      </p:tavLst>
                                    </p:anim>
                                    <p:anim calcmode="lin" valueType="num">
                                      <p:cBhvr>
                                        <p:cTn id="50" dur="1000" fill="hold"/>
                                        <p:tgtEl>
                                          <p:spTgt spid="63"/>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42" presetClass="entr" presetSubtype="0" fill="hold" grpId="0" nodeType="after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fade">
                                      <p:cBhvr>
                                        <p:cTn id="54" dur="1000"/>
                                        <p:tgtEl>
                                          <p:spTgt spid="64"/>
                                        </p:tgtEl>
                                      </p:cBhvr>
                                    </p:animEffect>
                                    <p:anim calcmode="lin" valueType="num">
                                      <p:cBhvr>
                                        <p:cTn id="55" dur="1000" fill="hold"/>
                                        <p:tgtEl>
                                          <p:spTgt spid="64"/>
                                        </p:tgtEl>
                                        <p:attrNameLst>
                                          <p:attrName>ppt_x</p:attrName>
                                        </p:attrNameLst>
                                      </p:cBhvr>
                                      <p:tavLst>
                                        <p:tav tm="0">
                                          <p:val>
                                            <p:strVal val="#ppt_x"/>
                                          </p:val>
                                        </p:tav>
                                        <p:tav tm="100000">
                                          <p:val>
                                            <p:strVal val="#ppt_x"/>
                                          </p:val>
                                        </p:tav>
                                      </p:tavLst>
                                    </p:anim>
                                    <p:anim calcmode="lin" valueType="num">
                                      <p:cBhvr>
                                        <p:cTn id="56" dur="1000" fill="hold"/>
                                        <p:tgtEl>
                                          <p:spTgt spid="64"/>
                                        </p:tgtEl>
                                        <p:attrNameLst>
                                          <p:attrName>ppt_y</p:attrName>
                                        </p:attrNameLst>
                                      </p:cBhvr>
                                      <p:tavLst>
                                        <p:tav tm="0">
                                          <p:val>
                                            <p:strVal val="#ppt_y+.1"/>
                                          </p:val>
                                        </p:tav>
                                        <p:tav tm="100000">
                                          <p:val>
                                            <p:strVal val="#ppt_y"/>
                                          </p:val>
                                        </p:tav>
                                      </p:tavLst>
                                    </p:anim>
                                  </p:childTnLst>
                                </p:cTn>
                              </p:par>
                            </p:childTnLst>
                          </p:cTn>
                        </p:par>
                        <p:par>
                          <p:cTn id="57" fill="hold">
                            <p:stCondLst>
                              <p:cond delay="7000"/>
                            </p:stCondLst>
                            <p:childTnLst>
                              <p:par>
                                <p:cTn id="58" presetID="53" presetClass="entr" presetSubtype="16" fill="hold"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p:cTn id="60" dur="500" fill="hold"/>
                                        <p:tgtEl>
                                          <p:spTgt spid="53"/>
                                        </p:tgtEl>
                                        <p:attrNameLst>
                                          <p:attrName>ppt_w</p:attrName>
                                        </p:attrNameLst>
                                      </p:cBhvr>
                                      <p:tavLst>
                                        <p:tav tm="0">
                                          <p:val>
                                            <p:fltVal val="0"/>
                                          </p:val>
                                        </p:tav>
                                        <p:tav tm="100000">
                                          <p:val>
                                            <p:strVal val="#ppt_w"/>
                                          </p:val>
                                        </p:tav>
                                      </p:tavLst>
                                    </p:anim>
                                    <p:anim calcmode="lin" valueType="num">
                                      <p:cBhvr>
                                        <p:cTn id="61" dur="500" fill="hold"/>
                                        <p:tgtEl>
                                          <p:spTgt spid="53"/>
                                        </p:tgtEl>
                                        <p:attrNameLst>
                                          <p:attrName>ppt_h</p:attrName>
                                        </p:attrNameLst>
                                      </p:cBhvr>
                                      <p:tavLst>
                                        <p:tav tm="0">
                                          <p:val>
                                            <p:fltVal val="0"/>
                                          </p:val>
                                        </p:tav>
                                        <p:tav tm="100000">
                                          <p:val>
                                            <p:strVal val="#ppt_h"/>
                                          </p:val>
                                        </p:tav>
                                      </p:tavLst>
                                    </p:anim>
                                    <p:animEffect transition="in" filter="fade">
                                      <p:cBhvr>
                                        <p:cTn id="62" dur="500"/>
                                        <p:tgtEl>
                                          <p:spTgt spid="53"/>
                                        </p:tgtEl>
                                      </p:cBhvr>
                                    </p:animEffect>
                                  </p:childTnLst>
                                </p:cTn>
                              </p:par>
                            </p:childTnLst>
                          </p:cTn>
                        </p:par>
                        <p:par>
                          <p:cTn id="63" fill="hold">
                            <p:stCondLst>
                              <p:cond delay="7500"/>
                            </p:stCondLst>
                            <p:childTnLst>
                              <p:par>
                                <p:cTn id="64" presetID="17" presetClass="entr" presetSubtype="10" fill="hold" nodeType="after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p:cTn id="66" dur="500" fill="hold"/>
                                        <p:tgtEl>
                                          <p:spTgt spid="50"/>
                                        </p:tgtEl>
                                        <p:attrNameLst>
                                          <p:attrName>ppt_w</p:attrName>
                                        </p:attrNameLst>
                                      </p:cBhvr>
                                      <p:tavLst>
                                        <p:tav tm="0">
                                          <p:val>
                                            <p:fltVal val="0"/>
                                          </p:val>
                                        </p:tav>
                                        <p:tav tm="100000">
                                          <p:val>
                                            <p:strVal val="#ppt_w"/>
                                          </p:val>
                                        </p:tav>
                                      </p:tavLst>
                                    </p:anim>
                                    <p:anim calcmode="lin" valueType="num">
                                      <p:cBhvr>
                                        <p:cTn id="67" dur="500" fill="hold"/>
                                        <p:tgtEl>
                                          <p:spTgt spid="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3" grpId="0" animBg="1"/>
      <p:bldP spid="6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文本框 14">
            <a:extLst>
              <a:ext uri="{FF2B5EF4-FFF2-40B4-BE49-F238E27FC236}">
                <a16:creationId xmlns="" xmlns:a16="http://schemas.microsoft.com/office/drawing/2014/main" id="{400E6B97-02EA-4088-8669-2FE690360490}"/>
              </a:ext>
            </a:extLst>
          </p:cNvPr>
          <p:cNvSpPr txBox="1"/>
          <p:nvPr>
            <p:custDataLst>
              <p:tags r:id="rId1"/>
            </p:custDataLst>
          </p:nvPr>
        </p:nvSpPr>
        <p:spPr>
          <a:xfrm>
            <a:off x="1319727" y="2274171"/>
            <a:ext cx="9539846" cy="954107"/>
          </a:xfrm>
          <a:prstGeom prst="rect">
            <a:avLst/>
          </a:prstGeom>
          <a:noFill/>
        </p:spPr>
        <p:txBody>
          <a:bodyPr wrap="square" rtlCol="0">
            <a:spAutoFit/>
          </a:bodyPr>
          <a:lstStyle/>
          <a:p>
            <a:r>
              <a:rPr lang="en-US" altLang="zh-CN" sz="2800" dirty="0">
                <a:solidFill>
                  <a:srgbClr val="C00000"/>
                </a:solidFill>
                <a:cs typeface="+mn-ea"/>
                <a:sym typeface="+mn-lt"/>
              </a:rPr>
              <a:t>2020</a:t>
            </a:r>
            <a:r>
              <a:rPr lang="zh-CN" altLang="en-US" sz="2800" dirty="0">
                <a:solidFill>
                  <a:srgbClr val="C00000"/>
                </a:solidFill>
                <a:cs typeface="+mn-ea"/>
                <a:sym typeface="+mn-lt"/>
              </a:rPr>
              <a:t>年</a:t>
            </a:r>
            <a:r>
              <a:rPr lang="en-US" altLang="zh-CN" sz="2800" dirty="0">
                <a:solidFill>
                  <a:srgbClr val="C00000"/>
                </a:solidFill>
                <a:cs typeface="+mn-ea"/>
                <a:sym typeface="+mn-lt"/>
              </a:rPr>
              <a:t>4</a:t>
            </a:r>
            <a:r>
              <a:rPr lang="zh-CN" altLang="en-US" sz="2800" dirty="0">
                <a:solidFill>
                  <a:srgbClr val="C00000"/>
                </a:solidFill>
                <a:cs typeface="+mn-ea"/>
                <a:sym typeface="+mn-lt"/>
              </a:rPr>
              <a:t>月，政协第十三届全国委员会第三十五次主席会议在京召开</a:t>
            </a:r>
          </a:p>
        </p:txBody>
      </p:sp>
      <p:sp>
        <p:nvSpPr>
          <p:cNvPr id="3" name="矩形 2">
            <a:extLst>
              <a:ext uri="{FF2B5EF4-FFF2-40B4-BE49-F238E27FC236}">
                <a16:creationId xmlns="" xmlns:a16="http://schemas.microsoft.com/office/drawing/2014/main" id="{C34ADFA5-4FC1-4A2F-9E62-BD33D9FA5BE8}"/>
              </a:ext>
            </a:extLst>
          </p:cNvPr>
          <p:cNvSpPr/>
          <p:nvPr/>
        </p:nvSpPr>
        <p:spPr>
          <a:xfrm>
            <a:off x="1319727" y="3529361"/>
            <a:ext cx="3447059" cy="1965666"/>
          </a:xfrm>
          <a:prstGeom prst="rect">
            <a:avLst/>
          </a:prstGeom>
        </p:spPr>
        <p:txBody>
          <a:bodyPr wrap="square">
            <a:spAutoFit/>
          </a:bodyPr>
          <a:lstStyle/>
          <a:p>
            <a:pPr>
              <a:lnSpc>
                <a:spcPct val="150000"/>
              </a:lnSpc>
            </a:pPr>
            <a:r>
              <a:rPr lang="zh-CN" altLang="en-US" sz="2800" dirty="0">
                <a:solidFill>
                  <a:srgbClr val="C00000"/>
                </a:solidFill>
                <a:cs typeface="+mn-ea"/>
                <a:sym typeface="+mn-lt"/>
              </a:rPr>
              <a:t>会议建议全国政协十三届三次会议于</a:t>
            </a:r>
            <a:r>
              <a:rPr lang="en-US" altLang="zh-CN" sz="2800" dirty="0">
                <a:solidFill>
                  <a:srgbClr val="C00000"/>
                </a:solidFill>
                <a:cs typeface="+mn-ea"/>
                <a:sym typeface="+mn-lt"/>
              </a:rPr>
              <a:t>5</a:t>
            </a:r>
            <a:r>
              <a:rPr lang="zh-CN" altLang="en-US" sz="2800" dirty="0">
                <a:solidFill>
                  <a:srgbClr val="C00000"/>
                </a:solidFill>
                <a:cs typeface="+mn-ea"/>
                <a:sym typeface="+mn-lt"/>
              </a:rPr>
              <a:t>月</a:t>
            </a:r>
            <a:r>
              <a:rPr lang="en-US" altLang="zh-CN" sz="2800" dirty="0">
                <a:solidFill>
                  <a:srgbClr val="C00000"/>
                </a:solidFill>
                <a:cs typeface="+mn-ea"/>
                <a:sym typeface="+mn-lt"/>
              </a:rPr>
              <a:t>21</a:t>
            </a:r>
            <a:r>
              <a:rPr lang="zh-CN" altLang="en-US" sz="2800" dirty="0">
                <a:solidFill>
                  <a:srgbClr val="C00000"/>
                </a:solidFill>
                <a:cs typeface="+mn-ea"/>
                <a:sym typeface="+mn-lt"/>
              </a:rPr>
              <a:t>日在北京召开</a:t>
            </a:r>
          </a:p>
        </p:txBody>
      </p:sp>
      <p:pic>
        <p:nvPicPr>
          <p:cNvPr id="5" name="图片 4">
            <a:extLst>
              <a:ext uri="{FF2B5EF4-FFF2-40B4-BE49-F238E27FC236}">
                <a16:creationId xmlns="" xmlns:a16="http://schemas.microsoft.com/office/drawing/2014/main" id="{9C1F8754-31AC-4D31-82FF-7677B63534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97551" y="2508985"/>
            <a:ext cx="4875910" cy="4875910"/>
          </a:xfrm>
          <a:prstGeom prst="rect">
            <a:avLst/>
          </a:prstGeom>
        </p:spPr>
      </p:pic>
    </p:spTree>
    <p:extLst>
      <p:ext uri="{BB962C8B-B14F-4D97-AF65-F5344CB8AC3E}">
        <p14:creationId xmlns:p14="http://schemas.microsoft.com/office/powerpoint/2010/main" val="228207056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818"/>
                                  </p:iterate>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
                                        </p:tgtEl>
                                        <p:attrNameLst>
                                          <p:attrName>ppt_y</p:attrName>
                                        </p:attrNameLst>
                                      </p:cBhvr>
                                      <p:tavLst>
                                        <p:tav tm="0">
                                          <p:val>
                                            <p:strVal val="#ppt_y"/>
                                          </p:val>
                                        </p:tav>
                                        <p:tav tm="100000">
                                          <p:val>
                                            <p:strVal val="#ppt_y"/>
                                          </p:val>
                                        </p:tav>
                                      </p:tavLst>
                                    </p:anim>
                                    <p:anim calcmode="lin" valueType="num">
                                      <p:cBhvr>
                                        <p:cTn id="13"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
                                        </p:tgtEl>
                                      </p:cBhvr>
                                    </p:animEffect>
                                  </p:childTnLst>
                                </p:cTn>
                              </p:par>
                            </p:childTnLst>
                          </p:cTn>
                        </p:par>
                        <p:par>
                          <p:cTn id="16" fill="hold">
                            <p:stCondLst>
                              <p:cond delay="1227"/>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 xmlns:a16="http://schemas.microsoft.com/office/drawing/2014/main" id="{940DD5CE-EE43-4565-92B1-C175F3D39145}"/>
              </a:ext>
            </a:extLst>
          </p:cNvPr>
          <p:cNvPicPr>
            <a:picLocks noChangeAspect="1"/>
          </p:cNvPicPr>
          <p:nvPr/>
        </p:nvPicPr>
        <p:blipFill rotWithShape="1">
          <a:blip r:embed="rId2">
            <a:extLst>
              <a:ext uri="{28A0092B-C50C-407E-A947-70E740481C1C}">
                <a14:useLocalDpi xmlns:a14="http://schemas.microsoft.com/office/drawing/2010/main" val="0"/>
              </a:ext>
            </a:extLst>
          </a:blip>
          <a:srcRect t="11796" b="15861"/>
          <a:stretch/>
        </p:blipFill>
        <p:spPr>
          <a:xfrm>
            <a:off x="1613444" y="273050"/>
            <a:ext cx="8724900" cy="6311900"/>
          </a:xfrm>
          <a:prstGeom prst="rect">
            <a:avLst/>
          </a:prstGeom>
        </p:spPr>
      </p:pic>
      <p:sp>
        <p:nvSpPr>
          <p:cNvPr id="8" name="矩形 7">
            <a:extLst>
              <a:ext uri="{FF2B5EF4-FFF2-40B4-BE49-F238E27FC236}">
                <a16:creationId xmlns="" xmlns:a16="http://schemas.microsoft.com/office/drawing/2014/main" id="{953F478B-B0B0-4AF4-97C8-FA6F29E9F2F2}"/>
              </a:ext>
            </a:extLst>
          </p:cNvPr>
          <p:cNvSpPr/>
          <p:nvPr/>
        </p:nvSpPr>
        <p:spPr>
          <a:xfrm>
            <a:off x="3715414" y="3296355"/>
            <a:ext cx="4761172" cy="923330"/>
          </a:xfrm>
          <a:prstGeom prst="rect">
            <a:avLst/>
          </a:prstGeom>
        </p:spPr>
        <p:txBody>
          <a:bodyPr wrap="square">
            <a:spAutoFit/>
          </a:bodyPr>
          <a:lstStyle/>
          <a:p>
            <a:pPr algn="ctr"/>
            <a:r>
              <a:rPr lang="zh-CN" altLang="en-US" sz="5400" b="1" dirty="0">
                <a:solidFill>
                  <a:srgbClr val="FF0000"/>
                </a:solidFill>
                <a:cs typeface="+mn-ea"/>
                <a:sym typeface="+mn-lt"/>
              </a:rPr>
              <a:t>两会五大看点</a:t>
            </a:r>
          </a:p>
        </p:txBody>
      </p:sp>
      <p:sp>
        <p:nvSpPr>
          <p:cNvPr id="9" name="矩形 8">
            <a:extLst>
              <a:ext uri="{FF2B5EF4-FFF2-40B4-BE49-F238E27FC236}">
                <a16:creationId xmlns="" xmlns:a16="http://schemas.microsoft.com/office/drawing/2014/main" id="{BB179699-54B1-4A38-8414-A2BE1D6DCAAD}"/>
              </a:ext>
            </a:extLst>
          </p:cNvPr>
          <p:cNvSpPr/>
          <p:nvPr/>
        </p:nvSpPr>
        <p:spPr>
          <a:xfrm>
            <a:off x="4964921" y="2237500"/>
            <a:ext cx="2262158" cy="923330"/>
          </a:xfrm>
          <a:prstGeom prst="rect">
            <a:avLst/>
          </a:prstGeom>
        </p:spPr>
        <p:txBody>
          <a:bodyPr wrap="none">
            <a:spAutoFit/>
          </a:bodyPr>
          <a:lstStyle/>
          <a:p>
            <a:r>
              <a:rPr lang="zh-CN" altLang="en-US" sz="5400" b="1" dirty="0">
                <a:solidFill>
                  <a:srgbClr val="FF0000"/>
                </a:solidFill>
                <a:cs typeface="+mn-ea"/>
                <a:sym typeface="+mn-lt"/>
              </a:rPr>
              <a:t>第三章</a:t>
            </a:r>
          </a:p>
        </p:txBody>
      </p:sp>
      <p:pic>
        <p:nvPicPr>
          <p:cNvPr id="6" name="图片 5">
            <a:extLst>
              <a:ext uri="{FF2B5EF4-FFF2-40B4-BE49-F238E27FC236}">
                <a16:creationId xmlns="" xmlns:a16="http://schemas.microsoft.com/office/drawing/2014/main" id="{B9BBB865-CB9E-4D21-A35F-35CF4A8C6F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4335" y="1246408"/>
            <a:ext cx="923330" cy="923330"/>
          </a:xfrm>
          <a:prstGeom prst="rect">
            <a:avLst/>
          </a:prstGeom>
        </p:spPr>
      </p:pic>
    </p:spTree>
    <p:extLst>
      <p:ext uri="{BB962C8B-B14F-4D97-AF65-F5344CB8AC3E}">
        <p14:creationId xmlns:p14="http://schemas.microsoft.com/office/powerpoint/2010/main" val="41909732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BC95D5F9-EB4D-4E7B-BA5F-267570E1B859}"/>
              </a:ext>
            </a:extLst>
          </p:cNvPr>
          <p:cNvSpPr/>
          <p:nvPr/>
        </p:nvSpPr>
        <p:spPr>
          <a:xfrm>
            <a:off x="1078605" y="4181898"/>
            <a:ext cx="10022093" cy="1754326"/>
          </a:xfrm>
          <a:prstGeom prst="rect">
            <a:avLst/>
          </a:prstGeom>
        </p:spPr>
        <p:txBody>
          <a:bodyPr wrap="square">
            <a:spAutoFit/>
          </a:bodyPr>
          <a:lstStyle/>
          <a:p>
            <a:pPr>
              <a:lnSpc>
                <a:spcPct val="150000"/>
              </a:lnSpc>
            </a:pPr>
            <a:r>
              <a:rPr lang="zh-CN" altLang="en-US" dirty="0">
                <a:solidFill>
                  <a:srgbClr val="C00000"/>
                </a:solidFill>
                <a:cs typeface="+mn-ea"/>
                <a:sym typeface="+mn-lt"/>
              </a:rPr>
              <a:t>虽然目前国内疫情已经得到控制</a:t>
            </a:r>
            <a:r>
              <a:rPr lang="zh-CN" altLang="en-US" dirty="0">
                <a:solidFill>
                  <a:srgbClr val="FE280A"/>
                </a:solidFill>
                <a:cs typeface="+mn-ea"/>
                <a:sym typeface="+mn-lt"/>
              </a:rPr>
              <a:t>，</a:t>
            </a:r>
            <a:r>
              <a:rPr lang="zh-CN" altLang="en-US" dirty="0">
                <a:cs typeface="+mn-ea"/>
                <a:sym typeface="+mn-lt"/>
              </a:rPr>
              <a:t>但海外疫情仍在蔓延，截止</a:t>
            </a:r>
            <a:r>
              <a:rPr lang="en-US" altLang="zh-CN" dirty="0">
                <a:cs typeface="+mn-ea"/>
                <a:sym typeface="+mn-lt"/>
              </a:rPr>
              <a:t>5</a:t>
            </a:r>
            <a:r>
              <a:rPr lang="zh-CN" altLang="en-US" dirty="0">
                <a:cs typeface="+mn-ea"/>
                <a:sym typeface="+mn-lt"/>
              </a:rPr>
              <a:t>月</a:t>
            </a:r>
            <a:r>
              <a:rPr lang="en-US" altLang="zh-CN" dirty="0">
                <a:cs typeface="+mn-ea"/>
                <a:sym typeface="+mn-lt"/>
              </a:rPr>
              <a:t>5</a:t>
            </a:r>
            <a:r>
              <a:rPr lang="zh-CN" altLang="en-US" dirty="0">
                <a:cs typeface="+mn-ea"/>
                <a:sym typeface="+mn-lt"/>
              </a:rPr>
              <a:t>日全球确诊病例已经超过</a:t>
            </a:r>
            <a:r>
              <a:rPr lang="en-US" altLang="zh-CN" dirty="0">
                <a:cs typeface="+mn-ea"/>
                <a:sym typeface="+mn-lt"/>
              </a:rPr>
              <a:t>350</a:t>
            </a:r>
            <a:r>
              <a:rPr lang="zh-CN" altLang="en-US" dirty="0">
                <a:cs typeface="+mn-ea"/>
                <a:sym typeface="+mn-lt"/>
              </a:rPr>
              <a:t>万例。外防输入压力仍大，且需要防范今年秋冬季的“二次爆发”风险。我们预计“重大疫情防控”、疫情防控常态化下如何谋求发展可能成为核心议题之一。不久前召开的政协主席会议提出将就该议题“建真言、谋良策”。</a:t>
            </a:r>
          </a:p>
        </p:txBody>
      </p:sp>
      <p:sp>
        <p:nvSpPr>
          <p:cNvPr id="3" name="矩形 2">
            <a:extLst>
              <a:ext uri="{FF2B5EF4-FFF2-40B4-BE49-F238E27FC236}">
                <a16:creationId xmlns="" xmlns:a16="http://schemas.microsoft.com/office/drawing/2014/main" id="{6AB5D389-6804-4466-8A20-A490E8C0243E}"/>
              </a:ext>
            </a:extLst>
          </p:cNvPr>
          <p:cNvSpPr/>
          <p:nvPr/>
        </p:nvSpPr>
        <p:spPr>
          <a:xfrm>
            <a:off x="307742" y="1806826"/>
            <a:ext cx="11563815" cy="1304203"/>
          </a:xfrm>
          <a:prstGeom prst="rect">
            <a:avLst/>
          </a:prstGeom>
          <a:solidFill>
            <a:srgbClr val="C00000"/>
          </a:solidFill>
        </p:spPr>
        <p:txBody>
          <a:bodyPr wrap="square">
            <a:spAutoFit/>
          </a:bodyPr>
          <a:lstStyle/>
          <a:p>
            <a:pPr>
              <a:lnSpc>
                <a:spcPct val="150000"/>
              </a:lnSpc>
            </a:pPr>
            <a:r>
              <a:rPr lang="en-US" altLang="zh-CN" dirty="0">
                <a:solidFill>
                  <a:schemeClr val="bg1"/>
                </a:solidFill>
                <a:cs typeface="+mn-ea"/>
                <a:sym typeface="+mn-lt"/>
              </a:rPr>
              <a:t>4</a:t>
            </a:r>
            <a:r>
              <a:rPr lang="zh-CN" altLang="en-US" dirty="0">
                <a:solidFill>
                  <a:schemeClr val="bg1"/>
                </a:solidFill>
                <a:cs typeface="+mn-ea"/>
                <a:sym typeface="+mn-lt"/>
              </a:rPr>
              <a:t>月</a:t>
            </a:r>
            <a:r>
              <a:rPr lang="en-US" altLang="zh-CN" dirty="0">
                <a:solidFill>
                  <a:schemeClr val="bg1"/>
                </a:solidFill>
                <a:cs typeface="+mn-ea"/>
                <a:sym typeface="+mn-lt"/>
              </a:rPr>
              <a:t>29</a:t>
            </a:r>
            <a:r>
              <a:rPr lang="zh-CN" altLang="en-US" dirty="0">
                <a:solidFill>
                  <a:schemeClr val="bg1"/>
                </a:solidFill>
                <a:cs typeface="+mn-ea"/>
                <a:sym typeface="+mn-lt"/>
              </a:rPr>
              <a:t>日的全国人大常委会表决通过今年两会召开日期（政协</a:t>
            </a:r>
            <a:r>
              <a:rPr lang="en-US" altLang="zh-CN" dirty="0">
                <a:solidFill>
                  <a:schemeClr val="bg1"/>
                </a:solidFill>
                <a:cs typeface="+mn-ea"/>
                <a:sym typeface="+mn-lt"/>
              </a:rPr>
              <a:t>/</a:t>
            </a:r>
            <a:r>
              <a:rPr lang="zh-CN" altLang="en-US" dirty="0">
                <a:solidFill>
                  <a:schemeClr val="bg1"/>
                </a:solidFill>
                <a:cs typeface="+mn-ea"/>
                <a:sym typeface="+mn-lt"/>
              </a:rPr>
              <a:t>人大会议将分别在</a:t>
            </a:r>
            <a:r>
              <a:rPr lang="en-US" altLang="zh-CN" dirty="0">
                <a:solidFill>
                  <a:schemeClr val="bg1"/>
                </a:solidFill>
                <a:cs typeface="+mn-ea"/>
                <a:sym typeface="+mn-lt"/>
              </a:rPr>
              <a:t>5</a:t>
            </a:r>
            <a:r>
              <a:rPr lang="zh-CN" altLang="en-US" dirty="0">
                <a:solidFill>
                  <a:schemeClr val="bg1"/>
                </a:solidFill>
                <a:cs typeface="+mn-ea"/>
                <a:sym typeface="+mn-lt"/>
              </a:rPr>
              <a:t>月</a:t>
            </a:r>
            <a:r>
              <a:rPr lang="en-US" altLang="zh-CN" dirty="0">
                <a:solidFill>
                  <a:schemeClr val="bg1"/>
                </a:solidFill>
                <a:cs typeface="+mn-ea"/>
                <a:sym typeface="+mn-lt"/>
              </a:rPr>
              <a:t>21</a:t>
            </a:r>
            <a:r>
              <a:rPr lang="zh-CN" altLang="en-US" dirty="0">
                <a:solidFill>
                  <a:schemeClr val="bg1"/>
                </a:solidFill>
                <a:cs typeface="+mn-ea"/>
                <a:sym typeface="+mn-lt"/>
              </a:rPr>
              <a:t>日</a:t>
            </a:r>
            <a:r>
              <a:rPr lang="en-US" altLang="zh-CN" dirty="0">
                <a:solidFill>
                  <a:schemeClr val="bg1"/>
                </a:solidFill>
                <a:cs typeface="+mn-ea"/>
                <a:sym typeface="+mn-lt"/>
              </a:rPr>
              <a:t>/5</a:t>
            </a:r>
            <a:r>
              <a:rPr lang="zh-CN" altLang="en-US" dirty="0">
                <a:solidFill>
                  <a:schemeClr val="bg1"/>
                </a:solidFill>
                <a:cs typeface="+mn-ea"/>
                <a:sym typeface="+mn-lt"/>
              </a:rPr>
              <a:t>月</a:t>
            </a:r>
            <a:r>
              <a:rPr lang="en-US" altLang="zh-CN" dirty="0">
                <a:solidFill>
                  <a:schemeClr val="bg1"/>
                </a:solidFill>
                <a:cs typeface="+mn-ea"/>
                <a:sym typeface="+mn-lt"/>
              </a:rPr>
              <a:t>22</a:t>
            </a:r>
            <a:r>
              <a:rPr lang="zh-CN" altLang="en-US" dirty="0">
                <a:solidFill>
                  <a:schemeClr val="bg1"/>
                </a:solidFill>
                <a:cs typeface="+mn-ea"/>
                <a:sym typeface="+mn-lt"/>
              </a:rPr>
              <a:t>日召开），受疫情影响本届全国两会推迟逾两月进行，自上世纪</a:t>
            </a:r>
            <a:r>
              <a:rPr lang="en-US" altLang="zh-CN" dirty="0">
                <a:solidFill>
                  <a:schemeClr val="bg1"/>
                </a:solidFill>
                <a:cs typeface="+mn-ea"/>
                <a:sym typeface="+mn-lt"/>
              </a:rPr>
              <a:t>90</a:t>
            </a:r>
            <a:r>
              <a:rPr lang="zh-CN" altLang="en-US" dirty="0">
                <a:solidFill>
                  <a:schemeClr val="bg1"/>
                </a:solidFill>
                <a:cs typeface="+mn-ea"/>
                <a:sym typeface="+mn-lt"/>
              </a:rPr>
              <a:t>年代以来尚属首次。结合当前的国内外特殊环境、政策背景，我们认为在两会期间主要关注以下五大看点：</a:t>
            </a:r>
          </a:p>
        </p:txBody>
      </p:sp>
      <p:sp>
        <p:nvSpPr>
          <p:cNvPr id="6" name="矩形 5">
            <a:extLst>
              <a:ext uri="{FF2B5EF4-FFF2-40B4-BE49-F238E27FC236}">
                <a16:creationId xmlns="" xmlns:a16="http://schemas.microsoft.com/office/drawing/2014/main" id="{5280CB19-B39D-4465-BAF7-9FC599A989FE}"/>
              </a:ext>
            </a:extLst>
          </p:cNvPr>
          <p:cNvSpPr/>
          <p:nvPr/>
        </p:nvSpPr>
        <p:spPr>
          <a:xfrm>
            <a:off x="3021342" y="3395547"/>
            <a:ext cx="6136616" cy="430887"/>
          </a:xfrm>
          <a:prstGeom prst="rect">
            <a:avLst/>
          </a:prstGeom>
        </p:spPr>
        <p:txBody>
          <a:bodyPr wrap="none">
            <a:spAutoFit/>
          </a:bodyPr>
          <a:lstStyle/>
          <a:p>
            <a:r>
              <a:rPr lang="en-US" altLang="zh-CN" sz="2200" dirty="0">
                <a:solidFill>
                  <a:srgbClr val="C00000"/>
                </a:solidFill>
                <a:cs typeface="+mn-ea"/>
                <a:sym typeface="+mn-lt"/>
              </a:rPr>
              <a:t>01</a:t>
            </a:r>
            <a:r>
              <a:rPr lang="zh-CN" altLang="en-US" sz="2200" b="1" dirty="0">
                <a:solidFill>
                  <a:srgbClr val="C00000"/>
                </a:solidFill>
                <a:cs typeface="+mn-ea"/>
                <a:sym typeface="+mn-lt"/>
              </a:rPr>
              <a:t>疫情防控常态化下谋发展可能是核心议题之一</a:t>
            </a:r>
            <a:endParaRPr lang="zh-CN" altLang="en-US" sz="2200" dirty="0">
              <a:solidFill>
                <a:srgbClr val="C00000"/>
              </a:solidFill>
              <a:cs typeface="+mn-ea"/>
              <a:sym typeface="+mn-lt"/>
            </a:endParaRPr>
          </a:p>
        </p:txBody>
      </p:sp>
      <p:cxnSp>
        <p:nvCxnSpPr>
          <p:cNvPr id="8" name="直接连接符 7">
            <a:extLst>
              <a:ext uri="{FF2B5EF4-FFF2-40B4-BE49-F238E27FC236}">
                <a16:creationId xmlns="" xmlns:a16="http://schemas.microsoft.com/office/drawing/2014/main" id="{099D20B6-C681-41F7-8747-DD8C991C65DC}"/>
              </a:ext>
            </a:extLst>
          </p:cNvPr>
          <p:cNvCxnSpPr/>
          <p:nvPr/>
        </p:nvCxnSpPr>
        <p:spPr>
          <a:xfrm>
            <a:off x="1758640" y="3980986"/>
            <a:ext cx="866202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014219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764B47D0-161B-4F16-871B-C801A53424FC}"/>
              </a:ext>
            </a:extLst>
          </p:cNvPr>
          <p:cNvSpPr/>
          <p:nvPr/>
        </p:nvSpPr>
        <p:spPr>
          <a:xfrm>
            <a:off x="5124782" y="3045677"/>
            <a:ext cx="6216008" cy="2815451"/>
          </a:xfrm>
          <a:prstGeom prst="rect">
            <a:avLst/>
          </a:prstGeom>
        </p:spPr>
        <p:txBody>
          <a:bodyPr wrap="square">
            <a:spAutoFit/>
          </a:bodyPr>
          <a:lstStyle/>
          <a:p>
            <a:pPr>
              <a:lnSpc>
                <a:spcPct val="150000"/>
              </a:lnSpc>
            </a:pPr>
            <a:r>
              <a:rPr lang="en-US" altLang="zh-CN" sz="2000" dirty="0">
                <a:solidFill>
                  <a:srgbClr val="C00000"/>
                </a:solidFill>
                <a:cs typeface="+mn-ea"/>
                <a:sym typeface="+mn-lt"/>
              </a:rPr>
              <a:t>4</a:t>
            </a:r>
            <a:r>
              <a:rPr lang="zh-CN" altLang="en-US" sz="2000" dirty="0">
                <a:solidFill>
                  <a:srgbClr val="C00000"/>
                </a:solidFill>
                <a:cs typeface="+mn-ea"/>
                <a:sym typeface="+mn-lt"/>
              </a:rPr>
              <a:t>月中旬的政治局会议首次提出保居民就业</a:t>
            </a:r>
            <a:r>
              <a:rPr lang="zh-CN" altLang="en-US" sz="2000" dirty="0">
                <a:cs typeface="+mn-ea"/>
                <a:sym typeface="+mn-lt"/>
              </a:rPr>
              <a:t>、保基本民生等“六保”目标，今年的阶段性增长目标可能会相应淡化。在经历了极不寻常的一季度之后，我们预计今年政策重点在考虑全球经济仍在加剧下行、主要国家普遍经济负增长的客观背景在落实扶贫目标、保民生、确保就业稳定等方面</a:t>
            </a:r>
          </a:p>
        </p:txBody>
      </p:sp>
      <p:sp>
        <p:nvSpPr>
          <p:cNvPr id="5" name="矩形 4">
            <a:extLst>
              <a:ext uri="{FF2B5EF4-FFF2-40B4-BE49-F238E27FC236}">
                <a16:creationId xmlns="" xmlns:a16="http://schemas.microsoft.com/office/drawing/2014/main" id="{4ED5952B-A475-448E-9710-9AD99BA322E2}"/>
              </a:ext>
            </a:extLst>
          </p:cNvPr>
          <p:cNvSpPr/>
          <p:nvPr/>
        </p:nvSpPr>
        <p:spPr>
          <a:xfrm>
            <a:off x="5065012" y="2280976"/>
            <a:ext cx="6120852" cy="954107"/>
          </a:xfrm>
          <a:prstGeom prst="rect">
            <a:avLst/>
          </a:prstGeom>
        </p:spPr>
        <p:txBody>
          <a:bodyPr wrap="square">
            <a:spAutoFit/>
          </a:bodyPr>
          <a:lstStyle/>
          <a:p>
            <a:r>
              <a:rPr lang="en-US" altLang="zh-CN" sz="2800" b="1" dirty="0">
                <a:solidFill>
                  <a:srgbClr val="C00000"/>
                </a:solidFill>
                <a:cs typeface="+mn-ea"/>
                <a:sym typeface="+mn-lt"/>
              </a:rPr>
              <a:t>02</a:t>
            </a:r>
            <a:r>
              <a:rPr lang="zh-CN" altLang="en-US" sz="2800" b="1" dirty="0">
                <a:solidFill>
                  <a:srgbClr val="C00000"/>
                </a:solidFill>
                <a:cs typeface="+mn-ea"/>
                <a:sym typeface="+mn-lt"/>
              </a:rPr>
              <a:t>“六稳”、“六保”背景下的经济发展目标</a:t>
            </a:r>
          </a:p>
        </p:txBody>
      </p:sp>
      <p:pic>
        <p:nvPicPr>
          <p:cNvPr id="7" name="图片 6">
            <a:extLst>
              <a:ext uri="{FF2B5EF4-FFF2-40B4-BE49-F238E27FC236}">
                <a16:creationId xmlns="" xmlns:a16="http://schemas.microsoft.com/office/drawing/2014/main" id="{DD4CCCE6-1362-4E30-BA06-8A754D5772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43134" y="2162578"/>
            <a:ext cx="4581648" cy="4581648"/>
          </a:xfrm>
          <a:prstGeom prst="rect">
            <a:avLst/>
          </a:prstGeom>
        </p:spPr>
      </p:pic>
    </p:spTree>
    <p:extLst>
      <p:ext uri="{BB962C8B-B14F-4D97-AF65-F5344CB8AC3E}">
        <p14:creationId xmlns:p14="http://schemas.microsoft.com/office/powerpoint/2010/main" val="59993602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5"/>
                                        </p:tgtEl>
                                        <p:attrNameLst>
                                          <p:attrName>ppt_y</p:attrName>
                                        </p:attrNameLst>
                                      </p:cBhvr>
                                      <p:tavLst>
                                        <p:tav tm="0">
                                          <p:val>
                                            <p:strVal val="#ppt_y"/>
                                          </p:val>
                                        </p:tav>
                                        <p:tav tm="100000">
                                          <p:val>
                                            <p:strVal val="#ppt_y"/>
                                          </p:val>
                                        </p:tav>
                                      </p:tavLst>
                                    </p:anim>
                                    <p:anim calcmode="lin" valueType="num">
                                      <p:cBhvr>
                                        <p:cTn id="1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5"/>
                                        </p:tgtEl>
                                      </p:cBhvr>
                                    </p:animEffect>
                                  </p:childTnLst>
                                </p:cTn>
                              </p:par>
                            </p:childTnLst>
                          </p:cTn>
                        </p:par>
                        <p:par>
                          <p:cTn id="18" fill="hold">
                            <p:stCondLst>
                              <p:cond delay="2500"/>
                            </p:stCondLst>
                            <p:childTnLst>
                              <p:par>
                                <p:cTn id="19" presetID="42"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A64B20D-A229-410E-8C62-89B153FC9413}"/>
              </a:ext>
            </a:extLst>
          </p:cNvPr>
          <p:cNvSpPr/>
          <p:nvPr/>
        </p:nvSpPr>
        <p:spPr>
          <a:xfrm>
            <a:off x="660400" y="2875902"/>
            <a:ext cx="7586157" cy="3374129"/>
          </a:xfrm>
          <a:prstGeom prst="rect">
            <a:avLst/>
          </a:prstGeom>
        </p:spPr>
        <p:txBody>
          <a:bodyPr wrap="square">
            <a:spAutoFit/>
          </a:bodyPr>
          <a:lstStyle/>
          <a:p>
            <a:pPr>
              <a:lnSpc>
                <a:spcPct val="150000"/>
              </a:lnSpc>
            </a:pPr>
            <a:r>
              <a:rPr lang="en-US" altLang="zh-CN" dirty="0">
                <a:cs typeface="+mn-ea"/>
                <a:sym typeface="+mn-lt"/>
              </a:rPr>
              <a:t>4</a:t>
            </a:r>
            <a:r>
              <a:rPr lang="zh-CN" altLang="en-US" dirty="0">
                <a:cs typeface="+mn-ea"/>
                <a:sym typeface="+mn-lt"/>
              </a:rPr>
              <a:t>月</a:t>
            </a:r>
            <a:r>
              <a:rPr lang="en-US" altLang="zh-CN" dirty="0">
                <a:cs typeface="+mn-ea"/>
                <a:sym typeface="+mn-lt"/>
              </a:rPr>
              <a:t>9</a:t>
            </a:r>
            <a:r>
              <a:rPr lang="zh-CN" altLang="en-US" dirty="0">
                <a:cs typeface="+mn-ea"/>
                <a:sym typeface="+mn-lt"/>
              </a:rPr>
              <a:t>日发改委及国务院分别发布有关进一步城镇化及要素市场改革的文件，推进要素市场改革来助力城镇化升级。我们认为这不仅在短期对冲疫情冲击较为重要，在中长期应对外围环境的变化、挖掘和释放内需潜力也具有战略意义。具体到今年，市场可能会关注周期性政策的力度及具体举措，包括货币、财政、产业政策的组合，特别是财政赤字、特别国债、地方专项债等的规模，是否还有进一步的减税降费举措，以及支持政策作用的具体领域，包括新老基建、老旧改造、医疗卫生系统升级、扶贫目标达成、生态环保、对疫后武汉及湖北的恢复与建设的特别支持等。</a:t>
            </a:r>
          </a:p>
        </p:txBody>
      </p:sp>
      <p:sp>
        <p:nvSpPr>
          <p:cNvPr id="5" name="矩形 4">
            <a:extLst>
              <a:ext uri="{FF2B5EF4-FFF2-40B4-BE49-F238E27FC236}">
                <a16:creationId xmlns="" xmlns:a16="http://schemas.microsoft.com/office/drawing/2014/main" id="{0BACDAC2-5315-4131-B1A3-A99AB7EB3BBB}"/>
              </a:ext>
            </a:extLst>
          </p:cNvPr>
          <p:cNvSpPr/>
          <p:nvPr/>
        </p:nvSpPr>
        <p:spPr>
          <a:xfrm>
            <a:off x="301083" y="1979564"/>
            <a:ext cx="11563815" cy="523220"/>
          </a:xfrm>
          <a:prstGeom prst="rect">
            <a:avLst/>
          </a:prstGeom>
          <a:solidFill>
            <a:srgbClr val="C00000"/>
          </a:solidFill>
        </p:spPr>
        <p:txBody>
          <a:bodyPr wrap="square">
            <a:spAutoFit/>
          </a:bodyPr>
          <a:lstStyle/>
          <a:p>
            <a:pPr algn="ctr"/>
            <a:r>
              <a:rPr lang="en-US" altLang="zh-CN" sz="2800" b="1" dirty="0">
                <a:solidFill>
                  <a:schemeClr val="bg1"/>
                </a:solidFill>
                <a:cs typeface="+mn-ea"/>
                <a:sym typeface="+mn-lt"/>
              </a:rPr>
              <a:t>03 </a:t>
            </a:r>
            <a:r>
              <a:rPr lang="zh-CN" altLang="en-US" sz="2800" b="1" dirty="0">
                <a:solidFill>
                  <a:schemeClr val="bg1"/>
                </a:solidFill>
                <a:cs typeface="+mn-ea"/>
                <a:sym typeface="+mn-lt"/>
              </a:rPr>
              <a:t>短期、长期政策组合释放内需潜力：</a:t>
            </a:r>
          </a:p>
        </p:txBody>
      </p:sp>
      <p:pic>
        <p:nvPicPr>
          <p:cNvPr id="7" name="图片 6">
            <a:extLst>
              <a:ext uri="{FF2B5EF4-FFF2-40B4-BE49-F238E27FC236}">
                <a16:creationId xmlns="" xmlns:a16="http://schemas.microsoft.com/office/drawing/2014/main" id="{90BABA8D-F962-4840-A17D-A9F628F2E9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859751" y="2592658"/>
            <a:ext cx="4176131" cy="4176131"/>
          </a:xfrm>
          <a:prstGeom prst="rect">
            <a:avLst/>
          </a:prstGeom>
        </p:spPr>
      </p:pic>
    </p:spTree>
    <p:extLst>
      <p:ext uri="{BB962C8B-B14F-4D97-AF65-F5344CB8AC3E}">
        <p14:creationId xmlns:p14="http://schemas.microsoft.com/office/powerpoint/2010/main" val="1012013940"/>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 presetClass="entr" presetSubtype="6"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16FCCBDD-EABD-4EBE-BFEE-77E56CD0F93B}"/>
              </a:ext>
            </a:extLst>
          </p:cNvPr>
          <p:cNvSpPr/>
          <p:nvPr/>
        </p:nvSpPr>
        <p:spPr>
          <a:xfrm>
            <a:off x="968257" y="2669845"/>
            <a:ext cx="5432543" cy="3374129"/>
          </a:xfrm>
          <a:prstGeom prst="rect">
            <a:avLst/>
          </a:prstGeom>
        </p:spPr>
        <p:txBody>
          <a:bodyPr wrap="square">
            <a:spAutoFit/>
          </a:bodyPr>
          <a:lstStyle/>
          <a:p>
            <a:pPr>
              <a:lnSpc>
                <a:spcPct val="150000"/>
              </a:lnSpc>
            </a:pPr>
            <a:r>
              <a:rPr lang="zh-CN" altLang="en-US" dirty="0">
                <a:cs typeface="+mn-ea"/>
                <a:sym typeface="+mn-lt"/>
              </a:rPr>
              <a:t>提高发展质量、外围环境变化都在紧逼中国加快产业升级、提升自主创新能力。中国近年在资本市场、教育体系等领域做出改革以培养创新能力、鼓励创新，鼓励长期资本的形成支持实体经济创新升级，如科创板的设立及创业板的注册制改革、不动产信托基金的引入、高考制度的改革，等等。结合当前特殊的外部环境，鼓励促进创新、加快产业升级仍是两会值得关注的核心话题。</a:t>
            </a:r>
          </a:p>
        </p:txBody>
      </p:sp>
      <p:sp>
        <p:nvSpPr>
          <p:cNvPr id="5" name="矩形 4">
            <a:extLst>
              <a:ext uri="{FF2B5EF4-FFF2-40B4-BE49-F238E27FC236}">
                <a16:creationId xmlns="" xmlns:a16="http://schemas.microsoft.com/office/drawing/2014/main" id="{2AAF8E00-BF98-4015-975D-2F19D4E963A2}"/>
              </a:ext>
            </a:extLst>
          </p:cNvPr>
          <p:cNvSpPr/>
          <p:nvPr/>
        </p:nvSpPr>
        <p:spPr>
          <a:xfrm>
            <a:off x="968257" y="1837008"/>
            <a:ext cx="4371710" cy="523220"/>
          </a:xfrm>
          <a:prstGeom prst="rect">
            <a:avLst/>
          </a:prstGeom>
        </p:spPr>
        <p:txBody>
          <a:bodyPr wrap="none">
            <a:spAutoFit/>
          </a:bodyPr>
          <a:lstStyle/>
          <a:p>
            <a:r>
              <a:rPr lang="en-US" altLang="zh-CN" sz="2800" b="1" dirty="0">
                <a:solidFill>
                  <a:srgbClr val="C00000"/>
                </a:solidFill>
                <a:cs typeface="+mn-ea"/>
                <a:sym typeface="+mn-lt"/>
              </a:rPr>
              <a:t>04  </a:t>
            </a:r>
            <a:r>
              <a:rPr lang="zh-CN" altLang="en-US" sz="2800" b="1" dirty="0">
                <a:solidFill>
                  <a:srgbClr val="C00000"/>
                </a:solidFill>
                <a:cs typeface="+mn-ea"/>
                <a:sym typeface="+mn-lt"/>
              </a:rPr>
              <a:t>改革举措促创新与升级</a:t>
            </a:r>
            <a:endParaRPr lang="zh-CN" altLang="en-US" sz="2800" dirty="0">
              <a:solidFill>
                <a:srgbClr val="C00000"/>
              </a:solidFill>
              <a:cs typeface="+mn-ea"/>
              <a:sym typeface="+mn-lt"/>
            </a:endParaRPr>
          </a:p>
        </p:txBody>
      </p:sp>
      <p:pic>
        <p:nvPicPr>
          <p:cNvPr id="7" name="图片 6">
            <a:extLst>
              <a:ext uri="{FF2B5EF4-FFF2-40B4-BE49-F238E27FC236}">
                <a16:creationId xmlns="" xmlns:a16="http://schemas.microsoft.com/office/drawing/2014/main" id="{928600DA-476E-4E62-8FE0-554167466A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7499" y="2497873"/>
            <a:ext cx="4516244" cy="4516244"/>
          </a:xfrm>
          <a:prstGeom prst="rect">
            <a:avLst/>
          </a:prstGeom>
        </p:spPr>
      </p:pic>
    </p:spTree>
    <p:extLst>
      <p:ext uri="{BB962C8B-B14F-4D97-AF65-F5344CB8AC3E}">
        <p14:creationId xmlns:p14="http://schemas.microsoft.com/office/powerpoint/2010/main" val="3285404543"/>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05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5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62D3B9D-BDC7-48DE-A9A5-56F343ACC53C}"/>
              </a:ext>
            </a:extLst>
          </p:cNvPr>
          <p:cNvSpPr/>
          <p:nvPr/>
        </p:nvSpPr>
        <p:spPr>
          <a:xfrm>
            <a:off x="5069379" y="2856984"/>
            <a:ext cx="6463809" cy="3277116"/>
          </a:xfrm>
          <a:prstGeom prst="rect">
            <a:avLst/>
          </a:prstGeom>
        </p:spPr>
        <p:txBody>
          <a:bodyPr wrap="square">
            <a:spAutoFit/>
          </a:bodyPr>
          <a:lstStyle/>
          <a:p>
            <a:pPr>
              <a:lnSpc>
                <a:spcPct val="150000"/>
              </a:lnSpc>
            </a:pPr>
            <a:r>
              <a:rPr lang="zh-CN" altLang="en-US" sz="2000" dirty="0">
                <a:cs typeface="+mn-ea"/>
                <a:sym typeface="+mn-lt"/>
              </a:rPr>
              <a:t>今年是十三五规划的收官之年，也是十四五规划的酝酿之年，估计在两会期间的政策讨论也会涉及到十四五规划的制定。我们估计十四五规划相比十三五规划既有一定的延续性，如进一步转型升级、提高发展质量、生态环保等方向，又需要针对新的内外部环境作出调整，如，如何在新的内外形势下更加重视内需、挖掘内需潜力，进一步加快转型升级、培育自主创新能力等。</a:t>
            </a:r>
          </a:p>
        </p:txBody>
      </p:sp>
      <p:sp>
        <p:nvSpPr>
          <p:cNvPr id="5" name="矩形 4">
            <a:extLst>
              <a:ext uri="{FF2B5EF4-FFF2-40B4-BE49-F238E27FC236}">
                <a16:creationId xmlns="" xmlns:a16="http://schemas.microsoft.com/office/drawing/2014/main" id="{90AD2E08-8D15-4BE5-9BE6-7DEA82F3D3A1}"/>
              </a:ext>
            </a:extLst>
          </p:cNvPr>
          <p:cNvSpPr/>
          <p:nvPr/>
        </p:nvSpPr>
        <p:spPr>
          <a:xfrm>
            <a:off x="5069379" y="2045393"/>
            <a:ext cx="4808905" cy="523220"/>
          </a:xfrm>
          <a:prstGeom prst="rect">
            <a:avLst/>
          </a:prstGeom>
        </p:spPr>
        <p:txBody>
          <a:bodyPr wrap="square">
            <a:spAutoFit/>
          </a:bodyPr>
          <a:lstStyle/>
          <a:p>
            <a:r>
              <a:rPr lang="zh-CN" altLang="en-US" sz="2800" b="1" dirty="0">
                <a:solidFill>
                  <a:srgbClr val="C00000"/>
                </a:solidFill>
                <a:cs typeface="+mn-ea"/>
                <a:sym typeface="+mn-lt"/>
              </a:rPr>
              <a:t> </a:t>
            </a:r>
            <a:r>
              <a:rPr lang="en-US" altLang="zh-CN" sz="2800" b="1" dirty="0">
                <a:solidFill>
                  <a:srgbClr val="C00000"/>
                </a:solidFill>
                <a:cs typeface="+mn-ea"/>
                <a:sym typeface="+mn-lt"/>
              </a:rPr>
              <a:t>05  </a:t>
            </a:r>
            <a:r>
              <a:rPr lang="zh-CN" altLang="en-US" sz="2800" b="1" dirty="0">
                <a:solidFill>
                  <a:srgbClr val="C00000"/>
                </a:solidFill>
                <a:cs typeface="+mn-ea"/>
                <a:sym typeface="+mn-lt"/>
              </a:rPr>
              <a:t>十四五规划的方向：</a:t>
            </a:r>
          </a:p>
        </p:txBody>
      </p:sp>
      <p:pic>
        <p:nvPicPr>
          <p:cNvPr id="7" name="图片 6">
            <a:extLst>
              <a:ext uri="{FF2B5EF4-FFF2-40B4-BE49-F238E27FC236}">
                <a16:creationId xmlns="" xmlns:a16="http://schemas.microsoft.com/office/drawing/2014/main" id="{0F90C8E0-A7EE-459E-A930-C9355FA7D3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958" y="1484796"/>
            <a:ext cx="5609183" cy="5609183"/>
          </a:xfrm>
          <a:prstGeom prst="rect">
            <a:avLst/>
          </a:prstGeom>
        </p:spPr>
      </p:pic>
    </p:spTree>
    <p:extLst>
      <p:ext uri="{BB962C8B-B14F-4D97-AF65-F5344CB8AC3E}">
        <p14:creationId xmlns:p14="http://schemas.microsoft.com/office/powerpoint/2010/main" val="35209671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42"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 xmlns:a16="http://schemas.microsoft.com/office/drawing/2014/main" id="{940DD5CE-EE43-4565-92B1-C175F3D39145}"/>
              </a:ext>
            </a:extLst>
          </p:cNvPr>
          <p:cNvPicPr>
            <a:picLocks noChangeAspect="1"/>
          </p:cNvPicPr>
          <p:nvPr/>
        </p:nvPicPr>
        <p:blipFill rotWithShape="1">
          <a:blip r:embed="rId2">
            <a:extLst>
              <a:ext uri="{28A0092B-C50C-407E-A947-70E740481C1C}">
                <a14:useLocalDpi xmlns:a14="http://schemas.microsoft.com/office/drawing/2010/main" val="0"/>
              </a:ext>
            </a:extLst>
          </a:blip>
          <a:srcRect t="11796" b="15861"/>
          <a:stretch/>
        </p:blipFill>
        <p:spPr>
          <a:xfrm>
            <a:off x="1613444" y="273050"/>
            <a:ext cx="8724900" cy="6311900"/>
          </a:xfrm>
          <a:prstGeom prst="rect">
            <a:avLst/>
          </a:prstGeom>
        </p:spPr>
      </p:pic>
      <p:sp>
        <p:nvSpPr>
          <p:cNvPr id="8" name="矩形 7">
            <a:extLst>
              <a:ext uri="{FF2B5EF4-FFF2-40B4-BE49-F238E27FC236}">
                <a16:creationId xmlns="" xmlns:a16="http://schemas.microsoft.com/office/drawing/2014/main" id="{953F478B-B0B0-4AF4-97C8-FA6F29E9F2F2}"/>
              </a:ext>
            </a:extLst>
          </p:cNvPr>
          <p:cNvSpPr/>
          <p:nvPr/>
        </p:nvSpPr>
        <p:spPr>
          <a:xfrm>
            <a:off x="3715414" y="3296355"/>
            <a:ext cx="4761172" cy="1569660"/>
          </a:xfrm>
          <a:prstGeom prst="rect">
            <a:avLst/>
          </a:prstGeom>
        </p:spPr>
        <p:txBody>
          <a:bodyPr wrap="square">
            <a:spAutoFit/>
          </a:bodyPr>
          <a:lstStyle/>
          <a:p>
            <a:pPr algn="ctr"/>
            <a:r>
              <a:rPr lang="zh-CN" altLang="en-US" sz="4800" b="1" dirty="0">
                <a:solidFill>
                  <a:srgbClr val="FF0000"/>
                </a:solidFill>
                <a:cs typeface="+mn-ea"/>
                <a:sym typeface="+mn-lt"/>
              </a:rPr>
              <a:t>全国两会精神和主要内容详解</a:t>
            </a:r>
          </a:p>
        </p:txBody>
      </p:sp>
      <p:sp>
        <p:nvSpPr>
          <p:cNvPr id="9" name="矩形 8">
            <a:extLst>
              <a:ext uri="{FF2B5EF4-FFF2-40B4-BE49-F238E27FC236}">
                <a16:creationId xmlns="" xmlns:a16="http://schemas.microsoft.com/office/drawing/2014/main" id="{BB179699-54B1-4A38-8414-A2BE1D6DCAAD}"/>
              </a:ext>
            </a:extLst>
          </p:cNvPr>
          <p:cNvSpPr/>
          <p:nvPr/>
        </p:nvSpPr>
        <p:spPr>
          <a:xfrm>
            <a:off x="4964921" y="2237500"/>
            <a:ext cx="2262158" cy="923330"/>
          </a:xfrm>
          <a:prstGeom prst="rect">
            <a:avLst/>
          </a:prstGeom>
        </p:spPr>
        <p:txBody>
          <a:bodyPr wrap="none">
            <a:spAutoFit/>
          </a:bodyPr>
          <a:lstStyle/>
          <a:p>
            <a:r>
              <a:rPr lang="zh-CN" altLang="en-US" sz="5400" b="1" dirty="0">
                <a:solidFill>
                  <a:srgbClr val="FF0000"/>
                </a:solidFill>
                <a:cs typeface="+mn-ea"/>
                <a:sym typeface="+mn-lt"/>
              </a:rPr>
              <a:t>第四章</a:t>
            </a:r>
          </a:p>
        </p:txBody>
      </p:sp>
      <p:pic>
        <p:nvPicPr>
          <p:cNvPr id="6" name="图片 5">
            <a:extLst>
              <a:ext uri="{FF2B5EF4-FFF2-40B4-BE49-F238E27FC236}">
                <a16:creationId xmlns="" xmlns:a16="http://schemas.microsoft.com/office/drawing/2014/main" id="{B9BBB865-CB9E-4D21-A35F-35CF4A8C6F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4335" y="1246408"/>
            <a:ext cx="923330" cy="923330"/>
          </a:xfrm>
          <a:prstGeom prst="rect">
            <a:avLst/>
          </a:prstGeom>
        </p:spPr>
      </p:pic>
    </p:spTree>
    <p:extLst>
      <p:ext uri="{BB962C8B-B14F-4D97-AF65-F5344CB8AC3E}">
        <p14:creationId xmlns:p14="http://schemas.microsoft.com/office/powerpoint/2010/main" val="27244321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F358269B-1739-433B-8166-212592F1346D}"/>
              </a:ext>
            </a:extLst>
          </p:cNvPr>
          <p:cNvSpPr/>
          <p:nvPr/>
        </p:nvSpPr>
        <p:spPr>
          <a:xfrm>
            <a:off x="505489" y="2022244"/>
            <a:ext cx="7843918" cy="954107"/>
          </a:xfrm>
          <a:prstGeom prst="rect">
            <a:avLst/>
          </a:prstGeom>
        </p:spPr>
        <p:txBody>
          <a:bodyPr wrap="square">
            <a:spAutoFit/>
          </a:bodyPr>
          <a:lstStyle/>
          <a:p>
            <a:r>
              <a:rPr lang="zh-CN" altLang="en-US" sz="2800" dirty="0">
                <a:solidFill>
                  <a:srgbClr val="C00000"/>
                </a:solidFill>
                <a:cs typeface="+mn-ea"/>
                <a:sym typeface="+mn-lt"/>
              </a:rPr>
              <a:t>十二届全国人大常委会第十二次会议</a:t>
            </a:r>
            <a:r>
              <a:rPr lang="en-US" altLang="zh-CN" sz="2800" dirty="0">
                <a:solidFill>
                  <a:srgbClr val="C00000"/>
                </a:solidFill>
                <a:cs typeface="+mn-ea"/>
                <a:sym typeface="+mn-lt"/>
              </a:rPr>
              <a:t>28</a:t>
            </a:r>
            <a:r>
              <a:rPr lang="zh-CN" altLang="en-US" sz="2800" dirty="0">
                <a:solidFill>
                  <a:srgbClr val="C00000"/>
                </a:solidFill>
                <a:cs typeface="+mn-ea"/>
                <a:sym typeface="+mn-lt"/>
              </a:rPr>
              <a:t>日下午在北京人民大会堂闭幕。张德江委员长主持会议</a:t>
            </a:r>
          </a:p>
        </p:txBody>
      </p:sp>
      <p:sp>
        <p:nvSpPr>
          <p:cNvPr id="5" name="矩形 4">
            <a:extLst>
              <a:ext uri="{FF2B5EF4-FFF2-40B4-BE49-F238E27FC236}">
                <a16:creationId xmlns="" xmlns:a16="http://schemas.microsoft.com/office/drawing/2014/main" id="{BD834CED-FBDD-4AEC-8D33-50E48882D2AB}"/>
              </a:ext>
            </a:extLst>
          </p:cNvPr>
          <p:cNvSpPr/>
          <p:nvPr/>
        </p:nvSpPr>
        <p:spPr>
          <a:xfrm>
            <a:off x="517847" y="3120654"/>
            <a:ext cx="6593879" cy="705834"/>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zh-CN" altLang="en-US" sz="1400" dirty="0">
                <a:cs typeface="+mn-ea"/>
                <a:sym typeface="+mn-lt"/>
              </a:rPr>
              <a:t>会议经表决，决定免去蔡武的文化部部长职务，决定任命雒树刚为文化部部长。国家主席习近平签署第</a:t>
            </a:r>
            <a:r>
              <a:rPr lang="en-US" altLang="zh-CN" sz="1400" dirty="0">
                <a:cs typeface="+mn-ea"/>
                <a:sym typeface="+mn-lt"/>
              </a:rPr>
              <a:t>18</a:t>
            </a:r>
            <a:r>
              <a:rPr lang="zh-CN" altLang="en-US" sz="1400" dirty="0">
                <a:cs typeface="+mn-ea"/>
                <a:sym typeface="+mn-lt"/>
              </a:rPr>
              <a:t>号主席令予以公布。</a:t>
            </a:r>
          </a:p>
        </p:txBody>
      </p:sp>
      <p:sp>
        <p:nvSpPr>
          <p:cNvPr id="6" name="矩形 5">
            <a:extLst>
              <a:ext uri="{FF2B5EF4-FFF2-40B4-BE49-F238E27FC236}">
                <a16:creationId xmlns="" xmlns:a16="http://schemas.microsoft.com/office/drawing/2014/main" id="{2F12B79A-986E-4615-B3CA-1736F3A512B7}"/>
              </a:ext>
            </a:extLst>
          </p:cNvPr>
          <p:cNvSpPr/>
          <p:nvPr/>
        </p:nvSpPr>
        <p:spPr>
          <a:xfrm>
            <a:off x="505489" y="3959969"/>
            <a:ext cx="6593879" cy="1029000"/>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zh-CN" altLang="en-US" sz="1400" dirty="0">
                <a:cs typeface="+mn-ea"/>
                <a:sym typeface="+mn-lt"/>
              </a:rPr>
              <a:t>会议表决通过了关于授权国务院在中国</a:t>
            </a:r>
            <a:r>
              <a:rPr lang="en-US" altLang="zh-CN" sz="1400" dirty="0">
                <a:cs typeface="+mn-ea"/>
                <a:sym typeface="+mn-lt"/>
              </a:rPr>
              <a:t>(</a:t>
            </a:r>
            <a:r>
              <a:rPr lang="zh-CN" altLang="en-US" sz="1400" dirty="0">
                <a:cs typeface="+mn-ea"/>
                <a:sym typeface="+mn-lt"/>
              </a:rPr>
              <a:t>广东</a:t>
            </a:r>
            <a:r>
              <a:rPr lang="en-US" altLang="zh-CN" sz="1400" dirty="0">
                <a:cs typeface="+mn-ea"/>
                <a:sym typeface="+mn-lt"/>
              </a:rPr>
              <a:t>)</a:t>
            </a:r>
            <a:r>
              <a:rPr lang="zh-CN" altLang="en-US" sz="1400" dirty="0">
                <a:cs typeface="+mn-ea"/>
                <a:sym typeface="+mn-lt"/>
              </a:rPr>
              <a:t>自由贸易试验区、中国</a:t>
            </a:r>
            <a:r>
              <a:rPr lang="en-US" altLang="zh-CN" sz="1400" dirty="0">
                <a:cs typeface="+mn-ea"/>
                <a:sym typeface="+mn-lt"/>
              </a:rPr>
              <a:t>(</a:t>
            </a:r>
            <a:r>
              <a:rPr lang="zh-CN" altLang="en-US" sz="1400" dirty="0">
                <a:cs typeface="+mn-ea"/>
                <a:sym typeface="+mn-lt"/>
              </a:rPr>
              <a:t>天津</a:t>
            </a:r>
            <a:r>
              <a:rPr lang="en-US" altLang="zh-CN" sz="1400" dirty="0">
                <a:cs typeface="+mn-ea"/>
                <a:sym typeface="+mn-lt"/>
              </a:rPr>
              <a:t>)</a:t>
            </a:r>
            <a:r>
              <a:rPr lang="zh-CN" altLang="en-US" sz="1400" dirty="0">
                <a:cs typeface="+mn-ea"/>
                <a:sym typeface="+mn-lt"/>
              </a:rPr>
              <a:t>自由贸易试验区、中国</a:t>
            </a:r>
            <a:r>
              <a:rPr lang="en-US" altLang="zh-CN" sz="1400" dirty="0">
                <a:cs typeface="+mn-ea"/>
                <a:sym typeface="+mn-lt"/>
              </a:rPr>
              <a:t>(</a:t>
            </a:r>
            <a:r>
              <a:rPr lang="zh-CN" altLang="en-US" sz="1400" dirty="0">
                <a:cs typeface="+mn-ea"/>
                <a:sym typeface="+mn-lt"/>
              </a:rPr>
              <a:t>福建</a:t>
            </a:r>
            <a:r>
              <a:rPr lang="en-US" altLang="zh-CN" sz="1400" dirty="0">
                <a:cs typeface="+mn-ea"/>
                <a:sym typeface="+mn-lt"/>
              </a:rPr>
              <a:t>)</a:t>
            </a:r>
            <a:r>
              <a:rPr lang="zh-CN" altLang="en-US" sz="1400" dirty="0">
                <a:cs typeface="+mn-ea"/>
                <a:sym typeface="+mn-lt"/>
              </a:rPr>
              <a:t>自由贸易试验区以及中国</a:t>
            </a:r>
            <a:r>
              <a:rPr lang="en-US" altLang="zh-CN" sz="1400" dirty="0">
                <a:cs typeface="+mn-ea"/>
                <a:sym typeface="+mn-lt"/>
              </a:rPr>
              <a:t>(</a:t>
            </a:r>
            <a:r>
              <a:rPr lang="zh-CN" altLang="en-US" sz="1400" dirty="0">
                <a:cs typeface="+mn-ea"/>
                <a:sym typeface="+mn-lt"/>
              </a:rPr>
              <a:t>上海</a:t>
            </a:r>
            <a:r>
              <a:rPr lang="en-US" altLang="zh-CN" sz="1400" dirty="0">
                <a:cs typeface="+mn-ea"/>
                <a:sym typeface="+mn-lt"/>
              </a:rPr>
              <a:t>)</a:t>
            </a:r>
            <a:r>
              <a:rPr lang="zh-CN" altLang="en-US" sz="1400" dirty="0">
                <a:cs typeface="+mn-ea"/>
                <a:sym typeface="+mn-lt"/>
              </a:rPr>
              <a:t>自由贸易试验区扩展区域暂时调整有关法律规定的行政审批的决定。</a:t>
            </a:r>
          </a:p>
        </p:txBody>
      </p:sp>
      <p:sp>
        <p:nvSpPr>
          <p:cNvPr id="7" name="矩形 6">
            <a:extLst>
              <a:ext uri="{FF2B5EF4-FFF2-40B4-BE49-F238E27FC236}">
                <a16:creationId xmlns="" xmlns:a16="http://schemas.microsoft.com/office/drawing/2014/main" id="{FE20D0DE-728A-45B8-A69E-28603924A04B}"/>
              </a:ext>
            </a:extLst>
          </p:cNvPr>
          <p:cNvSpPr/>
          <p:nvPr/>
        </p:nvSpPr>
        <p:spPr>
          <a:xfrm>
            <a:off x="456062" y="5122449"/>
            <a:ext cx="6593879" cy="705834"/>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zh-CN" altLang="en-US" sz="1400" dirty="0">
                <a:cs typeface="+mn-ea"/>
                <a:sym typeface="+mn-lt"/>
              </a:rPr>
              <a:t>会议表决通过了全国人大常委会关于召开第十二届全国人民代表大会第三次会议的决定。根据决定，十二届全国人大三次会议于年</a:t>
            </a:r>
            <a:r>
              <a:rPr lang="en-US" altLang="zh-CN" sz="1400" dirty="0">
                <a:cs typeface="+mn-ea"/>
                <a:sym typeface="+mn-lt"/>
              </a:rPr>
              <a:t>3</a:t>
            </a:r>
            <a:r>
              <a:rPr lang="zh-CN" altLang="en-US" sz="1400" dirty="0">
                <a:cs typeface="+mn-ea"/>
                <a:sym typeface="+mn-lt"/>
              </a:rPr>
              <a:t>月</a:t>
            </a:r>
            <a:r>
              <a:rPr lang="en-US" altLang="zh-CN" sz="1400" dirty="0">
                <a:cs typeface="+mn-ea"/>
                <a:sym typeface="+mn-lt"/>
              </a:rPr>
              <a:t>5</a:t>
            </a:r>
            <a:r>
              <a:rPr lang="zh-CN" altLang="en-US" sz="1400" dirty="0">
                <a:cs typeface="+mn-ea"/>
                <a:sym typeface="+mn-lt"/>
              </a:rPr>
              <a:t>日在北京召开。</a:t>
            </a:r>
          </a:p>
        </p:txBody>
      </p:sp>
      <p:pic>
        <p:nvPicPr>
          <p:cNvPr id="11" name="图片 10">
            <a:extLst>
              <a:ext uri="{FF2B5EF4-FFF2-40B4-BE49-F238E27FC236}">
                <a16:creationId xmlns="" xmlns:a16="http://schemas.microsoft.com/office/drawing/2014/main" id="{EE768899-7827-469C-8FF0-608D986ADC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00800" y="608820"/>
            <a:ext cx="6713242" cy="6713242"/>
          </a:xfrm>
          <a:prstGeom prst="rect">
            <a:avLst/>
          </a:prstGeom>
        </p:spPr>
      </p:pic>
    </p:spTree>
    <p:extLst>
      <p:ext uri="{BB962C8B-B14F-4D97-AF65-F5344CB8AC3E}">
        <p14:creationId xmlns:p14="http://schemas.microsoft.com/office/powerpoint/2010/main" val="11296784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left)">
                                      <p:cBhvr>
                                        <p:cTn id="8" dur="500"/>
                                        <p:tgtEl>
                                          <p:spTgt spid="4"/>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F68EA919-931C-4D43-A024-A7213C4279B6}"/>
              </a:ext>
            </a:extLst>
          </p:cNvPr>
          <p:cNvSpPr/>
          <p:nvPr/>
        </p:nvSpPr>
        <p:spPr>
          <a:xfrm>
            <a:off x="374531" y="1592990"/>
            <a:ext cx="11442938" cy="1077218"/>
          </a:xfrm>
          <a:prstGeom prst="rect">
            <a:avLst/>
          </a:prstGeom>
        </p:spPr>
        <p:txBody>
          <a:bodyPr wrap="square">
            <a:spAutoFit/>
          </a:bodyPr>
          <a:lstStyle/>
          <a:p>
            <a:r>
              <a:rPr lang="zh-CN" altLang="en-US" sz="3200" dirty="0">
                <a:solidFill>
                  <a:srgbClr val="C00000"/>
                </a:solidFill>
                <a:cs typeface="+mn-ea"/>
                <a:sym typeface="+mn-lt"/>
              </a:rPr>
              <a:t>十二届全国人大常委会第十二次会议</a:t>
            </a:r>
            <a:r>
              <a:rPr lang="en-US" altLang="zh-CN" sz="3200" dirty="0">
                <a:solidFill>
                  <a:srgbClr val="C00000"/>
                </a:solidFill>
                <a:cs typeface="+mn-ea"/>
                <a:sym typeface="+mn-lt"/>
              </a:rPr>
              <a:t>28</a:t>
            </a:r>
            <a:r>
              <a:rPr lang="zh-CN" altLang="en-US" sz="3200" dirty="0">
                <a:solidFill>
                  <a:srgbClr val="C00000"/>
                </a:solidFill>
                <a:cs typeface="+mn-ea"/>
                <a:sym typeface="+mn-lt"/>
              </a:rPr>
              <a:t>日下午在北京人民大会堂闭幕。张德江委员长主持会议</a:t>
            </a:r>
          </a:p>
        </p:txBody>
      </p:sp>
      <p:sp>
        <p:nvSpPr>
          <p:cNvPr id="5" name="矩形 4">
            <a:extLst>
              <a:ext uri="{FF2B5EF4-FFF2-40B4-BE49-F238E27FC236}">
                <a16:creationId xmlns="" xmlns:a16="http://schemas.microsoft.com/office/drawing/2014/main" id="{3490AC9E-D39F-48D3-956E-45183496A76A}"/>
              </a:ext>
            </a:extLst>
          </p:cNvPr>
          <p:cNvSpPr/>
          <p:nvPr/>
        </p:nvSpPr>
        <p:spPr>
          <a:xfrm>
            <a:off x="507763" y="2792484"/>
            <a:ext cx="7550651" cy="1162819"/>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zh-CN" altLang="en-US" sz="1600" dirty="0">
                <a:cs typeface="+mn-ea"/>
                <a:sym typeface="+mn-lt"/>
              </a:rPr>
              <a:t>会议分别表决通过了全国人大常委会关于批准上海合作组织反恐怖主义公约的决定、关于批准中国和阿富汗引渡条约的决定、关于批准中国和伊朗引渡条约的决定。</a:t>
            </a:r>
          </a:p>
        </p:txBody>
      </p:sp>
      <p:sp>
        <p:nvSpPr>
          <p:cNvPr id="6" name="矩形 5">
            <a:extLst>
              <a:ext uri="{FF2B5EF4-FFF2-40B4-BE49-F238E27FC236}">
                <a16:creationId xmlns="" xmlns:a16="http://schemas.microsoft.com/office/drawing/2014/main" id="{BF37AC06-3D98-4AD9-9BE4-AD90F497A50E}"/>
              </a:ext>
            </a:extLst>
          </p:cNvPr>
          <p:cNvSpPr/>
          <p:nvPr/>
        </p:nvSpPr>
        <p:spPr>
          <a:xfrm>
            <a:off x="532477" y="3891870"/>
            <a:ext cx="7550651" cy="1029000"/>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zh-CN" altLang="en-US" sz="1400" dirty="0">
                <a:cs typeface="+mn-ea"/>
                <a:sym typeface="+mn-lt"/>
              </a:rPr>
              <a:t>会议分别表决通过了全国人大民族委员会、法律委员会、教育科学文化卫生委员会、环境与资源保护委员会、农业与农村委员会关于十二届全国人大二次会议主席团交付审议的代表提出的议案审议结果的报告。</a:t>
            </a:r>
          </a:p>
        </p:txBody>
      </p:sp>
      <p:sp>
        <p:nvSpPr>
          <p:cNvPr id="7" name="矩形 6">
            <a:extLst>
              <a:ext uri="{FF2B5EF4-FFF2-40B4-BE49-F238E27FC236}">
                <a16:creationId xmlns="" xmlns:a16="http://schemas.microsoft.com/office/drawing/2014/main" id="{075BC39F-EB0B-4788-AB16-ACCFFBDA4651}"/>
              </a:ext>
            </a:extLst>
          </p:cNvPr>
          <p:cNvSpPr/>
          <p:nvPr/>
        </p:nvSpPr>
        <p:spPr>
          <a:xfrm>
            <a:off x="532478" y="4857438"/>
            <a:ext cx="7550651" cy="793487"/>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zh-CN" altLang="en-US" sz="1600" dirty="0">
                <a:cs typeface="+mn-ea"/>
                <a:sym typeface="+mn-lt"/>
              </a:rPr>
              <a:t>会议表决通过了全国人大常委会代表资格审查委员会关于个别代表的代表资格的报告</a:t>
            </a:r>
          </a:p>
        </p:txBody>
      </p:sp>
      <p:sp>
        <p:nvSpPr>
          <p:cNvPr id="8" name="矩形 7">
            <a:extLst>
              <a:ext uri="{FF2B5EF4-FFF2-40B4-BE49-F238E27FC236}">
                <a16:creationId xmlns="" xmlns:a16="http://schemas.microsoft.com/office/drawing/2014/main" id="{3E627710-8BF0-4C76-B115-0159483BB1B0}"/>
              </a:ext>
            </a:extLst>
          </p:cNvPr>
          <p:cNvSpPr/>
          <p:nvPr/>
        </p:nvSpPr>
        <p:spPr>
          <a:xfrm>
            <a:off x="532477" y="5650925"/>
            <a:ext cx="7550651" cy="584775"/>
          </a:xfrm>
          <a:prstGeom prst="rect">
            <a:avLst/>
          </a:prstGeom>
          <a:ln>
            <a:noFill/>
          </a:ln>
        </p:spPr>
        <p:txBody>
          <a:bodyPr wrap="square">
            <a:spAutoFit/>
          </a:bodyPr>
          <a:lstStyle/>
          <a:p>
            <a:r>
              <a:rPr lang="zh-CN" altLang="en-US" sz="1600" dirty="0">
                <a:solidFill>
                  <a:srgbClr val="C00000"/>
                </a:solidFill>
                <a:cs typeface="+mn-ea"/>
                <a:sym typeface="+mn-lt"/>
              </a:rPr>
              <a:t>会议表决通过了第四任全国人大常委会澳门特别行政区基本法委员会组成人员名单。</a:t>
            </a:r>
          </a:p>
          <a:p>
            <a:r>
              <a:rPr lang="zh-CN" altLang="en-US" sz="1600" dirty="0">
                <a:solidFill>
                  <a:srgbClr val="C00000"/>
                </a:solidFill>
                <a:cs typeface="+mn-ea"/>
                <a:sym typeface="+mn-lt"/>
              </a:rPr>
              <a:t>会议还表决了其他任免案。</a:t>
            </a:r>
          </a:p>
        </p:txBody>
      </p:sp>
      <p:pic>
        <p:nvPicPr>
          <p:cNvPr id="10" name="图片 9">
            <a:extLst>
              <a:ext uri="{FF2B5EF4-FFF2-40B4-BE49-F238E27FC236}">
                <a16:creationId xmlns="" xmlns:a16="http://schemas.microsoft.com/office/drawing/2014/main" id="{8649FE92-3332-4D13-AB84-D2D2376E23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1795" y="1447696"/>
            <a:ext cx="8561696" cy="6585920"/>
          </a:xfrm>
          <a:prstGeom prst="rect">
            <a:avLst/>
          </a:prstGeom>
        </p:spPr>
      </p:pic>
    </p:spTree>
    <p:extLst>
      <p:ext uri="{BB962C8B-B14F-4D97-AF65-F5344CB8AC3E}">
        <p14:creationId xmlns:p14="http://schemas.microsoft.com/office/powerpoint/2010/main" val="4165640244"/>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967DCEEC-988A-4A3F-A0CF-A604C70783F4}"/>
              </a:ext>
            </a:extLst>
          </p:cNvPr>
          <p:cNvSpPr txBox="1"/>
          <p:nvPr/>
        </p:nvSpPr>
        <p:spPr>
          <a:xfrm>
            <a:off x="5253275" y="965200"/>
            <a:ext cx="1877437" cy="1107996"/>
          </a:xfrm>
          <a:prstGeom prst="rect">
            <a:avLst/>
          </a:prstGeom>
          <a:noFill/>
        </p:spPr>
        <p:txBody>
          <a:bodyPr wrap="none" rtlCol="0">
            <a:spAutoFit/>
          </a:bodyPr>
          <a:lstStyle/>
          <a:p>
            <a:r>
              <a:rPr lang="zh-CN" altLang="en-US" sz="6600" b="1" dirty="0">
                <a:solidFill>
                  <a:srgbClr val="FF0000"/>
                </a:solidFill>
                <a:cs typeface="+mn-ea"/>
                <a:sym typeface="+mn-lt"/>
              </a:rPr>
              <a:t>前言</a:t>
            </a:r>
          </a:p>
        </p:txBody>
      </p:sp>
      <p:sp>
        <p:nvSpPr>
          <p:cNvPr id="3" name="文本框 2">
            <a:extLst>
              <a:ext uri="{FF2B5EF4-FFF2-40B4-BE49-F238E27FC236}">
                <a16:creationId xmlns="" xmlns:a16="http://schemas.microsoft.com/office/drawing/2014/main" id="{6EA10AFE-1652-449E-85B8-4AEFB3D59EC2}"/>
              </a:ext>
            </a:extLst>
          </p:cNvPr>
          <p:cNvSpPr txBox="1"/>
          <p:nvPr/>
        </p:nvSpPr>
        <p:spPr>
          <a:xfrm>
            <a:off x="1510388" y="2323687"/>
            <a:ext cx="9209323" cy="2252027"/>
          </a:xfrm>
          <a:prstGeom prst="rect">
            <a:avLst/>
          </a:prstGeom>
          <a:noFill/>
        </p:spPr>
        <p:txBody>
          <a:bodyPr wrap="square" rtlCol="0">
            <a:spAutoFit/>
          </a:bodyPr>
          <a:lstStyle/>
          <a:p>
            <a:pPr>
              <a:lnSpc>
                <a:spcPct val="150000"/>
              </a:lnSpc>
            </a:pPr>
            <a:r>
              <a:rPr lang="en-US" altLang="zh-CN" sz="2400" dirty="0">
                <a:solidFill>
                  <a:srgbClr val="FF0000"/>
                </a:solidFill>
                <a:cs typeface="+mn-ea"/>
                <a:sym typeface="+mn-lt"/>
              </a:rPr>
              <a:t>2020</a:t>
            </a:r>
            <a:r>
              <a:rPr lang="zh-CN" altLang="en-US" sz="2400" dirty="0">
                <a:solidFill>
                  <a:srgbClr val="FF0000"/>
                </a:solidFill>
                <a:cs typeface="+mn-ea"/>
                <a:sym typeface="+mn-lt"/>
              </a:rPr>
              <a:t>年全国两会即中华人民共和国第十三届全国人民代表大会第三次会议和中国人民政治协商会议第十三届全国委员会第三次会议。</a:t>
            </a:r>
          </a:p>
          <a:p>
            <a:pPr>
              <a:lnSpc>
                <a:spcPct val="150000"/>
              </a:lnSpc>
            </a:pPr>
            <a:r>
              <a:rPr lang="zh-CN" altLang="en-US" sz="2400" dirty="0">
                <a:solidFill>
                  <a:srgbClr val="FF0000"/>
                </a:solidFill>
                <a:cs typeface="+mn-ea"/>
                <a:sym typeface="+mn-lt"/>
              </a:rPr>
              <a:t>十三届全国人大三次会议于</a:t>
            </a:r>
            <a:r>
              <a:rPr lang="en-US" altLang="zh-CN" sz="2400" dirty="0">
                <a:solidFill>
                  <a:srgbClr val="FF0000"/>
                </a:solidFill>
                <a:cs typeface="+mn-ea"/>
                <a:sym typeface="+mn-lt"/>
              </a:rPr>
              <a:t>2020</a:t>
            </a:r>
            <a:r>
              <a:rPr lang="zh-CN" altLang="en-US" sz="2400" dirty="0">
                <a:solidFill>
                  <a:srgbClr val="FF0000"/>
                </a:solidFill>
                <a:cs typeface="+mn-ea"/>
                <a:sym typeface="+mn-lt"/>
              </a:rPr>
              <a:t>年</a:t>
            </a:r>
            <a:r>
              <a:rPr lang="en-US" altLang="zh-CN" sz="2400" dirty="0">
                <a:solidFill>
                  <a:srgbClr val="FF0000"/>
                </a:solidFill>
                <a:cs typeface="+mn-ea"/>
                <a:sym typeface="+mn-lt"/>
              </a:rPr>
              <a:t>5</a:t>
            </a:r>
            <a:r>
              <a:rPr lang="zh-CN" altLang="en-US" sz="2400" dirty="0">
                <a:solidFill>
                  <a:srgbClr val="FF0000"/>
                </a:solidFill>
                <a:cs typeface="+mn-ea"/>
                <a:sym typeface="+mn-lt"/>
              </a:rPr>
              <a:t>月</a:t>
            </a:r>
            <a:r>
              <a:rPr lang="en-US" altLang="zh-CN" sz="2400" dirty="0">
                <a:solidFill>
                  <a:srgbClr val="FF0000"/>
                </a:solidFill>
                <a:cs typeface="+mn-ea"/>
                <a:sym typeface="+mn-lt"/>
              </a:rPr>
              <a:t>22</a:t>
            </a:r>
            <a:r>
              <a:rPr lang="zh-CN" altLang="en-US" sz="2400" dirty="0">
                <a:solidFill>
                  <a:srgbClr val="FF0000"/>
                </a:solidFill>
                <a:cs typeface="+mn-ea"/>
                <a:sym typeface="+mn-lt"/>
              </a:rPr>
              <a:t>日在北京召开，全国政协十三届三次会议建议</a:t>
            </a:r>
            <a:r>
              <a:rPr lang="en-US" altLang="zh-CN" sz="2400" dirty="0">
                <a:solidFill>
                  <a:srgbClr val="FF0000"/>
                </a:solidFill>
                <a:cs typeface="+mn-ea"/>
                <a:sym typeface="+mn-lt"/>
              </a:rPr>
              <a:t>5</a:t>
            </a:r>
            <a:r>
              <a:rPr lang="zh-CN" altLang="en-US" sz="2400" dirty="0">
                <a:solidFill>
                  <a:srgbClr val="FF0000"/>
                </a:solidFill>
                <a:cs typeface="+mn-ea"/>
                <a:sym typeface="+mn-lt"/>
              </a:rPr>
              <a:t>月</a:t>
            </a:r>
            <a:r>
              <a:rPr lang="en-US" altLang="zh-CN" sz="2400" dirty="0">
                <a:solidFill>
                  <a:srgbClr val="FF0000"/>
                </a:solidFill>
                <a:cs typeface="+mn-ea"/>
                <a:sym typeface="+mn-lt"/>
              </a:rPr>
              <a:t>21</a:t>
            </a:r>
            <a:r>
              <a:rPr lang="zh-CN" altLang="en-US" sz="2400" dirty="0">
                <a:solidFill>
                  <a:srgbClr val="FF0000"/>
                </a:solidFill>
                <a:cs typeface="+mn-ea"/>
                <a:sym typeface="+mn-lt"/>
              </a:rPr>
              <a:t>日召开</a:t>
            </a:r>
          </a:p>
        </p:txBody>
      </p:sp>
    </p:spTree>
    <p:extLst>
      <p:ext uri="{BB962C8B-B14F-4D97-AF65-F5344CB8AC3E}">
        <p14:creationId xmlns:p14="http://schemas.microsoft.com/office/powerpoint/2010/main" val="6582159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5528"/>
                                  </p:iterate>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gtEl>
                                        <p:attrNameLst>
                                          <p:attrName>ppt_y</p:attrName>
                                        </p:attrNameLst>
                                      </p:cBhvr>
                                      <p:tavLst>
                                        <p:tav tm="0">
                                          <p:val>
                                            <p:strVal val="#ppt_y"/>
                                          </p:val>
                                        </p:tav>
                                        <p:tav tm="100000">
                                          <p:val>
                                            <p:strVal val="#ppt_y"/>
                                          </p:val>
                                        </p:tav>
                                      </p:tavLst>
                                    </p:anim>
                                    <p:anim calcmode="lin" valueType="num">
                                      <p:cBhvr>
                                        <p:cTn id="1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03136741-9E90-47EF-A570-79B40ED90281}"/>
              </a:ext>
            </a:extLst>
          </p:cNvPr>
          <p:cNvSpPr/>
          <p:nvPr/>
        </p:nvSpPr>
        <p:spPr>
          <a:xfrm>
            <a:off x="899099" y="3228279"/>
            <a:ext cx="4631905" cy="2543132"/>
          </a:xfrm>
          <a:prstGeom prst="rect">
            <a:avLst/>
          </a:prstGeom>
          <a:solidFill>
            <a:srgbClr val="C00000"/>
          </a:solidFill>
          <a:ln>
            <a:noFill/>
          </a:ln>
        </p:spPr>
        <p:txBody>
          <a:bodyPr wrap="square">
            <a:spAutoFit/>
          </a:bodyPr>
          <a:lstStyle/>
          <a:p>
            <a:pPr indent="457200">
              <a:lnSpc>
                <a:spcPct val="150000"/>
              </a:lnSpc>
            </a:pPr>
            <a:r>
              <a:rPr lang="zh-CN" altLang="en-US" dirty="0">
                <a:solidFill>
                  <a:schemeClr val="bg1"/>
                </a:solidFill>
                <a:cs typeface="+mn-ea"/>
                <a:sym typeface="+mn-lt"/>
              </a:rPr>
              <a:t>经济增长目标经过认真比较、反复权衡，把增长预期目标定在</a:t>
            </a:r>
            <a:r>
              <a:rPr lang="en-US" altLang="zh-CN" dirty="0">
                <a:solidFill>
                  <a:schemeClr val="bg1"/>
                </a:solidFill>
                <a:cs typeface="+mn-ea"/>
                <a:sym typeface="+mn-lt"/>
              </a:rPr>
              <a:t>7.5%</a:t>
            </a:r>
            <a:r>
              <a:rPr lang="zh-CN" altLang="en-US" dirty="0">
                <a:solidFill>
                  <a:schemeClr val="bg1"/>
                </a:solidFill>
                <a:cs typeface="+mn-ea"/>
                <a:sym typeface="+mn-lt"/>
              </a:rPr>
              <a:t>左右，兼顾了需要和可能。这与全面建成小康社会的目标相衔接，有利于增强市场信心，有利于调整优化经济结构。实现今年经济增长目标有不少积极因素，但必须付出艰辛努力。</a:t>
            </a:r>
          </a:p>
        </p:txBody>
      </p:sp>
      <p:sp>
        <p:nvSpPr>
          <p:cNvPr id="5" name="矩形 4">
            <a:extLst>
              <a:ext uri="{FF2B5EF4-FFF2-40B4-BE49-F238E27FC236}">
                <a16:creationId xmlns="" xmlns:a16="http://schemas.microsoft.com/office/drawing/2014/main" id="{2DEB33B5-0B8A-4520-83AA-182E73DF9A72}"/>
              </a:ext>
            </a:extLst>
          </p:cNvPr>
          <p:cNvSpPr/>
          <p:nvPr/>
        </p:nvSpPr>
        <p:spPr>
          <a:xfrm>
            <a:off x="2236367" y="2244731"/>
            <a:ext cx="7706567" cy="584775"/>
          </a:xfrm>
          <a:prstGeom prst="rect">
            <a:avLst/>
          </a:prstGeom>
        </p:spPr>
        <p:txBody>
          <a:bodyPr wrap="square">
            <a:spAutoFit/>
          </a:bodyPr>
          <a:lstStyle/>
          <a:p>
            <a:pPr algn="ctr"/>
            <a:r>
              <a:rPr lang="zh-CN" altLang="en-US" sz="3200" b="1" dirty="0">
                <a:solidFill>
                  <a:srgbClr val="C00000"/>
                </a:solidFill>
                <a:cs typeface="+mn-ea"/>
                <a:sym typeface="+mn-lt"/>
              </a:rPr>
              <a:t>以下为中国年政府工作报告主要内容摘录</a:t>
            </a:r>
            <a:endParaRPr lang="zh-CN" altLang="en-US" sz="3200" dirty="0">
              <a:solidFill>
                <a:srgbClr val="C00000"/>
              </a:solidFill>
              <a:cs typeface="+mn-ea"/>
              <a:sym typeface="+mn-lt"/>
            </a:endParaRPr>
          </a:p>
        </p:txBody>
      </p:sp>
      <p:sp>
        <p:nvSpPr>
          <p:cNvPr id="6" name="矩形 5">
            <a:extLst>
              <a:ext uri="{FF2B5EF4-FFF2-40B4-BE49-F238E27FC236}">
                <a16:creationId xmlns="" xmlns:a16="http://schemas.microsoft.com/office/drawing/2014/main" id="{138C73A8-1BA4-427D-83BC-3408ABF9941D}"/>
              </a:ext>
            </a:extLst>
          </p:cNvPr>
          <p:cNvSpPr/>
          <p:nvPr/>
        </p:nvSpPr>
        <p:spPr>
          <a:xfrm>
            <a:off x="6187754" y="3228279"/>
            <a:ext cx="5092446" cy="2543132"/>
          </a:xfrm>
          <a:prstGeom prst="rect">
            <a:avLst/>
          </a:prstGeom>
          <a:solidFill>
            <a:srgbClr val="C00000"/>
          </a:solidFill>
          <a:ln>
            <a:noFill/>
          </a:ln>
        </p:spPr>
        <p:txBody>
          <a:bodyPr wrap="square">
            <a:spAutoFit/>
          </a:bodyPr>
          <a:lstStyle/>
          <a:p>
            <a:pPr indent="457200">
              <a:lnSpc>
                <a:spcPct val="150000"/>
              </a:lnSpc>
            </a:pPr>
            <a:r>
              <a:rPr lang="zh-CN" altLang="en-US" dirty="0">
                <a:solidFill>
                  <a:schemeClr val="bg1"/>
                </a:solidFill>
                <a:cs typeface="+mn-ea"/>
                <a:sym typeface="+mn-lt"/>
              </a:rPr>
              <a:t>物价总水平目标把居民消费价格涨幅控制在</a:t>
            </a:r>
            <a:r>
              <a:rPr lang="en-US" altLang="zh-CN" dirty="0">
                <a:solidFill>
                  <a:schemeClr val="bg1"/>
                </a:solidFill>
                <a:cs typeface="+mn-ea"/>
                <a:sym typeface="+mn-lt"/>
              </a:rPr>
              <a:t>3.5%</a:t>
            </a:r>
            <a:r>
              <a:rPr lang="zh-CN" altLang="en-US" dirty="0">
                <a:solidFill>
                  <a:schemeClr val="bg1"/>
                </a:solidFill>
                <a:cs typeface="+mn-ea"/>
                <a:sym typeface="+mn-lt"/>
              </a:rPr>
              <a:t>左右，考虑了去年涨价翘尾影响和今年新涨价因素，也表明我们抑制通胀、保障民生的决心和信心。保持物价总水平基本稳定具备许多有利条件。但今年推动价格上涨的因素不少，不能掉以轻心，必须做好物价调控</a:t>
            </a:r>
          </a:p>
        </p:txBody>
      </p:sp>
    </p:spTree>
    <p:extLst>
      <p:ext uri="{BB962C8B-B14F-4D97-AF65-F5344CB8AC3E}">
        <p14:creationId xmlns:p14="http://schemas.microsoft.com/office/powerpoint/2010/main" val="2847415472"/>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1022115">
            <a:extLst>
              <a:ext uri="{FF2B5EF4-FFF2-40B4-BE49-F238E27FC236}">
                <a16:creationId xmlns="" xmlns:a16="http://schemas.microsoft.com/office/drawing/2014/main" id="{91C9FAA9-D01B-4D38-9319-D55B62CFAC8E}"/>
              </a:ext>
            </a:extLst>
          </p:cNvPr>
          <p:cNvGrpSpPr/>
          <p:nvPr>
            <p:custDataLst>
              <p:tags r:id="rId1"/>
            </p:custDataLst>
          </p:nvPr>
        </p:nvGrpSpPr>
        <p:grpSpPr>
          <a:xfrm flipH="1">
            <a:off x="1121264" y="1663016"/>
            <a:ext cx="9936771" cy="2209466"/>
            <a:chOff x="-838582" y="1268489"/>
            <a:chExt cx="9874987" cy="2209466"/>
          </a:xfrm>
        </p:grpSpPr>
        <p:sp>
          <p:nvSpPr>
            <p:cNvPr id="4" name="PA-矩形 9">
              <a:extLst>
                <a:ext uri="{FF2B5EF4-FFF2-40B4-BE49-F238E27FC236}">
                  <a16:creationId xmlns="" xmlns:a16="http://schemas.microsoft.com/office/drawing/2014/main" id="{744F9DDE-7B1C-4D81-8BBA-43421C27EF10}"/>
                </a:ext>
              </a:extLst>
            </p:cNvPr>
            <p:cNvSpPr/>
            <p:nvPr>
              <p:custDataLst>
                <p:tags r:id="rId5"/>
              </p:custDataLst>
            </p:nvPr>
          </p:nvSpPr>
          <p:spPr>
            <a:xfrm>
              <a:off x="-838582" y="1769795"/>
              <a:ext cx="9874987" cy="1708160"/>
            </a:xfrm>
            <a:prstGeom prst="rect">
              <a:avLst/>
            </a:prstGeom>
          </p:spPr>
          <p:txBody>
            <a:bodyPr wrap="square">
              <a:spAutoFit/>
            </a:bodyPr>
            <a:lstStyle/>
            <a:p>
              <a:pPr algn="just">
                <a:lnSpc>
                  <a:spcPct val="150000"/>
                </a:lnSpc>
              </a:pPr>
              <a:r>
                <a:rPr lang="zh-CN" altLang="en-US" sz="1400" dirty="0">
                  <a:cs typeface="+mn-ea"/>
                  <a:sym typeface="+mn-lt"/>
                </a:rPr>
                <a:t>完善宏观调控政策框架，守住稳增长好、保就业的下限和防通胀的上限，继续实施积极的财政政策和稳健的货币政策。今年安排财政赤字</a:t>
              </a:r>
              <a:r>
                <a:rPr lang="en-US" altLang="zh-CN" sz="1400" dirty="0">
                  <a:cs typeface="+mn-ea"/>
                  <a:sym typeface="+mn-lt"/>
                </a:rPr>
                <a:t>13,500</a:t>
              </a:r>
              <a:r>
                <a:rPr lang="zh-CN" altLang="en-US" sz="1400" dirty="0">
                  <a:cs typeface="+mn-ea"/>
                  <a:sym typeface="+mn-lt"/>
                </a:rPr>
                <a:t>亿元，比上年增加</a:t>
              </a:r>
              <a:r>
                <a:rPr lang="en-US" altLang="zh-CN" sz="1400" dirty="0">
                  <a:cs typeface="+mn-ea"/>
                  <a:sym typeface="+mn-lt"/>
                </a:rPr>
                <a:t>1,500</a:t>
              </a:r>
              <a:r>
                <a:rPr lang="zh-CN" altLang="en-US" sz="1400" dirty="0">
                  <a:cs typeface="+mn-ea"/>
                  <a:sym typeface="+mn-lt"/>
                </a:rPr>
                <a:t>亿元。</a:t>
              </a:r>
              <a:r>
                <a:rPr lang="en-US" altLang="zh-CN" sz="1400" dirty="0">
                  <a:cs typeface="+mn-ea"/>
                  <a:sym typeface="+mn-lt"/>
                </a:rPr>
                <a:t>【</a:t>
              </a:r>
              <a:r>
                <a:rPr lang="zh-CN" altLang="en-US" sz="1400" dirty="0">
                  <a:cs typeface="+mn-ea"/>
                  <a:sym typeface="+mn-lt"/>
                </a:rPr>
                <a:t>年全国两会精神 两会主要内容</a:t>
              </a:r>
              <a:r>
                <a:rPr lang="en-US" altLang="zh-CN" sz="1400" dirty="0">
                  <a:cs typeface="+mn-ea"/>
                  <a:sym typeface="+mn-lt"/>
                </a:rPr>
                <a:t>】</a:t>
              </a:r>
              <a:r>
                <a:rPr lang="zh-CN" altLang="en-US" sz="1400" dirty="0">
                  <a:cs typeface="+mn-ea"/>
                  <a:sym typeface="+mn-lt"/>
                </a:rPr>
                <a:t>年全国两会精神 两会主要内容。但赤字率稳定在</a:t>
              </a:r>
              <a:r>
                <a:rPr lang="en-US" altLang="zh-CN" sz="1400" dirty="0">
                  <a:cs typeface="+mn-ea"/>
                  <a:sym typeface="+mn-lt"/>
                </a:rPr>
                <a:t>2.1%</a:t>
              </a:r>
              <a:r>
                <a:rPr lang="zh-CN" altLang="en-US" sz="1400" dirty="0">
                  <a:cs typeface="+mn-ea"/>
                  <a:sym typeface="+mn-lt"/>
                </a:rPr>
                <a:t>，体现财政政策的连续性。货币政策要保持松紧适度，营造稳定的货币金融环境。加强宏观审慎管理，引导货币信贷和社会融资规模适度增长。今年广义货币</a:t>
              </a:r>
              <a:r>
                <a:rPr lang="en-US" altLang="zh-CN" sz="1400" dirty="0">
                  <a:cs typeface="+mn-ea"/>
                  <a:sym typeface="+mn-lt"/>
                </a:rPr>
                <a:t>M2</a:t>
              </a:r>
              <a:r>
                <a:rPr lang="zh-CN" altLang="en-US" sz="1400" dirty="0">
                  <a:cs typeface="+mn-ea"/>
                  <a:sym typeface="+mn-lt"/>
                </a:rPr>
                <a:t>预期增长</a:t>
              </a:r>
              <a:r>
                <a:rPr lang="en-US" altLang="zh-CN" sz="1400" dirty="0">
                  <a:cs typeface="+mn-ea"/>
                  <a:sym typeface="+mn-lt"/>
                </a:rPr>
                <a:t>13%</a:t>
              </a:r>
              <a:r>
                <a:rPr lang="zh-CN" altLang="en-US" sz="1400" dirty="0">
                  <a:cs typeface="+mn-ea"/>
                  <a:sym typeface="+mn-lt"/>
                </a:rPr>
                <a:t>左右。要加强财政、货币和产业、投资等政策协同配合，做好政策储备，适时适度预调微调。</a:t>
              </a:r>
            </a:p>
          </p:txBody>
        </p:sp>
        <p:sp>
          <p:nvSpPr>
            <p:cNvPr id="5" name="PA-矩形: 圆角 2">
              <a:extLst>
                <a:ext uri="{FF2B5EF4-FFF2-40B4-BE49-F238E27FC236}">
                  <a16:creationId xmlns="" xmlns:a16="http://schemas.microsoft.com/office/drawing/2014/main" id="{5B8DF80D-AC54-45C1-BA77-646B8EAD61D1}"/>
                </a:ext>
              </a:extLst>
            </p:cNvPr>
            <p:cNvSpPr/>
            <p:nvPr>
              <p:custDataLst>
                <p:tags r:id="rId6"/>
              </p:custDataLst>
            </p:nvPr>
          </p:nvSpPr>
          <p:spPr>
            <a:xfrm>
              <a:off x="-566705" y="1268489"/>
              <a:ext cx="9434831" cy="422223"/>
            </a:xfrm>
            <a:prstGeom prst="roundRect">
              <a:avLst>
                <a:gd name="adj" fmla="val 1574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200" b="1" dirty="0">
                  <a:solidFill>
                    <a:srgbClr val="C00000"/>
                  </a:solidFill>
                  <a:cs typeface="+mn-ea"/>
                  <a:sym typeface="+mn-lt"/>
                </a:rPr>
                <a:t>财政和货币政策保持财政和货币政策保持经济运行处在合理区间</a:t>
              </a:r>
            </a:p>
          </p:txBody>
        </p:sp>
      </p:grpSp>
      <p:grpSp>
        <p:nvGrpSpPr>
          <p:cNvPr id="6" name="PA-1022115">
            <a:extLst>
              <a:ext uri="{FF2B5EF4-FFF2-40B4-BE49-F238E27FC236}">
                <a16:creationId xmlns="" xmlns:a16="http://schemas.microsoft.com/office/drawing/2014/main" id="{142694CD-E42F-418F-B73C-976B3AFC3926}"/>
              </a:ext>
            </a:extLst>
          </p:cNvPr>
          <p:cNvGrpSpPr/>
          <p:nvPr>
            <p:custDataLst>
              <p:tags r:id="rId2"/>
            </p:custDataLst>
          </p:nvPr>
        </p:nvGrpSpPr>
        <p:grpSpPr>
          <a:xfrm flipH="1">
            <a:off x="1183049" y="3951565"/>
            <a:ext cx="9874987" cy="2182535"/>
            <a:chOff x="-838582" y="1268489"/>
            <a:chExt cx="9874987" cy="2182535"/>
          </a:xfrm>
        </p:grpSpPr>
        <p:sp>
          <p:nvSpPr>
            <p:cNvPr id="8" name="PA-矩形 9">
              <a:extLst>
                <a:ext uri="{FF2B5EF4-FFF2-40B4-BE49-F238E27FC236}">
                  <a16:creationId xmlns="" xmlns:a16="http://schemas.microsoft.com/office/drawing/2014/main" id="{8667F91F-F625-4C06-8A9C-DD80C788C905}"/>
                </a:ext>
              </a:extLst>
            </p:cNvPr>
            <p:cNvSpPr/>
            <p:nvPr>
              <p:custDataLst>
                <p:tags r:id="rId3"/>
              </p:custDataLst>
            </p:nvPr>
          </p:nvSpPr>
          <p:spPr>
            <a:xfrm>
              <a:off x="-838582" y="1769795"/>
              <a:ext cx="9874987" cy="1681229"/>
            </a:xfrm>
            <a:prstGeom prst="rect">
              <a:avLst/>
            </a:prstGeom>
          </p:spPr>
          <p:txBody>
            <a:bodyPr wrap="square">
              <a:spAutoFit/>
            </a:bodyPr>
            <a:lstStyle/>
            <a:p>
              <a:pPr algn="just">
                <a:lnSpc>
                  <a:spcPct val="150000"/>
                </a:lnSpc>
              </a:pPr>
              <a:r>
                <a:rPr lang="zh-CN" altLang="en-US" sz="1400" dirty="0">
                  <a:cs typeface="+mn-ea"/>
                  <a:sym typeface="+mn-lt"/>
                </a:rPr>
                <a:t>着力把所有政府性收入纳入预算，实行全口径预算管理。各级政府预算和决算都要向社会公开，部门预算要逐步公开到基本支出和项目支出，所有财政拨款的“三公”经费都要公开，打造阳光财政。把“营改增”试点进一步扩大到铁路运输、邮政服务、电信等行业，推动消费税、资源税改革，做好房地产税、环境保护税立法相关工作。抓紧研究调整中央与地方事权和支出责任，逐步理顺中央与地方收入划分，保持现有财力格局总体稳定。建立规范的地方政府举债融资机制，把地方政府性债务纳入预算管理，推行政府综合财务报告制度，防范和化解债务风险。</a:t>
              </a:r>
            </a:p>
          </p:txBody>
        </p:sp>
        <p:sp>
          <p:nvSpPr>
            <p:cNvPr id="9" name="PA-矩形: 圆角 2">
              <a:extLst>
                <a:ext uri="{FF2B5EF4-FFF2-40B4-BE49-F238E27FC236}">
                  <a16:creationId xmlns="" xmlns:a16="http://schemas.microsoft.com/office/drawing/2014/main" id="{093F6322-354C-414B-9F6F-850845D16E14}"/>
                </a:ext>
              </a:extLst>
            </p:cNvPr>
            <p:cNvSpPr/>
            <p:nvPr>
              <p:custDataLst>
                <p:tags r:id="rId4"/>
              </p:custDataLst>
            </p:nvPr>
          </p:nvSpPr>
          <p:spPr>
            <a:xfrm>
              <a:off x="-566705" y="1268489"/>
              <a:ext cx="9434831" cy="422223"/>
            </a:xfrm>
            <a:prstGeom prst="roundRect">
              <a:avLst>
                <a:gd name="adj" fmla="val 1574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a:solidFill>
                    <a:srgbClr val="C00000"/>
                  </a:solidFill>
                  <a:cs typeface="+mn-ea"/>
                  <a:sym typeface="+mn-lt"/>
                </a:rPr>
                <a:t>财税体制改革抓好财税体制改革</a:t>
              </a:r>
            </a:p>
          </p:txBody>
        </p:sp>
      </p:grpSp>
    </p:spTree>
    <p:extLst>
      <p:ext uri="{BB962C8B-B14F-4D97-AF65-F5344CB8AC3E}">
        <p14:creationId xmlns:p14="http://schemas.microsoft.com/office/powerpoint/2010/main" val="130443799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1022115">
            <a:extLst>
              <a:ext uri="{FF2B5EF4-FFF2-40B4-BE49-F238E27FC236}">
                <a16:creationId xmlns="" xmlns:a16="http://schemas.microsoft.com/office/drawing/2014/main" id="{D697DD66-BFE3-4717-B040-7EAB536B2437}"/>
              </a:ext>
            </a:extLst>
          </p:cNvPr>
          <p:cNvGrpSpPr/>
          <p:nvPr>
            <p:custDataLst>
              <p:tags r:id="rId1"/>
            </p:custDataLst>
          </p:nvPr>
        </p:nvGrpSpPr>
        <p:grpSpPr>
          <a:xfrm flipH="1">
            <a:off x="1121265" y="1827938"/>
            <a:ext cx="9874987" cy="2182535"/>
            <a:chOff x="-838582" y="1268489"/>
            <a:chExt cx="9874987" cy="2182535"/>
          </a:xfrm>
        </p:grpSpPr>
        <p:sp>
          <p:nvSpPr>
            <p:cNvPr id="4" name="PA-矩形 9">
              <a:extLst>
                <a:ext uri="{FF2B5EF4-FFF2-40B4-BE49-F238E27FC236}">
                  <a16:creationId xmlns="" xmlns:a16="http://schemas.microsoft.com/office/drawing/2014/main" id="{37BE1B3B-131F-4602-9531-424F55529F52}"/>
                </a:ext>
              </a:extLst>
            </p:cNvPr>
            <p:cNvSpPr/>
            <p:nvPr>
              <p:custDataLst>
                <p:tags r:id="rId5"/>
              </p:custDataLst>
            </p:nvPr>
          </p:nvSpPr>
          <p:spPr>
            <a:xfrm>
              <a:off x="-838582" y="1769795"/>
              <a:ext cx="9874987" cy="1681229"/>
            </a:xfrm>
            <a:prstGeom prst="rect">
              <a:avLst/>
            </a:prstGeom>
          </p:spPr>
          <p:txBody>
            <a:bodyPr wrap="square">
              <a:spAutoFit/>
            </a:bodyPr>
            <a:lstStyle/>
            <a:p>
              <a:pPr algn="just">
                <a:lnSpc>
                  <a:spcPct val="150000"/>
                </a:lnSpc>
              </a:pPr>
              <a:r>
                <a:rPr lang="zh-CN" altLang="en-US" sz="1400" dirty="0">
                  <a:cs typeface="+mn-ea"/>
                  <a:sym typeface="+mn-lt"/>
                </a:rPr>
                <a:t>继续推进利率市场化，扩大金融机构利率自主定价权。保持人民币汇率在合理均衡水平上的基本稳定，扩大汇率双向浮动区间，推进人民币资本项目可兑换。稳步推进由民间资本发起设立中小型金融机构，引导民间资本参股、投资金融机构及融资中介服务机构。建立存款保险制度，健全金融机构风险处置机制。实施政策性金融机构改革。加快发展多层次资本市场，推进股票发行注册制改革，规范发展债券市场。促进互联网金融健康发展，完善金融监管协调机制，密切监测跨境资本流动，守住不发生系统性和区域性金融风险的底线。</a:t>
              </a:r>
            </a:p>
          </p:txBody>
        </p:sp>
        <p:sp>
          <p:nvSpPr>
            <p:cNvPr id="5" name="PA-矩形: 圆角 2">
              <a:extLst>
                <a:ext uri="{FF2B5EF4-FFF2-40B4-BE49-F238E27FC236}">
                  <a16:creationId xmlns="" xmlns:a16="http://schemas.microsoft.com/office/drawing/2014/main" id="{D6F67A54-12CF-43E4-83D6-A5377429E3F6}"/>
                </a:ext>
              </a:extLst>
            </p:cNvPr>
            <p:cNvSpPr/>
            <p:nvPr>
              <p:custDataLst>
                <p:tags r:id="rId6"/>
              </p:custDataLst>
            </p:nvPr>
          </p:nvSpPr>
          <p:spPr>
            <a:xfrm>
              <a:off x="-566705" y="1268489"/>
              <a:ext cx="9434831" cy="422223"/>
            </a:xfrm>
            <a:prstGeom prst="roundRect">
              <a:avLst>
                <a:gd name="adj" fmla="val 1574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a:solidFill>
                    <a:srgbClr val="C00000"/>
                  </a:solidFill>
                  <a:cs typeface="+mn-ea"/>
                  <a:sym typeface="+mn-lt"/>
                </a:rPr>
                <a:t>金融体制改革深化金融体制改革</a:t>
              </a:r>
              <a:endParaRPr lang="zh-CN" altLang="en-US" sz="2200" b="1" dirty="0">
                <a:solidFill>
                  <a:srgbClr val="C00000"/>
                </a:solidFill>
                <a:cs typeface="+mn-ea"/>
                <a:sym typeface="+mn-lt"/>
              </a:endParaRPr>
            </a:p>
          </p:txBody>
        </p:sp>
      </p:grpSp>
      <p:grpSp>
        <p:nvGrpSpPr>
          <p:cNvPr id="6" name="PA-1022115">
            <a:extLst>
              <a:ext uri="{FF2B5EF4-FFF2-40B4-BE49-F238E27FC236}">
                <a16:creationId xmlns="" xmlns:a16="http://schemas.microsoft.com/office/drawing/2014/main" id="{63E0EB93-A0A0-4129-B79A-C23BEA07666F}"/>
              </a:ext>
            </a:extLst>
          </p:cNvPr>
          <p:cNvGrpSpPr/>
          <p:nvPr>
            <p:custDataLst>
              <p:tags r:id="rId2"/>
            </p:custDataLst>
          </p:nvPr>
        </p:nvGrpSpPr>
        <p:grpSpPr>
          <a:xfrm flipH="1">
            <a:off x="1183048" y="4463243"/>
            <a:ext cx="9874987" cy="1670857"/>
            <a:chOff x="-838582" y="1268489"/>
            <a:chExt cx="9874987" cy="1670857"/>
          </a:xfrm>
        </p:grpSpPr>
        <p:sp>
          <p:nvSpPr>
            <p:cNvPr id="8" name="PA-矩形 9">
              <a:extLst>
                <a:ext uri="{FF2B5EF4-FFF2-40B4-BE49-F238E27FC236}">
                  <a16:creationId xmlns="" xmlns:a16="http://schemas.microsoft.com/office/drawing/2014/main" id="{ECC3A57A-D2D1-48CB-B02D-A9F70AFFFBC2}"/>
                </a:ext>
              </a:extLst>
            </p:cNvPr>
            <p:cNvSpPr/>
            <p:nvPr>
              <p:custDataLst>
                <p:tags r:id="rId3"/>
              </p:custDataLst>
            </p:nvPr>
          </p:nvSpPr>
          <p:spPr>
            <a:xfrm>
              <a:off x="-838582" y="1769795"/>
              <a:ext cx="9874987" cy="1169551"/>
            </a:xfrm>
            <a:prstGeom prst="rect">
              <a:avLst/>
            </a:prstGeom>
          </p:spPr>
          <p:txBody>
            <a:bodyPr wrap="square">
              <a:spAutoFit/>
            </a:bodyPr>
            <a:lstStyle/>
            <a:p>
              <a:r>
                <a:rPr lang="zh-CN" altLang="en-US" sz="1400" dirty="0">
                  <a:cs typeface="+mn-ea"/>
                  <a:sym typeface="+mn-lt"/>
                </a:rPr>
                <a:t>完善国有资产管理体制，推进国有资本投资运营公司试点</a:t>
              </a:r>
              <a:r>
                <a:rPr lang="en-US" altLang="zh-CN" sz="1400" dirty="0">
                  <a:cs typeface="+mn-ea"/>
                  <a:sym typeface="+mn-lt"/>
                </a:rPr>
                <a:t>;</a:t>
              </a:r>
              <a:r>
                <a:rPr lang="zh-CN" altLang="en-US" sz="1400" dirty="0">
                  <a:cs typeface="+mn-ea"/>
                  <a:sym typeface="+mn-lt"/>
                </a:rPr>
                <a:t>制定非国有资本参与中央企业投资项目的办法，在金融、石油、电力、铁路、电信、资源开发、公用事业等领域，向非国有资本推出一批投资项目。制定非公有制企业进入特许经营领域具体办法。实施铁路投融资体制改革，在更多领域放开竞争性业务。</a:t>
              </a:r>
            </a:p>
            <a:p>
              <a:r>
                <a:rPr lang="zh-CN" altLang="en-US" sz="1400" dirty="0">
                  <a:cs typeface="+mn-ea"/>
                  <a:sym typeface="+mn-lt"/>
                </a:rPr>
                <a:t/>
              </a:r>
              <a:br>
                <a:rPr lang="zh-CN" altLang="en-US" sz="1400" dirty="0">
                  <a:cs typeface="+mn-ea"/>
                  <a:sym typeface="+mn-lt"/>
                </a:rPr>
              </a:br>
              <a:endParaRPr lang="zh-CN" altLang="en-US" sz="1400" dirty="0">
                <a:cs typeface="+mn-ea"/>
                <a:sym typeface="+mn-lt"/>
              </a:endParaRPr>
            </a:p>
          </p:txBody>
        </p:sp>
        <p:sp>
          <p:nvSpPr>
            <p:cNvPr id="9" name="PA-矩形: 圆角 2">
              <a:extLst>
                <a:ext uri="{FF2B5EF4-FFF2-40B4-BE49-F238E27FC236}">
                  <a16:creationId xmlns="" xmlns:a16="http://schemas.microsoft.com/office/drawing/2014/main" id="{EDD1B0FD-59CA-4FF3-95A7-3C2C70B2AE94}"/>
                </a:ext>
              </a:extLst>
            </p:cNvPr>
            <p:cNvSpPr/>
            <p:nvPr>
              <p:custDataLst>
                <p:tags r:id="rId4"/>
              </p:custDataLst>
            </p:nvPr>
          </p:nvSpPr>
          <p:spPr>
            <a:xfrm>
              <a:off x="-566705" y="1268489"/>
              <a:ext cx="9434831" cy="422223"/>
            </a:xfrm>
            <a:prstGeom prst="roundRect">
              <a:avLst>
                <a:gd name="adj" fmla="val 1574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a:solidFill>
                    <a:srgbClr val="C00000"/>
                  </a:solidFill>
                  <a:cs typeface="+mn-ea"/>
                  <a:sym typeface="+mn-lt"/>
                </a:rPr>
                <a:t>国企改革加快混合所有制经济</a:t>
              </a:r>
            </a:p>
          </p:txBody>
        </p:sp>
      </p:grpSp>
    </p:spTree>
    <p:extLst>
      <p:ext uri="{BB962C8B-B14F-4D97-AF65-F5344CB8AC3E}">
        <p14:creationId xmlns:p14="http://schemas.microsoft.com/office/powerpoint/2010/main" val="4277586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1022115">
            <a:extLst>
              <a:ext uri="{FF2B5EF4-FFF2-40B4-BE49-F238E27FC236}">
                <a16:creationId xmlns="" xmlns:a16="http://schemas.microsoft.com/office/drawing/2014/main" id="{A72D3ED6-E281-4120-BE74-925E361D8C7F}"/>
              </a:ext>
            </a:extLst>
          </p:cNvPr>
          <p:cNvGrpSpPr/>
          <p:nvPr>
            <p:custDataLst>
              <p:tags r:id="rId1"/>
            </p:custDataLst>
          </p:nvPr>
        </p:nvGrpSpPr>
        <p:grpSpPr>
          <a:xfrm flipH="1">
            <a:off x="805366" y="2435342"/>
            <a:ext cx="5411046" cy="1615287"/>
            <a:chOff x="575769" y="1268489"/>
            <a:chExt cx="8605428" cy="1615287"/>
          </a:xfrm>
        </p:grpSpPr>
        <p:sp>
          <p:nvSpPr>
            <p:cNvPr id="4" name="PA-矩形 9">
              <a:extLst>
                <a:ext uri="{FF2B5EF4-FFF2-40B4-BE49-F238E27FC236}">
                  <a16:creationId xmlns="" xmlns:a16="http://schemas.microsoft.com/office/drawing/2014/main" id="{2D3F136A-3E86-4D72-8EDE-39C96475E8E0}"/>
                </a:ext>
              </a:extLst>
            </p:cNvPr>
            <p:cNvSpPr/>
            <p:nvPr>
              <p:custDataLst>
                <p:tags r:id="rId5"/>
              </p:custDataLst>
            </p:nvPr>
          </p:nvSpPr>
          <p:spPr>
            <a:xfrm>
              <a:off x="664979" y="1854776"/>
              <a:ext cx="8371426" cy="1029000"/>
            </a:xfrm>
            <a:prstGeom prst="rect">
              <a:avLst/>
            </a:prstGeom>
          </p:spPr>
          <p:txBody>
            <a:bodyPr wrap="square">
              <a:spAutoFit/>
            </a:bodyPr>
            <a:lstStyle/>
            <a:p>
              <a:pPr>
                <a:lnSpc>
                  <a:spcPct val="150000"/>
                </a:lnSpc>
              </a:pPr>
              <a:r>
                <a:rPr lang="zh-CN" altLang="en-US" sz="1400" dirty="0">
                  <a:cs typeface="+mn-ea"/>
                  <a:sym typeface="+mn-lt"/>
                </a:rPr>
                <a:t>今年进出口总额预期增长</a:t>
              </a:r>
              <a:r>
                <a:rPr lang="en-US" altLang="zh-CN" sz="1400" dirty="0">
                  <a:cs typeface="+mn-ea"/>
                  <a:sym typeface="+mn-lt"/>
                </a:rPr>
                <a:t>7.5%</a:t>
              </a:r>
              <a:r>
                <a:rPr lang="zh-CN" altLang="en-US" sz="1400" dirty="0">
                  <a:cs typeface="+mn-ea"/>
                  <a:sym typeface="+mn-lt"/>
                </a:rPr>
                <a:t>左右。要稳定和完善出口政策，加快通关便利化改革，扩大跨境电子商务试点。实施鼓励进口政策，增加国内短缺产品进口。提升中国制造在国际分工中的地位。</a:t>
              </a:r>
            </a:p>
          </p:txBody>
        </p:sp>
        <p:sp>
          <p:nvSpPr>
            <p:cNvPr id="5" name="PA-矩形: 圆角 2">
              <a:extLst>
                <a:ext uri="{FF2B5EF4-FFF2-40B4-BE49-F238E27FC236}">
                  <a16:creationId xmlns="" xmlns:a16="http://schemas.microsoft.com/office/drawing/2014/main" id="{EDFA8536-691E-4527-A6C9-2D78EF0C1910}"/>
                </a:ext>
              </a:extLst>
            </p:cNvPr>
            <p:cNvSpPr/>
            <p:nvPr>
              <p:custDataLst>
                <p:tags r:id="rId6"/>
              </p:custDataLst>
            </p:nvPr>
          </p:nvSpPr>
          <p:spPr>
            <a:xfrm>
              <a:off x="575769" y="1268489"/>
              <a:ext cx="8605428" cy="422223"/>
            </a:xfrm>
            <a:prstGeom prst="roundRect">
              <a:avLst>
                <a:gd name="adj" fmla="val 1574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2400" dirty="0">
                  <a:solidFill>
                    <a:srgbClr val="C00000"/>
                  </a:solidFill>
                  <a:cs typeface="+mn-ea"/>
                  <a:sym typeface="+mn-lt"/>
                </a:rPr>
                <a:t>开创高水平对外开放从战略高度推动出口升级和贸易平衡发展</a:t>
              </a:r>
              <a:endParaRPr lang="zh-CN" altLang="en-US" sz="2200" dirty="0">
                <a:solidFill>
                  <a:srgbClr val="C00000"/>
                </a:solidFill>
                <a:cs typeface="+mn-ea"/>
                <a:sym typeface="+mn-lt"/>
              </a:endParaRPr>
            </a:p>
          </p:txBody>
        </p:sp>
      </p:grpSp>
      <p:grpSp>
        <p:nvGrpSpPr>
          <p:cNvPr id="6" name="PA-1022115">
            <a:extLst>
              <a:ext uri="{FF2B5EF4-FFF2-40B4-BE49-F238E27FC236}">
                <a16:creationId xmlns="" xmlns:a16="http://schemas.microsoft.com/office/drawing/2014/main" id="{D42572B2-7D84-4284-AFF7-FE7D5C9FD509}"/>
              </a:ext>
            </a:extLst>
          </p:cNvPr>
          <p:cNvGrpSpPr/>
          <p:nvPr>
            <p:custDataLst>
              <p:tags r:id="rId2"/>
            </p:custDataLst>
          </p:nvPr>
        </p:nvGrpSpPr>
        <p:grpSpPr>
          <a:xfrm flipH="1">
            <a:off x="930726" y="4547539"/>
            <a:ext cx="5124386" cy="1046928"/>
            <a:chOff x="886865" y="1268489"/>
            <a:chExt cx="8149540" cy="1046928"/>
          </a:xfrm>
        </p:grpSpPr>
        <p:sp>
          <p:nvSpPr>
            <p:cNvPr id="8" name="PA-矩形 9">
              <a:extLst>
                <a:ext uri="{FF2B5EF4-FFF2-40B4-BE49-F238E27FC236}">
                  <a16:creationId xmlns="" xmlns:a16="http://schemas.microsoft.com/office/drawing/2014/main" id="{6B2F5F01-3BD8-49EC-A9FC-209443F20D15}"/>
                </a:ext>
              </a:extLst>
            </p:cNvPr>
            <p:cNvSpPr/>
            <p:nvPr>
              <p:custDataLst>
                <p:tags r:id="rId3"/>
              </p:custDataLst>
            </p:nvPr>
          </p:nvSpPr>
          <p:spPr>
            <a:xfrm>
              <a:off x="886865" y="1792197"/>
              <a:ext cx="8149540" cy="523220"/>
            </a:xfrm>
            <a:prstGeom prst="rect">
              <a:avLst/>
            </a:prstGeom>
          </p:spPr>
          <p:txBody>
            <a:bodyPr wrap="square">
              <a:spAutoFit/>
            </a:bodyPr>
            <a:lstStyle/>
            <a:p>
              <a:r>
                <a:rPr lang="zh-CN" altLang="en-US" sz="1400" dirty="0">
                  <a:cs typeface="+mn-ea"/>
                  <a:sym typeface="+mn-lt"/>
                </a:rPr>
                <a:t>中央预算内投资拟增加到</a:t>
              </a:r>
              <a:r>
                <a:rPr lang="en-US" altLang="zh-CN" sz="1400" dirty="0">
                  <a:cs typeface="+mn-ea"/>
                  <a:sym typeface="+mn-lt"/>
                </a:rPr>
                <a:t>4,576</a:t>
              </a:r>
              <a:r>
                <a:rPr lang="zh-CN" altLang="en-US" sz="1400" dirty="0">
                  <a:cs typeface="+mn-ea"/>
                  <a:sym typeface="+mn-lt"/>
                </a:rPr>
                <a:t>亿元，重点投向保障性安居工程、农业、重大水利、中西部铁路、节能环保、社会事业等领域。</a:t>
              </a:r>
            </a:p>
          </p:txBody>
        </p:sp>
        <p:sp>
          <p:nvSpPr>
            <p:cNvPr id="9" name="PA-矩形: 圆角 2">
              <a:extLst>
                <a:ext uri="{FF2B5EF4-FFF2-40B4-BE49-F238E27FC236}">
                  <a16:creationId xmlns="" xmlns:a16="http://schemas.microsoft.com/office/drawing/2014/main" id="{E51DC3CF-A540-4522-A3F9-0EF96FA4D480}"/>
                </a:ext>
              </a:extLst>
            </p:cNvPr>
            <p:cNvSpPr/>
            <p:nvPr>
              <p:custDataLst>
                <p:tags r:id="rId4"/>
              </p:custDataLst>
            </p:nvPr>
          </p:nvSpPr>
          <p:spPr>
            <a:xfrm>
              <a:off x="886865" y="1268489"/>
              <a:ext cx="8149540" cy="422223"/>
            </a:xfrm>
            <a:prstGeom prst="roundRect">
              <a:avLst>
                <a:gd name="adj" fmla="val 1574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2400" dirty="0">
                  <a:solidFill>
                    <a:srgbClr val="C00000"/>
                  </a:solidFill>
                  <a:cs typeface="+mn-ea"/>
                  <a:sym typeface="+mn-lt"/>
                </a:rPr>
                <a:t>投资把投资作为稳定经济增长的关键</a:t>
              </a:r>
            </a:p>
          </p:txBody>
        </p:sp>
      </p:grpSp>
      <p:pic>
        <p:nvPicPr>
          <p:cNvPr id="11" name="图片 10">
            <a:extLst>
              <a:ext uri="{FF2B5EF4-FFF2-40B4-BE49-F238E27FC236}">
                <a16:creationId xmlns="" xmlns:a16="http://schemas.microsoft.com/office/drawing/2014/main" id="{ABB6E611-BD9C-436C-8C1D-4F73816CD50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77541" y="1263533"/>
            <a:ext cx="5597913" cy="5597913"/>
          </a:xfrm>
          <a:prstGeom prst="rect">
            <a:avLst/>
          </a:prstGeom>
        </p:spPr>
      </p:pic>
    </p:spTree>
    <p:extLst>
      <p:ext uri="{BB962C8B-B14F-4D97-AF65-F5344CB8AC3E}">
        <p14:creationId xmlns:p14="http://schemas.microsoft.com/office/powerpoint/2010/main" val="2554133397"/>
      </p:ext>
    </p:extLst>
  </p:cSld>
  <p:clrMapOvr>
    <a:masterClrMapping/>
  </p:clrMapOvr>
  <mc:AlternateContent xmlns:mc="http://schemas.openxmlformats.org/markup-compatibility/2006">
    <mc:Choice xmlns:p14="http://schemas.microsoft.com/office/powerpoint/2010/main" Requires="p14">
      <p:transition spd="slow" p14:dur="1600">
        <p14:prism dir="u"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1022115">
            <a:extLst>
              <a:ext uri="{FF2B5EF4-FFF2-40B4-BE49-F238E27FC236}">
                <a16:creationId xmlns="" xmlns:a16="http://schemas.microsoft.com/office/drawing/2014/main" id="{DB73F42F-6C5D-4D9B-A784-753632119540}"/>
              </a:ext>
            </a:extLst>
          </p:cNvPr>
          <p:cNvGrpSpPr/>
          <p:nvPr>
            <p:custDataLst>
              <p:tags r:id="rId1"/>
            </p:custDataLst>
          </p:nvPr>
        </p:nvGrpSpPr>
        <p:grpSpPr>
          <a:xfrm flipH="1">
            <a:off x="5796594" y="1934562"/>
            <a:ext cx="5548086" cy="1451223"/>
            <a:chOff x="3542463" y="1347572"/>
            <a:chExt cx="5548086" cy="1451223"/>
          </a:xfrm>
        </p:grpSpPr>
        <p:sp>
          <p:nvSpPr>
            <p:cNvPr id="4" name="PA-矩形 9">
              <a:extLst>
                <a:ext uri="{FF2B5EF4-FFF2-40B4-BE49-F238E27FC236}">
                  <a16:creationId xmlns="" xmlns:a16="http://schemas.microsoft.com/office/drawing/2014/main" id="{AEC7EBF7-24FA-4320-A6C5-734DC01AE5BC}"/>
                </a:ext>
              </a:extLst>
            </p:cNvPr>
            <p:cNvSpPr/>
            <p:nvPr>
              <p:custDataLst>
                <p:tags r:id="rId8"/>
              </p:custDataLst>
            </p:nvPr>
          </p:nvSpPr>
          <p:spPr>
            <a:xfrm>
              <a:off x="3542463" y="1769795"/>
              <a:ext cx="5493942" cy="1029000"/>
            </a:xfrm>
            <a:prstGeom prst="rect">
              <a:avLst/>
            </a:prstGeom>
          </p:spPr>
          <p:txBody>
            <a:bodyPr wrap="square">
              <a:spAutoFit/>
            </a:bodyPr>
            <a:lstStyle/>
            <a:p>
              <a:pPr algn="just">
                <a:lnSpc>
                  <a:spcPct val="150000"/>
                </a:lnSpc>
              </a:pPr>
              <a:r>
                <a:rPr lang="zh-CN" altLang="en-US" sz="1400" dirty="0">
                  <a:cs typeface="+mn-ea"/>
                  <a:sym typeface="+mn-lt"/>
                </a:rPr>
                <a:t>抓紧土地承包经营权以及农村集体建设用地使用权确权登记颁证工作，引导承包地经营权有序流转，慎重稳妥进行农村土地制度改革试点。</a:t>
              </a:r>
            </a:p>
          </p:txBody>
        </p:sp>
        <p:sp>
          <p:nvSpPr>
            <p:cNvPr id="5" name="PA-矩形: 圆角 2">
              <a:extLst>
                <a:ext uri="{FF2B5EF4-FFF2-40B4-BE49-F238E27FC236}">
                  <a16:creationId xmlns="" xmlns:a16="http://schemas.microsoft.com/office/drawing/2014/main" id="{F685B290-C73C-4543-B2B1-E54E614E2E8D}"/>
                </a:ext>
              </a:extLst>
            </p:cNvPr>
            <p:cNvSpPr/>
            <p:nvPr>
              <p:custDataLst>
                <p:tags r:id="rId9"/>
              </p:custDataLst>
            </p:nvPr>
          </p:nvSpPr>
          <p:spPr>
            <a:xfrm>
              <a:off x="4518548" y="1347572"/>
              <a:ext cx="4572001" cy="422223"/>
            </a:xfrm>
            <a:prstGeom prst="roundRect">
              <a:avLst>
                <a:gd name="adj" fmla="val 1574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2000" dirty="0">
                  <a:solidFill>
                    <a:srgbClr val="C00000"/>
                  </a:solidFill>
                  <a:cs typeface="+mn-ea"/>
                  <a:sym typeface="+mn-lt"/>
                </a:rPr>
                <a:t>农村改革赋予农民更多财产权利</a:t>
              </a:r>
            </a:p>
          </p:txBody>
        </p:sp>
      </p:grpSp>
      <p:grpSp>
        <p:nvGrpSpPr>
          <p:cNvPr id="6" name="PA-1022115">
            <a:extLst>
              <a:ext uri="{FF2B5EF4-FFF2-40B4-BE49-F238E27FC236}">
                <a16:creationId xmlns="" xmlns:a16="http://schemas.microsoft.com/office/drawing/2014/main" id="{F2C4C533-65ED-420B-88EA-2D2EABEC7A4E}"/>
              </a:ext>
            </a:extLst>
          </p:cNvPr>
          <p:cNvGrpSpPr/>
          <p:nvPr>
            <p:custDataLst>
              <p:tags r:id="rId2"/>
            </p:custDataLst>
          </p:nvPr>
        </p:nvGrpSpPr>
        <p:grpSpPr>
          <a:xfrm flipH="1">
            <a:off x="5816491" y="3585001"/>
            <a:ext cx="5676571" cy="1024527"/>
            <a:chOff x="3364651" y="1268488"/>
            <a:chExt cx="5676571" cy="1024527"/>
          </a:xfrm>
        </p:grpSpPr>
        <p:sp>
          <p:nvSpPr>
            <p:cNvPr id="8" name="PA-矩形 9">
              <a:extLst>
                <a:ext uri="{FF2B5EF4-FFF2-40B4-BE49-F238E27FC236}">
                  <a16:creationId xmlns="" xmlns:a16="http://schemas.microsoft.com/office/drawing/2014/main" id="{37FCE9CA-F04B-4F92-A9AD-3F388D9EFAA9}"/>
                </a:ext>
              </a:extLst>
            </p:cNvPr>
            <p:cNvSpPr/>
            <p:nvPr>
              <p:custDataLst>
                <p:tags r:id="rId6"/>
              </p:custDataLst>
            </p:nvPr>
          </p:nvSpPr>
          <p:spPr>
            <a:xfrm>
              <a:off x="3364651" y="1769795"/>
              <a:ext cx="5671754" cy="523220"/>
            </a:xfrm>
            <a:prstGeom prst="rect">
              <a:avLst/>
            </a:prstGeom>
          </p:spPr>
          <p:txBody>
            <a:bodyPr wrap="square">
              <a:spAutoFit/>
            </a:bodyPr>
            <a:lstStyle/>
            <a:p>
              <a:r>
                <a:rPr lang="zh-CN" altLang="en-US" sz="1400" dirty="0">
                  <a:cs typeface="+mn-ea"/>
                  <a:sym typeface="+mn-lt"/>
                </a:rPr>
                <a:t>有序推进农业转移人口市民化，实行不同规模城市差别化落户政策，加大对中西部地区新型城镇化的支持。</a:t>
              </a:r>
            </a:p>
          </p:txBody>
        </p:sp>
        <p:sp>
          <p:nvSpPr>
            <p:cNvPr id="9" name="PA-矩形: 圆角 2">
              <a:extLst>
                <a:ext uri="{FF2B5EF4-FFF2-40B4-BE49-F238E27FC236}">
                  <a16:creationId xmlns="" xmlns:a16="http://schemas.microsoft.com/office/drawing/2014/main" id="{D61ABE01-AE6E-49FD-BC60-768AAF5E2930}"/>
                </a:ext>
              </a:extLst>
            </p:cNvPr>
            <p:cNvSpPr/>
            <p:nvPr>
              <p:custDataLst>
                <p:tags r:id="rId7"/>
              </p:custDataLst>
            </p:nvPr>
          </p:nvSpPr>
          <p:spPr>
            <a:xfrm>
              <a:off x="3455965" y="1268488"/>
              <a:ext cx="5585257" cy="422223"/>
            </a:xfrm>
            <a:prstGeom prst="roundRect">
              <a:avLst>
                <a:gd name="adj" fmla="val 1574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2000" dirty="0">
                  <a:solidFill>
                    <a:srgbClr val="C00000"/>
                  </a:solidFill>
                  <a:cs typeface="+mn-ea"/>
                  <a:sym typeface="+mn-lt"/>
                </a:rPr>
                <a:t>推进新型城镇化要健全城乡发展一体化体制机制</a:t>
              </a:r>
            </a:p>
          </p:txBody>
        </p:sp>
      </p:grpSp>
      <p:grpSp>
        <p:nvGrpSpPr>
          <p:cNvPr id="10" name="PA-1022115">
            <a:extLst>
              <a:ext uri="{FF2B5EF4-FFF2-40B4-BE49-F238E27FC236}">
                <a16:creationId xmlns="" xmlns:a16="http://schemas.microsoft.com/office/drawing/2014/main" id="{88FDC616-50EA-40A9-B7D5-D24FECBC618D}"/>
              </a:ext>
            </a:extLst>
          </p:cNvPr>
          <p:cNvGrpSpPr/>
          <p:nvPr>
            <p:custDataLst>
              <p:tags r:id="rId3"/>
            </p:custDataLst>
          </p:nvPr>
        </p:nvGrpSpPr>
        <p:grpSpPr>
          <a:xfrm flipH="1">
            <a:off x="5796594" y="4808744"/>
            <a:ext cx="5605154" cy="1178187"/>
            <a:chOff x="3431251" y="1256132"/>
            <a:chExt cx="5605154" cy="1178187"/>
          </a:xfrm>
        </p:grpSpPr>
        <p:sp>
          <p:nvSpPr>
            <p:cNvPr id="12" name="PA-矩形 9">
              <a:extLst>
                <a:ext uri="{FF2B5EF4-FFF2-40B4-BE49-F238E27FC236}">
                  <a16:creationId xmlns="" xmlns:a16="http://schemas.microsoft.com/office/drawing/2014/main" id="{4DB4EB77-43B7-4F03-8A09-89EAADFFCB50}"/>
                </a:ext>
              </a:extLst>
            </p:cNvPr>
            <p:cNvSpPr/>
            <p:nvPr>
              <p:custDataLst>
                <p:tags r:id="rId4"/>
              </p:custDataLst>
            </p:nvPr>
          </p:nvSpPr>
          <p:spPr>
            <a:xfrm>
              <a:off x="3431251" y="1695655"/>
              <a:ext cx="5605154" cy="738664"/>
            </a:xfrm>
            <a:prstGeom prst="rect">
              <a:avLst/>
            </a:prstGeom>
          </p:spPr>
          <p:txBody>
            <a:bodyPr wrap="square">
              <a:spAutoFit/>
            </a:bodyPr>
            <a:lstStyle/>
            <a:p>
              <a:r>
                <a:rPr lang="zh-CN" altLang="en-US" sz="1400" dirty="0">
                  <a:cs typeface="+mn-ea"/>
                  <a:sym typeface="+mn-lt"/>
                </a:rPr>
                <a:t>通过改革整合城乡居民基本医疗保险制度，在全国推行城乡居民大病保险，创新社会资本办医机制。坚持计划生育基本国策不动摇，落实一方是独生子女的夫妇可生育两个孩子政策。</a:t>
              </a:r>
            </a:p>
          </p:txBody>
        </p:sp>
        <p:sp>
          <p:nvSpPr>
            <p:cNvPr id="13" name="PA-矩形: 圆角 2">
              <a:extLst>
                <a:ext uri="{FF2B5EF4-FFF2-40B4-BE49-F238E27FC236}">
                  <a16:creationId xmlns="" xmlns:a16="http://schemas.microsoft.com/office/drawing/2014/main" id="{10EDFD6B-D026-4D59-B553-B3AAF66ADA85}"/>
                </a:ext>
              </a:extLst>
            </p:cNvPr>
            <p:cNvSpPr/>
            <p:nvPr>
              <p:custDataLst>
                <p:tags r:id="rId5"/>
              </p:custDataLst>
            </p:nvPr>
          </p:nvSpPr>
          <p:spPr>
            <a:xfrm>
              <a:off x="5205808" y="1256132"/>
              <a:ext cx="3830597" cy="422223"/>
            </a:xfrm>
            <a:prstGeom prst="roundRect">
              <a:avLst>
                <a:gd name="adj" fmla="val 1574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2000" dirty="0">
                  <a:solidFill>
                    <a:srgbClr val="C00000"/>
                  </a:solidFill>
                  <a:cs typeface="+mn-ea"/>
                  <a:sym typeface="+mn-lt"/>
                </a:rPr>
                <a:t>医疗卫生推动医改向纵深发展</a:t>
              </a:r>
            </a:p>
          </p:txBody>
        </p:sp>
      </p:grpSp>
      <p:pic>
        <p:nvPicPr>
          <p:cNvPr id="15" name="图片 14">
            <a:extLst>
              <a:ext uri="{FF2B5EF4-FFF2-40B4-BE49-F238E27FC236}">
                <a16:creationId xmlns="" xmlns:a16="http://schemas.microsoft.com/office/drawing/2014/main" id="{403BCF47-5E2D-4442-99B8-6B4D3C59737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86238" y="1796327"/>
            <a:ext cx="5103181" cy="5103181"/>
          </a:xfrm>
          <a:prstGeom prst="rect">
            <a:avLst/>
          </a:prstGeom>
        </p:spPr>
      </p:pic>
    </p:spTree>
    <p:extLst>
      <p:ext uri="{BB962C8B-B14F-4D97-AF65-F5344CB8AC3E}">
        <p14:creationId xmlns:p14="http://schemas.microsoft.com/office/powerpoint/2010/main" val="602496458"/>
      </p:ext>
    </p:extLst>
  </p:cSld>
  <p:clrMapOvr>
    <a:masterClrMapping/>
  </p:clrMapOvr>
  <mc:AlternateContent xmlns:mc="http://schemas.openxmlformats.org/markup-compatibility/2006">
    <mc:Choice xmlns:p14="http://schemas.microsoft.com/office/powerpoint/2010/main" Requires="p14">
      <p:transition spd="slow" p14:dur="1250">
        <p14:switch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3A61923A-213D-4ECC-A39A-CFC743A66DBD}"/>
              </a:ext>
            </a:extLst>
          </p:cNvPr>
          <p:cNvSpPr/>
          <p:nvPr/>
        </p:nvSpPr>
        <p:spPr>
          <a:xfrm>
            <a:off x="368181" y="1840396"/>
            <a:ext cx="11442938" cy="646331"/>
          </a:xfrm>
          <a:prstGeom prst="rect">
            <a:avLst/>
          </a:prstGeom>
        </p:spPr>
        <p:txBody>
          <a:bodyPr wrap="square">
            <a:spAutoFit/>
          </a:bodyPr>
          <a:lstStyle/>
          <a:p>
            <a:pPr algn="ctr"/>
            <a:r>
              <a:rPr lang="en-US" altLang="zh-CN" sz="3600" b="1" dirty="0">
                <a:solidFill>
                  <a:srgbClr val="C00000"/>
                </a:solidFill>
                <a:cs typeface="+mn-ea"/>
                <a:sym typeface="+mn-lt"/>
              </a:rPr>
              <a:t>《</a:t>
            </a:r>
            <a:r>
              <a:rPr lang="zh-CN" altLang="en-US" sz="3600" b="1" dirty="0">
                <a:solidFill>
                  <a:srgbClr val="C00000"/>
                </a:solidFill>
                <a:cs typeface="+mn-ea"/>
                <a:sym typeface="+mn-lt"/>
              </a:rPr>
              <a:t>政府工作报告</a:t>
            </a:r>
            <a:r>
              <a:rPr lang="en-US" altLang="zh-CN" sz="3600" b="1" dirty="0">
                <a:solidFill>
                  <a:srgbClr val="C00000"/>
                </a:solidFill>
                <a:cs typeface="+mn-ea"/>
                <a:sym typeface="+mn-lt"/>
              </a:rPr>
              <a:t>》</a:t>
            </a:r>
            <a:r>
              <a:rPr lang="zh-CN" altLang="en-US" sz="3600" b="1" dirty="0">
                <a:solidFill>
                  <a:srgbClr val="C00000"/>
                </a:solidFill>
                <a:cs typeface="+mn-ea"/>
                <a:sym typeface="+mn-lt"/>
              </a:rPr>
              <a:t>：拉动内需 发展新“三大件”</a:t>
            </a:r>
          </a:p>
        </p:txBody>
      </p:sp>
      <p:sp>
        <p:nvSpPr>
          <p:cNvPr id="5" name="矩形 4">
            <a:extLst>
              <a:ext uri="{FF2B5EF4-FFF2-40B4-BE49-F238E27FC236}">
                <a16:creationId xmlns="" xmlns:a16="http://schemas.microsoft.com/office/drawing/2014/main" id="{8353936A-9083-4833-93A3-436D26FB0E4C}"/>
              </a:ext>
            </a:extLst>
          </p:cNvPr>
          <p:cNvSpPr/>
          <p:nvPr/>
        </p:nvSpPr>
        <p:spPr>
          <a:xfrm>
            <a:off x="4435216" y="3207535"/>
            <a:ext cx="6593879" cy="2958630"/>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zh-CN" altLang="en-US" dirty="0">
                <a:cs typeface="+mn-ea"/>
                <a:sym typeface="+mn-lt"/>
              </a:rPr>
              <a:t>人民网北京</a:t>
            </a:r>
            <a:r>
              <a:rPr lang="en-US" altLang="zh-CN" dirty="0">
                <a:cs typeface="+mn-ea"/>
                <a:sym typeface="+mn-lt"/>
              </a:rPr>
              <a:t>3</a:t>
            </a:r>
            <a:r>
              <a:rPr lang="zh-CN" altLang="en-US" dirty="0">
                <a:cs typeface="+mn-ea"/>
                <a:sym typeface="+mn-lt"/>
              </a:rPr>
              <a:t>月</a:t>
            </a:r>
            <a:r>
              <a:rPr lang="en-US" altLang="zh-CN" dirty="0">
                <a:cs typeface="+mn-ea"/>
                <a:sym typeface="+mn-lt"/>
              </a:rPr>
              <a:t>5</a:t>
            </a:r>
            <a:r>
              <a:rPr lang="zh-CN" altLang="en-US" dirty="0">
                <a:cs typeface="+mn-ea"/>
                <a:sym typeface="+mn-lt"/>
              </a:rPr>
              <a:t>日电 </a:t>
            </a:r>
            <a:r>
              <a:rPr lang="en-US" altLang="zh-CN" dirty="0">
                <a:cs typeface="+mn-ea"/>
                <a:sym typeface="+mn-lt"/>
              </a:rPr>
              <a:t>(</a:t>
            </a:r>
            <a:r>
              <a:rPr lang="zh-CN" altLang="en-US" dirty="0">
                <a:cs typeface="+mn-ea"/>
                <a:sym typeface="+mn-lt"/>
              </a:rPr>
              <a:t>王泽</a:t>
            </a:r>
            <a:r>
              <a:rPr lang="en-US" altLang="zh-CN" dirty="0">
                <a:cs typeface="+mn-ea"/>
                <a:sym typeface="+mn-lt"/>
              </a:rPr>
              <a:t>)</a:t>
            </a:r>
            <a:r>
              <a:rPr lang="zh-CN" altLang="en-US" dirty="0">
                <a:cs typeface="+mn-ea"/>
                <a:sym typeface="+mn-lt"/>
              </a:rPr>
              <a:t>第十二届全国人大二次会议于年</a:t>
            </a:r>
            <a:r>
              <a:rPr lang="en-US" altLang="zh-CN" dirty="0">
                <a:cs typeface="+mn-ea"/>
                <a:sym typeface="+mn-lt"/>
              </a:rPr>
              <a:t>3</a:t>
            </a:r>
            <a:r>
              <a:rPr lang="zh-CN" altLang="en-US" dirty="0">
                <a:cs typeface="+mn-ea"/>
                <a:sym typeface="+mn-lt"/>
              </a:rPr>
              <a:t>月</a:t>
            </a:r>
            <a:r>
              <a:rPr lang="en-US" altLang="zh-CN" dirty="0">
                <a:cs typeface="+mn-ea"/>
                <a:sym typeface="+mn-lt"/>
              </a:rPr>
              <a:t>5</a:t>
            </a:r>
            <a:r>
              <a:rPr lang="zh-CN" altLang="en-US" dirty="0">
                <a:cs typeface="+mn-ea"/>
                <a:sym typeface="+mn-lt"/>
              </a:rPr>
              <a:t>日在北京人民大会堂召开，国务院总理李克强在会上做</a:t>
            </a:r>
            <a:r>
              <a:rPr lang="en-US" altLang="zh-CN" dirty="0">
                <a:cs typeface="+mn-ea"/>
                <a:sym typeface="+mn-lt"/>
              </a:rPr>
              <a:t>《</a:t>
            </a:r>
            <a:r>
              <a:rPr lang="zh-CN" altLang="en-US" dirty="0">
                <a:cs typeface="+mn-ea"/>
                <a:sym typeface="+mn-lt"/>
              </a:rPr>
              <a:t>政府工作报告</a:t>
            </a:r>
            <a:r>
              <a:rPr lang="en-US" altLang="zh-CN" dirty="0">
                <a:cs typeface="+mn-ea"/>
                <a:sym typeface="+mn-lt"/>
              </a:rPr>
              <a:t>》</a:t>
            </a:r>
            <a:r>
              <a:rPr lang="zh-CN" altLang="en-US" dirty="0">
                <a:cs typeface="+mn-ea"/>
                <a:sym typeface="+mn-lt"/>
              </a:rPr>
              <a:t>。同一时间，中国房地产开发集团公司理事长孟晓苏做客人民网强国论坛，同步点评了年全国两会</a:t>
            </a:r>
            <a:r>
              <a:rPr lang="en-US" altLang="zh-CN" dirty="0">
                <a:cs typeface="+mn-ea"/>
                <a:sym typeface="+mn-lt"/>
              </a:rPr>
              <a:t>《</a:t>
            </a:r>
            <a:r>
              <a:rPr lang="zh-CN" altLang="en-US" dirty="0">
                <a:cs typeface="+mn-ea"/>
                <a:sym typeface="+mn-lt"/>
              </a:rPr>
              <a:t>政府工作报告</a:t>
            </a:r>
            <a:r>
              <a:rPr lang="en-US" altLang="zh-CN" dirty="0">
                <a:cs typeface="+mn-ea"/>
                <a:sym typeface="+mn-lt"/>
              </a:rPr>
              <a:t>》</a:t>
            </a:r>
            <a:r>
              <a:rPr lang="zh-CN" altLang="en-US" dirty="0">
                <a:cs typeface="+mn-ea"/>
                <a:sym typeface="+mn-lt"/>
              </a:rPr>
              <a:t>。孟晓苏指出，中央和国务院所提出的增强内需拉动经济主引擎作用，适应中国当前的特点，应把新“三大件”作为主要发展方向，即住房、汽车和基础设施建设。</a:t>
            </a:r>
          </a:p>
        </p:txBody>
      </p:sp>
      <p:pic>
        <p:nvPicPr>
          <p:cNvPr id="7" name="图片 6">
            <a:extLst>
              <a:ext uri="{FF2B5EF4-FFF2-40B4-BE49-F238E27FC236}">
                <a16:creationId xmlns="" xmlns:a16="http://schemas.microsoft.com/office/drawing/2014/main" id="{CD06EA52-60B5-4933-8E3A-8B37CC060C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0522" y="1382751"/>
            <a:ext cx="9990285" cy="7136781"/>
          </a:xfrm>
          <a:prstGeom prst="rect">
            <a:avLst/>
          </a:prstGeom>
        </p:spPr>
      </p:pic>
    </p:spTree>
    <p:extLst>
      <p:ext uri="{BB962C8B-B14F-4D97-AF65-F5344CB8AC3E}">
        <p14:creationId xmlns:p14="http://schemas.microsoft.com/office/powerpoint/2010/main" val="24318660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1022115">
            <a:extLst>
              <a:ext uri="{FF2B5EF4-FFF2-40B4-BE49-F238E27FC236}">
                <a16:creationId xmlns="" xmlns:a16="http://schemas.microsoft.com/office/drawing/2014/main" id="{EE011B0A-4AA5-4CF8-82F9-A1E0C77903AD}"/>
              </a:ext>
            </a:extLst>
          </p:cNvPr>
          <p:cNvGrpSpPr/>
          <p:nvPr>
            <p:custDataLst>
              <p:tags r:id="rId1"/>
            </p:custDataLst>
          </p:nvPr>
        </p:nvGrpSpPr>
        <p:grpSpPr>
          <a:xfrm flipH="1">
            <a:off x="962103" y="1761774"/>
            <a:ext cx="10193312" cy="2033457"/>
            <a:chOff x="-1009978" y="1268489"/>
            <a:chExt cx="10193312" cy="2033457"/>
          </a:xfrm>
          <a:noFill/>
        </p:grpSpPr>
        <p:sp>
          <p:nvSpPr>
            <p:cNvPr id="3" name="PA-矩形: 圆角 2">
              <a:extLst>
                <a:ext uri="{FF2B5EF4-FFF2-40B4-BE49-F238E27FC236}">
                  <a16:creationId xmlns="" xmlns:a16="http://schemas.microsoft.com/office/drawing/2014/main" id="{361A34F0-8E21-4554-87FC-CAD7F48859A0}"/>
                </a:ext>
              </a:extLst>
            </p:cNvPr>
            <p:cNvSpPr/>
            <p:nvPr>
              <p:custDataLst>
                <p:tags r:id="rId6"/>
              </p:custDataLst>
            </p:nvPr>
          </p:nvSpPr>
          <p:spPr>
            <a:xfrm>
              <a:off x="-1009978" y="1471300"/>
              <a:ext cx="10193312" cy="1778484"/>
            </a:xfrm>
            <a:prstGeom prst="roundRect">
              <a:avLst>
                <a:gd name="adj" fmla="val 61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baseline="0" noProof="0" dirty="0">
                <a:ln>
                  <a:noFill/>
                </a:ln>
                <a:solidFill>
                  <a:prstClr val="white"/>
                </a:solidFill>
                <a:effectLst/>
                <a:uLnTx/>
                <a:uFillTx/>
                <a:cs typeface="+mn-ea"/>
                <a:sym typeface="+mn-lt"/>
              </a:endParaRPr>
            </a:p>
          </p:txBody>
        </p:sp>
        <p:sp>
          <p:nvSpPr>
            <p:cNvPr id="4" name="PA-矩形 9">
              <a:extLst>
                <a:ext uri="{FF2B5EF4-FFF2-40B4-BE49-F238E27FC236}">
                  <a16:creationId xmlns="" xmlns:a16="http://schemas.microsoft.com/office/drawing/2014/main" id="{1441CF0E-91B7-4A42-B6BA-8A7DFB9F815B}"/>
                </a:ext>
              </a:extLst>
            </p:cNvPr>
            <p:cNvSpPr/>
            <p:nvPr>
              <p:custDataLst>
                <p:tags r:id="rId7"/>
              </p:custDataLst>
            </p:nvPr>
          </p:nvSpPr>
          <p:spPr>
            <a:xfrm>
              <a:off x="-838582" y="1769795"/>
              <a:ext cx="9874987" cy="1532151"/>
            </a:xfrm>
            <a:prstGeom prst="rect">
              <a:avLst/>
            </a:prstGeom>
            <a:grpFill/>
            <a:ln>
              <a:noFill/>
            </a:ln>
          </p:spPr>
          <p:txBody>
            <a:bodyPr wrap="square">
              <a:spAutoFit/>
            </a:bodyPr>
            <a:lstStyle/>
            <a:p>
              <a:pPr algn="just">
                <a:lnSpc>
                  <a:spcPct val="150000"/>
                </a:lnSpc>
              </a:pPr>
              <a:r>
                <a:rPr lang="zh-CN" altLang="en-US" sz="1600" dirty="0">
                  <a:cs typeface="+mn-ea"/>
                  <a:sym typeface="+mn-lt"/>
                </a:rPr>
                <a:t>政府工作报告在谈到年的重点工作中第三部分就是增强内需拉动经济的主引擎作用是根据国内外经济环境所作出的重大判断。孟晓苏指出，李克强总理早在去年刚上任时就提出“打造中国经济的升级版，首先要扩大内需”。今年在中央政治局</a:t>
              </a:r>
              <a:r>
                <a:rPr lang="en-US" altLang="zh-CN" sz="1600" dirty="0">
                  <a:cs typeface="+mn-ea"/>
                  <a:sym typeface="+mn-lt"/>
                </a:rPr>
                <a:t>2</a:t>
              </a:r>
              <a:r>
                <a:rPr lang="zh-CN" altLang="en-US" sz="1600" dirty="0">
                  <a:cs typeface="+mn-ea"/>
                  <a:sym typeface="+mn-lt"/>
                </a:rPr>
                <a:t>月</a:t>
              </a:r>
              <a:r>
                <a:rPr lang="en-US" altLang="zh-CN" sz="1600" dirty="0">
                  <a:cs typeface="+mn-ea"/>
                  <a:sym typeface="+mn-lt"/>
                </a:rPr>
                <a:t>24</a:t>
              </a:r>
              <a:r>
                <a:rPr lang="zh-CN" altLang="en-US" sz="1600" dirty="0">
                  <a:cs typeface="+mn-ea"/>
                  <a:sym typeface="+mn-lt"/>
                </a:rPr>
                <a:t>号讨论</a:t>
              </a:r>
              <a:r>
                <a:rPr lang="en-US" altLang="zh-CN" sz="1600" dirty="0">
                  <a:cs typeface="+mn-ea"/>
                  <a:sym typeface="+mn-lt"/>
                </a:rPr>
                <a:t>《</a:t>
              </a:r>
              <a:r>
                <a:rPr lang="zh-CN" altLang="en-US" sz="1600" dirty="0">
                  <a:cs typeface="+mn-ea"/>
                  <a:sym typeface="+mn-lt"/>
                </a:rPr>
                <a:t>政府工作报告</a:t>
              </a:r>
              <a:r>
                <a:rPr lang="en-US" altLang="zh-CN" sz="1600" dirty="0">
                  <a:cs typeface="+mn-ea"/>
                  <a:sym typeface="+mn-lt"/>
                </a:rPr>
                <a:t>》</a:t>
              </a:r>
              <a:r>
                <a:rPr lang="zh-CN" altLang="en-US" sz="1600" dirty="0">
                  <a:cs typeface="+mn-ea"/>
                  <a:sym typeface="+mn-lt"/>
                </a:rPr>
                <a:t>时就明确肯定了要增强内需拉动经济主引擎作用。扩大内需是中国经济增长的主要动力，也是重大的结构调整。</a:t>
              </a:r>
            </a:p>
          </p:txBody>
        </p:sp>
        <p:sp>
          <p:nvSpPr>
            <p:cNvPr id="5" name="PA-矩形: 圆角 2">
              <a:extLst>
                <a:ext uri="{FF2B5EF4-FFF2-40B4-BE49-F238E27FC236}">
                  <a16:creationId xmlns="" xmlns:a16="http://schemas.microsoft.com/office/drawing/2014/main" id="{98131210-0C16-41F7-94B3-B1E9F892E526}"/>
                </a:ext>
              </a:extLst>
            </p:cNvPr>
            <p:cNvSpPr/>
            <p:nvPr>
              <p:custDataLst>
                <p:tags r:id="rId8"/>
              </p:custDataLst>
            </p:nvPr>
          </p:nvSpPr>
          <p:spPr>
            <a:xfrm>
              <a:off x="2503143" y="1268489"/>
              <a:ext cx="2619634" cy="422223"/>
            </a:xfrm>
            <a:prstGeom prst="roundRect">
              <a:avLst>
                <a:gd name="adj" fmla="val 157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3200" b="1" dirty="0">
                  <a:solidFill>
                    <a:srgbClr val="C00000"/>
                  </a:solidFill>
                  <a:cs typeface="+mn-ea"/>
                  <a:sym typeface="+mn-lt"/>
                </a:rPr>
                <a:t>孟晓苏指出</a:t>
              </a:r>
              <a:endParaRPr lang="zh-CN" altLang="en-US" sz="2800" b="1" dirty="0">
                <a:solidFill>
                  <a:srgbClr val="C00000"/>
                </a:solidFill>
                <a:cs typeface="+mn-ea"/>
                <a:sym typeface="+mn-lt"/>
              </a:endParaRPr>
            </a:p>
          </p:txBody>
        </p:sp>
      </p:grpSp>
      <p:grpSp>
        <p:nvGrpSpPr>
          <p:cNvPr id="6" name="PA-1022115">
            <a:extLst>
              <a:ext uri="{FF2B5EF4-FFF2-40B4-BE49-F238E27FC236}">
                <a16:creationId xmlns="" xmlns:a16="http://schemas.microsoft.com/office/drawing/2014/main" id="{9D2D62C5-69B2-4832-81B7-8C4A20206BDB}"/>
              </a:ext>
            </a:extLst>
          </p:cNvPr>
          <p:cNvGrpSpPr/>
          <p:nvPr>
            <p:custDataLst>
              <p:tags r:id="rId2"/>
            </p:custDataLst>
          </p:nvPr>
        </p:nvGrpSpPr>
        <p:grpSpPr>
          <a:xfrm flipH="1">
            <a:off x="1023886" y="4257839"/>
            <a:ext cx="10193312" cy="1876261"/>
            <a:chOff x="-1009978" y="1268489"/>
            <a:chExt cx="10193312" cy="1876261"/>
          </a:xfrm>
          <a:noFill/>
        </p:grpSpPr>
        <p:sp>
          <p:nvSpPr>
            <p:cNvPr id="7" name="PA-矩形: 圆角 2">
              <a:extLst>
                <a:ext uri="{FF2B5EF4-FFF2-40B4-BE49-F238E27FC236}">
                  <a16:creationId xmlns="" xmlns:a16="http://schemas.microsoft.com/office/drawing/2014/main" id="{917E6F17-5216-4F49-991E-5A318C844E5A}"/>
                </a:ext>
              </a:extLst>
            </p:cNvPr>
            <p:cNvSpPr/>
            <p:nvPr>
              <p:custDataLst>
                <p:tags r:id="rId3"/>
              </p:custDataLst>
            </p:nvPr>
          </p:nvSpPr>
          <p:spPr>
            <a:xfrm>
              <a:off x="-1009978" y="1471299"/>
              <a:ext cx="10193312" cy="1673451"/>
            </a:xfrm>
            <a:prstGeom prst="roundRect">
              <a:avLst>
                <a:gd name="adj" fmla="val 61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baseline="0" noProof="0" dirty="0">
                <a:ln>
                  <a:noFill/>
                </a:ln>
                <a:solidFill>
                  <a:prstClr val="white"/>
                </a:solidFill>
                <a:effectLst/>
                <a:uLnTx/>
                <a:uFillTx/>
                <a:cs typeface="+mn-ea"/>
                <a:sym typeface="+mn-lt"/>
              </a:endParaRPr>
            </a:p>
          </p:txBody>
        </p:sp>
        <p:sp>
          <p:nvSpPr>
            <p:cNvPr id="8" name="PA-矩形 9">
              <a:extLst>
                <a:ext uri="{FF2B5EF4-FFF2-40B4-BE49-F238E27FC236}">
                  <a16:creationId xmlns="" xmlns:a16="http://schemas.microsoft.com/office/drawing/2014/main" id="{21957506-E9BA-41D5-A5C7-A4DB46AA9B87}"/>
                </a:ext>
              </a:extLst>
            </p:cNvPr>
            <p:cNvSpPr/>
            <p:nvPr>
              <p:custDataLst>
                <p:tags r:id="rId4"/>
              </p:custDataLst>
            </p:nvPr>
          </p:nvSpPr>
          <p:spPr>
            <a:xfrm>
              <a:off x="-838582" y="1769795"/>
              <a:ext cx="9874987" cy="1162819"/>
            </a:xfrm>
            <a:prstGeom prst="rect">
              <a:avLst/>
            </a:prstGeom>
            <a:grpFill/>
            <a:ln>
              <a:noFill/>
            </a:ln>
          </p:spPr>
          <p:txBody>
            <a:bodyPr wrap="square">
              <a:spAutoFit/>
            </a:bodyPr>
            <a:lstStyle/>
            <a:p>
              <a:pPr algn="just">
                <a:lnSpc>
                  <a:spcPct val="150000"/>
                </a:lnSpc>
              </a:pPr>
              <a:r>
                <a:rPr lang="zh-CN" altLang="en-US" sz="1600" dirty="0">
                  <a:cs typeface="+mn-ea"/>
                  <a:sym typeface="+mn-lt"/>
                </a:rPr>
                <a:t>我国发展面临的重要战略机遇期机遇没有变，同时国际环境方面的内涵和条件发生很大变化。他认为，新时期中国经济发展“不再是简单纳入全球分工体系、扩大出口、加快投资的传统机遇，而是倒逼我们扩大内需、提高创新能力、促进经济发展方式转变的新机遇。”</a:t>
              </a:r>
            </a:p>
          </p:txBody>
        </p:sp>
        <p:sp>
          <p:nvSpPr>
            <p:cNvPr id="9" name="PA-矩形: 圆角 2">
              <a:extLst>
                <a:ext uri="{FF2B5EF4-FFF2-40B4-BE49-F238E27FC236}">
                  <a16:creationId xmlns="" xmlns:a16="http://schemas.microsoft.com/office/drawing/2014/main" id="{E07DF0DD-3997-4DA5-AF6A-10D99DA693AA}"/>
                </a:ext>
              </a:extLst>
            </p:cNvPr>
            <p:cNvSpPr/>
            <p:nvPr>
              <p:custDataLst>
                <p:tags r:id="rId5"/>
              </p:custDataLst>
            </p:nvPr>
          </p:nvSpPr>
          <p:spPr>
            <a:xfrm>
              <a:off x="2564926" y="1268489"/>
              <a:ext cx="2638613" cy="422223"/>
            </a:xfrm>
            <a:prstGeom prst="roundRect">
              <a:avLst>
                <a:gd name="adj" fmla="val 157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3200" b="1" dirty="0">
                  <a:solidFill>
                    <a:srgbClr val="C00000"/>
                  </a:solidFill>
                  <a:cs typeface="+mn-ea"/>
                  <a:sym typeface="+mn-lt"/>
                </a:rPr>
                <a:t>孟晓苏表示</a:t>
              </a:r>
            </a:p>
          </p:txBody>
        </p:sp>
      </p:grpSp>
    </p:spTree>
    <p:extLst>
      <p:ext uri="{BB962C8B-B14F-4D97-AF65-F5344CB8AC3E}">
        <p14:creationId xmlns:p14="http://schemas.microsoft.com/office/powerpoint/2010/main" val="1656692651"/>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1022115">
            <a:extLst>
              <a:ext uri="{FF2B5EF4-FFF2-40B4-BE49-F238E27FC236}">
                <a16:creationId xmlns="" xmlns:a16="http://schemas.microsoft.com/office/drawing/2014/main" id="{75ABDE6A-69EA-4802-81FB-8BADFC481102}"/>
              </a:ext>
            </a:extLst>
          </p:cNvPr>
          <p:cNvGrpSpPr/>
          <p:nvPr>
            <p:custDataLst>
              <p:tags r:id="rId1"/>
            </p:custDataLst>
          </p:nvPr>
        </p:nvGrpSpPr>
        <p:grpSpPr>
          <a:xfrm flipH="1">
            <a:off x="885250" y="1592672"/>
            <a:ext cx="10193312" cy="2772120"/>
            <a:chOff x="-1009978" y="1268489"/>
            <a:chExt cx="10193312" cy="2772120"/>
          </a:xfrm>
          <a:noFill/>
        </p:grpSpPr>
        <p:sp>
          <p:nvSpPr>
            <p:cNvPr id="3" name="PA-矩形: 圆角 2">
              <a:extLst>
                <a:ext uri="{FF2B5EF4-FFF2-40B4-BE49-F238E27FC236}">
                  <a16:creationId xmlns="" xmlns:a16="http://schemas.microsoft.com/office/drawing/2014/main" id="{4844F412-B727-4EE1-B73C-4CED224FB6AA}"/>
                </a:ext>
              </a:extLst>
            </p:cNvPr>
            <p:cNvSpPr/>
            <p:nvPr>
              <p:custDataLst>
                <p:tags r:id="rId6"/>
              </p:custDataLst>
            </p:nvPr>
          </p:nvSpPr>
          <p:spPr>
            <a:xfrm>
              <a:off x="-1009978" y="1471300"/>
              <a:ext cx="10193312" cy="2316002"/>
            </a:xfrm>
            <a:prstGeom prst="roundRect">
              <a:avLst>
                <a:gd name="adj" fmla="val 61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baseline="0" noProof="0" dirty="0">
                <a:ln>
                  <a:noFill/>
                </a:ln>
                <a:solidFill>
                  <a:prstClr val="white"/>
                </a:solidFill>
                <a:effectLst/>
                <a:uLnTx/>
                <a:uFillTx/>
                <a:cs typeface="+mn-ea"/>
                <a:sym typeface="+mn-lt"/>
              </a:endParaRPr>
            </a:p>
          </p:txBody>
        </p:sp>
        <p:sp>
          <p:nvSpPr>
            <p:cNvPr id="4" name="PA-矩形 9">
              <a:extLst>
                <a:ext uri="{FF2B5EF4-FFF2-40B4-BE49-F238E27FC236}">
                  <a16:creationId xmlns="" xmlns:a16="http://schemas.microsoft.com/office/drawing/2014/main" id="{DCA251C2-89BF-4003-B3F6-C2CCC67F8D45}"/>
                </a:ext>
              </a:extLst>
            </p:cNvPr>
            <p:cNvSpPr/>
            <p:nvPr>
              <p:custDataLst>
                <p:tags r:id="rId7"/>
              </p:custDataLst>
            </p:nvPr>
          </p:nvSpPr>
          <p:spPr>
            <a:xfrm>
              <a:off x="-838582" y="1769795"/>
              <a:ext cx="9874987" cy="2270814"/>
            </a:xfrm>
            <a:prstGeom prst="rect">
              <a:avLst/>
            </a:prstGeom>
            <a:grpFill/>
            <a:ln>
              <a:noFill/>
            </a:ln>
          </p:spPr>
          <p:txBody>
            <a:bodyPr wrap="square">
              <a:spAutoFit/>
            </a:bodyPr>
            <a:lstStyle/>
            <a:p>
              <a:pPr algn="just">
                <a:lnSpc>
                  <a:spcPct val="150000"/>
                </a:lnSpc>
              </a:pPr>
              <a:r>
                <a:rPr lang="zh-CN" altLang="en-US" sz="1600" dirty="0">
                  <a:cs typeface="+mn-ea"/>
                  <a:sym typeface="+mn-lt"/>
                </a:rPr>
                <a:t>在经济学上，扩大内需主要是国内消费和国内投资。早在</a:t>
              </a:r>
              <a:r>
                <a:rPr lang="en-US" altLang="zh-CN" sz="1600" dirty="0">
                  <a:cs typeface="+mn-ea"/>
                  <a:sym typeface="+mn-lt"/>
                </a:rPr>
                <a:t>1998</a:t>
              </a:r>
              <a:r>
                <a:rPr lang="zh-CN" altLang="en-US" sz="1600" dirty="0">
                  <a:cs typeface="+mn-ea"/>
                  <a:sym typeface="+mn-lt"/>
                </a:rPr>
                <a:t>年，国务院面对东南亚金融风暴对我国经济的冲击，就提出把住房建设作为新的经济增长点，有效地通过住房，后来又是汽车进入家庭，推动了国内居民消费升级。加上基础设施建设，就构成了中国国内内需的新“三大件”，取代了过去的老“三大件”。他指出，电视机、电冰箱、洗衣机老“三大件”持续拉动中国经济增长十多年，也促使中国的工业结构从轻纺工业为主的时期，进入到以重化工为主的时期。孟晓苏认为，今天面对着“产能过剩”的局面，更需要通过内需来消化产能，把这些产能组装成居民需要的最终消费品，加大住房、汽车、基础设施建设等对于经济拉动作用。</a:t>
              </a:r>
            </a:p>
          </p:txBody>
        </p:sp>
        <p:sp>
          <p:nvSpPr>
            <p:cNvPr id="5" name="PA-矩形: 圆角 2">
              <a:extLst>
                <a:ext uri="{FF2B5EF4-FFF2-40B4-BE49-F238E27FC236}">
                  <a16:creationId xmlns="" xmlns:a16="http://schemas.microsoft.com/office/drawing/2014/main" id="{DD0FC844-BA2F-4BBE-AEFB-E66714BE14C6}"/>
                </a:ext>
              </a:extLst>
            </p:cNvPr>
            <p:cNvSpPr/>
            <p:nvPr>
              <p:custDataLst>
                <p:tags r:id="rId8"/>
              </p:custDataLst>
            </p:nvPr>
          </p:nvSpPr>
          <p:spPr>
            <a:xfrm>
              <a:off x="2512632" y="1268489"/>
              <a:ext cx="2619634" cy="422223"/>
            </a:xfrm>
            <a:prstGeom prst="roundRect">
              <a:avLst>
                <a:gd name="adj" fmla="val 157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3200" b="1" dirty="0">
                  <a:solidFill>
                    <a:srgbClr val="C00000"/>
                  </a:solidFill>
                  <a:cs typeface="+mn-ea"/>
                  <a:sym typeface="+mn-lt"/>
                </a:rPr>
                <a:t>孟晓苏表示</a:t>
              </a:r>
              <a:endParaRPr lang="zh-CN" altLang="en-US" sz="2800" b="1" dirty="0">
                <a:solidFill>
                  <a:srgbClr val="C00000"/>
                </a:solidFill>
                <a:cs typeface="+mn-ea"/>
                <a:sym typeface="+mn-lt"/>
              </a:endParaRPr>
            </a:p>
          </p:txBody>
        </p:sp>
      </p:grpSp>
      <p:grpSp>
        <p:nvGrpSpPr>
          <p:cNvPr id="6" name="PA-1022115">
            <a:extLst>
              <a:ext uri="{FF2B5EF4-FFF2-40B4-BE49-F238E27FC236}">
                <a16:creationId xmlns="" xmlns:a16="http://schemas.microsoft.com/office/drawing/2014/main" id="{B1646AD1-476C-47CE-A7AB-DB2410671DDE}"/>
              </a:ext>
            </a:extLst>
          </p:cNvPr>
          <p:cNvGrpSpPr/>
          <p:nvPr>
            <p:custDataLst>
              <p:tags r:id="rId2"/>
            </p:custDataLst>
          </p:nvPr>
        </p:nvGrpSpPr>
        <p:grpSpPr>
          <a:xfrm flipH="1">
            <a:off x="922319" y="4533580"/>
            <a:ext cx="10193312" cy="1517915"/>
            <a:chOff x="-1009978" y="1268489"/>
            <a:chExt cx="10193312" cy="1517915"/>
          </a:xfrm>
          <a:noFill/>
        </p:grpSpPr>
        <p:sp>
          <p:nvSpPr>
            <p:cNvPr id="7" name="PA-矩形: 圆角 2">
              <a:extLst>
                <a:ext uri="{FF2B5EF4-FFF2-40B4-BE49-F238E27FC236}">
                  <a16:creationId xmlns="" xmlns:a16="http://schemas.microsoft.com/office/drawing/2014/main" id="{D798B031-322D-410C-890C-E22B24C18498}"/>
                </a:ext>
              </a:extLst>
            </p:cNvPr>
            <p:cNvSpPr/>
            <p:nvPr>
              <p:custDataLst>
                <p:tags r:id="rId3"/>
              </p:custDataLst>
            </p:nvPr>
          </p:nvSpPr>
          <p:spPr>
            <a:xfrm>
              <a:off x="-1009978" y="1471299"/>
              <a:ext cx="10193312" cy="1315105"/>
            </a:xfrm>
            <a:prstGeom prst="roundRect">
              <a:avLst>
                <a:gd name="adj" fmla="val 61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baseline="0" noProof="0" dirty="0">
                <a:ln>
                  <a:noFill/>
                </a:ln>
                <a:solidFill>
                  <a:prstClr val="white"/>
                </a:solidFill>
                <a:effectLst/>
                <a:uLnTx/>
                <a:uFillTx/>
                <a:cs typeface="+mn-ea"/>
                <a:sym typeface="+mn-lt"/>
              </a:endParaRPr>
            </a:p>
          </p:txBody>
        </p:sp>
        <p:sp>
          <p:nvSpPr>
            <p:cNvPr id="8" name="PA-矩形 9">
              <a:extLst>
                <a:ext uri="{FF2B5EF4-FFF2-40B4-BE49-F238E27FC236}">
                  <a16:creationId xmlns="" xmlns:a16="http://schemas.microsoft.com/office/drawing/2014/main" id="{FE081491-4C6D-46EB-8E03-DF80266F823A}"/>
                </a:ext>
              </a:extLst>
            </p:cNvPr>
            <p:cNvSpPr/>
            <p:nvPr>
              <p:custDataLst>
                <p:tags r:id="rId4"/>
              </p:custDataLst>
            </p:nvPr>
          </p:nvSpPr>
          <p:spPr>
            <a:xfrm>
              <a:off x="-838582" y="1769795"/>
              <a:ext cx="9874987" cy="793487"/>
            </a:xfrm>
            <a:prstGeom prst="rect">
              <a:avLst/>
            </a:prstGeom>
            <a:grpFill/>
            <a:ln>
              <a:noFill/>
            </a:ln>
          </p:spPr>
          <p:txBody>
            <a:bodyPr wrap="square">
              <a:spAutoFit/>
            </a:bodyPr>
            <a:lstStyle/>
            <a:p>
              <a:pPr algn="just">
                <a:lnSpc>
                  <a:spcPct val="150000"/>
                </a:lnSpc>
              </a:pPr>
              <a:r>
                <a:rPr lang="zh-CN" altLang="en-US" sz="1600" dirty="0">
                  <a:cs typeface="+mn-ea"/>
                  <a:sym typeface="+mn-lt"/>
                </a:rPr>
                <a:t>中央和国务院所提出的增强内需拉动经济主引擎作用，适应中国当前的特点，要把新“三大件”作为主要的发展方向，释放十几亿人口蕴藏的巨大消费潜力，加快基础设施建设，发挥好政府投资的带动作用。</a:t>
              </a:r>
            </a:p>
          </p:txBody>
        </p:sp>
        <p:sp>
          <p:nvSpPr>
            <p:cNvPr id="9" name="PA-矩形: 圆角 2">
              <a:extLst>
                <a:ext uri="{FF2B5EF4-FFF2-40B4-BE49-F238E27FC236}">
                  <a16:creationId xmlns="" xmlns:a16="http://schemas.microsoft.com/office/drawing/2014/main" id="{CAAA4341-7736-43B8-AEE5-F6B2075C4EFA}"/>
                </a:ext>
              </a:extLst>
            </p:cNvPr>
            <p:cNvSpPr/>
            <p:nvPr>
              <p:custDataLst>
                <p:tags r:id="rId5"/>
              </p:custDataLst>
            </p:nvPr>
          </p:nvSpPr>
          <p:spPr>
            <a:xfrm>
              <a:off x="2530722" y="1268489"/>
              <a:ext cx="2638613" cy="422223"/>
            </a:xfrm>
            <a:prstGeom prst="roundRect">
              <a:avLst>
                <a:gd name="adj" fmla="val 157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3200" b="1" dirty="0">
                  <a:solidFill>
                    <a:srgbClr val="C00000"/>
                  </a:solidFill>
                  <a:cs typeface="+mn-ea"/>
                  <a:sym typeface="+mn-lt"/>
                </a:rPr>
                <a:t>孟晓苏认为</a:t>
              </a:r>
            </a:p>
          </p:txBody>
        </p:sp>
      </p:grpSp>
    </p:spTree>
    <p:extLst>
      <p:ext uri="{BB962C8B-B14F-4D97-AF65-F5344CB8AC3E}">
        <p14:creationId xmlns:p14="http://schemas.microsoft.com/office/powerpoint/2010/main" val="7162523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Sing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53C553DF-63E4-4B5E-84F7-2E001356F71F}"/>
              </a:ext>
            </a:extLst>
          </p:cNvPr>
          <p:cNvSpPr/>
          <p:nvPr/>
        </p:nvSpPr>
        <p:spPr>
          <a:xfrm>
            <a:off x="374531" y="1800622"/>
            <a:ext cx="11442938" cy="584775"/>
          </a:xfrm>
          <a:prstGeom prst="rect">
            <a:avLst/>
          </a:prstGeom>
        </p:spPr>
        <p:txBody>
          <a:bodyPr wrap="square">
            <a:spAutoFit/>
          </a:bodyPr>
          <a:lstStyle/>
          <a:p>
            <a:pPr algn="ctr"/>
            <a:r>
              <a:rPr lang="en-US" altLang="zh-CN" sz="3200" b="1" dirty="0">
                <a:solidFill>
                  <a:srgbClr val="C00000"/>
                </a:solidFill>
                <a:cs typeface="+mn-ea"/>
                <a:sym typeface="+mn-lt"/>
              </a:rPr>
              <a:t>《</a:t>
            </a:r>
            <a:r>
              <a:rPr lang="zh-CN" altLang="en-US" sz="3200" b="1" dirty="0">
                <a:solidFill>
                  <a:srgbClr val="C00000"/>
                </a:solidFill>
                <a:cs typeface="+mn-ea"/>
                <a:sym typeface="+mn-lt"/>
              </a:rPr>
              <a:t>政府工作报告</a:t>
            </a:r>
            <a:r>
              <a:rPr lang="en-US" altLang="zh-CN" sz="3200" b="1" dirty="0">
                <a:solidFill>
                  <a:srgbClr val="C00000"/>
                </a:solidFill>
                <a:cs typeface="+mn-ea"/>
                <a:sym typeface="+mn-lt"/>
              </a:rPr>
              <a:t>》</a:t>
            </a:r>
            <a:r>
              <a:rPr lang="zh-CN" altLang="en-US" sz="3200" b="1" dirty="0">
                <a:solidFill>
                  <a:srgbClr val="C00000"/>
                </a:solidFill>
                <a:cs typeface="+mn-ea"/>
                <a:sym typeface="+mn-lt"/>
              </a:rPr>
              <a:t>：保障房建设占城市住房的</a:t>
            </a:r>
            <a:r>
              <a:rPr lang="en-US" altLang="zh-CN" sz="3200" b="1" dirty="0">
                <a:solidFill>
                  <a:srgbClr val="C00000"/>
                </a:solidFill>
                <a:cs typeface="+mn-ea"/>
                <a:sym typeface="+mn-lt"/>
              </a:rPr>
              <a:t>30%</a:t>
            </a:r>
            <a:r>
              <a:rPr lang="zh-CN" altLang="en-US" sz="3200" b="1" dirty="0">
                <a:solidFill>
                  <a:srgbClr val="C00000"/>
                </a:solidFill>
                <a:cs typeface="+mn-ea"/>
                <a:sym typeface="+mn-lt"/>
              </a:rPr>
              <a:t>左右较适宜</a:t>
            </a:r>
          </a:p>
        </p:txBody>
      </p:sp>
      <p:grpSp>
        <p:nvGrpSpPr>
          <p:cNvPr id="5" name="PA-1022115">
            <a:extLst>
              <a:ext uri="{FF2B5EF4-FFF2-40B4-BE49-F238E27FC236}">
                <a16:creationId xmlns="" xmlns:a16="http://schemas.microsoft.com/office/drawing/2014/main" id="{87672502-CC13-45D6-A2DA-23BA1B03F4A5}"/>
              </a:ext>
            </a:extLst>
          </p:cNvPr>
          <p:cNvGrpSpPr/>
          <p:nvPr>
            <p:custDataLst>
              <p:tags r:id="rId1"/>
            </p:custDataLst>
          </p:nvPr>
        </p:nvGrpSpPr>
        <p:grpSpPr>
          <a:xfrm flipH="1">
            <a:off x="666750" y="2659967"/>
            <a:ext cx="10193312" cy="1552880"/>
            <a:chOff x="-1009978" y="1268489"/>
            <a:chExt cx="10193312" cy="1552880"/>
          </a:xfrm>
          <a:noFill/>
        </p:grpSpPr>
        <p:sp>
          <p:nvSpPr>
            <p:cNvPr id="6" name="PA-矩形: 圆角 2">
              <a:extLst>
                <a:ext uri="{FF2B5EF4-FFF2-40B4-BE49-F238E27FC236}">
                  <a16:creationId xmlns="" xmlns:a16="http://schemas.microsoft.com/office/drawing/2014/main" id="{3687E7A3-F09E-4177-8667-C5247585AC36}"/>
                </a:ext>
              </a:extLst>
            </p:cNvPr>
            <p:cNvSpPr/>
            <p:nvPr>
              <p:custDataLst>
                <p:tags r:id="rId6"/>
              </p:custDataLst>
            </p:nvPr>
          </p:nvSpPr>
          <p:spPr>
            <a:xfrm>
              <a:off x="-1009978" y="1471300"/>
              <a:ext cx="10193312" cy="1350069"/>
            </a:xfrm>
            <a:prstGeom prst="roundRect">
              <a:avLst>
                <a:gd name="adj" fmla="val 61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baseline="0" noProof="0" dirty="0">
                <a:ln>
                  <a:noFill/>
                </a:ln>
                <a:solidFill>
                  <a:prstClr val="white"/>
                </a:solidFill>
                <a:effectLst/>
                <a:uLnTx/>
                <a:uFillTx/>
                <a:cs typeface="+mn-ea"/>
                <a:sym typeface="+mn-lt"/>
              </a:endParaRPr>
            </a:p>
          </p:txBody>
        </p:sp>
        <p:sp>
          <p:nvSpPr>
            <p:cNvPr id="7" name="PA-矩形 9">
              <a:extLst>
                <a:ext uri="{FF2B5EF4-FFF2-40B4-BE49-F238E27FC236}">
                  <a16:creationId xmlns="" xmlns:a16="http://schemas.microsoft.com/office/drawing/2014/main" id="{77DD8B5B-8414-4278-910E-C05897436C57}"/>
                </a:ext>
              </a:extLst>
            </p:cNvPr>
            <p:cNvSpPr/>
            <p:nvPr>
              <p:custDataLst>
                <p:tags r:id="rId7"/>
              </p:custDataLst>
            </p:nvPr>
          </p:nvSpPr>
          <p:spPr>
            <a:xfrm>
              <a:off x="2874223" y="1769795"/>
              <a:ext cx="6162183" cy="1029000"/>
            </a:xfrm>
            <a:prstGeom prst="rect">
              <a:avLst/>
            </a:prstGeom>
            <a:grpFill/>
            <a:ln>
              <a:noFill/>
            </a:ln>
          </p:spPr>
          <p:txBody>
            <a:bodyPr wrap="square">
              <a:spAutoFit/>
            </a:bodyPr>
            <a:lstStyle/>
            <a:p>
              <a:pPr algn="just">
                <a:lnSpc>
                  <a:spcPct val="150000"/>
                </a:lnSpc>
              </a:pPr>
              <a:r>
                <a:rPr lang="zh-CN" altLang="en-US" sz="1400" dirty="0">
                  <a:cs typeface="+mn-ea"/>
                  <a:sym typeface="+mn-lt"/>
                </a:rPr>
                <a:t>第十二届全国人大二次会议于年</a:t>
              </a:r>
              <a:r>
                <a:rPr lang="en-US" altLang="zh-CN" sz="1400" dirty="0">
                  <a:cs typeface="+mn-ea"/>
                  <a:sym typeface="+mn-lt"/>
                </a:rPr>
                <a:t>3</a:t>
              </a:r>
              <a:r>
                <a:rPr lang="zh-CN" altLang="en-US" sz="1400" dirty="0">
                  <a:cs typeface="+mn-ea"/>
                  <a:sym typeface="+mn-lt"/>
                </a:rPr>
                <a:t>月</a:t>
              </a:r>
              <a:r>
                <a:rPr lang="en-US" altLang="zh-CN" sz="1400" dirty="0">
                  <a:cs typeface="+mn-ea"/>
                  <a:sym typeface="+mn-lt"/>
                </a:rPr>
                <a:t>5</a:t>
              </a:r>
              <a:r>
                <a:rPr lang="zh-CN" altLang="en-US" sz="1400" dirty="0">
                  <a:cs typeface="+mn-ea"/>
                  <a:sym typeface="+mn-lt"/>
                </a:rPr>
                <a:t>日在北京人民大会堂召开，国务院总理李克强在会上做</a:t>
              </a:r>
              <a:r>
                <a:rPr lang="en-US" altLang="zh-CN" sz="1400" dirty="0">
                  <a:cs typeface="+mn-ea"/>
                  <a:sym typeface="+mn-lt"/>
                </a:rPr>
                <a:t>《</a:t>
              </a:r>
              <a:r>
                <a:rPr lang="zh-CN" altLang="en-US" sz="1400" dirty="0">
                  <a:cs typeface="+mn-ea"/>
                  <a:sym typeface="+mn-lt"/>
                </a:rPr>
                <a:t>政府工作报告</a:t>
              </a:r>
              <a:r>
                <a:rPr lang="en-US" altLang="zh-CN" sz="1400" dirty="0">
                  <a:cs typeface="+mn-ea"/>
                  <a:sym typeface="+mn-lt"/>
                </a:rPr>
                <a:t>》</a:t>
              </a:r>
              <a:r>
                <a:rPr lang="zh-CN" altLang="en-US" sz="1400" dirty="0">
                  <a:cs typeface="+mn-ea"/>
                  <a:sym typeface="+mn-lt"/>
                </a:rPr>
                <a:t>。同一时间，中国房地产开发集团公司理事长孟晓苏做客人民网强国论坛，同步点评了年全国两会</a:t>
              </a:r>
              <a:r>
                <a:rPr lang="en-US" altLang="zh-CN" sz="1400" dirty="0">
                  <a:cs typeface="+mn-ea"/>
                  <a:sym typeface="+mn-lt"/>
                </a:rPr>
                <a:t>《</a:t>
              </a:r>
              <a:r>
                <a:rPr lang="zh-CN" altLang="en-US" sz="1400" dirty="0">
                  <a:cs typeface="+mn-ea"/>
                  <a:sym typeface="+mn-lt"/>
                </a:rPr>
                <a:t>政府工作报告</a:t>
              </a:r>
              <a:r>
                <a:rPr lang="en-US" altLang="zh-CN" sz="1400" dirty="0">
                  <a:cs typeface="+mn-ea"/>
                  <a:sym typeface="+mn-lt"/>
                </a:rPr>
                <a:t>》</a:t>
              </a:r>
              <a:r>
                <a:rPr lang="zh-CN" altLang="en-US" sz="1400" dirty="0">
                  <a:cs typeface="+mn-ea"/>
                  <a:sym typeface="+mn-lt"/>
                </a:rPr>
                <a:t>。</a:t>
              </a:r>
            </a:p>
          </p:txBody>
        </p:sp>
        <p:sp>
          <p:nvSpPr>
            <p:cNvPr id="8" name="PA-矩形: 圆角 2">
              <a:extLst>
                <a:ext uri="{FF2B5EF4-FFF2-40B4-BE49-F238E27FC236}">
                  <a16:creationId xmlns="" xmlns:a16="http://schemas.microsoft.com/office/drawing/2014/main" id="{08B1D868-0D03-4FEB-95DE-9EAD26F36791}"/>
                </a:ext>
              </a:extLst>
            </p:cNvPr>
            <p:cNvSpPr/>
            <p:nvPr>
              <p:custDataLst>
                <p:tags r:id="rId8"/>
              </p:custDataLst>
            </p:nvPr>
          </p:nvSpPr>
          <p:spPr>
            <a:xfrm>
              <a:off x="5971928" y="1268489"/>
              <a:ext cx="3064477" cy="422223"/>
            </a:xfrm>
            <a:prstGeom prst="roundRect">
              <a:avLst>
                <a:gd name="adj" fmla="val 157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dirty="0">
                  <a:solidFill>
                    <a:srgbClr val="C00000"/>
                  </a:solidFill>
                  <a:cs typeface="+mn-ea"/>
                  <a:sym typeface="+mn-lt"/>
                </a:rPr>
                <a:t>人民网北京</a:t>
              </a:r>
              <a:r>
                <a:rPr lang="en-US" altLang="zh-CN" sz="2400" dirty="0">
                  <a:solidFill>
                    <a:srgbClr val="C00000"/>
                  </a:solidFill>
                  <a:cs typeface="+mn-ea"/>
                  <a:sym typeface="+mn-lt"/>
                </a:rPr>
                <a:t>3</a:t>
              </a:r>
              <a:r>
                <a:rPr lang="zh-CN" altLang="en-US" sz="2400" dirty="0">
                  <a:solidFill>
                    <a:srgbClr val="C00000"/>
                  </a:solidFill>
                  <a:cs typeface="+mn-ea"/>
                  <a:sym typeface="+mn-lt"/>
                </a:rPr>
                <a:t>月</a:t>
              </a:r>
              <a:r>
                <a:rPr lang="en-US" altLang="zh-CN" sz="2400" dirty="0">
                  <a:solidFill>
                    <a:srgbClr val="C00000"/>
                  </a:solidFill>
                  <a:cs typeface="+mn-ea"/>
                  <a:sym typeface="+mn-lt"/>
                </a:rPr>
                <a:t>5</a:t>
              </a:r>
              <a:r>
                <a:rPr lang="zh-CN" altLang="en-US" sz="2400" dirty="0">
                  <a:solidFill>
                    <a:srgbClr val="C00000"/>
                  </a:solidFill>
                  <a:cs typeface="+mn-ea"/>
                  <a:sym typeface="+mn-lt"/>
                </a:rPr>
                <a:t>日电</a:t>
              </a:r>
              <a:endParaRPr lang="zh-CN" altLang="en-US" sz="2200" dirty="0">
                <a:solidFill>
                  <a:srgbClr val="C00000"/>
                </a:solidFill>
                <a:cs typeface="+mn-ea"/>
                <a:sym typeface="+mn-lt"/>
              </a:endParaRPr>
            </a:p>
          </p:txBody>
        </p:sp>
      </p:grpSp>
      <p:grpSp>
        <p:nvGrpSpPr>
          <p:cNvPr id="9" name="PA-1022115">
            <a:extLst>
              <a:ext uri="{FF2B5EF4-FFF2-40B4-BE49-F238E27FC236}">
                <a16:creationId xmlns="" xmlns:a16="http://schemas.microsoft.com/office/drawing/2014/main" id="{D18EAD78-A8BA-4CFF-8514-476A117413A5}"/>
              </a:ext>
            </a:extLst>
          </p:cNvPr>
          <p:cNvGrpSpPr/>
          <p:nvPr>
            <p:custDataLst>
              <p:tags r:id="rId2"/>
            </p:custDataLst>
          </p:nvPr>
        </p:nvGrpSpPr>
        <p:grpSpPr>
          <a:xfrm flipH="1">
            <a:off x="571474" y="4252388"/>
            <a:ext cx="10313301" cy="2176636"/>
            <a:chOff x="-1009978" y="1268489"/>
            <a:chExt cx="10313301" cy="2176636"/>
          </a:xfrm>
          <a:noFill/>
        </p:grpSpPr>
        <p:sp>
          <p:nvSpPr>
            <p:cNvPr id="10" name="PA-矩形: 圆角 2">
              <a:extLst>
                <a:ext uri="{FF2B5EF4-FFF2-40B4-BE49-F238E27FC236}">
                  <a16:creationId xmlns="" xmlns:a16="http://schemas.microsoft.com/office/drawing/2014/main" id="{24D76915-3FB3-4F95-A85A-9EDFC60125E0}"/>
                </a:ext>
              </a:extLst>
            </p:cNvPr>
            <p:cNvSpPr/>
            <p:nvPr>
              <p:custDataLst>
                <p:tags r:id="rId3"/>
              </p:custDataLst>
            </p:nvPr>
          </p:nvSpPr>
          <p:spPr>
            <a:xfrm>
              <a:off x="-1009978" y="1471299"/>
              <a:ext cx="10193312" cy="1673451"/>
            </a:xfrm>
            <a:prstGeom prst="roundRect">
              <a:avLst>
                <a:gd name="adj" fmla="val 61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baseline="0" noProof="0" dirty="0">
                <a:ln>
                  <a:noFill/>
                </a:ln>
                <a:solidFill>
                  <a:prstClr val="white"/>
                </a:solidFill>
                <a:effectLst/>
                <a:uLnTx/>
                <a:uFillTx/>
                <a:cs typeface="+mn-ea"/>
                <a:sym typeface="+mn-lt"/>
              </a:endParaRPr>
            </a:p>
          </p:txBody>
        </p:sp>
        <p:sp>
          <p:nvSpPr>
            <p:cNvPr id="11" name="PA-矩形 9">
              <a:extLst>
                <a:ext uri="{FF2B5EF4-FFF2-40B4-BE49-F238E27FC236}">
                  <a16:creationId xmlns="" xmlns:a16="http://schemas.microsoft.com/office/drawing/2014/main" id="{49E9B0C0-EB00-4EC6-94B7-5ABD3B4E5F3B}"/>
                </a:ext>
              </a:extLst>
            </p:cNvPr>
            <p:cNvSpPr/>
            <p:nvPr>
              <p:custDataLst>
                <p:tags r:id="rId4"/>
              </p:custDataLst>
            </p:nvPr>
          </p:nvSpPr>
          <p:spPr>
            <a:xfrm>
              <a:off x="2898937" y="1769795"/>
              <a:ext cx="6137469" cy="1675330"/>
            </a:xfrm>
            <a:prstGeom prst="rect">
              <a:avLst/>
            </a:prstGeom>
            <a:grpFill/>
            <a:ln>
              <a:noFill/>
            </a:ln>
          </p:spPr>
          <p:txBody>
            <a:bodyPr wrap="square">
              <a:spAutoFit/>
            </a:bodyPr>
            <a:lstStyle/>
            <a:p>
              <a:pPr algn="just">
                <a:lnSpc>
                  <a:spcPct val="150000"/>
                </a:lnSpc>
              </a:pPr>
              <a:r>
                <a:rPr lang="zh-CN" altLang="en-US" sz="1400" dirty="0">
                  <a:cs typeface="+mn-ea"/>
                  <a:sym typeface="+mn-lt"/>
                </a:rPr>
                <a:t>孟晓苏认为，在中国的情况下，城市住房的</a:t>
              </a:r>
              <a:r>
                <a:rPr lang="en-US" altLang="zh-CN" sz="1400" dirty="0">
                  <a:cs typeface="+mn-ea"/>
                  <a:sym typeface="+mn-lt"/>
                </a:rPr>
                <a:t>30%</a:t>
              </a:r>
              <a:r>
                <a:rPr lang="zh-CN" altLang="en-US" sz="1400" dirty="0">
                  <a:cs typeface="+mn-ea"/>
                  <a:sym typeface="+mn-lt"/>
                </a:rPr>
                <a:t>左右作为保障房比较适宜。根据规划，我国到年全国保障性住房覆盖面达到</a:t>
              </a:r>
              <a:r>
                <a:rPr lang="en-US" altLang="zh-CN" sz="1400" dirty="0">
                  <a:cs typeface="+mn-ea"/>
                  <a:sym typeface="+mn-lt"/>
                </a:rPr>
                <a:t>20%</a:t>
              </a:r>
              <a:r>
                <a:rPr lang="zh-CN" altLang="en-US" sz="1400" dirty="0">
                  <a:cs typeface="+mn-ea"/>
                  <a:sym typeface="+mn-lt"/>
                </a:rPr>
                <a:t>左右，这是一个适宜的目标。香港地区和新加坡等都是用</a:t>
              </a:r>
              <a:r>
                <a:rPr lang="en-US" altLang="zh-CN" sz="1400" dirty="0">
                  <a:cs typeface="+mn-ea"/>
                  <a:sym typeface="+mn-lt"/>
                </a:rPr>
                <a:t>50</a:t>
              </a:r>
              <a:r>
                <a:rPr lang="zh-CN" altLang="en-US" sz="1400" dirty="0">
                  <a:cs typeface="+mn-ea"/>
                  <a:sym typeface="+mn-lt"/>
                </a:rPr>
                <a:t>多年的时间基本解决了住房保障问题，而现在香港的市民还反映保障房不足，为此，香港特区政府重开了居屋建设。我国城镇化正在加速过程中，各方面因素都需要加快保障房建设。</a:t>
              </a:r>
            </a:p>
          </p:txBody>
        </p:sp>
        <p:sp>
          <p:nvSpPr>
            <p:cNvPr id="12" name="PA-矩形: 圆角 2">
              <a:extLst>
                <a:ext uri="{FF2B5EF4-FFF2-40B4-BE49-F238E27FC236}">
                  <a16:creationId xmlns="" xmlns:a16="http://schemas.microsoft.com/office/drawing/2014/main" id="{B57AF02D-37C0-4D09-A0FF-F32CF60DBBB6}"/>
                </a:ext>
              </a:extLst>
            </p:cNvPr>
            <p:cNvSpPr/>
            <p:nvPr>
              <p:custDataLst>
                <p:tags r:id="rId5"/>
              </p:custDataLst>
            </p:nvPr>
          </p:nvSpPr>
          <p:spPr>
            <a:xfrm>
              <a:off x="2574625" y="1268489"/>
              <a:ext cx="6728698" cy="422223"/>
            </a:xfrm>
            <a:prstGeom prst="roundRect">
              <a:avLst>
                <a:gd name="adj" fmla="val 157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dirty="0">
                  <a:solidFill>
                    <a:srgbClr val="C00000"/>
                  </a:solidFill>
                  <a:cs typeface="+mn-ea"/>
                  <a:sym typeface="+mn-lt"/>
                </a:rPr>
                <a:t>网友问到保障房建设到底要建到多大的规模</a:t>
              </a:r>
              <a:r>
                <a:rPr lang="en-US" altLang="zh-CN" sz="2400" dirty="0">
                  <a:solidFill>
                    <a:srgbClr val="C00000"/>
                  </a:solidFill>
                  <a:cs typeface="+mn-ea"/>
                  <a:sym typeface="+mn-lt"/>
                </a:rPr>
                <a:t>?</a:t>
              </a:r>
              <a:endParaRPr lang="zh-CN" altLang="en-US" sz="2400" dirty="0">
                <a:solidFill>
                  <a:srgbClr val="C00000"/>
                </a:solidFill>
                <a:cs typeface="+mn-ea"/>
                <a:sym typeface="+mn-lt"/>
              </a:endParaRPr>
            </a:p>
          </p:txBody>
        </p:sp>
      </p:grpSp>
      <p:pic>
        <p:nvPicPr>
          <p:cNvPr id="14" name="图片 13">
            <a:extLst>
              <a:ext uri="{FF2B5EF4-FFF2-40B4-BE49-F238E27FC236}">
                <a16:creationId xmlns="" xmlns:a16="http://schemas.microsoft.com/office/drawing/2014/main" id="{3E0C0641-E54C-4EB8-B98C-377400107AF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68643" y="2300981"/>
            <a:ext cx="4747259" cy="4747259"/>
          </a:xfrm>
          <a:prstGeom prst="rect">
            <a:avLst/>
          </a:prstGeom>
        </p:spPr>
      </p:pic>
    </p:spTree>
    <p:extLst>
      <p:ext uri="{BB962C8B-B14F-4D97-AF65-F5344CB8AC3E}">
        <p14:creationId xmlns:p14="http://schemas.microsoft.com/office/powerpoint/2010/main" val="1037060635"/>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F19FF6FE-C71C-4BE8-BFA5-8B7A3B39B8BF}"/>
              </a:ext>
            </a:extLst>
          </p:cNvPr>
          <p:cNvSpPr/>
          <p:nvPr/>
        </p:nvSpPr>
        <p:spPr>
          <a:xfrm>
            <a:off x="3517065" y="2775551"/>
            <a:ext cx="8016123" cy="900246"/>
          </a:xfrm>
          <a:prstGeom prst="rect">
            <a:avLst/>
          </a:prstGeom>
        </p:spPr>
        <p:txBody>
          <a:bodyPr wrap="square">
            <a:spAutoFit/>
          </a:bodyPr>
          <a:lstStyle/>
          <a:p>
            <a:pPr marL="228600" indent="-228600">
              <a:lnSpc>
                <a:spcPct val="150000"/>
              </a:lnSpc>
              <a:buClr>
                <a:srgbClr val="C00000"/>
              </a:buClr>
              <a:buFont typeface="Wingdings" panose="05000000000000000000" pitchFamily="2" charset="2"/>
              <a:buChar char="Ø"/>
            </a:pPr>
            <a:r>
              <a:rPr lang="zh-CN" altLang="en-US" sz="1200" dirty="0">
                <a:cs typeface="+mn-ea"/>
                <a:sym typeface="+mn-lt"/>
              </a:rPr>
              <a:t>人民网北京</a:t>
            </a:r>
            <a:r>
              <a:rPr lang="en-US" altLang="zh-CN" sz="1200" dirty="0">
                <a:cs typeface="+mn-ea"/>
                <a:sym typeface="+mn-lt"/>
              </a:rPr>
              <a:t>3</a:t>
            </a:r>
            <a:r>
              <a:rPr lang="zh-CN" altLang="en-US" sz="1200" dirty="0">
                <a:cs typeface="+mn-ea"/>
                <a:sym typeface="+mn-lt"/>
              </a:rPr>
              <a:t>月</a:t>
            </a:r>
            <a:r>
              <a:rPr lang="en-US" altLang="zh-CN" sz="1200" dirty="0">
                <a:cs typeface="+mn-ea"/>
                <a:sym typeface="+mn-lt"/>
              </a:rPr>
              <a:t>5</a:t>
            </a:r>
            <a:r>
              <a:rPr lang="zh-CN" altLang="en-US" sz="1200" dirty="0">
                <a:cs typeface="+mn-ea"/>
                <a:sym typeface="+mn-lt"/>
              </a:rPr>
              <a:t>日电 </a:t>
            </a:r>
            <a:r>
              <a:rPr lang="en-US" altLang="zh-CN" sz="1200" dirty="0">
                <a:cs typeface="+mn-ea"/>
                <a:sym typeface="+mn-lt"/>
              </a:rPr>
              <a:t>(</a:t>
            </a:r>
            <a:r>
              <a:rPr lang="zh-CN" altLang="en-US" sz="1200" dirty="0">
                <a:cs typeface="+mn-ea"/>
                <a:sym typeface="+mn-lt"/>
              </a:rPr>
              <a:t>王泽</a:t>
            </a:r>
            <a:r>
              <a:rPr lang="en-US" altLang="zh-CN" sz="1200" dirty="0">
                <a:cs typeface="+mn-ea"/>
                <a:sym typeface="+mn-lt"/>
              </a:rPr>
              <a:t>)</a:t>
            </a:r>
            <a:r>
              <a:rPr lang="zh-CN" altLang="en-US" sz="1200" dirty="0">
                <a:cs typeface="+mn-ea"/>
                <a:sym typeface="+mn-lt"/>
              </a:rPr>
              <a:t>第十二届全国人大二次会议于年</a:t>
            </a:r>
            <a:r>
              <a:rPr lang="en-US" altLang="zh-CN" sz="1200" dirty="0">
                <a:cs typeface="+mn-ea"/>
                <a:sym typeface="+mn-lt"/>
              </a:rPr>
              <a:t>3</a:t>
            </a:r>
            <a:r>
              <a:rPr lang="zh-CN" altLang="en-US" sz="1200" dirty="0">
                <a:cs typeface="+mn-ea"/>
                <a:sym typeface="+mn-lt"/>
              </a:rPr>
              <a:t>月</a:t>
            </a:r>
            <a:r>
              <a:rPr lang="en-US" altLang="zh-CN" sz="1200" dirty="0">
                <a:cs typeface="+mn-ea"/>
                <a:sym typeface="+mn-lt"/>
              </a:rPr>
              <a:t>5</a:t>
            </a:r>
            <a:r>
              <a:rPr lang="zh-CN" altLang="en-US" sz="1200" dirty="0">
                <a:cs typeface="+mn-ea"/>
                <a:sym typeface="+mn-lt"/>
              </a:rPr>
              <a:t>日在北京人民大会堂召开，国务院总理李克强在会上做</a:t>
            </a:r>
            <a:r>
              <a:rPr lang="en-US" altLang="zh-CN" sz="1200" dirty="0">
                <a:cs typeface="+mn-ea"/>
                <a:sym typeface="+mn-lt"/>
              </a:rPr>
              <a:t>《</a:t>
            </a:r>
            <a:r>
              <a:rPr lang="zh-CN" altLang="en-US" sz="1200" dirty="0">
                <a:cs typeface="+mn-ea"/>
                <a:sym typeface="+mn-lt"/>
              </a:rPr>
              <a:t>政府工作报告</a:t>
            </a:r>
            <a:r>
              <a:rPr lang="en-US" altLang="zh-CN" sz="1200" dirty="0">
                <a:cs typeface="+mn-ea"/>
                <a:sym typeface="+mn-lt"/>
              </a:rPr>
              <a:t>》</a:t>
            </a:r>
            <a:r>
              <a:rPr lang="zh-CN" altLang="en-US" sz="1200" dirty="0">
                <a:cs typeface="+mn-ea"/>
                <a:sym typeface="+mn-lt"/>
              </a:rPr>
              <a:t>。同一时间，中国国际经济交流中心副理事长兼秘书长、商务部原副部长魏建国做客人民网强国论坛，同步点评了年全国两会</a:t>
            </a:r>
            <a:r>
              <a:rPr lang="en-US" altLang="zh-CN" sz="1200" dirty="0">
                <a:cs typeface="+mn-ea"/>
                <a:sym typeface="+mn-lt"/>
              </a:rPr>
              <a:t>《</a:t>
            </a:r>
            <a:r>
              <a:rPr lang="zh-CN" altLang="en-US" sz="1200" dirty="0">
                <a:cs typeface="+mn-ea"/>
                <a:sym typeface="+mn-lt"/>
              </a:rPr>
              <a:t>政府工作报告</a:t>
            </a:r>
            <a:r>
              <a:rPr lang="en-US" altLang="zh-CN" sz="1200" dirty="0">
                <a:cs typeface="+mn-ea"/>
                <a:sym typeface="+mn-lt"/>
              </a:rPr>
              <a:t>》</a:t>
            </a:r>
            <a:r>
              <a:rPr lang="zh-CN" altLang="en-US" sz="1200" dirty="0">
                <a:cs typeface="+mn-ea"/>
                <a:sym typeface="+mn-lt"/>
              </a:rPr>
              <a:t>，今年政府行政改革还将下放更多审批事项。</a:t>
            </a:r>
          </a:p>
        </p:txBody>
      </p:sp>
      <p:sp>
        <p:nvSpPr>
          <p:cNvPr id="8" name="矩形 7">
            <a:extLst>
              <a:ext uri="{FF2B5EF4-FFF2-40B4-BE49-F238E27FC236}">
                <a16:creationId xmlns="" xmlns:a16="http://schemas.microsoft.com/office/drawing/2014/main" id="{E0C8C894-3BD3-4087-AD48-54C9B4B61EC3}"/>
              </a:ext>
            </a:extLst>
          </p:cNvPr>
          <p:cNvSpPr/>
          <p:nvPr/>
        </p:nvSpPr>
        <p:spPr>
          <a:xfrm>
            <a:off x="368181" y="1813360"/>
            <a:ext cx="11442938" cy="584775"/>
          </a:xfrm>
          <a:prstGeom prst="rect">
            <a:avLst/>
          </a:prstGeom>
        </p:spPr>
        <p:txBody>
          <a:bodyPr wrap="square">
            <a:spAutoFit/>
          </a:bodyPr>
          <a:lstStyle/>
          <a:p>
            <a:pPr algn="ctr"/>
            <a:r>
              <a:rPr lang="en-US" altLang="zh-CN" sz="3200" b="1" dirty="0">
                <a:solidFill>
                  <a:srgbClr val="C00000"/>
                </a:solidFill>
                <a:cs typeface="+mn-ea"/>
                <a:sym typeface="+mn-lt"/>
              </a:rPr>
              <a:t>《</a:t>
            </a:r>
            <a:r>
              <a:rPr lang="zh-CN" altLang="en-US" sz="3200" b="1" dirty="0">
                <a:solidFill>
                  <a:srgbClr val="C00000"/>
                </a:solidFill>
                <a:cs typeface="+mn-ea"/>
                <a:sym typeface="+mn-lt"/>
              </a:rPr>
              <a:t>政府工作报告</a:t>
            </a:r>
            <a:r>
              <a:rPr lang="en-US" altLang="zh-CN" sz="3200" b="1" dirty="0">
                <a:solidFill>
                  <a:srgbClr val="C00000"/>
                </a:solidFill>
                <a:cs typeface="+mn-ea"/>
                <a:sym typeface="+mn-lt"/>
              </a:rPr>
              <a:t>》</a:t>
            </a:r>
            <a:r>
              <a:rPr lang="zh-CN" altLang="en-US" sz="3200" b="1" dirty="0">
                <a:solidFill>
                  <a:srgbClr val="C00000"/>
                </a:solidFill>
                <a:cs typeface="+mn-ea"/>
                <a:sym typeface="+mn-lt"/>
              </a:rPr>
              <a:t>：预计今年将下放更多行政改革审批事项</a:t>
            </a:r>
          </a:p>
        </p:txBody>
      </p:sp>
      <p:sp>
        <p:nvSpPr>
          <p:cNvPr id="12" name="矩形 11">
            <a:extLst>
              <a:ext uri="{FF2B5EF4-FFF2-40B4-BE49-F238E27FC236}">
                <a16:creationId xmlns="" xmlns:a16="http://schemas.microsoft.com/office/drawing/2014/main" id="{7E32DE6A-FD7C-4C4B-9FCF-B37AB3955B85}"/>
              </a:ext>
            </a:extLst>
          </p:cNvPr>
          <p:cNvSpPr/>
          <p:nvPr/>
        </p:nvSpPr>
        <p:spPr>
          <a:xfrm>
            <a:off x="3467638" y="3828408"/>
            <a:ext cx="8016123" cy="895181"/>
          </a:xfrm>
          <a:prstGeom prst="rect">
            <a:avLst/>
          </a:prstGeom>
        </p:spPr>
        <p:txBody>
          <a:bodyPr wrap="square">
            <a:spAutoFit/>
          </a:bodyPr>
          <a:lstStyle/>
          <a:p>
            <a:pPr marL="228600" indent="-228600">
              <a:lnSpc>
                <a:spcPct val="150000"/>
              </a:lnSpc>
              <a:buClr>
                <a:srgbClr val="C00000"/>
              </a:buClr>
              <a:buFont typeface="Wingdings" panose="05000000000000000000" pitchFamily="2" charset="2"/>
              <a:buChar char="Ø"/>
            </a:pPr>
            <a:r>
              <a:rPr lang="zh-CN" altLang="en-US" sz="1200" dirty="0">
                <a:cs typeface="+mn-ea"/>
                <a:sym typeface="+mn-lt"/>
              </a:rPr>
              <a:t>魏建国认为，李克强总理在报告中谈到的“我们从政府自身改起，把加快转变职能、简政放权作为本届政府开门的第一件大事”，特别是“分别取消了</a:t>
            </a:r>
            <a:r>
              <a:rPr lang="en-US" altLang="zh-CN" sz="1200" dirty="0">
                <a:cs typeface="+mn-ea"/>
                <a:sym typeface="+mn-lt"/>
              </a:rPr>
              <a:t>416</a:t>
            </a:r>
            <a:r>
              <a:rPr lang="zh-CN" altLang="en-US" sz="1200" dirty="0">
                <a:cs typeface="+mn-ea"/>
                <a:sym typeface="+mn-lt"/>
              </a:rPr>
              <a:t>项行政审批”等一系列的数字充分表明了新政府在加强政府改革，从政府自身做起方面取得的成功。</a:t>
            </a:r>
          </a:p>
        </p:txBody>
      </p:sp>
      <p:sp>
        <p:nvSpPr>
          <p:cNvPr id="16" name="矩形 15">
            <a:extLst>
              <a:ext uri="{FF2B5EF4-FFF2-40B4-BE49-F238E27FC236}">
                <a16:creationId xmlns="" xmlns:a16="http://schemas.microsoft.com/office/drawing/2014/main" id="{9E3A5AD4-10D3-490C-A8D1-1BC5CEFA6745}"/>
              </a:ext>
            </a:extLst>
          </p:cNvPr>
          <p:cNvSpPr/>
          <p:nvPr/>
        </p:nvSpPr>
        <p:spPr>
          <a:xfrm>
            <a:off x="3455281" y="4876200"/>
            <a:ext cx="8016123" cy="1172180"/>
          </a:xfrm>
          <a:prstGeom prst="rect">
            <a:avLst/>
          </a:prstGeom>
        </p:spPr>
        <p:txBody>
          <a:bodyPr wrap="square">
            <a:spAutoFit/>
          </a:bodyPr>
          <a:lstStyle/>
          <a:p>
            <a:pPr marL="228600" indent="-228600">
              <a:lnSpc>
                <a:spcPct val="150000"/>
              </a:lnSpc>
              <a:buClr>
                <a:srgbClr val="C00000"/>
              </a:buClr>
              <a:buFont typeface="Wingdings" panose="05000000000000000000" pitchFamily="2" charset="2"/>
              <a:buChar char="Ø"/>
            </a:pPr>
            <a:r>
              <a:rPr lang="zh-CN" altLang="en-US" sz="1200" dirty="0">
                <a:cs typeface="+mn-ea"/>
                <a:sym typeface="+mn-lt"/>
              </a:rPr>
              <a:t>魏建国还表示，</a:t>
            </a:r>
            <a:r>
              <a:rPr lang="en-US" altLang="zh-CN" sz="1200" dirty="0">
                <a:cs typeface="+mn-ea"/>
                <a:sym typeface="+mn-lt"/>
              </a:rPr>
              <a:t>416</a:t>
            </a:r>
            <a:r>
              <a:rPr lang="zh-CN" altLang="en-US" sz="1200" dirty="0">
                <a:cs typeface="+mn-ea"/>
                <a:sym typeface="+mn-lt"/>
              </a:rPr>
              <a:t>项行政审批改革还是少了一点，需要进一步加快。他相信政府既然能迈开这么好的一步，下一步会取得更好。他预计今年政府的行政改革还会下放更多的审批事项。魏建国敦促，政府的审批事项、政府的改革也应实现负面清单，让大家知道政府该干什么事情、不该干什么事情，这样政府下放的职能、转变职能、简政放权会有一个新亮点。</a:t>
            </a:r>
          </a:p>
        </p:txBody>
      </p:sp>
      <p:pic>
        <p:nvPicPr>
          <p:cNvPr id="18" name="图片 17">
            <a:extLst>
              <a:ext uri="{FF2B5EF4-FFF2-40B4-BE49-F238E27FC236}">
                <a16:creationId xmlns="" xmlns:a16="http://schemas.microsoft.com/office/drawing/2014/main" id="{D7A78749-1ED1-4A19-84B1-DF7EA37BC7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400" y="2105747"/>
            <a:ext cx="3173294" cy="5288823"/>
          </a:xfrm>
          <a:prstGeom prst="rect">
            <a:avLst/>
          </a:prstGeom>
        </p:spPr>
      </p:pic>
    </p:spTree>
    <p:extLst>
      <p:ext uri="{BB962C8B-B14F-4D97-AF65-F5344CB8AC3E}">
        <p14:creationId xmlns:p14="http://schemas.microsoft.com/office/powerpoint/2010/main" val="270232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Single"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2"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6492B1AA-3F85-4690-9CDC-1E4DF9978214}"/>
              </a:ext>
            </a:extLst>
          </p:cNvPr>
          <p:cNvSpPr txBox="1"/>
          <p:nvPr/>
        </p:nvSpPr>
        <p:spPr>
          <a:xfrm>
            <a:off x="5229936" y="1437418"/>
            <a:ext cx="3429144" cy="523220"/>
          </a:xfrm>
          <a:prstGeom prst="rect">
            <a:avLst/>
          </a:prstGeom>
          <a:noFill/>
        </p:spPr>
        <p:txBody>
          <a:bodyPr wrap="none" rtlCol="0">
            <a:spAutoFit/>
          </a:bodyPr>
          <a:lstStyle/>
          <a:p>
            <a:r>
              <a:rPr lang="en-US" altLang="zh-CN" sz="2800" b="1" dirty="0">
                <a:solidFill>
                  <a:srgbClr val="FF0000"/>
                </a:solidFill>
                <a:cs typeface="+mn-ea"/>
                <a:sym typeface="+mn-lt"/>
              </a:rPr>
              <a:t>2020</a:t>
            </a:r>
            <a:r>
              <a:rPr lang="zh-CN" altLang="en-US" sz="2800" b="1" dirty="0">
                <a:solidFill>
                  <a:srgbClr val="FF0000"/>
                </a:solidFill>
                <a:cs typeface="+mn-ea"/>
                <a:sym typeface="+mn-lt"/>
              </a:rPr>
              <a:t>年两会基本概述</a:t>
            </a:r>
          </a:p>
        </p:txBody>
      </p:sp>
      <p:sp>
        <p:nvSpPr>
          <p:cNvPr id="15" name="文本框 14">
            <a:extLst>
              <a:ext uri="{FF2B5EF4-FFF2-40B4-BE49-F238E27FC236}">
                <a16:creationId xmlns="" xmlns:a16="http://schemas.microsoft.com/office/drawing/2014/main" id="{13E5E716-A8EC-4947-9333-5D76C5D3CF74}"/>
              </a:ext>
            </a:extLst>
          </p:cNvPr>
          <p:cNvSpPr txBox="1"/>
          <p:nvPr/>
        </p:nvSpPr>
        <p:spPr>
          <a:xfrm>
            <a:off x="5229936" y="2321008"/>
            <a:ext cx="4929555" cy="523220"/>
          </a:xfrm>
          <a:prstGeom prst="rect">
            <a:avLst/>
          </a:prstGeom>
          <a:noFill/>
        </p:spPr>
        <p:txBody>
          <a:bodyPr wrap="none" rtlCol="0">
            <a:spAutoFit/>
          </a:bodyPr>
          <a:lstStyle/>
          <a:p>
            <a:r>
              <a:rPr lang="en-US" altLang="zh-CN" sz="2800" b="1" dirty="0">
                <a:solidFill>
                  <a:srgbClr val="FF0000"/>
                </a:solidFill>
                <a:cs typeface="+mn-ea"/>
                <a:sym typeface="+mn-lt"/>
              </a:rPr>
              <a:t>2020</a:t>
            </a:r>
            <a:r>
              <a:rPr lang="zh-CN" altLang="en-US" sz="2800" b="1" dirty="0">
                <a:solidFill>
                  <a:srgbClr val="FF0000"/>
                </a:solidFill>
                <a:cs typeface="+mn-ea"/>
                <a:sym typeface="+mn-lt"/>
              </a:rPr>
              <a:t>年全国两会召开时间确定</a:t>
            </a:r>
          </a:p>
        </p:txBody>
      </p:sp>
      <p:sp>
        <p:nvSpPr>
          <p:cNvPr id="21" name="文本框 20">
            <a:extLst>
              <a:ext uri="{FF2B5EF4-FFF2-40B4-BE49-F238E27FC236}">
                <a16:creationId xmlns="" xmlns:a16="http://schemas.microsoft.com/office/drawing/2014/main" id="{9CFE3BF3-0D8C-4979-BAE3-234D35DD0923}"/>
              </a:ext>
            </a:extLst>
          </p:cNvPr>
          <p:cNvSpPr txBox="1"/>
          <p:nvPr/>
        </p:nvSpPr>
        <p:spPr>
          <a:xfrm>
            <a:off x="5307022" y="3204598"/>
            <a:ext cx="3493264" cy="523220"/>
          </a:xfrm>
          <a:prstGeom prst="rect">
            <a:avLst/>
          </a:prstGeom>
          <a:noFill/>
        </p:spPr>
        <p:txBody>
          <a:bodyPr wrap="none" rtlCol="0">
            <a:spAutoFit/>
          </a:bodyPr>
          <a:lstStyle/>
          <a:p>
            <a:r>
              <a:rPr lang="en-US" altLang="zh-CN" sz="2800" b="1" dirty="0">
                <a:solidFill>
                  <a:srgbClr val="FF0000"/>
                </a:solidFill>
                <a:cs typeface="+mn-ea"/>
                <a:sym typeface="+mn-lt"/>
              </a:rPr>
              <a:t>2020</a:t>
            </a:r>
            <a:r>
              <a:rPr lang="zh-CN" altLang="en-US" sz="2800" b="1" dirty="0">
                <a:solidFill>
                  <a:srgbClr val="FF0000"/>
                </a:solidFill>
                <a:cs typeface="+mn-ea"/>
                <a:sym typeface="+mn-lt"/>
              </a:rPr>
              <a:t>年两会五大看点</a:t>
            </a:r>
            <a:endParaRPr lang="zh-CN" altLang="en-US" sz="2600" b="1" dirty="0">
              <a:solidFill>
                <a:srgbClr val="FF0000"/>
              </a:solidFill>
              <a:cs typeface="+mn-ea"/>
              <a:sym typeface="+mn-lt"/>
            </a:endParaRPr>
          </a:p>
        </p:txBody>
      </p:sp>
      <p:grpSp>
        <p:nvGrpSpPr>
          <p:cNvPr id="8" name="组合 7">
            <a:extLst>
              <a:ext uri="{FF2B5EF4-FFF2-40B4-BE49-F238E27FC236}">
                <a16:creationId xmlns="" xmlns:a16="http://schemas.microsoft.com/office/drawing/2014/main" id="{E02DB86D-3E4E-40B5-9767-0CB461BA5EF4}"/>
              </a:ext>
            </a:extLst>
          </p:cNvPr>
          <p:cNvGrpSpPr/>
          <p:nvPr/>
        </p:nvGrpSpPr>
        <p:grpSpPr>
          <a:xfrm>
            <a:off x="1243015" y="1892418"/>
            <a:ext cx="2910848" cy="2263993"/>
            <a:chOff x="1251834" y="2500204"/>
            <a:chExt cx="2910848" cy="2263993"/>
          </a:xfrm>
        </p:grpSpPr>
        <p:pic>
          <p:nvPicPr>
            <p:cNvPr id="7" name="图片 6">
              <a:extLst>
                <a:ext uri="{FF2B5EF4-FFF2-40B4-BE49-F238E27FC236}">
                  <a16:creationId xmlns="" xmlns:a16="http://schemas.microsoft.com/office/drawing/2014/main" id="{F4C27961-BBE8-4900-B39A-0376ABAE6F6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1834" y="2500204"/>
              <a:ext cx="2910848" cy="2263993"/>
            </a:xfrm>
            <a:prstGeom prst="rect">
              <a:avLst/>
            </a:prstGeom>
          </p:spPr>
        </p:pic>
        <p:sp>
          <p:nvSpPr>
            <p:cNvPr id="24" name="文本框 23">
              <a:extLst>
                <a:ext uri="{FF2B5EF4-FFF2-40B4-BE49-F238E27FC236}">
                  <a16:creationId xmlns="" xmlns:a16="http://schemas.microsoft.com/office/drawing/2014/main" id="{F073E4B3-2907-463A-AAF0-7116D3F8B777}"/>
                </a:ext>
              </a:extLst>
            </p:cNvPr>
            <p:cNvSpPr txBox="1"/>
            <p:nvPr/>
          </p:nvSpPr>
          <p:spPr>
            <a:xfrm>
              <a:off x="2023971" y="3171646"/>
              <a:ext cx="1576072" cy="923330"/>
            </a:xfrm>
            <a:prstGeom prst="rect">
              <a:avLst/>
            </a:prstGeom>
            <a:noFill/>
          </p:spPr>
          <p:txBody>
            <a:bodyPr wrap="none" rtlCol="0">
              <a:spAutoFit/>
            </a:bodyPr>
            <a:lstStyle/>
            <a:p>
              <a:r>
                <a:rPr lang="zh-CN" altLang="en-US" sz="5400" b="1" dirty="0">
                  <a:solidFill>
                    <a:srgbClr val="FF0000"/>
                  </a:solidFill>
                  <a:cs typeface="+mn-ea"/>
                  <a:sym typeface="+mn-lt"/>
                </a:rPr>
                <a:t>目录</a:t>
              </a:r>
            </a:p>
          </p:txBody>
        </p:sp>
      </p:grpSp>
      <p:sp>
        <p:nvSpPr>
          <p:cNvPr id="30" name="文本框 29">
            <a:extLst>
              <a:ext uri="{FF2B5EF4-FFF2-40B4-BE49-F238E27FC236}">
                <a16:creationId xmlns="" xmlns:a16="http://schemas.microsoft.com/office/drawing/2014/main" id="{1D9E2752-437F-4915-B547-AECFC8CEDEF8}"/>
              </a:ext>
            </a:extLst>
          </p:cNvPr>
          <p:cNvSpPr txBox="1"/>
          <p:nvPr/>
        </p:nvSpPr>
        <p:spPr>
          <a:xfrm>
            <a:off x="5307022" y="4088189"/>
            <a:ext cx="6006773" cy="523220"/>
          </a:xfrm>
          <a:prstGeom prst="rect">
            <a:avLst/>
          </a:prstGeom>
          <a:noFill/>
        </p:spPr>
        <p:txBody>
          <a:bodyPr wrap="none" rtlCol="0">
            <a:spAutoFit/>
          </a:bodyPr>
          <a:lstStyle/>
          <a:p>
            <a:r>
              <a:rPr lang="en-US" altLang="zh-CN" sz="2800" b="1" dirty="0">
                <a:solidFill>
                  <a:srgbClr val="FF0000"/>
                </a:solidFill>
                <a:cs typeface="+mn-ea"/>
                <a:sym typeface="+mn-lt"/>
              </a:rPr>
              <a:t>2020</a:t>
            </a:r>
            <a:r>
              <a:rPr lang="zh-CN" altLang="en-US" sz="2800" b="1" dirty="0">
                <a:solidFill>
                  <a:srgbClr val="FF0000"/>
                </a:solidFill>
                <a:cs typeface="+mn-ea"/>
                <a:sym typeface="+mn-lt"/>
              </a:rPr>
              <a:t>年全国两会精神和主要内容详解</a:t>
            </a:r>
          </a:p>
        </p:txBody>
      </p:sp>
      <p:pic>
        <p:nvPicPr>
          <p:cNvPr id="5" name="图片 4">
            <a:extLst>
              <a:ext uri="{FF2B5EF4-FFF2-40B4-BE49-F238E27FC236}">
                <a16:creationId xmlns="" xmlns:a16="http://schemas.microsoft.com/office/drawing/2014/main" id="{A39A3CAB-EB20-45EF-AF63-E2231D96D2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6605" y="1237364"/>
            <a:ext cx="923330" cy="923330"/>
          </a:xfrm>
          <a:prstGeom prst="rect">
            <a:avLst/>
          </a:prstGeom>
        </p:spPr>
      </p:pic>
      <p:pic>
        <p:nvPicPr>
          <p:cNvPr id="12" name="图片 11">
            <a:extLst>
              <a:ext uri="{FF2B5EF4-FFF2-40B4-BE49-F238E27FC236}">
                <a16:creationId xmlns="" xmlns:a16="http://schemas.microsoft.com/office/drawing/2014/main" id="{E020AACA-AE07-495F-A333-1C3AF2298E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23644" y="2120953"/>
            <a:ext cx="923330" cy="923330"/>
          </a:xfrm>
          <a:prstGeom prst="rect">
            <a:avLst/>
          </a:prstGeom>
        </p:spPr>
      </p:pic>
      <p:pic>
        <p:nvPicPr>
          <p:cNvPr id="13" name="图片 12">
            <a:extLst>
              <a:ext uri="{FF2B5EF4-FFF2-40B4-BE49-F238E27FC236}">
                <a16:creationId xmlns="" xmlns:a16="http://schemas.microsoft.com/office/drawing/2014/main" id="{C8C5775F-6152-4198-96F1-14218211DB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9965" y="3004544"/>
            <a:ext cx="923330" cy="923330"/>
          </a:xfrm>
          <a:prstGeom prst="rect">
            <a:avLst/>
          </a:prstGeom>
        </p:spPr>
      </p:pic>
      <p:pic>
        <p:nvPicPr>
          <p:cNvPr id="14" name="图片 13">
            <a:extLst>
              <a:ext uri="{FF2B5EF4-FFF2-40B4-BE49-F238E27FC236}">
                <a16:creationId xmlns="" xmlns:a16="http://schemas.microsoft.com/office/drawing/2014/main" id="{44472EF4-FD49-4B14-BB30-DFBF865C3A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9965" y="3888135"/>
            <a:ext cx="923330" cy="923330"/>
          </a:xfrm>
          <a:prstGeom prst="rect">
            <a:avLst/>
          </a:prstGeom>
        </p:spPr>
      </p:pic>
    </p:spTree>
    <p:extLst>
      <p:ext uri="{BB962C8B-B14F-4D97-AF65-F5344CB8AC3E}">
        <p14:creationId xmlns:p14="http://schemas.microsoft.com/office/powerpoint/2010/main" val="16901302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par>
                                <p:cTn id="16" presetID="31"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fltVal val="0"/>
                                          </p:val>
                                        </p:tav>
                                        <p:tav tm="100000">
                                          <p:val>
                                            <p:strVal val="#ppt_h"/>
                                          </p:val>
                                        </p:tav>
                                      </p:tavLst>
                                    </p:anim>
                                    <p:anim calcmode="lin" valueType="num">
                                      <p:cBhvr>
                                        <p:cTn id="20" dur="1000" fill="hold"/>
                                        <p:tgtEl>
                                          <p:spTgt spid="12"/>
                                        </p:tgtEl>
                                        <p:attrNameLst>
                                          <p:attrName>style.rotation</p:attrName>
                                        </p:attrNameLst>
                                      </p:cBhvr>
                                      <p:tavLst>
                                        <p:tav tm="0">
                                          <p:val>
                                            <p:fltVal val="90"/>
                                          </p:val>
                                        </p:tav>
                                        <p:tav tm="100000">
                                          <p:val>
                                            <p:fltVal val="0"/>
                                          </p:val>
                                        </p:tav>
                                      </p:tavLst>
                                    </p:anim>
                                    <p:animEffect transition="in" filter="fade">
                                      <p:cBhvr>
                                        <p:cTn id="21" dur="1000"/>
                                        <p:tgtEl>
                                          <p:spTgt spid="12"/>
                                        </p:tgtEl>
                                      </p:cBhvr>
                                    </p:animEffect>
                                  </p:childTnLst>
                                </p:cTn>
                              </p:par>
                              <p:par>
                                <p:cTn id="22" presetID="31"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ppt_w</p:attrName>
                                        </p:attrNameLst>
                                      </p:cBhvr>
                                      <p:tavLst>
                                        <p:tav tm="0">
                                          <p:val>
                                            <p:fltVal val="0"/>
                                          </p:val>
                                        </p:tav>
                                        <p:tav tm="100000">
                                          <p:val>
                                            <p:strVal val="#ppt_w"/>
                                          </p:val>
                                        </p:tav>
                                      </p:tavLst>
                                    </p:anim>
                                    <p:anim calcmode="lin" valueType="num">
                                      <p:cBhvr>
                                        <p:cTn id="25" dur="1000" fill="hold"/>
                                        <p:tgtEl>
                                          <p:spTgt spid="13"/>
                                        </p:tgtEl>
                                        <p:attrNameLst>
                                          <p:attrName>ppt_h</p:attrName>
                                        </p:attrNameLst>
                                      </p:cBhvr>
                                      <p:tavLst>
                                        <p:tav tm="0">
                                          <p:val>
                                            <p:fltVal val="0"/>
                                          </p:val>
                                        </p:tav>
                                        <p:tav tm="100000">
                                          <p:val>
                                            <p:strVal val="#ppt_h"/>
                                          </p:val>
                                        </p:tav>
                                      </p:tavLst>
                                    </p:anim>
                                    <p:anim calcmode="lin" valueType="num">
                                      <p:cBhvr>
                                        <p:cTn id="26" dur="1000" fill="hold"/>
                                        <p:tgtEl>
                                          <p:spTgt spid="13"/>
                                        </p:tgtEl>
                                        <p:attrNameLst>
                                          <p:attrName>style.rotation</p:attrName>
                                        </p:attrNameLst>
                                      </p:cBhvr>
                                      <p:tavLst>
                                        <p:tav tm="0">
                                          <p:val>
                                            <p:fltVal val="90"/>
                                          </p:val>
                                        </p:tav>
                                        <p:tav tm="100000">
                                          <p:val>
                                            <p:fltVal val="0"/>
                                          </p:val>
                                        </p:tav>
                                      </p:tavLst>
                                    </p:anim>
                                    <p:animEffect transition="in" filter="fade">
                                      <p:cBhvr>
                                        <p:cTn id="27" dur="1000"/>
                                        <p:tgtEl>
                                          <p:spTgt spid="13"/>
                                        </p:tgtEl>
                                      </p:cBhvr>
                                    </p:animEffect>
                                  </p:childTnLst>
                                </p:cTn>
                              </p:par>
                              <p:par>
                                <p:cTn id="28" presetID="31"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ED25820-B1F6-4CDD-8695-B138DA17E581}"/>
              </a:ext>
            </a:extLst>
          </p:cNvPr>
          <p:cNvSpPr/>
          <p:nvPr/>
        </p:nvSpPr>
        <p:spPr>
          <a:xfrm>
            <a:off x="1224909" y="2954241"/>
            <a:ext cx="6268711" cy="2958630"/>
          </a:xfrm>
          <a:prstGeom prst="rect">
            <a:avLst/>
          </a:prstGeom>
        </p:spPr>
        <p:txBody>
          <a:bodyPr wrap="square">
            <a:spAutoFit/>
          </a:bodyPr>
          <a:lstStyle/>
          <a:p>
            <a:pPr>
              <a:lnSpc>
                <a:spcPct val="150000"/>
              </a:lnSpc>
            </a:pPr>
            <a:r>
              <a:rPr lang="zh-CN" altLang="en-US" dirty="0">
                <a:cs typeface="+mn-ea"/>
                <a:sym typeface="+mn-lt"/>
              </a:rPr>
              <a:t>人民网北京</a:t>
            </a:r>
            <a:r>
              <a:rPr lang="en-US" altLang="zh-CN" dirty="0">
                <a:cs typeface="+mn-ea"/>
                <a:sym typeface="+mn-lt"/>
              </a:rPr>
              <a:t>3</a:t>
            </a:r>
            <a:r>
              <a:rPr lang="zh-CN" altLang="en-US" dirty="0">
                <a:cs typeface="+mn-ea"/>
                <a:sym typeface="+mn-lt"/>
              </a:rPr>
              <a:t>月</a:t>
            </a:r>
            <a:r>
              <a:rPr lang="en-US" altLang="zh-CN" dirty="0">
                <a:cs typeface="+mn-ea"/>
                <a:sym typeface="+mn-lt"/>
              </a:rPr>
              <a:t>5</a:t>
            </a:r>
            <a:r>
              <a:rPr lang="zh-CN" altLang="en-US" dirty="0">
                <a:cs typeface="+mn-ea"/>
                <a:sym typeface="+mn-lt"/>
              </a:rPr>
              <a:t>日电 </a:t>
            </a:r>
            <a:r>
              <a:rPr lang="en-US" altLang="zh-CN" dirty="0">
                <a:cs typeface="+mn-ea"/>
                <a:sym typeface="+mn-lt"/>
              </a:rPr>
              <a:t>(</a:t>
            </a:r>
            <a:r>
              <a:rPr lang="zh-CN" altLang="en-US" dirty="0">
                <a:cs typeface="+mn-ea"/>
                <a:sym typeface="+mn-lt"/>
              </a:rPr>
              <a:t>王泽</a:t>
            </a:r>
            <a:r>
              <a:rPr lang="en-US" altLang="zh-CN" dirty="0">
                <a:cs typeface="+mn-ea"/>
                <a:sym typeface="+mn-lt"/>
              </a:rPr>
              <a:t>)</a:t>
            </a:r>
            <a:r>
              <a:rPr lang="zh-CN" altLang="en-US" dirty="0">
                <a:cs typeface="+mn-ea"/>
                <a:sym typeface="+mn-lt"/>
              </a:rPr>
              <a:t>第十二届全国人大二次会议于年</a:t>
            </a:r>
            <a:r>
              <a:rPr lang="en-US" altLang="zh-CN" dirty="0">
                <a:cs typeface="+mn-ea"/>
                <a:sym typeface="+mn-lt"/>
              </a:rPr>
              <a:t>3</a:t>
            </a:r>
            <a:r>
              <a:rPr lang="zh-CN" altLang="en-US" dirty="0">
                <a:cs typeface="+mn-ea"/>
                <a:sym typeface="+mn-lt"/>
              </a:rPr>
              <a:t>月</a:t>
            </a:r>
            <a:r>
              <a:rPr lang="en-US" altLang="zh-CN" dirty="0">
                <a:cs typeface="+mn-ea"/>
                <a:sym typeface="+mn-lt"/>
              </a:rPr>
              <a:t>5</a:t>
            </a:r>
            <a:r>
              <a:rPr lang="zh-CN" altLang="en-US" dirty="0">
                <a:cs typeface="+mn-ea"/>
                <a:sym typeface="+mn-lt"/>
              </a:rPr>
              <a:t>日在北京人民大会堂召开，国务院总理李克强在会上做</a:t>
            </a:r>
            <a:r>
              <a:rPr lang="en-US" altLang="zh-CN" dirty="0">
                <a:cs typeface="+mn-ea"/>
                <a:sym typeface="+mn-lt"/>
              </a:rPr>
              <a:t>《</a:t>
            </a:r>
            <a:r>
              <a:rPr lang="zh-CN" altLang="en-US" dirty="0">
                <a:cs typeface="+mn-ea"/>
                <a:sym typeface="+mn-lt"/>
              </a:rPr>
              <a:t>政府工作报告</a:t>
            </a:r>
            <a:r>
              <a:rPr lang="en-US" altLang="zh-CN" dirty="0">
                <a:cs typeface="+mn-ea"/>
                <a:sym typeface="+mn-lt"/>
              </a:rPr>
              <a:t>》</a:t>
            </a:r>
            <a:r>
              <a:rPr lang="zh-CN" altLang="en-US" dirty="0">
                <a:cs typeface="+mn-ea"/>
                <a:sym typeface="+mn-lt"/>
              </a:rPr>
              <a:t>。同一时间，中国房地产开发集团公司理事长孟晓苏、财政部财政科学研究所副所长刘尚希做客人民网强国论坛，同步点评了年全国两会</a:t>
            </a:r>
            <a:r>
              <a:rPr lang="en-US" altLang="zh-CN" dirty="0">
                <a:cs typeface="+mn-ea"/>
                <a:sym typeface="+mn-lt"/>
              </a:rPr>
              <a:t>《</a:t>
            </a:r>
            <a:r>
              <a:rPr lang="zh-CN" altLang="en-US" dirty="0">
                <a:cs typeface="+mn-ea"/>
                <a:sym typeface="+mn-lt"/>
              </a:rPr>
              <a:t>政府工作报告</a:t>
            </a:r>
            <a:r>
              <a:rPr lang="en-US" altLang="zh-CN" dirty="0">
                <a:cs typeface="+mn-ea"/>
                <a:sym typeface="+mn-lt"/>
              </a:rPr>
              <a:t>》</a:t>
            </a:r>
            <a:r>
              <a:rPr lang="zh-CN" altLang="en-US" dirty="0">
                <a:cs typeface="+mn-ea"/>
                <a:sym typeface="+mn-lt"/>
              </a:rPr>
              <a:t>。孟晓苏指出，李克强总理今天提出的国内生产总值增幅目标</a:t>
            </a:r>
            <a:r>
              <a:rPr lang="en-US" altLang="zh-CN" dirty="0">
                <a:cs typeface="+mn-ea"/>
                <a:sym typeface="+mn-lt"/>
              </a:rPr>
              <a:t>7.5%</a:t>
            </a:r>
            <a:r>
              <a:rPr lang="zh-CN" altLang="en-US" dirty="0">
                <a:cs typeface="+mn-ea"/>
                <a:sym typeface="+mn-lt"/>
              </a:rPr>
              <a:t>左右符合中国当前经济发展实际。</a:t>
            </a:r>
          </a:p>
        </p:txBody>
      </p:sp>
      <p:sp>
        <p:nvSpPr>
          <p:cNvPr id="5" name="矩形 4">
            <a:extLst>
              <a:ext uri="{FF2B5EF4-FFF2-40B4-BE49-F238E27FC236}">
                <a16:creationId xmlns="" xmlns:a16="http://schemas.microsoft.com/office/drawing/2014/main" id="{33F70951-C0B2-40BC-84DC-79C7C9220DD1}"/>
              </a:ext>
            </a:extLst>
          </p:cNvPr>
          <p:cNvSpPr/>
          <p:nvPr/>
        </p:nvSpPr>
        <p:spPr>
          <a:xfrm>
            <a:off x="583485" y="1839670"/>
            <a:ext cx="11026988" cy="584775"/>
          </a:xfrm>
          <a:prstGeom prst="rect">
            <a:avLst/>
          </a:prstGeom>
        </p:spPr>
        <p:txBody>
          <a:bodyPr wrap="square">
            <a:spAutoFit/>
          </a:bodyPr>
          <a:lstStyle/>
          <a:p>
            <a:pPr algn="ctr"/>
            <a:r>
              <a:rPr lang="en-US" altLang="zh-CN" sz="3200" b="1" dirty="0">
                <a:solidFill>
                  <a:srgbClr val="C00000"/>
                </a:solidFill>
                <a:cs typeface="+mn-ea"/>
                <a:sym typeface="+mn-lt"/>
              </a:rPr>
              <a:t>《</a:t>
            </a:r>
            <a:r>
              <a:rPr lang="zh-CN" altLang="en-US" sz="3200" b="1" dirty="0">
                <a:solidFill>
                  <a:srgbClr val="C00000"/>
                </a:solidFill>
                <a:cs typeface="+mn-ea"/>
                <a:sym typeface="+mn-lt"/>
              </a:rPr>
              <a:t>政府工作报告</a:t>
            </a:r>
            <a:r>
              <a:rPr lang="en-US" altLang="zh-CN" sz="3200" b="1" dirty="0">
                <a:solidFill>
                  <a:srgbClr val="C00000"/>
                </a:solidFill>
                <a:cs typeface="+mn-ea"/>
                <a:sym typeface="+mn-lt"/>
              </a:rPr>
              <a:t>》</a:t>
            </a:r>
            <a:r>
              <a:rPr lang="zh-CN" altLang="en-US" sz="3200" b="1" dirty="0">
                <a:solidFill>
                  <a:srgbClr val="C00000"/>
                </a:solidFill>
                <a:cs typeface="+mn-ea"/>
                <a:sym typeface="+mn-lt"/>
              </a:rPr>
              <a:t>：</a:t>
            </a:r>
            <a:r>
              <a:rPr lang="en-US" altLang="zh-CN" sz="3200" b="1" dirty="0">
                <a:solidFill>
                  <a:srgbClr val="C00000"/>
                </a:solidFill>
                <a:cs typeface="+mn-ea"/>
                <a:sym typeface="+mn-lt"/>
              </a:rPr>
              <a:t>GDP</a:t>
            </a:r>
            <a:r>
              <a:rPr lang="zh-CN" altLang="en-US" sz="3200" b="1" dirty="0">
                <a:solidFill>
                  <a:srgbClr val="C00000"/>
                </a:solidFill>
                <a:cs typeface="+mn-ea"/>
                <a:sym typeface="+mn-lt"/>
              </a:rPr>
              <a:t>目标增幅</a:t>
            </a:r>
            <a:r>
              <a:rPr lang="en-US" altLang="zh-CN" sz="3200" b="1" dirty="0">
                <a:solidFill>
                  <a:srgbClr val="C00000"/>
                </a:solidFill>
                <a:cs typeface="+mn-ea"/>
                <a:sym typeface="+mn-lt"/>
              </a:rPr>
              <a:t>7.5%</a:t>
            </a:r>
            <a:r>
              <a:rPr lang="zh-CN" altLang="en-US" sz="3200" b="1" dirty="0">
                <a:solidFill>
                  <a:srgbClr val="C00000"/>
                </a:solidFill>
                <a:cs typeface="+mn-ea"/>
                <a:sym typeface="+mn-lt"/>
              </a:rPr>
              <a:t>左右符合当前实际</a:t>
            </a:r>
            <a:endParaRPr lang="zh-CN" altLang="en-US" sz="3200" dirty="0">
              <a:solidFill>
                <a:srgbClr val="C00000"/>
              </a:solidFill>
              <a:cs typeface="+mn-ea"/>
              <a:sym typeface="+mn-lt"/>
            </a:endParaRPr>
          </a:p>
        </p:txBody>
      </p:sp>
      <p:pic>
        <p:nvPicPr>
          <p:cNvPr id="7" name="图片 6">
            <a:extLst>
              <a:ext uri="{FF2B5EF4-FFF2-40B4-BE49-F238E27FC236}">
                <a16:creationId xmlns="" xmlns:a16="http://schemas.microsoft.com/office/drawing/2014/main" id="{5053FF74-5098-4AB4-8E78-0811EB3ACE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3863" y="2830430"/>
            <a:ext cx="4388137" cy="4027570"/>
          </a:xfrm>
          <a:prstGeom prst="rect">
            <a:avLst/>
          </a:prstGeom>
        </p:spPr>
      </p:pic>
    </p:spTree>
    <p:extLst>
      <p:ext uri="{BB962C8B-B14F-4D97-AF65-F5344CB8AC3E}">
        <p14:creationId xmlns:p14="http://schemas.microsoft.com/office/powerpoint/2010/main" val="15563124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1022115">
            <a:extLst>
              <a:ext uri="{FF2B5EF4-FFF2-40B4-BE49-F238E27FC236}">
                <a16:creationId xmlns="" xmlns:a16="http://schemas.microsoft.com/office/drawing/2014/main" id="{8088F94A-2D10-4048-9599-C5E79D674462}"/>
              </a:ext>
            </a:extLst>
          </p:cNvPr>
          <p:cNvGrpSpPr/>
          <p:nvPr>
            <p:custDataLst>
              <p:tags r:id="rId1"/>
            </p:custDataLst>
          </p:nvPr>
        </p:nvGrpSpPr>
        <p:grpSpPr>
          <a:xfrm flipH="1">
            <a:off x="826869" y="1926107"/>
            <a:ext cx="10538262" cy="2222251"/>
            <a:chOff x="-1009978" y="1268489"/>
            <a:chExt cx="10193312" cy="2222251"/>
          </a:xfrm>
          <a:noFill/>
        </p:grpSpPr>
        <p:sp>
          <p:nvSpPr>
            <p:cNvPr id="3" name="PA-矩形: 圆角 2">
              <a:extLst>
                <a:ext uri="{FF2B5EF4-FFF2-40B4-BE49-F238E27FC236}">
                  <a16:creationId xmlns="" xmlns:a16="http://schemas.microsoft.com/office/drawing/2014/main" id="{22E39640-0FD4-4680-8779-3E56CB11124A}"/>
                </a:ext>
              </a:extLst>
            </p:cNvPr>
            <p:cNvSpPr/>
            <p:nvPr>
              <p:custDataLst>
                <p:tags r:id="rId6"/>
              </p:custDataLst>
            </p:nvPr>
          </p:nvSpPr>
          <p:spPr>
            <a:xfrm>
              <a:off x="-1009978" y="1471299"/>
              <a:ext cx="10193312" cy="2019441"/>
            </a:xfrm>
            <a:prstGeom prst="roundRect">
              <a:avLst>
                <a:gd name="adj" fmla="val 61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baseline="0" noProof="0" dirty="0">
                <a:ln>
                  <a:noFill/>
                </a:ln>
                <a:solidFill>
                  <a:prstClr val="white"/>
                </a:solidFill>
                <a:effectLst/>
                <a:uLnTx/>
                <a:uFillTx/>
                <a:cs typeface="+mn-ea"/>
                <a:sym typeface="+mn-lt"/>
              </a:endParaRPr>
            </a:p>
          </p:txBody>
        </p:sp>
        <p:sp>
          <p:nvSpPr>
            <p:cNvPr id="4" name="PA-矩形 9">
              <a:extLst>
                <a:ext uri="{FF2B5EF4-FFF2-40B4-BE49-F238E27FC236}">
                  <a16:creationId xmlns="" xmlns:a16="http://schemas.microsoft.com/office/drawing/2014/main" id="{82774935-186F-4D41-9AF3-2AEEFDBA1D90}"/>
                </a:ext>
              </a:extLst>
            </p:cNvPr>
            <p:cNvSpPr/>
            <p:nvPr>
              <p:custDataLst>
                <p:tags r:id="rId7"/>
              </p:custDataLst>
            </p:nvPr>
          </p:nvSpPr>
          <p:spPr>
            <a:xfrm>
              <a:off x="-838582" y="1769795"/>
              <a:ext cx="9874987" cy="1027397"/>
            </a:xfrm>
            <a:prstGeom prst="rect">
              <a:avLst/>
            </a:prstGeom>
            <a:grpFill/>
            <a:ln>
              <a:noFill/>
            </a:ln>
          </p:spPr>
          <p:txBody>
            <a:bodyPr wrap="square">
              <a:spAutoFit/>
            </a:bodyPr>
            <a:lstStyle/>
            <a:p>
              <a:pPr algn="just">
                <a:lnSpc>
                  <a:spcPct val="150000"/>
                </a:lnSpc>
              </a:pPr>
              <a:r>
                <a:rPr lang="zh-CN" altLang="en-US" sz="1400" dirty="0">
                  <a:cs typeface="+mn-ea"/>
                  <a:sym typeface="+mn-lt"/>
                </a:rPr>
                <a:t>孟晓苏点评到，“今天李克强总理提出，国内生产总值增幅目标是</a:t>
              </a:r>
              <a:r>
                <a:rPr lang="en-US" altLang="zh-CN" sz="1400" dirty="0">
                  <a:cs typeface="+mn-ea"/>
                  <a:sym typeface="+mn-lt"/>
                </a:rPr>
                <a:t>7.5%</a:t>
              </a:r>
              <a:r>
                <a:rPr lang="zh-CN" altLang="en-US" sz="1400" dirty="0">
                  <a:cs typeface="+mn-ea"/>
                  <a:sym typeface="+mn-lt"/>
                </a:rPr>
                <a:t>左右，我认为这符合中国当前经济发展实际，是一个‘掂起脚尖能达到、跳起来能超过’的目标。”孟晓苏认为，中国经济经历了</a:t>
              </a:r>
              <a:r>
                <a:rPr lang="en-US" altLang="zh-CN" sz="1400" dirty="0">
                  <a:cs typeface="+mn-ea"/>
                  <a:sym typeface="+mn-lt"/>
                </a:rPr>
                <a:t>30</a:t>
              </a:r>
              <a:r>
                <a:rPr lang="zh-CN" altLang="en-US" sz="1400" dirty="0">
                  <a:cs typeface="+mn-ea"/>
                  <a:sym typeface="+mn-lt"/>
                </a:rPr>
                <a:t>年的高速增长，现在已进入到中高速增长阶段。他指出，根据目前的我国的经济总量，只要每年经济增幅达到</a:t>
              </a:r>
              <a:r>
                <a:rPr lang="en-US" altLang="zh-CN" sz="1400" dirty="0">
                  <a:cs typeface="+mn-ea"/>
                  <a:sym typeface="+mn-lt"/>
                </a:rPr>
                <a:t>7%</a:t>
              </a:r>
              <a:r>
                <a:rPr lang="zh-CN" altLang="en-US" sz="1400" dirty="0">
                  <a:cs typeface="+mn-ea"/>
                  <a:sym typeface="+mn-lt"/>
                </a:rPr>
                <a:t>以上，就能够达到党的十三大确定的到年全面建成小康社会的目标。</a:t>
              </a:r>
            </a:p>
          </p:txBody>
        </p:sp>
        <p:sp>
          <p:nvSpPr>
            <p:cNvPr id="5" name="PA-矩形: 圆角 2">
              <a:extLst>
                <a:ext uri="{FF2B5EF4-FFF2-40B4-BE49-F238E27FC236}">
                  <a16:creationId xmlns="" xmlns:a16="http://schemas.microsoft.com/office/drawing/2014/main" id="{02B664F0-B283-4283-9C58-AE32A82B28D3}"/>
                </a:ext>
              </a:extLst>
            </p:cNvPr>
            <p:cNvSpPr/>
            <p:nvPr>
              <p:custDataLst>
                <p:tags r:id="rId8"/>
              </p:custDataLst>
            </p:nvPr>
          </p:nvSpPr>
          <p:spPr>
            <a:xfrm>
              <a:off x="-648831" y="1268489"/>
              <a:ext cx="9434831" cy="422223"/>
            </a:xfrm>
            <a:prstGeom prst="roundRect">
              <a:avLst>
                <a:gd name="adj" fmla="val 157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a:solidFill>
                    <a:srgbClr val="C00000"/>
                  </a:solidFill>
                  <a:cs typeface="+mn-ea"/>
                  <a:sym typeface="+mn-lt"/>
                </a:rPr>
                <a:t>“在两会之前，全社会都在议论今年国内生产总值目标会定在多少，”</a:t>
              </a:r>
              <a:endParaRPr lang="zh-CN" altLang="en-US" sz="2000" b="1" dirty="0">
                <a:solidFill>
                  <a:srgbClr val="C00000"/>
                </a:solidFill>
                <a:cs typeface="+mn-ea"/>
                <a:sym typeface="+mn-lt"/>
              </a:endParaRPr>
            </a:p>
          </p:txBody>
        </p:sp>
      </p:grpSp>
      <p:grpSp>
        <p:nvGrpSpPr>
          <p:cNvPr id="6" name="PA-1022115">
            <a:extLst>
              <a:ext uri="{FF2B5EF4-FFF2-40B4-BE49-F238E27FC236}">
                <a16:creationId xmlns="" xmlns:a16="http://schemas.microsoft.com/office/drawing/2014/main" id="{AD1B0E70-0417-4E98-A75B-1112A6701003}"/>
              </a:ext>
            </a:extLst>
          </p:cNvPr>
          <p:cNvGrpSpPr/>
          <p:nvPr>
            <p:custDataLst>
              <p:tags r:id="rId2"/>
            </p:custDataLst>
          </p:nvPr>
        </p:nvGrpSpPr>
        <p:grpSpPr>
          <a:xfrm flipH="1">
            <a:off x="851582" y="4094795"/>
            <a:ext cx="10538262" cy="1913333"/>
            <a:chOff x="-1009978" y="1268489"/>
            <a:chExt cx="10193312" cy="1913333"/>
          </a:xfrm>
          <a:noFill/>
        </p:grpSpPr>
        <p:sp>
          <p:nvSpPr>
            <p:cNvPr id="7" name="PA-矩形: 圆角 2">
              <a:extLst>
                <a:ext uri="{FF2B5EF4-FFF2-40B4-BE49-F238E27FC236}">
                  <a16:creationId xmlns="" xmlns:a16="http://schemas.microsoft.com/office/drawing/2014/main" id="{30443E2C-5FA4-43BF-BB9C-98989646DF92}"/>
                </a:ext>
              </a:extLst>
            </p:cNvPr>
            <p:cNvSpPr/>
            <p:nvPr>
              <p:custDataLst>
                <p:tags r:id="rId3"/>
              </p:custDataLst>
            </p:nvPr>
          </p:nvSpPr>
          <p:spPr>
            <a:xfrm>
              <a:off x="-1009978" y="1471300"/>
              <a:ext cx="10193312" cy="1710522"/>
            </a:xfrm>
            <a:prstGeom prst="roundRect">
              <a:avLst>
                <a:gd name="adj" fmla="val 61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i="0" u="none" strike="noStrike" kern="1200" cap="none" spc="0" normalizeH="0" baseline="0" noProof="0" dirty="0">
                <a:ln>
                  <a:noFill/>
                </a:ln>
                <a:solidFill>
                  <a:prstClr val="white"/>
                </a:solidFill>
                <a:effectLst/>
                <a:uLnTx/>
                <a:uFillTx/>
                <a:cs typeface="+mn-ea"/>
                <a:sym typeface="+mn-lt"/>
              </a:endParaRPr>
            </a:p>
          </p:txBody>
        </p:sp>
        <p:sp>
          <p:nvSpPr>
            <p:cNvPr id="8" name="PA-矩形 9">
              <a:extLst>
                <a:ext uri="{FF2B5EF4-FFF2-40B4-BE49-F238E27FC236}">
                  <a16:creationId xmlns="" xmlns:a16="http://schemas.microsoft.com/office/drawing/2014/main" id="{1D3F1447-C900-4732-8166-F51C6B789F94}"/>
                </a:ext>
              </a:extLst>
            </p:cNvPr>
            <p:cNvSpPr/>
            <p:nvPr>
              <p:custDataLst>
                <p:tags r:id="rId4"/>
              </p:custDataLst>
            </p:nvPr>
          </p:nvSpPr>
          <p:spPr>
            <a:xfrm>
              <a:off x="-838582" y="1769795"/>
              <a:ext cx="9874987" cy="1034899"/>
            </a:xfrm>
            <a:prstGeom prst="rect">
              <a:avLst/>
            </a:prstGeom>
            <a:grpFill/>
            <a:ln>
              <a:noFill/>
            </a:ln>
          </p:spPr>
          <p:txBody>
            <a:bodyPr wrap="square">
              <a:spAutoFit/>
            </a:bodyPr>
            <a:lstStyle/>
            <a:p>
              <a:pPr algn="just">
                <a:lnSpc>
                  <a:spcPct val="150000"/>
                </a:lnSpc>
              </a:pPr>
              <a:r>
                <a:rPr lang="zh-CN" altLang="en-US" sz="1400" dirty="0">
                  <a:cs typeface="+mn-ea"/>
                  <a:sym typeface="+mn-lt"/>
                </a:rPr>
                <a:t>我国经济形势确实面临着很多不确定性因素，但依然有上升的因素。“总理的报告里也特别强调了这一点。这既有国际全球的因素，也有国内的结构性的变更以及经济、社会、生态等等各个方面相互交织的影响，”刘尚希认为，整体来看，年的经济增长依然有上升的因素，这其中最主要的是改革所带来的信心和良好的预期，可以对冲下行的压力因素。</a:t>
              </a:r>
            </a:p>
          </p:txBody>
        </p:sp>
        <p:sp>
          <p:nvSpPr>
            <p:cNvPr id="9" name="PA-矩形: 圆角 2">
              <a:extLst>
                <a:ext uri="{FF2B5EF4-FFF2-40B4-BE49-F238E27FC236}">
                  <a16:creationId xmlns="" xmlns:a16="http://schemas.microsoft.com/office/drawing/2014/main" id="{D1AC4BF2-4105-4739-8196-6BC5A34AAC60}"/>
                </a:ext>
              </a:extLst>
            </p:cNvPr>
            <p:cNvSpPr/>
            <p:nvPr>
              <p:custDataLst>
                <p:tags r:id="rId5"/>
              </p:custDataLst>
            </p:nvPr>
          </p:nvSpPr>
          <p:spPr>
            <a:xfrm>
              <a:off x="-624926" y="1268489"/>
              <a:ext cx="9434831" cy="422223"/>
            </a:xfrm>
            <a:prstGeom prst="roundRect">
              <a:avLst>
                <a:gd name="adj" fmla="val 157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a:solidFill>
                    <a:srgbClr val="C00000"/>
                  </a:solidFill>
                  <a:cs typeface="+mn-ea"/>
                  <a:sym typeface="+mn-lt"/>
                </a:rPr>
                <a:t>刘尚希则分析指出</a:t>
              </a:r>
            </a:p>
          </p:txBody>
        </p:sp>
      </p:grpSp>
    </p:spTree>
    <p:extLst>
      <p:ext uri="{BB962C8B-B14F-4D97-AF65-F5344CB8AC3E}">
        <p14:creationId xmlns:p14="http://schemas.microsoft.com/office/powerpoint/2010/main" val="1388504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a:extLst>
              <a:ext uri="{FF2B5EF4-FFF2-40B4-BE49-F238E27FC236}">
                <a16:creationId xmlns="" xmlns:a16="http://schemas.microsoft.com/office/drawing/2014/main" id="{4DBC6E13-D3FF-4607-A47F-117DE839F69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584" t="15488" r="8650" b="22257"/>
          <a:stretch/>
        </p:blipFill>
        <p:spPr>
          <a:xfrm>
            <a:off x="9216570" y="4858804"/>
            <a:ext cx="2975429" cy="1719486"/>
          </a:xfrm>
          <a:prstGeom prst="rect">
            <a:avLst/>
          </a:prstGeom>
        </p:spPr>
      </p:pic>
      <p:pic>
        <p:nvPicPr>
          <p:cNvPr id="41" name="图片 40">
            <a:extLst>
              <a:ext uri="{FF2B5EF4-FFF2-40B4-BE49-F238E27FC236}">
                <a16:creationId xmlns="" xmlns:a16="http://schemas.microsoft.com/office/drawing/2014/main" id="{191B21A2-8D0E-4574-AD87-DEB612F0870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90" t="34559" r="49886" b="28416"/>
          <a:stretch/>
        </p:blipFill>
        <p:spPr>
          <a:xfrm>
            <a:off x="-116494" y="5128634"/>
            <a:ext cx="4080438" cy="1394504"/>
          </a:xfrm>
          <a:prstGeom prst="rect">
            <a:avLst/>
          </a:prstGeom>
        </p:spPr>
      </p:pic>
      <p:pic>
        <p:nvPicPr>
          <p:cNvPr id="43" name="图片 42">
            <a:extLst>
              <a:ext uri="{FF2B5EF4-FFF2-40B4-BE49-F238E27FC236}">
                <a16:creationId xmlns="" xmlns:a16="http://schemas.microsoft.com/office/drawing/2014/main" id="{57C39C8C-C3C4-4876-AAC1-1C5D4FF86F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812" y="5901360"/>
            <a:ext cx="12238811" cy="956640"/>
          </a:xfrm>
          <a:prstGeom prst="rect">
            <a:avLst/>
          </a:prstGeom>
        </p:spPr>
      </p:pic>
      <p:pic>
        <p:nvPicPr>
          <p:cNvPr id="50" name="图片 49">
            <a:extLst>
              <a:ext uri="{FF2B5EF4-FFF2-40B4-BE49-F238E27FC236}">
                <a16:creationId xmlns="" xmlns:a16="http://schemas.microsoft.com/office/drawing/2014/main" id="{7F0DF73C-D560-458F-8969-841FC38FCB1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67123" flipV="1">
            <a:off x="-703031" y="3534117"/>
            <a:ext cx="2959892" cy="2959892"/>
          </a:xfrm>
          <a:prstGeom prst="rect">
            <a:avLst/>
          </a:prstGeom>
        </p:spPr>
      </p:pic>
      <p:pic>
        <p:nvPicPr>
          <p:cNvPr id="53" name="图片 52">
            <a:extLst>
              <a:ext uri="{FF2B5EF4-FFF2-40B4-BE49-F238E27FC236}">
                <a16:creationId xmlns="" xmlns:a16="http://schemas.microsoft.com/office/drawing/2014/main" id="{8518D62B-97B6-49A6-8D43-7483BFA11F5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469225" y="279710"/>
            <a:ext cx="1124491" cy="1157204"/>
          </a:xfrm>
          <a:prstGeom prst="rect">
            <a:avLst/>
          </a:prstGeom>
        </p:spPr>
      </p:pic>
      <p:pic>
        <p:nvPicPr>
          <p:cNvPr id="59" name="图片 58">
            <a:extLst>
              <a:ext uri="{FF2B5EF4-FFF2-40B4-BE49-F238E27FC236}">
                <a16:creationId xmlns="" xmlns:a16="http://schemas.microsoft.com/office/drawing/2014/main" id="{2ACDA768-F606-42FC-88BE-0B4E5EEB567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4388702" cy="1436914"/>
          </a:xfrm>
          <a:prstGeom prst="rect">
            <a:avLst/>
          </a:prstGeom>
        </p:spPr>
      </p:pic>
      <p:sp>
        <p:nvSpPr>
          <p:cNvPr id="60" name="文本框 59">
            <a:extLst>
              <a:ext uri="{FF2B5EF4-FFF2-40B4-BE49-F238E27FC236}">
                <a16:creationId xmlns="" xmlns:a16="http://schemas.microsoft.com/office/drawing/2014/main" id="{2ADF8319-FBC0-46AA-867F-605ED82FE2B3}"/>
              </a:ext>
            </a:extLst>
          </p:cNvPr>
          <p:cNvSpPr txBox="1"/>
          <p:nvPr/>
        </p:nvSpPr>
        <p:spPr>
          <a:xfrm>
            <a:off x="3958486" y="3924243"/>
            <a:ext cx="4583876" cy="523220"/>
          </a:xfrm>
          <a:prstGeom prst="rect">
            <a:avLst/>
          </a:prstGeom>
          <a:noFill/>
        </p:spPr>
        <p:txBody>
          <a:bodyPr wrap="square" rtlCol="0">
            <a:spAutoFit/>
          </a:bodyPr>
          <a:lstStyle/>
          <a:p>
            <a:pPr algn="dist"/>
            <a:r>
              <a:rPr lang="zh-CN" altLang="en-US" sz="2800" b="1" dirty="0">
                <a:solidFill>
                  <a:srgbClr val="FF0000"/>
                </a:solidFill>
                <a:cs typeface="+mn-ea"/>
                <a:sym typeface="+mn-lt"/>
              </a:rPr>
              <a:t>实现中华民族伟大复兴</a:t>
            </a:r>
          </a:p>
        </p:txBody>
      </p:sp>
      <p:sp>
        <p:nvSpPr>
          <p:cNvPr id="63" name="文本框 62">
            <a:extLst>
              <a:ext uri="{FF2B5EF4-FFF2-40B4-BE49-F238E27FC236}">
                <a16:creationId xmlns="" xmlns:a16="http://schemas.microsoft.com/office/drawing/2014/main" id="{20F21020-A81D-48F1-AB9F-D1AC83F9B0F1}"/>
              </a:ext>
            </a:extLst>
          </p:cNvPr>
          <p:cNvSpPr txBox="1"/>
          <p:nvPr/>
        </p:nvSpPr>
        <p:spPr>
          <a:xfrm>
            <a:off x="3923934" y="5168855"/>
            <a:ext cx="2266170" cy="400110"/>
          </a:xfrm>
          <a:prstGeom prst="rect">
            <a:avLst/>
          </a:prstGeom>
          <a:solidFill>
            <a:srgbClr val="C00000"/>
          </a:solidFill>
        </p:spPr>
        <p:txBody>
          <a:bodyPr wrap="square" rtlCol="0">
            <a:spAutoFit/>
          </a:bodyPr>
          <a:lstStyle/>
          <a:p>
            <a:pPr algn="ctr"/>
            <a:r>
              <a:rPr lang="zh-CN" altLang="en-US" sz="2000" b="1" dirty="0">
                <a:solidFill>
                  <a:schemeClr val="bg1"/>
                </a:solidFill>
                <a:cs typeface="+mn-ea"/>
                <a:sym typeface="+mn-lt"/>
              </a:rPr>
              <a:t>演讲人</a:t>
            </a:r>
            <a:r>
              <a:rPr lang="zh-CN" altLang="en-US" sz="2000" b="1" dirty="0" smtClean="0">
                <a:solidFill>
                  <a:schemeClr val="bg1"/>
                </a:solidFill>
                <a:cs typeface="+mn-ea"/>
                <a:sym typeface="+mn-lt"/>
              </a:rPr>
              <a:t>：</a:t>
            </a:r>
            <a:r>
              <a:rPr lang="zh-CN" altLang="en-US" sz="2000" b="1" dirty="0">
                <a:solidFill>
                  <a:schemeClr val="bg1"/>
                </a:solidFill>
                <a:cs typeface="+mn-ea"/>
                <a:sym typeface="+mn-lt"/>
              </a:rPr>
              <a:t>优</a:t>
            </a:r>
            <a:r>
              <a:rPr lang="zh-CN" altLang="en-US" sz="2000" b="1" dirty="0" smtClean="0">
                <a:solidFill>
                  <a:schemeClr val="bg1"/>
                </a:solidFill>
                <a:cs typeface="+mn-ea"/>
                <a:sym typeface="+mn-lt"/>
              </a:rPr>
              <a:t>品</a:t>
            </a:r>
            <a:r>
              <a:rPr lang="en-US" altLang="zh-CN" sz="2000" b="1" dirty="0" smtClean="0">
                <a:solidFill>
                  <a:schemeClr val="bg1"/>
                </a:solidFill>
                <a:cs typeface="+mn-ea"/>
                <a:sym typeface="+mn-lt"/>
              </a:rPr>
              <a:t>PPT</a:t>
            </a:r>
            <a:endParaRPr lang="zh-CN" altLang="en-US" sz="2000" b="1" dirty="0">
              <a:solidFill>
                <a:schemeClr val="bg1"/>
              </a:solidFill>
              <a:cs typeface="+mn-ea"/>
              <a:sym typeface="+mn-lt"/>
            </a:endParaRPr>
          </a:p>
        </p:txBody>
      </p:sp>
      <p:sp>
        <p:nvSpPr>
          <p:cNvPr id="64" name="文本框 63">
            <a:extLst>
              <a:ext uri="{FF2B5EF4-FFF2-40B4-BE49-F238E27FC236}">
                <a16:creationId xmlns="" xmlns:a16="http://schemas.microsoft.com/office/drawing/2014/main" id="{B430F716-CA48-4B65-A78D-AB2D11275105}"/>
              </a:ext>
            </a:extLst>
          </p:cNvPr>
          <p:cNvSpPr txBox="1"/>
          <p:nvPr/>
        </p:nvSpPr>
        <p:spPr>
          <a:xfrm>
            <a:off x="6419103" y="5168855"/>
            <a:ext cx="2136627" cy="400110"/>
          </a:xfrm>
          <a:prstGeom prst="rect">
            <a:avLst/>
          </a:prstGeom>
          <a:solidFill>
            <a:srgbClr val="C00000"/>
          </a:solidFill>
        </p:spPr>
        <p:txBody>
          <a:bodyPr wrap="square" rtlCol="0">
            <a:spAutoFit/>
          </a:bodyPr>
          <a:lstStyle/>
          <a:p>
            <a:pPr algn="ctr"/>
            <a:r>
              <a:rPr lang="zh-CN" altLang="en-US" sz="2000" b="1" dirty="0">
                <a:solidFill>
                  <a:schemeClr val="bg1"/>
                </a:solidFill>
                <a:cs typeface="+mn-ea"/>
                <a:sym typeface="+mn-lt"/>
              </a:rPr>
              <a:t>时间：</a:t>
            </a:r>
            <a:r>
              <a:rPr lang="en-US" altLang="zh-CN" sz="2000" b="1" dirty="0">
                <a:solidFill>
                  <a:schemeClr val="bg1"/>
                </a:solidFill>
                <a:cs typeface="+mn-ea"/>
                <a:sym typeface="+mn-lt"/>
              </a:rPr>
              <a:t>2020.X.X</a:t>
            </a:r>
            <a:endParaRPr lang="zh-CN" altLang="en-US" sz="2000" b="1" dirty="0">
              <a:solidFill>
                <a:schemeClr val="bg1"/>
              </a:solidFill>
              <a:cs typeface="+mn-ea"/>
              <a:sym typeface="+mn-lt"/>
            </a:endParaRPr>
          </a:p>
        </p:txBody>
      </p:sp>
      <p:cxnSp>
        <p:nvCxnSpPr>
          <p:cNvPr id="66" name="直接连接符 65">
            <a:extLst>
              <a:ext uri="{FF2B5EF4-FFF2-40B4-BE49-F238E27FC236}">
                <a16:creationId xmlns="" xmlns:a16="http://schemas.microsoft.com/office/drawing/2014/main" id="{04631929-F55C-4812-9A6E-DCC42C67E468}"/>
              </a:ext>
            </a:extLst>
          </p:cNvPr>
          <p:cNvCxnSpPr/>
          <p:nvPr/>
        </p:nvCxnSpPr>
        <p:spPr>
          <a:xfrm flipV="1">
            <a:off x="3997121" y="4516969"/>
            <a:ext cx="4506606" cy="22089"/>
          </a:xfrm>
          <a:prstGeom prst="line">
            <a:avLst/>
          </a:prstGeom>
          <a:ln w="12700">
            <a:solidFill>
              <a:srgbClr val="C00000"/>
            </a:solidFill>
          </a:ln>
        </p:spPr>
        <p:style>
          <a:lnRef idx="1">
            <a:schemeClr val="accent2"/>
          </a:lnRef>
          <a:fillRef idx="0">
            <a:schemeClr val="accent2"/>
          </a:fillRef>
          <a:effectRef idx="0">
            <a:schemeClr val="accent2"/>
          </a:effectRef>
          <a:fontRef idx="minor">
            <a:schemeClr val="tx1"/>
          </a:fontRef>
        </p:style>
      </p:cxnSp>
      <p:sp>
        <p:nvSpPr>
          <p:cNvPr id="14" name="文本框 13">
            <a:extLst>
              <a:ext uri="{FF2B5EF4-FFF2-40B4-BE49-F238E27FC236}">
                <a16:creationId xmlns="" xmlns:a16="http://schemas.microsoft.com/office/drawing/2014/main" id="{F77B79BF-8DC3-4B8A-BEE6-4D0B295135AD}"/>
              </a:ext>
            </a:extLst>
          </p:cNvPr>
          <p:cNvSpPr txBox="1"/>
          <p:nvPr/>
        </p:nvSpPr>
        <p:spPr>
          <a:xfrm>
            <a:off x="3417218" y="996584"/>
            <a:ext cx="5666412" cy="2800767"/>
          </a:xfrm>
          <a:prstGeom prst="rect">
            <a:avLst/>
          </a:prstGeom>
          <a:noFill/>
        </p:spPr>
        <p:txBody>
          <a:bodyPr wrap="square" rtlCol="0">
            <a:spAutoFit/>
          </a:bodyPr>
          <a:lstStyle/>
          <a:p>
            <a:pPr algn="dist"/>
            <a:r>
              <a:rPr lang="zh-CN" altLang="en-US" sz="8800" b="1" dirty="0">
                <a:solidFill>
                  <a:srgbClr val="FF0000"/>
                </a:solidFill>
                <a:cs typeface="+mn-ea"/>
                <a:sym typeface="+mn-lt"/>
              </a:rPr>
              <a:t>演讲完毕</a:t>
            </a:r>
            <a:endParaRPr lang="en-US" altLang="zh-CN" sz="8800" b="1" dirty="0">
              <a:solidFill>
                <a:srgbClr val="FF0000"/>
              </a:solidFill>
              <a:cs typeface="+mn-ea"/>
              <a:sym typeface="+mn-lt"/>
            </a:endParaRPr>
          </a:p>
          <a:p>
            <a:pPr algn="dist"/>
            <a:r>
              <a:rPr lang="zh-CN" altLang="en-US" sz="8800" b="1" dirty="0">
                <a:solidFill>
                  <a:srgbClr val="FF0000"/>
                </a:solidFill>
                <a:cs typeface="+mn-ea"/>
                <a:sym typeface="+mn-lt"/>
              </a:rPr>
              <a:t>感谢聆听</a:t>
            </a:r>
          </a:p>
        </p:txBody>
      </p:sp>
    </p:spTree>
    <p:extLst>
      <p:ext uri="{BB962C8B-B14F-4D97-AF65-F5344CB8AC3E}">
        <p14:creationId xmlns:p14="http://schemas.microsoft.com/office/powerpoint/2010/main" val="40277463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1000"/>
                                        <p:tgtEl>
                                          <p:spTgt spid="43"/>
                                        </p:tgtEl>
                                      </p:cBhvr>
                                    </p:animEffect>
                                    <p:anim calcmode="lin" valueType="num">
                                      <p:cBhvr>
                                        <p:cTn id="12" dur="1000" fill="hold"/>
                                        <p:tgtEl>
                                          <p:spTgt spid="43"/>
                                        </p:tgtEl>
                                        <p:attrNameLst>
                                          <p:attrName>ppt_x</p:attrName>
                                        </p:attrNameLst>
                                      </p:cBhvr>
                                      <p:tavLst>
                                        <p:tav tm="0">
                                          <p:val>
                                            <p:strVal val="#ppt_x"/>
                                          </p:val>
                                        </p:tav>
                                        <p:tav tm="100000">
                                          <p:val>
                                            <p:strVal val="#ppt_x"/>
                                          </p:val>
                                        </p:tav>
                                      </p:tavLst>
                                    </p:anim>
                                    <p:anim calcmode="lin" valueType="num">
                                      <p:cBhvr>
                                        <p:cTn id="13" dur="100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1000"/>
                                        <p:tgtEl>
                                          <p:spTgt spid="41"/>
                                        </p:tgtEl>
                                      </p:cBhvr>
                                    </p:animEffect>
                                    <p:anim calcmode="lin" valueType="num">
                                      <p:cBhvr>
                                        <p:cTn id="18" dur="1000" fill="hold"/>
                                        <p:tgtEl>
                                          <p:spTgt spid="41"/>
                                        </p:tgtEl>
                                        <p:attrNameLst>
                                          <p:attrName>ppt_x</p:attrName>
                                        </p:attrNameLst>
                                      </p:cBhvr>
                                      <p:tavLst>
                                        <p:tav tm="0">
                                          <p:val>
                                            <p:strVal val="#ppt_x"/>
                                          </p:val>
                                        </p:tav>
                                        <p:tav tm="100000">
                                          <p:val>
                                            <p:strVal val="#ppt_x"/>
                                          </p:val>
                                        </p:tav>
                                      </p:tavLst>
                                    </p:anim>
                                    <p:anim calcmode="lin" valueType="num">
                                      <p:cBhvr>
                                        <p:cTn id="19" dur="1000" fill="hold"/>
                                        <p:tgtEl>
                                          <p:spTgt spid="4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wipe(left)">
                                      <p:cBhvr>
                                        <p:cTn id="32" dur="500"/>
                                        <p:tgtEl>
                                          <p:spTgt spid="60"/>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1000"/>
                                        <p:tgtEl>
                                          <p:spTgt spid="63"/>
                                        </p:tgtEl>
                                      </p:cBhvr>
                                    </p:animEffect>
                                    <p:anim calcmode="lin" valueType="num">
                                      <p:cBhvr>
                                        <p:cTn id="41" dur="1000" fill="hold"/>
                                        <p:tgtEl>
                                          <p:spTgt spid="63"/>
                                        </p:tgtEl>
                                        <p:attrNameLst>
                                          <p:attrName>ppt_x</p:attrName>
                                        </p:attrNameLst>
                                      </p:cBhvr>
                                      <p:tavLst>
                                        <p:tav tm="0">
                                          <p:val>
                                            <p:strVal val="#ppt_x"/>
                                          </p:val>
                                        </p:tav>
                                        <p:tav tm="100000">
                                          <p:val>
                                            <p:strVal val="#ppt_x"/>
                                          </p:val>
                                        </p:tav>
                                      </p:tavLst>
                                    </p:anim>
                                    <p:anim calcmode="lin" valueType="num">
                                      <p:cBhvr>
                                        <p:cTn id="42" dur="100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42" presetClass="entr" presetSubtype="0"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1000"/>
                                        <p:tgtEl>
                                          <p:spTgt spid="64"/>
                                        </p:tgtEl>
                                      </p:cBhvr>
                                    </p:animEffect>
                                    <p:anim calcmode="lin" valueType="num">
                                      <p:cBhvr>
                                        <p:cTn id="47" dur="1000" fill="hold"/>
                                        <p:tgtEl>
                                          <p:spTgt spid="64"/>
                                        </p:tgtEl>
                                        <p:attrNameLst>
                                          <p:attrName>ppt_x</p:attrName>
                                        </p:attrNameLst>
                                      </p:cBhvr>
                                      <p:tavLst>
                                        <p:tav tm="0">
                                          <p:val>
                                            <p:strVal val="#ppt_x"/>
                                          </p:val>
                                        </p:tav>
                                        <p:tav tm="100000">
                                          <p:val>
                                            <p:strVal val="#ppt_x"/>
                                          </p:val>
                                        </p:tav>
                                      </p:tavLst>
                                    </p:anim>
                                    <p:anim calcmode="lin" valueType="num">
                                      <p:cBhvr>
                                        <p:cTn id="48" dur="1000" fill="hold"/>
                                        <p:tgtEl>
                                          <p:spTgt spid="64"/>
                                        </p:tgtEl>
                                        <p:attrNameLst>
                                          <p:attrName>ppt_y</p:attrName>
                                        </p:attrNameLst>
                                      </p:cBhvr>
                                      <p:tavLst>
                                        <p:tav tm="0">
                                          <p:val>
                                            <p:strVal val="#ppt_y+.1"/>
                                          </p:val>
                                        </p:tav>
                                        <p:tav tm="100000">
                                          <p:val>
                                            <p:strVal val="#ppt_y"/>
                                          </p:val>
                                        </p:tav>
                                      </p:tavLst>
                                    </p:anim>
                                  </p:childTnLst>
                                </p:cTn>
                              </p:par>
                            </p:childTnLst>
                          </p:cTn>
                        </p:par>
                        <p:par>
                          <p:cTn id="49" fill="hold">
                            <p:stCondLst>
                              <p:cond delay="6000"/>
                            </p:stCondLst>
                            <p:childTnLst>
                              <p:par>
                                <p:cTn id="50" presetID="53" presetClass="entr" presetSubtype="16" fill="hold" nodeType="afterEffect">
                                  <p:stCondLst>
                                    <p:cond delay="0"/>
                                  </p:stCondLst>
                                  <p:childTnLst>
                                    <p:set>
                                      <p:cBhvr>
                                        <p:cTn id="51" dur="1" fill="hold">
                                          <p:stCondLst>
                                            <p:cond delay="0"/>
                                          </p:stCondLst>
                                        </p:cTn>
                                        <p:tgtEl>
                                          <p:spTgt spid="53"/>
                                        </p:tgtEl>
                                        <p:attrNameLst>
                                          <p:attrName>style.visibility</p:attrName>
                                        </p:attrNameLst>
                                      </p:cBhvr>
                                      <p:to>
                                        <p:strVal val="visible"/>
                                      </p:to>
                                    </p:set>
                                    <p:anim calcmode="lin" valueType="num">
                                      <p:cBhvr>
                                        <p:cTn id="52" dur="500" fill="hold"/>
                                        <p:tgtEl>
                                          <p:spTgt spid="53"/>
                                        </p:tgtEl>
                                        <p:attrNameLst>
                                          <p:attrName>ppt_w</p:attrName>
                                        </p:attrNameLst>
                                      </p:cBhvr>
                                      <p:tavLst>
                                        <p:tav tm="0">
                                          <p:val>
                                            <p:fltVal val="0"/>
                                          </p:val>
                                        </p:tav>
                                        <p:tav tm="100000">
                                          <p:val>
                                            <p:strVal val="#ppt_w"/>
                                          </p:val>
                                        </p:tav>
                                      </p:tavLst>
                                    </p:anim>
                                    <p:anim calcmode="lin" valueType="num">
                                      <p:cBhvr>
                                        <p:cTn id="53" dur="500" fill="hold"/>
                                        <p:tgtEl>
                                          <p:spTgt spid="53"/>
                                        </p:tgtEl>
                                        <p:attrNameLst>
                                          <p:attrName>ppt_h</p:attrName>
                                        </p:attrNameLst>
                                      </p:cBhvr>
                                      <p:tavLst>
                                        <p:tav tm="0">
                                          <p:val>
                                            <p:fltVal val="0"/>
                                          </p:val>
                                        </p:tav>
                                        <p:tav tm="100000">
                                          <p:val>
                                            <p:strVal val="#ppt_h"/>
                                          </p:val>
                                        </p:tav>
                                      </p:tavLst>
                                    </p:anim>
                                    <p:animEffect transition="in" filter="fade">
                                      <p:cBhvr>
                                        <p:cTn id="54" dur="500"/>
                                        <p:tgtEl>
                                          <p:spTgt spid="53"/>
                                        </p:tgtEl>
                                      </p:cBhvr>
                                    </p:animEffect>
                                  </p:childTnLst>
                                </p:cTn>
                              </p:par>
                            </p:childTnLst>
                          </p:cTn>
                        </p:par>
                        <p:par>
                          <p:cTn id="55" fill="hold">
                            <p:stCondLst>
                              <p:cond delay="6500"/>
                            </p:stCondLst>
                            <p:childTnLst>
                              <p:par>
                                <p:cTn id="56" presetID="17" presetClass="entr" presetSubtype="10"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 calcmode="lin" valueType="num">
                                      <p:cBhvr>
                                        <p:cTn id="58" dur="500" fill="hold"/>
                                        <p:tgtEl>
                                          <p:spTgt spid="50"/>
                                        </p:tgtEl>
                                        <p:attrNameLst>
                                          <p:attrName>ppt_w</p:attrName>
                                        </p:attrNameLst>
                                      </p:cBhvr>
                                      <p:tavLst>
                                        <p:tav tm="0">
                                          <p:val>
                                            <p:fltVal val="0"/>
                                          </p:val>
                                        </p:tav>
                                        <p:tav tm="100000">
                                          <p:val>
                                            <p:strVal val="#ppt_w"/>
                                          </p:val>
                                        </p:tav>
                                      </p:tavLst>
                                    </p:anim>
                                    <p:anim calcmode="lin" valueType="num">
                                      <p:cBhvr>
                                        <p:cTn id="59" dur="500" fill="hold"/>
                                        <p:tgtEl>
                                          <p:spTgt spid="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3" grpId="0" animBg="1"/>
      <p:bldP spid="64" grpId="0" animBg="1"/>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78860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 xmlns:a16="http://schemas.microsoft.com/office/drawing/2014/main" id="{940DD5CE-EE43-4565-92B1-C175F3D39145}"/>
              </a:ext>
            </a:extLst>
          </p:cNvPr>
          <p:cNvPicPr>
            <a:picLocks noChangeAspect="1"/>
          </p:cNvPicPr>
          <p:nvPr/>
        </p:nvPicPr>
        <p:blipFill rotWithShape="1">
          <a:blip r:embed="rId2">
            <a:extLst>
              <a:ext uri="{28A0092B-C50C-407E-A947-70E740481C1C}">
                <a14:useLocalDpi xmlns:a14="http://schemas.microsoft.com/office/drawing/2010/main" val="0"/>
              </a:ext>
            </a:extLst>
          </a:blip>
          <a:srcRect t="11796" b="15861"/>
          <a:stretch/>
        </p:blipFill>
        <p:spPr>
          <a:xfrm>
            <a:off x="1613444" y="273050"/>
            <a:ext cx="8724900" cy="6311900"/>
          </a:xfrm>
          <a:prstGeom prst="rect">
            <a:avLst/>
          </a:prstGeom>
        </p:spPr>
      </p:pic>
      <p:sp>
        <p:nvSpPr>
          <p:cNvPr id="8" name="矩形 7">
            <a:extLst>
              <a:ext uri="{FF2B5EF4-FFF2-40B4-BE49-F238E27FC236}">
                <a16:creationId xmlns="" xmlns:a16="http://schemas.microsoft.com/office/drawing/2014/main" id="{953F478B-B0B0-4AF4-97C8-FA6F29E9F2F2}"/>
              </a:ext>
            </a:extLst>
          </p:cNvPr>
          <p:cNvSpPr/>
          <p:nvPr/>
        </p:nvSpPr>
        <p:spPr>
          <a:xfrm>
            <a:off x="3715414" y="3296355"/>
            <a:ext cx="4761172" cy="923330"/>
          </a:xfrm>
          <a:prstGeom prst="rect">
            <a:avLst/>
          </a:prstGeom>
        </p:spPr>
        <p:txBody>
          <a:bodyPr wrap="square">
            <a:spAutoFit/>
          </a:bodyPr>
          <a:lstStyle/>
          <a:p>
            <a:pPr algn="ctr"/>
            <a:r>
              <a:rPr lang="zh-CN" altLang="en-US" sz="5400" b="1" dirty="0">
                <a:solidFill>
                  <a:srgbClr val="FF0000"/>
                </a:solidFill>
                <a:cs typeface="+mn-ea"/>
                <a:sym typeface="+mn-lt"/>
              </a:rPr>
              <a:t>两会基本概述</a:t>
            </a:r>
          </a:p>
        </p:txBody>
      </p:sp>
      <p:sp>
        <p:nvSpPr>
          <p:cNvPr id="9" name="矩形 8">
            <a:extLst>
              <a:ext uri="{FF2B5EF4-FFF2-40B4-BE49-F238E27FC236}">
                <a16:creationId xmlns="" xmlns:a16="http://schemas.microsoft.com/office/drawing/2014/main" id="{BB179699-54B1-4A38-8414-A2BE1D6DCAAD}"/>
              </a:ext>
            </a:extLst>
          </p:cNvPr>
          <p:cNvSpPr/>
          <p:nvPr/>
        </p:nvSpPr>
        <p:spPr>
          <a:xfrm>
            <a:off x="4964921" y="2237500"/>
            <a:ext cx="2262158" cy="923330"/>
          </a:xfrm>
          <a:prstGeom prst="rect">
            <a:avLst/>
          </a:prstGeom>
        </p:spPr>
        <p:txBody>
          <a:bodyPr wrap="none">
            <a:spAutoFit/>
          </a:bodyPr>
          <a:lstStyle/>
          <a:p>
            <a:r>
              <a:rPr lang="zh-CN" altLang="en-US" sz="5400" b="1" dirty="0">
                <a:solidFill>
                  <a:srgbClr val="FF0000"/>
                </a:solidFill>
                <a:cs typeface="+mn-ea"/>
                <a:sym typeface="+mn-lt"/>
              </a:rPr>
              <a:t>第一章</a:t>
            </a:r>
          </a:p>
        </p:txBody>
      </p:sp>
      <p:pic>
        <p:nvPicPr>
          <p:cNvPr id="6" name="图片 5">
            <a:extLst>
              <a:ext uri="{FF2B5EF4-FFF2-40B4-BE49-F238E27FC236}">
                <a16:creationId xmlns="" xmlns:a16="http://schemas.microsoft.com/office/drawing/2014/main" id="{B9BBB865-CB9E-4D21-A35F-35CF4A8C6F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4335" y="1246408"/>
            <a:ext cx="923330" cy="923330"/>
          </a:xfrm>
          <a:prstGeom prst="rect">
            <a:avLst/>
          </a:prstGeom>
        </p:spPr>
      </p:pic>
    </p:spTree>
    <p:extLst>
      <p:ext uri="{BB962C8B-B14F-4D97-AF65-F5344CB8AC3E}">
        <p14:creationId xmlns:p14="http://schemas.microsoft.com/office/powerpoint/2010/main" val="6385128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AEA6B38-6F31-493E-8880-C4599112F2F5}"/>
              </a:ext>
            </a:extLst>
          </p:cNvPr>
          <p:cNvSpPr/>
          <p:nvPr/>
        </p:nvSpPr>
        <p:spPr>
          <a:xfrm>
            <a:off x="660401" y="3011609"/>
            <a:ext cx="8015748" cy="1015663"/>
          </a:xfrm>
          <a:prstGeom prst="rect">
            <a:avLst/>
          </a:prstGeom>
        </p:spPr>
        <p:txBody>
          <a:bodyPr wrap="square">
            <a:spAutoFit/>
          </a:bodyPr>
          <a:lstStyle/>
          <a:p>
            <a:r>
              <a:rPr lang="en-US" altLang="zh-CN" sz="2000" b="0" i="0" u="none" strike="noStrike" dirty="0">
                <a:effectLst/>
                <a:cs typeface="+mn-ea"/>
                <a:sym typeface="+mn-lt"/>
              </a:rPr>
              <a:t>2017</a:t>
            </a:r>
            <a:r>
              <a:rPr lang="zh-CN" altLang="en-US" sz="2000" b="0" i="0" u="none" strike="noStrike" dirty="0">
                <a:effectLst/>
                <a:cs typeface="+mn-ea"/>
                <a:sym typeface="+mn-lt"/>
              </a:rPr>
              <a:t>年全国两会，即中国人民政治协商会议第十二届全国委员会第五次会议和中华人民共和国第十二届全国人民代表大会第五次会议</a:t>
            </a:r>
            <a:r>
              <a:rPr lang="zh-CN" altLang="en-US" sz="2000" b="0" i="0" dirty="0">
                <a:effectLst/>
                <a:cs typeface="+mn-ea"/>
                <a:sym typeface="+mn-lt"/>
              </a:rPr>
              <a:t>，分别于</a:t>
            </a:r>
            <a:r>
              <a:rPr lang="en-US" altLang="zh-CN" sz="2000" b="0" i="0" dirty="0">
                <a:effectLst/>
                <a:cs typeface="+mn-ea"/>
                <a:sym typeface="+mn-lt"/>
              </a:rPr>
              <a:t>2017</a:t>
            </a:r>
            <a:r>
              <a:rPr lang="zh-CN" altLang="en-US" sz="2000" b="0" i="0" dirty="0">
                <a:effectLst/>
                <a:cs typeface="+mn-ea"/>
                <a:sym typeface="+mn-lt"/>
              </a:rPr>
              <a:t>年</a:t>
            </a:r>
            <a:r>
              <a:rPr lang="en-US" altLang="zh-CN" sz="2000" b="0" i="0" dirty="0">
                <a:effectLst/>
                <a:cs typeface="+mn-ea"/>
                <a:sym typeface="+mn-lt"/>
              </a:rPr>
              <a:t>3</a:t>
            </a:r>
            <a:r>
              <a:rPr lang="zh-CN" altLang="en-US" sz="2000" b="0" i="0" dirty="0">
                <a:effectLst/>
                <a:cs typeface="+mn-ea"/>
                <a:sym typeface="+mn-lt"/>
              </a:rPr>
              <a:t>月</a:t>
            </a:r>
            <a:r>
              <a:rPr lang="en-US" altLang="zh-CN" sz="2000" b="0" i="0" dirty="0">
                <a:effectLst/>
                <a:cs typeface="+mn-ea"/>
                <a:sym typeface="+mn-lt"/>
              </a:rPr>
              <a:t>3</a:t>
            </a:r>
            <a:r>
              <a:rPr lang="zh-CN" altLang="en-US" sz="2000" b="0" i="0" dirty="0">
                <a:effectLst/>
                <a:cs typeface="+mn-ea"/>
                <a:sym typeface="+mn-lt"/>
              </a:rPr>
              <a:t>日</a:t>
            </a:r>
            <a:r>
              <a:rPr lang="en-US" altLang="zh-CN" sz="2000" b="0" i="0" dirty="0">
                <a:effectLst/>
                <a:cs typeface="+mn-ea"/>
                <a:sym typeface="+mn-lt"/>
              </a:rPr>
              <a:t>15</a:t>
            </a:r>
            <a:r>
              <a:rPr lang="zh-CN" altLang="en-US" sz="2000" b="0" i="0" dirty="0">
                <a:effectLst/>
                <a:cs typeface="+mn-ea"/>
                <a:sym typeface="+mn-lt"/>
              </a:rPr>
              <a:t>时和</a:t>
            </a:r>
            <a:r>
              <a:rPr lang="en-US" altLang="zh-CN" sz="2000" b="0" i="0" dirty="0">
                <a:effectLst/>
                <a:cs typeface="+mn-ea"/>
                <a:sym typeface="+mn-lt"/>
              </a:rPr>
              <a:t>3</a:t>
            </a:r>
            <a:r>
              <a:rPr lang="zh-CN" altLang="en-US" sz="2000" b="0" i="0" dirty="0">
                <a:effectLst/>
                <a:cs typeface="+mn-ea"/>
                <a:sym typeface="+mn-lt"/>
              </a:rPr>
              <a:t>月</a:t>
            </a:r>
            <a:r>
              <a:rPr lang="en-US" altLang="zh-CN" sz="2000" b="0" i="0" dirty="0">
                <a:effectLst/>
                <a:cs typeface="+mn-ea"/>
                <a:sym typeface="+mn-lt"/>
              </a:rPr>
              <a:t>5</a:t>
            </a:r>
            <a:r>
              <a:rPr lang="zh-CN" altLang="en-US" sz="2000" b="0" i="0" dirty="0">
                <a:effectLst/>
                <a:cs typeface="+mn-ea"/>
                <a:sym typeface="+mn-lt"/>
              </a:rPr>
              <a:t>日</a:t>
            </a:r>
            <a:r>
              <a:rPr lang="en-US" altLang="zh-CN" sz="2000" b="0" i="0" dirty="0">
                <a:effectLst/>
                <a:cs typeface="+mn-ea"/>
                <a:sym typeface="+mn-lt"/>
              </a:rPr>
              <a:t>9</a:t>
            </a:r>
            <a:r>
              <a:rPr lang="zh-CN" altLang="en-US" sz="2000" b="0" i="0" dirty="0">
                <a:effectLst/>
                <a:cs typeface="+mn-ea"/>
                <a:sym typeface="+mn-lt"/>
              </a:rPr>
              <a:t>时在中国首都</a:t>
            </a:r>
            <a:r>
              <a:rPr lang="zh-CN" altLang="en-US" sz="2000" b="0" i="0" u="none" strike="noStrike" dirty="0">
                <a:effectLst/>
                <a:cs typeface="+mn-ea"/>
                <a:sym typeface="+mn-lt"/>
              </a:rPr>
              <a:t>北京</a:t>
            </a:r>
            <a:r>
              <a:rPr lang="zh-CN" altLang="en-US" sz="2000" b="0" i="0" dirty="0">
                <a:effectLst/>
                <a:cs typeface="+mn-ea"/>
                <a:sym typeface="+mn-lt"/>
              </a:rPr>
              <a:t>开幕</a:t>
            </a:r>
            <a:endParaRPr lang="zh-CN" altLang="en-US" sz="2000" dirty="0">
              <a:cs typeface="+mn-ea"/>
              <a:sym typeface="+mn-lt"/>
            </a:endParaRPr>
          </a:p>
        </p:txBody>
      </p:sp>
      <p:sp>
        <p:nvSpPr>
          <p:cNvPr id="3" name="矩形 2">
            <a:extLst>
              <a:ext uri="{FF2B5EF4-FFF2-40B4-BE49-F238E27FC236}">
                <a16:creationId xmlns="" xmlns:a16="http://schemas.microsoft.com/office/drawing/2014/main" id="{944D18C7-39C4-4AA7-8EAB-0371B941D37B}"/>
              </a:ext>
            </a:extLst>
          </p:cNvPr>
          <p:cNvSpPr/>
          <p:nvPr/>
        </p:nvSpPr>
        <p:spPr>
          <a:xfrm>
            <a:off x="691648" y="4310608"/>
            <a:ext cx="8113883" cy="1631216"/>
          </a:xfrm>
          <a:prstGeom prst="rect">
            <a:avLst/>
          </a:prstGeom>
        </p:spPr>
        <p:txBody>
          <a:bodyPr wrap="square">
            <a:spAutoFit/>
          </a:bodyPr>
          <a:lstStyle/>
          <a:p>
            <a:r>
              <a:rPr lang="en-US" altLang="zh-CN" sz="2000" dirty="0">
                <a:cs typeface="+mn-ea"/>
                <a:sym typeface="+mn-lt"/>
              </a:rPr>
              <a:t>3</a:t>
            </a:r>
            <a:r>
              <a:rPr lang="zh-CN" altLang="en-US" sz="2000" dirty="0">
                <a:cs typeface="+mn-ea"/>
                <a:sym typeface="+mn-lt"/>
              </a:rPr>
              <a:t>月</a:t>
            </a:r>
            <a:r>
              <a:rPr lang="en-US" altLang="zh-CN" sz="2000" dirty="0">
                <a:cs typeface="+mn-ea"/>
                <a:sym typeface="+mn-lt"/>
              </a:rPr>
              <a:t>13</a:t>
            </a:r>
            <a:r>
              <a:rPr lang="zh-CN" altLang="en-US" sz="2000" dirty="0">
                <a:cs typeface="+mn-ea"/>
                <a:sym typeface="+mn-lt"/>
              </a:rPr>
              <a:t>日</a:t>
            </a:r>
            <a:r>
              <a:rPr lang="en-US" altLang="zh-CN" sz="2000" dirty="0">
                <a:cs typeface="+mn-ea"/>
                <a:sym typeface="+mn-lt"/>
              </a:rPr>
              <a:t>9</a:t>
            </a:r>
            <a:r>
              <a:rPr lang="zh-CN" altLang="en-US" sz="2000" dirty="0">
                <a:cs typeface="+mn-ea"/>
                <a:sym typeface="+mn-lt"/>
              </a:rPr>
              <a:t>时</a:t>
            </a:r>
            <a:r>
              <a:rPr lang="en-US" altLang="zh-CN" sz="2000" dirty="0">
                <a:cs typeface="+mn-ea"/>
                <a:sym typeface="+mn-lt"/>
              </a:rPr>
              <a:t>30</a:t>
            </a:r>
            <a:r>
              <a:rPr lang="zh-CN" altLang="en-US" sz="2000" dirty="0">
                <a:cs typeface="+mn-ea"/>
                <a:sym typeface="+mn-lt"/>
              </a:rPr>
              <a:t>分，全国政协十二届五次会议在人民大会堂举行闭幕会，通过人事事项，通过政协第十二届全国委员会第五次会议关于常务委员会工作报告的决议，通过政协第十二届全国委员会提案委员会关于政协十二届五次会议提案审查情况的报告，通过政协第十二届全国委员会第五次会议政治决议。</a:t>
            </a:r>
          </a:p>
        </p:txBody>
      </p:sp>
      <p:sp>
        <p:nvSpPr>
          <p:cNvPr id="4" name="矩形 3">
            <a:extLst>
              <a:ext uri="{FF2B5EF4-FFF2-40B4-BE49-F238E27FC236}">
                <a16:creationId xmlns="" xmlns:a16="http://schemas.microsoft.com/office/drawing/2014/main" id="{1166E314-39D9-4C8E-834C-0B6B65830500}"/>
              </a:ext>
            </a:extLst>
          </p:cNvPr>
          <p:cNvSpPr/>
          <p:nvPr/>
        </p:nvSpPr>
        <p:spPr>
          <a:xfrm>
            <a:off x="3429893" y="1958832"/>
            <a:ext cx="2677944" cy="769441"/>
          </a:xfrm>
          <a:prstGeom prst="rect">
            <a:avLst/>
          </a:prstGeom>
        </p:spPr>
        <p:txBody>
          <a:bodyPr wrap="square">
            <a:spAutoFit/>
          </a:bodyPr>
          <a:lstStyle/>
          <a:p>
            <a:r>
              <a:rPr lang="zh-CN" altLang="en-US" sz="4400" b="1" dirty="0">
                <a:solidFill>
                  <a:srgbClr val="C00000"/>
                </a:solidFill>
                <a:cs typeface="+mn-ea"/>
                <a:sym typeface="+mn-lt"/>
              </a:rPr>
              <a:t>会议概括</a:t>
            </a:r>
          </a:p>
        </p:txBody>
      </p:sp>
      <p:pic>
        <p:nvPicPr>
          <p:cNvPr id="6" name="图片 5">
            <a:extLst>
              <a:ext uri="{FF2B5EF4-FFF2-40B4-BE49-F238E27FC236}">
                <a16:creationId xmlns="" xmlns:a16="http://schemas.microsoft.com/office/drawing/2014/main" id="{D6C7F398-8080-4373-A930-AAA19478FD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776401" flipH="1">
            <a:off x="7968857" y="1599678"/>
            <a:ext cx="4497495" cy="4497495"/>
          </a:xfrm>
          <a:prstGeom prst="rect">
            <a:avLst/>
          </a:prstGeom>
        </p:spPr>
      </p:pic>
    </p:spTree>
    <p:extLst>
      <p:ext uri="{BB962C8B-B14F-4D97-AF65-F5344CB8AC3E}">
        <p14:creationId xmlns:p14="http://schemas.microsoft.com/office/powerpoint/2010/main" val="41948346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7033"/>
                                  </p:iterate>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anim calcmode="lin" valueType="num">
                                      <p:cBhvr>
                                        <p:cTn id="15"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
                                        </p:tgtEl>
                                      </p:cBhvr>
                                    </p:animEffect>
                                  </p:childTnLst>
                                </p:cTn>
                              </p:par>
                              <p:par>
                                <p:cTn id="18" presetID="41" presetClass="entr" presetSubtype="0" fill="hold" grpId="0" nodeType="withEffect">
                                  <p:stCondLst>
                                    <p:cond delay="0"/>
                                  </p:stCondLst>
                                  <p:iterate type="lt">
                                    <p:tmPct val="4741"/>
                                  </p:iterate>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
                                        </p:tgtEl>
                                        <p:attrNameLst>
                                          <p:attrName>ppt_y</p:attrName>
                                        </p:attrNameLst>
                                      </p:cBhvr>
                                      <p:tavLst>
                                        <p:tav tm="0">
                                          <p:val>
                                            <p:strVal val="#ppt_y"/>
                                          </p:val>
                                        </p:tav>
                                        <p:tav tm="100000">
                                          <p:val>
                                            <p:strVal val="#ppt_y"/>
                                          </p:val>
                                        </p:tav>
                                      </p:tavLst>
                                    </p:anim>
                                    <p:anim calcmode="lin" valueType="num">
                                      <p:cBhvr>
                                        <p:cTn id="22"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
                                        </p:tgtEl>
                                      </p:cBhvr>
                                    </p:animEffect>
                                  </p:childTnLst>
                                </p:cTn>
                              </p:par>
                            </p:childTnLst>
                          </p:cTn>
                        </p:par>
                        <p:par>
                          <p:cTn id="25" fill="hold">
                            <p:stCondLst>
                              <p:cond delay="4700"/>
                            </p:stCondLst>
                            <p:childTnLst>
                              <p:par>
                                <p:cTn id="26" presetID="31"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fltVal val="0"/>
                                          </p:val>
                                        </p:tav>
                                        <p:tav tm="100000">
                                          <p:val>
                                            <p:strVal val="#ppt_w"/>
                                          </p:val>
                                        </p:tav>
                                      </p:tavLst>
                                    </p:anim>
                                    <p:anim calcmode="lin" valueType="num">
                                      <p:cBhvr>
                                        <p:cTn id="29" dur="1000" fill="hold"/>
                                        <p:tgtEl>
                                          <p:spTgt spid="6"/>
                                        </p:tgtEl>
                                        <p:attrNameLst>
                                          <p:attrName>ppt_h</p:attrName>
                                        </p:attrNameLst>
                                      </p:cBhvr>
                                      <p:tavLst>
                                        <p:tav tm="0">
                                          <p:val>
                                            <p:fltVal val="0"/>
                                          </p:val>
                                        </p:tav>
                                        <p:tav tm="100000">
                                          <p:val>
                                            <p:strVal val="#ppt_h"/>
                                          </p:val>
                                        </p:tav>
                                      </p:tavLst>
                                    </p:anim>
                                    <p:anim calcmode="lin" valueType="num">
                                      <p:cBhvr>
                                        <p:cTn id="30" dur="1000" fill="hold"/>
                                        <p:tgtEl>
                                          <p:spTgt spid="6"/>
                                        </p:tgtEl>
                                        <p:attrNameLst>
                                          <p:attrName>style.rotation</p:attrName>
                                        </p:attrNameLst>
                                      </p:cBhvr>
                                      <p:tavLst>
                                        <p:tav tm="0">
                                          <p:val>
                                            <p:fltVal val="90"/>
                                          </p:val>
                                        </p:tav>
                                        <p:tav tm="100000">
                                          <p:val>
                                            <p:fltVal val="0"/>
                                          </p:val>
                                        </p:tav>
                                      </p:tavLst>
                                    </p:anim>
                                    <p:animEffect transition="in" filter="fade">
                                      <p:cBhvr>
                                        <p:cTn id="3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0C141358-35DB-417F-B6DF-7404FAA39C7A}"/>
              </a:ext>
            </a:extLst>
          </p:cNvPr>
          <p:cNvSpPr/>
          <p:nvPr/>
        </p:nvSpPr>
        <p:spPr>
          <a:xfrm>
            <a:off x="4924587" y="1618426"/>
            <a:ext cx="2330126" cy="646331"/>
          </a:xfrm>
          <a:prstGeom prst="rect">
            <a:avLst/>
          </a:prstGeom>
        </p:spPr>
        <p:txBody>
          <a:bodyPr wrap="square">
            <a:spAutoFit/>
          </a:bodyPr>
          <a:lstStyle/>
          <a:p>
            <a:pPr algn="ctr"/>
            <a:r>
              <a:rPr lang="zh-CN" altLang="en-US" sz="3600" b="1" dirty="0">
                <a:solidFill>
                  <a:srgbClr val="C00000"/>
                </a:solidFill>
                <a:cs typeface="+mn-ea"/>
                <a:sym typeface="+mn-lt"/>
              </a:rPr>
              <a:t>会议推迟</a:t>
            </a:r>
          </a:p>
        </p:txBody>
      </p:sp>
      <p:sp>
        <p:nvSpPr>
          <p:cNvPr id="5" name="矩形 4">
            <a:extLst>
              <a:ext uri="{FF2B5EF4-FFF2-40B4-BE49-F238E27FC236}">
                <a16:creationId xmlns="" xmlns:a16="http://schemas.microsoft.com/office/drawing/2014/main" id="{F6DA2532-0440-4F14-9A20-A137CF64821F}"/>
              </a:ext>
            </a:extLst>
          </p:cNvPr>
          <p:cNvSpPr/>
          <p:nvPr/>
        </p:nvSpPr>
        <p:spPr>
          <a:xfrm>
            <a:off x="1156475" y="2523797"/>
            <a:ext cx="4458010" cy="3374129"/>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en-US" altLang="zh-CN" dirty="0">
                <a:cs typeface="+mn-ea"/>
                <a:sym typeface="+mn-lt"/>
              </a:rPr>
              <a:t>2020</a:t>
            </a:r>
            <a:r>
              <a:rPr lang="zh-CN" altLang="en-US" dirty="0">
                <a:cs typeface="+mn-ea"/>
                <a:sym typeface="+mn-lt"/>
              </a:rPr>
              <a:t>年</a:t>
            </a:r>
            <a:r>
              <a:rPr lang="en-US" altLang="zh-CN" dirty="0">
                <a:cs typeface="+mn-ea"/>
                <a:sym typeface="+mn-lt"/>
              </a:rPr>
              <a:t>2</a:t>
            </a:r>
            <a:r>
              <a:rPr lang="zh-CN" altLang="en-US" dirty="0">
                <a:cs typeface="+mn-ea"/>
                <a:sym typeface="+mn-lt"/>
              </a:rPr>
              <a:t>月</a:t>
            </a:r>
            <a:r>
              <a:rPr lang="en-US" altLang="zh-CN" dirty="0">
                <a:cs typeface="+mn-ea"/>
                <a:sym typeface="+mn-lt"/>
              </a:rPr>
              <a:t>17</a:t>
            </a:r>
            <a:r>
              <a:rPr lang="zh-CN" altLang="en-US" dirty="0">
                <a:cs typeface="+mn-ea"/>
                <a:sym typeface="+mn-lt"/>
              </a:rPr>
              <a:t>日上午，十三届全国人大常委会第四十七次委员长会议在北京人民大会堂举行，栗战书委员长主持。会议决定，十三届全国人大常委会第十六次会议</a:t>
            </a:r>
            <a:r>
              <a:rPr lang="en-US" altLang="zh-CN" dirty="0">
                <a:cs typeface="+mn-ea"/>
                <a:sym typeface="+mn-lt"/>
              </a:rPr>
              <a:t>2</a:t>
            </a:r>
            <a:r>
              <a:rPr lang="zh-CN" altLang="en-US" dirty="0">
                <a:cs typeface="+mn-ea"/>
                <a:sym typeface="+mn-lt"/>
              </a:rPr>
              <a:t>月</a:t>
            </a:r>
            <a:r>
              <a:rPr lang="en-US" altLang="zh-CN" dirty="0">
                <a:cs typeface="+mn-ea"/>
                <a:sym typeface="+mn-lt"/>
              </a:rPr>
              <a:t>24</a:t>
            </a:r>
            <a:r>
              <a:rPr lang="zh-CN" altLang="en-US" dirty="0">
                <a:cs typeface="+mn-ea"/>
                <a:sym typeface="+mn-lt"/>
              </a:rPr>
              <a:t>日在北京举行。委员长会议建议，关于提请审议全国人大常委会关于推迟召开第十三届全国人民代表大会第三次会议的决定草案的议案</a:t>
            </a:r>
          </a:p>
        </p:txBody>
      </p:sp>
      <p:sp>
        <p:nvSpPr>
          <p:cNvPr id="6" name="矩形 5">
            <a:extLst>
              <a:ext uri="{FF2B5EF4-FFF2-40B4-BE49-F238E27FC236}">
                <a16:creationId xmlns="" xmlns:a16="http://schemas.microsoft.com/office/drawing/2014/main" id="{92B52DC1-A800-4FF8-8D1D-10F356D51E2A}"/>
              </a:ext>
            </a:extLst>
          </p:cNvPr>
          <p:cNvSpPr/>
          <p:nvPr/>
        </p:nvSpPr>
        <p:spPr>
          <a:xfrm>
            <a:off x="5651555" y="2523797"/>
            <a:ext cx="5371270" cy="1712135"/>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en-US" altLang="zh-CN" dirty="0">
                <a:cs typeface="+mn-ea"/>
                <a:sym typeface="+mn-lt"/>
              </a:rPr>
              <a:t>2020</a:t>
            </a:r>
            <a:r>
              <a:rPr lang="zh-CN" altLang="en-US" dirty="0">
                <a:cs typeface="+mn-ea"/>
                <a:sym typeface="+mn-lt"/>
              </a:rPr>
              <a:t>年</a:t>
            </a:r>
            <a:r>
              <a:rPr lang="en-US" altLang="zh-CN" dirty="0">
                <a:cs typeface="+mn-ea"/>
                <a:sym typeface="+mn-lt"/>
              </a:rPr>
              <a:t>2</a:t>
            </a:r>
            <a:r>
              <a:rPr lang="zh-CN" altLang="en-US" dirty="0">
                <a:cs typeface="+mn-ea"/>
                <a:sym typeface="+mn-lt"/>
              </a:rPr>
              <a:t>月</a:t>
            </a:r>
            <a:r>
              <a:rPr lang="en-US" altLang="zh-CN" dirty="0">
                <a:cs typeface="+mn-ea"/>
                <a:sym typeface="+mn-lt"/>
              </a:rPr>
              <a:t>24</a:t>
            </a:r>
            <a:r>
              <a:rPr lang="zh-CN" altLang="en-US" dirty="0">
                <a:cs typeface="+mn-ea"/>
                <a:sym typeface="+mn-lt"/>
              </a:rPr>
              <a:t>日下午，十三届全国人大常委会第十六次会议举行闭幕会。会议表决通过关于推迟召开第十三届全国人民代表大会第三次会议的决定。</a:t>
            </a:r>
          </a:p>
        </p:txBody>
      </p:sp>
      <p:sp>
        <p:nvSpPr>
          <p:cNvPr id="7" name="矩形 6">
            <a:extLst>
              <a:ext uri="{FF2B5EF4-FFF2-40B4-BE49-F238E27FC236}">
                <a16:creationId xmlns="" xmlns:a16="http://schemas.microsoft.com/office/drawing/2014/main" id="{F0AF589A-EF80-4D20-B6BA-16F804E5BD41}"/>
              </a:ext>
            </a:extLst>
          </p:cNvPr>
          <p:cNvSpPr/>
          <p:nvPr/>
        </p:nvSpPr>
        <p:spPr>
          <a:xfrm>
            <a:off x="5614486" y="4185791"/>
            <a:ext cx="5371270" cy="1712135"/>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Ø"/>
            </a:pPr>
            <a:r>
              <a:rPr lang="en-US" altLang="zh-CN" dirty="0">
                <a:cs typeface="+mn-ea"/>
                <a:sym typeface="+mn-lt"/>
              </a:rPr>
              <a:t>2020</a:t>
            </a:r>
            <a:r>
              <a:rPr lang="zh-CN" altLang="en-US" dirty="0">
                <a:cs typeface="+mn-ea"/>
                <a:sym typeface="+mn-lt"/>
              </a:rPr>
              <a:t>年</a:t>
            </a:r>
            <a:r>
              <a:rPr lang="en-US" altLang="zh-CN" dirty="0">
                <a:cs typeface="+mn-ea"/>
                <a:sym typeface="+mn-lt"/>
              </a:rPr>
              <a:t>4</a:t>
            </a:r>
            <a:r>
              <a:rPr lang="zh-CN" altLang="en-US" dirty="0">
                <a:cs typeface="+mn-ea"/>
                <a:sym typeface="+mn-lt"/>
              </a:rPr>
              <a:t>月</a:t>
            </a:r>
            <a:r>
              <a:rPr lang="en-US" altLang="zh-CN" dirty="0">
                <a:cs typeface="+mn-ea"/>
                <a:sym typeface="+mn-lt"/>
              </a:rPr>
              <a:t>29</a:t>
            </a:r>
            <a:r>
              <a:rPr lang="zh-CN" altLang="en-US" dirty="0">
                <a:cs typeface="+mn-ea"/>
                <a:sym typeface="+mn-lt"/>
              </a:rPr>
              <a:t>日，十三届全国人大常委会第十七次会议表决通过了关于十三届全国人大三次会议召开时间的决定。根据决定，十三届全国人大三次会议将于</a:t>
            </a:r>
            <a:r>
              <a:rPr lang="en-US" altLang="zh-CN" dirty="0">
                <a:cs typeface="+mn-ea"/>
                <a:sym typeface="+mn-lt"/>
              </a:rPr>
              <a:t>2020</a:t>
            </a:r>
            <a:r>
              <a:rPr lang="zh-CN" altLang="en-US" dirty="0">
                <a:cs typeface="+mn-ea"/>
                <a:sym typeface="+mn-lt"/>
              </a:rPr>
              <a:t>年</a:t>
            </a:r>
            <a:r>
              <a:rPr lang="en-US" altLang="zh-CN" dirty="0">
                <a:cs typeface="+mn-ea"/>
                <a:sym typeface="+mn-lt"/>
              </a:rPr>
              <a:t>5</a:t>
            </a:r>
            <a:r>
              <a:rPr lang="zh-CN" altLang="en-US" dirty="0">
                <a:cs typeface="+mn-ea"/>
                <a:sym typeface="+mn-lt"/>
              </a:rPr>
              <a:t>月</a:t>
            </a:r>
            <a:r>
              <a:rPr lang="en-US" altLang="zh-CN" dirty="0">
                <a:cs typeface="+mn-ea"/>
                <a:sym typeface="+mn-lt"/>
              </a:rPr>
              <a:t>22</a:t>
            </a:r>
            <a:r>
              <a:rPr lang="zh-CN" altLang="en-US" dirty="0">
                <a:cs typeface="+mn-ea"/>
                <a:sym typeface="+mn-lt"/>
              </a:rPr>
              <a:t>日在北京召开</a:t>
            </a:r>
          </a:p>
        </p:txBody>
      </p:sp>
    </p:spTree>
    <p:extLst>
      <p:ext uri="{BB962C8B-B14F-4D97-AF65-F5344CB8AC3E}">
        <p14:creationId xmlns:p14="http://schemas.microsoft.com/office/powerpoint/2010/main" val="286872235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0C141358-35DB-417F-B6DF-7404FAA39C7A}"/>
              </a:ext>
            </a:extLst>
          </p:cNvPr>
          <p:cNvSpPr/>
          <p:nvPr/>
        </p:nvSpPr>
        <p:spPr>
          <a:xfrm>
            <a:off x="4924587" y="1618426"/>
            <a:ext cx="2330126" cy="646331"/>
          </a:xfrm>
          <a:prstGeom prst="rect">
            <a:avLst/>
          </a:prstGeom>
        </p:spPr>
        <p:txBody>
          <a:bodyPr wrap="square">
            <a:spAutoFit/>
          </a:bodyPr>
          <a:lstStyle/>
          <a:p>
            <a:pPr algn="ctr"/>
            <a:r>
              <a:rPr lang="zh-CN" altLang="en-US" sz="3600" b="1" dirty="0">
                <a:solidFill>
                  <a:srgbClr val="C00000"/>
                </a:solidFill>
                <a:cs typeface="+mn-ea"/>
                <a:sym typeface="+mn-lt"/>
              </a:rPr>
              <a:t>会议推迟</a:t>
            </a:r>
          </a:p>
        </p:txBody>
      </p:sp>
      <p:sp>
        <p:nvSpPr>
          <p:cNvPr id="5" name="矩形 4">
            <a:extLst>
              <a:ext uri="{FF2B5EF4-FFF2-40B4-BE49-F238E27FC236}">
                <a16:creationId xmlns="" xmlns:a16="http://schemas.microsoft.com/office/drawing/2014/main" id="{F6DA2532-0440-4F14-9A20-A137CF64821F}"/>
              </a:ext>
            </a:extLst>
          </p:cNvPr>
          <p:cNvSpPr/>
          <p:nvPr/>
        </p:nvSpPr>
        <p:spPr>
          <a:xfrm>
            <a:off x="1249035" y="2264757"/>
            <a:ext cx="5417212" cy="1712135"/>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u"/>
            </a:pPr>
            <a:r>
              <a:rPr lang="en-US" altLang="zh-CN" dirty="0">
                <a:cs typeface="+mn-ea"/>
                <a:sym typeface="+mn-lt"/>
              </a:rPr>
              <a:t>2020</a:t>
            </a:r>
            <a:r>
              <a:rPr lang="zh-CN" altLang="en-US" dirty="0">
                <a:cs typeface="+mn-ea"/>
                <a:sym typeface="+mn-lt"/>
              </a:rPr>
              <a:t>年</a:t>
            </a:r>
            <a:r>
              <a:rPr lang="en-US" altLang="zh-CN" dirty="0">
                <a:cs typeface="+mn-ea"/>
                <a:sym typeface="+mn-lt"/>
              </a:rPr>
              <a:t>2</a:t>
            </a:r>
            <a:r>
              <a:rPr lang="zh-CN" altLang="en-US" dirty="0">
                <a:cs typeface="+mn-ea"/>
                <a:sym typeface="+mn-lt"/>
              </a:rPr>
              <a:t>月</a:t>
            </a:r>
            <a:r>
              <a:rPr lang="en-US" altLang="zh-CN" dirty="0">
                <a:cs typeface="+mn-ea"/>
                <a:sym typeface="+mn-lt"/>
              </a:rPr>
              <a:t>17</a:t>
            </a:r>
            <a:r>
              <a:rPr lang="zh-CN" altLang="en-US" dirty="0">
                <a:cs typeface="+mn-ea"/>
                <a:sym typeface="+mn-lt"/>
              </a:rPr>
              <a:t>日，政协第十三届全国委员会第三十三次主席会议在京召开，会议研究了关于推迟召开政协第十三届全国委员会第三次会议和常务委员会第十次会议的有关事项等</a:t>
            </a:r>
            <a:endParaRPr lang="zh-CN" altLang="en-US" dirty="0">
              <a:solidFill>
                <a:schemeClr val="tx1">
                  <a:lumMod val="65000"/>
                  <a:lumOff val="35000"/>
                </a:schemeClr>
              </a:solidFill>
              <a:cs typeface="+mn-ea"/>
              <a:sym typeface="+mn-lt"/>
            </a:endParaRPr>
          </a:p>
        </p:txBody>
      </p:sp>
      <p:sp>
        <p:nvSpPr>
          <p:cNvPr id="6" name="矩形 5">
            <a:extLst>
              <a:ext uri="{FF2B5EF4-FFF2-40B4-BE49-F238E27FC236}">
                <a16:creationId xmlns="" xmlns:a16="http://schemas.microsoft.com/office/drawing/2014/main" id="{92B52DC1-A800-4FF8-8D1D-10F356D51E2A}"/>
              </a:ext>
            </a:extLst>
          </p:cNvPr>
          <p:cNvSpPr/>
          <p:nvPr/>
        </p:nvSpPr>
        <p:spPr>
          <a:xfrm>
            <a:off x="1249035" y="4129020"/>
            <a:ext cx="9578898" cy="2127634"/>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u"/>
            </a:pPr>
            <a:r>
              <a:rPr lang="en-US" altLang="zh-CN" dirty="0">
                <a:cs typeface="+mn-ea"/>
                <a:sym typeface="+mn-lt"/>
              </a:rPr>
              <a:t>2020</a:t>
            </a:r>
            <a:r>
              <a:rPr lang="zh-CN" altLang="en-US" dirty="0">
                <a:cs typeface="+mn-ea"/>
                <a:sym typeface="+mn-lt"/>
              </a:rPr>
              <a:t>年</a:t>
            </a:r>
            <a:r>
              <a:rPr lang="en-US" altLang="zh-CN" dirty="0">
                <a:cs typeface="+mn-ea"/>
                <a:sym typeface="+mn-lt"/>
              </a:rPr>
              <a:t>2</a:t>
            </a:r>
            <a:r>
              <a:rPr lang="zh-CN" altLang="en-US" dirty="0">
                <a:cs typeface="+mn-ea"/>
                <a:sym typeface="+mn-lt"/>
              </a:rPr>
              <a:t>月</a:t>
            </a:r>
            <a:r>
              <a:rPr lang="en-US" altLang="zh-CN" dirty="0">
                <a:cs typeface="+mn-ea"/>
                <a:sym typeface="+mn-lt"/>
              </a:rPr>
              <a:t>24</a:t>
            </a:r>
            <a:r>
              <a:rPr lang="zh-CN" altLang="en-US" dirty="0">
                <a:cs typeface="+mn-ea"/>
                <a:sym typeface="+mn-lt"/>
              </a:rPr>
              <a:t>日，中国人民政治协商会议第十三届全国委员会召开第三十三次主席会议，研究了关于推迟召开全国政协十三届三次会议的相关事项，为贯彻落实中共中央关于统筹推进新冠肺炎疫情防控和经济社会发展工作的总体部署、组织全国各级政协组织和广大政协委员积极投身打赢疫情防控阻击战，建议原计划于</a:t>
            </a:r>
            <a:r>
              <a:rPr lang="en-US" altLang="zh-CN" dirty="0">
                <a:cs typeface="+mn-ea"/>
                <a:sym typeface="+mn-lt"/>
              </a:rPr>
              <a:t>3</a:t>
            </a:r>
            <a:r>
              <a:rPr lang="zh-CN" altLang="en-US" dirty="0">
                <a:cs typeface="+mn-ea"/>
                <a:sym typeface="+mn-lt"/>
              </a:rPr>
              <a:t>月</a:t>
            </a:r>
            <a:r>
              <a:rPr lang="en-US" altLang="zh-CN" dirty="0">
                <a:cs typeface="+mn-ea"/>
                <a:sym typeface="+mn-lt"/>
              </a:rPr>
              <a:t>3</a:t>
            </a:r>
            <a:r>
              <a:rPr lang="zh-CN" altLang="en-US" dirty="0">
                <a:cs typeface="+mn-ea"/>
                <a:sym typeface="+mn-lt"/>
              </a:rPr>
              <a:t>日召开的全国政协十三届三次会议予以适当推迟，具体时间另行确定</a:t>
            </a:r>
            <a:endParaRPr lang="zh-CN" altLang="en-US" dirty="0">
              <a:solidFill>
                <a:schemeClr val="tx1">
                  <a:lumMod val="65000"/>
                  <a:lumOff val="35000"/>
                </a:schemeClr>
              </a:solidFill>
              <a:cs typeface="+mn-ea"/>
              <a:sym typeface="+mn-lt"/>
            </a:endParaRPr>
          </a:p>
        </p:txBody>
      </p:sp>
      <p:sp>
        <p:nvSpPr>
          <p:cNvPr id="7" name="矩形 6">
            <a:extLst>
              <a:ext uri="{FF2B5EF4-FFF2-40B4-BE49-F238E27FC236}">
                <a16:creationId xmlns="" xmlns:a16="http://schemas.microsoft.com/office/drawing/2014/main" id="{F0AF589A-EF80-4D20-B6BA-16F804E5BD41}"/>
              </a:ext>
            </a:extLst>
          </p:cNvPr>
          <p:cNvSpPr/>
          <p:nvPr/>
        </p:nvSpPr>
        <p:spPr>
          <a:xfrm>
            <a:off x="6587126" y="2264757"/>
            <a:ext cx="4343140" cy="1712135"/>
          </a:xfrm>
          <a:prstGeom prst="rect">
            <a:avLst/>
          </a:prstGeom>
          <a:ln>
            <a:noFill/>
          </a:ln>
        </p:spPr>
        <p:txBody>
          <a:bodyPr wrap="square">
            <a:spAutoFit/>
          </a:bodyPr>
          <a:lstStyle/>
          <a:p>
            <a:pPr marL="285750" indent="-285750">
              <a:lnSpc>
                <a:spcPct val="150000"/>
              </a:lnSpc>
              <a:buClr>
                <a:srgbClr val="C00000"/>
              </a:buClr>
              <a:buFont typeface="Wingdings" panose="05000000000000000000" pitchFamily="2" charset="2"/>
              <a:buChar char="u"/>
            </a:pPr>
            <a:r>
              <a:rPr lang="en-US" altLang="zh-CN" dirty="0">
                <a:cs typeface="+mn-ea"/>
                <a:sym typeface="+mn-lt"/>
              </a:rPr>
              <a:t>2020</a:t>
            </a:r>
            <a:r>
              <a:rPr lang="zh-CN" altLang="en-US" dirty="0">
                <a:cs typeface="+mn-ea"/>
                <a:sym typeface="+mn-lt"/>
              </a:rPr>
              <a:t>年</a:t>
            </a:r>
            <a:r>
              <a:rPr lang="en-US" altLang="zh-CN" dirty="0">
                <a:cs typeface="+mn-ea"/>
                <a:sym typeface="+mn-lt"/>
              </a:rPr>
              <a:t>4</a:t>
            </a:r>
            <a:r>
              <a:rPr lang="zh-CN" altLang="en-US" dirty="0">
                <a:cs typeface="+mn-ea"/>
                <a:sym typeface="+mn-lt"/>
              </a:rPr>
              <a:t>月，政协第十三届全国委员会第三十五次主席会议在京召开。会议建议全国政协十三届三次会议于</a:t>
            </a:r>
            <a:r>
              <a:rPr lang="en-US" altLang="zh-CN" dirty="0">
                <a:cs typeface="+mn-ea"/>
                <a:sym typeface="+mn-lt"/>
              </a:rPr>
              <a:t>5</a:t>
            </a:r>
            <a:r>
              <a:rPr lang="zh-CN" altLang="en-US" dirty="0">
                <a:cs typeface="+mn-ea"/>
                <a:sym typeface="+mn-lt"/>
              </a:rPr>
              <a:t>月</a:t>
            </a:r>
            <a:r>
              <a:rPr lang="en-US" altLang="zh-CN" dirty="0">
                <a:cs typeface="+mn-ea"/>
                <a:sym typeface="+mn-lt"/>
              </a:rPr>
              <a:t>21</a:t>
            </a:r>
            <a:r>
              <a:rPr lang="zh-CN" altLang="en-US" dirty="0">
                <a:cs typeface="+mn-ea"/>
                <a:sym typeface="+mn-lt"/>
              </a:rPr>
              <a:t>日在北京召开</a:t>
            </a:r>
            <a:endParaRPr lang="zh-CN" altLang="en-US"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2171115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 xmlns:a16="http://schemas.microsoft.com/office/drawing/2014/main" id="{940DD5CE-EE43-4565-92B1-C175F3D39145}"/>
              </a:ext>
            </a:extLst>
          </p:cNvPr>
          <p:cNvPicPr>
            <a:picLocks noChangeAspect="1"/>
          </p:cNvPicPr>
          <p:nvPr/>
        </p:nvPicPr>
        <p:blipFill rotWithShape="1">
          <a:blip r:embed="rId2">
            <a:extLst>
              <a:ext uri="{28A0092B-C50C-407E-A947-70E740481C1C}">
                <a14:useLocalDpi xmlns:a14="http://schemas.microsoft.com/office/drawing/2010/main" val="0"/>
              </a:ext>
            </a:extLst>
          </a:blip>
          <a:srcRect t="11796" b="15861"/>
          <a:stretch/>
        </p:blipFill>
        <p:spPr>
          <a:xfrm>
            <a:off x="1613444" y="273050"/>
            <a:ext cx="8724900" cy="6311900"/>
          </a:xfrm>
          <a:prstGeom prst="rect">
            <a:avLst/>
          </a:prstGeom>
        </p:spPr>
      </p:pic>
      <p:sp>
        <p:nvSpPr>
          <p:cNvPr id="8" name="矩形 7">
            <a:extLst>
              <a:ext uri="{FF2B5EF4-FFF2-40B4-BE49-F238E27FC236}">
                <a16:creationId xmlns="" xmlns:a16="http://schemas.microsoft.com/office/drawing/2014/main" id="{953F478B-B0B0-4AF4-97C8-FA6F29E9F2F2}"/>
              </a:ext>
            </a:extLst>
          </p:cNvPr>
          <p:cNvSpPr/>
          <p:nvPr/>
        </p:nvSpPr>
        <p:spPr>
          <a:xfrm>
            <a:off x="3715414" y="3296355"/>
            <a:ext cx="4761172" cy="1754326"/>
          </a:xfrm>
          <a:prstGeom prst="rect">
            <a:avLst/>
          </a:prstGeom>
        </p:spPr>
        <p:txBody>
          <a:bodyPr wrap="square">
            <a:spAutoFit/>
          </a:bodyPr>
          <a:lstStyle/>
          <a:p>
            <a:pPr algn="ctr"/>
            <a:r>
              <a:rPr lang="zh-CN" altLang="en-US" sz="5400" b="1" dirty="0">
                <a:solidFill>
                  <a:srgbClr val="FF0000"/>
                </a:solidFill>
                <a:cs typeface="+mn-ea"/>
                <a:sym typeface="+mn-lt"/>
              </a:rPr>
              <a:t>全国两会召开时间确定</a:t>
            </a:r>
          </a:p>
        </p:txBody>
      </p:sp>
      <p:sp>
        <p:nvSpPr>
          <p:cNvPr id="9" name="矩形 8">
            <a:extLst>
              <a:ext uri="{FF2B5EF4-FFF2-40B4-BE49-F238E27FC236}">
                <a16:creationId xmlns="" xmlns:a16="http://schemas.microsoft.com/office/drawing/2014/main" id="{BB179699-54B1-4A38-8414-A2BE1D6DCAAD}"/>
              </a:ext>
            </a:extLst>
          </p:cNvPr>
          <p:cNvSpPr/>
          <p:nvPr/>
        </p:nvSpPr>
        <p:spPr>
          <a:xfrm>
            <a:off x="4964921" y="2237500"/>
            <a:ext cx="2262158" cy="923330"/>
          </a:xfrm>
          <a:prstGeom prst="rect">
            <a:avLst/>
          </a:prstGeom>
        </p:spPr>
        <p:txBody>
          <a:bodyPr wrap="none">
            <a:spAutoFit/>
          </a:bodyPr>
          <a:lstStyle/>
          <a:p>
            <a:r>
              <a:rPr lang="zh-CN" altLang="en-US" sz="5400" b="1" dirty="0">
                <a:solidFill>
                  <a:srgbClr val="FF0000"/>
                </a:solidFill>
                <a:cs typeface="+mn-ea"/>
                <a:sym typeface="+mn-lt"/>
              </a:rPr>
              <a:t>第二章</a:t>
            </a:r>
          </a:p>
        </p:txBody>
      </p:sp>
      <p:pic>
        <p:nvPicPr>
          <p:cNvPr id="6" name="图片 5">
            <a:extLst>
              <a:ext uri="{FF2B5EF4-FFF2-40B4-BE49-F238E27FC236}">
                <a16:creationId xmlns="" xmlns:a16="http://schemas.microsoft.com/office/drawing/2014/main" id="{B9BBB865-CB9E-4D21-A35F-35CF4A8C6F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4335" y="1246408"/>
            <a:ext cx="923330" cy="923330"/>
          </a:xfrm>
          <a:prstGeom prst="rect">
            <a:avLst/>
          </a:prstGeom>
        </p:spPr>
      </p:pic>
    </p:spTree>
    <p:extLst>
      <p:ext uri="{BB962C8B-B14F-4D97-AF65-F5344CB8AC3E}">
        <p14:creationId xmlns:p14="http://schemas.microsoft.com/office/powerpoint/2010/main" val="23799015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0CA3B57F-D14E-438E-994F-8F5B9CBC1CBC}"/>
              </a:ext>
            </a:extLst>
          </p:cNvPr>
          <p:cNvSpPr/>
          <p:nvPr/>
        </p:nvSpPr>
        <p:spPr>
          <a:xfrm>
            <a:off x="6263674" y="3118009"/>
            <a:ext cx="3004383" cy="769441"/>
          </a:xfrm>
          <a:prstGeom prst="rect">
            <a:avLst/>
          </a:prstGeom>
        </p:spPr>
        <p:txBody>
          <a:bodyPr wrap="square">
            <a:spAutoFit/>
          </a:bodyPr>
          <a:lstStyle/>
          <a:p>
            <a:pPr>
              <a:lnSpc>
                <a:spcPct val="150000"/>
              </a:lnSpc>
            </a:pPr>
            <a:r>
              <a:rPr lang="en-US" altLang="zh-CN" sz="3200" dirty="0">
                <a:solidFill>
                  <a:srgbClr val="C00000"/>
                </a:solidFill>
                <a:cs typeface="+mn-ea"/>
                <a:sym typeface="+mn-lt"/>
              </a:rPr>
              <a:t>2020</a:t>
            </a:r>
            <a:r>
              <a:rPr lang="zh-CN" altLang="en-US" sz="3200" dirty="0">
                <a:solidFill>
                  <a:srgbClr val="C00000"/>
                </a:solidFill>
                <a:cs typeface="+mn-ea"/>
                <a:sym typeface="+mn-lt"/>
              </a:rPr>
              <a:t>年</a:t>
            </a:r>
            <a:r>
              <a:rPr lang="en-US" altLang="zh-CN" sz="3200" dirty="0">
                <a:solidFill>
                  <a:srgbClr val="C00000"/>
                </a:solidFill>
                <a:cs typeface="+mn-ea"/>
                <a:sym typeface="+mn-lt"/>
              </a:rPr>
              <a:t>4</a:t>
            </a:r>
            <a:r>
              <a:rPr lang="zh-CN" altLang="en-US" sz="3200" dirty="0">
                <a:solidFill>
                  <a:srgbClr val="C00000"/>
                </a:solidFill>
                <a:cs typeface="+mn-ea"/>
                <a:sym typeface="+mn-lt"/>
              </a:rPr>
              <a:t>月</a:t>
            </a:r>
            <a:r>
              <a:rPr lang="en-US" altLang="zh-CN" sz="3200" dirty="0">
                <a:solidFill>
                  <a:srgbClr val="C00000"/>
                </a:solidFill>
                <a:cs typeface="+mn-ea"/>
                <a:sym typeface="+mn-lt"/>
              </a:rPr>
              <a:t>29</a:t>
            </a:r>
            <a:r>
              <a:rPr lang="zh-CN" altLang="en-US" sz="3200" dirty="0">
                <a:solidFill>
                  <a:srgbClr val="C00000"/>
                </a:solidFill>
                <a:cs typeface="+mn-ea"/>
                <a:sym typeface="+mn-lt"/>
              </a:rPr>
              <a:t>日</a:t>
            </a:r>
          </a:p>
        </p:txBody>
      </p:sp>
      <p:sp>
        <p:nvSpPr>
          <p:cNvPr id="5" name="矩形 4">
            <a:extLst>
              <a:ext uri="{FF2B5EF4-FFF2-40B4-BE49-F238E27FC236}">
                <a16:creationId xmlns="" xmlns:a16="http://schemas.microsoft.com/office/drawing/2014/main" id="{F06AD416-5FC3-4DFF-85FC-6A74485FF9CD}"/>
              </a:ext>
            </a:extLst>
          </p:cNvPr>
          <p:cNvSpPr/>
          <p:nvPr/>
        </p:nvSpPr>
        <p:spPr>
          <a:xfrm>
            <a:off x="6263674" y="2160614"/>
            <a:ext cx="2547183" cy="769441"/>
          </a:xfrm>
          <a:prstGeom prst="rect">
            <a:avLst/>
          </a:prstGeom>
        </p:spPr>
        <p:txBody>
          <a:bodyPr wrap="square">
            <a:spAutoFit/>
          </a:bodyPr>
          <a:lstStyle/>
          <a:p>
            <a:r>
              <a:rPr lang="zh-CN" altLang="en-US" sz="4400" b="1" dirty="0">
                <a:solidFill>
                  <a:srgbClr val="C00000"/>
                </a:solidFill>
                <a:cs typeface="+mn-ea"/>
                <a:sym typeface="+mn-lt"/>
              </a:rPr>
              <a:t>会议时间</a:t>
            </a:r>
          </a:p>
        </p:txBody>
      </p:sp>
      <p:sp>
        <p:nvSpPr>
          <p:cNvPr id="6" name="矩形 5">
            <a:extLst>
              <a:ext uri="{FF2B5EF4-FFF2-40B4-BE49-F238E27FC236}">
                <a16:creationId xmlns="" xmlns:a16="http://schemas.microsoft.com/office/drawing/2014/main" id="{828E79EB-D4B3-4284-BD80-80318780A22B}"/>
              </a:ext>
            </a:extLst>
          </p:cNvPr>
          <p:cNvSpPr/>
          <p:nvPr/>
        </p:nvSpPr>
        <p:spPr>
          <a:xfrm>
            <a:off x="6263673" y="4075404"/>
            <a:ext cx="5099419" cy="881139"/>
          </a:xfrm>
          <a:prstGeom prst="rect">
            <a:avLst/>
          </a:prstGeom>
        </p:spPr>
        <p:txBody>
          <a:bodyPr wrap="square">
            <a:spAutoFit/>
          </a:bodyPr>
          <a:lstStyle/>
          <a:p>
            <a:pPr>
              <a:lnSpc>
                <a:spcPct val="150000"/>
              </a:lnSpc>
            </a:pPr>
            <a:r>
              <a:rPr lang="zh-CN" altLang="en-US" dirty="0">
                <a:cs typeface="+mn-ea"/>
                <a:sym typeface="+mn-lt"/>
              </a:rPr>
              <a:t>十三届全国人大常委会第十七次会议表决通过了关于十三届全国人大三次会议召开时间的决定</a:t>
            </a:r>
          </a:p>
        </p:txBody>
      </p:sp>
      <p:sp>
        <p:nvSpPr>
          <p:cNvPr id="7" name="矩形 6">
            <a:extLst>
              <a:ext uri="{FF2B5EF4-FFF2-40B4-BE49-F238E27FC236}">
                <a16:creationId xmlns="" xmlns:a16="http://schemas.microsoft.com/office/drawing/2014/main" id="{3BD88458-8124-4999-B404-5B42F3B79DA2}"/>
              </a:ext>
            </a:extLst>
          </p:cNvPr>
          <p:cNvSpPr/>
          <p:nvPr/>
        </p:nvSpPr>
        <p:spPr>
          <a:xfrm>
            <a:off x="6263674" y="5144497"/>
            <a:ext cx="5099418" cy="830997"/>
          </a:xfrm>
          <a:prstGeom prst="rect">
            <a:avLst/>
          </a:prstGeom>
          <a:ln>
            <a:solidFill>
              <a:srgbClr val="C00000"/>
            </a:solidFill>
          </a:ln>
        </p:spPr>
        <p:txBody>
          <a:bodyPr wrap="square">
            <a:spAutoFit/>
          </a:bodyPr>
          <a:lstStyle/>
          <a:p>
            <a:r>
              <a:rPr lang="zh-CN" altLang="en-US" sz="2400" dirty="0">
                <a:solidFill>
                  <a:srgbClr val="C00000"/>
                </a:solidFill>
                <a:cs typeface="+mn-ea"/>
                <a:sym typeface="+mn-lt"/>
              </a:rPr>
              <a:t>根据决定，十三届全国人大三次会议将于</a:t>
            </a:r>
            <a:r>
              <a:rPr lang="en-US" altLang="zh-CN" sz="2400" dirty="0">
                <a:solidFill>
                  <a:srgbClr val="C00000"/>
                </a:solidFill>
                <a:cs typeface="+mn-ea"/>
                <a:sym typeface="+mn-lt"/>
              </a:rPr>
              <a:t>2020</a:t>
            </a:r>
            <a:r>
              <a:rPr lang="zh-CN" altLang="en-US" sz="2400" dirty="0">
                <a:solidFill>
                  <a:srgbClr val="C00000"/>
                </a:solidFill>
                <a:cs typeface="+mn-ea"/>
                <a:sym typeface="+mn-lt"/>
              </a:rPr>
              <a:t>年</a:t>
            </a:r>
            <a:r>
              <a:rPr lang="en-US" altLang="zh-CN" sz="2400" dirty="0">
                <a:solidFill>
                  <a:srgbClr val="C00000"/>
                </a:solidFill>
                <a:cs typeface="+mn-ea"/>
                <a:sym typeface="+mn-lt"/>
              </a:rPr>
              <a:t>5</a:t>
            </a:r>
            <a:r>
              <a:rPr lang="zh-CN" altLang="en-US" sz="2400" dirty="0">
                <a:solidFill>
                  <a:srgbClr val="C00000"/>
                </a:solidFill>
                <a:cs typeface="+mn-ea"/>
                <a:sym typeface="+mn-lt"/>
              </a:rPr>
              <a:t>月</a:t>
            </a:r>
            <a:r>
              <a:rPr lang="en-US" altLang="zh-CN" sz="2400" dirty="0">
                <a:solidFill>
                  <a:srgbClr val="C00000"/>
                </a:solidFill>
                <a:cs typeface="+mn-ea"/>
                <a:sym typeface="+mn-lt"/>
              </a:rPr>
              <a:t>22</a:t>
            </a:r>
            <a:r>
              <a:rPr lang="zh-CN" altLang="en-US" sz="2400" dirty="0">
                <a:solidFill>
                  <a:srgbClr val="C00000"/>
                </a:solidFill>
                <a:cs typeface="+mn-ea"/>
                <a:sym typeface="+mn-lt"/>
              </a:rPr>
              <a:t>日在北京召开</a:t>
            </a:r>
          </a:p>
        </p:txBody>
      </p:sp>
      <p:pic>
        <p:nvPicPr>
          <p:cNvPr id="9" name="图片 8">
            <a:extLst>
              <a:ext uri="{FF2B5EF4-FFF2-40B4-BE49-F238E27FC236}">
                <a16:creationId xmlns="" xmlns:a16="http://schemas.microsoft.com/office/drawing/2014/main" id="{366784ED-5716-4B38-8826-1466B0DA71C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35728" y="2341756"/>
            <a:ext cx="4516244" cy="4516244"/>
          </a:xfrm>
          <a:prstGeom prst="rect">
            <a:avLst/>
          </a:prstGeom>
        </p:spPr>
      </p:pic>
    </p:spTree>
    <p:extLst>
      <p:ext uri="{BB962C8B-B14F-4D97-AF65-F5344CB8AC3E}">
        <p14:creationId xmlns:p14="http://schemas.microsoft.com/office/powerpoint/2010/main" val="182019915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randombar(horizontal)">
                                      <p:cBhvr>
                                        <p:cTn id="16" dur="500"/>
                                        <p:tgtEl>
                                          <p:spTgt spid="2"/>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5.2.5"/>
</p:tagLst>
</file>

<file path=ppt/tags/tag10.xml><?xml version="1.0" encoding="utf-8"?>
<p:tagLst xmlns:a="http://schemas.openxmlformats.org/drawingml/2006/main" xmlns:r="http://schemas.openxmlformats.org/officeDocument/2006/relationships" xmlns:p="http://schemas.openxmlformats.org/presentationml/2006/main">
  <p:tag name="PA" val="v5.2.5"/>
</p:tagLst>
</file>

<file path=ppt/tags/tag11.xml><?xml version="1.0" encoding="utf-8"?>
<p:tagLst xmlns:a="http://schemas.openxmlformats.org/drawingml/2006/main" xmlns:r="http://schemas.openxmlformats.org/officeDocument/2006/relationships" xmlns:p="http://schemas.openxmlformats.org/presentationml/2006/main">
  <p:tag name="PA" val="v5.2.5"/>
</p:tagLst>
</file>

<file path=ppt/tags/tag12.xml><?xml version="1.0" encoding="utf-8"?>
<p:tagLst xmlns:a="http://schemas.openxmlformats.org/drawingml/2006/main" xmlns:r="http://schemas.openxmlformats.org/officeDocument/2006/relationships" xmlns:p="http://schemas.openxmlformats.org/presentationml/2006/main">
  <p:tag name="PA" val="v5.2.5"/>
</p:tagLst>
</file>

<file path=ppt/tags/tag13.xml><?xml version="1.0" encoding="utf-8"?>
<p:tagLst xmlns:a="http://schemas.openxmlformats.org/drawingml/2006/main" xmlns:r="http://schemas.openxmlformats.org/officeDocument/2006/relationships" xmlns:p="http://schemas.openxmlformats.org/presentationml/2006/main">
  <p:tag name="PA" val="v5.2.5"/>
</p:tagLst>
</file>

<file path=ppt/tags/tag14.xml><?xml version="1.0" encoding="utf-8"?>
<p:tagLst xmlns:a="http://schemas.openxmlformats.org/drawingml/2006/main" xmlns:r="http://schemas.openxmlformats.org/officeDocument/2006/relationships" xmlns:p="http://schemas.openxmlformats.org/presentationml/2006/main">
  <p:tag name="PA" val="v5.2.5"/>
</p:tagLst>
</file>

<file path=ppt/tags/tag15.xml><?xml version="1.0" encoding="utf-8"?>
<p:tagLst xmlns:a="http://schemas.openxmlformats.org/drawingml/2006/main" xmlns:r="http://schemas.openxmlformats.org/officeDocument/2006/relationships" xmlns:p="http://schemas.openxmlformats.org/presentationml/2006/main">
  <p:tag name="PA" val="v5.2.5"/>
</p:tagLst>
</file>

<file path=ppt/tags/tag16.xml><?xml version="1.0" encoding="utf-8"?>
<p:tagLst xmlns:a="http://schemas.openxmlformats.org/drawingml/2006/main" xmlns:r="http://schemas.openxmlformats.org/officeDocument/2006/relationships" xmlns:p="http://schemas.openxmlformats.org/presentationml/2006/main">
  <p:tag name="PA" val="v5.2.5"/>
</p:tagLst>
</file>

<file path=ppt/tags/tag17.xml><?xml version="1.0" encoding="utf-8"?>
<p:tagLst xmlns:a="http://schemas.openxmlformats.org/drawingml/2006/main" xmlns:r="http://schemas.openxmlformats.org/officeDocument/2006/relationships" xmlns:p="http://schemas.openxmlformats.org/presentationml/2006/main">
  <p:tag name="PA" val="v5.2.5"/>
</p:tagLst>
</file>

<file path=ppt/tags/tag18.xml><?xml version="1.0" encoding="utf-8"?>
<p:tagLst xmlns:a="http://schemas.openxmlformats.org/drawingml/2006/main" xmlns:r="http://schemas.openxmlformats.org/officeDocument/2006/relationships" xmlns:p="http://schemas.openxmlformats.org/presentationml/2006/main">
  <p:tag name="PA" val="v5.2.5"/>
</p:tagLst>
</file>

<file path=ppt/tags/tag19.xml><?xml version="1.0" encoding="utf-8"?>
<p:tagLst xmlns:a="http://schemas.openxmlformats.org/drawingml/2006/main" xmlns:r="http://schemas.openxmlformats.org/officeDocument/2006/relationships" xmlns:p="http://schemas.openxmlformats.org/presentationml/2006/main">
  <p:tag name="PA" val="v5.2.5"/>
</p:tagLst>
</file>

<file path=ppt/tags/tag2.xml><?xml version="1.0" encoding="utf-8"?>
<p:tagLst xmlns:a="http://schemas.openxmlformats.org/drawingml/2006/main" xmlns:r="http://schemas.openxmlformats.org/officeDocument/2006/relationships" xmlns:p="http://schemas.openxmlformats.org/presentationml/2006/main">
  <p:tag name="PA" val="v5.2.5"/>
</p:tagLst>
</file>

<file path=ppt/tags/tag20.xml><?xml version="1.0" encoding="utf-8"?>
<p:tagLst xmlns:a="http://schemas.openxmlformats.org/drawingml/2006/main" xmlns:r="http://schemas.openxmlformats.org/officeDocument/2006/relationships" xmlns:p="http://schemas.openxmlformats.org/presentationml/2006/main">
  <p:tag name="PA" val="v5.2.5"/>
</p:tagLst>
</file>

<file path=ppt/tags/tag21.xml><?xml version="1.0" encoding="utf-8"?>
<p:tagLst xmlns:a="http://schemas.openxmlformats.org/drawingml/2006/main" xmlns:r="http://schemas.openxmlformats.org/officeDocument/2006/relationships" xmlns:p="http://schemas.openxmlformats.org/presentationml/2006/main">
  <p:tag name="PA" val="v5.2.5"/>
</p:tagLst>
</file>

<file path=ppt/tags/tag22.xml><?xml version="1.0" encoding="utf-8"?>
<p:tagLst xmlns:a="http://schemas.openxmlformats.org/drawingml/2006/main" xmlns:r="http://schemas.openxmlformats.org/officeDocument/2006/relationships" xmlns:p="http://schemas.openxmlformats.org/presentationml/2006/main">
  <p:tag name="PA" val="v5.2.5"/>
</p:tagLst>
</file>

<file path=ppt/tags/tag23.xml><?xml version="1.0" encoding="utf-8"?>
<p:tagLst xmlns:a="http://schemas.openxmlformats.org/drawingml/2006/main" xmlns:r="http://schemas.openxmlformats.org/officeDocument/2006/relationships" xmlns:p="http://schemas.openxmlformats.org/presentationml/2006/main">
  <p:tag name="PA" val="v5.2.5"/>
</p:tagLst>
</file>

<file path=ppt/tags/tag24.xml><?xml version="1.0" encoding="utf-8"?>
<p:tagLst xmlns:a="http://schemas.openxmlformats.org/drawingml/2006/main" xmlns:r="http://schemas.openxmlformats.org/officeDocument/2006/relationships" xmlns:p="http://schemas.openxmlformats.org/presentationml/2006/main">
  <p:tag name="PA" val="v5.2.5"/>
</p:tagLst>
</file>

<file path=ppt/tags/tag25.xml><?xml version="1.0" encoding="utf-8"?>
<p:tagLst xmlns:a="http://schemas.openxmlformats.org/drawingml/2006/main" xmlns:r="http://schemas.openxmlformats.org/officeDocument/2006/relationships" xmlns:p="http://schemas.openxmlformats.org/presentationml/2006/main">
  <p:tag name="PA" val="v5.2.5"/>
</p:tagLst>
</file>

<file path=ppt/tags/tag26.xml><?xml version="1.0" encoding="utf-8"?>
<p:tagLst xmlns:a="http://schemas.openxmlformats.org/drawingml/2006/main" xmlns:r="http://schemas.openxmlformats.org/officeDocument/2006/relationships" xmlns:p="http://schemas.openxmlformats.org/presentationml/2006/main">
  <p:tag name="PA" val="v5.2.5"/>
</p:tagLst>
</file>

<file path=ppt/tags/tag27.xml><?xml version="1.0" encoding="utf-8"?>
<p:tagLst xmlns:a="http://schemas.openxmlformats.org/drawingml/2006/main" xmlns:r="http://schemas.openxmlformats.org/officeDocument/2006/relationships" xmlns:p="http://schemas.openxmlformats.org/presentationml/2006/main">
  <p:tag name="PA" val="v5.2.5"/>
</p:tagLst>
</file>

<file path=ppt/tags/tag28.xml><?xml version="1.0" encoding="utf-8"?>
<p:tagLst xmlns:a="http://schemas.openxmlformats.org/drawingml/2006/main" xmlns:r="http://schemas.openxmlformats.org/officeDocument/2006/relationships" xmlns:p="http://schemas.openxmlformats.org/presentationml/2006/main">
  <p:tag name="PA" val="v5.2.5"/>
</p:tagLst>
</file>

<file path=ppt/tags/tag29.xml><?xml version="1.0" encoding="utf-8"?>
<p:tagLst xmlns:a="http://schemas.openxmlformats.org/drawingml/2006/main" xmlns:r="http://schemas.openxmlformats.org/officeDocument/2006/relationships" xmlns:p="http://schemas.openxmlformats.org/presentationml/2006/main">
  <p:tag name="PA" val="v5.2.5"/>
</p:tagLst>
</file>

<file path=ppt/tags/tag3.xml><?xml version="1.0" encoding="utf-8"?>
<p:tagLst xmlns:a="http://schemas.openxmlformats.org/drawingml/2006/main" xmlns:r="http://schemas.openxmlformats.org/officeDocument/2006/relationships" xmlns:p="http://schemas.openxmlformats.org/presentationml/2006/main">
  <p:tag name="PA" val="v5.2.5"/>
</p:tagLst>
</file>

<file path=ppt/tags/tag30.xml><?xml version="1.0" encoding="utf-8"?>
<p:tagLst xmlns:a="http://schemas.openxmlformats.org/drawingml/2006/main" xmlns:r="http://schemas.openxmlformats.org/officeDocument/2006/relationships" xmlns:p="http://schemas.openxmlformats.org/presentationml/2006/main">
  <p:tag name="PA" val="v5.2.5"/>
</p:tagLst>
</file>

<file path=ppt/tags/tag31.xml><?xml version="1.0" encoding="utf-8"?>
<p:tagLst xmlns:a="http://schemas.openxmlformats.org/drawingml/2006/main" xmlns:r="http://schemas.openxmlformats.org/officeDocument/2006/relationships" xmlns:p="http://schemas.openxmlformats.org/presentationml/2006/main">
  <p:tag name="PA" val="v5.2.5"/>
</p:tagLst>
</file>

<file path=ppt/tags/tag32.xml><?xml version="1.0" encoding="utf-8"?>
<p:tagLst xmlns:a="http://schemas.openxmlformats.org/drawingml/2006/main" xmlns:r="http://schemas.openxmlformats.org/officeDocument/2006/relationships" xmlns:p="http://schemas.openxmlformats.org/presentationml/2006/main">
  <p:tag name="PA" val="v5.2.5"/>
</p:tagLst>
</file>

<file path=ppt/tags/tag33.xml><?xml version="1.0" encoding="utf-8"?>
<p:tagLst xmlns:a="http://schemas.openxmlformats.org/drawingml/2006/main" xmlns:r="http://schemas.openxmlformats.org/officeDocument/2006/relationships" xmlns:p="http://schemas.openxmlformats.org/presentationml/2006/main">
  <p:tag name="PA" val="v5.2.5"/>
</p:tagLst>
</file>

<file path=ppt/tags/tag34.xml><?xml version="1.0" encoding="utf-8"?>
<p:tagLst xmlns:a="http://schemas.openxmlformats.org/drawingml/2006/main" xmlns:r="http://schemas.openxmlformats.org/officeDocument/2006/relationships" xmlns:p="http://schemas.openxmlformats.org/presentationml/2006/main">
  <p:tag name="PA" val="v5.2.5"/>
</p:tagLst>
</file>

<file path=ppt/tags/tag35.xml><?xml version="1.0" encoding="utf-8"?>
<p:tagLst xmlns:a="http://schemas.openxmlformats.org/drawingml/2006/main" xmlns:r="http://schemas.openxmlformats.org/officeDocument/2006/relationships" xmlns:p="http://schemas.openxmlformats.org/presentationml/2006/main">
  <p:tag name="PA" val="v5.2.5"/>
</p:tagLst>
</file>

<file path=ppt/tags/tag36.xml><?xml version="1.0" encoding="utf-8"?>
<p:tagLst xmlns:a="http://schemas.openxmlformats.org/drawingml/2006/main" xmlns:r="http://schemas.openxmlformats.org/officeDocument/2006/relationships" xmlns:p="http://schemas.openxmlformats.org/presentationml/2006/main">
  <p:tag name="PA" val="v5.2.5"/>
</p:tagLst>
</file>

<file path=ppt/tags/tag37.xml><?xml version="1.0" encoding="utf-8"?>
<p:tagLst xmlns:a="http://schemas.openxmlformats.org/drawingml/2006/main" xmlns:r="http://schemas.openxmlformats.org/officeDocument/2006/relationships" xmlns:p="http://schemas.openxmlformats.org/presentationml/2006/main">
  <p:tag name="PA" val="v5.2.5"/>
</p:tagLst>
</file>

<file path=ppt/tags/tag38.xml><?xml version="1.0" encoding="utf-8"?>
<p:tagLst xmlns:a="http://schemas.openxmlformats.org/drawingml/2006/main" xmlns:r="http://schemas.openxmlformats.org/officeDocument/2006/relationships" xmlns:p="http://schemas.openxmlformats.org/presentationml/2006/main">
  <p:tag name="PA" val="v5.2.5"/>
</p:tagLst>
</file>

<file path=ppt/tags/tag39.xml><?xml version="1.0" encoding="utf-8"?>
<p:tagLst xmlns:a="http://schemas.openxmlformats.org/drawingml/2006/main" xmlns:r="http://schemas.openxmlformats.org/officeDocument/2006/relationships" xmlns:p="http://schemas.openxmlformats.org/presentationml/2006/main">
  <p:tag name="PA" val="v5.2.5"/>
</p:tagLst>
</file>

<file path=ppt/tags/tag4.xml><?xml version="1.0" encoding="utf-8"?>
<p:tagLst xmlns:a="http://schemas.openxmlformats.org/drawingml/2006/main" xmlns:r="http://schemas.openxmlformats.org/officeDocument/2006/relationships" xmlns:p="http://schemas.openxmlformats.org/presentationml/2006/main">
  <p:tag name="PA" val="v5.2.5"/>
</p:tagLst>
</file>

<file path=ppt/tags/tag40.xml><?xml version="1.0" encoding="utf-8"?>
<p:tagLst xmlns:a="http://schemas.openxmlformats.org/drawingml/2006/main" xmlns:r="http://schemas.openxmlformats.org/officeDocument/2006/relationships" xmlns:p="http://schemas.openxmlformats.org/presentationml/2006/main">
  <p:tag name="PA" val="v5.2.5"/>
</p:tagLst>
</file>

<file path=ppt/tags/tag41.xml><?xml version="1.0" encoding="utf-8"?>
<p:tagLst xmlns:a="http://schemas.openxmlformats.org/drawingml/2006/main" xmlns:r="http://schemas.openxmlformats.org/officeDocument/2006/relationships" xmlns:p="http://schemas.openxmlformats.org/presentationml/2006/main">
  <p:tag name="PA" val="v5.2.5"/>
</p:tagLst>
</file>

<file path=ppt/tags/tag42.xml><?xml version="1.0" encoding="utf-8"?>
<p:tagLst xmlns:a="http://schemas.openxmlformats.org/drawingml/2006/main" xmlns:r="http://schemas.openxmlformats.org/officeDocument/2006/relationships" xmlns:p="http://schemas.openxmlformats.org/presentationml/2006/main">
  <p:tag name="PA" val="v5.2.5"/>
</p:tagLst>
</file>

<file path=ppt/tags/tag43.xml><?xml version="1.0" encoding="utf-8"?>
<p:tagLst xmlns:a="http://schemas.openxmlformats.org/drawingml/2006/main" xmlns:r="http://schemas.openxmlformats.org/officeDocument/2006/relationships" xmlns:p="http://schemas.openxmlformats.org/presentationml/2006/main">
  <p:tag name="PA" val="v5.2.5"/>
</p:tagLst>
</file>

<file path=ppt/tags/tag44.xml><?xml version="1.0" encoding="utf-8"?>
<p:tagLst xmlns:a="http://schemas.openxmlformats.org/drawingml/2006/main" xmlns:r="http://schemas.openxmlformats.org/officeDocument/2006/relationships" xmlns:p="http://schemas.openxmlformats.org/presentationml/2006/main">
  <p:tag name="PA" val="v5.2.5"/>
</p:tagLst>
</file>

<file path=ppt/tags/tag45.xml><?xml version="1.0" encoding="utf-8"?>
<p:tagLst xmlns:a="http://schemas.openxmlformats.org/drawingml/2006/main" xmlns:r="http://schemas.openxmlformats.org/officeDocument/2006/relationships" xmlns:p="http://schemas.openxmlformats.org/presentationml/2006/main">
  <p:tag name="PA" val="v5.2.5"/>
</p:tagLst>
</file>

<file path=ppt/tags/tag46.xml><?xml version="1.0" encoding="utf-8"?>
<p:tagLst xmlns:a="http://schemas.openxmlformats.org/drawingml/2006/main" xmlns:r="http://schemas.openxmlformats.org/officeDocument/2006/relationships" xmlns:p="http://schemas.openxmlformats.org/presentationml/2006/main">
  <p:tag name="PA" val="v5.2.5"/>
</p:tagLst>
</file>

<file path=ppt/tags/tag47.xml><?xml version="1.0" encoding="utf-8"?>
<p:tagLst xmlns:a="http://schemas.openxmlformats.org/drawingml/2006/main" xmlns:r="http://schemas.openxmlformats.org/officeDocument/2006/relationships" xmlns:p="http://schemas.openxmlformats.org/presentationml/2006/main">
  <p:tag name="PA" val="v5.2.5"/>
</p:tagLst>
</file>

<file path=ppt/tags/tag48.xml><?xml version="1.0" encoding="utf-8"?>
<p:tagLst xmlns:a="http://schemas.openxmlformats.org/drawingml/2006/main" xmlns:r="http://schemas.openxmlformats.org/officeDocument/2006/relationships" xmlns:p="http://schemas.openxmlformats.org/presentationml/2006/main">
  <p:tag name="PA" val="v5.2.5"/>
</p:tagLst>
</file>

<file path=ppt/tags/tag49.xml><?xml version="1.0" encoding="utf-8"?>
<p:tagLst xmlns:a="http://schemas.openxmlformats.org/drawingml/2006/main" xmlns:r="http://schemas.openxmlformats.org/officeDocument/2006/relationships" xmlns:p="http://schemas.openxmlformats.org/presentationml/2006/main">
  <p:tag name="PA" val="v5.2.5"/>
</p:tagLst>
</file>

<file path=ppt/tags/tag5.xml><?xml version="1.0" encoding="utf-8"?>
<p:tagLst xmlns:a="http://schemas.openxmlformats.org/drawingml/2006/main" xmlns:r="http://schemas.openxmlformats.org/officeDocument/2006/relationships" xmlns:p="http://schemas.openxmlformats.org/presentationml/2006/main">
  <p:tag name="PA" val="v5.2.5"/>
</p:tagLst>
</file>

<file path=ppt/tags/tag50.xml><?xml version="1.0" encoding="utf-8"?>
<p:tagLst xmlns:a="http://schemas.openxmlformats.org/drawingml/2006/main" xmlns:r="http://schemas.openxmlformats.org/officeDocument/2006/relationships" xmlns:p="http://schemas.openxmlformats.org/presentationml/2006/main">
  <p:tag name="PA" val="v5.2.5"/>
</p:tagLst>
</file>

<file path=ppt/tags/tag51.xml><?xml version="1.0" encoding="utf-8"?>
<p:tagLst xmlns:a="http://schemas.openxmlformats.org/drawingml/2006/main" xmlns:r="http://schemas.openxmlformats.org/officeDocument/2006/relationships" xmlns:p="http://schemas.openxmlformats.org/presentationml/2006/main">
  <p:tag name="PA" val="v5.2.5"/>
</p:tagLst>
</file>

<file path=ppt/tags/tag52.xml><?xml version="1.0" encoding="utf-8"?>
<p:tagLst xmlns:a="http://schemas.openxmlformats.org/drawingml/2006/main" xmlns:r="http://schemas.openxmlformats.org/officeDocument/2006/relationships" xmlns:p="http://schemas.openxmlformats.org/presentationml/2006/main">
  <p:tag name="PA" val="v5.2.5"/>
</p:tagLst>
</file>

<file path=ppt/tags/tag53.xml><?xml version="1.0" encoding="utf-8"?>
<p:tagLst xmlns:a="http://schemas.openxmlformats.org/drawingml/2006/main" xmlns:r="http://schemas.openxmlformats.org/officeDocument/2006/relationships" xmlns:p="http://schemas.openxmlformats.org/presentationml/2006/main">
  <p:tag name="PA" val="v5.2.5"/>
</p:tagLst>
</file>

<file path=ppt/tags/tag54.xml><?xml version="1.0" encoding="utf-8"?>
<p:tagLst xmlns:a="http://schemas.openxmlformats.org/drawingml/2006/main" xmlns:r="http://schemas.openxmlformats.org/officeDocument/2006/relationships" xmlns:p="http://schemas.openxmlformats.org/presentationml/2006/main">
  <p:tag name="PA" val="v5.2.5"/>
</p:tagLst>
</file>

<file path=ppt/tags/tag55.xml><?xml version="1.0" encoding="utf-8"?>
<p:tagLst xmlns:a="http://schemas.openxmlformats.org/drawingml/2006/main" xmlns:r="http://schemas.openxmlformats.org/officeDocument/2006/relationships" xmlns:p="http://schemas.openxmlformats.org/presentationml/2006/main">
  <p:tag name="PA" val="v5.2.5"/>
</p:tagLst>
</file>

<file path=ppt/tags/tag56.xml><?xml version="1.0" encoding="utf-8"?>
<p:tagLst xmlns:a="http://schemas.openxmlformats.org/drawingml/2006/main" xmlns:r="http://schemas.openxmlformats.org/officeDocument/2006/relationships" xmlns:p="http://schemas.openxmlformats.org/presentationml/2006/main">
  <p:tag name="PA" val="v5.2.5"/>
</p:tagLst>
</file>

<file path=ppt/tags/tag57.xml><?xml version="1.0" encoding="utf-8"?>
<p:tagLst xmlns:a="http://schemas.openxmlformats.org/drawingml/2006/main" xmlns:r="http://schemas.openxmlformats.org/officeDocument/2006/relationships" xmlns:p="http://schemas.openxmlformats.org/presentationml/2006/main">
  <p:tag name="PA" val="v5.2.5"/>
</p:tagLst>
</file>

<file path=ppt/tags/tag58.xml><?xml version="1.0" encoding="utf-8"?>
<p:tagLst xmlns:a="http://schemas.openxmlformats.org/drawingml/2006/main" xmlns:r="http://schemas.openxmlformats.org/officeDocument/2006/relationships" xmlns:p="http://schemas.openxmlformats.org/presentationml/2006/main">
  <p:tag name="PA" val="v5.2.5"/>
</p:tagLst>
</file>

<file path=ppt/tags/tag59.xml><?xml version="1.0" encoding="utf-8"?>
<p:tagLst xmlns:a="http://schemas.openxmlformats.org/drawingml/2006/main" xmlns:r="http://schemas.openxmlformats.org/officeDocument/2006/relationships" xmlns:p="http://schemas.openxmlformats.org/presentationml/2006/main">
  <p:tag name="PA" val="v5.2.5"/>
</p:tagLst>
</file>

<file path=ppt/tags/tag6.xml><?xml version="1.0" encoding="utf-8"?>
<p:tagLst xmlns:a="http://schemas.openxmlformats.org/drawingml/2006/main" xmlns:r="http://schemas.openxmlformats.org/officeDocument/2006/relationships" xmlns:p="http://schemas.openxmlformats.org/presentationml/2006/main">
  <p:tag name="PA" val="v5.2.5"/>
</p:tagLst>
</file>

<file path=ppt/tags/tag60.xml><?xml version="1.0" encoding="utf-8"?>
<p:tagLst xmlns:a="http://schemas.openxmlformats.org/drawingml/2006/main" xmlns:r="http://schemas.openxmlformats.org/officeDocument/2006/relationships" xmlns:p="http://schemas.openxmlformats.org/presentationml/2006/main">
  <p:tag name="PA" val="v5.2.5"/>
</p:tagLst>
</file>

<file path=ppt/tags/tag7.xml><?xml version="1.0" encoding="utf-8"?>
<p:tagLst xmlns:a="http://schemas.openxmlformats.org/drawingml/2006/main" xmlns:r="http://schemas.openxmlformats.org/officeDocument/2006/relationships" xmlns:p="http://schemas.openxmlformats.org/presentationml/2006/main">
  <p:tag name="PA" val="v5.2.5"/>
</p:tagLst>
</file>

<file path=ppt/tags/tag8.xml><?xml version="1.0" encoding="utf-8"?>
<p:tagLst xmlns:a="http://schemas.openxmlformats.org/drawingml/2006/main" xmlns:r="http://schemas.openxmlformats.org/officeDocument/2006/relationships" xmlns:p="http://schemas.openxmlformats.org/presentationml/2006/main">
  <p:tag name="PA" val="v5.2.5"/>
</p:tagLst>
</file>

<file path=ppt/tags/tag9.xml><?xml version="1.0" encoding="utf-8"?>
<p:tagLst xmlns:a="http://schemas.openxmlformats.org/drawingml/2006/main" xmlns:r="http://schemas.openxmlformats.org/officeDocument/2006/relationships" xmlns:p="http://schemas.openxmlformats.org/presentationml/2006/main">
  <p:tag name="PA" val="v5.2.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vesgfnfo">
      <a:majorFont>
        <a:latin typeface="思源黑体 CN" panose="020F0302020204030204"/>
        <a:ea typeface="思源黑体 CN"/>
        <a:cs typeface=""/>
      </a:majorFont>
      <a:minorFont>
        <a:latin typeface="思源黑体 CN" panose="020F0502020204030204"/>
        <a:ea typeface="思源黑体 C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TotalTime>
  <Words>3457</Words>
  <Application>Microsoft Office PowerPoint</Application>
  <PresentationFormat>宽屏</PresentationFormat>
  <Paragraphs>118</Paragraphs>
  <Slides>33</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33</vt:i4>
      </vt:variant>
    </vt:vector>
  </HeadingPairs>
  <TitlesOfParts>
    <vt:vector size="43" baseType="lpstr">
      <vt:lpstr>Meiryo</vt:lpstr>
      <vt:lpstr>思源黑体 CN</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20</cp:revision>
  <dcterms:created xsi:type="dcterms:W3CDTF">2020-05-09T07:27:53Z</dcterms:created>
  <dcterms:modified xsi:type="dcterms:W3CDTF">2020-06-15T06:58:34Z</dcterms:modified>
</cp:coreProperties>
</file>