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3" r:id="rId6"/>
    <p:sldId id="264" r:id="rId7"/>
    <p:sldId id="265" r:id="rId8"/>
    <p:sldId id="269" r:id="rId9"/>
    <p:sldId id="259" r:id="rId10"/>
    <p:sldId id="270" r:id="rId11"/>
    <p:sldId id="271" r:id="rId12"/>
    <p:sldId id="272" r:id="rId13"/>
    <p:sldId id="260" r:id="rId14"/>
    <p:sldId id="273" r:id="rId15"/>
    <p:sldId id="274" r:id="rId16"/>
    <p:sldId id="275" r:id="rId17"/>
    <p:sldId id="276" r:id="rId18"/>
    <p:sldId id="277" r:id="rId19"/>
    <p:sldId id="261" r:id="rId20"/>
    <p:sldId id="278" r:id="rId21"/>
    <p:sldId id="280" r:id="rId22"/>
    <p:sldId id="262" r:id="rId23"/>
    <p:sldId id="268" r:id="rId24"/>
    <p:sldId id="267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6453"/>
    <a:srgbClr val="FEE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8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F2199-23D4-4758-999E-373666EC35BA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F2B05-46CA-4B6E-BBEA-01006585B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61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23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985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20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022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52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272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424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553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377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3705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1301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89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227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387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903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808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867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43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850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19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525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322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3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785A55-9ECF-4EB7-A6CA-819EDB45E7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2"/>
            <a:ext cx="12192000" cy="681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3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8DD2C86-BD7E-4B34-B51C-F5042CE95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20A7614-D896-4A7A-BCB5-3BD7C017E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48D971C-35A7-4145-A113-FC812D13D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3CD96A0-6066-435A-A101-60564EDE8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5A22DC7-0E2D-4DB0-B1BF-302B8175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29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4E9C92D-A66B-4E08-97D6-92912B8BAB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F6C6081-73F5-45DE-AFB4-DCBBA7288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FCBFCB8-CBBA-412D-BBA8-04DF3DAFC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BE693E6-1FA4-43A9-8EBF-0A24DD476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B51CC8E-4AD4-4BBF-9910-08FB47F3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1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3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28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10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473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069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13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32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EE0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01C525F-49BD-4038-AEB0-4C49A144EB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2"/>
            <a:ext cx="12192000" cy="6816896"/>
          </a:xfrm>
          <a:prstGeom prst="rect">
            <a:avLst/>
          </a:prstGeom>
        </p:spPr>
      </p:pic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6E728F8-3FC9-43D0-B591-54E98E87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3E208E-9523-4A1C-AF15-7F1AD87CB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57D082A-2FE7-471E-9DA4-5A02708B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49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840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61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73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2ED608-2189-4CB0-BC3D-AD0E25448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021552A-23CE-4B4D-8652-D22566A31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C922E6F-F686-48F0-B5CB-A7D1668AE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89EBF1F-DA2A-46AF-B318-10046EBB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D8FBBD-D259-4975-B06A-F5F0380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3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E0A40EE-E7BA-471B-977F-A6FA3BCF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40D5D4C-C6AD-41BF-BA17-4701301D3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8503C56-F83F-4735-90B2-C17BCD1B9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BBA80E6-7864-458A-AEE4-72777C328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E8A97D-067B-4443-99A7-80231961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CD414E1-FCF2-484D-9A7D-CB456DC69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37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70BC41-2D21-4898-83BF-4FB98F910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90686A5-BFB8-43CF-B4E4-21602B544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29C65A3-8502-4703-A145-1E26FAA77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5947AA0-9581-46D5-BB89-5DF51269CE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7ADC88F-BE4B-4610-ABB2-AE7F552D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DF242CA-2F56-4E22-BD36-AA80A0A4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83FABBC-1928-44C5-813A-21BABAA58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8129CC2-8DD7-4800-8E40-423851C4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59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F87785-9B97-484E-930F-1659E5257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22B91D7-AD43-4AD9-AFDC-3C25ADE2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A3BEE40-9BF2-42BC-A546-D3413C84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2DDC4DE-7A90-4CED-941E-123DC602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99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445D33-471E-4194-B908-1A6F86FE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F679278-DA2F-413D-8304-5A97D1E12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9CF2CD1-B4C7-43DC-AA41-077124DD0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77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C4D535D-E5B7-4EF8-9EBA-EC69765B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B2396EA-F0E0-411C-91FF-2A1913D51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30A1DA8-C3B3-46B6-94FD-3EA0AA7A7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498AFAE-51E4-4B3B-8256-B45259AA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FCD02CB-B2E0-454E-86A8-C42CBD064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4BF57F3-E387-4998-8220-54AB06448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25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B0DE26D-72DB-427A-B90A-5AB0D9A0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BA6E4B2-D334-44AF-A854-77A63A7BA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5CD2A32-DA65-4282-8896-08BA33682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3D40506-2B1E-4B96-A13A-F39E764E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9B9C5DF-1A49-473E-9D30-AFB8C98E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3D7529A-86B1-40CB-86F0-068BE9892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5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3E2B1E7-0605-4A89-9B15-57478B8F0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C88C987-9D72-41B4-9840-58E174F9A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B5B422A-F835-400A-8935-4BBF5D267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B4917-7880-4F77-B798-C68CCE5B36E5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E8E9A9D-A748-4137-8465-3DE0C5ABCA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1E0A293-B8FC-40BB-8754-F7872BE21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60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8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FEB10B9-2C82-4D83-AE95-38CC738400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3" t="66667" r="-1" b="1975"/>
          <a:stretch/>
        </p:blipFill>
        <p:spPr>
          <a:xfrm>
            <a:off x="8037299" y="3568291"/>
            <a:ext cx="3378014" cy="18897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4A33501-4E69-488C-AE5F-B40AE8CB2C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00"/>
          <a:stretch/>
        </p:blipFill>
        <p:spPr>
          <a:xfrm>
            <a:off x="0" y="5318760"/>
            <a:ext cx="12192000" cy="1587900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D2DC27E-589C-4DEC-80AC-870FD5F758A5}"/>
              </a:ext>
            </a:extLst>
          </p:cNvPr>
          <p:cNvGrpSpPr/>
          <p:nvPr/>
        </p:nvGrpSpPr>
        <p:grpSpPr>
          <a:xfrm>
            <a:off x="1723197" y="1421866"/>
            <a:ext cx="8335203" cy="2215991"/>
            <a:chOff x="3471094" y="2243052"/>
            <a:chExt cx="5181600" cy="4277873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796C069-7788-496D-91C0-FB71792C9404}"/>
                </a:ext>
              </a:extLst>
            </p:cNvPr>
            <p:cNvSpPr txBox="1"/>
            <p:nvPr/>
          </p:nvSpPr>
          <p:spPr>
            <a:xfrm>
              <a:off x="3471094" y="2243052"/>
              <a:ext cx="5181600" cy="4277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b="1" dirty="0">
                  <a:solidFill>
                    <a:schemeClr val="bg1"/>
                  </a:solidFill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  <a:latin typeface="迷你简花蝶" panose="02010604000101010101" pitchFamily="2" charset="-122"/>
                  <a:ea typeface="迷你简花蝶" panose="02010604000101010101" pitchFamily="2" charset="-122"/>
                </a:rPr>
                <a:t>活化石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2AECD0F-3176-4FC3-A99B-EFD7E4080B0B}"/>
                </a:ext>
              </a:extLst>
            </p:cNvPr>
            <p:cNvSpPr txBox="1"/>
            <p:nvPr/>
          </p:nvSpPr>
          <p:spPr>
            <a:xfrm>
              <a:off x="3471094" y="2243052"/>
              <a:ext cx="5181600" cy="4277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b="1" dirty="0">
                  <a:solidFill>
                    <a:schemeClr val="bg1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花蝶" panose="02010604000101010101" pitchFamily="2" charset="-122"/>
                  <a:ea typeface="迷你简花蝶" panose="02010604000101010101" pitchFamily="2" charset="-122"/>
                </a:rPr>
                <a:t>活化石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F9BBFB1-B6F2-4B57-AEEF-39C3D5656E2A}"/>
              </a:ext>
            </a:extLst>
          </p:cNvPr>
          <p:cNvSpPr txBox="1"/>
          <p:nvPr/>
        </p:nvSpPr>
        <p:spPr>
          <a:xfrm>
            <a:off x="3080109" y="3568291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人教版小学二年级上册语文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AE91680B-5C97-41D1-86CA-8647D7DAD364}"/>
              </a:ext>
            </a:extLst>
          </p:cNvPr>
          <p:cNvSpPr txBox="1"/>
          <p:nvPr/>
        </p:nvSpPr>
        <p:spPr>
          <a:xfrm>
            <a:off x="3080110" y="4116267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授课老师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时间：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202X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年  </a:t>
            </a:r>
            <a:endParaRPr lang="zh-CN" altLang="en-US" sz="2400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迷你简蝶语" panose="02010604000101010101" pitchFamily="2" charset="-122"/>
              <a:ea typeface="迷你简蝶语" panose="0201060400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E14ADE9-35DE-46C3-8E78-34971489D6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2" t="74521" r="60338" b="8867"/>
          <a:stretch/>
        </p:blipFill>
        <p:spPr>
          <a:xfrm rot="19610264">
            <a:off x="-76869" y="346923"/>
            <a:ext cx="4444229" cy="148853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D996D9B-9E1D-4CCC-8018-6CA49C5F8EEE}"/>
              </a:ext>
            </a:extLst>
          </p:cNvPr>
          <p:cNvSpPr txBox="1"/>
          <p:nvPr/>
        </p:nvSpPr>
        <p:spPr>
          <a:xfrm rot="19478327">
            <a:off x="450087" y="1034889"/>
            <a:ext cx="245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defRPr>
            </a:lvl1pPr>
          </a:lstStyle>
          <a:p>
            <a:r>
              <a:rPr lang="zh-CN" altLang="en-US" sz="3200" dirty="0"/>
              <a:t>第</a:t>
            </a:r>
            <a:r>
              <a:rPr lang="en-US" altLang="zh-CN" sz="3200" dirty="0"/>
              <a:t>33</a:t>
            </a:r>
            <a:r>
              <a:rPr lang="zh-CN" altLang="en-US" sz="3200" dirty="0"/>
              <a:t>课</a:t>
            </a:r>
          </a:p>
        </p:txBody>
      </p:sp>
    </p:spTree>
    <p:extLst>
      <p:ext uri="{BB962C8B-B14F-4D97-AF65-F5344CB8AC3E}">
        <p14:creationId xmlns:p14="http://schemas.microsoft.com/office/powerpoint/2010/main" val="2536727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24FE3B1-6EB4-4652-ADC1-750E324FDD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7906" y="684041"/>
            <a:ext cx="3378297" cy="19287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3E985C1-1505-457F-88BC-0D30990ED3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6761" y="2268943"/>
            <a:ext cx="2880589" cy="21954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E827C-A12C-4524-9DF7-C513306599A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4938" y="3921992"/>
            <a:ext cx="2912412" cy="251726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C520AF8-6D67-44B8-8BD6-B9098E90D5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87" y="2063237"/>
            <a:ext cx="5123007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4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D9E6B30-DC7D-4E72-A674-0D6A9CA301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137" y="986104"/>
            <a:ext cx="2801854" cy="264705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01A2AD-FB58-4CBE-9C1F-0727E753B89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500" y="2268004"/>
            <a:ext cx="3184083" cy="25597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AE6FBCA-5AF8-43C9-8E24-492DBF3F439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1644" y="3633158"/>
            <a:ext cx="2896225" cy="23779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A55F98-2975-4C76-939D-3A1197DD75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76" y="3633158"/>
            <a:ext cx="3044873" cy="222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4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49FB912-4B25-450B-95BB-972A793B75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29846" r="9285" b="20542"/>
          <a:stretch/>
        </p:blipFill>
        <p:spPr>
          <a:xfrm>
            <a:off x="2721431" y="1937658"/>
            <a:ext cx="6727372" cy="309944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F599888-B0B7-4622-9139-56BBAD3A4B42}"/>
              </a:ext>
            </a:extLst>
          </p:cNvPr>
          <p:cNvSpPr txBox="1"/>
          <p:nvPr/>
        </p:nvSpPr>
        <p:spPr>
          <a:xfrm>
            <a:off x="3924087" y="2732974"/>
            <a:ext cx="4142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000" dirty="0"/>
              <a:t>课文赏析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1E6E834-67B6-4E97-86F1-502BD6461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1541">
            <a:off x="1791125" y="2217002"/>
            <a:ext cx="3063269" cy="30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6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C444735-C916-4175-ACA5-93D723104C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74" y="1162050"/>
            <a:ext cx="4844585" cy="51816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6DBA4B8-5E5A-41BE-B831-4FFED4E8C3F2}"/>
              </a:ext>
            </a:extLst>
          </p:cNvPr>
          <p:cNvSpPr/>
          <p:nvPr/>
        </p:nvSpPr>
        <p:spPr>
          <a:xfrm>
            <a:off x="5334308" y="2127667"/>
            <a:ext cx="6152841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在博物馆里，我们观看一块块化石，就能看到亿万年前的动物、植物。那么，你看过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活的化石</a:t>
            </a:r>
            <a:r>
              <a:rPr lang="zh-CN" altLang="en-US" sz="36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吗？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5CE4739-262A-41CD-A95F-D7269CBD0A88}"/>
              </a:ext>
            </a:extLst>
          </p:cNvPr>
          <p:cNvSpPr txBox="1"/>
          <p:nvPr/>
        </p:nvSpPr>
        <p:spPr>
          <a:xfrm>
            <a:off x="1935480" y="1813560"/>
            <a:ext cx="2423160" cy="1023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50000"/>
              </a:spcBef>
              <a:defRPr sz="3600" b="1">
                <a:solidFill>
                  <a:srgbClr val="775C3C"/>
                </a:solidFill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5400" dirty="0">
                <a:solidFill>
                  <a:srgbClr val="A06453"/>
                </a:solidFill>
              </a:rPr>
              <a:t>活化石</a:t>
            </a:r>
          </a:p>
        </p:txBody>
      </p:sp>
    </p:spTree>
    <p:extLst>
      <p:ext uri="{BB962C8B-B14F-4D97-AF65-F5344CB8AC3E}">
        <p14:creationId xmlns:p14="http://schemas.microsoft.com/office/powerpoint/2010/main" val="312443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BDA55CE-F4F3-4AA6-B379-C65FF8C19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03" y="707502"/>
            <a:ext cx="7540517" cy="565519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DF7376E-D699-4918-8EAF-0BE8D3933881}"/>
              </a:ext>
            </a:extLst>
          </p:cNvPr>
          <p:cNvSpPr/>
          <p:nvPr/>
        </p:nvSpPr>
        <p:spPr>
          <a:xfrm>
            <a:off x="704850" y="1802443"/>
            <a:ext cx="8248650" cy="437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      银杏树</a:t>
            </a:r>
            <a:r>
              <a:rPr lang="zh-CN" altLang="en-US" sz="32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，</a:t>
            </a:r>
            <a:r>
              <a:rPr lang="zh-CN" altLang="en-US" sz="32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又叫白果树，</a:t>
            </a:r>
            <a:endParaRPr lang="en-US" altLang="zh-CN" sz="3200" b="1" dirty="0">
              <a:solidFill>
                <a:schemeClr val="bg1"/>
              </a:solidFill>
              <a:ea typeface="方正稚艺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它是几亿年前的树种，十分珍贵。</a:t>
            </a:r>
            <a:endParaRPr lang="en-US" altLang="zh-CN" sz="3200" b="1" dirty="0">
              <a:solidFill>
                <a:schemeClr val="bg1"/>
              </a:solidFill>
              <a:ea typeface="方正稚艺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银杏树的样子很容易辨认，</a:t>
            </a:r>
            <a:endParaRPr lang="en-US" altLang="zh-CN" sz="3200" b="1" dirty="0">
              <a:solidFill>
                <a:schemeClr val="bg1"/>
              </a:solidFill>
              <a:ea typeface="方正稚艺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一片片叶子像一把把小扇子。银杏树长得慢极了，如果你小时候种下一棵银杏树，一直要等你当上爷爷，才能吃上它的果子。所以，银杏树又叫公孙树。</a:t>
            </a:r>
          </a:p>
        </p:txBody>
      </p:sp>
    </p:spTree>
    <p:extLst>
      <p:ext uri="{BB962C8B-B14F-4D97-AF65-F5344CB8AC3E}">
        <p14:creationId xmlns:p14="http://schemas.microsoft.com/office/powerpoint/2010/main" val="871241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DB9DCE4-4E43-4319-A695-84785A301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7720" y="624840"/>
            <a:ext cx="13228320" cy="568553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9DE917F-ECEE-4A2F-A314-B087F81CEE82}"/>
              </a:ext>
            </a:extLst>
          </p:cNvPr>
          <p:cNvSpPr/>
          <p:nvPr/>
        </p:nvSpPr>
        <p:spPr>
          <a:xfrm>
            <a:off x="3425190" y="2249716"/>
            <a:ext cx="5215890" cy="28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大熊猫</a:t>
            </a:r>
            <a:r>
              <a:rPr lang="zh-CN" altLang="en-US" sz="24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是我们熟悉的动物，非常可爱。和它在同一时期生活过的动物，许多早就灭绝了，大熊猫却一代一代地活到了今天。我们都知道大熊猫爱吃竹子，你能想到吗，它的祖先却以食肉为生。</a:t>
            </a:r>
          </a:p>
        </p:txBody>
      </p:sp>
    </p:spTree>
    <p:extLst>
      <p:ext uri="{BB962C8B-B14F-4D97-AF65-F5344CB8AC3E}">
        <p14:creationId xmlns:p14="http://schemas.microsoft.com/office/powerpoint/2010/main" val="150192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5DC614F-EFC1-4EBA-A0F1-1453CC2512E6}"/>
              </a:ext>
            </a:extLst>
          </p:cNvPr>
          <p:cNvSpPr/>
          <p:nvPr/>
        </p:nvSpPr>
        <p:spPr>
          <a:xfrm>
            <a:off x="1371600" y="3376136"/>
            <a:ext cx="9848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      中华鲟</a:t>
            </a:r>
            <a:r>
              <a:rPr lang="zh-CN" altLang="en-US" sz="28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也是一种古生物，它有一亿多年的历史。中华鲟生活在江河里，最大的可以长到五百千克重．它身上披着大片的硬鳞，核桃大的眼睛亮晶晶的，一张大嘴又尖又长，样子怪怪的。由于以前缺乏保护，目前，中华鲟已成为稀有鱼种了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8FC4DE2-AAEB-4525-8A64-3A3177781E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770" y="-299351"/>
            <a:ext cx="5574990" cy="37570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59808AD-9823-4B6E-8E8D-37EC808DC3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985" y="853440"/>
            <a:ext cx="2482215" cy="283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5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67E5B3D-2160-42BA-B5CA-6729C89500FC}"/>
              </a:ext>
            </a:extLst>
          </p:cNvPr>
          <p:cNvSpPr txBox="1"/>
          <p:nvPr/>
        </p:nvSpPr>
        <p:spPr>
          <a:xfrm>
            <a:off x="1358064" y="1256136"/>
            <a:ext cx="9123246" cy="2407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775C3C"/>
                </a:solidFill>
                <a:ea typeface="汉仪良品线简" panose="00020600040101010101" pitchFamily="18" charset="-122"/>
              </a:defRPr>
            </a:lvl1pPr>
          </a:lstStyle>
          <a:p>
            <a:pPr algn="ctr"/>
            <a:r>
              <a:rPr lang="zh-CN" altLang="en-US" sz="4800" dirty="0">
                <a:solidFill>
                  <a:srgbClr val="FF0000"/>
                </a:solidFill>
                <a:ea typeface="方正稚艺简体" panose="03000509000000000000" pitchFamily="65" charset="-122"/>
              </a:rPr>
              <a:t>银杏树、大熊猫、中华鲟</a:t>
            </a:r>
            <a:r>
              <a:rPr lang="zh-CN" altLang="en-US" sz="4000" dirty="0">
                <a:ea typeface="方正稚艺简体" panose="03000509000000000000" pitchFamily="65" charset="-122"/>
              </a:rPr>
              <a:t>，</a:t>
            </a:r>
            <a:r>
              <a:rPr lang="zh-CN" altLang="en-US" sz="4000" dirty="0">
                <a:solidFill>
                  <a:schemeClr val="bg1"/>
                </a:solidFill>
                <a:ea typeface="方正稚艺简体" panose="03000509000000000000" pitchFamily="65" charset="-122"/>
              </a:rPr>
              <a:t>科学家把它们叫做</a:t>
            </a:r>
            <a:r>
              <a:rPr lang="zh-CN" altLang="en-US" sz="4000" dirty="0">
                <a:solidFill>
                  <a:srgbClr val="FF0000"/>
                </a:solidFill>
                <a:ea typeface="方正稚艺简体" panose="03000509000000000000" pitchFamily="65" charset="-122"/>
              </a:rPr>
              <a:t>“活化石”</a:t>
            </a:r>
            <a:r>
              <a:rPr lang="zh-CN" altLang="en-US" sz="4000" dirty="0">
                <a:solidFill>
                  <a:schemeClr val="bg1"/>
                </a:solidFill>
                <a:ea typeface="方正稚艺简体" panose="03000509000000000000" pitchFamily="65" charset="-122"/>
              </a:rPr>
              <a:t>，我们要好好保护它们。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3EB2BD-7A55-4DBE-B3F4-979666EBC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32" y="3782840"/>
            <a:ext cx="6589309" cy="207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55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1CDD799-CE6B-47A6-B7B9-FB66EF4DFF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29846" r="9285" b="20542"/>
          <a:stretch/>
        </p:blipFill>
        <p:spPr>
          <a:xfrm>
            <a:off x="2721431" y="1937658"/>
            <a:ext cx="6727372" cy="309944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D7E774C-D6A9-4123-BABA-601946C02536}"/>
              </a:ext>
            </a:extLst>
          </p:cNvPr>
          <p:cNvSpPr txBox="1"/>
          <p:nvPr/>
        </p:nvSpPr>
        <p:spPr>
          <a:xfrm>
            <a:off x="3924087" y="2732974"/>
            <a:ext cx="4142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000" dirty="0"/>
              <a:t>随堂测验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DA93A33-34F4-4A05-8172-432403A212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1541">
            <a:off x="1791125" y="2217002"/>
            <a:ext cx="3063269" cy="30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3C0E14D-0514-4F9F-A33F-8F236FD84DCB}"/>
              </a:ext>
            </a:extLst>
          </p:cNvPr>
          <p:cNvGrpSpPr/>
          <p:nvPr/>
        </p:nvGrpSpPr>
        <p:grpSpPr>
          <a:xfrm>
            <a:off x="604322" y="-127660"/>
            <a:ext cx="11087687" cy="5754979"/>
            <a:chOff x="604322" y="-127660"/>
            <a:chExt cx="11087687" cy="5754979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0247255-58B8-46E5-A5FB-2EECAB7AC9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" t="43622" r="889" b="26156"/>
            <a:stretch/>
          </p:blipFill>
          <p:spPr>
            <a:xfrm>
              <a:off x="604322" y="1817319"/>
              <a:ext cx="11087687" cy="3810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36EDA3D-BB5A-4508-8431-983B278201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5178" r="63332" b="54822"/>
            <a:stretch/>
          </p:blipFill>
          <p:spPr>
            <a:xfrm>
              <a:off x="1173480" y="-30480"/>
              <a:ext cx="2514600" cy="20574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27104207-CA7D-4D05-AC07-B027FB116F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66" t="14289" r="-3933" b="55711"/>
            <a:stretch/>
          </p:blipFill>
          <p:spPr>
            <a:xfrm>
              <a:off x="8860421" y="-127660"/>
              <a:ext cx="2514600" cy="2057400"/>
            </a:xfrm>
            <a:prstGeom prst="rect">
              <a:avLst/>
            </a:prstGeom>
          </p:spPr>
        </p:pic>
      </p:grp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A18666A-B1AE-4E2D-9520-233309C906A6}"/>
              </a:ext>
            </a:extLst>
          </p:cNvPr>
          <p:cNvSpPr txBox="1"/>
          <p:nvPr/>
        </p:nvSpPr>
        <p:spPr>
          <a:xfrm>
            <a:off x="1979397" y="2687233"/>
            <a:ext cx="28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一片片（</a:t>
            </a:r>
            <a:r>
              <a:rPr lang="zh-CN" altLang="en-US" sz="3200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叶子）</a:t>
            </a:r>
            <a:endParaRPr lang="zh-CN" altLang="en-US" sz="2800" b="1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B3C3A9D-FC8B-4635-8756-E79EE64C3EB5}"/>
              </a:ext>
            </a:extLst>
          </p:cNvPr>
          <p:cNvSpPr txBox="1"/>
          <p:nvPr/>
        </p:nvSpPr>
        <p:spPr>
          <a:xfrm>
            <a:off x="4733354" y="2687233"/>
            <a:ext cx="28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一把把（</a:t>
            </a:r>
            <a:r>
              <a:rPr lang="zh-CN" altLang="en-US" sz="3200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扇子）</a:t>
            </a:r>
            <a:endParaRPr lang="zh-CN" altLang="en-US" sz="2800" b="1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3D3EA8E-C785-42B7-A20F-533D294EFCA3}"/>
              </a:ext>
            </a:extLst>
          </p:cNvPr>
          <p:cNvSpPr txBox="1"/>
          <p:nvPr/>
        </p:nvSpPr>
        <p:spPr>
          <a:xfrm>
            <a:off x="7440825" y="2687233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一块块（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F9D638B-7B46-42F0-A964-F53558339083}"/>
              </a:ext>
            </a:extLst>
          </p:cNvPr>
          <p:cNvSpPr txBox="1"/>
          <p:nvPr/>
        </p:nvSpPr>
        <p:spPr>
          <a:xfrm>
            <a:off x="1955355" y="372231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一条条（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B8B9D6F-7333-42F8-966E-A311E5556699}"/>
              </a:ext>
            </a:extLst>
          </p:cNvPr>
          <p:cNvSpPr txBox="1"/>
          <p:nvPr/>
        </p:nvSpPr>
        <p:spPr>
          <a:xfrm>
            <a:off x="4698090" y="372231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一颗颗（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97C9B2A-B0BD-42D7-BE48-FEC7B885091C}"/>
              </a:ext>
            </a:extLst>
          </p:cNvPr>
          <p:cNvSpPr txBox="1"/>
          <p:nvPr/>
        </p:nvSpPr>
        <p:spPr>
          <a:xfrm>
            <a:off x="7440825" y="372231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一只只（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59238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4B8F123-3D88-48C4-B931-4BABE92EF602}"/>
              </a:ext>
            </a:extLst>
          </p:cNvPr>
          <p:cNvSpPr txBox="1"/>
          <p:nvPr/>
        </p:nvSpPr>
        <p:spPr>
          <a:xfrm>
            <a:off x="1378808" y="1161054"/>
            <a:ext cx="2484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600" dirty="0"/>
              <a:t>目录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92D62C9-FA9A-4499-86D6-55B29DE0618E}"/>
              </a:ext>
            </a:extLst>
          </p:cNvPr>
          <p:cNvSpPr txBox="1"/>
          <p:nvPr/>
        </p:nvSpPr>
        <p:spPr>
          <a:xfrm>
            <a:off x="4661822" y="1161054"/>
            <a:ext cx="31916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400" dirty="0">
                <a:solidFill>
                  <a:schemeClr val="bg1"/>
                </a:solidFill>
              </a:rPr>
              <a:t>化石知识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2A3ECB-3BC8-4825-8C06-9C34489F0FBB}"/>
              </a:ext>
            </a:extLst>
          </p:cNvPr>
          <p:cNvSpPr txBox="1"/>
          <p:nvPr/>
        </p:nvSpPr>
        <p:spPr>
          <a:xfrm>
            <a:off x="6416146" y="2086079"/>
            <a:ext cx="3761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dirty="0"/>
              <a:t>生字卡片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D24856A-A253-480B-925F-462E46E33E8D}"/>
              </a:ext>
            </a:extLst>
          </p:cNvPr>
          <p:cNvSpPr txBox="1"/>
          <p:nvPr/>
        </p:nvSpPr>
        <p:spPr>
          <a:xfrm>
            <a:off x="8316575" y="3011104"/>
            <a:ext cx="3722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dirty="0"/>
              <a:t>课文赏析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5AEF8FB-AABF-4E83-A72D-3E6AE96B9078}"/>
              </a:ext>
            </a:extLst>
          </p:cNvPr>
          <p:cNvSpPr txBox="1"/>
          <p:nvPr/>
        </p:nvSpPr>
        <p:spPr>
          <a:xfrm>
            <a:off x="6918304" y="3936129"/>
            <a:ext cx="2757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dirty="0"/>
              <a:t>随堂测验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A2C50717-4ED0-456F-9011-607F5917F70A}"/>
              </a:ext>
            </a:extLst>
          </p:cNvPr>
          <p:cNvSpPr txBox="1"/>
          <p:nvPr/>
        </p:nvSpPr>
        <p:spPr>
          <a:xfrm>
            <a:off x="5087023" y="4861153"/>
            <a:ext cx="2658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400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dirty="0"/>
              <a:t>课后作业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12412F9-A250-452F-AF64-02D6A6AF78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64" y="2005077"/>
            <a:ext cx="3263609" cy="3263609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="" xmlns:a16="http://schemas.microsoft.com/office/drawing/2014/main" id="{39DA2E3A-B7B3-4960-A322-3994C59B5641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252673" y="1930496"/>
            <a:ext cx="1858567" cy="1706386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="" xmlns:a16="http://schemas.microsoft.com/office/drawing/2014/main" id="{B7BEA92B-5AFB-49B0-8D82-32E4D43EA8C9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252673" y="2470800"/>
            <a:ext cx="2910127" cy="1166082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="" xmlns:a16="http://schemas.microsoft.com/office/drawing/2014/main" id="{DA2754F1-091F-443D-8BEA-F5E63032BA8C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252673" y="3395824"/>
            <a:ext cx="4647487" cy="241058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="" xmlns:a16="http://schemas.microsoft.com/office/drawing/2014/main" id="{0948286F-5F26-44BB-BACC-04020C25E2CC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4252673" y="3636882"/>
            <a:ext cx="977034" cy="1534407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="" xmlns:a16="http://schemas.microsoft.com/office/drawing/2014/main" id="{ADC59742-22AB-49AF-AC51-1D5C9C25E609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4252673" y="3636882"/>
            <a:ext cx="2783407" cy="646674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8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0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  <p:bldP spid="18" grpId="0"/>
      <p:bldP spid="21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4AFFEB3-66D0-46F4-BBF9-A944C591C409}"/>
              </a:ext>
            </a:extLst>
          </p:cNvPr>
          <p:cNvGrpSpPr/>
          <p:nvPr/>
        </p:nvGrpSpPr>
        <p:grpSpPr>
          <a:xfrm>
            <a:off x="604322" y="-127660"/>
            <a:ext cx="11087687" cy="5754979"/>
            <a:chOff x="604322" y="-127660"/>
            <a:chExt cx="11087687" cy="575497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2FFEF7F-4DBB-4696-AB12-6CAEB9F092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" t="43622" r="889" b="26156"/>
            <a:stretch/>
          </p:blipFill>
          <p:spPr>
            <a:xfrm>
              <a:off x="604322" y="1817319"/>
              <a:ext cx="11087687" cy="38100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AFA6FEE0-61C3-4C1D-A7C3-D5D6F71FBA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5178" r="63332" b="54822"/>
            <a:stretch/>
          </p:blipFill>
          <p:spPr>
            <a:xfrm>
              <a:off x="1173480" y="-30480"/>
              <a:ext cx="2514600" cy="20574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272B83CF-CC6C-44D6-81A6-297A53DE61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66" t="14289" r="-3933" b="55711"/>
            <a:stretch/>
          </p:blipFill>
          <p:spPr>
            <a:xfrm>
              <a:off x="8860421" y="-127660"/>
              <a:ext cx="2514600" cy="2057400"/>
            </a:xfrm>
            <a:prstGeom prst="rect">
              <a:avLst/>
            </a:prstGeom>
          </p:spPr>
        </p:pic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1F6E230-D0FC-4960-A046-F0EF58E783F7}"/>
              </a:ext>
            </a:extLst>
          </p:cNvPr>
          <p:cNvSpPr/>
          <p:nvPr/>
        </p:nvSpPr>
        <p:spPr>
          <a:xfrm>
            <a:off x="2072757" y="2787134"/>
            <a:ext cx="857619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（ 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银杏树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）、（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大熊猫 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）、（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中华鲟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）三种古生物都是（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活化石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68819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9AC14F9-DE4A-4E97-A6BD-8184C8176E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29846" r="9285" b="20542"/>
          <a:stretch/>
        </p:blipFill>
        <p:spPr>
          <a:xfrm>
            <a:off x="2721431" y="1937658"/>
            <a:ext cx="6727372" cy="309944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191F2B-0145-4424-89BF-3CC09B0B2C0C}"/>
              </a:ext>
            </a:extLst>
          </p:cNvPr>
          <p:cNvSpPr txBox="1"/>
          <p:nvPr/>
        </p:nvSpPr>
        <p:spPr>
          <a:xfrm>
            <a:off x="3924087" y="2732974"/>
            <a:ext cx="4142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000" dirty="0"/>
              <a:t>课后作业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23113B-EFFD-48F6-BCB0-C6192D270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1541">
            <a:off x="1791125" y="2217002"/>
            <a:ext cx="3063269" cy="30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52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995D630-18F5-4E2A-831B-E5B03B79B7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75" b="-2360"/>
          <a:stretch/>
        </p:blipFill>
        <p:spPr>
          <a:xfrm>
            <a:off x="548640" y="349756"/>
            <a:ext cx="10698480" cy="529893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926C747-92ED-4DE9-A6F0-5506EF860076}"/>
              </a:ext>
            </a:extLst>
          </p:cNvPr>
          <p:cNvSpPr/>
          <p:nvPr/>
        </p:nvSpPr>
        <p:spPr>
          <a:xfrm>
            <a:off x="2301240" y="2402116"/>
            <a:ext cx="31851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444444"/>
                </a:solidFill>
                <a:latin typeface="迷你简蝶语" panose="02010604000101010101" pitchFamily="2" charset="-122"/>
                <a:ea typeface="迷你简蝶语" panose="02010604000101010101" pitchFamily="2" charset="-122"/>
              </a:rPr>
              <a:t>以小组为单位继续搜集古生物资料，进行动植物手抄报比赛</a:t>
            </a:r>
            <a:r>
              <a:rPr lang="zh-CN" altLang="en-US" sz="3200" dirty="0">
                <a:latin typeface="迷你简蝶语" panose="02010604000101010101" pitchFamily="2" charset="-122"/>
                <a:ea typeface="迷你简蝶语" panose="02010604000101010101" pitchFamily="2" charset="-122"/>
              </a:rPr>
              <a:t/>
            </a:r>
            <a:br>
              <a:rPr lang="zh-CN" altLang="en-US" sz="3200" dirty="0">
                <a:latin typeface="迷你简蝶语" panose="02010604000101010101" pitchFamily="2" charset="-122"/>
                <a:ea typeface="迷你简蝶语" panose="02010604000101010101" pitchFamily="2" charset="-122"/>
              </a:rPr>
            </a:br>
            <a:endParaRPr lang="zh-CN" altLang="en-US" sz="3200" dirty="0">
              <a:latin typeface="迷你简蝶语" panose="02010604000101010101" pitchFamily="2" charset="-122"/>
              <a:ea typeface="迷你简蝶语" panose="0201060400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2ED59CA-5AF1-4D15-A00E-5751DCEA6B09}"/>
              </a:ext>
            </a:extLst>
          </p:cNvPr>
          <p:cNvSpPr/>
          <p:nvPr/>
        </p:nvSpPr>
        <p:spPr>
          <a:xfrm>
            <a:off x="7040880" y="2402116"/>
            <a:ext cx="348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dirty="0">
                <a:solidFill>
                  <a:srgbClr val="444444"/>
                </a:solidFill>
                <a:latin typeface="迷你简蝶语" panose="02010604000101010101" pitchFamily="2" charset="-122"/>
                <a:ea typeface="迷你简蝶语" panose="02010604000101010101" pitchFamily="2" charset="-122"/>
              </a:rPr>
              <a:t>参观自然博物馆，并选取其中一种动物介绍自己</a:t>
            </a:r>
          </a:p>
        </p:txBody>
      </p:sp>
    </p:spTree>
    <p:extLst>
      <p:ext uri="{BB962C8B-B14F-4D97-AF65-F5344CB8AC3E}">
        <p14:creationId xmlns:p14="http://schemas.microsoft.com/office/powerpoint/2010/main" val="394196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0C607F0E-1B9A-42ED-AE58-7B59B05451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2730" flipH="1">
            <a:off x="664899" y="3886546"/>
            <a:ext cx="2029371" cy="202937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0D5E867-BD96-4145-98C7-9F87D32E45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t="64143" r="48557" b="9041"/>
          <a:stretch/>
        </p:blipFill>
        <p:spPr>
          <a:xfrm>
            <a:off x="9296044" y="1212971"/>
            <a:ext cx="2484120" cy="137691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B1B7E93-E1B6-474F-A861-0A0F20EC35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7" t="63337" r="25665" b="7342"/>
          <a:stretch/>
        </p:blipFill>
        <p:spPr>
          <a:xfrm rot="21137193">
            <a:off x="918663" y="985607"/>
            <a:ext cx="1912308" cy="177436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4A33501-4E69-488C-AE5F-B40AE8CB2C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00"/>
          <a:stretch/>
        </p:blipFill>
        <p:spPr>
          <a:xfrm>
            <a:off x="19066" y="5257799"/>
            <a:ext cx="12192000" cy="1658301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D2DC27E-589C-4DEC-80AC-870FD5F758A5}"/>
              </a:ext>
            </a:extLst>
          </p:cNvPr>
          <p:cNvGrpSpPr/>
          <p:nvPr/>
        </p:nvGrpSpPr>
        <p:grpSpPr>
          <a:xfrm>
            <a:off x="3291801" y="2015092"/>
            <a:ext cx="5211868" cy="1603903"/>
            <a:chOff x="3471094" y="2243052"/>
            <a:chExt cx="5211868" cy="1603903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796C069-7788-496D-91C0-FB71792C9404}"/>
                </a:ext>
              </a:extLst>
            </p:cNvPr>
            <p:cNvSpPr txBox="1"/>
            <p:nvPr/>
          </p:nvSpPr>
          <p:spPr>
            <a:xfrm>
              <a:off x="3471094" y="2243052"/>
              <a:ext cx="51816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9600" b="1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迷你简花蝶" panose="02010604000101010101" pitchFamily="2" charset="-122"/>
                <a:ea typeface="迷你简花蝶" panose="02010604000101010101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2AECD0F-3176-4FC3-A99B-EFD7E4080B0B}"/>
                </a:ext>
              </a:extLst>
            </p:cNvPr>
            <p:cNvSpPr txBox="1"/>
            <p:nvPr/>
          </p:nvSpPr>
          <p:spPr>
            <a:xfrm>
              <a:off x="3501362" y="2523516"/>
              <a:ext cx="51816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000" b="1" dirty="0">
                  <a:solidFill>
                    <a:schemeClr val="bg1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花蝶" panose="02010604000101010101" pitchFamily="2" charset="-122"/>
                  <a:ea typeface="迷你简花蝶" panose="02010604000101010101" pitchFamily="2" charset="-122"/>
                </a:rPr>
                <a:t>下节课见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F9BBFB1-B6F2-4B57-AEEF-39C3D5656E2A}"/>
              </a:ext>
            </a:extLst>
          </p:cNvPr>
          <p:cNvSpPr txBox="1"/>
          <p:nvPr/>
        </p:nvSpPr>
        <p:spPr>
          <a:xfrm>
            <a:off x="3080110" y="3820775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人教版小学二年级上册语文第</a:t>
            </a:r>
            <a:r>
              <a:rPr lang="en-US" altLang="zh-CN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33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课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AE91680B-5C97-41D1-86CA-8647D7DAD364}"/>
              </a:ext>
            </a:extLst>
          </p:cNvPr>
          <p:cNvSpPr txBox="1"/>
          <p:nvPr/>
        </p:nvSpPr>
        <p:spPr>
          <a:xfrm>
            <a:off x="3080110" y="4368751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授课老师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时间：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202X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年  </a:t>
            </a:r>
            <a:endParaRPr lang="zh-CN" altLang="en-US" sz="2400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迷你简蝶语" panose="02010604000101010101" pitchFamily="2" charset="-122"/>
              <a:ea typeface="迷你简蝶语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36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2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343D86F-D966-4BE4-9AC7-410F6AF041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29846" r="9285" b="20542"/>
          <a:stretch/>
        </p:blipFill>
        <p:spPr>
          <a:xfrm>
            <a:off x="2721431" y="1937658"/>
            <a:ext cx="6727372" cy="309944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92D62C9-FA9A-4499-86D6-55B29DE0618E}"/>
              </a:ext>
            </a:extLst>
          </p:cNvPr>
          <p:cNvSpPr txBox="1"/>
          <p:nvPr/>
        </p:nvSpPr>
        <p:spPr>
          <a:xfrm>
            <a:off x="3924087" y="2732974"/>
            <a:ext cx="4142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000" dirty="0"/>
              <a:t>化石知识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A9FF51D-F18E-49EE-B86C-25F267DAD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1541">
            <a:off x="1791125" y="2217002"/>
            <a:ext cx="3063269" cy="30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EEC911F-9FEA-474E-AB7C-A97C2818A32B}"/>
              </a:ext>
            </a:extLst>
          </p:cNvPr>
          <p:cNvSpPr txBox="1"/>
          <p:nvPr/>
        </p:nvSpPr>
        <p:spPr>
          <a:xfrm>
            <a:off x="1385204" y="1662824"/>
            <a:ext cx="9861916" cy="444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      古代动物和植物的统称。古生物的遗体有少数变成化石保存下来，如，三叶虫、恐龙、猛犸。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　　化石是古代生物的遗体、遗物或遗迹埋藏在地下变成的跟石头一样的东西。厚厚的地层好比一本硕大无比的书，夹藏在不同地层里的化石就像一种特殊的文字，记录着古生物生存活动的历史和地层的年龄，它是人类开启地球宫门的一把钥匙。因此，研究化石可以了解生物的演化并能帮助人们确定地层的年代。 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BF8D27E-0798-4EA3-819E-AFBC25BDCC4D}"/>
              </a:ext>
            </a:extLst>
          </p:cNvPr>
          <p:cNvSpPr/>
          <p:nvPr/>
        </p:nvSpPr>
        <p:spPr>
          <a:xfrm>
            <a:off x="4183303" y="969823"/>
            <a:ext cx="3738309" cy="780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古生物和化石</a:t>
            </a:r>
          </a:p>
        </p:txBody>
      </p:sp>
    </p:spTree>
    <p:extLst>
      <p:ext uri="{BB962C8B-B14F-4D97-AF65-F5344CB8AC3E}">
        <p14:creationId xmlns:p14="http://schemas.microsoft.com/office/powerpoint/2010/main" val="1004640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ED8FC295-9B9A-4EC2-9B4E-3B251CFA8225}"/>
              </a:ext>
            </a:extLst>
          </p:cNvPr>
          <p:cNvSpPr/>
          <p:nvPr/>
        </p:nvSpPr>
        <p:spPr>
          <a:xfrm>
            <a:off x="548640" y="1737360"/>
            <a:ext cx="10982198" cy="2590800"/>
          </a:xfrm>
          <a:prstGeom prst="round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13" descr="恐龙蛋化石">
            <a:extLst>
              <a:ext uri="{FF2B5EF4-FFF2-40B4-BE49-F238E27FC236}">
                <a16:creationId xmlns="" xmlns:a16="http://schemas.microsoft.com/office/drawing/2014/main" id="{75D35499-4CCB-468B-8AA7-24A62C228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605" y="2053045"/>
            <a:ext cx="2020119" cy="1807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12" descr="贝类的化石">
            <a:extLst>
              <a:ext uri="{FF2B5EF4-FFF2-40B4-BE49-F238E27FC236}">
                <a16:creationId xmlns="" xmlns:a16="http://schemas.microsoft.com/office/drawing/2014/main" id="{FD9AD2A8-272A-4ACD-A6EF-B1D0539C5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037" y="2050616"/>
            <a:ext cx="2783523" cy="18094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15" descr="恐龙的化石">
            <a:extLst>
              <a:ext uri="{FF2B5EF4-FFF2-40B4-BE49-F238E27FC236}">
                <a16:creationId xmlns="" xmlns:a16="http://schemas.microsoft.com/office/drawing/2014/main" id="{481902E3-EF87-43F8-AC80-04E73A8B9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768" y="2048073"/>
            <a:ext cx="2469832" cy="1812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60BD4C7-B9FD-4B0F-9217-B8F39F95422B}"/>
              </a:ext>
            </a:extLst>
          </p:cNvPr>
          <p:cNvSpPr/>
          <p:nvPr/>
        </p:nvSpPr>
        <p:spPr>
          <a:xfrm>
            <a:off x="891643" y="4495099"/>
            <a:ext cx="3738309" cy="71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贝类化石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2404772-B69C-4C25-908F-07774ADC74FE}"/>
              </a:ext>
            </a:extLst>
          </p:cNvPr>
          <p:cNvSpPr/>
          <p:nvPr/>
        </p:nvSpPr>
        <p:spPr>
          <a:xfrm>
            <a:off x="4420509" y="4495099"/>
            <a:ext cx="3738309" cy="71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恐龙蛋化石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E54910D-8FF6-4E9B-848B-B9D6DB889281}"/>
              </a:ext>
            </a:extLst>
          </p:cNvPr>
          <p:cNvSpPr/>
          <p:nvPr/>
        </p:nvSpPr>
        <p:spPr>
          <a:xfrm>
            <a:off x="7792529" y="4495099"/>
            <a:ext cx="3738309" cy="71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恐龙化石</a:t>
            </a:r>
          </a:p>
        </p:txBody>
      </p:sp>
    </p:spTree>
    <p:extLst>
      <p:ext uri="{BB962C8B-B14F-4D97-AF65-F5344CB8AC3E}">
        <p14:creationId xmlns:p14="http://schemas.microsoft.com/office/powerpoint/2010/main" val="2216722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D71529B-BB76-49AB-824E-D201FA442F0E}"/>
              </a:ext>
            </a:extLst>
          </p:cNvPr>
          <p:cNvSpPr/>
          <p:nvPr/>
        </p:nvSpPr>
        <p:spPr>
          <a:xfrm>
            <a:off x="4487015" y="892612"/>
            <a:ext cx="3270145" cy="1023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b="1" dirty="0">
                <a:solidFill>
                  <a:schemeClr val="bg1"/>
                </a:solidFill>
                <a:ea typeface="方正稚艺简体" panose="03000509000000000000" pitchFamily="65" charset="-122"/>
              </a:rPr>
              <a:t>课文朗读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9423177-FA9C-4175-8085-BE1994134342}"/>
              </a:ext>
            </a:extLst>
          </p:cNvPr>
          <p:cNvGrpSpPr/>
          <p:nvPr/>
        </p:nvGrpSpPr>
        <p:grpSpPr>
          <a:xfrm>
            <a:off x="970967" y="2289384"/>
            <a:ext cx="5151120" cy="2602881"/>
            <a:chOff x="970967" y="2289384"/>
            <a:chExt cx="5151120" cy="2602881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B5A3355E-7E75-45A6-ADCC-FF3730A2A43F}"/>
                </a:ext>
              </a:extLst>
            </p:cNvPr>
            <p:cNvSpPr/>
            <p:nvPr/>
          </p:nvSpPr>
          <p:spPr>
            <a:xfrm>
              <a:off x="970967" y="2289384"/>
              <a:ext cx="5151120" cy="1495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3600" b="1" dirty="0">
                  <a:solidFill>
                    <a:schemeClr val="bg1"/>
                  </a:solidFill>
                  <a:ea typeface="方正稚艺简体" panose="03000509000000000000" pitchFamily="65" charset="-122"/>
                </a:rPr>
                <a:t>边读边画出自己</a:t>
              </a:r>
              <a:r>
                <a:rPr lang="zh-CN" altLang="en-US" sz="4000" b="1" dirty="0">
                  <a:solidFill>
                    <a:srgbClr val="FF0000"/>
                  </a:solidFill>
                  <a:ea typeface="方正稚艺简体" panose="03000509000000000000" pitchFamily="65" charset="-122"/>
                </a:rPr>
                <a:t>不认识</a:t>
              </a:r>
              <a:r>
                <a:rPr lang="zh-CN" altLang="en-US" sz="3600" b="1" dirty="0">
                  <a:solidFill>
                    <a:schemeClr val="bg1"/>
                  </a:solidFill>
                  <a:ea typeface="方正稚艺简体" panose="03000509000000000000" pitchFamily="65" charset="-122"/>
                </a:rPr>
                <a:t>的字，稍后共同学习；</a:t>
              </a:r>
              <a:endParaRPr lang="en-US" altLang="zh-CN" sz="3600" b="1" dirty="0">
                <a:solidFill>
                  <a:schemeClr val="bg1"/>
                </a:solidFill>
                <a:ea typeface="方正稚艺简体" panose="03000509000000000000" pitchFamily="65" charset="-122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2049665-DA68-4A18-B294-B1B64B6339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956" b="75487"/>
            <a:stretch/>
          </p:blipFill>
          <p:spPr>
            <a:xfrm>
              <a:off x="2499553" y="3613239"/>
              <a:ext cx="1447607" cy="1279026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AA31AFC-905D-4E57-BA75-55C969D82C03}"/>
              </a:ext>
            </a:extLst>
          </p:cNvPr>
          <p:cNvGrpSpPr/>
          <p:nvPr/>
        </p:nvGrpSpPr>
        <p:grpSpPr>
          <a:xfrm>
            <a:off x="6122087" y="2973726"/>
            <a:ext cx="5903717" cy="2719075"/>
            <a:chOff x="6122087" y="2973726"/>
            <a:chExt cx="5903717" cy="2719075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AF3718A-A1FA-432F-A41D-06CD632B53F5}"/>
                </a:ext>
              </a:extLst>
            </p:cNvPr>
            <p:cNvSpPr/>
            <p:nvPr/>
          </p:nvSpPr>
          <p:spPr>
            <a:xfrm>
              <a:off x="6122087" y="3975408"/>
              <a:ext cx="5903717" cy="1717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4000" b="1" dirty="0">
                  <a:solidFill>
                    <a:schemeClr val="bg1"/>
                  </a:solidFill>
                  <a:ea typeface="方正稚艺简体" panose="03000509000000000000" pitchFamily="65" charset="-122"/>
                </a:rPr>
                <a:t>边读边画出自己</a:t>
              </a:r>
              <a:r>
                <a:rPr lang="zh-CN" altLang="en-US" sz="4400" b="1" dirty="0">
                  <a:solidFill>
                    <a:srgbClr val="FF0000"/>
                  </a:solidFill>
                  <a:ea typeface="方正稚艺简体" panose="03000509000000000000" pitchFamily="65" charset="-122"/>
                </a:rPr>
                <a:t>不懂的词语</a:t>
              </a:r>
              <a:r>
                <a:rPr lang="zh-CN" altLang="en-US" sz="4000" b="1" dirty="0">
                  <a:solidFill>
                    <a:schemeClr val="bg1"/>
                  </a:solidFill>
                  <a:ea typeface="方正稚艺简体" panose="03000509000000000000" pitchFamily="65" charset="-122"/>
                </a:rPr>
                <a:t>或句子。 </a:t>
              </a: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A22EA7EE-11BD-4607-81A0-4B552CA30E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6" t="2052" r="35620" b="73435"/>
            <a:stretch/>
          </p:blipFill>
          <p:spPr>
            <a:xfrm>
              <a:off x="8092440" y="2973726"/>
              <a:ext cx="1447607" cy="1279026"/>
            </a:xfrm>
            <a:prstGeom prst="rect">
              <a:avLst/>
            </a:prstGeom>
          </p:spPr>
        </p:pic>
      </p:grp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7DF886E-71BD-44AD-BF7A-9B41D424170A}"/>
              </a:ext>
            </a:extLst>
          </p:cNvPr>
          <p:cNvCxnSpPr/>
          <p:nvPr/>
        </p:nvCxnSpPr>
        <p:spPr>
          <a:xfrm flipV="1">
            <a:off x="4073126" y="2289384"/>
            <a:ext cx="3291840" cy="301413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94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82CAA37-9115-4FEA-9D29-AC6CB86D9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312" y="979390"/>
            <a:ext cx="7025288" cy="474681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433DF28-856D-43C0-A7F0-4AED5B072D70}"/>
              </a:ext>
            </a:extLst>
          </p:cNvPr>
          <p:cNvSpPr txBox="1"/>
          <p:nvPr/>
        </p:nvSpPr>
        <p:spPr>
          <a:xfrm>
            <a:off x="3614861" y="2143551"/>
            <a:ext cx="5647700" cy="21441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“</a:t>
            </a:r>
            <a:r>
              <a:rPr lang="zh-CN" altLang="en-US" sz="6600" b="1" spc="600" dirty="0">
                <a:ln w="38100">
                  <a:noFill/>
                </a:ln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活化石</a:t>
            </a: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”</a:t>
            </a:r>
            <a:endParaRPr lang="en-US" altLang="zh-CN" sz="6600" b="1" spc="600" dirty="0">
              <a:ln w="38100">
                <a:noFill/>
              </a:ln>
              <a:solidFill>
                <a:srgbClr val="A06453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又是什么呢</a:t>
            </a:r>
            <a:r>
              <a:rPr lang="zh-CN" altLang="en-US" sz="60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？</a:t>
            </a:r>
            <a:endParaRPr lang="zh-CN" altLang="en-US" sz="6600" b="1" spc="600" dirty="0">
              <a:ln w="38100">
                <a:noFill/>
              </a:ln>
              <a:solidFill>
                <a:srgbClr val="A06453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549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27C7E08-8DC2-4778-8552-19B7AA7842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29846" r="9285" b="20542"/>
          <a:stretch/>
        </p:blipFill>
        <p:spPr>
          <a:xfrm>
            <a:off x="2721431" y="1937658"/>
            <a:ext cx="6727372" cy="309944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1AB7C80-B28A-476A-8168-F7E162477B08}"/>
              </a:ext>
            </a:extLst>
          </p:cNvPr>
          <p:cNvSpPr txBox="1"/>
          <p:nvPr/>
        </p:nvSpPr>
        <p:spPr>
          <a:xfrm>
            <a:off x="3924087" y="2732974"/>
            <a:ext cx="4142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6000" dirty="0"/>
              <a:t>生字卡片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B85A650-20F9-407C-ADC4-36CFE12E84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1541">
            <a:off x="1791125" y="2217002"/>
            <a:ext cx="3063269" cy="30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99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A29436B-C5A7-4E9D-8494-E4146E5CCA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2548" y="692291"/>
            <a:ext cx="3337634" cy="20625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AB0C7CE-BE1A-4573-9DA8-AB9E0E3B750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4927" y="2282492"/>
            <a:ext cx="2667074" cy="207033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F05C512-2324-4AE5-9DD5-6DCC6DE89A7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4927" y="3933752"/>
            <a:ext cx="2804007" cy="214350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EEF703D-4F08-4C62-94D5-52F319ED65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24" y="2368124"/>
            <a:ext cx="5123007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63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550</Words>
  <Application>Microsoft Office PowerPoint</Application>
  <PresentationFormat>宽屏</PresentationFormat>
  <Paragraphs>80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等线</vt:lpstr>
      <vt:lpstr>等线 Light</vt:lpstr>
      <vt:lpstr>方正稚艺简体</vt:lpstr>
      <vt:lpstr>迷你简蝶语</vt:lpstr>
      <vt:lpstr>迷你简花蝶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68</cp:revision>
  <dcterms:created xsi:type="dcterms:W3CDTF">2017-08-19T13:39:24Z</dcterms:created>
  <dcterms:modified xsi:type="dcterms:W3CDTF">2020-06-12T10:50:53Z</dcterms:modified>
</cp:coreProperties>
</file>