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  <p:sldMasterId id="2147483706" r:id="rId2"/>
  </p:sldMasterIdLst>
  <p:notesMasterIdLst>
    <p:notesMasterId r:id="rId28"/>
  </p:notesMasterIdLst>
  <p:sldIdLst>
    <p:sldId id="519" r:id="rId3"/>
    <p:sldId id="545" r:id="rId4"/>
    <p:sldId id="547" r:id="rId5"/>
    <p:sldId id="497" r:id="rId6"/>
    <p:sldId id="352" r:id="rId7"/>
    <p:sldId id="548" r:id="rId8"/>
    <p:sldId id="501" r:id="rId9"/>
    <p:sldId id="494" r:id="rId10"/>
    <p:sldId id="500" r:id="rId11"/>
    <p:sldId id="549" r:id="rId12"/>
    <p:sldId id="502" r:id="rId13"/>
    <p:sldId id="504" r:id="rId14"/>
    <p:sldId id="503" r:id="rId15"/>
    <p:sldId id="495" r:id="rId16"/>
    <p:sldId id="506" r:id="rId17"/>
    <p:sldId id="505" r:id="rId18"/>
    <p:sldId id="508" r:id="rId19"/>
    <p:sldId id="507" r:id="rId20"/>
    <p:sldId id="509" r:id="rId21"/>
    <p:sldId id="550" r:id="rId22"/>
    <p:sldId id="510" r:id="rId23"/>
    <p:sldId id="511" r:id="rId24"/>
    <p:sldId id="496" r:id="rId25"/>
    <p:sldId id="551" r:id="rId26"/>
    <p:sldId id="552" r:id="rId27"/>
  </p:sldIdLst>
  <p:sldSz cx="12190413" cy="68595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1">
          <p15:clr>
            <a:srgbClr val="A4A3A4"/>
          </p15:clr>
        </p15:guide>
        <p15:guide id="2" pos="38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6F4"/>
    <a:srgbClr val="534E4B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34" y="114"/>
      </p:cViewPr>
      <p:guideLst>
        <p:guide orient="horz" pos="2101"/>
        <p:guide pos="38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424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428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03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601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038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629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616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07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9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394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444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560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15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666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593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6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07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099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177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8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25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15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3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294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995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2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234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85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0503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532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5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26229" y="395977"/>
            <a:ext cx="11339543" cy="60660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6"/>
          <a:srcRect l="58909" b="50848"/>
          <a:stretch>
            <a:fillRect/>
          </a:stretch>
        </p:blipFill>
        <p:spPr>
          <a:xfrm>
            <a:off x="8174355" y="385316"/>
            <a:ext cx="3591876" cy="60772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8565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1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13.png"/><Relationship Id="rId4" Type="http://schemas.openxmlformats.org/officeDocument/2006/relationships/image" Target="../media/image20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13.png"/><Relationship Id="rId4" Type="http://schemas.openxmlformats.org/officeDocument/2006/relationships/image" Target="../media/image26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95" y="140970"/>
            <a:ext cx="10333355" cy="671703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579745" y="899795"/>
            <a:ext cx="1621790" cy="4482465"/>
          </a:xfrm>
          <a:prstGeom prst="rect">
            <a:avLst/>
          </a:prstGeom>
          <a:noFill/>
        </p:spPr>
        <p:txBody>
          <a:bodyPr wrap="square" lIns="51423" tIns="25711" rIns="51423" bIns="2571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/>
            <a:r>
              <a:rPr lang="zh-CN" altLang="en-US" sz="7200" spc="2000" dirty="0">
                <a:solidFill>
                  <a:srgbClr val="534E4B"/>
                </a:solidFill>
                <a:latin typeface="华文新魏" panose="02010800040101010101" charset="-122"/>
                <a:ea typeface="华文新魏" panose="02010800040101010101" charset="-122"/>
              </a:rPr>
              <a:t>醉翁亭记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960" y="3342640"/>
            <a:ext cx="673735" cy="7334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92293" y="3906175"/>
            <a:ext cx="492443" cy="18554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华文新魏" panose="02010800040101010101" charset="-122"/>
                <a:ea typeface="华文新魏" panose="02010800040101010101" charset="-122"/>
              </a:rPr>
              <a:t>教师</a:t>
            </a:r>
            <a:r>
              <a:rPr lang="zh-CN" altLang="en-US" sz="2000" dirty="0" smtClean="0">
                <a:latin typeface="华文新魏" panose="02010800040101010101" charset="-122"/>
                <a:ea typeface="华文新魏" panose="02010800040101010101" charset="-122"/>
              </a:rPr>
              <a:t>：</a:t>
            </a:r>
            <a:r>
              <a:rPr lang="zh-CN" altLang="en-US" sz="2000" dirty="0">
                <a:latin typeface="华文新魏" panose="02010800040101010101" charset="-122"/>
                <a:ea typeface="华文新魏" panose="02010800040101010101" charset="-122"/>
              </a:rPr>
              <a:t>优</a:t>
            </a:r>
            <a:r>
              <a:rPr lang="zh-CN" altLang="en-US" sz="2000" dirty="0" smtClean="0">
                <a:latin typeface="华文新魏" panose="02010800040101010101" charset="-122"/>
                <a:ea typeface="华文新魏" panose="02010800040101010101" charset="-122"/>
              </a:rPr>
              <a:t>品</a:t>
            </a:r>
            <a:r>
              <a:rPr lang="en-US" altLang="zh-CN" sz="2000" dirty="0" smtClean="0">
                <a:latin typeface="华文新魏" panose="02010800040101010101" charset="-122"/>
                <a:ea typeface="华文新魏" panose="02010800040101010101" charset="-122"/>
              </a:rPr>
              <a:t>PPT</a:t>
            </a:r>
            <a:endParaRPr lang="en-US" altLang="zh-CN" sz="20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11" name="图片 10" descr="38b0b521f290ea77eb836e52094d55d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1435" y="140970"/>
            <a:ext cx="5815330" cy="5815330"/>
          </a:xfrm>
          <a:prstGeom prst="rect">
            <a:avLst/>
          </a:prstGeom>
        </p:spPr>
      </p:pic>
      <p:pic>
        <p:nvPicPr>
          <p:cNvPr id="7" name="图片 6" descr="40eee25dbec5260db28ae003d94c2cb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5545" y="3838575"/>
            <a:ext cx="3019425" cy="3019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75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411980" y="744855"/>
            <a:ext cx="3703955" cy="36576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4719320" y="1064260"/>
            <a:ext cx="3119755" cy="3079750"/>
          </a:xfrm>
          <a:prstGeom prst="ellipse">
            <a:avLst/>
          </a:prstGeom>
          <a:ln>
            <a:solidFill>
              <a:srgbClr val="F7F6F4"/>
            </a:solidFill>
          </a:ln>
        </p:spPr>
      </p:pic>
      <p:pic>
        <p:nvPicPr>
          <p:cNvPr id="8" name="图片 7" descr="e51b2a099ffb455354a6b962053a32d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59690" y="-474345"/>
            <a:ext cx="3489960" cy="34899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35910" y="4648835"/>
            <a:ext cx="6562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故 常 无 ， 欲 以 观 其 妙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﹔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常 有 ， 欲 以 观 其 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此 两 者 ， 同 出 而 异 名 ， 同 谓 之 玄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52035" y="5186045"/>
            <a:ext cx="297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  <a:sym typeface="+mn-ea"/>
              </a:rPr>
              <a:t>课 文 赏 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26380" y="1604010"/>
            <a:ext cx="228600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>
                <a:solidFill>
                  <a:schemeClr val="bg1"/>
                </a:solidFill>
              </a:rPr>
              <a:t>叁</a:t>
            </a:r>
          </a:p>
        </p:txBody>
      </p:sp>
      <p:pic>
        <p:nvPicPr>
          <p:cNvPr id="17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5077" y="3488214"/>
            <a:ext cx="4475162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51380" y="2234565"/>
            <a:ext cx="5100320" cy="265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64235" algn="just">
              <a:lnSpc>
                <a:spcPts val="4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由山而峰，由峰而泉，由泉而亭，由亭而人，由人而酒，由酒而醉翁。句句相衔不着痕迹，给人完整的“山水之乐”印象。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 flipH="1">
            <a:off x="7827010" y="467995"/>
            <a:ext cx="2800985" cy="4070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9397" y="1885797"/>
            <a:ext cx="6281193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若夫日出而林霏开，云归而岩穴暝，晦明变化者，山间之朝暮也。野芳发而幽香，佳木秀而繁阴，风霜高洁，水落而石出者，山间之四时也。朝而往，暮而归，四时之景不同，而乐亦无穷也。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 flipV="1">
            <a:off x="9570720" y="2066290"/>
            <a:ext cx="13335" cy="3259455"/>
          </a:xfrm>
          <a:prstGeom prst="line">
            <a:avLst/>
          </a:prstGeom>
          <a:ln w="63500" cap="rnd">
            <a:solidFill>
              <a:srgbClr val="C00000">
                <a:alpha val="90000"/>
              </a:srgb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711676" y="4560723"/>
            <a:ext cx="3383280" cy="10147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四季美景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99656" y="1729938"/>
            <a:ext cx="5783580" cy="21431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醉翁之意不在酒</a:t>
            </a:r>
          </a:p>
          <a:p>
            <a:pPr algn="ctr">
              <a:lnSpc>
                <a:spcPts val="8000"/>
              </a:lnSpc>
            </a:pPr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在乎山水之间也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  <p:pic>
        <p:nvPicPr>
          <p:cNvPr id="6" name="图片 5" descr="96c9c0f0153732a74d7a460c2608264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198120" y="3167380"/>
            <a:ext cx="5003165" cy="5003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2080895" y="1776363"/>
            <a:ext cx="8028165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5945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环滁皆山也。其西南诸峰，林壑尤美。望之蔚然而深秀者，琅琊也。山行六七里，渐闻水声潺潺而泻出于两峰之间者，酿泉也。峰回路转，有亭翼然临于泉上者，醉翁亭也。作亭者谁？山之僧智仙也。名之者谁？太守自谓也。太守与客来饮于此，饮少辄醉，而年又最高，故自号曰醉翁也。醉翁之意不在酒，在乎山水之间也。山水之乐，得之心而寓之酒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486140" y="4857499"/>
            <a:ext cx="3383280" cy="10147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引出主题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01347" y="2380920"/>
            <a:ext cx="73777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至于负者歌于途，行者休于树，前者呼，后者应，伛偻提携，往来而不绝者，滁人游也。临溪而渔，溪深而鱼肥。酿泉为酒，泉香而酒洌；山肴野蔌，杂然而前陈者，太守宴也。宴酣之乐，非丝非竹，射者中，弈者胜，觥筹交错，起坐而喧哗者，众宾欢也。苍颜白发，颓然乎其间者，太守醉也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26643" y="2011647"/>
            <a:ext cx="1106170" cy="3291840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与民行乐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  <p:pic>
        <p:nvPicPr>
          <p:cNvPr id="8" name="图片 7" descr="e51b2a099ffb455354a6b962053a32d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7280" y="-931545"/>
            <a:ext cx="3489960" cy="3489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842260" y="2066925"/>
            <a:ext cx="7306945" cy="214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作者先用排偶句“日出而林霏开，云归而岩穴瞑”描绘出山间两幅对比鲜明的朝暮画面。接着用“野芳发而幽香，佳木秀而繁阴，风霜高洁，水落而石出者，山间之四时也”一句话概括了山间春、夏、秋、冬四季的不同风光，一季一幅画面。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  <p:pic>
        <p:nvPicPr>
          <p:cNvPr id="6" name="图片 5" descr="40eee25dbec5260db28ae003d94c2cb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05435" y="3305175"/>
            <a:ext cx="3309620" cy="3309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964170" y="175895"/>
            <a:ext cx="4215130" cy="42151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94180" y="2246630"/>
            <a:ext cx="6835775" cy="214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已而夕阳在山，人影散乱，太守归而宾客从也。树林阴翳，鸣声上下，游人去而禽鸟乐也。然而禽鸟知山林之乐，而不知人之乐；人知从太守游而乐，而不知太守之乐其乐也。醉能同其乐，醒能述以文者，太守也。太守谓谁？庐陵欧阳修也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951809" y="2066941"/>
            <a:ext cx="1106170" cy="3291840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席散人归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2413" y="2426908"/>
            <a:ext cx="7187253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5945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此段描写由景物转移到人事上。先写滁人之游，描绘出一幅太平祥和的百姓游乐图。游乐场景映在太守的眼里，便多了一层政治清明的意味。接着写太守设宴，众宾宴饮之乐。宴席丰盛而充满野趣，众宾起坐喧哗，乐不可支。太守乐中酒酣而醉，此醉是为山水之乐而醉，更为能与吏民同乐而醉。体现太守与下属关系融洽，“政通人和”才能有这样的乐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35035" y="1256243"/>
            <a:ext cx="3383280" cy="10147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何谓之乐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1700" y="2758011"/>
            <a:ext cx="7353300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作者巧妙地用禽鸟之乐衬托游人之乐，又以游人之乐衬托太守之乐。但太守之乐与众不同，不是众人所能理解的。作者并没有袒露胸怀，只含蓄地说：“醉能同其乐，醒能述以文者，太守也。”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56553" y="1634971"/>
            <a:ext cx="4183380" cy="10147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6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复杂的心情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叁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课文欣赏</a:t>
            </a:r>
          </a:p>
        </p:txBody>
      </p:sp>
      <p:pic>
        <p:nvPicPr>
          <p:cNvPr id="8" name="图片 7" descr="40eee25dbec5260db28ae003d94c2cb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05435" y="3717290"/>
            <a:ext cx="2806065" cy="2806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168" y="1302663"/>
            <a:ext cx="3925832" cy="605334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586752" y="1775884"/>
            <a:ext cx="753035" cy="753035"/>
          </a:xfrm>
          <a:prstGeom prst="ellipse">
            <a:avLst/>
          </a:prstGeom>
          <a:noFill/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35909" y="1828800"/>
            <a:ext cx="53788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charset="-122"/>
                <a:ea typeface="华文新魏" panose="02010800040101010101" charset="-122"/>
              </a:rPr>
              <a:t>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11960" y="3063240"/>
            <a:ext cx="613410" cy="28784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defRPr/>
            </a:pPr>
            <a:r>
              <a:rPr lang="zh-CN" altLang="en-US" sz="2800" spc="300" dirty="0" smtClean="0"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课 前 导 读</a:t>
            </a:r>
          </a:p>
        </p:txBody>
      </p:sp>
      <p:sp>
        <p:nvSpPr>
          <p:cNvPr id="9" name="椭圆 8"/>
          <p:cNvSpPr/>
          <p:nvPr/>
        </p:nvSpPr>
        <p:spPr>
          <a:xfrm>
            <a:off x="3420034" y="1775884"/>
            <a:ext cx="753035" cy="753035"/>
          </a:xfrm>
          <a:prstGeom prst="ellipse">
            <a:avLst/>
          </a:prstGeom>
          <a:noFill/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527611" y="1828800"/>
            <a:ext cx="53788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隶书" panose="02010800040101010101" charset="-122"/>
                <a:ea typeface="华文隶书" panose="02010800040101010101" charset="-122"/>
              </a:rPr>
              <a:t>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45205" y="2610485"/>
            <a:ext cx="613410" cy="29692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spc="300" smtClean="0"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识 字 识 词</a:t>
            </a:r>
            <a:endParaRPr lang="zh-CN" altLang="en-US" sz="2800" spc="300" dirty="0" smtClean="0">
              <a:solidFill>
                <a:srgbClr val="534E4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253316" y="1827929"/>
            <a:ext cx="753035" cy="753035"/>
          </a:xfrm>
          <a:prstGeom prst="ellipse">
            <a:avLst/>
          </a:prstGeom>
          <a:noFill/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360893" y="1880845"/>
            <a:ext cx="53788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隶书" panose="02010800040101010101" charset="-122"/>
                <a:ea typeface="华文隶书" panose="02010800040101010101" charset="-122"/>
              </a:rPr>
              <a:t>叁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378450" y="3042285"/>
            <a:ext cx="613410" cy="2917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defRPr/>
            </a:pPr>
            <a:r>
              <a:rPr lang="zh-CN" altLang="en-US" sz="2800" spc="300" smtClean="0"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课 文 赏 析</a:t>
            </a:r>
            <a:endParaRPr lang="zh-CN" altLang="en-US" sz="2800" spc="300" dirty="0" smtClean="0">
              <a:solidFill>
                <a:srgbClr val="534E4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100969" y="1827929"/>
            <a:ext cx="753035" cy="753035"/>
          </a:xfrm>
          <a:prstGeom prst="ellipse">
            <a:avLst/>
          </a:prstGeom>
          <a:noFill/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208546" y="1880845"/>
            <a:ext cx="53788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隶书" panose="02010800040101010101" charset="-122"/>
                <a:ea typeface="华文隶书" panose="02010800040101010101" charset="-122"/>
              </a:rPr>
              <a:t>肆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226300" y="3086100"/>
            <a:ext cx="613410" cy="2917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defRPr/>
            </a:pPr>
            <a:r>
              <a:rPr lang="zh-CN" altLang="en-US" sz="2800" spc="300" smtClean="0"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随 堂 学 习</a:t>
            </a:r>
            <a:endParaRPr lang="zh-CN" altLang="en-US" sz="2800" spc="300" dirty="0" smtClean="0">
              <a:solidFill>
                <a:srgbClr val="534E4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2148" y="0"/>
            <a:ext cx="4679852" cy="46798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8" grpId="0"/>
      <p:bldP spid="9" grpId="0" bldLvl="0" animBg="1"/>
      <p:bldP spid="10" grpId="0"/>
      <p:bldP spid="11" grpId="0"/>
      <p:bldP spid="12" grpId="0" bldLvl="0" animBg="1"/>
      <p:bldP spid="13" grpId="0"/>
      <p:bldP spid="14" grpId="0"/>
      <p:bldP spid="15" grpId="0" bldLvl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411980" y="744855"/>
            <a:ext cx="3703955" cy="36576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4719320" y="1064260"/>
            <a:ext cx="3119755" cy="3079750"/>
          </a:xfrm>
          <a:prstGeom prst="ellipse">
            <a:avLst/>
          </a:prstGeom>
          <a:ln>
            <a:solidFill>
              <a:srgbClr val="F7F6F4"/>
            </a:solidFill>
          </a:ln>
        </p:spPr>
      </p:pic>
      <p:pic>
        <p:nvPicPr>
          <p:cNvPr id="8" name="图片 7" descr="e51b2a099ffb455354a6b962053a32d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59690" y="-474345"/>
            <a:ext cx="3489960" cy="34899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35910" y="4648835"/>
            <a:ext cx="6562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故 常 无 ， 欲 以 观 其 妙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﹔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常 有 ， 欲 以 观 其 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此 两 者 ， 同 出 而 异 名 ， 同 谓 之 玄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52035" y="5186045"/>
            <a:ext cx="297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  <a:sym typeface="+mn-ea"/>
              </a:rPr>
              <a:t>随 堂 学 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26380" y="1604010"/>
            <a:ext cx="228600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>
                <a:solidFill>
                  <a:schemeClr val="bg1"/>
                </a:solidFill>
              </a:rPr>
              <a:t>肆</a:t>
            </a:r>
          </a:p>
        </p:txBody>
      </p:sp>
      <p:pic>
        <p:nvPicPr>
          <p:cNvPr id="17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5077" y="3488214"/>
            <a:ext cx="4475162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75187" y="1205629"/>
            <a:ext cx="6240780" cy="8604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5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课后了解唐宋八大家</a:t>
            </a:r>
          </a:p>
        </p:txBody>
      </p:sp>
      <p:sp>
        <p:nvSpPr>
          <p:cNvPr id="9" name="矩形 8"/>
          <p:cNvSpPr/>
          <p:nvPr/>
        </p:nvSpPr>
        <p:spPr>
          <a:xfrm>
            <a:off x="2432869" y="2389584"/>
            <a:ext cx="1343669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韩愈</a:t>
            </a:r>
          </a:p>
        </p:txBody>
      </p:sp>
      <p:sp>
        <p:nvSpPr>
          <p:cNvPr id="10" name="矩形 9"/>
          <p:cNvSpPr/>
          <p:nvPr/>
        </p:nvSpPr>
        <p:spPr>
          <a:xfrm>
            <a:off x="4715516" y="2389584"/>
            <a:ext cx="1969190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柳宗元</a:t>
            </a:r>
          </a:p>
        </p:txBody>
      </p:sp>
      <p:sp>
        <p:nvSpPr>
          <p:cNvPr id="13" name="矩形 12"/>
          <p:cNvSpPr/>
          <p:nvPr/>
        </p:nvSpPr>
        <p:spPr>
          <a:xfrm>
            <a:off x="7623684" y="2349760"/>
            <a:ext cx="1496704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苏洵</a:t>
            </a:r>
          </a:p>
        </p:txBody>
      </p:sp>
      <p:sp>
        <p:nvSpPr>
          <p:cNvPr id="14" name="矩形 13"/>
          <p:cNvSpPr/>
          <p:nvPr/>
        </p:nvSpPr>
        <p:spPr>
          <a:xfrm>
            <a:off x="3682646" y="3684862"/>
            <a:ext cx="14967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苏轼</a:t>
            </a:r>
          </a:p>
        </p:txBody>
      </p:sp>
      <p:sp>
        <p:nvSpPr>
          <p:cNvPr id="15" name="矩形 14"/>
          <p:cNvSpPr/>
          <p:nvPr/>
        </p:nvSpPr>
        <p:spPr>
          <a:xfrm>
            <a:off x="6505645" y="3632055"/>
            <a:ext cx="14967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苏辙</a:t>
            </a:r>
          </a:p>
        </p:txBody>
      </p:sp>
      <p:sp>
        <p:nvSpPr>
          <p:cNvPr id="16" name="矩形 15"/>
          <p:cNvSpPr/>
          <p:nvPr/>
        </p:nvSpPr>
        <p:spPr>
          <a:xfrm>
            <a:off x="2432869" y="4981829"/>
            <a:ext cx="19691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欧阳修</a:t>
            </a:r>
          </a:p>
        </p:txBody>
      </p:sp>
      <p:sp>
        <p:nvSpPr>
          <p:cNvPr id="17" name="矩形 16"/>
          <p:cNvSpPr/>
          <p:nvPr/>
        </p:nvSpPr>
        <p:spPr>
          <a:xfrm>
            <a:off x="7623684" y="4925822"/>
            <a:ext cx="19691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王安石</a:t>
            </a:r>
          </a:p>
        </p:txBody>
      </p:sp>
      <p:sp>
        <p:nvSpPr>
          <p:cNvPr id="18" name="矩形 17"/>
          <p:cNvSpPr/>
          <p:nvPr/>
        </p:nvSpPr>
        <p:spPr>
          <a:xfrm>
            <a:off x="4766377" y="4943729"/>
            <a:ext cx="19691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曾巩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肆</a:t>
              </a:r>
            </a:p>
          </p:txBody>
        </p:sp>
      </p:grpSp>
      <p:sp>
        <p:nvSpPr>
          <p:cNvPr id="7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随堂练习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71195" y="2677576"/>
            <a:ext cx="5519460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人生自是有情痴，此恨不关风与月。</a:t>
            </a:r>
          </a:p>
        </p:txBody>
      </p:sp>
      <p:sp>
        <p:nvSpPr>
          <p:cNvPr id="6" name="矩形 5"/>
          <p:cNvSpPr/>
          <p:nvPr/>
        </p:nvSpPr>
        <p:spPr>
          <a:xfrm>
            <a:off x="4038045" y="3443030"/>
            <a:ext cx="4185761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月上柳梢头，人约黄昏后。</a:t>
            </a:r>
          </a:p>
        </p:txBody>
      </p:sp>
      <p:sp>
        <p:nvSpPr>
          <p:cNvPr id="7" name="矩形 6"/>
          <p:cNvSpPr/>
          <p:nvPr/>
        </p:nvSpPr>
        <p:spPr>
          <a:xfrm>
            <a:off x="4130217" y="4208484"/>
            <a:ext cx="4001416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聚散苦匆匆，此恨无穷。</a:t>
            </a:r>
          </a:p>
        </p:txBody>
      </p:sp>
      <p:sp>
        <p:nvSpPr>
          <p:cNvPr id="9" name="矩形 8"/>
          <p:cNvSpPr/>
          <p:nvPr/>
        </p:nvSpPr>
        <p:spPr>
          <a:xfrm>
            <a:off x="4704894" y="4973938"/>
            <a:ext cx="2852063" cy="49244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庭院深深深几许。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91561" y="1298600"/>
            <a:ext cx="3230880" cy="10147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60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名句欣赏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肆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随堂练习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63815" y="0"/>
            <a:ext cx="4528185" cy="4528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79321" y="1206603"/>
            <a:ext cx="6913880" cy="8604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5000" spc="300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C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作者是怎样描写景物的</a:t>
            </a:r>
          </a:p>
        </p:txBody>
      </p:sp>
      <p:sp>
        <p:nvSpPr>
          <p:cNvPr id="9" name="矩形 8"/>
          <p:cNvSpPr/>
          <p:nvPr/>
        </p:nvSpPr>
        <p:spPr>
          <a:xfrm>
            <a:off x="2108381" y="2923649"/>
            <a:ext cx="3469814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山水相映之美</a:t>
            </a:r>
          </a:p>
        </p:txBody>
      </p:sp>
      <p:sp>
        <p:nvSpPr>
          <p:cNvPr id="10" name="矩形 9"/>
          <p:cNvSpPr/>
          <p:nvPr/>
        </p:nvSpPr>
        <p:spPr>
          <a:xfrm>
            <a:off x="6604181" y="3643797"/>
            <a:ext cx="34698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朝暮变化之美</a:t>
            </a:r>
          </a:p>
        </p:txBody>
      </p:sp>
      <p:sp>
        <p:nvSpPr>
          <p:cNvPr id="13" name="矩形 12"/>
          <p:cNvSpPr/>
          <p:nvPr/>
        </p:nvSpPr>
        <p:spPr>
          <a:xfrm>
            <a:off x="2108381" y="4609714"/>
            <a:ext cx="34698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四季变幻之美</a:t>
            </a:r>
          </a:p>
        </p:txBody>
      </p:sp>
      <p:sp>
        <p:nvSpPr>
          <p:cNvPr id="14" name="矩形 13"/>
          <p:cNvSpPr/>
          <p:nvPr/>
        </p:nvSpPr>
        <p:spPr>
          <a:xfrm>
            <a:off x="6725822" y="5477841"/>
            <a:ext cx="34698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zh-CN" altLang="en-US" sz="4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动静对比之美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肆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随堂练习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95" y="140970"/>
            <a:ext cx="10333355" cy="6717030"/>
          </a:xfrm>
          <a:prstGeom prst="rect">
            <a:avLst/>
          </a:prstGeom>
        </p:spPr>
      </p:pic>
      <p:sp>
        <p:nvSpPr>
          <p:cNvPr id="6" name="TextBox 7"/>
          <p:cNvSpPr txBox="1"/>
          <p:nvPr/>
        </p:nvSpPr>
        <p:spPr>
          <a:xfrm>
            <a:off x="5579745" y="899795"/>
            <a:ext cx="1621790" cy="4482465"/>
          </a:xfrm>
          <a:prstGeom prst="rect">
            <a:avLst/>
          </a:prstGeom>
          <a:noFill/>
        </p:spPr>
        <p:txBody>
          <a:bodyPr wrap="square" lIns="51423" tIns="25711" rIns="51423" bIns="25711" rtlCol="0">
            <a:spAutoFit/>
          </a:bodyPr>
          <a:lstStyle>
            <a:defPPr>
              <a:defRPr lang="zh-CN"/>
            </a:defPPr>
            <a:lvl1pPr>
              <a:defRPr sz="5000" b="1"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algn="ctr"/>
            <a:r>
              <a:rPr lang="zh-CN" altLang="en-US" sz="7200" spc="2000" dirty="0">
                <a:solidFill>
                  <a:srgbClr val="534E4B"/>
                </a:solidFill>
                <a:latin typeface="华文新魏" panose="02010800040101010101" charset="-122"/>
                <a:ea typeface="华文新魏" panose="02010800040101010101" charset="-122"/>
              </a:rPr>
              <a:t>下节课见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960" y="3342640"/>
            <a:ext cx="673735" cy="7334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91960" y="4076065"/>
            <a:ext cx="490220" cy="14141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教师：</a:t>
            </a:r>
            <a:r>
              <a:rPr lang="en-US" altLang="zh-CN" sz="2000">
                <a:latin typeface="华文新魏" panose="02010800040101010101" charset="-122"/>
                <a:ea typeface="华文新魏" panose="02010800040101010101" charset="-122"/>
              </a:rPr>
              <a:t>xxxx</a:t>
            </a:r>
          </a:p>
        </p:txBody>
      </p:sp>
      <p:pic>
        <p:nvPicPr>
          <p:cNvPr id="11" name="图片 10" descr="38b0b521f290ea77eb836e52094d55d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1435" y="140970"/>
            <a:ext cx="5815330" cy="5815330"/>
          </a:xfrm>
          <a:prstGeom prst="rect">
            <a:avLst/>
          </a:prstGeom>
        </p:spPr>
      </p:pic>
      <p:pic>
        <p:nvPicPr>
          <p:cNvPr id="7" name="图片 6" descr="40eee25dbec5260db28ae003d94c2cb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5545" y="3838575"/>
            <a:ext cx="3019425" cy="3019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decel="533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75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51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411980" y="744855"/>
            <a:ext cx="3703955" cy="36576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4719320" y="1064260"/>
            <a:ext cx="3119755" cy="3079750"/>
          </a:xfrm>
          <a:prstGeom prst="ellipse">
            <a:avLst/>
          </a:prstGeom>
          <a:ln>
            <a:solidFill>
              <a:srgbClr val="F7F6F4"/>
            </a:solidFill>
          </a:ln>
        </p:spPr>
      </p:pic>
      <p:pic>
        <p:nvPicPr>
          <p:cNvPr id="8" name="图片 7" descr="e51b2a099ffb455354a6b962053a32d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59690" y="-474345"/>
            <a:ext cx="3489960" cy="34899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35910" y="4648835"/>
            <a:ext cx="6562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故 常 无 ， 欲 以 观 其 妙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﹔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常 有 ， 欲 以 观 其 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此 两 者 ， 同 出 而 异 名 ， 同 谓 之 玄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52035" y="5186045"/>
            <a:ext cx="297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  <a:sym typeface="+mn-ea"/>
              </a:rPr>
              <a:t>课 前 导 读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26380" y="1604010"/>
            <a:ext cx="228600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dirty="0">
                <a:solidFill>
                  <a:schemeClr val="bg1"/>
                </a:solidFill>
              </a:rPr>
              <a:t>壹</a:t>
            </a:r>
          </a:p>
        </p:txBody>
      </p:sp>
      <p:pic>
        <p:nvPicPr>
          <p:cNvPr id="17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5077" y="3488214"/>
            <a:ext cx="4475162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24000" y="2235200"/>
            <a:ext cx="655701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欧阳修（</a:t>
            </a:r>
            <a:r>
              <a:rPr lang="en-US" altLang="zh-CN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1007</a:t>
            </a: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年－</a:t>
            </a:r>
            <a:r>
              <a:rPr lang="en-US" altLang="zh-CN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1072</a:t>
            </a:r>
            <a:r>
              <a:rPr lang="zh-CN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年），字永叔，号醉翁、六一居士，汉族，吉州永丰（今江西省吉安市永丰县）人，北宋政治家、文学家，且在政治上负有盛名。因吉州原属庐陵郡，以“庐陵欧阳修”自居。官至翰林学士、枢密副使、参知政事，谥号文忠，世称欧阳文忠公。后人又将其与韩愈、柳宗元和苏轼合称“千古文章四大家”。与韩愈、柳宗元、苏轼、苏洵、苏辙、王安石、曾巩被世人称为“唐宋散文八大家”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033588" y="670100"/>
            <a:ext cx="3294509" cy="1536141"/>
            <a:chOff x="7700588" y="4031813"/>
            <a:chExt cx="3294509" cy="1536141"/>
          </a:xfrm>
        </p:grpSpPr>
        <p:sp>
          <p:nvSpPr>
            <p:cNvPr id="9" name="文本框 8"/>
            <p:cNvSpPr txBox="1"/>
            <p:nvPr/>
          </p:nvSpPr>
          <p:spPr>
            <a:xfrm>
              <a:off x="7700588" y="4031813"/>
              <a:ext cx="3230880" cy="101473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6000" dirty="0">
                  <a:ln w="25400">
                    <a:solidFill>
                      <a:srgbClr val="6F6F6F">
                        <a:alpha val="30000"/>
                      </a:srgbClr>
                    </a:solidFill>
                  </a:ln>
                  <a:solidFill>
                    <a:srgbClr val="C00000"/>
                  </a:solidFill>
                  <a:effectLst/>
                  <a:latin typeface="华文新魏" panose="02010800040101010101" charset="-122"/>
                  <a:ea typeface="华文新魏" panose="02010800040101010101" charset="-122"/>
                </a:rPr>
                <a:t>作者简介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952545" y="5145077"/>
              <a:ext cx="2797791" cy="0"/>
            </a:xfrm>
            <a:prstGeom prst="line">
              <a:avLst/>
            </a:prstGeom>
            <a:ln w="63500" cap="rnd">
              <a:solidFill>
                <a:srgbClr val="C00000">
                  <a:alpha val="90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7917010" y="5290955"/>
              <a:ext cx="3078087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1200" spc="1400" dirty="0">
                  <a:solidFill>
                    <a:srgbClr val="6F6F6F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</a:rPr>
                <a:t>BACKGROUND</a:t>
              </a:r>
              <a:endParaRPr lang="zh-CN" altLang="en-US" sz="1200" spc="1400" dirty="0">
                <a:solidFill>
                  <a:srgbClr val="6F6F6F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0690" cy="376581"/>
            <a:chOff x="4764938" y="1417646"/>
            <a:chExt cx="503480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3480" cy="45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壹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课前导读</a:t>
            </a:r>
          </a:p>
        </p:txBody>
      </p:sp>
      <p:pic>
        <p:nvPicPr>
          <p:cNvPr id="8" name="图片 7" descr="48540923dd54564e57770d53b1de9c82d1584f4e"/>
          <p:cNvPicPr>
            <a:picLocks noChangeAspect="1"/>
          </p:cNvPicPr>
          <p:nvPr/>
        </p:nvPicPr>
        <p:blipFill>
          <a:blip r:embed="rId5">
            <a:lum bright="-6000"/>
          </a:blip>
          <a:stretch>
            <a:fillRect/>
          </a:stretch>
        </p:blipFill>
        <p:spPr>
          <a:xfrm>
            <a:off x="8783955" y="2271395"/>
            <a:ext cx="2294890" cy="3090545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3260" y="1742440"/>
            <a:ext cx="8301990" cy="3374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ts val="3200"/>
              </a:lnSpc>
            </a:pPr>
            <a:r>
              <a:rPr lang="zh-CN" altLang="en-US" sz="2500" dirty="0">
                <a:solidFill>
                  <a:srgbClr val="534E4B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宋仁宗庆历五年，参知政事范仲淹等人遭谗离职，欧阳修上书替他们分辩，被贬到滁州做了两年知州。</a:t>
            </a:r>
            <a:r>
              <a:rPr lang="en-US" altLang="zh-CN" sz="2500" dirty="0">
                <a:solidFill>
                  <a:srgbClr val="534E4B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《</a:t>
            </a:r>
            <a:r>
              <a:rPr lang="zh-CN" altLang="en-US" sz="2500" dirty="0">
                <a:solidFill>
                  <a:srgbClr val="534E4B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醉翁亭记</a:t>
            </a:r>
            <a:r>
              <a:rPr lang="en-US" altLang="zh-CN" sz="2500" dirty="0">
                <a:solidFill>
                  <a:srgbClr val="534E4B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》</a:t>
            </a:r>
            <a:r>
              <a:rPr lang="zh-CN" altLang="en-US" sz="2500" dirty="0">
                <a:solidFill>
                  <a:srgbClr val="534E4B"/>
                </a:solidFill>
                <a:latin typeface="汉仪劲楷简" panose="00020600040101010101" pitchFamily="18" charset="-122"/>
                <a:ea typeface="汉仪劲楷简" panose="00020600040101010101" pitchFamily="18" charset="-122"/>
              </a:rPr>
              <a:t>就写在这个时期。文章描写了滁州一带朝暮四季自然景物不同的幽深秀美，滁州百姓和平宁静的生活，特别是作者在山林中与民一齐游赏宴饮的乐趣。正当四十岁的盛年却自号“醉翁”，而且经常出游，加上他那“饮少辄醉”、“颓然乎其间”的种种表现，都表明欧阳修是借山水之乐来排谴谪居生活的苦闷。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0690" cy="376581"/>
            <a:chOff x="4764938" y="1417646"/>
            <a:chExt cx="503480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3480" cy="452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壹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课前导读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411980" y="744855"/>
            <a:ext cx="3703955" cy="36576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534E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4719320" y="1064260"/>
            <a:ext cx="3119755" cy="3079750"/>
          </a:xfrm>
          <a:prstGeom prst="ellipse">
            <a:avLst/>
          </a:prstGeom>
          <a:ln>
            <a:solidFill>
              <a:srgbClr val="F7F6F4"/>
            </a:solidFill>
          </a:ln>
        </p:spPr>
      </p:pic>
      <p:pic>
        <p:nvPicPr>
          <p:cNvPr id="8" name="图片 7" descr="e51b2a099ffb455354a6b962053a32d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59690" y="-474345"/>
            <a:ext cx="3489960" cy="34899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35910" y="4648835"/>
            <a:ext cx="6562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故 常 无 ， 欲 以 观 其 妙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﹔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常 有 ， 欲 以 观 其 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ZQingKeBenYueSongS-R-GB" charset="0"/>
                <a:ea typeface="FZQingKeBenYueSongS-R-GB" charset="0"/>
                <a:cs typeface="FZQingKeBenYueSongS-R-GB" charset="0"/>
              </a:rPr>
              <a:t>此 两 者 ， 同 出 而 异 名 ， 同 谓 之 玄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ZQingKeBenYueSongS-R-GB" charset="0"/>
              <a:ea typeface="FZQingKeBenYueSongS-R-GB" charset="0"/>
              <a:cs typeface="FZQingKeBenYueSongS-R-GB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52035" y="5186045"/>
            <a:ext cx="297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  <a:sym typeface="+mn-ea"/>
              </a:rPr>
              <a:t>识 字 识 词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26380" y="1604010"/>
            <a:ext cx="2286000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>
                <a:solidFill>
                  <a:schemeClr val="bg1"/>
                </a:solidFill>
              </a:rPr>
              <a:t>贰</a:t>
            </a:r>
          </a:p>
        </p:txBody>
      </p:sp>
      <p:pic>
        <p:nvPicPr>
          <p:cNvPr id="17" name="图片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5077" y="3488214"/>
            <a:ext cx="4475162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7136" y="3759997"/>
            <a:ext cx="1142857" cy="15047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3252" y="3750473"/>
            <a:ext cx="4180952" cy="151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3252" y="1531322"/>
            <a:ext cx="1161905" cy="15333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7136" y="1406729"/>
            <a:ext cx="2190476" cy="150476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贰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识字识词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2394" y="1610835"/>
            <a:ext cx="1133333" cy="15047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6000" y="1555760"/>
            <a:ext cx="1180952" cy="15047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9973" y="1574820"/>
            <a:ext cx="1152381" cy="1542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2394" y="3778431"/>
            <a:ext cx="2085714" cy="15428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6000" y="3778431"/>
            <a:ext cx="2152381" cy="151428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9973" y="3764145"/>
            <a:ext cx="2142857" cy="15428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贰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识字识词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4608" y="1561147"/>
            <a:ext cx="1152381" cy="15619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8212" y="1560799"/>
            <a:ext cx="1095238" cy="151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2546" y="1642160"/>
            <a:ext cx="2171429" cy="15047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3450" y="3922618"/>
            <a:ext cx="2200000" cy="15809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5084" y="3920423"/>
            <a:ext cx="1161905" cy="15428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9933" y="4000684"/>
            <a:ext cx="1133333" cy="15238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flipH="1">
            <a:off x="0" y="-229512"/>
            <a:ext cx="1953385" cy="2296438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37558" y="3065303"/>
            <a:ext cx="412750" cy="376581"/>
            <a:chOff x="4764938" y="1417646"/>
            <a:chExt cx="506005" cy="46166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96207" y="1430152"/>
              <a:ext cx="423493" cy="449159"/>
            </a:xfrm>
            <a:prstGeom prst="rect">
              <a:avLst/>
            </a:prstGeom>
          </p:spPr>
        </p:pic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4764938" y="1417646"/>
              <a:ext cx="506005" cy="45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Calibri Light" panose="020F0302020204030204" pitchFamily="34" charset="0"/>
                  <a:cs typeface="Calibri Light" panose="020F0302020204030204" pitchFamily="34" charset="0"/>
                  <a:sym typeface="Calibri" panose="020F050202020403020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solidFill>
                    <a:srgbClr val="E90012"/>
                  </a:solidFill>
                  <a:latin typeface="叶根友新篆简体08" panose="02010601030101010101" pitchFamily="2" charset="-122"/>
                  <a:ea typeface="叶根友新篆简体08" panose="02010601030101010101" pitchFamily="2" charset="-122"/>
                </a:rPr>
                <a:t>贰</a:t>
              </a:r>
            </a:p>
          </p:txBody>
        </p:sp>
      </p:grpSp>
      <p:sp>
        <p:nvSpPr>
          <p:cNvPr id="15" name="矩形 9"/>
          <p:cNvSpPr/>
          <p:nvPr userDrawn="1"/>
        </p:nvSpPr>
        <p:spPr>
          <a:xfrm>
            <a:off x="305435" y="929640"/>
            <a:ext cx="675005" cy="182816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dirty="0">
                <a:solidFill>
                  <a:srgbClr val="262626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识字识词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1380</Words>
  <Application>Microsoft Office PowerPoint</Application>
  <PresentationFormat>自定义</PresentationFormat>
  <Paragraphs>127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FZQingKeBenYueSongS-R-GB</vt:lpstr>
      <vt:lpstr>ITC Avant Garde Std Bk</vt:lpstr>
      <vt:lpstr>Meiryo</vt:lpstr>
      <vt:lpstr>Microsoft JhengHei Light</vt:lpstr>
      <vt:lpstr>等线</vt:lpstr>
      <vt:lpstr>汉仪劲楷简</vt:lpstr>
      <vt:lpstr>华文隶书</vt:lpstr>
      <vt:lpstr>华文新魏</vt:lpstr>
      <vt:lpstr>楷体</vt:lpstr>
      <vt:lpstr>宋体</vt:lpstr>
      <vt:lpstr>微软雅黑</vt:lpstr>
      <vt:lpstr>叶根友新篆简体08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3187</cp:revision>
  <dcterms:created xsi:type="dcterms:W3CDTF">2015-12-01T09:06:00Z</dcterms:created>
  <dcterms:modified xsi:type="dcterms:W3CDTF">2020-06-09T12:23:27Z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