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81" r:id="rId10"/>
    <p:sldId id="266" r:id="rId11"/>
    <p:sldId id="267" r:id="rId12"/>
    <p:sldId id="268" r:id="rId13"/>
    <p:sldId id="269" r:id="rId14"/>
    <p:sldId id="282" r:id="rId15"/>
    <p:sldId id="270" r:id="rId16"/>
    <p:sldId id="271" r:id="rId17"/>
    <p:sldId id="272" r:id="rId18"/>
    <p:sldId id="273" r:id="rId19"/>
    <p:sldId id="283" r:id="rId20"/>
    <p:sldId id="274" r:id="rId21"/>
    <p:sldId id="275" r:id="rId22"/>
    <p:sldId id="276" r:id="rId23"/>
    <p:sldId id="277" r:id="rId24"/>
    <p:sldId id="278" r:id="rId25"/>
    <p:sldId id="279" r:id="rId26"/>
    <p:sldId id="284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3A2E0-FDBD-4504-AC73-215AF02FE8D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016CB-1CE2-4C89-A0C6-EF8FCEB0C1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922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170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652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885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288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1016CB-1CE2-4C89-A0C6-EF8FCEB0C19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3630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202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336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4449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0661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1016CB-1CE2-4C89-A0C6-EF8FCEB0C19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7527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69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3016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931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6028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8557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96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0329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4524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425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984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95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508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412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1016CB-1CE2-4C89-A0C6-EF8FCEB0C19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0149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016CB-1CE2-4C89-A0C6-EF8FCEB0C19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052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8557CF1-B807-4A66-8B0C-E03AB7B34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DFA2DEA-9E26-4B44-A6B2-C0FD944FD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DDBB26B-767E-47A5-87BE-5E1EA08E3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CC67E98-1BAF-4157-9E2A-482E71B2C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A284F2C-F6DF-4DF1-AF50-CF6C5E2F7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738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4BF652-0804-40A3-BFF7-D55F873CF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0F127CA-1D11-462F-8B29-745C4CB890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B675DC-08CB-41F9-88AE-D31F73A0F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8279B6D-11D6-4751-9C98-9D247EDD9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24B90C9-51DB-4774-93C9-4D2B7B3C8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381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FFA75BAD-7C3E-411C-A1B1-331AAA4F53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2C394FF-FA72-41AF-A904-E0D245C27E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B16C144-6F17-4745-A9E0-787D8CE42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5725A57-706D-4199-8C95-8BBBBA33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F0E8060-A816-459B-B74B-999DC221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723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94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8727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42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194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076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079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001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78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C557431-3597-4E92-950D-60C033BE5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5BAD8AF-6E38-40C1-BD57-8466156B7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CE7E4E2-DEEA-40A1-BDFE-5D86B4B1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5ECFE70-CF0B-4620-9442-751A2D74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0D81C24-3D2E-47A3-A7B1-1EF68705F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890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5673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275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90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F56EADD-C1E2-4394-BC23-D2F49EC2D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28B1230-C156-49A6-8080-EFF266E3F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E4ED5FE-E732-4DC3-87B7-BBB7BC803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852FF27-034E-40D7-AF76-7DA7E9AA5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6D1D9EB-B48F-4964-8907-85C857019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56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424007F-1533-4771-9D5F-22543DFEB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19A2223-49BD-40C2-8D18-D1CDD923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EEA0DE0-9FC8-4467-85EC-37D23D9EB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E5FCDAF-A152-4DF5-A1E7-4FA5DB95B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5A7CAE4-022F-4AEF-8243-E06D809A4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4B9823D-721D-467D-AED9-17629E820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971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45132DA-2019-47C4-9904-FEA19B481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E30FE8B-EB0A-4768-87A3-E7882D706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31568F4-7156-4635-BE1B-624221615B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4F66766-2CE4-4AAB-AE41-86A3590961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AD94E06-BFF5-4272-9676-4F404658E5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B90B4B17-9F5E-4B61-8E14-3748DAC8C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393F6C0-53FC-4222-9F0E-A945B3128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DF81B34-C994-4172-B266-81CEE63D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68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375EB67-100C-4ECC-9FC6-3E395C814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835453D8-D0AA-4282-9516-C99B677A6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1C7B2F02-9FA5-4FD7-A78E-BA732754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6F8D7B4-7462-4A7F-95B2-D2BA6418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60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F162320A-AA8A-412B-B91D-9330ADBCF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ADDEE50E-AD63-471C-9775-96F78111D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BD9C9E9-F3CD-4B55-8DD5-7695FDC2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16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B9432B1-0D41-4C53-9F87-BD0FC8935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6453CEA-A17A-4356-AB29-9768C59B1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7545E36-C5E1-4267-965C-422097246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2CFD0CD-FFBB-466C-9A6E-A339A33D4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C813363-5265-4826-A5ED-97A68B80E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27E8D03-2531-42C4-A222-56E1A73D9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51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C4BB0E9-EBA7-43F1-9A86-9C67D79BD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215BCA46-0CC9-4BA7-A38B-4575363899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91F94F8-F9F3-4696-B04A-3C8D79C00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4D19FAF-0AA8-488D-92A1-9B990FABB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3C4FE55-0D69-4D5D-A5E7-2F92D1DBC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073D311-85F8-4ADB-B52F-008123087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02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A6418AC-903C-4B3F-B42C-081058279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CA6D917-F919-4F18-9634-255030FBB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3383373-6E13-46CE-BDB9-9A8F4A3EEF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BFAA5-EED7-449D-8DB0-81366A6CD663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DAB8ED5-C65B-4C22-B7F6-9EA269591A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34FC888-1601-4FBC-BDF2-10DF6D68C7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43B97-27E2-4DC9-B915-3346771BC8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464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86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5.png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94F0C19-208D-494A-A1A1-560401582D29}"/>
              </a:ext>
            </a:extLst>
          </p:cNvPr>
          <p:cNvGrpSpPr/>
          <p:nvPr/>
        </p:nvGrpSpPr>
        <p:grpSpPr>
          <a:xfrm>
            <a:off x="8696629" y="3224536"/>
            <a:ext cx="1926584" cy="1926584"/>
            <a:chOff x="7482314" y="3835153"/>
            <a:chExt cx="1926584" cy="1926584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F1D091AC-7FC3-4338-BD05-4820F9C6B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GlowDiffused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2314" y="3835153"/>
              <a:ext cx="1926584" cy="192658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B6BE86BB-4E9D-42AE-AC15-3D69DEA75F4E}"/>
                </a:ext>
              </a:extLst>
            </p:cNvPr>
            <p:cNvSpPr txBox="1"/>
            <p:nvPr/>
          </p:nvSpPr>
          <p:spPr>
            <a:xfrm>
              <a:off x="8137830" y="4323425"/>
              <a:ext cx="615553" cy="8700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苏轼</a:t>
              </a:r>
            </a:p>
          </p:txBody>
        </p:sp>
      </p:grpSp>
      <p:sp>
        <p:nvSpPr>
          <p:cNvPr id="14" name="流程图: 接点 13">
            <a:extLst>
              <a:ext uri="{FF2B5EF4-FFF2-40B4-BE49-F238E27FC236}">
                <a16:creationId xmlns="" xmlns:a16="http://schemas.microsoft.com/office/drawing/2014/main" id="{8FE19E57-2C66-4436-89F2-2A89F7E16B9B}"/>
              </a:ext>
            </a:extLst>
          </p:cNvPr>
          <p:cNvSpPr/>
          <p:nvPr/>
        </p:nvSpPr>
        <p:spPr>
          <a:xfrm>
            <a:off x="3133253" y="540443"/>
            <a:ext cx="5563376" cy="556337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7657CCF9-63B7-455C-AC13-D0F0794FB069}"/>
              </a:ext>
            </a:extLst>
          </p:cNvPr>
          <p:cNvGrpSpPr/>
          <p:nvPr/>
        </p:nvGrpSpPr>
        <p:grpSpPr>
          <a:xfrm>
            <a:off x="3928632" y="922843"/>
            <a:ext cx="4531874" cy="5012313"/>
            <a:chOff x="3357132" y="832585"/>
            <a:chExt cx="4531874" cy="5012313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5ECF63DB-57BD-4E89-AA46-9D613AEEDA4A}"/>
                </a:ext>
              </a:extLst>
            </p:cNvPr>
            <p:cNvSpPr/>
            <p:nvPr/>
          </p:nvSpPr>
          <p:spPr>
            <a:xfrm>
              <a:off x="5152359" y="1250961"/>
              <a:ext cx="2736647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99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赤</a:t>
              </a:r>
              <a:endParaRPr lang="zh-CN" altLang="en-US" sz="19900" dirty="0"/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4FBF641-A310-41FC-83A4-50B02D79A871}"/>
                </a:ext>
              </a:extLst>
            </p:cNvPr>
            <p:cNvSpPr/>
            <p:nvPr/>
          </p:nvSpPr>
          <p:spPr>
            <a:xfrm>
              <a:off x="3357132" y="2261990"/>
              <a:ext cx="1954381" cy="22159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38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壁</a:t>
              </a:r>
              <a:endParaRPr lang="zh-CN" altLang="en-US" sz="13800" dirty="0"/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75593C37-DCB2-4817-9D4A-238E9E823199}"/>
                </a:ext>
              </a:extLst>
            </p:cNvPr>
            <p:cNvSpPr/>
            <p:nvPr/>
          </p:nvSpPr>
          <p:spPr>
            <a:xfrm>
              <a:off x="4711005" y="3628907"/>
              <a:ext cx="1954381" cy="22159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38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赋</a:t>
              </a:r>
              <a:endParaRPr lang="zh-CN" altLang="en-US" sz="13800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9CCD10D9-7093-4423-A802-C6860BEEB7D5}"/>
                </a:ext>
              </a:extLst>
            </p:cNvPr>
            <p:cNvSpPr txBox="1"/>
            <p:nvPr/>
          </p:nvSpPr>
          <p:spPr>
            <a:xfrm>
              <a:off x="3556843" y="832585"/>
              <a:ext cx="2308324" cy="16197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38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前</a:t>
              </a:r>
            </a:p>
          </p:txBody>
        </p:sp>
      </p:grpSp>
      <p:sp>
        <p:nvSpPr>
          <p:cNvPr id="20" name="流程图: 接点 19">
            <a:extLst>
              <a:ext uri="{FF2B5EF4-FFF2-40B4-BE49-F238E27FC236}">
                <a16:creationId xmlns="" xmlns:a16="http://schemas.microsoft.com/office/drawing/2014/main" id="{944758F4-3169-43D6-8959-197BF86DBBF4}"/>
              </a:ext>
            </a:extLst>
          </p:cNvPr>
          <p:cNvSpPr/>
          <p:nvPr/>
        </p:nvSpPr>
        <p:spPr>
          <a:xfrm>
            <a:off x="3285653" y="692843"/>
            <a:ext cx="5563376" cy="556337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接点 20">
            <a:extLst>
              <a:ext uri="{FF2B5EF4-FFF2-40B4-BE49-F238E27FC236}">
                <a16:creationId xmlns="" xmlns:a16="http://schemas.microsoft.com/office/drawing/2014/main" id="{3844E114-EDD3-4421-A6C3-6ED3DDE51ACB}"/>
              </a:ext>
            </a:extLst>
          </p:cNvPr>
          <p:cNvSpPr/>
          <p:nvPr/>
        </p:nvSpPr>
        <p:spPr>
          <a:xfrm>
            <a:off x="2980853" y="357147"/>
            <a:ext cx="5563376" cy="556337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8006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接点 7">
            <a:extLst>
              <a:ext uri="{FF2B5EF4-FFF2-40B4-BE49-F238E27FC236}">
                <a16:creationId xmlns="" xmlns:a16="http://schemas.microsoft.com/office/drawing/2014/main" id="{8B2F875A-7317-4616-8E70-C881D5A35E5B}"/>
              </a:ext>
            </a:extLst>
          </p:cNvPr>
          <p:cNvSpPr/>
          <p:nvPr/>
        </p:nvSpPr>
        <p:spPr>
          <a:xfrm>
            <a:off x="8294982" y="1776892"/>
            <a:ext cx="2822902" cy="2822902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63500" sx="102000" sy="102000" algn="ctr" rotWithShape="0">
              <a:schemeClr val="bg1">
                <a:lumMod val="8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DE6E3D8-F1E6-49C8-AA00-BA56988E7223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F4419BF2-B5D0-4AEF-8028-3D1A20CA51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0D6C226D-5D3A-43D8-9B07-C38CF577FE94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4D98434-C391-4446-92A5-B3849EE8F1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5" t="37692"/>
          <a:stretch/>
        </p:blipFill>
        <p:spPr>
          <a:xfrm>
            <a:off x="3626778" y="3087912"/>
            <a:ext cx="8565222" cy="3753531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="" xmlns:a16="http://schemas.microsoft.com/office/drawing/2014/main" id="{B2FED5E3-E61A-473C-AB28-317BC8471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532" y="2164871"/>
            <a:ext cx="5944492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300000"/>
              </a:lnSpc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“少焉，月出于东山之上，徘徊于斗牛之间。”——一轮明月应作者的召唤，冉冉升起了。</a:t>
            </a:r>
          </a:p>
          <a:p>
            <a:pPr marL="0" indent="0">
              <a:lnSpc>
                <a:spcPct val="300000"/>
              </a:lnSpc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“白露横江，水光接天。”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</a:p>
          <a:p>
            <a:pPr marL="0" indent="0">
              <a:lnSpc>
                <a:spcPct val="300000"/>
              </a:lnSpc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经月亮银辉的浸染，茫茫的雾气、江水、夜空显得浩瀚无边，浑然一片；游人的心境也随着疏朗开阔，无拘无束。</a:t>
            </a:r>
          </a:p>
          <a:p>
            <a:pPr marL="0" indent="0">
              <a:lnSpc>
                <a:spcPct val="300000"/>
              </a:lnSpc>
              <a:buNone/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556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3F7DD4D-4F35-4640-9BE6-DE97AD17E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43" y="2240902"/>
            <a:ext cx="2634422" cy="4823717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0938B23-6F31-4EC0-8F21-7B947FFE8E4D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1417E60B-4F1F-465A-8D8A-67F2523F7F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BE6C5511-3621-424B-9F83-8CFF1C9CC3BE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Text Box 2">
            <a:extLst>
              <a:ext uri="{FF2B5EF4-FFF2-40B4-BE49-F238E27FC236}">
                <a16:creationId xmlns="" xmlns:a16="http://schemas.microsoft.com/office/drawing/2014/main" id="{68421C22-47CF-4819-A452-5A4AA61CF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6852" y="2240902"/>
            <a:ext cx="8748713" cy="364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30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第二段是过渡部分，起承上启下的作用。</a:t>
            </a:r>
          </a:p>
          <a:p>
            <a:pPr eaLnBrk="1" hangingPunct="1">
              <a:lnSpc>
                <a:spcPct val="30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承上，即继续描写“泛舟”的欢快心情。“于是饮酒乐甚”——点出“乐”字。是深入一层的写法，并非仅仅为加强突出“泛舟”的欢快心情，主要是为了带出下文感情的变化，以引出一番议论。歌词从《月出》诗生发而来，诗句“击空明兮溯流光”一句已包含着淡淡的哀愁了。</a:t>
            </a:r>
          </a:p>
          <a:p>
            <a:pPr eaLnBrk="1" hangingPunct="1">
              <a:lnSpc>
                <a:spcPct val="30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98753-2F91-4D75-B2F1-49B4D9452827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02326" y="-1345832"/>
            <a:ext cx="5657248" cy="1126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4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717A12A-CF4D-4D74-B849-D6C17794C6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401" y="1047419"/>
            <a:ext cx="8356600" cy="5808782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3F07D93-E313-418F-AEC2-574EA7B87208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C406B714-A41A-4B1D-B994-32DDA47F0C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722046F1-B600-40B7-AA80-84132CFFE0BB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A97C9B74-248F-42BE-8CE8-4858F2B20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1071" y="2604052"/>
            <a:ext cx="7272337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300000"/>
              </a:lnSpc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为苏轼伴奏的客触景生怀，有感于人生的短促。他按自己的感受吹箫，箫声是一种悲凉的调子，由此引出苏轼的惊讶与询问，于是由客的回答带出第三段文字，启下写“悲”。“托遗响于悲风。”（抒情）</a:t>
            </a:r>
          </a:p>
        </p:txBody>
      </p:sp>
    </p:spTree>
    <p:extLst>
      <p:ext uri="{BB962C8B-B14F-4D97-AF65-F5344CB8AC3E}">
        <p14:creationId xmlns:p14="http://schemas.microsoft.com/office/powerpoint/2010/main" val="115484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6FDAC1E-C692-4106-AD31-1D77C6758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07" y="568620"/>
            <a:ext cx="12500910" cy="742374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267D870-453F-4AE2-B3B1-66A5496DD746}"/>
              </a:ext>
            </a:extLst>
          </p:cNvPr>
          <p:cNvGrpSpPr/>
          <p:nvPr/>
        </p:nvGrpSpPr>
        <p:grpSpPr>
          <a:xfrm>
            <a:off x="3136900" y="469900"/>
            <a:ext cx="5918200" cy="5918200"/>
            <a:chOff x="3136900" y="469900"/>
            <a:chExt cx="5918200" cy="5918200"/>
          </a:xfrm>
        </p:grpSpPr>
        <p:sp>
          <p:nvSpPr>
            <p:cNvPr id="2" name="流程图: 接点 1">
              <a:extLst>
                <a:ext uri="{FF2B5EF4-FFF2-40B4-BE49-F238E27FC236}">
                  <a16:creationId xmlns="" xmlns:a16="http://schemas.microsoft.com/office/drawing/2014/main" id="{7647892D-FEC5-45AB-A870-ADFC4A43EF5E}"/>
                </a:ext>
              </a:extLst>
            </p:cNvPr>
            <p:cNvSpPr/>
            <p:nvPr/>
          </p:nvSpPr>
          <p:spPr>
            <a:xfrm>
              <a:off x="3136900" y="469900"/>
              <a:ext cx="5918200" cy="5918200"/>
            </a:xfrm>
            <a:prstGeom prst="flowChartConnector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C836B5AE-AAA2-4403-9F50-0B487D4A27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8" t="17409" r="178" b="-339"/>
            <a:stretch/>
          </p:blipFill>
          <p:spPr>
            <a:xfrm>
              <a:off x="3294995" y="627995"/>
              <a:ext cx="5602010" cy="5602010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B768118-4868-437C-A434-211BE07070AC}"/>
              </a:ext>
            </a:extLst>
          </p:cNvPr>
          <p:cNvSpPr txBox="1"/>
          <p:nvPr/>
        </p:nvSpPr>
        <p:spPr>
          <a:xfrm>
            <a:off x="4282638" y="1189485"/>
            <a:ext cx="1292662" cy="4000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禹卫书法行书简体&#10;" panose="02000603000000000000" pitchFamily="2" charset="-122"/>
                <a:ea typeface="禹卫书法行书简体&#10;" panose="02000603000000000000" pitchFamily="2" charset="-122"/>
                <a:cs typeface="+mn-cs"/>
              </a:rPr>
              <a:t>第三部分</a:t>
            </a:r>
          </a:p>
        </p:txBody>
      </p:sp>
    </p:spTree>
    <p:extLst>
      <p:ext uri="{BB962C8B-B14F-4D97-AF65-F5344CB8AC3E}">
        <p14:creationId xmlns:p14="http://schemas.microsoft.com/office/powerpoint/2010/main" val="3262406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587222B-5E83-4CBD-A286-DA524F47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529" y="1407560"/>
            <a:ext cx="10287000" cy="6858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441C370-8725-4E21-B5B7-2206F8982BAB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720FE435-9AFE-48D0-B27D-6B406AC6F4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6C1A447E-2BF9-4272-8888-92DA4F81C1E5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9CA02791-109F-4C6F-A257-4AB0B24C9433}"/>
              </a:ext>
            </a:extLst>
          </p:cNvPr>
          <p:cNvSpPr txBox="1">
            <a:spLocks noChangeArrowheads="1"/>
          </p:cNvSpPr>
          <p:nvPr/>
        </p:nvSpPr>
        <p:spPr>
          <a:xfrm>
            <a:off x="1094607" y="1605205"/>
            <a:ext cx="6169221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5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第三部分（从“苏子愀然”至“托遗响于悲风”）写作者内心的苦闷，道出“悲”之因。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="" xmlns:a16="http://schemas.microsoft.com/office/drawing/2014/main" id="{F8664771-C5C0-4EA0-A87D-E85BFEB53B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4607" y="3195395"/>
            <a:ext cx="91440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50000"/>
              </a:lnSpc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“悲”从何来？来自于 “哀吾生之须臾，羡长江之无穷”幻想“挟飞仙以遨游，抱明月而长终。”可是作者这种愿望是不能实现的空想，所以才把悲伤寄托在悲凉的萧声里。 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在这一段里，作者通过吊古伤今，处处表达了一个“悲”字：凭吊英雄人物，自己感到悲；哀叹人生短促，自己感到悲；幻想无法实现，自己感到悲。作者层次清楚地道出了悲的三个原因。 </a:t>
            </a:r>
          </a:p>
        </p:txBody>
      </p:sp>
    </p:spTree>
    <p:extLst>
      <p:ext uri="{BB962C8B-B14F-4D97-AF65-F5344CB8AC3E}">
        <p14:creationId xmlns:p14="http://schemas.microsoft.com/office/powerpoint/2010/main" val="423277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0233900-25D9-4C9A-9B98-5BABC5B39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44384"/>
            <a:ext cx="11430000" cy="4572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D5226F2-93D0-4EF8-979F-CAEA8E0AACBD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833640-93A7-425A-8FED-5D456C913C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F3498D36-64FA-47E7-A98B-E0A7F71ACFBE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62E1B4B5-9F9D-45AC-B062-D3F787E730DB}"/>
              </a:ext>
            </a:extLst>
          </p:cNvPr>
          <p:cNvSpPr txBox="1">
            <a:spLocks noChangeArrowheads="1"/>
          </p:cNvSpPr>
          <p:nvPr/>
        </p:nvSpPr>
        <p:spPr>
          <a:xfrm>
            <a:off x="1756881" y="2433746"/>
            <a:ext cx="9144000" cy="2459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30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第四部分（从“苏子曰”至“而吾与子之所共适”）通过回答客人的方式，表达了作者的人生哲学，显示出作者的胸怀和随遇而安的乐观态度。 </a:t>
            </a:r>
            <a:b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="" xmlns:a16="http://schemas.microsoft.com/office/drawing/2014/main" id="{9673177D-F133-4E30-9831-5918D2934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6881" y="3886398"/>
            <a:ext cx="8893175" cy="166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30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本部分是全文的核心部分，文章的主旨所在。本部分三层，步步深入地进行议论，阐明了自己对人生和宇宙万物的看法以及应抱的处世态度。</a:t>
            </a:r>
          </a:p>
        </p:txBody>
      </p:sp>
    </p:spTree>
    <p:extLst>
      <p:ext uri="{BB962C8B-B14F-4D97-AF65-F5344CB8AC3E}">
        <p14:creationId xmlns:p14="http://schemas.microsoft.com/office/powerpoint/2010/main" val="2543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88F25E7-B679-4040-81CD-DB9A212010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30"/>
          <a:stretch/>
        </p:blipFill>
        <p:spPr>
          <a:xfrm>
            <a:off x="4372510" y="3213241"/>
            <a:ext cx="6858000" cy="3036013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BA5CB54-905C-4172-B0D4-DE14F6A9D409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DF6EF936-7AE2-4889-9664-098D15BF4D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B546D55-D141-42B8-929E-04E3F30B4FD6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2BDCED0B-88AA-4D0A-AF6A-F66CA0994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8156" y="2244796"/>
            <a:ext cx="8675687" cy="511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3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第一层，作者即景生情，就眼前的水和月作比，发出议论。“逝者如斯，而未尝往也；盈虚者如彼，而卒莫消长也。盖将自其变者而观之，则天地曾不能以一瞬；自其不变者而观之，则物与我皆无尽也，而又何羡乎？”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815FAF2-BC29-498D-97A7-0E2EC15DEF00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4319">
            <a:off x="-534750" y="-139140"/>
            <a:ext cx="7453968" cy="6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14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FADAED2-6F5C-4042-8F54-17F076D6C2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6385"/>
            <a:ext cx="12192000" cy="427165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93202B4-91C1-4216-84CE-B92FCAD3C8AF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28523C9D-3607-42C3-957D-91DB5130B6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9A3D4E4C-11DA-422A-B345-CE1694D07D15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AFB02693-8EB7-4D0F-86F8-7BCE84E0C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1962465"/>
            <a:ext cx="8642350" cy="623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lnSpc>
                <a:spcPct val="300000"/>
              </a:lnSpc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者认为，若以不变的观点看事物，事物和人类都是无穷的。既然客观世界是这样的，那么我们又何必去羡慕滔滔长江的无穷尽呢？何必自寻苦恼去哀叹人生的短暂呢？由此，作者的忧愁得到解脱。这番含有哲学意味的议论，说得多么旷达超脱！可使人们的胸怀开阔，从人生无常的苦恼中解脱出来。当然，作者受时代的限制，其“变”与“不变”的观点，不是唯物的，是老庄哲学中虚无主义思想的表现，是有一定积极意义的。 </a:t>
            </a:r>
          </a:p>
          <a:p>
            <a:pPr marL="0" indent="457200">
              <a:lnSpc>
                <a:spcPct val="300000"/>
              </a:lnSpc>
              <a:buNone/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217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6FDAC1E-C692-4106-AD31-1D77C6758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07" y="568620"/>
            <a:ext cx="12500910" cy="742374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267D870-453F-4AE2-B3B1-66A5496DD746}"/>
              </a:ext>
            </a:extLst>
          </p:cNvPr>
          <p:cNvGrpSpPr/>
          <p:nvPr/>
        </p:nvGrpSpPr>
        <p:grpSpPr>
          <a:xfrm>
            <a:off x="3136900" y="469900"/>
            <a:ext cx="5918200" cy="5918200"/>
            <a:chOff x="3136900" y="469900"/>
            <a:chExt cx="5918200" cy="5918200"/>
          </a:xfrm>
        </p:grpSpPr>
        <p:sp>
          <p:nvSpPr>
            <p:cNvPr id="2" name="流程图: 接点 1">
              <a:extLst>
                <a:ext uri="{FF2B5EF4-FFF2-40B4-BE49-F238E27FC236}">
                  <a16:creationId xmlns="" xmlns:a16="http://schemas.microsoft.com/office/drawing/2014/main" id="{7647892D-FEC5-45AB-A870-ADFC4A43EF5E}"/>
                </a:ext>
              </a:extLst>
            </p:cNvPr>
            <p:cNvSpPr/>
            <p:nvPr/>
          </p:nvSpPr>
          <p:spPr>
            <a:xfrm>
              <a:off x="3136900" y="469900"/>
              <a:ext cx="5918200" cy="5918200"/>
            </a:xfrm>
            <a:prstGeom prst="flowChartConnector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C836B5AE-AAA2-4403-9F50-0B487D4A27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8" t="17409" r="178" b="-339"/>
            <a:stretch/>
          </p:blipFill>
          <p:spPr>
            <a:xfrm>
              <a:off x="3294995" y="627995"/>
              <a:ext cx="5602010" cy="5602010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B768118-4868-437C-A434-211BE07070AC}"/>
              </a:ext>
            </a:extLst>
          </p:cNvPr>
          <p:cNvSpPr txBox="1"/>
          <p:nvPr/>
        </p:nvSpPr>
        <p:spPr>
          <a:xfrm>
            <a:off x="4282638" y="1189485"/>
            <a:ext cx="1292662" cy="4000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禹卫书法行书简体&#10;" panose="02000603000000000000" pitchFamily="2" charset="-122"/>
                <a:ea typeface="禹卫书法行书简体&#10;" panose="02000603000000000000" pitchFamily="2" charset="-122"/>
                <a:cs typeface="+mn-cs"/>
              </a:rPr>
              <a:t>第四部分</a:t>
            </a:r>
          </a:p>
        </p:txBody>
      </p:sp>
    </p:spTree>
    <p:extLst>
      <p:ext uri="{BB962C8B-B14F-4D97-AF65-F5344CB8AC3E}">
        <p14:creationId xmlns:p14="http://schemas.microsoft.com/office/powerpoint/2010/main" val="904374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1202457-5028-4DC7-B2FF-861FDBE80F92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05A628E-DA73-498E-9CF3-78CF7792B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94BE461C-E7B7-4B4D-90C0-5D497C085700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F893D8D3-CE71-4A86-ACC2-B7A46C082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564" y="2497351"/>
            <a:ext cx="7400871" cy="533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lnSpc>
                <a:spcPct val="300000"/>
              </a:lnSpc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苏子”的回答，以明月江水作比，说明世界的万物和人生，都既有变的一面，又有不变的一面。从变的角度看，天地万物就连一眨眼的工夫都不能保持不变；从不变的角度看，万物和人类都是永恒的，因此也就用不着羡慕无穷和明月的永不增减，也用不着哀叹人生的短促，而应保持旷达乐观的态度。这段文字是作者丢开个人的愁怀，欣赏大自然美妙风光和豁达开朗的心情，“</a:t>
            </a:r>
          </a:p>
        </p:txBody>
      </p:sp>
    </p:spTree>
    <p:extLst>
      <p:ext uri="{BB962C8B-B14F-4D97-AF65-F5344CB8AC3E}">
        <p14:creationId xmlns:p14="http://schemas.microsoft.com/office/powerpoint/2010/main" val="148349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CECE736-90D3-4441-8A0E-8497154937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89" y="727833"/>
            <a:ext cx="5490246" cy="4981254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E02D5E64-525E-42BD-8B97-53197AEC208F}"/>
              </a:ext>
            </a:extLst>
          </p:cNvPr>
          <p:cNvSpPr txBox="1"/>
          <p:nvPr/>
        </p:nvSpPr>
        <p:spPr>
          <a:xfrm>
            <a:off x="8665928" y="1805428"/>
            <a:ext cx="183907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目录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E0FEEAA3-ED39-4C2E-BEEE-1D07C8C41B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187"/>
          <a:stretch/>
        </p:blipFill>
        <p:spPr>
          <a:xfrm>
            <a:off x="-1" y="2977160"/>
            <a:ext cx="8794679" cy="4009268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6A2929F-9815-4293-AA7C-180232684A0E}"/>
              </a:ext>
            </a:extLst>
          </p:cNvPr>
          <p:cNvGrpSpPr/>
          <p:nvPr/>
        </p:nvGrpSpPr>
        <p:grpSpPr>
          <a:xfrm>
            <a:off x="917033" y="727833"/>
            <a:ext cx="838200" cy="3597587"/>
            <a:chOff x="917033" y="727833"/>
            <a:chExt cx="838200" cy="3597587"/>
          </a:xfrm>
        </p:grpSpPr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3E9EE8F5-C433-49DF-A188-8AB61781AAD3}"/>
                </a:ext>
              </a:extLst>
            </p:cNvPr>
            <p:cNvSpPr txBox="1"/>
            <p:nvPr/>
          </p:nvSpPr>
          <p:spPr>
            <a:xfrm>
              <a:off x="997579" y="968339"/>
              <a:ext cx="677108" cy="335708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一  点击输入标题       </a:t>
              </a:r>
            </a:p>
          </p:txBody>
        </p:sp>
        <p:sp>
          <p:nvSpPr>
            <p:cNvPr id="4" name="流程图: 接点 3">
              <a:extLst>
                <a:ext uri="{FF2B5EF4-FFF2-40B4-BE49-F238E27FC236}">
                  <a16:creationId xmlns="" xmlns:a16="http://schemas.microsoft.com/office/drawing/2014/main" id="{77388026-217C-43CD-8079-ACB2578D5A2D}"/>
                </a:ext>
              </a:extLst>
            </p:cNvPr>
            <p:cNvSpPr/>
            <p:nvPr/>
          </p:nvSpPr>
          <p:spPr>
            <a:xfrm>
              <a:off x="917033" y="727833"/>
              <a:ext cx="838200" cy="83820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FE608924-49A5-47E3-9C6D-162A3DCBA092}"/>
              </a:ext>
            </a:extLst>
          </p:cNvPr>
          <p:cNvGrpSpPr/>
          <p:nvPr/>
        </p:nvGrpSpPr>
        <p:grpSpPr>
          <a:xfrm>
            <a:off x="2307515" y="1630206"/>
            <a:ext cx="838200" cy="3532303"/>
            <a:chOff x="917033" y="727833"/>
            <a:chExt cx="838200" cy="3532303"/>
          </a:xfrm>
        </p:grpSpPr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E2F7B35C-9435-4E0A-A8EE-657F6FE1468F}"/>
                </a:ext>
              </a:extLst>
            </p:cNvPr>
            <p:cNvSpPr txBox="1"/>
            <p:nvPr/>
          </p:nvSpPr>
          <p:spPr>
            <a:xfrm>
              <a:off x="997579" y="903055"/>
              <a:ext cx="677108" cy="335708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二  点击输入标题       </a:t>
              </a:r>
            </a:p>
          </p:txBody>
        </p:sp>
        <p:sp>
          <p:nvSpPr>
            <p:cNvPr id="50" name="流程图: 接点 49">
              <a:extLst>
                <a:ext uri="{FF2B5EF4-FFF2-40B4-BE49-F238E27FC236}">
                  <a16:creationId xmlns="" xmlns:a16="http://schemas.microsoft.com/office/drawing/2014/main" id="{DEB02F9B-6270-4306-B103-3D09E64AE425}"/>
                </a:ext>
              </a:extLst>
            </p:cNvPr>
            <p:cNvSpPr/>
            <p:nvPr/>
          </p:nvSpPr>
          <p:spPr>
            <a:xfrm>
              <a:off x="917033" y="727833"/>
              <a:ext cx="838200" cy="83820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79C9D09F-8818-4ED6-A212-F75B65BA231E}"/>
              </a:ext>
            </a:extLst>
          </p:cNvPr>
          <p:cNvGrpSpPr/>
          <p:nvPr/>
        </p:nvGrpSpPr>
        <p:grpSpPr>
          <a:xfrm>
            <a:off x="3675026" y="727833"/>
            <a:ext cx="838200" cy="3588026"/>
            <a:chOff x="917033" y="727833"/>
            <a:chExt cx="838200" cy="3588026"/>
          </a:xfrm>
        </p:grpSpPr>
        <p:sp>
          <p:nvSpPr>
            <p:cNvPr id="52" name="文本框 51">
              <a:extLst>
                <a:ext uri="{FF2B5EF4-FFF2-40B4-BE49-F238E27FC236}">
                  <a16:creationId xmlns="" xmlns:a16="http://schemas.microsoft.com/office/drawing/2014/main" id="{CB9E6155-5AA3-49A8-BDB6-1CFDCBD1083F}"/>
                </a:ext>
              </a:extLst>
            </p:cNvPr>
            <p:cNvSpPr txBox="1"/>
            <p:nvPr/>
          </p:nvSpPr>
          <p:spPr>
            <a:xfrm>
              <a:off x="997579" y="958778"/>
              <a:ext cx="677108" cy="335708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三  点击输入标题       </a:t>
              </a:r>
            </a:p>
          </p:txBody>
        </p:sp>
        <p:sp>
          <p:nvSpPr>
            <p:cNvPr id="53" name="流程图: 接点 52">
              <a:extLst>
                <a:ext uri="{FF2B5EF4-FFF2-40B4-BE49-F238E27FC236}">
                  <a16:creationId xmlns="" xmlns:a16="http://schemas.microsoft.com/office/drawing/2014/main" id="{41F62127-ADC2-4C81-B21A-48B24821D2C5}"/>
                </a:ext>
              </a:extLst>
            </p:cNvPr>
            <p:cNvSpPr/>
            <p:nvPr/>
          </p:nvSpPr>
          <p:spPr>
            <a:xfrm>
              <a:off x="917033" y="727833"/>
              <a:ext cx="838200" cy="83820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CDAEA22F-9252-41A6-853C-8E9A61155282}"/>
              </a:ext>
            </a:extLst>
          </p:cNvPr>
          <p:cNvGrpSpPr/>
          <p:nvPr/>
        </p:nvGrpSpPr>
        <p:grpSpPr>
          <a:xfrm>
            <a:off x="5123083" y="1630206"/>
            <a:ext cx="838200" cy="3532303"/>
            <a:chOff x="917033" y="727833"/>
            <a:chExt cx="838200" cy="3532303"/>
          </a:xfrm>
        </p:grpSpPr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02537121-7E31-4EA2-98B2-9CC59421AC03}"/>
                </a:ext>
              </a:extLst>
            </p:cNvPr>
            <p:cNvSpPr txBox="1"/>
            <p:nvPr/>
          </p:nvSpPr>
          <p:spPr>
            <a:xfrm>
              <a:off x="997579" y="903055"/>
              <a:ext cx="677108" cy="335708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四  点击输入标题       </a:t>
              </a:r>
            </a:p>
          </p:txBody>
        </p:sp>
        <p:sp>
          <p:nvSpPr>
            <p:cNvPr id="56" name="流程图: 接点 55">
              <a:extLst>
                <a:ext uri="{FF2B5EF4-FFF2-40B4-BE49-F238E27FC236}">
                  <a16:creationId xmlns="" xmlns:a16="http://schemas.microsoft.com/office/drawing/2014/main" id="{85741382-EF5B-4F0A-B50E-7B953F01C472}"/>
                </a:ext>
              </a:extLst>
            </p:cNvPr>
            <p:cNvSpPr/>
            <p:nvPr/>
          </p:nvSpPr>
          <p:spPr>
            <a:xfrm>
              <a:off x="917033" y="727833"/>
              <a:ext cx="838200" cy="83820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2802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B0EFEF4-2B0C-481D-ABD4-5C3238A662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66" y="1776892"/>
            <a:ext cx="6890534" cy="51679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8317B0D-CF9D-42AE-97D1-D313D2F0DFA4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16C5DF6E-6011-415D-9A24-296967847B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E592DD89-F5B5-479E-A084-B770F49B33DC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63331074-86F0-43D4-86B3-8B38D96969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324" y="2232426"/>
            <a:ext cx="6961632" cy="239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300000"/>
              </a:lnSpc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第二层，作者进而又从天地间万物各有其主的观点加以论说：“且夫天地之间，物各有主，苟非吾之所有，虽一毫而莫取。”在这里表现了作者自己洁身自爱的高尚品质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假如不是属于自己所有，即使一丝一毫也不能强取。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560AD556-B229-4A95-AF99-0A2A083FEB3A}"/>
              </a:ext>
            </a:extLst>
          </p:cNvPr>
          <p:cNvSpPr/>
          <p:nvPr/>
        </p:nvSpPr>
        <p:spPr>
          <a:xfrm>
            <a:off x="8989888" y="1776892"/>
            <a:ext cx="3202112" cy="10081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DEC9FC2-4A7B-4823-BC5F-8CDB3FCE80D4}"/>
              </a:ext>
            </a:extLst>
          </p:cNvPr>
          <p:cNvSpPr/>
          <p:nvPr/>
        </p:nvSpPr>
        <p:spPr>
          <a:xfrm>
            <a:off x="8989888" y="3429000"/>
            <a:ext cx="3202112" cy="10081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56A4C66-F943-4A98-9CF2-9A24F633580D}"/>
              </a:ext>
            </a:extLst>
          </p:cNvPr>
          <p:cNvSpPr/>
          <p:nvPr/>
        </p:nvSpPr>
        <p:spPr>
          <a:xfrm>
            <a:off x="8967628" y="5081108"/>
            <a:ext cx="3202112" cy="10081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139AC57-B8BC-4285-A5C6-12C0C73CC4DB}"/>
              </a:ext>
            </a:extLst>
          </p:cNvPr>
          <p:cNvSpPr txBox="1"/>
          <p:nvPr/>
        </p:nvSpPr>
        <p:spPr>
          <a:xfrm>
            <a:off x="9465923" y="2050127"/>
            <a:ext cx="2250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8962DC7-C91A-4C2B-B625-DABC29D6DB2B}"/>
              </a:ext>
            </a:extLst>
          </p:cNvPr>
          <p:cNvSpPr txBox="1"/>
          <p:nvPr/>
        </p:nvSpPr>
        <p:spPr>
          <a:xfrm>
            <a:off x="9465923" y="3702235"/>
            <a:ext cx="2250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9826A70-AEFF-45B0-B840-0997CC660D2D}"/>
              </a:ext>
            </a:extLst>
          </p:cNvPr>
          <p:cNvSpPr txBox="1"/>
          <p:nvPr/>
        </p:nvSpPr>
        <p:spPr>
          <a:xfrm>
            <a:off x="9465923" y="5354343"/>
            <a:ext cx="2250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23A322AF-54E5-4774-8EB5-972B54C8D0A6}"/>
              </a:ext>
            </a:extLst>
          </p:cNvPr>
          <p:cNvCxnSpPr/>
          <p:nvPr/>
        </p:nvCxnSpPr>
        <p:spPr>
          <a:xfrm>
            <a:off x="1017141" y="5933172"/>
            <a:ext cx="47911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6F82DB2C-39D9-42A4-9063-A1901F12D8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34716" flipV="1">
            <a:off x="1110699" y="4840440"/>
            <a:ext cx="4638782" cy="1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0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5D2C4E4-8B57-48F9-81F0-4AB659A27D0C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E4651030-D656-400E-8FDF-FA6CE47769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09BE2988-FA47-47A0-8BBA-FDB3E56D0504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C1A150AE-CF3A-4BF7-931E-B3B8DADE8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1776892"/>
            <a:ext cx="6487886" cy="314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300000"/>
              </a:lnSpc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层，主客认识有了飞跃，思想上的矛盾也解决了，出路在哪里呢？这就是“惟江上之清风，与山间之明月，耳得之而为声，目遇之而成色；取之无禁，用之不竭：是造物者之无尽藏也，而吾与子之所共适。”大自然所给予的美景，江上的清风与山间的明月，是取之不尽用之不竭的无尽宝藏，是永远享受不完的。只有忘怀得失，才能知足常乐，这是作者解脱苦闷的对症良药。 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CCAB48F-44BB-4C7C-9077-CCCCFA9ED5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43" y="1248229"/>
            <a:ext cx="4083936" cy="5106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2486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8748445-6765-4EF6-93C3-3BDC2538A376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4E984D1C-8120-41FE-8A16-B4068A856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21C5A28D-26AE-4F14-A083-CD55B74F93C1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165DD28F-80FC-4686-8853-5AE59FD48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826" y="1903713"/>
            <a:ext cx="6056203" cy="354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lnSpc>
                <a:spcPct val="250000"/>
              </a:lnSpc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段，交代夜游赤壁的时间地点人物，描写夜游赤壁的情景，展现了一个诗情画意的境界：清风和明月交织，露珠和水色辉映。在这澄澈、幽美的夜景中，主客秋夜荡舟，把酒诵诗。置身于如此良辰美景之中，作者油然而生“遗世”“羽化”之乐，不禁飘飘欲仙。从而为全文定下了一个悠扬和谐的基调。</a:t>
            </a:r>
          </a:p>
          <a:p>
            <a:pPr marL="0" indent="457200">
              <a:lnSpc>
                <a:spcPct val="250000"/>
              </a:lnSpc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第二段，写作者饮酒放歌的欢乐和客人和箫得悲凉。箫声起，悲意生。哀怨，爱慕，哭泣，申诉，潜龙舞，嫠妇泣，六个比喻，渲染箫声的悲凉，主客触景生情，由欢乐转为悲哀，引起下文主客问答的议论。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33E637B-8065-4D02-8A28-2DDDE53C698F}"/>
              </a:ext>
            </a:extLst>
          </p:cNvPr>
          <p:cNvCxnSpPr>
            <a:cxnSpLocks/>
          </p:cNvCxnSpPr>
          <p:nvPr/>
        </p:nvCxnSpPr>
        <p:spPr>
          <a:xfrm>
            <a:off x="7633699" y="2148114"/>
            <a:ext cx="0" cy="37737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B1BCA17-9DCC-4E73-989B-E83C72654C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00785" y="4087981"/>
            <a:ext cx="2962088" cy="272491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C41BB7D-FD61-490D-85EE-5E24570D825F}"/>
              </a:ext>
            </a:extLst>
          </p:cNvPr>
          <p:cNvSpPr txBox="1"/>
          <p:nvPr/>
        </p:nvSpPr>
        <p:spPr>
          <a:xfrm>
            <a:off x="8389257" y="2921168"/>
            <a:ext cx="38027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段落分析</a:t>
            </a:r>
          </a:p>
        </p:txBody>
      </p:sp>
    </p:spTree>
    <p:extLst>
      <p:ext uri="{BB962C8B-B14F-4D97-AF65-F5344CB8AC3E}">
        <p14:creationId xmlns:p14="http://schemas.microsoft.com/office/powerpoint/2010/main" val="305177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20F7B2A-B204-43A4-B937-F0AD411DBC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28" y="-736600"/>
            <a:ext cx="10526486" cy="1052648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49E761E-CBDD-4C0E-8276-044943D85316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F47BCFAA-2167-4525-9438-EE7183C20E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1A910AB-B478-4B48-A22E-E661B9F28A43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224E4D16-8F71-4B56-98B5-292ABE21E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1856" y="2336112"/>
            <a:ext cx="7148287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300000"/>
              </a:lnSpc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段，写客人感慨人生短促无常的悲观情绪。作者借主客问答的方式，抚今追昔，畅述对天地人生的感触。客人从眼前的明月、江水、山川，想到曹操的诗。世间万物，英雄豪杰，不过是过眼烟云，随着岁月的流逝而灰飞烟灭，风流云散。想到自己贬谪黄州，青春虚度，不禁悲从中来。</a:t>
            </a:r>
          </a:p>
        </p:txBody>
      </p:sp>
    </p:spTree>
    <p:extLst>
      <p:ext uri="{BB962C8B-B14F-4D97-AF65-F5344CB8AC3E}">
        <p14:creationId xmlns:p14="http://schemas.microsoft.com/office/powerpoint/2010/main" val="215949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94F0C19-208D-494A-A1A1-560401582D29}"/>
              </a:ext>
            </a:extLst>
          </p:cNvPr>
          <p:cNvGrpSpPr/>
          <p:nvPr/>
        </p:nvGrpSpPr>
        <p:grpSpPr>
          <a:xfrm>
            <a:off x="8956282" y="3830967"/>
            <a:ext cx="2624514" cy="2537635"/>
            <a:chOff x="7482314" y="3835153"/>
            <a:chExt cx="1926584" cy="1926584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F1D091AC-7FC3-4338-BD05-4820F9C6B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GlowDiffused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2314" y="3835153"/>
              <a:ext cx="1926584" cy="192658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B6BE86BB-4E9D-42AE-AC15-3D69DEA75F4E}"/>
                </a:ext>
              </a:extLst>
            </p:cNvPr>
            <p:cNvSpPr txBox="1"/>
            <p:nvPr/>
          </p:nvSpPr>
          <p:spPr>
            <a:xfrm>
              <a:off x="8063006" y="4250551"/>
              <a:ext cx="615553" cy="146999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千图网</a:t>
              </a:r>
            </a:p>
          </p:txBody>
        </p:sp>
      </p:grpSp>
      <p:sp>
        <p:nvSpPr>
          <p:cNvPr id="10" name="流程图: 接点 9">
            <a:extLst>
              <a:ext uri="{FF2B5EF4-FFF2-40B4-BE49-F238E27FC236}">
                <a16:creationId xmlns="" xmlns:a16="http://schemas.microsoft.com/office/drawing/2014/main" id="{3D8C7403-DD06-4D59-925C-DC899564DD3D}"/>
              </a:ext>
            </a:extLst>
          </p:cNvPr>
          <p:cNvSpPr/>
          <p:nvPr/>
        </p:nvSpPr>
        <p:spPr>
          <a:xfrm>
            <a:off x="3133253" y="540443"/>
            <a:ext cx="5563376" cy="556337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接点 12">
            <a:extLst>
              <a:ext uri="{FF2B5EF4-FFF2-40B4-BE49-F238E27FC236}">
                <a16:creationId xmlns="" xmlns:a16="http://schemas.microsoft.com/office/drawing/2014/main" id="{BC59B7D5-FA28-408D-8F12-1921A83A2FAE}"/>
              </a:ext>
            </a:extLst>
          </p:cNvPr>
          <p:cNvSpPr/>
          <p:nvPr/>
        </p:nvSpPr>
        <p:spPr>
          <a:xfrm>
            <a:off x="3285653" y="692843"/>
            <a:ext cx="5563376" cy="556337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接点 13">
            <a:extLst>
              <a:ext uri="{FF2B5EF4-FFF2-40B4-BE49-F238E27FC236}">
                <a16:creationId xmlns="" xmlns:a16="http://schemas.microsoft.com/office/drawing/2014/main" id="{C8934E4A-78AB-40E2-9C93-D46641179EE6}"/>
              </a:ext>
            </a:extLst>
          </p:cNvPr>
          <p:cNvSpPr/>
          <p:nvPr/>
        </p:nvSpPr>
        <p:spPr>
          <a:xfrm>
            <a:off x="2980853" y="357147"/>
            <a:ext cx="5563376" cy="556337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A30D1A5-C0C6-4120-99A8-1664D9DB8549}"/>
              </a:ext>
            </a:extLst>
          </p:cNvPr>
          <p:cNvGrpSpPr/>
          <p:nvPr/>
        </p:nvGrpSpPr>
        <p:grpSpPr>
          <a:xfrm>
            <a:off x="3666990" y="516590"/>
            <a:ext cx="4858020" cy="5527220"/>
            <a:chOff x="3451580" y="329424"/>
            <a:chExt cx="4858020" cy="5527220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9CCD10D9-7093-4423-A802-C6860BEEB7D5}"/>
                </a:ext>
              </a:extLst>
            </p:cNvPr>
            <p:cNvSpPr txBox="1"/>
            <p:nvPr/>
          </p:nvSpPr>
          <p:spPr>
            <a:xfrm>
              <a:off x="4157181" y="329424"/>
              <a:ext cx="2332519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8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谢</a:t>
              </a:r>
              <a:endParaRPr lang="en-US" altLang="zh-CN" sz="138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D60EA890-C0BC-4A92-B4AF-2BD4A5783C50}"/>
                </a:ext>
              </a:extLst>
            </p:cNvPr>
            <p:cNvSpPr/>
            <p:nvPr/>
          </p:nvSpPr>
          <p:spPr>
            <a:xfrm>
              <a:off x="3451580" y="2261307"/>
              <a:ext cx="1415772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6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谢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236CA801-3460-4F87-90E3-BDEB1D52051C}"/>
                </a:ext>
              </a:extLst>
            </p:cNvPr>
            <p:cNvSpPr/>
            <p:nvPr/>
          </p:nvSpPr>
          <p:spPr>
            <a:xfrm>
              <a:off x="5572953" y="937477"/>
              <a:ext cx="2736647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99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观</a:t>
              </a:r>
              <a:endParaRPr lang="zh-CN" altLang="en-US" sz="19900" dirty="0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C9A0BC00-90A9-43BB-A633-FE864DD75317}"/>
                </a:ext>
              </a:extLst>
            </p:cNvPr>
            <p:cNvSpPr/>
            <p:nvPr/>
          </p:nvSpPr>
          <p:spPr>
            <a:xfrm>
              <a:off x="4362600" y="3209766"/>
              <a:ext cx="2313454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6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看</a:t>
              </a:r>
              <a:endParaRPr lang="zh-CN" altLang="en-US" sz="16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444065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809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6FDAC1E-C692-4106-AD31-1D77C6758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07" y="568620"/>
            <a:ext cx="12500910" cy="742374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267D870-453F-4AE2-B3B1-66A5496DD746}"/>
              </a:ext>
            </a:extLst>
          </p:cNvPr>
          <p:cNvGrpSpPr/>
          <p:nvPr/>
        </p:nvGrpSpPr>
        <p:grpSpPr>
          <a:xfrm>
            <a:off x="3136900" y="469900"/>
            <a:ext cx="5918200" cy="5918200"/>
            <a:chOff x="3136900" y="469900"/>
            <a:chExt cx="5918200" cy="5918200"/>
          </a:xfrm>
        </p:grpSpPr>
        <p:sp>
          <p:nvSpPr>
            <p:cNvPr id="2" name="流程图: 接点 1">
              <a:extLst>
                <a:ext uri="{FF2B5EF4-FFF2-40B4-BE49-F238E27FC236}">
                  <a16:creationId xmlns="" xmlns:a16="http://schemas.microsoft.com/office/drawing/2014/main" id="{7647892D-FEC5-45AB-A870-ADFC4A43EF5E}"/>
                </a:ext>
              </a:extLst>
            </p:cNvPr>
            <p:cNvSpPr/>
            <p:nvPr/>
          </p:nvSpPr>
          <p:spPr>
            <a:xfrm>
              <a:off x="3136900" y="469900"/>
              <a:ext cx="5918200" cy="5918200"/>
            </a:xfrm>
            <a:prstGeom prst="flowChartConnector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C836B5AE-AAA2-4403-9F50-0B487D4A27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8" t="17409" r="178" b="-339"/>
            <a:stretch/>
          </p:blipFill>
          <p:spPr>
            <a:xfrm>
              <a:off x="3294995" y="627995"/>
              <a:ext cx="5602010" cy="5602010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B768118-4868-437C-A434-211BE07070AC}"/>
              </a:ext>
            </a:extLst>
          </p:cNvPr>
          <p:cNvSpPr txBox="1"/>
          <p:nvPr/>
        </p:nvSpPr>
        <p:spPr>
          <a:xfrm>
            <a:off x="4282638" y="1189485"/>
            <a:ext cx="1292662" cy="4000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第一部分</a:t>
            </a:r>
          </a:p>
        </p:txBody>
      </p:sp>
    </p:spTree>
    <p:extLst>
      <p:ext uri="{BB962C8B-B14F-4D97-AF65-F5344CB8AC3E}">
        <p14:creationId xmlns:p14="http://schemas.microsoft.com/office/powerpoint/2010/main" val="721103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1D8B9A69-55A2-4AEF-98AD-E76326B5B3F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757" y="3976099"/>
            <a:ext cx="9692772" cy="1913633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2665E93-0B32-46E7-9387-5D0564FFAF90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15CF5085-D0DB-49AC-8349-58EC4F7E7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BC7E48EF-FD27-4CD2-9BF9-FE8B6403F6DF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8" name="Rectangle 3">
            <a:extLst>
              <a:ext uri="{FF2B5EF4-FFF2-40B4-BE49-F238E27FC236}">
                <a16:creationId xmlns="" xmlns:a16="http://schemas.microsoft.com/office/drawing/2014/main" id="{904BAC7C-2CAA-48F3-BA8C-500EF04B8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5802" y="2902057"/>
            <a:ext cx="6760396" cy="597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50000"/>
              </a:lnSpc>
              <a:buNone/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73E328C-B6E0-481F-BB99-8DDAB73EA656}"/>
              </a:ext>
            </a:extLst>
          </p:cNvPr>
          <p:cNvSpPr/>
          <p:nvPr/>
        </p:nvSpPr>
        <p:spPr>
          <a:xfrm>
            <a:off x="1889830" y="2104080"/>
            <a:ext cx="84123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成熟是一种明亮而不刺眼的光辉，一种圆润而不腻耳的音响，一种不再需要对别人察言观色的从容，一种终于停止向周围申诉求告的大气，一种不理会哄闹的微笑，一种洗刷了偏激的淡漠，一种无须声张的厚实，一种并不陡峭的高度。勃郁的豪情发过了酵，尖利的山风收住了劲，湍急的细流汇成了湖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>
              <a:lnSpc>
                <a:spcPct val="2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成熟孕育了苏轼惊世千古杰作</a:t>
            </a:r>
          </a:p>
          <a:p>
            <a:pPr>
              <a:lnSpc>
                <a:spcPct val="2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念奴娇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赤壁怀古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和前后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赤壁赋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38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81647AC-CF12-4835-AF92-1C20636DE4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76892"/>
            <a:ext cx="11430000" cy="486738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0AED6C8-4203-4A09-8490-78736B8BBDCD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26461E8-84B0-4EE5-B3E1-C0C71C6335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599E88B1-3413-44FA-911B-5C1A6E4AC38A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Text Box 3">
            <a:extLst>
              <a:ext uri="{FF2B5EF4-FFF2-40B4-BE49-F238E27FC236}">
                <a16:creationId xmlns="" xmlns:a16="http://schemas.microsoft.com/office/drawing/2014/main" id="{D9AAFF51-6CF3-4CF8-9203-BE57719DD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3039" y="3102795"/>
            <a:ext cx="273634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zh-CN" altLang="en-US" sz="48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背景提示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="" xmlns:a16="http://schemas.microsoft.com/office/drawing/2014/main" id="{06A7FD28-AB6D-439E-BBA9-AB47F8D84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637" y="1970069"/>
            <a:ext cx="5651500" cy="450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宋代的黄州，就是今天的湖北黄冈。黄冈西北的长江边上，有一处风景胜地。那儿矗立着一座红褐色的山崖，因为形状很像鼻子，人们就称它为赤壁矶；又因为山崖陡峭如一面墙壁，所以它也被称为赤壁。</a:t>
            </a:r>
          </a:p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宋神宗元丰五年（1082年），苏轼遭受政治迫害，被贬谪到黄州已经两年了。“长江绕廓知鱼美，好竹连山觉笋香” ，水中的鲜鱼，山间的竹笋，江城的一切风物，都给政治失意的苏轼带来莫大的慰藉。这时，他曾站立在江边赤壁之上，眺望如画江山，唱出了“大江东去”的豪放歌声。他还在七月十六日一个幽静的夜晚，驾舟畅游于赤壁之下的长江水面，写下了千古名作《赤壁赋》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54E2E670-519A-4C4A-9C5D-0E64A06B98DA}"/>
              </a:ext>
            </a:extLst>
          </p:cNvPr>
          <p:cNvCxnSpPr/>
          <p:nvPr/>
        </p:nvCxnSpPr>
        <p:spPr>
          <a:xfrm>
            <a:off x="4808306" y="2226208"/>
            <a:ext cx="0" cy="39966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66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206615E-E878-4CDD-9F9C-8FCC8DB946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8" y="-887293"/>
            <a:ext cx="12172572" cy="7999293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E474BA1-E700-43F0-8404-879DB07070A6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061A5667-80E0-4BF2-8D34-680653FD20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6C247CA5-AF0F-4A45-829D-22D3BA9D1085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30" name="Text Box 3">
            <a:extLst>
              <a:ext uri="{FF2B5EF4-FFF2-40B4-BE49-F238E27FC236}">
                <a16:creationId xmlns="" xmlns:a16="http://schemas.microsoft.com/office/drawing/2014/main" id="{2CC15343-9470-4AC6-BE08-9D9A76ACB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4966" y="2038448"/>
            <a:ext cx="8001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本文押韵比较自由，只有个别散句不押韵。请同学们在文中标出押韵字并体会换韵情况。</a:t>
            </a:r>
          </a:p>
        </p:txBody>
      </p:sp>
      <p:sp>
        <p:nvSpPr>
          <p:cNvPr id="31" name="Text Box 4">
            <a:extLst>
              <a:ext uri="{FF2B5EF4-FFF2-40B4-BE49-F238E27FC236}">
                <a16:creationId xmlns="" xmlns:a16="http://schemas.microsoft.com/office/drawing/2014/main" id="{3FCF33B7-CACA-4D30-B49D-8E845C056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4823" y="3998931"/>
            <a:ext cx="22365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参考答案：</a:t>
            </a:r>
          </a:p>
        </p:txBody>
      </p:sp>
      <p:sp>
        <p:nvSpPr>
          <p:cNvPr id="32" name="Text Box 5">
            <a:extLst>
              <a:ext uri="{FF2B5EF4-FFF2-40B4-BE49-F238E27FC236}">
                <a16:creationId xmlns="" xmlns:a16="http://schemas.microsoft.com/office/drawing/2014/main" id="{298CF57F-8371-42D7-9E61-F403674E6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813992"/>
            <a:ext cx="3839966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第一段 间 天 然 仙             第四段  往 长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第二段 桨 光 方                  瞬 尽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慕  诉 缕 妇                  主 取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第三段稀  飞   诗                月 色 竭 适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昌  苍   郎                    第五段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东  空   雄                    酌 藉 白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鹿  属   粟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穷  终   风</a:t>
            </a:r>
          </a:p>
        </p:txBody>
      </p:sp>
    </p:spTree>
    <p:extLst>
      <p:ext uri="{BB962C8B-B14F-4D97-AF65-F5344CB8AC3E}">
        <p14:creationId xmlns:p14="http://schemas.microsoft.com/office/powerpoint/2010/main" val="224560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utoUpdateAnimBg="0"/>
      <p:bldP spid="31" grpId="0" autoUpdateAnimBg="0"/>
      <p:bldP spid="3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CA56ED7-DDAF-4279-A1FE-4E778194D7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279" y="343358"/>
            <a:ext cx="12467095" cy="7403668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139A0D1-B4C1-400A-98D6-2ED7B5E87C17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AE17663A-1F58-4469-970E-CE9AFCA555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560CB4E1-B16B-4B10-A8F3-512DBF0FA79B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3D570909-2541-4921-8BF4-CA9BFEA5A926}"/>
              </a:ext>
            </a:extLst>
          </p:cNvPr>
          <p:cNvSpPr txBox="1">
            <a:spLocks noChangeArrowheads="1"/>
          </p:cNvSpPr>
          <p:nvPr/>
        </p:nvSpPr>
        <p:spPr>
          <a:xfrm>
            <a:off x="2404154" y="2282858"/>
            <a:ext cx="950595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壬戌之秋，七月既望，苏子与客泛舟游于赤壁之下。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="" xmlns:a16="http://schemas.microsoft.com/office/drawing/2014/main" id="{BB170EE2-9DAB-4923-84AE-CEAACF4A2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188" y="3223340"/>
            <a:ext cx="8534400" cy="244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头交代游赏的时间“七月既望”、方式是“泛舟”（于是才有后文关于江水、月亮的描写、议论）、地点是“赤壁之下”（于是才有后文关于三国历史的追叙与联想）和人物“苏子与客”（于是才有后文关于宇宙人生见解的双方对话）。这几句看去像一般游记文的寻常格套，却并非可有可无的闲笔。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="" xmlns:a16="http://schemas.microsoft.com/office/drawing/2014/main" id="{2A019353-A6E9-4F65-BA91-7A54EE5CF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6160" y="5237252"/>
            <a:ext cx="89154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="" xmlns:a16="http://schemas.microsoft.com/office/drawing/2014/main" id="{27167C6C-DD45-4988-9433-12B301BFF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697" y="2004998"/>
            <a:ext cx="20313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鉴赏：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="" xmlns:a16="http://schemas.microsoft.com/office/drawing/2014/main" id="{230FD7B4-3A89-4FC4-A074-F49632FF6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0360" y="5542052"/>
            <a:ext cx="161607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="" xmlns:a16="http://schemas.microsoft.com/office/drawing/2014/main" id="{0B5DE4B9-D644-438A-97D1-84ED81EA4C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0510" y="4949915"/>
            <a:ext cx="176847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11">
            <a:extLst>
              <a:ext uri="{FF2B5EF4-FFF2-40B4-BE49-F238E27FC236}">
                <a16:creationId xmlns="" xmlns:a16="http://schemas.microsoft.com/office/drawing/2014/main" id="{C4002CAC-86BF-4AFC-87D4-190C20581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360" y="6989852"/>
            <a:ext cx="8382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10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901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6FDAC1E-C692-4106-AD31-1D77C6758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07" y="568620"/>
            <a:ext cx="12500910" cy="742374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267D870-453F-4AE2-B3B1-66A5496DD746}"/>
              </a:ext>
            </a:extLst>
          </p:cNvPr>
          <p:cNvGrpSpPr/>
          <p:nvPr/>
        </p:nvGrpSpPr>
        <p:grpSpPr>
          <a:xfrm>
            <a:off x="3136900" y="469900"/>
            <a:ext cx="5918200" cy="5918200"/>
            <a:chOff x="3136900" y="469900"/>
            <a:chExt cx="5918200" cy="5918200"/>
          </a:xfrm>
        </p:grpSpPr>
        <p:sp>
          <p:nvSpPr>
            <p:cNvPr id="2" name="流程图: 接点 1">
              <a:extLst>
                <a:ext uri="{FF2B5EF4-FFF2-40B4-BE49-F238E27FC236}">
                  <a16:creationId xmlns="" xmlns:a16="http://schemas.microsoft.com/office/drawing/2014/main" id="{7647892D-FEC5-45AB-A870-ADFC4A43EF5E}"/>
                </a:ext>
              </a:extLst>
            </p:cNvPr>
            <p:cNvSpPr/>
            <p:nvPr/>
          </p:nvSpPr>
          <p:spPr>
            <a:xfrm>
              <a:off x="3136900" y="469900"/>
              <a:ext cx="5918200" cy="5918200"/>
            </a:xfrm>
            <a:prstGeom prst="flowChartConnector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C836B5AE-AAA2-4403-9F50-0B487D4A27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8" t="17409" r="178" b="-339"/>
            <a:stretch/>
          </p:blipFill>
          <p:spPr>
            <a:xfrm>
              <a:off x="3294995" y="627995"/>
              <a:ext cx="5602010" cy="5602010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B768118-4868-437C-A434-211BE07070AC}"/>
              </a:ext>
            </a:extLst>
          </p:cNvPr>
          <p:cNvSpPr txBox="1"/>
          <p:nvPr/>
        </p:nvSpPr>
        <p:spPr>
          <a:xfrm>
            <a:off x="4282638" y="1189485"/>
            <a:ext cx="1292662" cy="4000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禹卫书法行书简体&#10;" panose="02000603000000000000" pitchFamily="2" charset="-122"/>
                <a:ea typeface="禹卫书法行书简体&#10;" panose="02000603000000000000" pitchFamily="2" charset="-122"/>
                <a:cs typeface="+mn-cs"/>
              </a:rPr>
              <a:t>第二部分</a:t>
            </a:r>
          </a:p>
        </p:txBody>
      </p:sp>
    </p:spTree>
    <p:extLst>
      <p:ext uri="{BB962C8B-B14F-4D97-AF65-F5344CB8AC3E}">
        <p14:creationId xmlns:p14="http://schemas.microsoft.com/office/powerpoint/2010/main" val="29663973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4CF0488-B4B3-4D7B-A0EE-05D330E4D682}"/>
              </a:ext>
            </a:extLst>
          </p:cNvPr>
          <p:cNvGrpSpPr/>
          <p:nvPr/>
        </p:nvGrpSpPr>
        <p:grpSpPr>
          <a:xfrm>
            <a:off x="4558301" y="96540"/>
            <a:ext cx="3075398" cy="1680352"/>
            <a:chOff x="4558301" y="96540"/>
            <a:chExt cx="3075398" cy="168035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592355FF-32C4-4350-AFE9-7D094F3784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08"/>
            <a:stretch/>
          </p:blipFill>
          <p:spPr>
            <a:xfrm>
              <a:off x="4558301" y="96540"/>
              <a:ext cx="3075398" cy="1406432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97BA8FC-6A79-4C9E-8E74-28C4DF691903}"/>
                </a:ext>
              </a:extLst>
            </p:cNvPr>
            <p:cNvSpPr txBox="1"/>
            <p:nvPr/>
          </p:nvSpPr>
          <p:spPr>
            <a:xfrm>
              <a:off x="5232971" y="1407560"/>
              <a:ext cx="172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1FE36DCD-7E6E-4A47-9B16-AEC99C826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527" y="1864510"/>
            <a:ext cx="9354887" cy="55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50000"/>
              </a:lnSpc>
              <a:buNone/>
            </a:pPr>
            <a:r>
              <a:rPr lang="zh-CN" altLang="en-US" sz="1600" dirty="0"/>
              <a:t>接着总写游地的优美景色与游人的欢快心情。（描写）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zh-CN" altLang="en-US" sz="1600" dirty="0">
                <a:latin typeface="Times New Roman" panose="02020603050405020304" pitchFamily="18" charset="0"/>
              </a:rPr>
              <a:t>“</a:t>
            </a:r>
            <a:r>
              <a:rPr lang="zh-CN" altLang="en-US" sz="1600" dirty="0"/>
              <a:t>清风徐来，水波不兴</a:t>
            </a:r>
            <a:r>
              <a:rPr lang="zh-CN" altLang="en-US" sz="1600" dirty="0">
                <a:latin typeface="Times New Roman" panose="02020603050405020304" pitchFamily="18" charset="0"/>
              </a:rPr>
              <a:t>”</a:t>
            </a:r>
            <a:r>
              <a:rPr lang="zh-CN" altLang="en-US" sz="1600" dirty="0"/>
              <a:t> </a:t>
            </a:r>
            <a:r>
              <a:rPr lang="zh-CN" altLang="en-US" sz="1600" dirty="0">
                <a:latin typeface="Times New Roman" panose="02020603050405020304" pitchFamily="18" charset="0"/>
              </a:rPr>
              <a:t>——</a:t>
            </a:r>
            <a:r>
              <a:rPr lang="zh-CN" altLang="en-US" sz="1600" dirty="0"/>
              <a:t>风、水。 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zh-CN" altLang="en-US" sz="1600" dirty="0"/>
              <a:t>（扣</a:t>
            </a:r>
            <a:r>
              <a:rPr lang="zh-CN" altLang="en-US" sz="1600" dirty="0">
                <a:latin typeface="Times New Roman" panose="02020603050405020304" pitchFamily="18" charset="0"/>
              </a:rPr>
              <a:t>“</a:t>
            </a:r>
            <a:r>
              <a:rPr lang="zh-CN" altLang="en-US" sz="1600" dirty="0"/>
              <a:t>泛舟</a:t>
            </a:r>
            <a:r>
              <a:rPr lang="zh-CN" altLang="en-US" sz="1600" dirty="0">
                <a:latin typeface="Times New Roman" panose="02020603050405020304" pitchFamily="18" charset="0"/>
              </a:rPr>
              <a:t>”</a:t>
            </a:r>
            <a:r>
              <a:rPr lang="zh-CN" altLang="en-US" sz="1600" dirty="0"/>
              <a:t>二字。）（描绘出秋江的爽朗和澄净）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zh-CN" altLang="en-US" sz="1600" dirty="0">
                <a:latin typeface="Times New Roman" panose="02020603050405020304" pitchFamily="18" charset="0"/>
              </a:rPr>
              <a:t>“</a:t>
            </a:r>
            <a:r>
              <a:rPr lang="zh-CN" altLang="en-US" sz="1600" dirty="0"/>
              <a:t>举酒属客，诵明月之诗，歌窈窕之章。</a:t>
            </a:r>
            <a:r>
              <a:rPr lang="zh-CN" altLang="en-US" sz="1600" dirty="0">
                <a:latin typeface="Times New Roman" panose="02020603050405020304" pitchFamily="18" charset="0"/>
              </a:rPr>
              <a:t>”——</a:t>
            </a:r>
            <a:r>
              <a:rPr lang="zh-CN" altLang="en-US" sz="1600" dirty="0"/>
              <a:t>月 。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zh-CN" altLang="en-US" sz="1600" dirty="0"/>
              <a:t>（扣</a:t>
            </a:r>
            <a:r>
              <a:rPr lang="zh-CN" altLang="en-US" sz="1600" dirty="0">
                <a:latin typeface="Times New Roman" panose="02020603050405020304" pitchFamily="18" charset="0"/>
              </a:rPr>
              <a:t>“</a:t>
            </a:r>
            <a:r>
              <a:rPr lang="zh-CN" altLang="en-US" sz="1600" dirty="0"/>
              <a:t>七月既望</a:t>
            </a:r>
            <a:r>
              <a:rPr lang="zh-CN" altLang="en-US" sz="1600" dirty="0">
                <a:latin typeface="Times New Roman" panose="02020603050405020304" pitchFamily="18" charset="0"/>
              </a:rPr>
              <a:t>”</a:t>
            </a:r>
            <a:r>
              <a:rPr lang="zh-CN" altLang="en-US" sz="1600" dirty="0"/>
              <a:t>）</a:t>
            </a:r>
          </a:p>
          <a:p>
            <a:pPr marL="0" indent="0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600" dirty="0"/>
              <a:t>                       游人悠然自得、怡然自乐</a:t>
            </a:r>
          </a:p>
          <a:p>
            <a:pPr marL="0" indent="0">
              <a:lnSpc>
                <a:spcPct val="250000"/>
              </a:lnSpc>
              <a:buNone/>
            </a:pPr>
            <a:endParaRPr lang="zh-CN" altLang="en-US" sz="1600" dirty="0"/>
          </a:p>
          <a:p>
            <a:pPr marL="0" indent="0">
              <a:lnSpc>
                <a:spcPct val="250000"/>
              </a:lnSpc>
              <a:buNone/>
            </a:pPr>
            <a:endParaRPr lang="zh-CN" altLang="en-US" sz="1600" dirty="0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5BD8ED3-2A45-42DA-A539-606604C286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185" y="872612"/>
            <a:ext cx="4674742" cy="598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03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商务37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1787</Words>
  <Application>Microsoft Office PowerPoint</Application>
  <PresentationFormat>宽屏</PresentationFormat>
  <Paragraphs>119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等线 Light</vt:lpstr>
      <vt:lpstr>宋体</vt:lpstr>
      <vt:lpstr>微软雅黑</vt:lpstr>
      <vt:lpstr>禹卫书法行书简体
</vt:lpstr>
      <vt:lpstr>Arial</vt:lpstr>
      <vt:lpstr>Calibri</vt:lpstr>
      <vt:lpstr>Calibri Light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24</cp:revision>
  <dcterms:created xsi:type="dcterms:W3CDTF">2017-11-19T08:07:24Z</dcterms:created>
  <dcterms:modified xsi:type="dcterms:W3CDTF">2020-06-08T10:18:46Z</dcterms:modified>
</cp:coreProperties>
</file>