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EC1"/>
    <a:srgbClr val="775C3C"/>
    <a:srgbClr val="F0B8B6"/>
    <a:srgbClr val="C7EAF2"/>
    <a:srgbClr val="FFE8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76034-DF3F-4DAD-A063-177F60A4F9EC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607CA-1374-44D7-94D5-61AACB447F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141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4223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6097413-0389-42A2-937E-9B8EF66416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BFA3EC8-781A-47DD-B2C5-F5DED242AB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C357D77-C418-49D6-AF57-34B953866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2499EF0-E4D3-4414-ACD3-92072220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532FE50-F64D-428B-9876-5D3171A5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74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933BA19-12C0-41E0-90C2-1DE8AD7B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DB299DD-759A-4B9F-A1F2-4B57610DB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9645737-3B3F-4B46-81EB-52D1B16AE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5012EEF-E264-4AB3-9661-2EAD8BDD6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CAF81CF-4B24-4E76-A2D3-9AA3D7154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368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6337840-A35B-44FE-894F-3DBA35EE30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DC40EAD-65C6-4045-A1AD-24425C8E0E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88C019D-B52F-4AEC-836D-89963DEE4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E77FF00-65B1-470E-9BA3-C1E5217FE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E8B129C-DC51-4B91-9277-CF24CCCDE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00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98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3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280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892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4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34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195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46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36F0BC4-1A34-4F52-8C02-020793612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25498D5-F5C6-4D0C-949F-CE1394807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DF8D86-FFED-4982-9318-725F15431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9EAED08-21FA-4B87-8AB1-0ABC818FC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536BA77-7636-4C8A-A25F-F1E8A6E9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974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641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9443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67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71A5433-AAD4-47CD-8291-3317852E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E4CD09B-2FC4-491D-BFC7-16FAAC185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3A02D36-D0BE-4CF2-896D-CAD7F4261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451E603-7A2A-4944-A996-E1992CD7C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DB61755-B586-4D75-A6E2-2A734644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90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C105B49-79EE-4D36-B458-F8A936172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8D909D9-4A2E-455B-9139-A6E97F5438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3CC380F-FCED-4746-B988-1DA0E20F5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2272BD0-03D4-477F-9814-CF1B1522A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82EF413-FDE6-47B0-9334-872781BB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6F16ACF-0C92-4215-A1E2-78D1E04D3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811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9B6ED4C-5577-4FE1-A43B-0C6EB5FE1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14460BD-A35B-4179-9DB9-D1A6EDDD1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AB42200-4EF0-43F6-84AE-7A05BBD5D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E354572-E63B-42CC-A646-E1F5BE7E2A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EA711CAE-98D3-46E0-92BB-147F829A83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2DEBA04-E691-45DE-9E86-67603E28E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0AE1B3DD-D8E8-41EA-84BF-5F10965A2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2BB2DED-73E4-4CB8-A4A4-FE9925250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779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2D4D45F-88D2-4C4A-848B-C160F33E9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C0E6616-90D7-4DE2-B1F4-F0671EA3A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0E5E60E0-5237-4600-A22F-65020C189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CC791EF-F718-4B55-882E-46FD499E1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332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3A61383-637A-4005-B90A-02273AD73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EC0F9FD-C132-49D4-9A29-01E27AB51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C36A4E7-7928-4381-A65C-5598DEFE2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94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C406BE9-4A44-4C72-95F9-3548772DB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48F935E-BEDB-4B52-91B9-7464FC36B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F63EB28-AD1E-4832-A996-750D9C798B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03A0FFF-F58E-4A7C-A8CB-144D1F631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81A8EF9-92D7-4797-8623-FB9DA8527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69DEF19-C147-444B-894F-2CC1040B6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24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6F18863-0262-4AFA-B237-6144BD783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34FBAB2-DBCC-4598-B24B-2A139B6440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60CFCDF-4216-4FD5-A16E-B9238AA1B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D16A85B-4136-4163-A19E-F735C0E76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E967A3E-7A40-47B4-930E-C8BCB90B9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B66C916-9348-4489-ADDE-CB7DC46E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70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rgbClr val="FFE8B8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231619E-2774-4ABE-AACA-8AD371E7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017CF8B-72CD-4B14-AEFE-BA95D35BB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E48C36E-E56E-4D90-BB20-73CA13BCE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5D5D8-3624-4AA3-B5C1-F0CEC66143AE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D7C1859-05F7-4370-B379-E4B248AD20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4E1059F-F044-4C95-A121-04B43F20C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C6342-FDBC-4FAC-BB27-F5CA4EB69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7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0C3BE5C-87B5-4339-AD94-8D383624CDAF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7212AFB0-8250-49F9-ADA3-7125995778C5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DF83DA95-01DC-483D-965D-FD7FA5378C7D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32F95414-A9CF-4F36-976A-F2E4B200C1A8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94DE845-0337-45E9-8FF3-766C5EC5CD7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6900" y="1237294"/>
            <a:ext cx="6538201" cy="512040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CA33CA5-0E13-4F1B-B86C-1FAA296E20C8}"/>
              </a:ext>
            </a:extLst>
          </p:cNvPr>
          <p:cNvSpPr txBox="1"/>
          <p:nvPr/>
        </p:nvSpPr>
        <p:spPr>
          <a:xfrm>
            <a:off x="3814654" y="1979805"/>
            <a:ext cx="4426212" cy="221599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138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活</a:t>
            </a:r>
            <a:r>
              <a:rPr lang="zh-CN" altLang="en-US" sz="13800" spc="600" dirty="0">
                <a:ln w="3810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化</a:t>
            </a:r>
            <a:r>
              <a:rPr lang="zh-CN" altLang="en-US" sz="13800" spc="600" dirty="0">
                <a:ln w="3810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石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71D3A2F-0672-41C0-9A66-58627218B605}"/>
              </a:ext>
            </a:extLst>
          </p:cNvPr>
          <p:cNvSpPr txBox="1"/>
          <p:nvPr/>
        </p:nvSpPr>
        <p:spPr>
          <a:xfrm>
            <a:off x="3875568" y="3764697"/>
            <a:ext cx="430438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— </a:t>
            </a:r>
            <a:r>
              <a:rPr lang="zh-CN" altLang="en-US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人教版小学二年级课件</a:t>
            </a:r>
            <a:r>
              <a:rPr lang="en-US" altLang="zh-CN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PPT</a:t>
            </a:r>
            <a:r>
              <a:rPr lang="zh-CN" altLang="en-US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模板 </a:t>
            </a:r>
            <a:r>
              <a:rPr lang="en-US" altLang="zh-CN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—</a:t>
            </a:r>
            <a:endParaRPr lang="zh-CN" altLang="en-US" sz="1600" b="1" spc="300" dirty="0">
              <a:solidFill>
                <a:schemeClr val="tx1">
                  <a:lumMod val="65000"/>
                  <a:lumOff val="35000"/>
                </a:scheme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33BD5CF-E7AD-4CE1-9E6B-FE0466931371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C7CF8F28-4C3B-450C-8207-B4423AFD6BF2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B833F471-ADA5-4C0D-98B3-49CE1910585C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1186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B095AC3-215E-4D26-8147-C946157E132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8810" y="2529000"/>
            <a:ext cx="3152867" cy="1800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A2568BD-8496-4BA8-AEF0-7D3ACF65A8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7787" y="2529000"/>
            <a:ext cx="2361784" cy="1800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BEB6AE2-F110-43DC-A59B-6DD73938A0A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5680" y="2515352"/>
            <a:ext cx="2207511" cy="19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4156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A797409-FADB-4DF4-BEB2-748CA420911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7741" y="2349000"/>
            <a:ext cx="2286317" cy="2160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33ABF56-2489-488A-B88C-20A683441E5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2832" y="2412296"/>
            <a:ext cx="2597267" cy="2088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AAA2FD9-0FBB-49C2-918C-998C1BD2AB9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8874" y="2479944"/>
            <a:ext cx="2455385" cy="2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613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EF8BA41-1988-4E88-AFF7-26EDEBED28E5}"/>
              </a:ext>
            </a:extLst>
          </p:cNvPr>
          <p:cNvSpPr txBox="1"/>
          <p:nvPr/>
        </p:nvSpPr>
        <p:spPr>
          <a:xfrm>
            <a:off x="2999642" y="937972"/>
            <a:ext cx="6192721" cy="216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ts val="8000"/>
              </a:lnSpc>
            </a:pP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关上课本</a:t>
            </a:r>
            <a:endParaRPr lang="en-US" altLang="zh-CN" sz="9600" spc="600" dirty="0">
              <a:ln w="38100">
                <a:solidFill>
                  <a:srgbClr val="775C3C"/>
                </a:solidFill>
              </a:ln>
              <a:solidFill>
                <a:srgbClr val="C7EAF2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  <a:p>
            <a:pPr algn="ctr">
              <a:lnSpc>
                <a:spcPts val="8000"/>
              </a:lnSpc>
            </a:pP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自己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试着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写一写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11848E9-337C-4C03-9B71-C77E41546D41}"/>
              </a:ext>
            </a:extLst>
          </p:cNvPr>
          <p:cNvSpPr txBox="1"/>
          <p:nvPr/>
        </p:nvSpPr>
        <p:spPr>
          <a:xfrm>
            <a:off x="3032101" y="3187353"/>
            <a:ext cx="612779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这些字词的意思，你都掌握了么？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D4A64BA-AB59-4A81-ADAC-7B7CD8B5D6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681"/>
          <a:stretch/>
        </p:blipFill>
        <p:spPr>
          <a:xfrm>
            <a:off x="1582499" y="4063208"/>
            <a:ext cx="9027001" cy="279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051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9B2A346-375F-42F1-AF8D-1630165C7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788" y="1269000"/>
            <a:ext cx="5238425" cy="432000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0AA2A4D-2F61-48E8-9285-4EEF66F129D0}"/>
              </a:ext>
            </a:extLst>
          </p:cNvPr>
          <p:cNvGrpSpPr/>
          <p:nvPr/>
        </p:nvGrpSpPr>
        <p:grpSpPr>
          <a:xfrm flipH="1">
            <a:off x="11382233" y="5393140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E1952158-5BF1-4A38-A6D1-BA30466BCC8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77146F69-3172-488B-AD9F-982747B8957D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BD315F7-43DB-492A-9ED1-68B7EFDE7729}"/>
              </a:ext>
            </a:extLst>
          </p:cNvPr>
          <p:cNvGrpSpPr/>
          <p:nvPr/>
        </p:nvGrpSpPr>
        <p:grpSpPr>
          <a:xfrm flipH="1">
            <a:off x="-161499" y="-136477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F8B8CE96-ADB1-401A-AECA-2B8703F9AB6B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FA27B88F-7813-4163-B633-98663152939F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168E81E8-9A6E-4C5E-9966-1E6D62FECC01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543DFD9-DC1A-47AC-9149-2A0A7AD47C67}"/>
              </a:ext>
            </a:extLst>
          </p:cNvPr>
          <p:cNvSpPr txBox="1"/>
          <p:nvPr/>
        </p:nvSpPr>
        <p:spPr>
          <a:xfrm>
            <a:off x="3970260" y="2889834"/>
            <a:ext cx="4251484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9600" spc="1000" dirty="0">
                <a:ln w="2286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课文</a:t>
            </a:r>
            <a:r>
              <a:rPr lang="zh-CN" altLang="en-US" sz="9600" spc="1000" dirty="0">
                <a:ln w="2286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赏析</a:t>
            </a:r>
            <a:endParaRPr lang="zh-CN" altLang="en-US" sz="9600" spc="1000" dirty="0">
              <a:ln w="22860">
                <a:solidFill>
                  <a:srgbClr val="775C3C"/>
                </a:solidFill>
              </a:ln>
              <a:solidFill>
                <a:srgbClr val="C7EAF2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8302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6AE5613-121E-467D-A537-62FC7FB25BE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2354" y="804044"/>
            <a:ext cx="5347293" cy="320089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ED0E82E-0C57-43B6-8BEC-44D93437241A}"/>
              </a:ext>
            </a:extLst>
          </p:cNvPr>
          <p:cNvSpPr txBox="1"/>
          <p:nvPr/>
        </p:nvSpPr>
        <p:spPr>
          <a:xfrm>
            <a:off x="2513680" y="4543782"/>
            <a:ext cx="7164640" cy="946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48000" algn="just">
              <a:lnSpc>
                <a:spcPts val="3400"/>
              </a:lnSpc>
            </a:pPr>
            <a:r>
              <a:rPr lang="zh-CN" altLang="en-US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在博物馆里，我们观看一块块化石，就能看到亿万年前的动物、植物。那么，你看过活的化石吗？</a:t>
            </a:r>
          </a:p>
        </p:txBody>
      </p:sp>
    </p:spTree>
    <p:extLst>
      <p:ext uri="{BB962C8B-B14F-4D97-AF65-F5344CB8AC3E}">
        <p14:creationId xmlns:p14="http://schemas.microsoft.com/office/powerpoint/2010/main" val="328542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0E02123-1617-4CF1-8B66-05982D375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9753" y="1329000"/>
            <a:ext cx="2809524" cy="4200000"/>
          </a:xfrm>
          <a:prstGeom prst="rect">
            <a:avLst/>
          </a:prstGeom>
          <a:ln w="38100" cap="sq">
            <a:solidFill>
              <a:srgbClr val="775C3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3C3E539-9280-4E84-8CF0-70CDE8B046AB}"/>
              </a:ext>
            </a:extLst>
          </p:cNvPr>
          <p:cNvSpPr txBox="1"/>
          <p:nvPr/>
        </p:nvSpPr>
        <p:spPr>
          <a:xfrm>
            <a:off x="4962274" y="2074783"/>
            <a:ext cx="586495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48000" algn="just">
              <a:lnSpc>
                <a:spcPts val="3400"/>
              </a:lnSpc>
            </a:pPr>
            <a:r>
              <a:rPr lang="zh-CN" altLang="en-US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银杏树，又叫白果树，它是几亿年前的树种，十分珍贵。银杏树的样子很容易辨认，一片片叶子像一把把小扇子。银杏树长得慢极了，如果你小时候种下一棵银杏树，一直要等你当上爷爷，才能吃上它的果子。所以，银杏树又叫公孙树。</a:t>
            </a:r>
          </a:p>
        </p:txBody>
      </p:sp>
    </p:spTree>
    <p:extLst>
      <p:ext uri="{BB962C8B-B14F-4D97-AF65-F5344CB8AC3E}">
        <p14:creationId xmlns:p14="http://schemas.microsoft.com/office/powerpoint/2010/main" val="164822475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342D295-AD7A-457B-AFE2-EC0A7589D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1448" y="1447152"/>
            <a:ext cx="3895141" cy="3963696"/>
          </a:xfrm>
          <a:prstGeom prst="rect">
            <a:avLst/>
          </a:prstGeom>
          <a:ln w="38100" cap="sq">
            <a:solidFill>
              <a:srgbClr val="775C3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EE17F14-3996-4DE4-9AF0-BD47C1EF75D5}"/>
              </a:ext>
            </a:extLst>
          </p:cNvPr>
          <p:cNvSpPr txBox="1"/>
          <p:nvPr/>
        </p:nvSpPr>
        <p:spPr>
          <a:xfrm>
            <a:off x="1469746" y="2074783"/>
            <a:ext cx="478222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48000" algn="just">
              <a:lnSpc>
                <a:spcPts val="3400"/>
              </a:lnSpc>
            </a:pPr>
            <a:r>
              <a:rPr lang="zh-CN" altLang="en-US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大熊猫是我们熟悉的动物，非常可爱。和它在同一时期生活过的动物，许多早就灭绝了，大熊猫却一代一代地活到了今天。我们都知道大熊猫爱吃竹子，你能想到吗，它的祖先却以食肉为生。</a:t>
            </a:r>
          </a:p>
        </p:txBody>
      </p:sp>
    </p:spTree>
    <p:extLst>
      <p:ext uri="{BB962C8B-B14F-4D97-AF65-F5344CB8AC3E}">
        <p14:creationId xmlns:p14="http://schemas.microsoft.com/office/powerpoint/2010/main" val="8776326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8285CE6-A307-4659-AAFF-A0E617DB2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2701" y="1686143"/>
            <a:ext cx="3704762" cy="3485714"/>
          </a:xfrm>
          <a:prstGeom prst="rect">
            <a:avLst/>
          </a:prstGeom>
          <a:ln w="38100" cap="sq">
            <a:solidFill>
              <a:srgbClr val="775C3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D4EF593-7150-433A-9783-7FC892EC9D54}"/>
              </a:ext>
            </a:extLst>
          </p:cNvPr>
          <p:cNvSpPr txBox="1"/>
          <p:nvPr/>
        </p:nvSpPr>
        <p:spPr>
          <a:xfrm>
            <a:off x="5605994" y="1856774"/>
            <a:ext cx="5248527" cy="3144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48000" algn="just">
              <a:lnSpc>
                <a:spcPts val="3400"/>
              </a:lnSpc>
            </a:pPr>
            <a:r>
              <a:rPr lang="zh-CN" altLang="en-US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中华鲟也是一种古生物，它有一亿多年的历史。中华鲟生活在江河里，最大的可以长到五百千克重．它身上披着大片的硬鳞，核桃大的眼睛亮晶晶的，一张大嘴又尖又长，样子怪怪的。由于以前缺乏保护，目前，中华鲟已成为稀有鱼种了。</a:t>
            </a:r>
          </a:p>
        </p:txBody>
      </p:sp>
    </p:spTree>
    <p:extLst>
      <p:ext uri="{BB962C8B-B14F-4D97-AF65-F5344CB8AC3E}">
        <p14:creationId xmlns:p14="http://schemas.microsoft.com/office/powerpoint/2010/main" val="27070049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52833EB-AD1E-4C4A-9861-33E009E8778F}"/>
              </a:ext>
            </a:extLst>
          </p:cNvPr>
          <p:cNvSpPr txBox="1"/>
          <p:nvPr/>
        </p:nvSpPr>
        <p:spPr>
          <a:xfrm>
            <a:off x="2513680" y="1419367"/>
            <a:ext cx="7164640" cy="946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48000" algn="just">
              <a:lnSpc>
                <a:spcPts val="3400"/>
              </a:lnSpc>
            </a:pPr>
            <a:r>
              <a:rPr lang="zh-CN" altLang="en-US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银杏树、大熊猫、中华鲟，科学家把它们叫做“活化石”，我们要好好保护它们。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6E673F8-CD89-487A-B5E3-0D4FE7266320}"/>
              </a:ext>
            </a:extLst>
          </p:cNvPr>
          <p:cNvGrpSpPr/>
          <p:nvPr/>
        </p:nvGrpSpPr>
        <p:grpSpPr>
          <a:xfrm>
            <a:off x="2288384" y="2748553"/>
            <a:ext cx="7615233" cy="2849301"/>
            <a:chOff x="2513680" y="2898681"/>
            <a:chExt cx="7615233" cy="2849301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2C23EDB6-B183-4B48-921E-EB08223D5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13680" y="2898681"/>
              <a:ext cx="3130585" cy="2849301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32069DD6-6F23-4483-AC11-87DA7CAA2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6998328" y="2898681"/>
              <a:ext cx="3130585" cy="28493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909860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EF8BA41-1988-4E88-AFF7-26EDEBED28E5}"/>
              </a:ext>
            </a:extLst>
          </p:cNvPr>
          <p:cNvSpPr txBox="1"/>
          <p:nvPr/>
        </p:nvSpPr>
        <p:spPr>
          <a:xfrm>
            <a:off x="3309023" y="1088100"/>
            <a:ext cx="5573962" cy="216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ts val="8000"/>
              </a:lnSpc>
            </a:pP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假如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你是</a:t>
            </a:r>
            <a:endParaRPr lang="en-US" altLang="zh-CN" sz="9600" spc="600" dirty="0">
              <a:ln w="38100">
                <a:solidFill>
                  <a:srgbClr val="775C3C"/>
                </a:solidFill>
              </a:ln>
              <a:solidFill>
                <a:srgbClr val="F7EEC1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  <a:p>
            <a:pPr algn="ctr">
              <a:lnSpc>
                <a:spcPts val="8000"/>
              </a:lnSpc>
            </a:pP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“活化石”</a:t>
            </a:r>
            <a:endParaRPr lang="en-US" altLang="zh-CN" sz="9600" spc="600" dirty="0">
              <a:ln w="38100">
                <a:solidFill>
                  <a:srgbClr val="775C3C"/>
                </a:solidFill>
              </a:ln>
              <a:solidFill>
                <a:srgbClr val="C7EAF2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11848E9-337C-4C03-9B71-C77E41546D41}"/>
              </a:ext>
            </a:extLst>
          </p:cNvPr>
          <p:cNvSpPr txBox="1"/>
          <p:nvPr/>
        </p:nvSpPr>
        <p:spPr>
          <a:xfrm>
            <a:off x="2541907" y="3187353"/>
            <a:ext cx="710818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请你任选一种生物，向大家介绍一下自己吧。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D4A64BA-AB59-4A81-ADAC-7B7CD8B5D6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681"/>
          <a:stretch/>
        </p:blipFill>
        <p:spPr>
          <a:xfrm>
            <a:off x="1582499" y="4063208"/>
            <a:ext cx="9027001" cy="279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06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4EB621D4-1493-4EAC-9854-70FB2735544A}"/>
              </a:ext>
            </a:extLst>
          </p:cNvPr>
          <p:cNvGrpSpPr/>
          <p:nvPr/>
        </p:nvGrpSpPr>
        <p:grpSpPr>
          <a:xfrm>
            <a:off x="3392337" y="523025"/>
            <a:ext cx="5407327" cy="2233819"/>
            <a:chOff x="3392337" y="454785"/>
            <a:chExt cx="5407327" cy="2233819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8AB5936A-93B5-4BA5-B474-FC771DD0AB65}"/>
                </a:ext>
              </a:extLst>
            </p:cNvPr>
            <p:cNvGrpSpPr/>
            <p:nvPr/>
          </p:nvGrpSpPr>
          <p:grpSpPr>
            <a:xfrm>
              <a:off x="3392337" y="454785"/>
              <a:ext cx="5407327" cy="2233819"/>
              <a:chOff x="3064895" y="673153"/>
              <a:chExt cx="5407327" cy="2233819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0F04B2FD-7F40-4348-B0FD-95C942544E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064895" y="673153"/>
                <a:ext cx="5407327" cy="2233819"/>
              </a:xfrm>
              <a:prstGeom prst="rect">
                <a:avLst/>
              </a:prstGeom>
            </p:spPr>
          </p:pic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4B6172C3-463B-426E-B3F9-E157B55832C6}"/>
                  </a:ext>
                </a:extLst>
              </p:cNvPr>
              <p:cNvSpPr txBox="1"/>
              <p:nvPr/>
            </p:nvSpPr>
            <p:spPr>
              <a:xfrm>
                <a:off x="4829840" y="1387389"/>
                <a:ext cx="1877437" cy="110799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zh-CN" altLang="en-US" sz="6600" spc="600" dirty="0">
                    <a:ln w="22860">
                      <a:solidFill>
                        <a:srgbClr val="775C3C"/>
                      </a:solidFill>
                    </a:ln>
                    <a:solidFill>
                      <a:srgbClr val="F0B8B6"/>
                    </a:solidFill>
                    <a:latin typeface="汉仪铸字童年体W" panose="00020600040101010101" pitchFamily="18" charset="-122"/>
                    <a:ea typeface="汉仪铸字童年体W" panose="00020600040101010101" pitchFamily="18" charset="-122"/>
                  </a:rPr>
                  <a:t>目 录</a:t>
                </a:r>
                <a:endParaRPr lang="zh-CN" altLang="en-US" sz="6600" spc="600" dirty="0">
                  <a:ln w="22860">
                    <a:solidFill>
                      <a:srgbClr val="775C3C"/>
                    </a:solidFill>
                  </a:ln>
                  <a:solidFill>
                    <a:srgbClr val="C7EAF2"/>
                  </a:solidFill>
                  <a:latin typeface="汉仪铸字童年体W" panose="00020600040101010101" pitchFamily="18" charset="-122"/>
                  <a:ea typeface="汉仪铸字童年体W" panose="00020600040101010101" pitchFamily="18" charset="-122"/>
                </a:endParaRPr>
              </a:p>
            </p:txBody>
          </p:sp>
        </p:grp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36197EC2-2037-4618-A96D-B1FDAAE45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7435223" y="1583184"/>
              <a:ext cx="963936" cy="99836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0A55579E-72C3-4A70-BC1A-C35B68298872}"/>
              </a:ext>
            </a:extLst>
          </p:cNvPr>
          <p:cNvGrpSpPr/>
          <p:nvPr/>
        </p:nvGrpSpPr>
        <p:grpSpPr>
          <a:xfrm>
            <a:off x="3105300" y="3309593"/>
            <a:ext cx="723331" cy="2718837"/>
            <a:chOff x="3179929" y="3043453"/>
            <a:chExt cx="723331" cy="2718837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CA24EB44-BD42-46F1-AFBB-14CE3F70714E}"/>
                </a:ext>
              </a:extLst>
            </p:cNvPr>
            <p:cNvGrpSpPr/>
            <p:nvPr/>
          </p:nvGrpSpPr>
          <p:grpSpPr>
            <a:xfrm>
              <a:off x="3179929" y="3043453"/>
              <a:ext cx="723331" cy="723331"/>
              <a:chOff x="3179929" y="2906973"/>
              <a:chExt cx="723331" cy="723331"/>
            </a:xfrm>
          </p:grpSpPr>
          <p:sp>
            <p:nvSpPr>
              <p:cNvPr id="8" name="椭圆 7">
                <a:extLst>
                  <a:ext uri="{FF2B5EF4-FFF2-40B4-BE49-F238E27FC236}">
                    <a16:creationId xmlns:a16="http://schemas.microsoft.com/office/drawing/2014/main" xmlns="" id="{56138260-7794-43E1-9B21-0928BA7AE155}"/>
                  </a:ext>
                </a:extLst>
              </p:cNvPr>
              <p:cNvSpPr/>
              <p:nvPr/>
            </p:nvSpPr>
            <p:spPr>
              <a:xfrm>
                <a:off x="3179929" y="2906973"/>
                <a:ext cx="723331" cy="723331"/>
              </a:xfrm>
              <a:prstGeom prst="ellipse">
                <a:avLst/>
              </a:prstGeom>
              <a:solidFill>
                <a:srgbClr val="C7EAF2"/>
              </a:solidFill>
              <a:ln w="38100">
                <a:solidFill>
                  <a:srgbClr val="775C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6DA4BB5F-1934-4799-B307-BB76E670C645}"/>
                  </a:ext>
                </a:extLst>
              </p:cNvPr>
              <p:cNvSpPr txBox="1"/>
              <p:nvPr/>
            </p:nvSpPr>
            <p:spPr>
              <a:xfrm>
                <a:off x="3264114" y="3020676"/>
                <a:ext cx="554960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775C3C"/>
                    </a:solidFill>
                    <a:latin typeface="汉仪铸字童年体W" panose="00020600040101010101" pitchFamily="18" charset="-122"/>
                    <a:ea typeface="汉仪铸字童年体W" panose="00020600040101010101" pitchFamily="18" charset="-122"/>
                  </a:rPr>
                  <a:t>01</a:t>
                </a:r>
                <a:endParaRPr lang="zh-CN" altLang="en-US" sz="2800" dirty="0">
                  <a:solidFill>
                    <a:srgbClr val="775C3C"/>
                  </a:solidFill>
                  <a:latin typeface="汉仪铸字童年体W" panose="00020600040101010101" pitchFamily="18" charset="-122"/>
                  <a:ea typeface="汉仪铸字童年体W" panose="00020600040101010101" pitchFamily="18" charset="-122"/>
                </a:endParaRP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8C503ADF-AFB6-4CDE-AC14-7F12930FC326}"/>
                </a:ext>
              </a:extLst>
            </p:cNvPr>
            <p:cNvSpPr txBox="1"/>
            <p:nvPr/>
          </p:nvSpPr>
          <p:spPr>
            <a:xfrm>
              <a:off x="3207845" y="3916913"/>
              <a:ext cx="661400" cy="1845377"/>
            </a:xfrm>
            <a:prstGeom prst="rect">
              <a:avLst/>
            </a:prstGeom>
            <a:noFill/>
          </p:spPr>
          <p:txBody>
            <a:bodyPr vert="wordArtVertRtl" wrap="none" rtlCol="0" anchor="ctr">
              <a:spAutoFit/>
            </a:bodyPr>
            <a:lstStyle/>
            <a:p>
              <a:r>
                <a:rPr lang="zh-CN" altLang="en-US" sz="2800" b="1" spc="-300" dirty="0">
                  <a:solidFill>
                    <a:srgbClr val="775C3C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背景知识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760BBA5-66D5-47BF-9DCA-63795A6405CA}"/>
              </a:ext>
            </a:extLst>
          </p:cNvPr>
          <p:cNvGrpSpPr/>
          <p:nvPr/>
        </p:nvGrpSpPr>
        <p:grpSpPr>
          <a:xfrm>
            <a:off x="4857990" y="3309593"/>
            <a:ext cx="723331" cy="2718837"/>
            <a:chOff x="3179929" y="3043453"/>
            <a:chExt cx="723331" cy="2718837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1E447AD8-86CE-4F21-9908-BD2695BCA9E8}"/>
                </a:ext>
              </a:extLst>
            </p:cNvPr>
            <p:cNvGrpSpPr/>
            <p:nvPr/>
          </p:nvGrpSpPr>
          <p:grpSpPr>
            <a:xfrm>
              <a:off x="3179929" y="3043453"/>
              <a:ext cx="723331" cy="723331"/>
              <a:chOff x="3179929" y="2906973"/>
              <a:chExt cx="723331" cy="723331"/>
            </a:xfrm>
          </p:grpSpPr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xmlns="" id="{BEED4F2F-7FAD-4E40-B877-53B2C6E618CB}"/>
                  </a:ext>
                </a:extLst>
              </p:cNvPr>
              <p:cNvSpPr/>
              <p:nvPr/>
            </p:nvSpPr>
            <p:spPr>
              <a:xfrm>
                <a:off x="3179929" y="2906973"/>
                <a:ext cx="723331" cy="723331"/>
              </a:xfrm>
              <a:prstGeom prst="ellipse">
                <a:avLst/>
              </a:prstGeom>
              <a:solidFill>
                <a:srgbClr val="F7EEC1"/>
              </a:solidFill>
              <a:ln w="38100">
                <a:solidFill>
                  <a:srgbClr val="775C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8F814206-8503-4578-94AE-56174890108E}"/>
                  </a:ext>
                </a:extLst>
              </p:cNvPr>
              <p:cNvSpPr txBox="1"/>
              <p:nvPr/>
            </p:nvSpPr>
            <p:spPr>
              <a:xfrm>
                <a:off x="3239267" y="3020676"/>
                <a:ext cx="604654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775C3C"/>
                    </a:solidFill>
                    <a:latin typeface="汉仪铸字童年体W" panose="00020600040101010101" pitchFamily="18" charset="-122"/>
                    <a:ea typeface="汉仪铸字童年体W" panose="00020600040101010101" pitchFamily="18" charset="-122"/>
                  </a:rPr>
                  <a:t>02</a:t>
                </a:r>
                <a:endParaRPr lang="zh-CN" altLang="en-US" sz="2800" dirty="0">
                  <a:solidFill>
                    <a:srgbClr val="775C3C"/>
                  </a:solidFill>
                  <a:latin typeface="汉仪铸字童年体W" panose="00020600040101010101" pitchFamily="18" charset="-122"/>
                  <a:ea typeface="汉仪铸字童年体W" panose="00020600040101010101" pitchFamily="18" charset="-122"/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3291310A-E6EB-408E-8895-8888AF7F30BB}"/>
                </a:ext>
              </a:extLst>
            </p:cNvPr>
            <p:cNvSpPr txBox="1"/>
            <p:nvPr/>
          </p:nvSpPr>
          <p:spPr>
            <a:xfrm>
              <a:off x="3207845" y="3916913"/>
              <a:ext cx="661400" cy="1845377"/>
            </a:xfrm>
            <a:prstGeom prst="rect">
              <a:avLst/>
            </a:prstGeom>
            <a:noFill/>
          </p:spPr>
          <p:txBody>
            <a:bodyPr vert="wordArtVertRtl" wrap="none" rtlCol="0" anchor="ctr">
              <a:spAutoFit/>
            </a:bodyPr>
            <a:lstStyle/>
            <a:p>
              <a:r>
                <a:rPr lang="zh-CN" altLang="en-US" sz="2800" b="1" spc="-300" dirty="0">
                  <a:solidFill>
                    <a:srgbClr val="775C3C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字词学习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0587EA96-0D7D-4463-99C1-C0728C6CDD2D}"/>
              </a:ext>
            </a:extLst>
          </p:cNvPr>
          <p:cNvGrpSpPr/>
          <p:nvPr/>
        </p:nvGrpSpPr>
        <p:grpSpPr>
          <a:xfrm>
            <a:off x="6610680" y="3309593"/>
            <a:ext cx="723331" cy="2718837"/>
            <a:chOff x="3179929" y="3043453"/>
            <a:chExt cx="723331" cy="2718837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47BA6EAA-5C95-46C2-B147-F62814B88722}"/>
                </a:ext>
              </a:extLst>
            </p:cNvPr>
            <p:cNvGrpSpPr/>
            <p:nvPr/>
          </p:nvGrpSpPr>
          <p:grpSpPr>
            <a:xfrm>
              <a:off x="3179929" y="3043453"/>
              <a:ext cx="723331" cy="723331"/>
              <a:chOff x="3179929" y="2906973"/>
              <a:chExt cx="723331" cy="723331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15E08D9D-7CAE-43D2-A5AC-1ABCF902AB6F}"/>
                  </a:ext>
                </a:extLst>
              </p:cNvPr>
              <p:cNvSpPr/>
              <p:nvPr/>
            </p:nvSpPr>
            <p:spPr>
              <a:xfrm>
                <a:off x="3179929" y="2906973"/>
                <a:ext cx="723331" cy="723331"/>
              </a:xfrm>
              <a:prstGeom prst="ellipse">
                <a:avLst/>
              </a:prstGeom>
              <a:solidFill>
                <a:srgbClr val="C7EAF2"/>
              </a:solidFill>
              <a:ln w="38100">
                <a:solidFill>
                  <a:srgbClr val="775C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FCB14C62-244F-4DB6-8970-F249E56B5DA2}"/>
                  </a:ext>
                </a:extLst>
              </p:cNvPr>
              <p:cNvSpPr txBox="1"/>
              <p:nvPr/>
            </p:nvSpPr>
            <p:spPr>
              <a:xfrm>
                <a:off x="3247283" y="3020676"/>
                <a:ext cx="588623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775C3C"/>
                    </a:solidFill>
                    <a:latin typeface="汉仪铸字童年体W" panose="00020600040101010101" pitchFamily="18" charset="-122"/>
                    <a:ea typeface="汉仪铸字童年体W" panose="00020600040101010101" pitchFamily="18" charset="-122"/>
                  </a:rPr>
                  <a:t>03</a:t>
                </a:r>
                <a:endParaRPr lang="zh-CN" altLang="en-US" sz="2800" dirty="0">
                  <a:solidFill>
                    <a:srgbClr val="775C3C"/>
                  </a:solidFill>
                  <a:latin typeface="汉仪铸字童年体W" panose="00020600040101010101" pitchFamily="18" charset="-122"/>
                  <a:ea typeface="汉仪铸字童年体W" panose="00020600040101010101" pitchFamily="18" charset="-122"/>
                </a:endParaRPr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FBF2E881-B502-4161-A44B-901E2A076545}"/>
                </a:ext>
              </a:extLst>
            </p:cNvPr>
            <p:cNvSpPr txBox="1"/>
            <p:nvPr/>
          </p:nvSpPr>
          <p:spPr>
            <a:xfrm>
              <a:off x="3207845" y="3916913"/>
              <a:ext cx="661400" cy="1845377"/>
            </a:xfrm>
            <a:prstGeom prst="rect">
              <a:avLst/>
            </a:prstGeom>
            <a:noFill/>
          </p:spPr>
          <p:txBody>
            <a:bodyPr vert="wordArtVertRtl" wrap="none" rtlCol="0" anchor="ctr">
              <a:spAutoFit/>
            </a:bodyPr>
            <a:lstStyle/>
            <a:p>
              <a:r>
                <a:rPr lang="zh-CN" altLang="en-US" sz="2800" b="1" spc="-300" dirty="0">
                  <a:solidFill>
                    <a:srgbClr val="775C3C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课文赏析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E25E6313-0534-48E2-9958-E369C9748483}"/>
              </a:ext>
            </a:extLst>
          </p:cNvPr>
          <p:cNvGrpSpPr/>
          <p:nvPr/>
        </p:nvGrpSpPr>
        <p:grpSpPr>
          <a:xfrm>
            <a:off x="8363369" y="3309593"/>
            <a:ext cx="723331" cy="2718837"/>
            <a:chOff x="3179929" y="3043453"/>
            <a:chExt cx="723331" cy="2718837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BD70DF38-289E-4ABB-B65F-43D21E0BCEC1}"/>
                </a:ext>
              </a:extLst>
            </p:cNvPr>
            <p:cNvGrpSpPr/>
            <p:nvPr/>
          </p:nvGrpSpPr>
          <p:grpSpPr>
            <a:xfrm>
              <a:off x="3179929" y="3043453"/>
              <a:ext cx="723331" cy="723331"/>
              <a:chOff x="3179929" y="2906973"/>
              <a:chExt cx="723331" cy="723331"/>
            </a:xfrm>
          </p:grpSpPr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873F7FAE-71A4-4EBB-A396-883F1DDF15D2}"/>
                  </a:ext>
                </a:extLst>
              </p:cNvPr>
              <p:cNvSpPr/>
              <p:nvPr/>
            </p:nvSpPr>
            <p:spPr>
              <a:xfrm>
                <a:off x="3179929" y="2906973"/>
                <a:ext cx="723331" cy="723331"/>
              </a:xfrm>
              <a:prstGeom prst="ellipse">
                <a:avLst/>
              </a:prstGeom>
              <a:solidFill>
                <a:srgbClr val="F7EEC1"/>
              </a:solidFill>
              <a:ln w="38100">
                <a:solidFill>
                  <a:srgbClr val="775C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06919736-8F8F-4AB7-BF0B-9AC90D28A0E1}"/>
                  </a:ext>
                </a:extLst>
              </p:cNvPr>
              <p:cNvSpPr txBox="1"/>
              <p:nvPr/>
            </p:nvSpPr>
            <p:spPr>
              <a:xfrm>
                <a:off x="3234459" y="3020676"/>
                <a:ext cx="614271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775C3C"/>
                    </a:solidFill>
                    <a:latin typeface="汉仪铸字童年体W" panose="00020600040101010101" pitchFamily="18" charset="-122"/>
                    <a:ea typeface="汉仪铸字童年体W" panose="00020600040101010101" pitchFamily="18" charset="-122"/>
                  </a:rPr>
                  <a:t>04</a:t>
                </a:r>
                <a:endParaRPr lang="zh-CN" altLang="en-US" sz="2800" dirty="0">
                  <a:solidFill>
                    <a:srgbClr val="775C3C"/>
                  </a:solidFill>
                  <a:latin typeface="汉仪铸字童年体W" panose="00020600040101010101" pitchFamily="18" charset="-122"/>
                  <a:ea typeface="汉仪铸字童年体W" panose="00020600040101010101" pitchFamily="18" charset="-122"/>
                </a:endParaRP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5FF777EA-4E2E-43D1-9742-A5C280E85A8C}"/>
                </a:ext>
              </a:extLst>
            </p:cNvPr>
            <p:cNvSpPr txBox="1"/>
            <p:nvPr/>
          </p:nvSpPr>
          <p:spPr>
            <a:xfrm>
              <a:off x="3207845" y="3916913"/>
              <a:ext cx="661400" cy="1845377"/>
            </a:xfrm>
            <a:prstGeom prst="rect">
              <a:avLst/>
            </a:prstGeom>
            <a:noFill/>
          </p:spPr>
          <p:txBody>
            <a:bodyPr vert="wordArtVertRtl" wrap="none" rtlCol="0" anchor="ctr">
              <a:spAutoFit/>
            </a:bodyPr>
            <a:lstStyle/>
            <a:p>
              <a:r>
                <a:rPr lang="zh-CN" altLang="en-US" sz="2800" b="1" spc="-300" dirty="0">
                  <a:solidFill>
                    <a:srgbClr val="775C3C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拓展学习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9652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9B2A346-375F-42F1-AF8D-1630165C7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788" y="1269000"/>
            <a:ext cx="5238425" cy="432000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0AA2A4D-2F61-48E8-9285-4EEF66F129D0}"/>
              </a:ext>
            </a:extLst>
          </p:cNvPr>
          <p:cNvGrpSpPr/>
          <p:nvPr/>
        </p:nvGrpSpPr>
        <p:grpSpPr>
          <a:xfrm flipH="1">
            <a:off x="11382233" y="5393140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E1952158-5BF1-4A38-A6D1-BA30466BCC8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77146F69-3172-488B-AD9F-982747B8957D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BD315F7-43DB-492A-9ED1-68B7EFDE7729}"/>
              </a:ext>
            </a:extLst>
          </p:cNvPr>
          <p:cNvGrpSpPr/>
          <p:nvPr/>
        </p:nvGrpSpPr>
        <p:grpSpPr>
          <a:xfrm flipH="1">
            <a:off x="-161499" y="-136477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F8B8CE96-ADB1-401A-AECA-2B8703F9AB6B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FA27B88F-7813-4163-B633-98663152939F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168E81E8-9A6E-4C5E-9966-1E6D62FECC01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543DFD9-DC1A-47AC-9149-2A0A7AD47C67}"/>
              </a:ext>
            </a:extLst>
          </p:cNvPr>
          <p:cNvSpPr txBox="1"/>
          <p:nvPr/>
        </p:nvSpPr>
        <p:spPr>
          <a:xfrm>
            <a:off x="4024763" y="2889834"/>
            <a:ext cx="4142481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9600" spc="1000" dirty="0">
                <a:ln w="2286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拓展</a:t>
            </a:r>
            <a:r>
              <a:rPr lang="zh-CN" altLang="en-US" sz="9600" spc="1000" dirty="0">
                <a:ln w="2286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学习</a:t>
            </a:r>
          </a:p>
        </p:txBody>
      </p:sp>
    </p:spTree>
    <p:extLst>
      <p:ext uri="{BB962C8B-B14F-4D97-AF65-F5344CB8AC3E}">
        <p14:creationId xmlns:p14="http://schemas.microsoft.com/office/powerpoint/2010/main" val="1193117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906B17A-6AC0-44D9-875A-649780E51302}"/>
              </a:ext>
            </a:extLst>
          </p:cNvPr>
          <p:cNvSpPr txBox="1"/>
          <p:nvPr/>
        </p:nvSpPr>
        <p:spPr>
          <a:xfrm>
            <a:off x="3786715" y="1354881"/>
            <a:ext cx="4618572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7200" spc="1000" dirty="0">
                <a:ln w="2286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词语</a:t>
            </a:r>
            <a:r>
              <a:rPr lang="en-US" altLang="zh-CN" sz="7200" spc="1000" dirty="0">
                <a:ln w="2286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·</a:t>
            </a:r>
            <a:r>
              <a:rPr lang="zh-CN" altLang="en-US" sz="7200" spc="1000" dirty="0">
                <a:ln w="2286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填空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D6365E1-883B-4702-983F-BFA36311056D}"/>
              </a:ext>
            </a:extLst>
          </p:cNvPr>
          <p:cNvSpPr txBox="1"/>
          <p:nvPr/>
        </p:nvSpPr>
        <p:spPr>
          <a:xfrm>
            <a:off x="1720774" y="3274094"/>
            <a:ext cx="2714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一片片（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叶子</a:t>
            </a: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）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67A701F-A1B6-4389-B451-C187671B917A}"/>
              </a:ext>
            </a:extLst>
          </p:cNvPr>
          <p:cNvSpPr txBox="1"/>
          <p:nvPr/>
        </p:nvSpPr>
        <p:spPr>
          <a:xfrm>
            <a:off x="4761339" y="3274094"/>
            <a:ext cx="2714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一把把（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扇子</a:t>
            </a: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）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AC7758B-BA7E-4987-B32B-268126D0B9FC}"/>
              </a:ext>
            </a:extLst>
          </p:cNvPr>
          <p:cNvSpPr txBox="1"/>
          <p:nvPr/>
        </p:nvSpPr>
        <p:spPr>
          <a:xfrm>
            <a:off x="7801905" y="3274094"/>
            <a:ext cx="266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一块块（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）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B2D1F43-1879-4F3C-A4ED-37E066F9F095}"/>
              </a:ext>
            </a:extLst>
          </p:cNvPr>
          <p:cNvSpPr txBox="1"/>
          <p:nvPr/>
        </p:nvSpPr>
        <p:spPr>
          <a:xfrm>
            <a:off x="1743219" y="4309180"/>
            <a:ext cx="266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一条条（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）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E7D46921-E481-4560-A0B4-BDD2DFB73538}"/>
              </a:ext>
            </a:extLst>
          </p:cNvPr>
          <p:cNvSpPr txBox="1"/>
          <p:nvPr/>
        </p:nvSpPr>
        <p:spPr>
          <a:xfrm>
            <a:off x="4772562" y="4309180"/>
            <a:ext cx="266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一颗颗（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）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91DFEA2-0449-4C67-8EE4-738D36D24C67}"/>
              </a:ext>
            </a:extLst>
          </p:cNvPr>
          <p:cNvSpPr txBox="1"/>
          <p:nvPr/>
        </p:nvSpPr>
        <p:spPr>
          <a:xfrm>
            <a:off x="7801905" y="4309180"/>
            <a:ext cx="266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一只只（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69836372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21" grpId="0"/>
      <p:bldP spid="22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906B17A-6AC0-44D9-875A-649780E51302}"/>
              </a:ext>
            </a:extLst>
          </p:cNvPr>
          <p:cNvSpPr txBox="1"/>
          <p:nvPr/>
        </p:nvSpPr>
        <p:spPr>
          <a:xfrm>
            <a:off x="3758665" y="1354881"/>
            <a:ext cx="4674677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7200" spc="1000" dirty="0">
                <a:ln w="2286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模仿</a:t>
            </a:r>
            <a:r>
              <a:rPr lang="en-US" altLang="zh-CN" sz="7200" spc="1000" dirty="0">
                <a:ln w="2286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·</a:t>
            </a:r>
            <a:r>
              <a:rPr lang="zh-CN" altLang="en-US" sz="7200" spc="1000" dirty="0">
                <a:ln w="2286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造句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B490994-9444-428E-8C85-2BA39F94CDAB}"/>
              </a:ext>
            </a:extLst>
          </p:cNvPr>
          <p:cNvSpPr txBox="1"/>
          <p:nvPr/>
        </p:nvSpPr>
        <p:spPr>
          <a:xfrm>
            <a:off x="3665687" y="3164913"/>
            <a:ext cx="4860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一片片叶子像一把把小扇子。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8D268DA-6D90-4632-9692-3DF642F048CC}"/>
              </a:ext>
            </a:extLst>
          </p:cNvPr>
          <p:cNvSpPr txBox="1"/>
          <p:nvPr/>
        </p:nvSpPr>
        <p:spPr>
          <a:xfrm>
            <a:off x="4233151" y="4048870"/>
            <a:ext cx="3725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（      ）像（      ）。</a:t>
            </a:r>
          </a:p>
        </p:txBody>
      </p:sp>
    </p:spTree>
    <p:extLst>
      <p:ext uri="{BB962C8B-B14F-4D97-AF65-F5344CB8AC3E}">
        <p14:creationId xmlns:p14="http://schemas.microsoft.com/office/powerpoint/2010/main" val="174992712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906B17A-6AC0-44D9-875A-649780E51302}"/>
              </a:ext>
            </a:extLst>
          </p:cNvPr>
          <p:cNvSpPr txBox="1"/>
          <p:nvPr/>
        </p:nvSpPr>
        <p:spPr>
          <a:xfrm>
            <a:off x="3806757" y="1354881"/>
            <a:ext cx="4578497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7200" spc="1000" dirty="0">
                <a:ln w="2286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拓展</a:t>
            </a:r>
            <a:r>
              <a:rPr lang="en-US" altLang="zh-CN" sz="7200" spc="1000" dirty="0">
                <a:ln w="2286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·</a:t>
            </a:r>
            <a:r>
              <a:rPr lang="zh-CN" altLang="en-US" sz="7200" spc="1000" dirty="0">
                <a:ln w="2286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阅读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7FDC117-3413-4DD5-AADC-9FEFDF2202CF}"/>
              </a:ext>
            </a:extLst>
          </p:cNvPr>
          <p:cNvSpPr txBox="1"/>
          <p:nvPr/>
        </p:nvSpPr>
        <p:spPr>
          <a:xfrm>
            <a:off x="2367482" y="2920594"/>
            <a:ext cx="7457037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48000" algn="just">
              <a:lnSpc>
                <a:spcPts val="3400"/>
              </a:lnSpc>
            </a:pPr>
            <a:r>
              <a:rPr lang="zh-CN" altLang="en-US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在山东省最南端的新村乡，当地群众为一株被冠为“银杏王”的古老银杏树过了</a:t>
            </a:r>
            <a:r>
              <a:rPr lang="en-US" altLang="zh-CN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3000</a:t>
            </a:r>
            <a:r>
              <a:rPr lang="zh-CN" altLang="en-US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岁“生日”。此树高</a:t>
            </a:r>
            <a:r>
              <a:rPr lang="en-US" altLang="zh-CN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41.9</a:t>
            </a:r>
            <a:r>
              <a:rPr lang="zh-CN" altLang="en-US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米，胸围８米，直径</a:t>
            </a:r>
            <a:r>
              <a:rPr lang="en-US" altLang="zh-CN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2.6</a:t>
            </a:r>
            <a:r>
              <a:rPr lang="zh-CN" altLang="en-US" sz="24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米，树冠根系面积五六亩。老树王虽历经沧桑，依然枝繁叶茂，生机盎然。</a:t>
            </a:r>
          </a:p>
        </p:txBody>
      </p:sp>
    </p:spTree>
    <p:extLst>
      <p:ext uri="{BB962C8B-B14F-4D97-AF65-F5344CB8AC3E}">
        <p14:creationId xmlns:p14="http://schemas.microsoft.com/office/powerpoint/2010/main" val="36278855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EF8BA41-1988-4E88-AFF7-26EDEBED28E5}"/>
              </a:ext>
            </a:extLst>
          </p:cNvPr>
          <p:cNvSpPr txBox="1"/>
          <p:nvPr/>
        </p:nvSpPr>
        <p:spPr>
          <a:xfrm>
            <a:off x="3125483" y="1088100"/>
            <a:ext cx="5941050" cy="216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ts val="8000"/>
              </a:lnSpc>
            </a:pP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聆听音频</a:t>
            </a:r>
            <a:endParaRPr lang="en-US" altLang="zh-CN" sz="9600" spc="600" dirty="0">
              <a:ln w="38100">
                <a:solidFill>
                  <a:srgbClr val="775C3C"/>
                </a:solidFill>
              </a:ln>
              <a:solidFill>
                <a:srgbClr val="F0B8B6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  <a:p>
            <a:pPr algn="ctr">
              <a:lnSpc>
                <a:spcPts val="8000"/>
              </a:lnSpc>
            </a:pP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一起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温习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课文</a:t>
            </a:r>
            <a:endParaRPr lang="en-US" altLang="zh-CN" sz="9600" spc="600" dirty="0">
              <a:ln w="38100">
                <a:solidFill>
                  <a:srgbClr val="775C3C"/>
                </a:solidFill>
              </a:ln>
              <a:solidFill>
                <a:srgbClr val="C7EAF2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11848E9-337C-4C03-9B71-C77E41546D41}"/>
              </a:ext>
            </a:extLst>
          </p:cNvPr>
          <p:cNvSpPr txBox="1"/>
          <p:nvPr/>
        </p:nvSpPr>
        <p:spPr>
          <a:xfrm>
            <a:off x="1866906" y="3187353"/>
            <a:ext cx="8458189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仔细观察身边的动植物，看看都有哪些“活化石”吧！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D4A64BA-AB59-4A81-ADAC-7B7CD8B5D6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681"/>
          <a:stretch/>
        </p:blipFill>
        <p:spPr>
          <a:xfrm>
            <a:off x="1582499" y="4063208"/>
            <a:ext cx="9027001" cy="279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8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94DE845-0337-45E9-8FF3-766C5EC5CD7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6900" y="1237294"/>
            <a:ext cx="6538201" cy="512040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CA33CA5-0E13-4F1B-B86C-1FAA296E20C8}"/>
              </a:ext>
            </a:extLst>
          </p:cNvPr>
          <p:cNvSpPr txBox="1"/>
          <p:nvPr/>
        </p:nvSpPr>
        <p:spPr>
          <a:xfrm>
            <a:off x="3473213" y="1979805"/>
            <a:ext cx="5109092" cy="221599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138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下</a:t>
            </a:r>
            <a:r>
              <a:rPr lang="zh-CN" altLang="en-US" sz="13800" spc="600" dirty="0">
                <a:ln w="3810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课</a:t>
            </a:r>
            <a:r>
              <a:rPr lang="zh-CN" altLang="en-US" sz="13800" spc="600" dirty="0">
                <a:ln w="3810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啦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71D3A2F-0672-41C0-9A66-58627218B605}"/>
              </a:ext>
            </a:extLst>
          </p:cNvPr>
          <p:cNvSpPr txBox="1"/>
          <p:nvPr/>
        </p:nvSpPr>
        <p:spPr>
          <a:xfrm>
            <a:off x="3875568" y="3764697"/>
            <a:ext cx="430438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— </a:t>
            </a:r>
            <a:r>
              <a:rPr lang="zh-CN" altLang="en-US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人教版小学二年级课件</a:t>
            </a:r>
            <a:r>
              <a:rPr lang="en-US" altLang="zh-CN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PPT</a:t>
            </a:r>
            <a:r>
              <a:rPr lang="zh-CN" altLang="en-US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模板 </a:t>
            </a:r>
            <a:r>
              <a:rPr lang="en-US" altLang="zh-CN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—</a:t>
            </a:r>
            <a:endParaRPr lang="zh-CN" altLang="en-US" sz="1600" b="1" spc="300" dirty="0">
              <a:solidFill>
                <a:schemeClr val="tx1">
                  <a:lumMod val="65000"/>
                  <a:lumOff val="35000"/>
                </a:scheme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33BD5CF-E7AD-4CE1-9E6B-FE0466931371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C7CF8F28-4C3B-450C-8207-B4423AFD6BF2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B833F471-ADA5-4C0D-98B3-49CE1910585C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0C3BE5C-87B5-4339-AD94-8D383624CDAF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7212AFB0-8250-49F9-ADA3-7125995778C5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DF83DA95-01DC-483D-965D-FD7FA5378C7D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32F95414-A9CF-4F36-976A-F2E4B200C1A8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4699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941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9B2A346-375F-42F1-AF8D-1630165C7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788" y="1269000"/>
            <a:ext cx="5238425" cy="432000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0AA2A4D-2F61-48E8-9285-4EEF66F129D0}"/>
              </a:ext>
            </a:extLst>
          </p:cNvPr>
          <p:cNvGrpSpPr/>
          <p:nvPr/>
        </p:nvGrpSpPr>
        <p:grpSpPr>
          <a:xfrm flipH="1">
            <a:off x="11382233" y="5393140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E1952158-5BF1-4A38-A6D1-BA30466BCC8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77146F69-3172-488B-AD9F-982747B8957D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BD315F7-43DB-492A-9ED1-68B7EFDE7729}"/>
              </a:ext>
            </a:extLst>
          </p:cNvPr>
          <p:cNvGrpSpPr/>
          <p:nvPr/>
        </p:nvGrpSpPr>
        <p:grpSpPr>
          <a:xfrm flipH="1">
            <a:off x="-161499" y="-136477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F8B8CE96-ADB1-401A-AECA-2B8703F9AB6B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FA27B88F-7813-4163-B633-98663152939F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168E81E8-9A6E-4C5E-9966-1E6D62FECC01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543DFD9-DC1A-47AC-9149-2A0A7AD47C67}"/>
              </a:ext>
            </a:extLst>
          </p:cNvPr>
          <p:cNvSpPr txBox="1"/>
          <p:nvPr/>
        </p:nvSpPr>
        <p:spPr>
          <a:xfrm>
            <a:off x="4034378" y="2889834"/>
            <a:ext cx="4123245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9600" spc="1000" dirty="0">
                <a:ln w="2286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背景</a:t>
            </a:r>
            <a:r>
              <a:rPr lang="zh-CN" altLang="en-US" sz="9600" spc="1000" dirty="0">
                <a:ln w="2286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知识</a:t>
            </a:r>
            <a:endParaRPr lang="zh-CN" altLang="en-US" sz="9600" spc="1000" dirty="0">
              <a:ln w="22860">
                <a:solidFill>
                  <a:srgbClr val="775C3C"/>
                </a:solidFill>
              </a:ln>
              <a:solidFill>
                <a:srgbClr val="C7EAF2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2292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9EAC770B-2ECD-4B3A-ADE2-DBFBB41BFF9D}"/>
              </a:ext>
            </a:extLst>
          </p:cNvPr>
          <p:cNvSpPr txBox="1"/>
          <p:nvPr/>
        </p:nvSpPr>
        <p:spPr>
          <a:xfrm>
            <a:off x="2960366" y="1361270"/>
            <a:ext cx="627126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什么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是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化石</a:t>
            </a:r>
            <a:r>
              <a:rPr lang="zh-CN" altLang="en-US" sz="88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？</a:t>
            </a:r>
            <a:endParaRPr lang="zh-CN" altLang="en-US" sz="9600" spc="600" dirty="0">
              <a:ln w="38100">
                <a:solidFill>
                  <a:srgbClr val="775C3C"/>
                </a:solidFill>
              </a:ln>
              <a:solidFill>
                <a:srgbClr val="F0B8B6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DF0225D-E2CE-4A72-BC7B-E2B53F491736}"/>
              </a:ext>
            </a:extLst>
          </p:cNvPr>
          <p:cNvSpPr txBox="1"/>
          <p:nvPr/>
        </p:nvSpPr>
        <p:spPr>
          <a:xfrm>
            <a:off x="2497724" y="3141539"/>
            <a:ext cx="7196553" cy="2122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     化石是存留在岩石中的古生物遗体、遗物或遗迹，最常见的是骨头与贝壳等。</a:t>
            </a:r>
            <a:endParaRPr lang="en-US" altLang="zh-CN" sz="2800" b="1" dirty="0">
              <a:solidFill>
                <a:srgbClr val="775C3C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algn="just">
              <a:lnSpc>
                <a:spcPts val="4000"/>
              </a:lnSpc>
            </a:pPr>
            <a:r>
              <a:rPr lang="en-US" altLang="zh-CN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由于自然灾害，如：火山爆发、泥石流等自然灾害瞬间将其掩埋隔离氧化形成。</a:t>
            </a:r>
          </a:p>
        </p:txBody>
      </p:sp>
    </p:spTree>
    <p:extLst>
      <p:ext uri="{BB962C8B-B14F-4D97-AF65-F5344CB8AC3E}">
        <p14:creationId xmlns:p14="http://schemas.microsoft.com/office/powerpoint/2010/main" val="29357201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74363D4-1604-4C37-AD6B-0317D67376CA}"/>
              </a:ext>
            </a:extLst>
          </p:cNvPr>
          <p:cNvGrpSpPr/>
          <p:nvPr/>
        </p:nvGrpSpPr>
        <p:grpSpPr>
          <a:xfrm>
            <a:off x="2242581" y="1589747"/>
            <a:ext cx="2467747" cy="3678507"/>
            <a:chOff x="2242380" y="1419367"/>
            <a:chExt cx="2467747" cy="3678507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DFCDB2D7-4EFB-4C73-BB0E-8D0068F7C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42380" y="1419367"/>
              <a:ext cx="2467747" cy="2509573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F83C53C6-FA70-4493-8042-9FF5986F3AA5}"/>
                </a:ext>
              </a:extLst>
            </p:cNvPr>
            <p:cNvSpPr txBox="1"/>
            <p:nvPr/>
          </p:nvSpPr>
          <p:spPr>
            <a:xfrm>
              <a:off x="2263421" y="3989878"/>
              <a:ext cx="2425664" cy="110799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6600" dirty="0">
                  <a:ln w="25400">
                    <a:solidFill>
                      <a:srgbClr val="775C3C"/>
                    </a:solidFill>
                  </a:ln>
                  <a:solidFill>
                    <a:srgbClr val="F7EEC1"/>
                  </a:solidFill>
                  <a:latin typeface="汉仪铸字童年体W" panose="00020600040101010101" pitchFamily="18" charset="-122"/>
                  <a:ea typeface="汉仪铸字童年体W" panose="00020600040101010101" pitchFamily="18" charset="-122"/>
                </a:rPr>
                <a:t>贝壳</a:t>
              </a:r>
              <a:r>
                <a:rPr lang="zh-CN" altLang="en-US" sz="6600" dirty="0">
                  <a:ln w="25400">
                    <a:solidFill>
                      <a:srgbClr val="775C3C"/>
                    </a:solidFill>
                  </a:ln>
                  <a:solidFill>
                    <a:srgbClr val="C7EAF2"/>
                  </a:solidFill>
                  <a:latin typeface="汉仪铸字童年体W" panose="00020600040101010101" pitchFamily="18" charset="-122"/>
                  <a:ea typeface="汉仪铸字童年体W" panose="00020600040101010101" pitchFamily="18" charset="-122"/>
                </a:rPr>
                <a:t>化石</a:t>
              </a:r>
              <a:endParaRPr lang="zh-CN" altLang="en-US" sz="6600" dirty="0">
                <a:ln w="254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4CDAEF96-E0CC-4D14-9CB4-1528094260D1}"/>
              </a:ext>
            </a:extLst>
          </p:cNvPr>
          <p:cNvGrpSpPr/>
          <p:nvPr/>
        </p:nvGrpSpPr>
        <p:grpSpPr>
          <a:xfrm>
            <a:off x="6457130" y="1589747"/>
            <a:ext cx="3492289" cy="3678507"/>
            <a:chOff x="6456929" y="1419367"/>
            <a:chExt cx="3492289" cy="3678507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9B827C58-3E25-40F5-B47A-CD56BE224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56929" y="1419367"/>
              <a:ext cx="3492289" cy="2488623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A80E3C0-E96B-4B8F-BD95-F925E7C7743F}"/>
                </a:ext>
              </a:extLst>
            </p:cNvPr>
            <p:cNvSpPr txBox="1"/>
            <p:nvPr/>
          </p:nvSpPr>
          <p:spPr>
            <a:xfrm>
              <a:off x="6866812" y="3989878"/>
              <a:ext cx="2672526" cy="110799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6600" dirty="0">
                  <a:ln w="25400">
                    <a:solidFill>
                      <a:srgbClr val="775C3C"/>
                    </a:solidFill>
                  </a:ln>
                  <a:solidFill>
                    <a:srgbClr val="F7EEC1"/>
                  </a:solidFill>
                  <a:latin typeface="汉仪铸字童年体W" panose="00020600040101010101" pitchFamily="18" charset="-122"/>
                  <a:ea typeface="汉仪铸字童年体W" panose="00020600040101010101" pitchFamily="18" charset="-122"/>
                </a:rPr>
                <a:t>恐龙</a:t>
              </a:r>
              <a:r>
                <a:rPr lang="zh-CN" altLang="en-US" sz="6600" dirty="0">
                  <a:ln w="25400">
                    <a:solidFill>
                      <a:srgbClr val="775C3C"/>
                    </a:solidFill>
                  </a:ln>
                  <a:solidFill>
                    <a:srgbClr val="C7EAF2"/>
                  </a:solidFill>
                  <a:latin typeface="汉仪铸字童年体W" panose="00020600040101010101" pitchFamily="18" charset="-122"/>
                  <a:ea typeface="汉仪铸字童年体W" panose="00020600040101010101" pitchFamily="18" charset="-122"/>
                </a:rPr>
                <a:t>化石</a:t>
              </a:r>
              <a:endParaRPr lang="zh-CN" altLang="en-US" sz="6600" dirty="0">
                <a:ln w="254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6557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9EAC770B-2ECD-4B3A-ADE2-DBFBB41BFF9D}"/>
              </a:ext>
            </a:extLst>
          </p:cNvPr>
          <p:cNvSpPr txBox="1"/>
          <p:nvPr/>
        </p:nvSpPr>
        <p:spPr>
          <a:xfrm>
            <a:off x="2546793" y="1361270"/>
            <a:ext cx="709841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化石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有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什么用</a:t>
            </a:r>
            <a:r>
              <a:rPr lang="zh-CN" altLang="en-US" sz="88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？</a:t>
            </a:r>
            <a:endParaRPr lang="zh-CN" altLang="en-US" sz="9600" spc="600" dirty="0">
              <a:ln w="38100">
                <a:solidFill>
                  <a:srgbClr val="775C3C"/>
                </a:solidFill>
              </a:ln>
              <a:solidFill>
                <a:srgbClr val="F0B8B6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DF0225D-E2CE-4A72-BC7B-E2B53F491736}"/>
              </a:ext>
            </a:extLst>
          </p:cNvPr>
          <p:cNvSpPr txBox="1"/>
          <p:nvPr/>
        </p:nvSpPr>
        <p:spPr>
          <a:xfrm>
            <a:off x="2220128" y="3141539"/>
            <a:ext cx="7751745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通过研究化石，科学家可以逐渐认识遥远的过去生物的形态、结构、类别，可以推测出亿万年来生物起源、演化、发展的过程，还可以恢复漫长的地质历史时期各个阶段地球的生态环境。</a:t>
            </a:r>
          </a:p>
        </p:txBody>
      </p:sp>
    </p:spTree>
    <p:extLst>
      <p:ext uri="{BB962C8B-B14F-4D97-AF65-F5344CB8AC3E}">
        <p14:creationId xmlns:p14="http://schemas.microsoft.com/office/powerpoint/2010/main" val="14916283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EF8BA41-1988-4E88-AFF7-26EDEBED28E5}"/>
              </a:ext>
            </a:extLst>
          </p:cNvPr>
          <p:cNvSpPr txBox="1"/>
          <p:nvPr/>
        </p:nvSpPr>
        <p:spPr>
          <a:xfrm>
            <a:off x="3008456" y="937972"/>
            <a:ext cx="6175088" cy="216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ts val="8000"/>
              </a:lnSpc>
            </a:pP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“活化石”</a:t>
            </a:r>
            <a:endParaRPr lang="en-US" altLang="zh-CN" sz="9600" spc="600" dirty="0">
              <a:ln w="38100">
                <a:solidFill>
                  <a:srgbClr val="775C3C"/>
                </a:solidFill>
              </a:ln>
              <a:solidFill>
                <a:srgbClr val="C7EAF2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  <a:p>
            <a:pPr algn="ctr">
              <a:lnSpc>
                <a:spcPts val="8000"/>
              </a:lnSpc>
            </a:pP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又是</a:t>
            </a:r>
            <a:r>
              <a:rPr lang="zh-CN" altLang="en-US" sz="9600" spc="600" dirty="0">
                <a:ln w="3810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什么呢</a:t>
            </a:r>
            <a:r>
              <a:rPr lang="zh-CN" altLang="en-US" sz="8800" spc="600" dirty="0">
                <a:ln w="38100">
                  <a:solidFill>
                    <a:srgbClr val="775C3C"/>
                  </a:solidFill>
                </a:ln>
                <a:solidFill>
                  <a:srgbClr val="F0B8B6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？</a:t>
            </a:r>
            <a:endParaRPr lang="zh-CN" altLang="en-US" sz="9600" spc="600" dirty="0">
              <a:ln w="38100">
                <a:solidFill>
                  <a:srgbClr val="775C3C"/>
                </a:solidFill>
              </a:ln>
              <a:solidFill>
                <a:srgbClr val="F0B8B6"/>
              </a:solidFill>
              <a:latin typeface="汉仪铸字童年体W" panose="00020600040101010101" pitchFamily="18" charset="-122"/>
              <a:ea typeface="汉仪铸字童年体W" panose="00020600040101010101" pitchFamily="18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11848E9-337C-4C03-9B71-C77E41546D41}"/>
              </a:ext>
            </a:extLst>
          </p:cNvPr>
          <p:cNvSpPr txBox="1"/>
          <p:nvPr/>
        </p:nvSpPr>
        <p:spPr>
          <a:xfrm>
            <a:off x="3032101" y="3187353"/>
            <a:ext cx="612779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zh-CN" altLang="en-US" sz="2800" b="1" dirty="0">
                <a:solidFill>
                  <a:srgbClr val="775C3C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一边读课文，一边思考这个问题。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D4A64BA-AB59-4A81-ADAC-7B7CD8B5D6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681"/>
          <a:stretch/>
        </p:blipFill>
        <p:spPr>
          <a:xfrm>
            <a:off x="1582499" y="4063208"/>
            <a:ext cx="9027001" cy="279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1641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9B2A346-375F-42F1-AF8D-1630165C7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788" y="1269000"/>
            <a:ext cx="5238425" cy="432000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0AA2A4D-2F61-48E8-9285-4EEF66F129D0}"/>
              </a:ext>
            </a:extLst>
          </p:cNvPr>
          <p:cNvGrpSpPr/>
          <p:nvPr/>
        </p:nvGrpSpPr>
        <p:grpSpPr>
          <a:xfrm flipH="1">
            <a:off x="11382233" y="5393140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E1952158-5BF1-4A38-A6D1-BA30466BCC8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77146F69-3172-488B-AD9F-982747B8957D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BD315F7-43DB-492A-9ED1-68B7EFDE7729}"/>
              </a:ext>
            </a:extLst>
          </p:cNvPr>
          <p:cNvGrpSpPr/>
          <p:nvPr/>
        </p:nvGrpSpPr>
        <p:grpSpPr>
          <a:xfrm flipH="1">
            <a:off x="-161499" y="-136477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F8B8CE96-ADB1-401A-AECA-2B8703F9AB6B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FA27B88F-7813-4163-B633-98663152939F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168E81E8-9A6E-4C5E-9966-1E6D62FECC01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543DFD9-DC1A-47AC-9149-2A0A7AD47C67}"/>
              </a:ext>
            </a:extLst>
          </p:cNvPr>
          <p:cNvSpPr txBox="1"/>
          <p:nvPr/>
        </p:nvSpPr>
        <p:spPr>
          <a:xfrm>
            <a:off x="4063232" y="2889834"/>
            <a:ext cx="406553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9600" spc="1000" dirty="0">
                <a:ln w="22860">
                  <a:solidFill>
                    <a:srgbClr val="775C3C"/>
                  </a:solidFill>
                </a:ln>
                <a:solidFill>
                  <a:srgbClr val="C7EAF2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字词</a:t>
            </a:r>
            <a:r>
              <a:rPr lang="zh-CN" altLang="en-US" sz="9600" spc="1000" dirty="0">
                <a:ln w="22860">
                  <a:solidFill>
                    <a:srgbClr val="775C3C"/>
                  </a:solidFill>
                </a:ln>
                <a:solidFill>
                  <a:srgbClr val="F7EEC1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rPr>
              <a:t>学习</a:t>
            </a:r>
          </a:p>
        </p:txBody>
      </p:sp>
    </p:spTree>
    <p:extLst>
      <p:ext uri="{BB962C8B-B14F-4D97-AF65-F5344CB8AC3E}">
        <p14:creationId xmlns:p14="http://schemas.microsoft.com/office/powerpoint/2010/main" val="3668072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261788-F819-4D2D-B939-9659B884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702" y="183315"/>
            <a:ext cx="11600597" cy="64913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07B4B1-A29C-4645-930E-82D5613609F3}"/>
              </a:ext>
            </a:extLst>
          </p:cNvPr>
          <p:cNvGrpSpPr/>
          <p:nvPr/>
        </p:nvGrpSpPr>
        <p:grpSpPr>
          <a:xfrm>
            <a:off x="-436728" y="5283958"/>
            <a:ext cx="1173707" cy="1676400"/>
            <a:chOff x="-436728" y="5283958"/>
            <a:chExt cx="1173707" cy="1676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5CF1DA2-E54E-464A-878E-246EC53AFE47}"/>
                </a:ext>
              </a:extLst>
            </p:cNvPr>
            <p:cNvSpPr/>
            <p:nvPr/>
          </p:nvSpPr>
          <p:spPr>
            <a:xfrm>
              <a:off x="-436728" y="5923129"/>
              <a:ext cx="1037229" cy="1037229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0313EF1-B1C9-4D4F-AD05-7F1054762CB2}"/>
                </a:ext>
              </a:extLst>
            </p:cNvPr>
            <p:cNvSpPr/>
            <p:nvPr/>
          </p:nvSpPr>
          <p:spPr>
            <a:xfrm>
              <a:off x="272955" y="5283958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5F29791-F1AF-427F-85F5-D6ED20A530C8}"/>
              </a:ext>
            </a:extLst>
          </p:cNvPr>
          <p:cNvGrpSpPr/>
          <p:nvPr/>
        </p:nvGrpSpPr>
        <p:grpSpPr>
          <a:xfrm>
            <a:off x="10128913" y="-109182"/>
            <a:ext cx="2226861" cy="1779895"/>
            <a:chOff x="10128913" y="-109182"/>
            <a:chExt cx="2226861" cy="177989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A55070B-D29A-4973-BC66-32F46B19E6AD}"/>
                </a:ext>
              </a:extLst>
            </p:cNvPr>
            <p:cNvSpPr/>
            <p:nvPr/>
          </p:nvSpPr>
          <p:spPr>
            <a:xfrm>
              <a:off x="10827225" y="-109182"/>
              <a:ext cx="1528549" cy="1528549"/>
            </a:xfrm>
            <a:prstGeom prst="ellipse">
              <a:avLst/>
            </a:prstGeom>
            <a:solidFill>
              <a:srgbClr val="F7EEC1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166BDCB-5F89-427D-B127-85A6AA7E0E74}"/>
                </a:ext>
              </a:extLst>
            </p:cNvPr>
            <p:cNvSpPr/>
            <p:nvPr/>
          </p:nvSpPr>
          <p:spPr>
            <a:xfrm>
              <a:off x="10128913" y="423080"/>
              <a:ext cx="464024" cy="464024"/>
            </a:xfrm>
            <a:prstGeom prst="ellipse">
              <a:avLst/>
            </a:prstGeom>
            <a:solidFill>
              <a:srgbClr val="F0B8B6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71235CD-94D3-405C-BC1E-7F9E3628F2DE}"/>
                </a:ext>
              </a:extLst>
            </p:cNvPr>
            <p:cNvSpPr/>
            <p:nvPr/>
          </p:nvSpPr>
          <p:spPr>
            <a:xfrm>
              <a:off x="11853082" y="1168021"/>
              <a:ext cx="502692" cy="502692"/>
            </a:xfrm>
            <a:prstGeom prst="ellipse">
              <a:avLst/>
            </a:prstGeom>
            <a:solidFill>
              <a:srgbClr val="C7EAF2"/>
            </a:solidFill>
            <a:ln w="38100">
              <a:solidFill>
                <a:srgbClr val="775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B6BA33D-9984-4F30-997D-7DB905A1756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8872" y="2529000"/>
            <a:ext cx="2912726" cy="1800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E0945CD-82B9-4767-8114-153ACFE3F0B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5627" y="2529000"/>
            <a:ext cx="2318823" cy="1800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F065D67-0332-413D-9FA3-69BF956FE97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8478" y="2529000"/>
            <a:ext cx="235465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120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634</Words>
  <Application>Microsoft Office PowerPoint</Application>
  <PresentationFormat>宽屏</PresentationFormat>
  <Paragraphs>62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等线 Light</vt:lpstr>
      <vt:lpstr>汉仪良品线简</vt:lpstr>
      <vt:lpstr>汉仪铸字童年体W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108</cp:revision>
  <dcterms:created xsi:type="dcterms:W3CDTF">2017-08-02T01:09:18Z</dcterms:created>
  <dcterms:modified xsi:type="dcterms:W3CDTF">2020-06-02T04:10:59Z</dcterms:modified>
</cp:coreProperties>
</file>