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media/audio2.wav" ContentType="audio/wav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2" r:id="rId1"/>
    <p:sldMasterId id="2147483706" r:id="rId2"/>
  </p:sldMasterIdLst>
  <p:notesMasterIdLst>
    <p:notesMasterId r:id="rId28"/>
  </p:notesMasterIdLst>
  <p:sldIdLst>
    <p:sldId id="470" r:id="rId3"/>
    <p:sldId id="353" r:id="rId4"/>
    <p:sldId id="471" r:id="rId5"/>
    <p:sldId id="495" r:id="rId6"/>
    <p:sldId id="494" r:id="rId7"/>
    <p:sldId id="352" r:id="rId8"/>
    <p:sldId id="500" r:id="rId9"/>
    <p:sldId id="491" r:id="rId10"/>
    <p:sldId id="496" r:id="rId11"/>
    <p:sldId id="492" r:id="rId12"/>
    <p:sldId id="497" r:id="rId13"/>
    <p:sldId id="501" r:id="rId14"/>
    <p:sldId id="502" r:id="rId15"/>
    <p:sldId id="503" r:id="rId16"/>
    <p:sldId id="504" r:id="rId17"/>
    <p:sldId id="505" r:id="rId18"/>
    <p:sldId id="493" r:id="rId19"/>
    <p:sldId id="498" r:id="rId20"/>
    <p:sldId id="507" r:id="rId21"/>
    <p:sldId id="508" r:id="rId22"/>
    <p:sldId id="509" r:id="rId23"/>
    <p:sldId id="510" r:id="rId24"/>
    <p:sldId id="511" r:id="rId25"/>
    <p:sldId id="297" r:id="rId26"/>
    <p:sldId id="512" r:id="rId27"/>
  </p:sldIdLst>
  <p:sldSz cx="12190413" cy="6859588"/>
  <p:notesSz cx="6858000" cy="9144000"/>
  <p:custDataLst>
    <p:tags r:id="rId29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1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C7C7C"/>
    <a:srgbClr val="3296A8"/>
    <a:srgbClr val="6D8AAB"/>
    <a:srgbClr val="31709C"/>
    <a:srgbClr val="7697B3"/>
    <a:srgbClr val="6FA094"/>
    <a:srgbClr val="94BCB4"/>
    <a:srgbClr val="59503C"/>
    <a:srgbClr val="1FBCE4"/>
    <a:srgbClr val="C0266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591" autoAdjust="0"/>
    <p:restoredTop sz="97778" autoAdjust="0"/>
  </p:normalViewPr>
  <p:slideViewPr>
    <p:cSldViewPr snapToGrid="0" showGuides="1">
      <p:cViewPr varScale="1">
        <p:scale>
          <a:sx n="108" d="100"/>
          <a:sy n="108" d="100"/>
        </p:scale>
        <p:origin x="852" y="114"/>
      </p:cViewPr>
      <p:guideLst>
        <p:guide orient="horz" pos="2161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42" Type="http://schemas.microsoft.com/office/2015/10/relationships/revisionInfo" Target="revisionInfo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ags" Target="tags/tag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presProps" Target="presProps.xml"/><Relationship Id="rId8" Type="http://schemas.openxmlformats.org/officeDocument/2006/relationships/slide" Target="slides/slide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012C8C0-A3D3-487B-AECC-CB6663EAE28D}" type="datetimeFigureOut">
              <a:rPr lang="zh-CN" altLang="en-US" smtClean="0"/>
              <a:t>2020/6/2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7388" y="1143000"/>
            <a:ext cx="54832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849D3E0-124D-4DFF-AE99-4EA4CC201DB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417776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8103284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428711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4350979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8927777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4309439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5196678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8570661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9305794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1270931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3555846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570633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2175257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9431303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1741595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09408136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91717850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1920257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7388" y="1143000"/>
            <a:ext cx="5483225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25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08715481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9503090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1291977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3594524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5088374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8797354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4601743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060530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282" y="2130922"/>
            <a:ext cx="10361851" cy="147036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563" y="3887100"/>
            <a:ext cx="8533289" cy="1753006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06E9206-D2D6-4057-92D4-39C87A03E66D}" type="datetime1">
              <a:rPr lang="en-US" altLang="zh-CN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6/2/2020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01EE9E8-4134-49B0-9AA7-3089E652162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96262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406" y="4801714"/>
            <a:ext cx="7314248" cy="566870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406" y="612918"/>
            <a:ext cx="7314248" cy="4115753"/>
          </a:xfrm>
        </p:spPr>
        <p:txBody>
          <a:bodyPr/>
          <a:lstStyle>
            <a:lvl1pPr marL="0" indent="0">
              <a:buNone/>
              <a:defRPr sz="4300"/>
            </a:lvl1pPr>
            <a:lvl2pPr marL="609585" indent="0">
              <a:buNone/>
              <a:defRPr sz="3800"/>
            </a:lvl2pPr>
            <a:lvl3pPr marL="1219170" indent="0">
              <a:buNone/>
              <a:defRPr sz="3200"/>
            </a:lvl3pPr>
            <a:lvl4pPr marL="1828754" indent="0">
              <a:buNone/>
              <a:defRPr sz="2700"/>
            </a:lvl4pPr>
            <a:lvl5pPr marL="2438339" indent="0">
              <a:buNone/>
              <a:defRPr sz="2700"/>
            </a:lvl5pPr>
            <a:lvl6pPr marL="3047924" indent="0">
              <a:buNone/>
              <a:defRPr sz="2700"/>
            </a:lvl6pPr>
            <a:lvl7pPr marL="3657509" indent="0">
              <a:buNone/>
              <a:defRPr sz="2700"/>
            </a:lvl7pPr>
            <a:lvl8pPr marL="4267093" indent="0">
              <a:buNone/>
              <a:defRPr sz="2700"/>
            </a:lvl8pPr>
            <a:lvl9pPr marL="4876678" indent="0">
              <a:buNone/>
              <a:defRPr sz="27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406" y="5368584"/>
            <a:ext cx="7314248" cy="805049"/>
          </a:xfrm>
        </p:spPr>
        <p:txBody>
          <a:bodyPr/>
          <a:lstStyle>
            <a:lvl1pPr marL="0" indent="0">
              <a:buNone/>
              <a:defRPr sz="1900"/>
            </a:lvl1pPr>
            <a:lvl2pPr marL="609585" indent="0">
              <a:buNone/>
              <a:defRPr sz="1600"/>
            </a:lvl2pPr>
            <a:lvl3pPr marL="1219170" indent="0">
              <a:buNone/>
              <a:defRPr sz="1400"/>
            </a:lvl3pPr>
            <a:lvl4pPr marL="1828754" indent="0">
              <a:buNone/>
              <a:defRPr sz="1200"/>
            </a:lvl4pPr>
            <a:lvl5pPr marL="2438339" indent="0">
              <a:buNone/>
              <a:defRPr sz="1200"/>
            </a:lvl5pPr>
            <a:lvl6pPr marL="3047924" indent="0">
              <a:buNone/>
              <a:defRPr sz="1200"/>
            </a:lvl6pPr>
            <a:lvl7pPr marL="3657509" indent="0">
              <a:buNone/>
              <a:defRPr sz="1200"/>
            </a:lvl7pPr>
            <a:lvl8pPr marL="4267093" indent="0">
              <a:buNone/>
              <a:defRPr sz="1200"/>
            </a:lvl8pPr>
            <a:lvl9pPr marL="4876678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257577C-F53D-4BB9-9408-EB84DEB3CD80}" type="datetime1">
              <a:rPr lang="en-US" altLang="zh-CN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6/2/2020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01EE9E8-4134-49B0-9AA7-3089E652162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73267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7D58058-BD14-4845-947D-4A9B79A00D09}" type="datetime1">
              <a:rPr lang="en-US" altLang="zh-CN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6/2/2020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01EE9E8-4134-49B0-9AA7-3089E652162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3853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8050" y="274704"/>
            <a:ext cx="2742843" cy="585288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22" y="274704"/>
            <a:ext cx="8025355" cy="585288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8ECB469-C949-4E3F-B0CB-0C15DA7B7F92}" type="datetime1">
              <a:rPr lang="en-US" altLang="zh-CN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6/2/2020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01EE9E8-4134-49B0-9AA7-3089E652162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467118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7112595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3802" y="1122623"/>
            <a:ext cx="9142810" cy="2388153"/>
          </a:xfrm>
        </p:spPr>
        <p:txBody>
          <a:bodyPr anchor="b"/>
          <a:lstStyle>
            <a:lvl1pPr algn="ctr">
              <a:defRPr sz="5999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3802" y="3602872"/>
            <a:ext cx="9142810" cy="165614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154" indent="0" algn="ctr">
              <a:buNone/>
              <a:defRPr sz="2000"/>
            </a:lvl2pPr>
            <a:lvl3pPr marL="914309" indent="0" algn="ctr">
              <a:buNone/>
              <a:defRPr sz="1800"/>
            </a:lvl3pPr>
            <a:lvl4pPr marL="1371463" indent="0" algn="ctr">
              <a:buNone/>
              <a:defRPr sz="1600"/>
            </a:lvl4pPr>
            <a:lvl5pPr marL="1828617" indent="0" algn="ctr">
              <a:buNone/>
              <a:defRPr sz="1600"/>
            </a:lvl5pPr>
            <a:lvl6pPr marL="2285771" indent="0" algn="ctr">
              <a:buNone/>
              <a:defRPr sz="1600"/>
            </a:lvl6pPr>
            <a:lvl7pPr marL="2742926" indent="0" algn="ctr">
              <a:buNone/>
              <a:defRPr sz="1600"/>
            </a:lvl7pPr>
            <a:lvl8pPr marL="3200080" indent="0" algn="ctr">
              <a:buNone/>
              <a:defRPr sz="1600"/>
            </a:lvl8pPr>
            <a:lvl9pPr marL="3657234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2020/6/2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76192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2020/6/2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941486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742" y="1710134"/>
            <a:ext cx="10514231" cy="2853398"/>
          </a:xfrm>
        </p:spPr>
        <p:txBody>
          <a:bodyPr anchor="b"/>
          <a:lstStyle>
            <a:lvl1pPr>
              <a:defRPr sz="5999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742" y="4590526"/>
            <a:ext cx="10514231" cy="1500534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15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09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46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61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77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292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08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23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2020/6/2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691669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091" y="1826048"/>
            <a:ext cx="5180926" cy="4352346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1396" y="1826048"/>
            <a:ext cx="5180926" cy="4352346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2020/6/2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584336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679" y="365210"/>
            <a:ext cx="10514231" cy="132587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679" y="1681552"/>
            <a:ext cx="5157116" cy="82410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54" indent="0">
              <a:buNone/>
              <a:defRPr sz="2000" b="1"/>
            </a:lvl2pPr>
            <a:lvl3pPr marL="914309" indent="0">
              <a:buNone/>
              <a:defRPr sz="1800" b="1"/>
            </a:lvl3pPr>
            <a:lvl4pPr marL="1371463" indent="0">
              <a:buNone/>
              <a:defRPr sz="1600" b="1"/>
            </a:lvl4pPr>
            <a:lvl5pPr marL="1828617" indent="0">
              <a:buNone/>
              <a:defRPr sz="1600" b="1"/>
            </a:lvl5pPr>
            <a:lvl6pPr marL="2285771" indent="0">
              <a:buNone/>
              <a:defRPr sz="1600" b="1"/>
            </a:lvl6pPr>
            <a:lvl7pPr marL="2742926" indent="0">
              <a:buNone/>
              <a:defRPr sz="1600" b="1"/>
            </a:lvl7pPr>
            <a:lvl8pPr marL="3200080" indent="0">
              <a:buNone/>
              <a:defRPr sz="1600" b="1"/>
            </a:lvl8pPr>
            <a:lvl9pPr marL="3657234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679" y="2505655"/>
            <a:ext cx="5157116" cy="3685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1397" y="1681552"/>
            <a:ext cx="5182513" cy="82410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54" indent="0">
              <a:buNone/>
              <a:defRPr sz="2000" b="1"/>
            </a:lvl2pPr>
            <a:lvl3pPr marL="914309" indent="0">
              <a:buNone/>
              <a:defRPr sz="1800" b="1"/>
            </a:lvl3pPr>
            <a:lvl4pPr marL="1371463" indent="0">
              <a:buNone/>
              <a:defRPr sz="1600" b="1"/>
            </a:lvl4pPr>
            <a:lvl5pPr marL="1828617" indent="0">
              <a:buNone/>
              <a:defRPr sz="1600" b="1"/>
            </a:lvl5pPr>
            <a:lvl6pPr marL="2285771" indent="0">
              <a:buNone/>
              <a:defRPr sz="1600" b="1"/>
            </a:lvl6pPr>
            <a:lvl7pPr marL="2742926" indent="0">
              <a:buNone/>
              <a:defRPr sz="1600" b="1"/>
            </a:lvl7pPr>
            <a:lvl8pPr marL="3200080" indent="0">
              <a:buNone/>
              <a:defRPr sz="1600" b="1"/>
            </a:lvl8pPr>
            <a:lvl9pPr marL="3657234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1397" y="2505655"/>
            <a:ext cx="5182513" cy="3685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2020/6/2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926968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2020/6/2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404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052E9E1-D97D-4C90-BB96-FA1ED58B786F}" type="datetime1">
              <a:rPr lang="en-US" altLang="zh-CN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6/2/2020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01EE9E8-4134-49B0-9AA7-3089E652162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156281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2020/6/2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750549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679" y="457306"/>
            <a:ext cx="3931725" cy="1600571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2513" y="987654"/>
            <a:ext cx="6171397" cy="487475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679" y="2057876"/>
            <a:ext cx="3931725" cy="3812471"/>
          </a:xfrm>
        </p:spPr>
        <p:txBody>
          <a:bodyPr/>
          <a:lstStyle>
            <a:lvl1pPr marL="0" indent="0">
              <a:buNone/>
              <a:defRPr sz="1600"/>
            </a:lvl1pPr>
            <a:lvl2pPr marL="457154" indent="0">
              <a:buNone/>
              <a:defRPr sz="1400"/>
            </a:lvl2pPr>
            <a:lvl3pPr marL="914309" indent="0">
              <a:buNone/>
              <a:defRPr sz="1200"/>
            </a:lvl3pPr>
            <a:lvl4pPr marL="1371463" indent="0">
              <a:buNone/>
              <a:defRPr sz="1000"/>
            </a:lvl4pPr>
            <a:lvl5pPr marL="1828617" indent="0">
              <a:buNone/>
              <a:defRPr sz="1000"/>
            </a:lvl5pPr>
            <a:lvl6pPr marL="2285771" indent="0">
              <a:buNone/>
              <a:defRPr sz="1000"/>
            </a:lvl6pPr>
            <a:lvl7pPr marL="2742926" indent="0">
              <a:buNone/>
              <a:defRPr sz="1000"/>
            </a:lvl7pPr>
            <a:lvl8pPr marL="3200080" indent="0">
              <a:buNone/>
              <a:defRPr sz="1000"/>
            </a:lvl8pPr>
            <a:lvl9pPr marL="3657234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2020/6/2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746484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679" y="457306"/>
            <a:ext cx="3931725" cy="1600571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2513" y="987654"/>
            <a:ext cx="6171397" cy="4874754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154" indent="0">
              <a:buNone/>
              <a:defRPr sz="2800"/>
            </a:lvl2pPr>
            <a:lvl3pPr marL="914309" indent="0">
              <a:buNone/>
              <a:defRPr sz="2400"/>
            </a:lvl3pPr>
            <a:lvl4pPr marL="1371463" indent="0">
              <a:buNone/>
              <a:defRPr sz="2000"/>
            </a:lvl4pPr>
            <a:lvl5pPr marL="1828617" indent="0">
              <a:buNone/>
              <a:defRPr sz="2000"/>
            </a:lvl5pPr>
            <a:lvl6pPr marL="2285771" indent="0">
              <a:buNone/>
              <a:defRPr sz="2000"/>
            </a:lvl6pPr>
            <a:lvl7pPr marL="2742926" indent="0">
              <a:buNone/>
              <a:defRPr sz="2000"/>
            </a:lvl7pPr>
            <a:lvl8pPr marL="3200080" indent="0">
              <a:buNone/>
              <a:defRPr sz="2000"/>
            </a:lvl8pPr>
            <a:lvl9pPr marL="3657234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679" y="2057876"/>
            <a:ext cx="3931725" cy="3812471"/>
          </a:xfrm>
        </p:spPr>
        <p:txBody>
          <a:bodyPr/>
          <a:lstStyle>
            <a:lvl1pPr marL="0" indent="0">
              <a:buNone/>
              <a:defRPr sz="1600"/>
            </a:lvl1pPr>
            <a:lvl2pPr marL="457154" indent="0">
              <a:buNone/>
              <a:defRPr sz="1400"/>
            </a:lvl2pPr>
            <a:lvl3pPr marL="914309" indent="0">
              <a:buNone/>
              <a:defRPr sz="1200"/>
            </a:lvl3pPr>
            <a:lvl4pPr marL="1371463" indent="0">
              <a:buNone/>
              <a:defRPr sz="1000"/>
            </a:lvl4pPr>
            <a:lvl5pPr marL="1828617" indent="0">
              <a:buNone/>
              <a:defRPr sz="1000"/>
            </a:lvl5pPr>
            <a:lvl6pPr marL="2285771" indent="0">
              <a:buNone/>
              <a:defRPr sz="1000"/>
            </a:lvl6pPr>
            <a:lvl7pPr marL="2742926" indent="0">
              <a:buNone/>
              <a:defRPr sz="1000"/>
            </a:lvl7pPr>
            <a:lvl8pPr marL="3200080" indent="0">
              <a:buNone/>
              <a:defRPr sz="1000"/>
            </a:lvl8pPr>
            <a:lvl9pPr marL="3657234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2020/6/2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174955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2020/6/2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920955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3764" y="365209"/>
            <a:ext cx="2628558" cy="581318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091" y="365209"/>
            <a:ext cx="7733293" cy="581318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2020/6/2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58043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960" y="4407923"/>
            <a:ext cx="10361851" cy="1362390"/>
          </a:xfrm>
        </p:spPr>
        <p:txBody>
          <a:bodyPr anchor="t"/>
          <a:lstStyle>
            <a:lvl1pPr algn="l">
              <a:defRPr sz="54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960" y="2907387"/>
            <a:ext cx="10361851" cy="1500534"/>
          </a:xfrm>
        </p:spPr>
        <p:txBody>
          <a:bodyPr anchor="b"/>
          <a:lstStyle>
            <a:lvl1pPr marL="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1pPr>
            <a:lvl2pPr marL="609585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14779EE-1E16-4CC5-A459-C716090F6017}" type="datetime1">
              <a:rPr lang="en-US" altLang="zh-CN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6/2/2020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01EE9E8-4134-49B0-9AA7-3089E652162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15700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522" y="1600572"/>
            <a:ext cx="5384099" cy="4527011"/>
          </a:xfrm>
        </p:spPr>
        <p:txBody>
          <a:bodyPr/>
          <a:lstStyle>
            <a:lvl1pPr>
              <a:defRPr sz="38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6794" y="1600572"/>
            <a:ext cx="5384099" cy="4527011"/>
          </a:xfrm>
        </p:spPr>
        <p:txBody>
          <a:bodyPr/>
          <a:lstStyle>
            <a:lvl1pPr>
              <a:defRPr sz="38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3311C9F-D64E-4824-A709-CF61DE4E0BDD}" type="datetime1">
              <a:rPr lang="en-US" altLang="zh-CN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6/2/2020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01EE9E8-4134-49B0-9AA7-3089E652162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6614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22" y="1535469"/>
            <a:ext cx="5386216" cy="639911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85" indent="0">
              <a:buNone/>
              <a:defRPr sz="2700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200" b="1"/>
            </a:lvl4pPr>
            <a:lvl5pPr marL="2438339" indent="0">
              <a:buNone/>
              <a:defRPr sz="2200" b="1"/>
            </a:lvl5pPr>
            <a:lvl6pPr marL="3047924" indent="0">
              <a:buNone/>
              <a:defRPr sz="2200" b="1"/>
            </a:lvl6pPr>
            <a:lvl7pPr marL="3657509" indent="0">
              <a:buNone/>
              <a:defRPr sz="2200" b="1"/>
            </a:lvl7pPr>
            <a:lvl8pPr marL="4267093" indent="0">
              <a:buNone/>
              <a:defRPr sz="2200" b="1"/>
            </a:lvl8pPr>
            <a:lvl9pPr marL="4876678" indent="0">
              <a:buNone/>
              <a:defRPr sz="2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22" y="2175380"/>
            <a:ext cx="5386216" cy="3952203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2567" y="1535469"/>
            <a:ext cx="5388332" cy="639911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85" indent="0">
              <a:buNone/>
              <a:defRPr sz="2700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200" b="1"/>
            </a:lvl4pPr>
            <a:lvl5pPr marL="2438339" indent="0">
              <a:buNone/>
              <a:defRPr sz="2200" b="1"/>
            </a:lvl5pPr>
            <a:lvl6pPr marL="3047924" indent="0">
              <a:buNone/>
              <a:defRPr sz="2200" b="1"/>
            </a:lvl6pPr>
            <a:lvl7pPr marL="3657509" indent="0">
              <a:buNone/>
              <a:defRPr sz="2200" b="1"/>
            </a:lvl7pPr>
            <a:lvl8pPr marL="4267093" indent="0">
              <a:buNone/>
              <a:defRPr sz="2200" b="1"/>
            </a:lvl8pPr>
            <a:lvl9pPr marL="4876678" indent="0">
              <a:buNone/>
              <a:defRPr sz="2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2567" y="2175380"/>
            <a:ext cx="5388332" cy="3952203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A4318BD-B3C6-4D4B-B871-C29490A2E55A}" type="datetime1">
              <a:rPr lang="en-US" altLang="zh-CN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6/2/2020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01EE9E8-4134-49B0-9AA7-3089E652162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94143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14CAFC4-799C-4CDE-B92B-8C262F06CF3E}" type="datetime1">
              <a:rPr lang="en-US" altLang="zh-CN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6/2/2020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01EE9E8-4134-49B0-9AA7-3089E652162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01174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圆角矩形 4"/>
          <p:cNvSpPr/>
          <p:nvPr userDrawn="1"/>
        </p:nvSpPr>
        <p:spPr>
          <a:xfrm>
            <a:off x="1139485" y="1031497"/>
            <a:ext cx="9911444" cy="42900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bg1">
                  <a:lumMod val="75000"/>
                </a:schemeClr>
              </a:gs>
              <a:gs pos="100000">
                <a:schemeClr val="bg1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圆角矩形 5"/>
          <p:cNvSpPr/>
          <p:nvPr userDrawn="1"/>
        </p:nvSpPr>
        <p:spPr>
          <a:xfrm>
            <a:off x="5899289" y="6453393"/>
            <a:ext cx="391838" cy="22015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bg1">
                  <a:lumMod val="75000"/>
                </a:schemeClr>
              </a:gs>
              <a:gs pos="100000">
                <a:schemeClr val="bg1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E729073-8FFE-4F18-B513-07581FC6638E}" type="datetime1">
              <a:rPr lang="en-US" altLang="zh-CN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6/2/2020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4672992" y="6397708"/>
            <a:ext cx="2844430" cy="365210"/>
          </a:xfrm>
        </p:spPr>
        <p:txBody>
          <a:bodyPr/>
          <a:lstStyle>
            <a:lvl1pPr algn="ctr">
              <a:defRPr>
                <a:latin typeface="ITC Avant Garde Std Bk" panose="020B0502020202020204" pitchFamily="34" charset="0"/>
              </a:defRPr>
            </a:lvl1pPr>
          </a:lstStyle>
          <a:p>
            <a:pPr>
              <a:defRPr/>
            </a:pPr>
            <a:fld id="{601EE9E8-4134-49B0-9AA7-3089E652162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68874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753215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24" y="273113"/>
            <a:ext cx="4010562" cy="1162320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113" y="273117"/>
            <a:ext cx="6814780" cy="5854468"/>
          </a:xfrm>
        </p:spPr>
        <p:txBody>
          <a:bodyPr/>
          <a:lstStyle>
            <a:lvl1pPr>
              <a:defRPr sz="4300"/>
            </a:lvl1pPr>
            <a:lvl2pPr>
              <a:defRPr sz="38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24" y="1435437"/>
            <a:ext cx="4010562" cy="4692149"/>
          </a:xfrm>
        </p:spPr>
        <p:txBody>
          <a:bodyPr/>
          <a:lstStyle>
            <a:lvl1pPr marL="0" indent="0">
              <a:buNone/>
              <a:defRPr sz="1900"/>
            </a:lvl1pPr>
            <a:lvl2pPr marL="609585" indent="0">
              <a:buNone/>
              <a:defRPr sz="1600"/>
            </a:lvl2pPr>
            <a:lvl3pPr marL="1219170" indent="0">
              <a:buNone/>
              <a:defRPr sz="1400"/>
            </a:lvl3pPr>
            <a:lvl4pPr marL="1828754" indent="0">
              <a:buNone/>
              <a:defRPr sz="1200"/>
            </a:lvl4pPr>
            <a:lvl5pPr marL="2438339" indent="0">
              <a:buNone/>
              <a:defRPr sz="1200"/>
            </a:lvl5pPr>
            <a:lvl6pPr marL="3047924" indent="0">
              <a:buNone/>
              <a:defRPr sz="1200"/>
            </a:lvl6pPr>
            <a:lvl7pPr marL="3657509" indent="0">
              <a:buNone/>
              <a:defRPr sz="1200"/>
            </a:lvl7pPr>
            <a:lvl8pPr marL="4267093" indent="0">
              <a:buNone/>
              <a:defRPr sz="1200"/>
            </a:lvl8pPr>
            <a:lvl9pPr marL="4876678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3C7FCF6-76BD-4495-B08F-4C059D2BA31F}" type="datetime1">
              <a:rPr lang="en-US" altLang="zh-CN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6/2/2020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01EE9E8-4134-49B0-9AA7-3089E652162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1293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5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21" y="274703"/>
            <a:ext cx="10971372" cy="1143265"/>
          </a:xfrm>
          <a:prstGeom prst="rect">
            <a:avLst/>
          </a:prstGeom>
        </p:spPr>
        <p:txBody>
          <a:bodyPr vert="horz" lIns="91436" tIns="45718" rIns="91436" bIns="45718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21" y="1600572"/>
            <a:ext cx="10971372" cy="4527011"/>
          </a:xfrm>
          <a:prstGeom prst="rect">
            <a:avLst/>
          </a:prstGeom>
        </p:spPr>
        <p:txBody>
          <a:bodyPr vert="horz" lIns="91436" tIns="45718" rIns="91436" bIns="45718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521" y="6357825"/>
            <a:ext cx="2844430" cy="365210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9196EC2F-0988-4314-AD4B-24FF16D7B45E}" type="datetime1">
              <a:rPr lang="en-US" altLang="zh-CN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6/2/2020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059" y="6357825"/>
            <a:ext cx="3860297" cy="365210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6463" y="6357825"/>
            <a:ext cx="2844430" cy="365210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601EE9E8-4134-49B0-9AA7-3089E652162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90651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3" r:id="rId1"/>
    <p:sldLayoutId id="2147483694" r:id="rId2"/>
    <p:sldLayoutId id="2147483695" r:id="rId3"/>
    <p:sldLayoutId id="2147483696" r:id="rId4"/>
    <p:sldLayoutId id="2147483697" r:id="rId5"/>
    <p:sldLayoutId id="2147483698" r:id="rId6"/>
    <p:sldLayoutId id="2147483699" r:id="rId7"/>
    <p:sldLayoutId id="2147483700" r:id="rId8"/>
    <p:sldLayoutId id="2147483701" r:id="rId9"/>
    <p:sldLayoutId id="2147483702" r:id="rId10"/>
    <p:sldLayoutId id="2147483703" r:id="rId11"/>
    <p:sldLayoutId id="2147483704" r:id="rId12"/>
    <p:sldLayoutId id="2147483705" r:id="rId13"/>
  </p:sldLayoutIdLst>
  <p:hf hdr="0" ftr="0" dt="0"/>
  <p:txStyles>
    <p:titleStyle>
      <a:lvl1pPr algn="ctr" defTabSz="1219170" rtl="0" eaLnBrk="1" latinLnBrk="0" hangingPunct="1">
        <a:spcBef>
          <a:spcPct val="0"/>
        </a:spcBef>
        <a:buNone/>
        <a:defRPr sz="5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89" indent="-457189" algn="l" defTabSz="1219170" rtl="0" eaLnBrk="1" latinLnBrk="0" hangingPunct="1">
        <a:spcBef>
          <a:spcPct val="20000"/>
        </a:spcBef>
        <a:buFont typeface="Arial" pitchFamily="34" charset="0"/>
        <a:buChar char="•"/>
        <a:defRPr sz="4300" kern="1200">
          <a:solidFill>
            <a:schemeClr val="tx1"/>
          </a:solidFill>
          <a:latin typeface="+mn-lt"/>
          <a:ea typeface="+mn-ea"/>
          <a:cs typeface="+mn-cs"/>
        </a:defRPr>
      </a:lvl1pPr>
      <a:lvl2pPr marL="990575" indent="-380990" algn="l" defTabSz="1219170" rtl="0" eaLnBrk="1" latinLnBrk="0" hangingPunct="1">
        <a:spcBef>
          <a:spcPct val="20000"/>
        </a:spcBef>
        <a:buFont typeface="Arial" pitchFamily="34" charset="0"/>
        <a:buChar char="–"/>
        <a:defRPr sz="3800" kern="1200">
          <a:solidFill>
            <a:schemeClr val="tx1"/>
          </a:solidFill>
          <a:latin typeface="+mn-lt"/>
          <a:ea typeface="+mn-ea"/>
          <a:cs typeface="+mn-cs"/>
        </a:defRPr>
      </a:lvl2pPr>
      <a:lvl3pPr marL="1523962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3547" indent="-304792" algn="l" defTabSz="1219170" rtl="0" eaLnBrk="1" latinLnBrk="0" hangingPunct="1">
        <a:spcBef>
          <a:spcPct val="20000"/>
        </a:spcBef>
        <a:buFont typeface="Arial" pitchFamily="34" charset="0"/>
        <a:buChar char="–"/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l" defTabSz="1219170" rtl="0" eaLnBrk="1" latinLnBrk="0" hangingPunct="1">
        <a:spcBef>
          <a:spcPct val="20000"/>
        </a:spcBef>
        <a:buFont typeface="Arial" pitchFamily="34" charset="0"/>
        <a:buChar char="»"/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091" y="365210"/>
            <a:ext cx="10514231" cy="13258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091" y="1826048"/>
            <a:ext cx="10514231" cy="435234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091" y="6357822"/>
            <a:ext cx="2742843" cy="36521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2020/6/2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075" y="6357822"/>
            <a:ext cx="4114264" cy="36521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09479" y="6357822"/>
            <a:ext cx="2742843" cy="36521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44087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  <p:sldLayoutId id="2147483708" r:id="rId2"/>
    <p:sldLayoutId id="2147483709" r:id="rId3"/>
    <p:sldLayoutId id="2147483710" r:id="rId4"/>
    <p:sldLayoutId id="2147483711" r:id="rId5"/>
    <p:sldLayoutId id="2147483712" r:id="rId6"/>
    <p:sldLayoutId id="2147483713" r:id="rId7"/>
    <p:sldLayoutId id="2147483714" r:id="rId8"/>
    <p:sldLayoutId id="2147483715" r:id="rId9"/>
    <p:sldLayoutId id="2147483716" r:id="rId10"/>
    <p:sldLayoutId id="2147483717" r:id="rId11"/>
  </p:sldLayoutIdLst>
  <p:txStyles>
    <p:titleStyle>
      <a:lvl1pPr algn="l" defTabSz="914309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77" indent="-228577" algn="l" defTabSz="914309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31" indent="-228577" algn="l" defTabSz="914309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886" indent="-228577" algn="l" defTabSz="914309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040" indent="-228577" algn="l" defTabSz="914309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194" indent="-228577" algn="l" defTabSz="914309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349" indent="-228577" algn="l" defTabSz="914309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503" indent="-228577" algn="l" defTabSz="914309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657" indent="-228577" algn="l" defTabSz="914309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811" indent="-228577" algn="l" defTabSz="914309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54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09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63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17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771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926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80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234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8.xml"/><Relationship Id="rId4" Type="http://schemas.openxmlformats.org/officeDocument/2006/relationships/slide" Target="slide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5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8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8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8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6.pn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0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3117004E-8F06-44CE-8988-0C579A2E84F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40"/>
            <a:ext cx="12190413" cy="6857107"/>
          </a:xfrm>
          <a:prstGeom prst="rect">
            <a:avLst/>
          </a:prstGeom>
        </p:spPr>
      </p:pic>
      <p:grpSp>
        <p:nvGrpSpPr>
          <p:cNvPr id="6" name="组合 5">
            <a:extLst>
              <a:ext uri="{FF2B5EF4-FFF2-40B4-BE49-F238E27FC236}">
                <a16:creationId xmlns:a16="http://schemas.microsoft.com/office/drawing/2014/main" xmlns="" id="{E07EF0E3-18F1-4585-851E-5DC0441BCF4F}"/>
              </a:ext>
            </a:extLst>
          </p:cNvPr>
          <p:cNvGrpSpPr/>
          <p:nvPr/>
        </p:nvGrpSpPr>
        <p:grpSpPr>
          <a:xfrm>
            <a:off x="3439490" y="1855916"/>
            <a:ext cx="5492823" cy="1545289"/>
            <a:chOff x="5761707" y="1696603"/>
            <a:chExt cx="4372094" cy="1629965"/>
          </a:xfrm>
          <a:solidFill>
            <a:schemeClr val="tx2">
              <a:lumMod val="50000"/>
            </a:schemeClr>
          </a:solidFill>
        </p:grpSpPr>
        <p:grpSp>
          <p:nvGrpSpPr>
            <p:cNvPr id="7" name="组合 6">
              <a:extLst>
                <a:ext uri="{FF2B5EF4-FFF2-40B4-BE49-F238E27FC236}">
                  <a16:creationId xmlns:a16="http://schemas.microsoft.com/office/drawing/2014/main" xmlns="" id="{10F5BEDF-3F54-405A-8A19-E7D33B391E45}"/>
                </a:ext>
              </a:extLst>
            </p:cNvPr>
            <p:cNvGrpSpPr/>
            <p:nvPr/>
          </p:nvGrpSpPr>
          <p:grpSpPr>
            <a:xfrm rot="5400000" flipH="1" flipV="1">
              <a:off x="7174317" y="283993"/>
              <a:ext cx="1546874" cy="4372094"/>
              <a:chOff x="8386574" y="1355112"/>
              <a:chExt cx="2265948" cy="4260954"/>
            </a:xfrm>
            <a:grpFill/>
          </p:grpSpPr>
          <p:sp>
            <p:nvSpPr>
              <p:cNvPr id="14" name="矩形 13">
                <a:extLst>
                  <a:ext uri="{FF2B5EF4-FFF2-40B4-BE49-F238E27FC236}">
                    <a16:creationId xmlns:a16="http://schemas.microsoft.com/office/drawing/2014/main" xmlns="" id="{CB0B04BE-06F4-4FDB-932D-0E6A5F03DF02}"/>
                  </a:ext>
                </a:extLst>
              </p:cNvPr>
              <p:cNvSpPr/>
              <p:nvPr/>
            </p:nvSpPr>
            <p:spPr>
              <a:xfrm>
                <a:off x="8386574" y="1355114"/>
                <a:ext cx="78532" cy="4259367"/>
              </a:xfrm>
              <a:prstGeom prst="rect">
                <a:avLst/>
              </a:prstGeom>
              <a:solidFill>
                <a:srgbClr val="7C7C7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7C7C7C"/>
                  </a:solidFill>
                </a:endParaRPr>
              </a:p>
            </p:txBody>
          </p:sp>
          <p:sp>
            <p:nvSpPr>
              <p:cNvPr id="15" name="矩形 14">
                <a:extLst>
                  <a:ext uri="{FF2B5EF4-FFF2-40B4-BE49-F238E27FC236}">
                    <a16:creationId xmlns:a16="http://schemas.microsoft.com/office/drawing/2014/main" xmlns="" id="{7FE4141F-2683-4CD6-9F8B-79AA605FE147}"/>
                  </a:ext>
                </a:extLst>
              </p:cNvPr>
              <p:cNvSpPr/>
              <p:nvPr/>
            </p:nvSpPr>
            <p:spPr>
              <a:xfrm flipH="1">
                <a:off x="10585550" y="1355114"/>
                <a:ext cx="66972" cy="4259310"/>
              </a:xfrm>
              <a:prstGeom prst="rect">
                <a:avLst/>
              </a:prstGeom>
              <a:solidFill>
                <a:srgbClr val="7C7C7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7C7C7C"/>
                  </a:solidFill>
                </a:endParaRPr>
              </a:p>
            </p:txBody>
          </p:sp>
          <p:sp>
            <p:nvSpPr>
              <p:cNvPr id="16" name="矩形 15">
                <a:extLst>
                  <a:ext uri="{FF2B5EF4-FFF2-40B4-BE49-F238E27FC236}">
                    <a16:creationId xmlns:a16="http://schemas.microsoft.com/office/drawing/2014/main" xmlns="" id="{EC8B0BF9-222F-4C2F-A9D9-453B79FE269A}"/>
                  </a:ext>
                </a:extLst>
              </p:cNvPr>
              <p:cNvSpPr/>
              <p:nvPr/>
            </p:nvSpPr>
            <p:spPr>
              <a:xfrm rot="16200000">
                <a:off x="9481982" y="4507753"/>
                <a:ext cx="45719" cy="2170907"/>
              </a:xfrm>
              <a:prstGeom prst="rect">
                <a:avLst/>
              </a:prstGeom>
              <a:solidFill>
                <a:srgbClr val="7C7C7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7C7C7C"/>
                  </a:solidFill>
                </a:endParaRPr>
              </a:p>
            </p:txBody>
          </p:sp>
          <p:sp>
            <p:nvSpPr>
              <p:cNvPr id="17" name="矩形 16">
                <a:extLst>
                  <a:ext uri="{FF2B5EF4-FFF2-40B4-BE49-F238E27FC236}">
                    <a16:creationId xmlns:a16="http://schemas.microsoft.com/office/drawing/2014/main" xmlns="" id="{4E5E738B-59B9-461B-A526-E9D1DF5A5835}"/>
                  </a:ext>
                </a:extLst>
              </p:cNvPr>
              <p:cNvSpPr/>
              <p:nvPr/>
            </p:nvSpPr>
            <p:spPr>
              <a:xfrm rot="16200000">
                <a:off x="9482729" y="292518"/>
                <a:ext cx="45719" cy="2170907"/>
              </a:xfrm>
              <a:prstGeom prst="rect">
                <a:avLst/>
              </a:prstGeom>
              <a:solidFill>
                <a:srgbClr val="7C7C7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7C7C7C"/>
                  </a:solidFill>
                </a:endParaRPr>
              </a:p>
            </p:txBody>
          </p:sp>
          <p:sp>
            <p:nvSpPr>
              <p:cNvPr id="18" name="矩形 17">
                <a:extLst>
                  <a:ext uri="{FF2B5EF4-FFF2-40B4-BE49-F238E27FC236}">
                    <a16:creationId xmlns:a16="http://schemas.microsoft.com/office/drawing/2014/main" xmlns="" id="{39F785D1-C4B6-4056-8DB8-A114C18D22AC}"/>
                  </a:ext>
                </a:extLst>
              </p:cNvPr>
              <p:cNvSpPr/>
              <p:nvPr/>
            </p:nvSpPr>
            <p:spPr>
              <a:xfrm>
                <a:off x="10590295" y="5075585"/>
                <a:ext cx="45719" cy="538837"/>
              </a:xfrm>
              <a:prstGeom prst="rect">
                <a:avLst/>
              </a:prstGeom>
              <a:solidFill>
                <a:srgbClr val="79797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7C7C7C"/>
                  </a:solidFill>
                </a:endParaRPr>
              </a:p>
            </p:txBody>
          </p:sp>
        </p:grpSp>
        <p:sp>
          <p:nvSpPr>
            <p:cNvPr id="8" name="TextBox 1">
              <a:extLst>
                <a:ext uri="{FF2B5EF4-FFF2-40B4-BE49-F238E27FC236}">
                  <a16:creationId xmlns:a16="http://schemas.microsoft.com/office/drawing/2014/main" xmlns="" id="{0B11CF0D-33E6-4F33-8CE5-B8376CB217C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073665" y="1790342"/>
              <a:ext cx="1538883" cy="1220847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eaVert"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8800" dirty="0">
                  <a:solidFill>
                    <a:srgbClr val="7C7C7C"/>
                  </a:solidFill>
                  <a:latin typeface="叶根友刀锋黑草" panose="02010601030101010101" pitchFamily="2" charset="-122"/>
                  <a:ea typeface="叶根友刀锋黑草" panose="02010601030101010101" pitchFamily="2" charset="-122"/>
                </a:rPr>
                <a:t>曹</a:t>
              </a:r>
            </a:p>
          </p:txBody>
        </p:sp>
        <p:sp>
          <p:nvSpPr>
            <p:cNvPr id="10" name="TextBox 1">
              <a:extLst>
                <a:ext uri="{FF2B5EF4-FFF2-40B4-BE49-F238E27FC236}">
                  <a16:creationId xmlns:a16="http://schemas.microsoft.com/office/drawing/2014/main" xmlns="" id="{20888849-753B-4CE7-9DF0-CAD61BEE7E6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001342" y="1910576"/>
              <a:ext cx="1292662" cy="1220847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eaVert"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7200" dirty="0">
                  <a:solidFill>
                    <a:srgbClr val="7C7C7C"/>
                  </a:solidFill>
                  <a:latin typeface="叶根友刀锋黑草" panose="02010601030101010101" pitchFamily="2" charset="-122"/>
                  <a:ea typeface="叶根友刀锋黑草" panose="02010601030101010101" pitchFamily="2" charset="-122"/>
                </a:rPr>
                <a:t>刿</a:t>
              </a:r>
            </a:p>
          </p:txBody>
        </p:sp>
        <p:sp>
          <p:nvSpPr>
            <p:cNvPr id="11" name="TextBox 1">
              <a:extLst>
                <a:ext uri="{FF2B5EF4-FFF2-40B4-BE49-F238E27FC236}">
                  <a16:creationId xmlns:a16="http://schemas.microsoft.com/office/drawing/2014/main" xmlns="" id="{19559B39-F892-470E-AD02-2DB2914883F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833124" y="1934949"/>
              <a:ext cx="1292662" cy="997306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eaVert"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7200" dirty="0">
                  <a:solidFill>
                    <a:srgbClr val="7C7C7C"/>
                  </a:solidFill>
                  <a:latin typeface="叶根友刀锋黑草" panose="02010601030101010101" pitchFamily="2" charset="-122"/>
                  <a:ea typeface="叶根友刀锋黑草" panose="02010601030101010101" pitchFamily="2" charset="-122"/>
                </a:rPr>
                <a:t>论</a:t>
              </a:r>
            </a:p>
          </p:txBody>
        </p:sp>
        <p:sp>
          <p:nvSpPr>
            <p:cNvPr id="12" name="TextBox 1">
              <a:extLst>
                <a:ext uri="{FF2B5EF4-FFF2-40B4-BE49-F238E27FC236}">
                  <a16:creationId xmlns:a16="http://schemas.microsoft.com/office/drawing/2014/main" xmlns="" id="{012CA143-E73E-4466-A03B-51792EB4AC5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575614" y="1813365"/>
              <a:ext cx="1538883" cy="1513203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eaVert"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8800" dirty="0">
                  <a:solidFill>
                    <a:srgbClr val="7C7C7C"/>
                  </a:solidFill>
                  <a:latin typeface="叶根友刀锋黑草" panose="02010601030101010101" pitchFamily="2" charset="-122"/>
                  <a:ea typeface="叶根友刀锋黑草" panose="02010601030101010101" pitchFamily="2" charset="-122"/>
                </a:rPr>
                <a:t>战</a:t>
              </a:r>
            </a:p>
          </p:txBody>
        </p:sp>
        <p:pic>
          <p:nvPicPr>
            <p:cNvPr id="13" name="Picture 2" descr="G:\公司\茶\印章.png">
              <a:extLst>
                <a:ext uri="{FF2B5EF4-FFF2-40B4-BE49-F238E27FC236}">
                  <a16:creationId xmlns:a16="http://schemas.microsoft.com/office/drawing/2014/main" xmlns="" id="{E50E2DF0-299F-4DFF-9AC5-50FB5482909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brightnessContrast bright="38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81771" y="1921000"/>
              <a:ext cx="503238" cy="1074737"/>
            </a:xfrm>
            <a:prstGeom prst="rect">
              <a:avLst/>
            </a:prstGeom>
            <a:noFill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32" name="Rectangle 3">
            <a:extLst>
              <a:ext uri="{FF2B5EF4-FFF2-40B4-BE49-F238E27FC236}">
                <a16:creationId xmlns:a16="http://schemas.microsoft.com/office/drawing/2014/main" xmlns="" id="{BC9380DF-D27B-4534-BBA2-79E1D693CA97}"/>
              </a:ext>
            </a:extLst>
          </p:cNvPr>
          <p:cNvSpPr txBox="1">
            <a:spLocks noChangeArrowheads="1"/>
          </p:cNvSpPr>
          <p:nvPr/>
        </p:nvSpPr>
        <p:spPr>
          <a:xfrm>
            <a:off x="5060963" y="3452968"/>
            <a:ext cx="2526515" cy="65756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zh-CN" altLang="zh-CN" sz="4400" dirty="0">
                <a:solidFill>
                  <a:srgbClr val="7C7C7C"/>
                </a:solidFill>
                <a:latin typeface="方正毡笔黑简体" panose="03000509000000000000" pitchFamily="65" charset="-122"/>
                <a:ea typeface="方正毡笔黑简体" panose="03000509000000000000" pitchFamily="65" charset="-122"/>
              </a:rPr>
              <a:t>《</a:t>
            </a:r>
            <a:r>
              <a:rPr lang="zh-CN" sz="4400" dirty="0">
                <a:solidFill>
                  <a:srgbClr val="7C7C7C"/>
                </a:solidFill>
                <a:latin typeface="方正毡笔黑简体" panose="03000509000000000000" pitchFamily="65" charset="-122"/>
                <a:ea typeface="方正毡笔黑简体" panose="03000509000000000000" pitchFamily="65" charset="-122"/>
              </a:rPr>
              <a:t>左传</a:t>
            </a:r>
            <a:r>
              <a:rPr lang="zh-CN" altLang="zh-CN" sz="4400" dirty="0">
                <a:solidFill>
                  <a:srgbClr val="7C7C7C"/>
                </a:solidFill>
                <a:latin typeface="方正毡笔黑简体" panose="03000509000000000000" pitchFamily="65" charset="-122"/>
                <a:ea typeface="方正毡笔黑简体" panose="03000509000000000000" pitchFamily="65" charset="-122"/>
              </a:rPr>
              <a:t>》</a:t>
            </a:r>
          </a:p>
        </p:txBody>
      </p:sp>
      <p:sp>
        <p:nvSpPr>
          <p:cNvPr id="33" name="文本框 32">
            <a:extLst>
              <a:ext uri="{FF2B5EF4-FFF2-40B4-BE49-F238E27FC236}">
                <a16:creationId xmlns:a16="http://schemas.microsoft.com/office/drawing/2014/main" xmlns="" id="{34E4A8E6-E788-4052-8F27-577FF7417EC1}"/>
              </a:ext>
            </a:extLst>
          </p:cNvPr>
          <p:cNvSpPr txBox="1"/>
          <p:nvPr/>
        </p:nvSpPr>
        <p:spPr>
          <a:xfrm>
            <a:off x="3239647" y="1298095"/>
            <a:ext cx="5909708" cy="4385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250" b="1" dirty="0">
                <a:solidFill>
                  <a:srgbClr val="7C7C7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人教版小学五年级教学课件</a:t>
            </a:r>
            <a:r>
              <a:rPr lang="en-US" altLang="zh-CN" sz="2250" b="1" dirty="0">
                <a:solidFill>
                  <a:srgbClr val="7C7C7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250" b="1" dirty="0">
                <a:solidFill>
                  <a:srgbClr val="7C7C7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</a:t>
            </a:r>
          </a:p>
        </p:txBody>
      </p:sp>
    </p:spTree>
    <p:extLst>
      <p:ext uri="{BB962C8B-B14F-4D97-AF65-F5344CB8AC3E}">
        <p14:creationId xmlns:p14="http://schemas.microsoft.com/office/powerpoint/2010/main" val="14624249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2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7" dur="75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750"/>
                                </p:stCondLst>
                                <p:childTnLst>
                                  <p:par>
                                    <p:cTn id="9" presetID="2" presetClass="entr" presetSubtype="1" fill="hold" nodeType="afterEffect" p14:presetBounceEnd="51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1000">
                                          <p:cBhvr additive="base">
                                            <p:cTn id="11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1000">
                                          <p:cBhvr additive="base">
                                            <p:cTn id="12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750"/>
                                </p:stCondLst>
                                <p:childTnLst>
                                  <p:par>
                                    <p:cTn id="14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6" dur="10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2750"/>
                                </p:stCondLst>
                                <p:childTnLst>
                                  <p:par>
                                    <p:cTn id="18" presetID="6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ircle(in)">
                                          <p:cBhvr>
                                            <p:cTn id="20" dur="1000"/>
                                            <p:tgtEl>
                                              <p:spTgt spid="32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2" grpId="0" build="p"/>
          <p:bldP spid="33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2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7" dur="75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750"/>
                                </p:stCondLst>
                                <p:childTnLst>
                                  <p:par>
                                    <p:cTn id="9" presetID="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750"/>
                                </p:stCondLst>
                                <p:childTnLst>
                                  <p:par>
                                    <p:cTn id="14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6" dur="10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2750"/>
                                </p:stCondLst>
                                <p:childTnLst>
                                  <p:par>
                                    <p:cTn id="18" presetID="6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ircle(in)">
                                          <p:cBhvr>
                                            <p:cTn id="20" dur="1000"/>
                                            <p:tgtEl>
                                              <p:spTgt spid="32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2" grpId="0" build="p"/>
          <p:bldP spid="33" grpId="0"/>
        </p:bldLst>
      </p:timing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>
            <a:extLst>
              <a:ext uri="{FF2B5EF4-FFF2-40B4-BE49-F238E27FC236}">
                <a16:creationId xmlns:a16="http://schemas.microsoft.com/office/drawing/2014/main" xmlns="" id="{0F2D4C56-758E-4C1A-918C-4767A25BE24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40"/>
            <a:ext cx="12190413" cy="6857107"/>
          </a:xfrm>
          <a:prstGeom prst="rect">
            <a:avLst/>
          </a:prstGeom>
        </p:spPr>
      </p:pic>
      <p:grpSp>
        <p:nvGrpSpPr>
          <p:cNvPr id="12" name="组合 11">
            <a:extLst>
              <a:ext uri="{FF2B5EF4-FFF2-40B4-BE49-F238E27FC236}">
                <a16:creationId xmlns:a16="http://schemas.microsoft.com/office/drawing/2014/main" xmlns="" id="{C9E890BA-76EC-4692-B729-2B806545BD47}"/>
              </a:ext>
            </a:extLst>
          </p:cNvPr>
          <p:cNvGrpSpPr/>
          <p:nvPr/>
        </p:nvGrpSpPr>
        <p:grpSpPr>
          <a:xfrm>
            <a:off x="3007566" y="2061338"/>
            <a:ext cx="1634284" cy="1148372"/>
            <a:chOff x="2704764" y="2455280"/>
            <a:chExt cx="2122326" cy="1148372"/>
          </a:xfrm>
        </p:grpSpPr>
        <p:grpSp>
          <p:nvGrpSpPr>
            <p:cNvPr id="13" name="组合 12">
              <a:extLst>
                <a:ext uri="{FF2B5EF4-FFF2-40B4-BE49-F238E27FC236}">
                  <a16:creationId xmlns:a16="http://schemas.microsoft.com/office/drawing/2014/main" xmlns="" id="{E923E1E1-46E2-4B54-AE00-AEA8B795C994}"/>
                </a:ext>
              </a:extLst>
            </p:cNvPr>
            <p:cNvGrpSpPr/>
            <p:nvPr/>
          </p:nvGrpSpPr>
          <p:grpSpPr>
            <a:xfrm>
              <a:off x="2704764" y="2455280"/>
              <a:ext cx="2122326" cy="1148372"/>
              <a:chOff x="5761706" y="1696602"/>
              <a:chExt cx="4372095" cy="1546878"/>
            </a:xfrm>
            <a:solidFill>
              <a:schemeClr val="tx2">
                <a:lumMod val="50000"/>
              </a:schemeClr>
            </a:solidFill>
          </p:grpSpPr>
          <p:grpSp>
            <p:nvGrpSpPr>
              <p:cNvPr id="15" name="组合 14">
                <a:extLst>
                  <a:ext uri="{FF2B5EF4-FFF2-40B4-BE49-F238E27FC236}">
                    <a16:creationId xmlns:a16="http://schemas.microsoft.com/office/drawing/2014/main" xmlns="" id="{62B50932-833C-4EC1-B73D-F09C6845684C}"/>
                  </a:ext>
                </a:extLst>
              </p:cNvPr>
              <p:cNvGrpSpPr/>
              <p:nvPr/>
            </p:nvGrpSpPr>
            <p:grpSpPr>
              <a:xfrm rot="5400000" flipH="1" flipV="1">
                <a:off x="7174315" y="283993"/>
                <a:ext cx="1546878" cy="4372095"/>
                <a:chOff x="8386566" y="1355111"/>
                <a:chExt cx="2265953" cy="4260955"/>
              </a:xfrm>
              <a:grpFill/>
            </p:grpSpPr>
            <p:sp>
              <p:nvSpPr>
                <p:cNvPr id="18" name="矩形 17">
                  <a:extLst>
                    <a:ext uri="{FF2B5EF4-FFF2-40B4-BE49-F238E27FC236}">
                      <a16:creationId xmlns:a16="http://schemas.microsoft.com/office/drawing/2014/main" xmlns="" id="{A1A4BCFF-2992-43F6-9BAF-9A50C9F7B5C2}"/>
                    </a:ext>
                  </a:extLst>
                </p:cNvPr>
                <p:cNvSpPr/>
                <p:nvPr/>
              </p:nvSpPr>
              <p:spPr>
                <a:xfrm>
                  <a:off x="8386566" y="1355111"/>
                  <a:ext cx="78533" cy="4259367"/>
                </a:xfrm>
                <a:prstGeom prst="rect">
                  <a:avLst/>
                </a:prstGeom>
                <a:solidFill>
                  <a:srgbClr val="7C7C7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rgbClr val="7C7C7C"/>
                    </a:solidFill>
                  </a:endParaRPr>
                </a:p>
              </p:txBody>
            </p:sp>
            <p:sp>
              <p:nvSpPr>
                <p:cNvPr id="19" name="矩形 18">
                  <a:extLst>
                    <a:ext uri="{FF2B5EF4-FFF2-40B4-BE49-F238E27FC236}">
                      <a16:creationId xmlns:a16="http://schemas.microsoft.com/office/drawing/2014/main" xmlns="" id="{CB902646-9AE1-4AAE-BAC6-344FAAABF2C7}"/>
                    </a:ext>
                  </a:extLst>
                </p:cNvPr>
                <p:cNvSpPr/>
                <p:nvPr/>
              </p:nvSpPr>
              <p:spPr>
                <a:xfrm flipH="1">
                  <a:off x="10585547" y="1355111"/>
                  <a:ext cx="66972" cy="4259308"/>
                </a:xfrm>
                <a:prstGeom prst="rect">
                  <a:avLst/>
                </a:prstGeom>
                <a:solidFill>
                  <a:srgbClr val="7C7C7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rgbClr val="7C7C7C"/>
                    </a:solidFill>
                  </a:endParaRPr>
                </a:p>
              </p:txBody>
            </p:sp>
            <p:sp>
              <p:nvSpPr>
                <p:cNvPr id="20" name="矩形 19">
                  <a:extLst>
                    <a:ext uri="{FF2B5EF4-FFF2-40B4-BE49-F238E27FC236}">
                      <a16:creationId xmlns:a16="http://schemas.microsoft.com/office/drawing/2014/main" xmlns="" id="{F2C62F8D-D69E-4145-92DC-212590B0FEB8}"/>
                    </a:ext>
                  </a:extLst>
                </p:cNvPr>
                <p:cNvSpPr/>
                <p:nvPr/>
              </p:nvSpPr>
              <p:spPr>
                <a:xfrm rot="16200000">
                  <a:off x="9481982" y="4507753"/>
                  <a:ext cx="45719" cy="2170907"/>
                </a:xfrm>
                <a:prstGeom prst="rect">
                  <a:avLst/>
                </a:prstGeom>
                <a:solidFill>
                  <a:srgbClr val="7C7C7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rgbClr val="7C7C7C"/>
                    </a:solidFill>
                  </a:endParaRPr>
                </a:p>
              </p:txBody>
            </p:sp>
            <p:sp>
              <p:nvSpPr>
                <p:cNvPr id="21" name="矩形 20">
                  <a:extLst>
                    <a:ext uri="{FF2B5EF4-FFF2-40B4-BE49-F238E27FC236}">
                      <a16:creationId xmlns:a16="http://schemas.microsoft.com/office/drawing/2014/main" xmlns="" id="{57D5E93F-13F1-4E25-9F27-DD4906360C02}"/>
                    </a:ext>
                  </a:extLst>
                </p:cNvPr>
                <p:cNvSpPr/>
                <p:nvPr/>
              </p:nvSpPr>
              <p:spPr>
                <a:xfrm rot="16200000">
                  <a:off x="9482729" y="292518"/>
                  <a:ext cx="45719" cy="2170907"/>
                </a:xfrm>
                <a:prstGeom prst="rect">
                  <a:avLst/>
                </a:prstGeom>
                <a:solidFill>
                  <a:srgbClr val="7C7C7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rgbClr val="7C7C7C"/>
                    </a:solidFill>
                  </a:endParaRPr>
                </a:p>
              </p:txBody>
            </p:sp>
            <p:sp>
              <p:nvSpPr>
                <p:cNvPr id="22" name="矩形 21">
                  <a:extLst>
                    <a:ext uri="{FF2B5EF4-FFF2-40B4-BE49-F238E27FC236}">
                      <a16:creationId xmlns:a16="http://schemas.microsoft.com/office/drawing/2014/main" xmlns="" id="{64E510F5-3043-455F-A1FC-98D29C43F0AB}"/>
                    </a:ext>
                  </a:extLst>
                </p:cNvPr>
                <p:cNvSpPr/>
                <p:nvPr/>
              </p:nvSpPr>
              <p:spPr>
                <a:xfrm>
                  <a:off x="10590295" y="5075585"/>
                  <a:ext cx="45719" cy="538837"/>
                </a:xfrm>
                <a:prstGeom prst="rect">
                  <a:avLst/>
                </a:prstGeom>
                <a:solidFill>
                  <a:srgbClr val="79797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rgbClr val="7C7C7C"/>
                    </a:solidFill>
                  </a:endParaRPr>
                </a:p>
              </p:txBody>
            </p:sp>
          </p:grpSp>
          <p:sp>
            <p:nvSpPr>
              <p:cNvPr id="16" name="TextBox 1">
                <a:extLst>
                  <a:ext uri="{FF2B5EF4-FFF2-40B4-BE49-F238E27FC236}">
                    <a16:creationId xmlns:a16="http://schemas.microsoft.com/office/drawing/2014/main" xmlns="" id="{BB69AEE3-4CFA-4621-B9EC-CC3906B450AF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7555510" y="1836401"/>
                <a:ext cx="2298916" cy="1243741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/>
                <a:r>
                  <a:rPr lang="zh-CN" altLang="en-US" sz="5400" dirty="0">
                    <a:solidFill>
                      <a:srgbClr val="7C7C7C"/>
                    </a:solidFill>
                    <a:latin typeface="叶根友刀锋黑草" panose="02010601030101010101" pitchFamily="2" charset="-122"/>
                    <a:ea typeface="叶根友刀锋黑草" panose="02010601030101010101" pitchFamily="2" charset="-122"/>
                  </a:rPr>
                  <a:t>叁</a:t>
                </a:r>
              </a:p>
            </p:txBody>
          </p:sp>
        </p:grpSp>
        <p:pic>
          <p:nvPicPr>
            <p:cNvPr id="14" name="Picture 2" descr="G:\公司\茶\印章.png">
              <a:extLst>
                <a:ext uri="{FF2B5EF4-FFF2-40B4-BE49-F238E27FC236}">
                  <a16:creationId xmlns:a16="http://schemas.microsoft.com/office/drawing/2014/main" xmlns="" id="{09B83B0D-D53E-4999-B65A-9A2FEE5AC60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brightnessContrast bright="38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73142" y="2548183"/>
              <a:ext cx="602380" cy="895996"/>
            </a:xfrm>
            <a:prstGeom prst="rect">
              <a:avLst/>
            </a:prstGeom>
            <a:noFill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cxnSp>
        <p:nvCxnSpPr>
          <p:cNvPr id="23" name="直接连接符 27">
            <a:extLst>
              <a:ext uri="{FF2B5EF4-FFF2-40B4-BE49-F238E27FC236}">
                <a16:creationId xmlns:a16="http://schemas.microsoft.com/office/drawing/2014/main" xmlns="" id="{E759510B-FBFD-40A9-9E32-52CEAAB290E8}"/>
              </a:ext>
            </a:extLst>
          </p:cNvPr>
          <p:cNvCxnSpPr>
            <a:cxnSpLocks noChangeShapeType="1"/>
          </p:cNvCxnSpPr>
          <p:nvPr/>
        </p:nvCxnSpPr>
        <p:spPr bwMode="auto">
          <a:xfrm flipV="1">
            <a:off x="4999411" y="931658"/>
            <a:ext cx="0" cy="3293365"/>
          </a:xfrm>
          <a:prstGeom prst="line">
            <a:avLst/>
          </a:prstGeom>
          <a:noFill/>
          <a:ln w="19050">
            <a:solidFill>
              <a:srgbClr val="4D4B4C">
                <a:alpha val="67842"/>
              </a:srgb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24" name="组合 23">
            <a:extLst>
              <a:ext uri="{FF2B5EF4-FFF2-40B4-BE49-F238E27FC236}">
                <a16:creationId xmlns:a16="http://schemas.microsoft.com/office/drawing/2014/main" xmlns="" id="{941C7D8D-DC26-482C-AA05-8C5A21D8F682}"/>
              </a:ext>
            </a:extLst>
          </p:cNvPr>
          <p:cNvGrpSpPr/>
          <p:nvPr/>
        </p:nvGrpSpPr>
        <p:grpSpPr>
          <a:xfrm>
            <a:off x="5187540" y="2035441"/>
            <a:ext cx="4335686" cy="1100676"/>
            <a:chOff x="6199209" y="1600353"/>
            <a:chExt cx="3199171" cy="812156"/>
          </a:xfrm>
        </p:grpSpPr>
        <p:sp>
          <p:nvSpPr>
            <p:cNvPr id="25" name="Rectangle 39">
              <a:extLst>
                <a:ext uri="{FF2B5EF4-FFF2-40B4-BE49-F238E27FC236}">
                  <a16:creationId xmlns:a16="http://schemas.microsoft.com/office/drawing/2014/main" xmlns="" id="{23613FEE-301E-4021-A92D-6305FFD0E2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99209" y="1600353"/>
              <a:ext cx="3199171" cy="5450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>
                <a:buFont typeface="Arial" pitchFamily="34" charset="0"/>
                <a:buNone/>
              </a:pPr>
              <a:r>
                <a:rPr lang="zh-CN" altLang="en-US" sz="4800" smtClean="0">
                  <a:solidFill>
                    <a:srgbClr val="7C7C7C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课 文 赏 析</a:t>
              </a:r>
              <a:endParaRPr lang="en-US" altLang="zh-CN" sz="4800" dirty="0">
                <a:solidFill>
                  <a:srgbClr val="7C7C7C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6" name="Rectangle 39">
              <a:extLst>
                <a:ext uri="{FF2B5EF4-FFF2-40B4-BE49-F238E27FC236}">
                  <a16:creationId xmlns:a16="http://schemas.microsoft.com/office/drawing/2014/main" xmlns="" id="{FAA178B6-036D-4CFC-8CC5-F76CE83EEBE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54729" y="2185409"/>
              <a:ext cx="2730485" cy="2271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>
                <a:buFont typeface="Arial" pitchFamily="34" charset="0"/>
                <a:buNone/>
              </a:pPr>
              <a:r>
                <a:rPr lang="en-US" altLang="zh-CN" sz="2000" dirty="0">
                  <a:solidFill>
                    <a:srgbClr val="7C7C7C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write your great  title here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5900773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750"/>
                            </p:stCondLst>
                            <p:childTnLst>
                              <p:par>
                                <p:cTn id="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250"/>
                            </p:stCondLst>
                            <p:childTnLst>
                              <p:par>
                                <p:cTn id="1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>
            <a:extLst>
              <a:ext uri="{FF2B5EF4-FFF2-40B4-BE49-F238E27FC236}">
                <a16:creationId xmlns:a16="http://schemas.microsoft.com/office/drawing/2014/main" xmlns="" id="{F0FC0F70-AC76-4EA2-86EB-0B407A4ACBB5}"/>
              </a:ext>
            </a:extLst>
          </p:cNvPr>
          <p:cNvGrpSpPr/>
          <p:nvPr/>
        </p:nvGrpSpPr>
        <p:grpSpPr>
          <a:xfrm>
            <a:off x="888612" y="235197"/>
            <a:ext cx="9950838" cy="775582"/>
            <a:chOff x="1136262" y="486657"/>
            <a:chExt cx="9950838" cy="775582"/>
          </a:xfrm>
        </p:grpSpPr>
        <p:sp>
          <p:nvSpPr>
            <p:cNvPr id="11" name="矩形 10">
              <a:extLst>
                <a:ext uri="{FF2B5EF4-FFF2-40B4-BE49-F238E27FC236}">
                  <a16:creationId xmlns:a16="http://schemas.microsoft.com/office/drawing/2014/main" xmlns="" id="{84C0791A-6676-4043-BBF1-DD2993D19C98}"/>
                </a:ext>
              </a:extLst>
            </p:cNvPr>
            <p:cNvSpPr/>
            <p:nvPr/>
          </p:nvSpPr>
          <p:spPr>
            <a:xfrm flipV="1">
              <a:off x="4310850" y="911744"/>
              <a:ext cx="6776250" cy="45719"/>
            </a:xfrm>
            <a:prstGeom prst="rect">
              <a:avLst/>
            </a:prstGeom>
            <a:solidFill>
              <a:srgbClr val="7C7C7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>
                <a:solidFill>
                  <a:srgbClr val="7C7C7C"/>
                </a:solidFill>
              </a:endParaRPr>
            </a:p>
          </p:txBody>
        </p:sp>
        <p:sp>
          <p:nvSpPr>
            <p:cNvPr id="12" name="TextBox 8">
              <a:extLst>
                <a:ext uri="{FF2B5EF4-FFF2-40B4-BE49-F238E27FC236}">
                  <a16:creationId xmlns:a16="http://schemas.microsoft.com/office/drawing/2014/main" xmlns="" id="{E9BB0E5B-E5F4-4490-B3C7-C915B81DF5B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136262" y="486657"/>
              <a:ext cx="3255323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 anchor="ctr">
              <a:spAutoFit/>
            </a:bodyPr>
            <a:lstStyle/>
            <a:p>
              <a:pPr algn="ctr" eaLnBrk="1" hangingPunct="1"/>
              <a:r>
                <a:rPr lang="zh-CN" altLang="en-US" sz="3400" smtClean="0">
                  <a:solidFill>
                    <a:srgbClr val="7C7C7C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课文赏析</a:t>
              </a:r>
              <a:endParaRPr lang="zh-CN" altLang="en-US" sz="3400" dirty="0">
                <a:solidFill>
                  <a:srgbClr val="7C7C7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3" name="TextBox 8">
              <a:extLst>
                <a:ext uri="{FF2B5EF4-FFF2-40B4-BE49-F238E27FC236}">
                  <a16:creationId xmlns:a16="http://schemas.microsoft.com/office/drawing/2014/main" xmlns="" id="{339CB027-AF32-4B03-BE15-1DD5E6EA2AE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136263" y="1046795"/>
              <a:ext cx="3255323" cy="2154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 anchor="ctr">
              <a:spAutoFit/>
            </a:bodyPr>
            <a:lstStyle/>
            <a:p>
              <a:pPr algn="ctr" eaLnBrk="1" hangingPunct="1"/>
              <a:r>
                <a:rPr lang="en-US" altLang="zh-CN" sz="1400" dirty="0">
                  <a:solidFill>
                    <a:srgbClr val="7C7C7C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CLICK TO ADD CAPTION TEXT</a:t>
              </a:r>
              <a:endParaRPr lang="zh-CN" altLang="en-US" sz="1400" dirty="0">
                <a:solidFill>
                  <a:srgbClr val="7C7C7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2320636" y="2870428"/>
            <a:ext cx="8534400" cy="26776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kumimoji="1" lang="en-US" altLang="zh-CN" sz="5400" b="1">
                <a:solidFill>
                  <a:srgbClr val="7C7C7C"/>
                </a:solidFill>
              </a:rPr>
              <a:t>    2</a:t>
            </a:r>
            <a:r>
              <a:rPr kumimoji="1" lang="zh-CN" altLang="en-US" sz="5400" b="1">
                <a:solidFill>
                  <a:srgbClr val="7C7C7C"/>
                </a:solidFill>
              </a:rPr>
              <a:t>、</a:t>
            </a:r>
            <a:r>
              <a:rPr kumimoji="1" lang="zh-CN" altLang="en-US" sz="6000" b="1">
                <a:solidFill>
                  <a:srgbClr val="7C7C7C"/>
                </a:solidFill>
                <a:ea typeface="隶书" panose="02010509060101010101" pitchFamily="49" charset="-122"/>
              </a:rPr>
              <a:t>自主朗读</a:t>
            </a:r>
          </a:p>
          <a:p>
            <a:pPr eaLnBrk="1" hangingPunct="1"/>
            <a:r>
              <a:rPr kumimoji="1" lang="zh-CN" altLang="en-US" sz="5400" b="1">
                <a:solidFill>
                  <a:srgbClr val="7C7C7C"/>
                </a:solidFill>
              </a:rPr>
              <a:t>       要求：有感情朗诵。读准字音、读出感情。 </a:t>
            </a:r>
          </a:p>
        </p:txBody>
      </p:sp>
      <p:sp>
        <p:nvSpPr>
          <p:cNvPr id="7" name="Rectangle 7"/>
          <p:cNvSpPr>
            <a:spLocks noChangeArrowheads="1"/>
          </p:cNvSpPr>
          <p:nvPr/>
        </p:nvSpPr>
        <p:spPr bwMode="auto">
          <a:xfrm>
            <a:off x="173825" y="1380250"/>
            <a:ext cx="3889375" cy="7694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kumimoji="1" lang="en-US" altLang="zh-CN" sz="4000" b="1" dirty="0">
                <a:solidFill>
                  <a:srgbClr val="7C7C7C"/>
                </a:solidFill>
              </a:rPr>
              <a:t>   </a:t>
            </a:r>
            <a:r>
              <a:rPr kumimoji="1" lang="zh-CN" altLang="en-US" sz="4400" b="1" dirty="0">
                <a:solidFill>
                  <a:srgbClr val="7C7C7C"/>
                </a:solidFill>
                <a:ea typeface="隶书" panose="02010509060101010101" pitchFamily="49" charset="-122"/>
              </a:rPr>
              <a:t>朗读课文</a:t>
            </a:r>
            <a:r>
              <a:rPr kumimoji="1" lang="zh-CN" altLang="en-US" sz="4000" b="1" dirty="0">
                <a:solidFill>
                  <a:srgbClr val="7C7C7C"/>
                </a:solidFill>
              </a:rPr>
              <a:t> </a:t>
            </a:r>
          </a:p>
        </p:txBody>
      </p:sp>
      <p:sp>
        <p:nvSpPr>
          <p:cNvPr id="9" name="Rectangle 10"/>
          <p:cNvSpPr>
            <a:spLocks noChangeArrowheads="1"/>
          </p:cNvSpPr>
          <p:nvPr/>
        </p:nvSpPr>
        <p:spPr bwMode="auto">
          <a:xfrm>
            <a:off x="3002973" y="1727993"/>
            <a:ext cx="5949950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kumimoji="1" lang="en-US" altLang="zh-CN" sz="6000" b="1" dirty="0">
                <a:solidFill>
                  <a:srgbClr val="7C7C7C"/>
                </a:solidFill>
                <a:ea typeface="隶书" panose="02010509060101010101" pitchFamily="49" charset="-122"/>
              </a:rPr>
              <a:t>1</a:t>
            </a:r>
            <a:r>
              <a:rPr kumimoji="1" lang="zh-CN" altLang="en-US" sz="6000" b="1" dirty="0">
                <a:solidFill>
                  <a:srgbClr val="7C7C7C"/>
                </a:solidFill>
                <a:ea typeface="隶书" panose="02010509060101010101" pitchFamily="49" charset="-122"/>
              </a:rPr>
              <a:t>、示范朗读</a:t>
            </a:r>
            <a:r>
              <a:rPr kumimoji="1" lang="zh-CN" altLang="en-US" sz="5400" b="1" dirty="0">
                <a:solidFill>
                  <a:srgbClr val="7C7C7C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062380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utoUpdateAnimBg="0"/>
      <p:bldP spid="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>
            <a:extLst>
              <a:ext uri="{FF2B5EF4-FFF2-40B4-BE49-F238E27FC236}">
                <a16:creationId xmlns:a16="http://schemas.microsoft.com/office/drawing/2014/main" xmlns="" id="{F0FC0F70-AC76-4EA2-86EB-0B407A4ACBB5}"/>
              </a:ext>
            </a:extLst>
          </p:cNvPr>
          <p:cNvGrpSpPr/>
          <p:nvPr/>
        </p:nvGrpSpPr>
        <p:grpSpPr>
          <a:xfrm>
            <a:off x="888612" y="235197"/>
            <a:ext cx="9950838" cy="775582"/>
            <a:chOff x="1136262" y="486657"/>
            <a:chExt cx="9950838" cy="775582"/>
          </a:xfrm>
        </p:grpSpPr>
        <p:sp>
          <p:nvSpPr>
            <p:cNvPr id="11" name="矩形 10">
              <a:extLst>
                <a:ext uri="{FF2B5EF4-FFF2-40B4-BE49-F238E27FC236}">
                  <a16:creationId xmlns:a16="http://schemas.microsoft.com/office/drawing/2014/main" xmlns="" id="{84C0791A-6676-4043-BBF1-DD2993D19C98}"/>
                </a:ext>
              </a:extLst>
            </p:cNvPr>
            <p:cNvSpPr/>
            <p:nvPr/>
          </p:nvSpPr>
          <p:spPr>
            <a:xfrm flipV="1">
              <a:off x="4310850" y="911744"/>
              <a:ext cx="6776250" cy="45719"/>
            </a:xfrm>
            <a:prstGeom prst="rect">
              <a:avLst/>
            </a:prstGeom>
            <a:solidFill>
              <a:srgbClr val="7C7C7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/>
            </a:p>
          </p:txBody>
        </p:sp>
        <p:sp>
          <p:nvSpPr>
            <p:cNvPr id="12" name="TextBox 8">
              <a:extLst>
                <a:ext uri="{FF2B5EF4-FFF2-40B4-BE49-F238E27FC236}">
                  <a16:creationId xmlns:a16="http://schemas.microsoft.com/office/drawing/2014/main" xmlns="" id="{E9BB0E5B-E5F4-4490-B3C7-C915B81DF5B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136262" y="486657"/>
              <a:ext cx="3255323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 anchor="ctr">
              <a:spAutoFit/>
            </a:bodyPr>
            <a:lstStyle/>
            <a:p>
              <a:pPr algn="ctr" eaLnBrk="1" hangingPunct="1"/>
              <a:r>
                <a:rPr lang="zh-CN" altLang="en-US" sz="3400" smtClean="0">
                  <a:solidFill>
                    <a:srgbClr val="7C7C7C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课文赏析</a:t>
              </a:r>
              <a:endParaRPr lang="zh-CN" altLang="en-US" sz="3400" dirty="0">
                <a:solidFill>
                  <a:srgbClr val="7C7C7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3" name="TextBox 8">
              <a:extLst>
                <a:ext uri="{FF2B5EF4-FFF2-40B4-BE49-F238E27FC236}">
                  <a16:creationId xmlns:a16="http://schemas.microsoft.com/office/drawing/2014/main" xmlns="" id="{339CB027-AF32-4B03-BE15-1DD5E6EA2AE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136263" y="1046795"/>
              <a:ext cx="3255323" cy="2154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 anchor="ctr">
              <a:spAutoFit/>
            </a:bodyPr>
            <a:lstStyle/>
            <a:p>
              <a:pPr algn="ctr" eaLnBrk="1" hangingPunct="1"/>
              <a:r>
                <a:rPr lang="en-US" altLang="zh-CN" sz="1400" dirty="0">
                  <a:solidFill>
                    <a:schemeClr val="bg1">
                      <a:lumMod val="6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CLICK TO ADD CAPTION TEXT</a:t>
              </a:r>
              <a:endParaRPr lang="zh-CN" altLang="en-US" sz="14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6" name="文本框 5">
            <a:extLst>
              <a:ext uri="{FF2B5EF4-FFF2-40B4-BE49-F238E27FC236}">
                <a16:creationId xmlns:a16="http://schemas.microsoft.com/office/drawing/2014/main" xmlns="" id="{2E62D8D4-5FF2-4F0C-9E15-90023F415AEC}"/>
              </a:ext>
            </a:extLst>
          </p:cNvPr>
          <p:cNvSpPr txBox="1"/>
          <p:nvPr/>
        </p:nvSpPr>
        <p:spPr>
          <a:xfrm>
            <a:off x="5163102" y="910536"/>
            <a:ext cx="2288223" cy="646331"/>
          </a:xfrm>
          <a:prstGeom prst="rect">
            <a:avLst/>
          </a:prstGeom>
          <a:solidFill>
            <a:srgbClr val="7C7C7C"/>
          </a:solidFill>
          <a:effectLst>
            <a:softEdge rad="127000"/>
          </a:effectLst>
        </p:spPr>
        <p:txBody>
          <a:bodyPr wrap="square" rtlCol="0">
            <a:spAutoFit/>
          </a:bodyPr>
          <a:lstStyle/>
          <a:p>
            <a:r>
              <a:rPr lang="zh-CN" altLang="en-US" sz="3600" b="1" dirty="0">
                <a:solidFill>
                  <a:schemeClr val="bg1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 作品原文</a:t>
            </a: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xmlns="" id="{A16B9272-A49A-4A2A-9CC5-E8AA22986AED}"/>
              </a:ext>
            </a:extLst>
          </p:cNvPr>
          <p:cNvSpPr txBox="1"/>
          <p:nvPr/>
        </p:nvSpPr>
        <p:spPr>
          <a:xfrm>
            <a:off x="2703584" y="2021405"/>
            <a:ext cx="7058347" cy="4401205"/>
          </a:xfrm>
          <a:prstGeom prst="rect">
            <a:avLst/>
          </a:prstGeom>
          <a:noFill/>
        </p:spPr>
        <p:txBody>
          <a:bodyPr wrap="square" numCol="1" rtlCol="0">
            <a:spAutoFit/>
          </a:bodyPr>
          <a:lstStyle/>
          <a:p>
            <a:r>
              <a:rPr lang="zh-CN" altLang="en-US" sz="2000" dirty="0">
                <a:solidFill>
                  <a:srgbClr val="7C7C7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十年春， 齐师伐我。 公将战， 曹刿请见。 其乡人曰： “肉食者谋之， 又何间焉？” 刿曰： “肉食者鄙， 未能远谋。” 乃入见。 问： “何以战？” 公曰： “衣食所安， 弗敢专也， 必以分人。” 对曰： “小惠未徧， 民弗从也。” 公曰： “牺牲玉帛， 弗敢加也， 必以信。” 对曰： “小信未孚， 神弗福也。” 公曰： “小大之狱， 虽不能察， 必以情。” 对曰： “忠之属也。 可以一战。 战则请从。”</a:t>
            </a:r>
          </a:p>
          <a:p>
            <a:r>
              <a:rPr lang="zh-CN" altLang="en-US" sz="2000" dirty="0">
                <a:solidFill>
                  <a:srgbClr val="7C7C7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公与之乘， 战于长勺。 公将鼓之。 刿曰： “未可。” 齐人三鼓。 刿曰： “可矣。” 齐师败绩。 公将驰之。 刿曰： “未可。” 下视其辙， 登轼而望之， 曰：” 可矣。” 遂逐齐师。</a:t>
            </a:r>
          </a:p>
          <a:p>
            <a:r>
              <a:rPr lang="zh-CN" altLang="en-US" sz="2000" dirty="0">
                <a:solidFill>
                  <a:srgbClr val="7C7C7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既克， 公问其故。 对曰：” 夫战， 勇气也。 一鼓作气， 再而衰， 三而竭。 彼竭我盈， 故克之。 夫大国， 难测也， 惧有伏焉。 吾视其辙乱， 望其旗靡， 故逐之。”</a:t>
            </a:r>
            <a:endParaRPr lang="en-US" altLang="zh-CN" sz="2000" dirty="0">
              <a:solidFill>
                <a:srgbClr val="7C7C7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78504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>
            <a:extLst>
              <a:ext uri="{FF2B5EF4-FFF2-40B4-BE49-F238E27FC236}">
                <a16:creationId xmlns:a16="http://schemas.microsoft.com/office/drawing/2014/main" xmlns="" id="{F0FC0F70-AC76-4EA2-86EB-0B407A4ACBB5}"/>
              </a:ext>
            </a:extLst>
          </p:cNvPr>
          <p:cNvGrpSpPr/>
          <p:nvPr/>
        </p:nvGrpSpPr>
        <p:grpSpPr>
          <a:xfrm>
            <a:off x="888612" y="235197"/>
            <a:ext cx="9950838" cy="775582"/>
            <a:chOff x="1136262" y="486657"/>
            <a:chExt cx="9950838" cy="775582"/>
          </a:xfrm>
        </p:grpSpPr>
        <p:sp>
          <p:nvSpPr>
            <p:cNvPr id="11" name="矩形 10">
              <a:extLst>
                <a:ext uri="{FF2B5EF4-FFF2-40B4-BE49-F238E27FC236}">
                  <a16:creationId xmlns:a16="http://schemas.microsoft.com/office/drawing/2014/main" xmlns="" id="{84C0791A-6676-4043-BBF1-DD2993D19C98}"/>
                </a:ext>
              </a:extLst>
            </p:cNvPr>
            <p:cNvSpPr/>
            <p:nvPr/>
          </p:nvSpPr>
          <p:spPr>
            <a:xfrm flipV="1">
              <a:off x="4310850" y="911744"/>
              <a:ext cx="6776250" cy="45719"/>
            </a:xfrm>
            <a:prstGeom prst="rect">
              <a:avLst/>
            </a:prstGeom>
            <a:solidFill>
              <a:srgbClr val="7C7C7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/>
            </a:p>
          </p:txBody>
        </p:sp>
        <p:sp>
          <p:nvSpPr>
            <p:cNvPr id="12" name="TextBox 8">
              <a:extLst>
                <a:ext uri="{FF2B5EF4-FFF2-40B4-BE49-F238E27FC236}">
                  <a16:creationId xmlns:a16="http://schemas.microsoft.com/office/drawing/2014/main" xmlns="" id="{E9BB0E5B-E5F4-4490-B3C7-C915B81DF5B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136262" y="486657"/>
              <a:ext cx="3255323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 anchor="ctr">
              <a:spAutoFit/>
            </a:bodyPr>
            <a:lstStyle/>
            <a:p>
              <a:pPr algn="ctr" eaLnBrk="1" hangingPunct="1"/>
              <a:r>
                <a:rPr lang="zh-CN" altLang="en-US" sz="3400" smtClean="0">
                  <a:solidFill>
                    <a:srgbClr val="7C7C7C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课文赏析</a:t>
              </a:r>
              <a:endParaRPr lang="zh-CN" altLang="en-US" sz="3400" dirty="0">
                <a:solidFill>
                  <a:srgbClr val="7C7C7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3" name="TextBox 8">
              <a:extLst>
                <a:ext uri="{FF2B5EF4-FFF2-40B4-BE49-F238E27FC236}">
                  <a16:creationId xmlns:a16="http://schemas.microsoft.com/office/drawing/2014/main" xmlns="" id="{339CB027-AF32-4B03-BE15-1DD5E6EA2AE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136263" y="1046795"/>
              <a:ext cx="3255323" cy="2154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 anchor="ctr">
              <a:spAutoFit/>
            </a:bodyPr>
            <a:lstStyle/>
            <a:p>
              <a:pPr algn="ctr" eaLnBrk="1" hangingPunct="1"/>
              <a:r>
                <a:rPr lang="en-US" altLang="zh-CN" sz="1400" dirty="0">
                  <a:solidFill>
                    <a:schemeClr val="bg1">
                      <a:lumMod val="6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CLICK TO ADD CAPTION TEXT</a:t>
              </a:r>
              <a:endParaRPr lang="zh-CN" altLang="en-US" sz="14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9" name="Rectangle 2"/>
          <p:cNvSpPr txBox="1">
            <a:spLocks noChangeArrowheads="1"/>
          </p:cNvSpPr>
          <p:nvPr/>
        </p:nvSpPr>
        <p:spPr>
          <a:xfrm>
            <a:off x="2575070" y="2332904"/>
            <a:ext cx="8062912" cy="3024187"/>
          </a:xfrm>
          <a:prstGeom prst="rect">
            <a:avLst/>
          </a:prstGeom>
        </p:spPr>
        <p:txBody>
          <a:bodyPr/>
          <a:lstStyle>
            <a:lvl1pPr algn="ctr" defTabSz="1219170" rtl="0" eaLnBrk="1" latinLnBrk="0" hangingPunct="1">
              <a:spcBef>
                <a:spcPct val="0"/>
              </a:spcBef>
              <a:buNone/>
              <a:defRPr sz="59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sz="3600" b="1" smtClean="0">
                <a:solidFill>
                  <a:schemeClr val="bg1">
                    <a:lumMod val="50000"/>
                  </a:schemeClr>
                </a:solidFill>
                <a:ea typeface="华文彩云" pitchFamily="2" charset="-122"/>
              </a:rPr>
              <a:t>注释</a:t>
            </a:r>
            <a:br>
              <a:rPr lang="zh-CN" sz="3600" b="1" smtClean="0">
                <a:solidFill>
                  <a:schemeClr val="bg1">
                    <a:lumMod val="50000"/>
                  </a:schemeClr>
                </a:solidFill>
                <a:ea typeface="华文彩云" pitchFamily="2" charset="-122"/>
              </a:rPr>
            </a:br>
            <a:r>
              <a:rPr lang="zh-CN" sz="3600" b="1" smtClean="0">
                <a:solidFill>
                  <a:schemeClr val="bg1">
                    <a:lumMod val="50000"/>
                  </a:schemeClr>
                </a:solidFill>
              </a:rPr>
              <a:t>　　</a:t>
            </a:r>
            <a:r>
              <a:rPr lang="zh-CN" sz="3600" b="1" u="sng" smtClean="0">
                <a:solidFill>
                  <a:schemeClr val="bg1">
                    <a:lumMod val="50000"/>
                  </a:schemeClr>
                </a:solidFill>
              </a:rPr>
              <a:t>十年</a:t>
            </a:r>
            <a:r>
              <a:rPr lang="zh-CN" sz="3600" b="1" smtClean="0">
                <a:solidFill>
                  <a:schemeClr val="bg1">
                    <a:lumMod val="50000"/>
                  </a:schemeClr>
                </a:solidFill>
              </a:rPr>
              <a:t>春，齐师伐</a:t>
            </a:r>
            <a:r>
              <a:rPr lang="zh-CN" sz="3600" b="1" u="sng" smtClean="0">
                <a:solidFill>
                  <a:schemeClr val="bg1">
                    <a:lumMod val="50000"/>
                  </a:schemeClr>
                </a:solidFill>
              </a:rPr>
              <a:t>我</a:t>
            </a:r>
            <a:r>
              <a:rPr lang="zh-CN" sz="3600" b="1" smtClean="0">
                <a:solidFill>
                  <a:schemeClr val="bg1">
                    <a:lumMod val="50000"/>
                  </a:schemeClr>
                </a:solidFill>
              </a:rPr>
              <a:t>。</a:t>
            </a:r>
            <a:r>
              <a:rPr lang="zh-CN" sz="3600" b="1" u="sng" smtClean="0">
                <a:solidFill>
                  <a:schemeClr val="bg1">
                    <a:lumMod val="50000"/>
                  </a:schemeClr>
                </a:solidFill>
              </a:rPr>
              <a:t>公</a:t>
            </a:r>
            <a:r>
              <a:rPr lang="zh-CN" sz="3600" b="1" smtClean="0">
                <a:solidFill>
                  <a:schemeClr val="bg1">
                    <a:lumMod val="50000"/>
                  </a:schemeClr>
                </a:solidFill>
              </a:rPr>
              <a:t>将战。曹刿请见。其乡人曰：</a:t>
            </a:r>
            <a:r>
              <a:rPr lang="zh-CN" sz="3600" b="1" smtClean="0">
                <a:solidFill>
                  <a:schemeClr val="bg1">
                    <a:lumMod val="50000"/>
                  </a:schemeClr>
                </a:solidFill>
                <a:latin typeface="宋体"/>
              </a:rPr>
              <a:t>“</a:t>
            </a:r>
            <a:r>
              <a:rPr lang="zh-CN" sz="3600" b="1" u="sng" smtClean="0">
                <a:solidFill>
                  <a:schemeClr val="bg1">
                    <a:lumMod val="50000"/>
                  </a:schemeClr>
                </a:solidFill>
                <a:hlinkClick r:id="rId4" action="ppaction://hlinksldjump"/>
              </a:rPr>
              <a:t>肉食者</a:t>
            </a:r>
            <a:r>
              <a:rPr lang="zh-CN" sz="3600" b="1" smtClean="0">
                <a:solidFill>
                  <a:schemeClr val="bg1">
                    <a:lumMod val="50000"/>
                  </a:schemeClr>
                </a:solidFill>
              </a:rPr>
              <a:t>谋之，又何</a:t>
            </a:r>
            <a:r>
              <a:rPr lang="zh-CN" sz="3600" b="1" u="sng" smtClean="0">
                <a:solidFill>
                  <a:schemeClr val="bg1">
                    <a:lumMod val="50000"/>
                  </a:schemeClr>
                </a:solidFill>
              </a:rPr>
              <a:t>间</a:t>
            </a:r>
            <a:r>
              <a:rPr lang="zh-CN" sz="3600" b="1" smtClean="0">
                <a:solidFill>
                  <a:schemeClr val="bg1">
                    <a:lumMod val="50000"/>
                  </a:schemeClr>
                </a:solidFill>
              </a:rPr>
              <a:t>焉？</a:t>
            </a:r>
            <a:r>
              <a:rPr lang="zh-CN" sz="3600" b="1" smtClean="0">
                <a:solidFill>
                  <a:schemeClr val="bg1">
                    <a:lumMod val="50000"/>
                  </a:schemeClr>
                </a:solidFill>
                <a:latin typeface="宋体"/>
              </a:rPr>
              <a:t>”</a:t>
            </a:r>
            <a:r>
              <a:rPr lang="zh-CN" sz="3600" b="1" smtClean="0">
                <a:solidFill>
                  <a:schemeClr val="bg1">
                    <a:lumMod val="50000"/>
                  </a:schemeClr>
                </a:solidFill>
              </a:rPr>
              <a:t>刿曰：</a:t>
            </a:r>
            <a:r>
              <a:rPr lang="zh-CN" sz="3600" b="1" smtClean="0">
                <a:solidFill>
                  <a:schemeClr val="bg1">
                    <a:lumMod val="50000"/>
                  </a:schemeClr>
                </a:solidFill>
                <a:latin typeface="宋体"/>
              </a:rPr>
              <a:t>“</a:t>
            </a:r>
            <a:r>
              <a:rPr lang="zh-CN" sz="3600" b="1" smtClean="0">
                <a:solidFill>
                  <a:schemeClr val="bg1">
                    <a:lumMod val="50000"/>
                  </a:schemeClr>
                </a:solidFill>
              </a:rPr>
              <a:t>肉食者</a:t>
            </a:r>
            <a:r>
              <a:rPr lang="zh-CN" sz="3600" b="1" u="sng" smtClean="0">
                <a:solidFill>
                  <a:schemeClr val="bg1">
                    <a:lumMod val="50000"/>
                  </a:schemeClr>
                </a:solidFill>
              </a:rPr>
              <a:t>鄙</a:t>
            </a:r>
            <a:r>
              <a:rPr lang="zh-CN" sz="3600" b="1" smtClean="0">
                <a:solidFill>
                  <a:schemeClr val="bg1">
                    <a:lumMod val="50000"/>
                  </a:schemeClr>
                </a:solidFill>
              </a:rPr>
              <a:t>，未能远谋。</a:t>
            </a:r>
            <a:r>
              <a:rPr lang="zh-CN" sz="3600" b="1" smtClean="0">
                <a:solidFill>
                  <a:schemeClr val="bg1">
                    <a:lumMod val="50000"/>
                  </a:schemeClr>
                </a:solidFill>
                <a:latin typeface="宋体"/>
              </a:rPr>
              <a:t>”</a:t>
            </a:r>
            <a:r>
              <a:rPr lang="zh-CN" sz="3600" b="1" smtClean="0">
                <a:solidFill>
                  <a:schemeClr val="bg1">
                    <a:lumMod val="50000"/>
                  </a:schemeClr>
                </a:solidFill>
              </a:rPr>
              <a:t>乃入见。</a:t>
            </a:r>
            <a:endParaRPr lang="zh-CN" sz="36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0" name="AutoShape 4"/>
          <p:cNvSpPr>
            <a:spLocks noChangeArrowheads="1"/>
          </p:cNvSpPr>
          <p:nvPr/>
        </p:nvSpPr>
        <p:spPr bwMode="auto">
          <a:xfrm>
            <a:off x="3922846" y="1865311"/>
            <a:ext cx="1262062" cy="671513"/>
          </a:xfrm>
          <a:prstGeom prst="wedgeRoundRectCallout">
            <a:avLst>
              <a:gd name="adj1" fmla="val 62958"/>
              <a:gd name="adj2" fmla="val 145271"/>
              <a:gd name="adj3" fmla="val 16667"/>
            </a:avLst>
          </a:prstGeom>
          <a:solidFill>
            <a:srgbClr val="7C7C7C"/>
          </a:solidFill>
          <a:ln w="38100" cmpd="sng">
            <a:noFill/>
            <a:miter lim="800000"/>
            <a:headEnd/>
            <a:tailEnd/>
          </a:ln>
          <a:effectLst/>
          <a:extLst/>
        </p:spPr>
        <p:txBody>
          <a:bodyPr/>
          <a:lstStyle/>
          <a:p>
            <a:pPr algn="ctr"/>
            <a:r>
              <a:rPr lang="zh-CN" altLang="en-US" sz="3200" b="1" dirty="0">
                <a:solidFill>
                  <a:schemeClr val="bg1"/>
                </a:solidFill>
                <a:latin typeface="Times New Roman" pitchFamily="18" charset="0"/>
                <a:ea typeface="华文新魏" pitchFamily="2" charset="-122"/>
              </a:rPr>
              <a:t>军队</a:t>
            </a:r>
          </a:p>
        </p:txBody>
      </p:sp>
      <p:sp>
        <p:nvSpPr>
          <p:cNvPr id="14" name="AutoShape 5"/>
          <p:cNvSpPr>
            <a:spLocks noChangeArrowheads="1"/>
          </p:cNvSpPr>
          <p:nvPr/>
        </p:nvSpPr>
        <p:spPr bwMode="auto">
          <a:xfrm>
            <a:off x="5068009" y="1490470"/>
            <a:ext cx="1208088" cy="671513"/>
          </a:xfrm>
          <a:prstGeom prst="wedgeRoundRectCallout">
            <a:avLst>
              <a:gd name="adj1" fmla="val 61825"/>
              <a:gd name="adj2" fmla="val 180025"/>
              <a:gd name="adj3" fmla="val 16667"/>
            </a:avLst>
          </a:prstGeom>
          <a:solidFill>
            <a:srgbClr val="7C7C7C"/>
          </a:solidFill>
          <a:ln w="38100" cmpd="sng">
            <a:solidFill>
              <a:schemeClr val="bg2">
                <a:lumMod val="50000"/>
              </a:schemeClr>
            </a:solidFill>
            <a:miter lim="800000"/>
            <a:headEnd/>
            <a:tailEnd/>
          </a:ln>
          <a:effectLst/>
          <a:extLst/>
        </p:spPr>
        <p:txBody>
          <a:bodyPr/>
          <a:lstStyle/>
          <a:p>
            <a:pPr algn="ctr"/>
            <a:r>
              <a:rPr lang="zh-CN" altLang="en-US" sz="3200" b="1" dirty="0">
                <a:solidFill>
                  <a:schemeClr val="bg1"/>
                </a:solidFill>
                <a:latin typeface="Times New Roman" pitchFamily="18" charset="0"/>
                <a:ea typeface="华文新魏" pitchFamily="2" charset="-122"/>
              </a:rPr>
              <a:t>攻打</a:t>
            </a:r>
          </a:p>
        </p:txBody>
      </p:sp>
      <p:sp>
        <p:nvSpPr>
          <p:cNvPr id="15" name="AutoShape 6"/>
          <p:cNvSpPr>
            <a:spLocks noChangeArrowheads="1"/>
          </p:cNvSpPr>
          <p:nvPr/>
        </p:nvSpPr>
        <p:spPr bwMode="auto">
          <a:xfrm>
            <a:off x="6601823" y="1661391"/>
            <a:ext cx="1584325" cy="671513"/>
          </a:xfrm>
          <a:prstGeom prst="wedgeRoundRectCallout">
            <a:avLst>
              <a:gd name="adj1" fmla="val 29260"/>
              <a:gd name="adj2" fmla="val 159221"/>
              <a:gd name="adj3" fmla="val 16667"/>
            </a:avLst>
          </a:prstGeom>
          <a:solidFill>
            <a:srgbClr val="7C7C7C"/>
          </a:solidFill>
          <a:ln w="38100" cmpd="sng">
            <a:noFill/>
            <a:miter lim="800000"/>
            <a:headEnd/>
            <a:tailEnd/>
          </a:ln>
          <a:effectLst/>
          <a:extLst/>
        </p:spPr>
        <p:txBody>
          <a:bodyPr/>
          <a:lstStyle/>
          <a:p>
            <a:pPr algn="ctr"/>
            <a:r>
              <a:rPr lang="zh-CN" altLang="en-US" sz="3200" b="1" dirty="0">
                <a:solidFill>
                  <a:schemeClr val="bg1"/>
                </a:solidFill>
                <a:latin typeface="Times New Roman" pitchFamily="18" charset="0"/>
                <a:ea typeface="华文新魏" pitchFamily="2" charset="-122"/>
              </a:rPr>
              <a:t>鲁庄公</a:t>
            </a:r>
          </a:p>
        </p:txBody>
      </p:sp>
      <p:sp>
        <p:nvSpPr>
          <p:cNvPr id="16" name="AutoShape 7"/>
          <p:cNvSpPr>
            <a:spLocks noChangeArrowheads="1"/>
          </p:cNvSpPr>
          <p:nvPr/>
        </p:nvSpPr>
        <p:spPr bwMode="auto">
          <a:xfrm rot="19084289">
            <a:off x="605116" y="2536765"/>
            <a:ext cx="1262063" cy="671513"/>
          </a:xfrm>
          <a:prstGeom prst="wedgeRoundRectCallout">
            <a:avLst>
              <a:gd name="adj1" fmla="val 16792"/>
              <a:gd name="adj2" fmla="val 278606"/>
              <a:gd name="adj3" fmla="val 16667"/>
            </a:avLst>
          </a:prstGeom>
          <a:solidFill>
            <a:srgbClr val="7C7C7C"/>
          </a:solidFill>
          <a:ln w="38100" cmpd="sng">
            <a:noFill/>
            <a:miter lim="800000"/>
            <a:headEnd/>
            <a:tailEnd/>
          </a:ln>
          <a:effectLst/>
          <a:extLst/>
        </p:spPr>
        <p:txBody>
          <a:bodyPr/>
          <a:lstStyle/>
          <a:p>
            <a:pPr algn="ctr"/>
            <a:r>
              <a:rPr lang="zh-CN" altLang="en-US" sz="3200" b="1" dirty="0">
                <a:solidFill>
                  <a:schemeClr val="bg1"/>
                </a:solidFill>
                <a:latin typeface="Times New Roman" pitchFamily="18" charset="0"/>
                <a:ea typeface="华文新魏" pitchFamily="2" charset="-122"/>
              </a:rPr>
              <a:t>参与</a:t>
            </a:r>
          </a:p>
        </p:txBody>
      </p:sp>
      <p:sp>
        <p:nvSpPr>
          <p:cNvPr id="17" name="AutoShape 8"/>
          <p:cNvSpPr>
            <a:spLocks noChangeArrowheads="1"/>
          </p:cNvSpPr>
          <p:nvPr/>
        </p:nvSpPr>
        <p:spPr bwMode="auto">
          <a:xfrm>
            <a:off x="8626465" y="4758603"/>
            <a:ext cx="1622425" cy="1196975"/>
          </a:xfrm>
          <a:prstGeom prst="wedgeRoundRectCallout">
            <a:avLst>
              <a:gd name="adj1" fmla="val -70941"/>
              <a:gd name="adj2" fmla="val -115518"/>
              <a:gd name="adj3" fmla="val 16667"/>
            </a:avLst>
          </a:prstGeom>
          <a:solidFill>
            <a:srgbClr val="7C7C7C"/>
          </a:solidFill>
          <a:ln w="38100" cmpd="sng">
            <a:solidFill>
              <a:schemeClr val="bg2">
                <a:lumMod val="50000"/>
              </a:schemeClr>
            </a:solidFill>
            <a:miter lim="800000"/>
            <a:headEnd/>
            <a:tailEnd/>
          </a:ln>
          <a:effectLst/>
          <a:extLst/>
        </p:spPr>
        <p:txBody>
          <a:bodyPr/>
          <a:lstStyle/>
          <a:p>
            <a:pPr algn="ctr"/>
            <a:r>
              <a:rPr lang="zh-CN" altLang="en-US" sz="3200" b="1" dirty="0">
                <a:solidFill>
                  <a:schemeClr val="bg1"/>
                </a:solidFill>
                <a:latin typeface="Times New Roman" pitchFamily="18" charset="0"/>
                <a:ea typeface="华文新魏" pitchFamily="2" charset="-122"/>
              </a:rPr>
              <a:t>高官厚禄者</a:t>
            </a:r>
          </a:p>
        </p:txBody>
      </p:sp>
      <p:sp>
        <p:nvSpPr>
          <p:cNvPr id="18" name="AutoShape 9"/>
          <p:cNvSpPr>
            <a:spLocks noChangeArrowheads="1"/>
          </p:cNvSpPr>
          <p:nvPr/>
        </p:nvSpPr>
        <p:spPr bwMode="auto">
          <a:xfrm>
            <a:off x="5930321" y="5418210"/>
            <a:ext cx="2051050" cy="1220788"/>
          </a:xfrm>
          <a:prstGeom prst="wedgeRoundRectCallout">
            <a:avLst>
              <a:gd name="adj1" fmla="val 64785"/>
              <a:gd name="adj2" fmla="val -115542"/>
              <a:gd name="adj3" fmla="val 16667"/>
            </a:avLst>
          </a:prstGeom>
          <a:solidFill>
            <a:srgbClr val="7C7C7C"/>
          </a:solidFill>
          <a:ln w="38100" cmpd="sng">
            <a:noFill/>
            <a:miter lim="800000"/>
            <a:headEnd/>
            <a:tailEnd/>
          </a:ln>
          <a:effectLst/>
          <a:extLst/>
        </p:spPr>
        <p:txBody>
          <a:bodyPr/>
          <a:lstStyle/>
          <a:p>
            <a:pPr algn="ctr"/>
            <a:r>
              <a:rPr lang="zh-CN" altLang="en-US" sz="3200" b="1" dirty="0">
                <a:solidFill>
                  <a:schemeClr val="bg1"/>
                </a:solidFill>
                <a:latin typeface="Times New Roman" pitchFamily="18" charset="0"/>
                <a:ea typeface="华文新魏" pitchFamily="2" charset="-122"/>
              </a:rPr>
              <a:t>鄙陋，见识短浅</a:t>
            </a:r>
          </a:p>
        </p:txBody>
      </p:sp>
    </p:spTree>
    <p:extLst>
      <p:ext uri="{BB962C8B-B14F-4D97-AF65-F5344CB8AC3E}">
        <p14:creationId xmlns:p14="http://schemas.microsoft.com/office/powerpoint/2010/main" val="42345998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3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3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 autoUpdateAnimBg="0"/>
      <p:bldP spid="14" grpId="0" animBg="1" autoUpdateAnimBg="0"/>
      <p:bldP spid="15" grpId="0" animBg="1" autoUpdateAnimBg="0"/>
      <p:bldP spid="16" grpId="0" animBg="1" autoUpdateAnimBg="0"/>
      <p:bldP spid="17" grpId="0" animBg="1" autoUpdateAnimBg="0"/>
      <p:bldP spid="18" grpId="0" animBg="1" autoUpdateAnimBg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>
            <a:extLst>
              <a:ext uri="{FF2B5EF4-FFF2-40B4-BE49-F238E27FC236}">
                <a16:creationId xmlns:a16="http://schemas.microsoft.com/office/drawing/2014/main" xmlns="" id="{F0FC0F70-AC76-4EA2-86EB-0B407A4ACBB5}"/>
              </a:ext>
            </a:extLst>
          </p:cNvPr>
          <p:cNvGrpSpPr/>
          <p:nvPr/>
        </p:nvGrpSpPr>
        <p:grpSpPr>
          <a:xfrm>
            <a:off x="888612" y="235197"/>
            <a:ext cx="9950838" cy="775582"/>
            <a:chOff x="1136262" y="486657"/>
            <a:chExt cx="9950838" cy="775582"/>
          </a:xfrm>
        </p:grpSpPr>
        <p:sp>
          <p:nvSpPr>
            <p:cNvPr id="11" name="矩形 10">
              <a:extLst>
                <a:ext uri="{FF2B5EF4-FFF2-40B4-BE49-F238E27FC236}">
                  <a16:creationId xmlns:a16="http://schemas.microsoft.com/office/drawing/2014/main" xmlns="" id="{84C0791A-6676-4043-BBF1-DD2993D19C98}"/>
                </a:ext>
              </a:extLst>
            </p:cNvPr>
            <p:cNvSpPr/>
            <p:nvPr/>
          </p:nvSpPr>
          <p:spPr>
            <a:xfrm flipV="1">
              <a:off x="4310850" y="911744"/>
              <a:ext cx="6776250" cy="45719"/>
            </a:xfrm>
            <a:prstGeom prst="rect">
              <a:avLst/>
            </a:prstGeom>
            <a:solidFill>
              <a:srgbClr val="7C7C7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/>
            </a:p>
          </p:txBody>
        </p:sp>
        <p:sp>
          <p:nvSpPr>
            <p:cNvPr id="12" name="TextBox 8">
              <a:extLst>
                <a:ext uri="{FF2B5EF4-FFF2-40B4-BE49-F238E27FC236}">
                  <a16:creationId xmlns:a16="http://schemas.microsoft.com/office/drawing/2014/main" xmlns="" id="{E9BB0E5B-E5F4-4490-B3C7-C915B81DF5B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136262" y="486657"/>
              <a:ext cx="3255323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 anchor="ctr">
              <a:spAutoFit/>
            </a:bodyPr>
            <a:lstStyle/>
            <a:p>
              <a:pPr algn="ctr" eaLnBrk="1" hangingPunct="1"/>
              <a:r>
                <a:rPr lang="zh-CN" altLang="en-US" sz="3400" smtClean="0">
                  <a:solidFill>
                    <a:srgbClr val="7C7C7C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课文赏析</a:t>
              </a:r>
              <a:endParaRPr lang="zh-CN" altLang="en-US" sz="3400" dirty="0">
                <a:solidFill>
                  <a:srgbClr val="7C7C7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3" name="TextBox 8">
              <a:extLst>
                <a:ext uri="{FF2B5EF4-FFF2-40B4-BE49-F238E27FC236}">
                  <a16:creationId xmlns:a16="http://schemas.microsoft.com/office/drawing/2014/main" xmlns="" id="{339CB027-AF32-4B03-BE15-1DD5E6EA2AE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136263" y="1046795"/>
              <a:ext cx="3255323" cy="2154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 anchor="ctr">
              <a:spAutoFit/>
            </a:bodyPr>
            <a:lstStyle/>
            <a:p>
              <a:pPr algn="ctr" eaLnBrk="1" hangingPunct="1"/>
              <a:r>
                <a:rPr lang="en-US" altLang="zh-CN" sz="1400" dirty="0">
                  <a:solidFill>
                    <a:schemeClr val="bg1">
                      <a:lumMod val="6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CLICK TO ADD CAPTION TEXT</a:t>
              </a:r>
              <a:endParaRPr lang="zh-CN" altLang="en-US" sz="14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9" name="Rectangle 2"/>
          <p:cNvSpPr>
            <a:spLocks noGrp="1" noChangeArrowheads="1"/>
          </p:cNvSpPr>
          <p:nvPr/>
        </p:nvSpPr>
        <p:spPr bwMode="auto">
          <a:xfrm>
            <a:off x="2516273" y="1047697"/>
            <a:ext cx="8423275" cy="3481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cap="flat" cmpd="sng">
                <a:solidFill>
                  <a:srgbClr val="00000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indent="85725">
              <a:lnSpc>
                <a:spcPct val="150000"/>
              </a:lnSpc>
              <a:spcBef>
                <a:spcPts val="1800"/>
              </a:spcBef>
              <a:buClr>
                <a:schemeClr val="accent1"/>
              </a:buClr>
              <a:buFont typeface="Wingdings" pitchFamily="2" charset="2"/>
              <a:buNone/>
            </a:pPr>
            <a:r>
              <a:rPr lang="zh-CN" sz="3600" b="1" dirty="0">
                <a:solidFill>
                  <a:schemeClr val="bg1">
                    <a:lumMod val="50000"/>
                  </a:schemeClr>
                </a:solidFill>
                <a:ea typeface="隶书" pitchFamily="49" charset="-122"/>
              </a:rPr>
              <a:t>　　肉食者：吃肉的人。</a:t>
            </a:r>
            <a:r>
              <a:rPr lang="zh-CN" sz="3600" b="1" dirty="0">
                <a:solidFill>
                  <a:schemeClr val="bg1">
                    <a:lumMod val="50000"/>
                  </a:schemeClr>
                </a:solidFill>
                <a:latin typeface="宋体"/>
                <a:ea typeface="隶书" pitchFamily="49" charset="-122"/>
              </a:rPr>
              <a:t>“</a:t>
            </a:r>
            <a:r>
              <a:rPr lang="zh-CN" sz="3600" b="1" dirty="0">
                <a:solidFill>
                  <a:schemeClr val="bg1">
                    <a:lumMod val="50000"/>
                  </a:schemeClr>
                </a:solidFill>
                <a:ea typeface="隶书" pitchFamily="49" charset="-122"/>
              </a:rPr>
              <a:t>肉食</a:t>
            </a:r>
            <a:r>
              <a:rPr lang="zh-CN" sz="3600" b="1" dirty="0">
                <a:solidFill>
                  <a:schemeClr val="bg1">
                    <a:lumMod val="50000"/>
                  </a:schemeClr>
                </a:solidFill>
                <a:latin typeface="宋体"/>
                <a:ea typeface="隶书" pitchFamily="49" charset="-122"/>
              </a:rPr>
              <a:t>”</a:t>
            </a:r>
            <a:r>
              <a:rPr lang="zh-CN" sz="3600" b="1" dirty="0">
                <a:solidFill>
                  <a:schemeClr val="bg1">
                    <a:lumMod val="50000"/>
                  </a:schemeClr>
                </a:solidFill>
                <a:ea typeface="隶书" pitchFamily="49" charset="-122"/>
              </a:rPr>
              <a:t>在当时与公膳制有关，公膳是对某种品位的官员在办公时间免费供给的一种膳食，按规定</a:t>
            </a:r>
            <a:r>
              <a:rPr lang="zh-CN" sz="3600" b="1" dirty="0">
                <a:solidFill>
                  <a:schemeClr val="bg1">
                    <a:lumMod val="50000"/>
                  </a:schemeClr>
                </a:solidFill>
                <a:latin typeface="宋体"/>
                <a:ea typeface="隶书" pitchFamily="49" charset="-122"/>
              </a:rPr>
              <a:t>“</a:t>
            </a:r>
            <a:r>
              <a:rPr lang="zh-CN" sz="3600" b="1" dirty="0">
                <a:solidFill>
                  <a:schemeClr val="bg1">
                    <a:lumMod val="50000"/>
                  </a:schemeClr>
                </a:solidFill>
                <a:ea typeface="隶书" pitchFamily="49" charset="-122"/>
              </a:rPr>
              <a:t>大夫以上，实乃有肉</a:t>
            </a:r>
            <a:r>
              <a:rPr lang="zh-CN" sz="3600" b="1" dirty="0">
                <a:solidFill>
                  <a:schemeClr val="bg1">
                    <a:lumMod val="50000"/>
                  </a:schemeClr>
                </a:solidFill>
                <a:latin typeface="宋体"/>
                <a:ea typeface="隶书" pitchFamily="49" charset="-122"/>
              </a:rPr>
              <a:t>”</a:t>
            </a:r>
            <a:r>
              <a:rPr lang="zh-CN" sz="3600" b="1" dirty="0">
                <a:solidFill>
                  <a:schemeClr val="bg1">
                    <a:lumMod val="50000"/>
                  </a:schemeClr>
                </a:solidFill>
                <a:ea typeface="隶书" pitchFamily="49" charset="-122"/>
              </a:rPr>
              <a:t>。因此</a:t>
            </a:r>
            <a:r>
              <a:rPr lang="zh-CN" sz="3600" b="1" dirty="0">
                <a:solidFill>
                  <a:schemeClr val="bg1">
                    <a:lumMod val="50000"/>
                  </a:schemeClr>
                </a:solidFill>
                <a:latin typeface="宋体"/>
                <a:ea typeface="隶书" pitchFamily="49" charset="-122"/>
              </a:rPr>
              <a:t>“</a:t>
            </a:r>
            <a:r>
              <a:rPr lang="zh-CN" sz="3600" b="1" dirty="0">
                <a:solidFill>
                  <a:schemeClr val="bg1">
                    <a:lumMod val="50000"/>
                  </a:schemeClr>
                </a:solidFill>
                <a:ea typeface="隶书" pitchFamily="49" charset="-122"/>
              </a:rPr>
              <a:t>肉食者</a:t>
            </a:r>
            <a:r>
              <a:rPr lang="zh-CN" sz="3600" b="1" dirty="0">
                <a:solidFill>
                  <a:schemeClr val="bg1">
                    <a:lumMod val="50000"/>
                  </a:schemeClr>
                </a:solidFill>
                <a:latin typeface="宋体"/>
                <a:ea typeface="隶书" pitchFamily="49" charset="-122"/>
              </a:rPr>
              <a:t>”</a:t>
            </a:r>
            <a:r>
              <a:rPr lang="zh-CN" sz="3600" b="1" dirty="0">
                <a:solidFill>
                  <a:schemeClr val="bg1">
                    <a:lumMod val="50000"/>
                  </a:schemeClr>
                </a:solidFill>
                <a:ea typeface="隶书" pitchFamily="49" charset="-122"/>
              </a:rPr>
              <a:t>是指古代享受公膳食肉待遇的大夫以上的官员，此处借指有权位的人</a:t>
            </a:r>
            <a:endParaRPr lang="zh-CN" sz="3600" b="1" dirty="0">
              <a:solidFill>
                <a:schemeClr val="bg1">
                  <a:lumMod val="50000"/>
                </a:schemeClr>
              </a:solidFill>
              <a:ea typeface="华文新魏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0992266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 autoUpdateAnimBg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>
            <a:extLst>
              <a:ext uri="{FF2B5EF4-FFF2-40B4-BE49-F238E27FC236}">
                <a16:creationId xmlns:a16="http://schemas.microsoft.com/office/drawing/2014/main" xmlns="" id="{F0FC0F70-AC76-4EA2-86EB-0B407A4ACBB5}"/>
              </a:ext>
            </a:extLst>
          </p:cNvPr>
          <p:cNvGrpSpPr/>
          <p:nvPr/>
        </p:nvGrpSpPr>
        <p:grpSpPr>
          <a:xfrm>
            <a:off x="888612" y="235197"/>
            <a:ext cx="9950838" cy="775582"/>
            <a:chOff x="1136262" y="486657"/>
            <a:chExt cx="9950838" cy="775582"/>
          </a:xfrm>
        </p:grpSpPr>
        <p:sp>
          <p:nvSpPr>
            <p:cNvPr id="11" name="矩形 10">
              <a:extLst>
                <a:ext uri="{FF2B5EF4-FFF2-40B4-BE49-F238E27FC236}">
                  <a16:creationId xmlns:a16="http://schemas.microsoft.com/office/drawing/2014/main" xmlns="" id="{84C0791A-6676-4043-BBF1-DD2993D19C98}"/>
                </a:ext>
              </a:extLst>
            </p:cNvPr>
            <p:cNvSpPr/>
            <p:nvPr/>
          </p:nvSpPr>
          <p:spPr>
            <a:xfrm flipV="1">
              <a:off x="4310850" y="911744"/>
              <a:ext cx="6776250" cy="45719"/>
            </a:xfrm>
            <a:prstGeom prst="rect">
              <a:avLst/>
            </a:prstGeom>
            <a:solidFill>
              <a:srgbClr val="7C7C7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/>
            </a:p>
          </p:txBody>
        </p:sp>
        <p:sp>
          <p:nvSpPr>
            <p:cNvPr id="12" name="TextBox 8">
              <a:extLst>
                <a:ext uri="{FF2B5EF4-FFF2-40B4-BE49-F238E27FC236}">
                  <a16:creationId xmlns:a16="http://schemas.microsoft.com/office/drawing/2014/main" xmlns="" id="{E9BB0E5B-E5F4-4490-B3C7-C915B81DF5B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136262" y="486657"/>
              <a:ext cx="3255323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 anchor="ctr">
              <a:spAutoFit/>
            </a:bodyPr>
            <a:lstStyle/>
            <a:p>
              <a:pPr algn="ctr" eaLnBrk="1" hangingPunct="1"/>
              <a:r>
                <a:rPr lang="zh-CN" altLang="en-US" sz="3400" smtClean="0">
                  <a:solidFill>
                    <a:srgbClr val="7C7C7C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课文赏析</a:t>
              </a:r>
              <a:endParaRPr lang="zh-CN" altLang="en-US" sz="3400" dirty="0">
                <a:solidFill>
                  <a:srgbClr val="7C7C7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3" name="TextBox 8">
              <a:extLst>
                <a:ext uri="{FF2B5EF4-FFF2-40B4-BE49-F238E27FC236}">
                  <a16:creationId xmlns:a16="http://schemas.microsoft.com/office/drawing/2014/main" xmlns="" id="{339CB027-AF32-4B03-BE15-1DD5E6EA2AE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136263" y="1046795"/>
              <a:ext cx="3255323" cy="2154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 anchor="ctr">
              <a:spAutoFit/>
            </a:bodyPr>
            <a:lstStyle/>
            <a:p>
              <a:pPr algn="ctr" eaLnBrk="1" hangingPunct="1"/>
              <a:r>
                <a:rPr lang="en-US" altLang="zh-CN" sz="1400" dirty="0">
                  <a:solidFill>
                    <a:schemeClr val="bg1">
                      <a:lumMod val="6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CLICK TO ADD CAPTION TEXT</a:t>
              </a:r>
              <a:endParaRPr lang="zh-CN" altLang="en-US" sz="14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2874956" y="955214"/>
            <a:ext cx="2376487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 indent="269875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600" b="1" dirty="0">
                <a:solidFill>
                  <a:schemeClr val="bg1">
                    <a:lumMod val="50000"/>
                  </a:schemeClr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译文： </a:t>
            </a:r>
          </a:p>
        </p:txBody>
      </p:sp>
      <p:sp>
        <p:nvSpPr>
          <p:cNvPr id="9" name="Rectangle 4"/>
          <p:cNvSpPr>
            <a:spLocks noChangeArrowheads="1"/>
          </p:cNvSpPr>
          <p:nvPr/>
        </p:nvSpPr>
        <p:spPr bwMode="auto">
          <a:xfrm>
            <a:off x="3044890" y="1412649"/>
            <a:ext cx="7848600" cy="53276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 indent="269875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35000"/>
              </a:lnSpc>
            </a:pPr>
            <a:r>
              <a:rPr lang="en-US" altLang="zh-CN" sz="3600" b="1" dirty="0">
                <a:solidFill>
                  <a:schemeClr val="bg1">
                    <a:lumMod val="50000"/>
                  </a:schemeClr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   </a:t>
            </a:r>
            <a:r>
              <a:rPr lang="zh-CN" altLang="en-US" sz="3600" b="1" dirty="0">
                <a:solidFill>
                  <a:schemeClr val="bg1">
                    <a:lumMod val="50000"/>
                  </a:schemeClr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鲁庄公十年的春天，齐国军队攻打我们鲁国，鲁庄公将要迎战。曹刿请求庄公接见。他的同乡说：</a:t>
            </a:r>
            <a:r>
              <a:rPr lang="zh-CN" altLang="en-US" sz="3600" b="1" dirty="0">
                <a:solidFill>
                  <a:schemeClr val="bg1">
                    <a:lumMod val="50000"/>
                  </a:schemeClr>
                </a:solidFill>
                <a:ea typeface="楷体_GB2312" panose="02010609030101010101" pitchFamily="49" charset="-122"/>
              </a:rPr>
              <a:t>“</a:t>
            </a:r>
            <a:r>
              <a:rPr lang="zh-CN" altLang="en-US" sz="3600" b="1" dirty="0">
                <a:solidFill>
                  <a:schemeClr val="bg1">
                    <a:lumMod val="50000"/>
                  </a:schemeClr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大官们会谋划这件事的，你又何必参与呢？</a:t>
            </a:r>
            <a:r>
              <a:rPr lang="zh-CN" altLang="en-US" sz="3600" b="1" dirty="0">
                <a:solidFill>
                  <a:schemeClr val="bg1">
                    <a:lumMod val="50000"/>
                  </a:schemeClr>
                </a:solidFill>
                <a:ea typeface="楷体_GB2312" panose="02010609030101010101" pitchFamily="49" charset="-122"/>
              </a:rPr>
              <a:t>”</a:t>
            </a:r>
            <a:r>
              <a:rPr lang="zh-CN" altLang="en-US" sz="3600" b="1" dirty="0">
                <a:solidFill>
                  <a:schemeClr val="bg1">
                    <a:lumMod val="50000"/>
                  </a:schemeClr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曹刿说：</a:t>
            </a:r>
            <a:r>
              <a:rPr lang="zh-CN" altLang="en-US" sz="3600" b="1" dirty="0">
                <a:solidFill>
                  <a:schemeClr val="bg1">
                    <a:lumMod val="50000"/>
                  </a:schemeClr>
                </a:solidFill>
                <a:ea typeface="楷体_GB2312" panose="02010609030101010101" pitchFamily="49" charset="-122"/>
              </a:rPr>
              <a:t>“</a:t>
            </a:r>
            <a:r>
              <a:rPr lang="zh-CN" altLang="en-US" sz="3600" b="1" dirty="0">
                <a:solidFill>
                  <a:schemeClr val="bg1">
                    <a:lumMod val="50000"/>
                  </a:schemeClr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大官们眼光短浅，不能深谋远虑。</a:t>
            </a:r>
            <a:r>
              <a:rPr lang="zh-CN" altLang="en-US" sz="3600" b="1" dirty="0">
                <a:solidFill>
                  <a:schemeClr val="bg1">
                    <a:lumMod val="50000"/>
                  </a:schemeClr>
                </a:solidFill>
                <a:ea typeface="楷体_GB2312" panose="02010609030101010101" pitchFamily="49" charset="-122"/>
              </a:rPr>
              <a:t>”</a:t>
            </a:r>
            <a:r>
              <a:rPr lang="zh-CN" altLang="en-US" sz="3600" b="1" dirty="0">
                <a:solidFill>
                  <a:schemeClr val="bg1">
                    <a:lumMod val="50000"/>
                  </a:schemeClr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于是进宫廷去见庄公。</a:t>
            </a:r>
          </a:p>
        </p:txBody>
      </p:sp>
    </p:spTree>
    <p:extLst>
      <p:ext uri="{BB962C8B-B14F-4D97-AF65-F5344CB8AC3E}">
        <p14:creationId xmlns:p14="http://schemas.microsoft.com/office/powerpoint/2010/main" val="194103886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utoUpdateAnimBg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>
            <a:extLst>
              <a:ext uri="{FF2B5EF4-FFF2-40B4-BE49-F238E27FC236}">
                <a16:creationId xmlns:a16="http://schemas.microsoft.com/office/drawing/2014/main" xmlns="" id="{F0FC0F70-AC76-4EA2-86EB-0B407A4ACBB5}"/>
              </a:ext>
            </a:extLst>
          </p:cNvPr>
          <p:cNvGrpSpPr/>
          <p:nvPr/>
        </p:nvGrpSpPr>
        <p:grpSpPr>
          <a:xfrm>
            <a:off x="888612" y="235197"/>
            <a:ext cx="9950838" cy="775582"/>
            <a:chOff x="1136262" y="486657"/>
            <a:chExt cx="9950838" cy="775582"/>
          </a:xfrm>
        </p:grpSpPr>
        <p:sp>
          <p:nvSpPr>
            <p:cNvPr id="11" name="矩形 10">
              <a:extLst>
                <a:ext uri="{FF2B5EF4-FFF2-40B4-BE49-F238E27FC236}">
                  <a16:creationId xmlns:a16="http://schemas.microsoft.com/office/drawing/2014/main" xmlns="" id="{84C0791A-6676-4043-BBF1-DD2993D19C98}"/>
                </a:ext>
              </a:extLst>
            </p:cNvPr>
            <p:cNvSpPr/>
            <p:nvPr/>
          </p:nvSpPr>
          <p:spPr>
            <a:xfrm flipV="1">
              <a:off x="4310850" y="911744"/>
              <a:ext cx="6776250" cy="45719"/>
            </a:xfrm>
            <a:prstGeom prst="rect">
              <a:avLst/>
            </a:prstGeom>
            <a:solidFill>
              <a:srgbClr val="7C7C7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/>
            </a:p>
          </p:txBody>
        </p:sp>
        <p:sp>
          <p:nvSpPr>
            <p:cNvPr id="12" name="TextBox 8">
              <a:extLst>
                <a:ext uri="{FF2B5EF4-FFF2-40B4-BE49-F238E27FC236}">
                  <a16:creationId xmlns:a16="http://schemas.microsoft.com/office/drawing/2014/main" xmlns="" id="{E9BB0E5B-E5F4-4490-B3C7-C915B81DF5B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136262" y="486657"/>
              <a:ext cx="3255323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 anchor="ctr">
              <a:spAutoFit/>
            </a:bodyPr>
            <a:lstStyle/>
            <a:p>
              <a:pPr algn="ctr" eaLnBrk="1" hangingPunct="1"/>
              <a:r>
                <a:rPr lang="zh-CN" altLang="en-US" sz="3400" smtClean="0">
                  <a:solidFill>
                    <a:srgbClr val="7C7C7C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课文赏析</a:t>
              </a:r>
              <a:endParaRPr lang="zh-CN" altLang="en-US" sz="3400" dirty="0">
                <a:solidFill>
                  <a:srgbClr val="7C7C7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3" name="TextBox 8">
              <a:extLst>
                <a:ext uri="{FF2B5EF4-FFF2-40B4-BE49-F238E27FC236}">
                  <a16:creationId xmlns:a16="http://schemas.microsoft.com/office/drawing/2014/main" xmlns="" id="{339CB027-AF32-4B03-BE15-1DD5E6EA2AE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136263" y="1046795"/>
              <a:ext cx="3255323" cy="2154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 anchor="ctr">
              <a:spAutoFit/>
            </a:bodyPr>
            <a:lstStyle/>
            <a:p>
              <a:pPr algn="ctr" eaLnBrk="1" hangingPunct="1"/>
              <a:r>
                <a:rPr lang="en-US" altLang="zh-CN" sz="1400" dirty="0">
                  <a:solidFill>
                    <a:schemeClr val="bg1">
                      <a:lumMod val="6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CLICK TO ADD CAPTION TEXT</a:t>
              </a:r>
              <a:endParaRPr lang="zh-CN" altLang="en-US" sz="14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2982912" y="903057"/>
            <a:ext cx="7920038" cy="56323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3600" b="1" dirty="0">
                <a:solidFill>
                  <a:schemeClr val="bg1">
                    <a:lumMod val="50000"/>
                  </a:schemeClr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    </a:t>
            </a:r>
            <a:r>
              <a:rPr lang="zh-CN" altLang="en-US" sz="3600" b="1" dirty="0">
                <a:solidFill>
                  <a:schemeClr val="bg1">
                    <a:lumMod val="50000"/>
                  </a:schemeClr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曹刿问庄公：</a:t>
            </a:r>
            <a:r>
              <a:rPr lang="zh-CN" altLang="en-US" sz="3600" b="1" dirty="0">
                <a:solidFill>
                  <a:schemeClr val="bg1">
                    <a:lumMod val="50000"/>
                  </a:schemeClr>
                </a:solidFill>
                <a:ea typeface="楷体_GB2312" panose="02010609030101010101" pitchFamily="49" charset="-122"/>
              </a:rPr>
              <a:t>“</a:t>
            </a:r>
            <a:r>
              <a:rPr lang="zh-CN" altLang="en-US" sz="3600" b="1" dirty="0">
                <a:solidFill>
                  <a:schemeClr val="bg1">
                    <a:lumMod val="50000"/>
                  </a:schemeClr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您凭什么跟齐国打仗？</a:t>
            </a:r>
            <a:r>
              <a:rPr lang="zh-CN" altLang="en-US" sz="3600" b="1" dirty="0">
                <a:solidFill>
                  <a:schemeClr val="bg1">
                    <a:lumMod val="50000"/>
                  </a:schemeClr>
                </a:solidFill>
                <a:ea typeface="楷体_GB2312" panose="02010609030101010101" pitchFamily="49" charset="-122"/>
              </a:rPr>
              <a:t>”</a:t>
            </a:r>
            <a:r>
              <a:rPr lang="zh-CN" altLang="en-US" sz="3600" b="1" dirty="0">
                <a:solidFill>
                  <a:schemeClr val="bg1">
                    <a:lumMod val="50000"/>
                  </a:schemeClr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庄公说：</a:t>
            </a:r>
            <a:r>
              <a:rPr lang="zh-CN" altLang="en-US" sz="3600" b="1" dirty="0">
                <a:solidFill>
                  <a:schemeClr val="bg1">
                    <a:lumMod val="50000"/>
                  </a:schemeClr>
                </a:solidFill>
                <a:ea typeface="楷体_GB2312" panose="02010609030101010101" pitchFamily="49" charset="-122"/>
              </a:rPr>
              <a:t>“</a:t>
            </a:r>
            <a:r>
              <a:rPr lang="zh-CN" altLang="en-US" sz="3600" b="1" dirty="0">
                <a:solidFill>
                  <a:schemeClr val="bg1">
                    <a:lumMod val="50000"/>
                  </a:schemeClr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衣食是使人生活安定的东西，我不敢独自占有，一定拿来分给别人。</a:t>
            </a:r>
            <a:r>
              <a:rPr lang="zh-CN" altLang="en-US" sz="3600" b="1" dirty="0">
                <a:solidFill>
                  <a:schemeClr val="bg1">
                    <a:lumMod val="50000"/>
                  </a:schemeClr>
                </a:solidFill>
                <a:ea typeface="楷体_GB2312" panose="02010609030101010101" pitchFamily="49" charset="-122"/>
              </a:rPr>
              <a:t>”</a:t>
            </a:r>
            <a:r>
              <a:rPr lang="zh-CN" altLang="en-US" sz="3600" b="1" dirty="0">
                <a:solidFill>
                  <a:schemeClr val="bg1">
                    <a:lumMod val="50000"/>
                  </a:schemeClr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曹刿说：</a:t>
            </a:r>
            <a:r>
              <a:rPr lang="zh-CN" altLang="en-US" sz="3600" b="1" dirty="0">
                <a:solidFill>
                  <a:schemeClr val="bg1">
                    <a:lumMod val="50000"/>
                  </a:schemeClr>
                </a:solidFill>
                <a:ea typeface="楷体_GB2312" panose="02010609030101010101" pitchFamily="49" charset="-122"/>
              </a:rPr>
              <a:t>“</a:t>
            </a:r>
            <a:r>
              <a:rPr lang="zh-CN" altLang="en-US" sz="3600" b="1" dirty="0">
                <a:solidFill>
                  <a:schemeClr val="bg1">
                    <a:lumMod val="50000"/>
                  </a:schemeClr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这种小恩小惠不能遍及百姓，老百姓是不会听从您的。</a:t>
            </a:r>
            <a:r>
              <a:rPr lang="zh-CN" altLang="en-US" sz="3600" b="1" dirty="0">
                <a:solidFill>
                  <a:schemeClr val="bg1">
                    <a:lumMod val="50000"/>
                  </a:schemeClr>
                </a:solidFill>
                <a:ea typeface="楷体_GB2312" panose="02010609030101010101" pitchFamily="49" charset="-122"/>
              </a:rPr>
              <a:t>”</a:t>
            </a:r>
            <a:r>
              <a:rPr lang="zh-CN" altLang="en-US" sz="3600" b="1" dirty="0">
                <a:solidFill>
                  <a:schemeClr val="bg1">
                    <a:lumMod val="50000"/>
                  </a:schemeClr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庄公说：</a:t>
            </a:r>
            <a:r>
              <a:rPr lang="zh-CN" altLang="en-US" sz="3600" b="1" dirty="0">
                <a:solidFill>
                  <a:schemeClr val="bg1">
                    <a:lumMod val="50000"/>
                  </a:schemeClr>
                </a:solidFill>
                <a:ea typeface="楷体_GB2312" panose="02010609030101010101" pitchFamily="49" charset="-122"/>
              </a:rPr>
              <a:t>“</a:t>
            </a:r>
            <a:r>
              <a:rPr lang="zh-CN" altLang="en-US" sz="3600" b="1" dirty="0">
                <a:solidFill>
                  <a:schemeClr val="bg1">
                    <a:lumMod val="50000"/>
                  </a:schemeClr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祭祀用的牛羊、玉帛之类，我从来不敢虚报数目，一定要做到诚实可信。</a:t>
            </a:r>
            <a:r>
              <a:rPr lang="zh-CN" altLang="en-US" sz="3600" b="1" dirty="0">
                <a:solidFill>
                  <a:schemeClr val="bg1">
                    <a:lumMod val="50000"/>
                  </a:schemeClr>
                </a:solidFill>
                <a:ea typeface="楷体_GB2312" panose="02010609030101010101" pitchFamily="49" charset="-122"/>
              </a:rPr>
              <a:t>”</a:t>
            </a:r>
            <a:r>
              <a:rPr lang="zh-CN" altLang="en-US" sz="3600" b="1" dirty="0">
                <a:solidFill>
                  <a:schemeClr val="bg1">
                    <a:lumMod val="50000"/>
                  </a:schemeClr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曹刿说：</a:t>
            </a:r>
            <a:r>
              <a:rPr lang="zh-CN" altLang="en-US" sz="3600" b="1" dirty="0">
                <a:solidFill>
                  <a:schemeClr val="bg1">
                    <a:lumMod val="50000"/>
                  </a:schemeClr>
                </a:solidFill>
                <a:ea typeface="楷体_GB2312" panose="02010609030101010101" pitchFamily="49" charset="-122"/>
              </a:rPr>
              <a:t>“</a:t>
            </a:r>
            <a:r>
              <a:rPr lang="zh-CN" altLang="en-US" sz="3600" b="1" dirty="0">
                <a:solidFill>
                  <a:schemeClr val="bg1">
                    <a:lumMod val="50000"/>
                  </a:schemeClr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这点诚意难以使人信服，神是不会保佑您的。</a:t>
            </a:r>
            <a:r>
              <a:rPr lang="zh-CN" altLang="en-US" sz="3600" b="1" dirty="0">
                <a:solidFill>
                  <a:schemeClr val="bg1">
                    <a:lumMod val="50000"/>
                  </a:schemeClr>
                </a:solidFill>
                <a:ea typeface="楷体_GB2312" panose="02010609030101010101" pitchFamily="49" charset="-122"/>
              </a:rPr>
              <a:t>”</a:t>
            </a:r>
            <a:endParaRPr lang="zh-CN" altLang="en-US" sz="3600" b="1" dirty="0">
              <a:solidFill>
                <a:schemeClr val="bg1">
                  <a:lumMod val="50000"/>
                </a:schemeClr>
              </a:solidFill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431870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utoUpdateAnimBg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>
            <a:extLst>
              <a:ext uri="{FF2B5EF4-FFF2-40B4-BE49-F238E27FC236}">
                <a16:creationId xmlns:a16="http://schemas.microsoft.com/office/drawing/2014/main" xmlns="" id="{0F2D4C56-758E-4C1A-918C-4767A25BE24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40"/>
            <a:ext cx="12190413" cy="6857107"/>
          </a:xfrm>
          <a:prstGeom prst="rect">
            <a:avLst/>
          </a:prstGeom>
        </p:spPr>
      </p:pic>
      <p:grpSp>
        <p:nvGrpSpPr>
          <p:cNvPr id="12" name="组合 11">
            <a:extLst>
              <a:ext uri="{FF2B5EF4-FFF2-40B4-BE49-F238E27FC236}">
                <a16:creationId xmlns:a16="http://schemas.microsoft.com/office/drawing/2014/main" xmlns="" id="{C9E890BA-76EC-4692-B729-2B806545BD47}"/>
              </a:ext>
            </a:extLst>
          </p:cNvPr>
          <p:cNvGrpSpPr/>
          <p:nvPr/>
        </p:nvGrpSpPr>
        <p:grpSpPr>
          <a:xfrm>
            <a:off x="3007566" y="2061338"/>
            <a:ext cx="1634284" cy="1148372"/>
            <a:chOff x="2704764" y="2455280"/>
            <a:chExt cx="2122326" cy="1148372"/>
          </a:xfrm>
        </p:grpSpPr>
        <p:grpSp>
          <p:nvGrpSpPr>
            <p:cNvPr id="13" name="组合 12">
              <a:extLst>
                <a:ext uri="{FF2B5EF4-FFF2-40B4-BE49-F238E27FC236}">
                  <a16:creationId xmlns:a16="http://schemas.microsoft.com/office/drawing/2014/main" xmlns="" id="{E923E1E1-46E2-4B54-AE00-AEA8B795C994}"/>
                </a:ext>
              </a:extLst>
            </p:cNvPr>
            <p:cNvGrpSpPr/>
            <p:nvPr/>
          </p:nvGrpSpPr>
          <p:grpSpPr>
            <a:xfrm>
              <a:off x="2704764" y="2455280"/>
              <a:ext cx="2122326" cy="1148372"/>
              <a:chOff x="5761706" y="1696602"/>
              <a:chExt cx="4372095" cy="1546878"/>
            </a:xfrm>
            <a:solidFill>
              <a:schemeClr val="tx2">
                <a:lumMod val="50000"/>
              </a:schemeClr>
            </a:solidFill>
          </p:grpSpPr>
          <p:grpSp>
            <p:nvGrpSpPr>
              <p:cNvPr id="15" name="组合 14">
                <a:extLst>
                  <a:ext uri="{FF2B5EF4-FFF2-40B4-BE49-F238E27FC236}">
                    <a16:creationId xmlns:a16="http://schemas.microsoft.com/office/drawing/2014/main" xmlns="" id="{62B50932-833C-4EC1-B73D-F09C6845684C}"/>
                  </a:ext>
                </a:extLst>
              </p:cNvPr>
              <p:cNvGrpSpPr/>
              <p:nvPr/>
            </p:nvGrpSpPr>
            <p:grpSpPr>
              <a:xfrm rot="5400000" flipH="1" flipV="1">
                <a:off x="7174315" y="283993"/>
                <a:ext cx="1546878" cy="4372095"/>
                <a:chOff x="8386566" y="1355111"/>
                <a:chExt cx="2265953" cy="4260955"/>
              </a:xfrm>
              <a:grpFill/>
            </p:grpSpPr>
            <p:sp>
              <p:nvSpPr>
                <p:cNvPr id="18" name="矩形 17">
                  <a:extLst>
                    <a:ext uri="{FF2B5EF4-FFF2-40B4-BE49-F238E27FC236}">
                      <a16:creationId xmlns:a16="http://schemas.microsoft.com/office/drawing/2014/main" xmlns="" id="{A1A4BCFF-2992-43F6-9BAF-9A50C9F7B5C2}"/>
                    </a:ext>
                  </a:extLst>
                </p:cNvPr>
                <p:cNvSpPr/>
                <p:nvPr/>
              </p:nvSpPr>
              <p:spPr>
                <a:xfrm>
                  <a:off x="8386566" y="1355111"/>
                  <a:ext cx="78533" cy="4259367"/>
                </a:xfrm>
                <a:prstGeom prst="rect">
                  <a:avLst/>
                </a:prstGeom>
                <a:solidFill>
                  <a:srgbClr val="7C7C7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rgbClr val="7C7C7C"/>
                    </a:solidFill>
                  </a:endParaRPr>
                </a:p>
              </p:txBody>
            </p:sp>
            <p:sp>
              <p:nvSpPr>
                <p:cNvPr id="19" name="矩形 18">
                  <a:extLst>
                    <a:ext uri="{FF2B5EF4-FFF2-40B4-BE49-F238E27FC236}">
                      <a16:creationId xmlns:a16="http://schemas.microsoft.com/office/drawing/2014/main" xmlns="" id="{CB902646-9AE1-4AAE-BAC6-344FAAABF2C7}"/>
                    </a:ext>
                  </a:extLst>
                </p:cNvPr>
                <p:cNvSpPr/>
                <p:nvPr/>
              </p:nvSpPr>
              <p:spPr>
                <a:xfrm flipH="1">
                  <a:off x="10585547" y="1355111"/>
                  <a:ext cx="66972" cy="4259308"/>
                </a:xfrm>
                <a:prstGeom prst="rect">
                  <a:avLst/>
                </a:prstGeom>
                <a:solidFill>
                  <a:srgbClr val="7C7C7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rgbClr val="7C7C7C"/>
                    </a:solidFill>
                  </a:endParaRPr>
                </a:p>
              </p:txBody>
            </p:sp>
            <p:sp>
              <p:nvSpPr>
                <p:cNvPr id="20" name="矩形 19">
                  <a:extLst>
                    <a:ext uri="{FF2B5EF4-FFF2-40B4-BE49-F238E27FC236}">
                      <a16:creationId xmlns:a16="http://schemas.microsoft.com/office/drawing/2014/main" xmlns="" id="{F2C62F8D-D69E-4145-92DC-212590B0FEB8}"/>
                    </a:ext>
                  </a:extLst>
                </p:cNvPr>
                <p:cNvSpPr/>
                <p:nvPr/>
              </p:nvSpPr>
              <p:spPr>
                <a:xfrm rot="16200000">
                  <a:off x="9481982" y="4507753"/>
                  <a:ext cx="45719" cy="2170907"/>
                </a:xfrm>
                <a:prstGeom prst="rect">
                  <a:avLst/>
                </a:prstGeom>
                <a:solidFill>
                  <a:srgbClr val="7C7C7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rgbClr val="7C7C7C"/>
                    </a:solidFill>
                  </a:endParaRPr>
                </a:p>
              </p:txBody>
            </p:sp>
            <p:sp>
              <p:nvSpPr>
                <p:cNvPr id="21" name="矩形 20">
                  <a:extLst>
                    <a:ext uri="{FF2B5EF4-FFF2-40B4-BE49-F238E27FC236}">
                      <a16:creationId xmlns:a16="http://schemas.microsoft.com/office/drawing/2014/main" xmlns="" id="{57D5E93F-13F1-4E25-9F27-DD4906360C02}"/>
                    </a:ext>
                  </a:extLst>
                </p:cNvPr>
                <p:cNvSpPr/>
                <p:nvPr/>
              </p:nvSpPr>
              <p:spPr>
                <a:xfrm rot="16200000">
                  <a:off x="9482729" y="292518"/>
                  <a:ext cx="45719" cy="2170907"/>
                </a:xfrm>
                <a:prstGeom prst="rect">
                  <a:avLst/>
                </a:prstGeom>
                <a:solidFill>
                  <a:srgbClr val="7C7C7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rgbClr val="7C7C7C"/>
                    </a:solidFill>
                  </a:endParaRPr>
                </a:p>
              </p:txBody>
            </p:sp>
            <p:sp>
              <p:nvSpPr>
                <p:cNvPr id="22" name="矩形 21">
                  <a:extLst>
                    <a:ext uri="{FF2B5EF4-FFF2-40B4-BE49-F238E27FC236}">
                      <a16:creationId xmlns:a16="http://schemas.microsoft.com/office/drawing/2014/main" xmlns="" id="{64E510F5-3043-455F-A1FC-98D29C43F0AB}"/>
                    </a:ext>
                  </a:extLst>
                </p:cNvPr>
                <p:cNvSpPr/>
                <p:nvPr/>
              </p:nvSpPr>
              <p:spPr>
                <a:xfrm>
                  <a:off x="10590295" y="5075585"/>
                  <a:ext cx="45719" cy="538837"/>
                </a:xfrm>
                <a:prstGeom prst="rect">
                  <a:avLst/>
                </a:prstGeom>
                <a:solidFill>
                  <a:srgbClr val="79797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rgbClr val="7C7C7C"/>
                    </a:solidFill>
                  </a:endParaRPr>
                </a:p>
              </p:txBody>
            </p:sp>
          </p:grpSp>
          <p:sp>
            <p:nvSpPr>
              <p:cNvPr id="16" name="TextBox 1">
                <a:extLst>
                  <a:ext uri="{FF2B5EF4-FFF2-40B4-BE49-F238E27FC236}">
                    <a16:creationId xmlns:a16="http://schemas.microsoft.com/office/drawing/2014/main" xmlns="" id="{BB69AEE3-4CFA-4621-B9EC-CC3906B450AF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7555510" y="1836401"/>
                <a:ext cx="2298916" cy="1243741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/>
                <a:r>
                  <a:rPr lang="zh-CN" altLang="en-US" sz="5400" dirty="0">
                    <a:solidFill>
                      <a:srgbClr val="7C7C7C"/>
                    </a:solidFill>
                    <a:latin typeface="叶根友刀锋黑草" panose="02010601030101010101" pitchFamily="2" charset="-122"/>
                    <a:ea typeface="叶根友刀锋黑草" panose="02010601030101010101" pitchFamily="2" charset="-122"/>
                  </a:rPr>
                  <a:t>肆</a:t>
                </a:r>
              </a:p>
            </p:txBody>
          </p:sp>
        </p:grpSp>
        <p:pic>
          <p:nvPicPr>
            <p:cNvPr id="14" name="Picture 2" descr="G:\公司\茶\印章.png">
              <a:extLst>
                <a:ext uri="{FF2B5EF4-FFF2-40B4-BE49-F238E27FC236}">
                  <a16:creationId xmlns:a16="http://schemas.microsoft.com/office/drawing/2014/main" xmlns="" id="{09B83B0D-D53E-4999-B65A-9A2FEE5AC60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brightnessContrast bright="38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73142" y="2548183"/>
              <a:ext cx="602380" cy="895996"/>
            </a:xfrm>
            <a:prstGeom prst="rect">
              <a:avLst/>
            </a:prstGeom>
            <a:noFill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cxnSp>
        <p:nvCxnSpPr>
          <p:cNvPr id="23" name="直接连接符 27">
            <a:extLst>
              <a:ext uri="{FF2B5EF4-FFF2-40B4-BE49-F238E27FC236}">
                <a16:creationId xmlns:a16="http://schemas.microsoft.com/office/drawing/2014/main" xmlns="" id="{E759510B-FBFD-40A9-9E32-52CEAAB290E8}"/>
              </a:ext>
            </a:extLst>
          </p:cNvPr>
          <p:cNvCxnSpPr>
            <a:cxnSpLocks noChangeShapeType="1"/>
          </p:cNvCxnSpPr>
          <p:nvPr/>
        </p:nvCxnSpPr>
        <p:spPr bwMode="auto">
          <a:xfrm flipV="1">
            <a:off x="4999411" y="931658"/>
            <a:ext cx="0" cy="3293365"/>
          </a:xfrm>
          <a:prstGeom prst="line">
            <a:avLst/>
          </a:prstGeom>
          <a:noFill/>
          <a:ln w="19050">
            <a:solidFill>
              <a:srgbClr val="4D4B4C">
                <a:alpha val="67842"/>
              </a:srgb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24" name="组合 23">
            <a:extLst>
              <a:ext uri="{FF2B5EF4-FFF2-40B4-BE49-F238E27FC236}">
                <a16:creationId xmlns:a16="http://schemas.microsoft.com/office/drawing/2014/main" xmlns="" id="{941C7D8D-DC26-482C-AA05-8C5A21D8F682}"/>
              </a:ext>
            </a:extLst>
          </p:cNvPr>
          <p:cNvGrpSpPr/>
          <p:nvPr/>
        </p:nvGrpSpPr>
        <p:grpSpPr>
          <a:xfrm>
            <a:off x="5187540" y="2035441"/>
            <a:ext cx="4335686" cy="1100676"/>
            <a:chOff x="6199209" y="1600353"/>
            <a:chExt cx="3199171" cy="812156"/>
          </a:xfrm>
        </p:grpSpPr>
        <p:sp>
          <p:nvSpPr>
            <p:cNvPr id="25" name="Rectangle 39">
              <a:extLst>
                <a:ext uri="{FF2B5EF4-FFF2-40B4-BE49-F238E27FC236}">
                  <a16:creationId xmlns:a16="http://schemas.microsoft.com/office/drawing/2014/main" xmlns="" id="{23613FEE-301E-4021-A92D-6305FFD0E2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99209" y="1600353"/>
              <a:ext cx="3199171" cy="5450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>
                <a:buFont typeface="Arial" pitchFamily="34" charset="0"/>
                <a:buNone/>
              </a:pPr>
              <a:r>
                <a:rPr lang="zh-CN" altLang="en-US" sz="4800" smtClean="0">
                  <a:solidFill>
                    <a:srgbClr val="7C7C7C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随 堂 练 习</a:t>
              </a:r>
              <a:endParaRPr lang="en-US" altLang="zh-CN" sz="4800" dirty="0">
                <a:solidFill>
                  <a:srgbClr val="7C7C7C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6" name="Rectangle 39">
              <a:extLst>
                <a:ext uri="{FF2B5EF4-FFF2-40B4-BE49-F238E27FC236}">
                  <a16:creationId xmlns:a16="http://schemas.microsoft.com/office/drawing/2014/main" xmlns="" id="{FAA178B6-036D-4CFC-8CC5-F76CE83EEBE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54729" y="2185409"/>
              <a:ext cx="2730485" cy="2271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>
                <a:buFont typeface="Arial" pitchFamily="34" charset="0"/>
                <a:buNone/>
              </a:pPr>
              <a:r>
                <a:rPr lang="en-US" altLang="zh-CN" sz="2000" dirty="0">
                  <a:solidFill>
                    <a:srgbClr val="7C7C7C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write your great  title here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05675570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750"/>
                            </p:stCondLst>
                            <p:childTnLst>
                              <p:par>
                                <p:cTn id="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250"/>
                            </p:stCondLst>
                            <p:childTnLst>
                              <p:par>
                                <p:cTn id="1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>
            <a:extLst>
              <a:ext uri="{FF2B5EF4-FFF2-40B4-BE49-F238E27FC236}">
                <a16:creationId xmlns:a16="http://schemas.microsoft.com/office/drawing/2014/main" xmlns="" id="{F0FC0F70-AC76-4EA2-86EB-0B407A4ACBB5}"/>
              </a:ext>
            </a:extLst>
          </p:cNvPr>
          <p:cNvGrpSpPr/>
          <p:nvPr/>
        </p:nvGrpSpPr>
        <p:grpSpPr>
          <a:xfrm>
            <a:off x="888612" y="235197"/>
            <a:ext cx="9950838" cy="775582"/>
            <a:chOff x="1136262" y="486657"/>
            <a:chExt cx="9950838" cy="775582"/>
          </a:xfrm>
        </p:grpSpPr>
        <p:sp>
          <p:nvSpPr>
            <p:cNvPr id="11" name="矩形 10">
              <a:extLst>
                <a:ext uri="{FF2B5EF4-FFF2-40B4-BE49-F238E27FC236}">
                  <a16:creationId xmlns:a16="http://schemas.microsoft.com/office/drawing/2014/main" xmlns="" id="{84C0791A-6676-4043-BBF1-DD2993D19C98}"/>
                </a:ext>
              </a:extLst>
            </p:cNvPr>
            <p:cNvSpPr/>
            <p:nvPr/>
          </p:nvSpPr>
          <p:spPr>
            <a:xfrm flipV="1">
              <a:off x="4310850" y="911744"/>
              <a:ext cx="6776250" cy="45719"/>
            </a:xfrm>
            <a:prstGeom prst="rect">
              <a:avLst/>
            </a:prstGeom>
            <a:solidFill>
              <a:srgbClr val="7C7C7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/>
            </a:p>
          </p:txBody>
        </p:sp>
        <p:sp>
          <p:nvSpPr>
            <p:cNvPr id="12" name="TextBox 8">
              <a:extLst>
                <a:ext uri="{FF2B5EF4-FFF2-40B4-BE49-F238E27FC236}">
                  <a16:creationId xmlns:a16="http://schemas.microsoft.com/office/drawing/2014/main" xmlns="" id="{E9BB0E5B-E5F4-4490-B3C7-C915B81DF5B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136262" y="486657"/>
              <a:ext cx="3255323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 anchor="ctr">
              <a:spAutoFit/>
            </a:bodyPr>
            <a:lstStyle/>
            <a:p>
              <a:pPr algn="ctr" eaLnBrk="1" hangingPunct="1"/>
              <a:r>
                <a:rPr lang="zh-CN" altLang="en-US" sz="3400" smtClean="0">
                  <a:solidFill>
                    <a:srgbClr val="7C7C7C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随堂练习</a:t>
              </a:r>
              <a:endParaRPr lang="zh-CN" altLang="en-US" sz="3400" dirty="0">
                <a:solidFill>
                  <a:srgbClr val="7C7C7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3" name="TextBox 8">
              <a:extLst>
                <a:ext uri="{FF2B5EF4-FFF2-40B4-BE49-F238E27FC236}">
                  <a16:creationId xmlns:a16="http://schemas.microsoft.com/office/drawing/2014/main" xmlns="" id="{339CB027-AF32-4B03-BE15-1DD5E6EA2AE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136263" y="1046795"/>
              <a:ext cx="3255323" cy="2154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 anchor="ctr">
              <a:spAutoFit/>
            </a:bodyPr>
            <a:lstStyle/>
            <a:p>
              <a:pPr algn="ctr" eaLnBrk="1" hangingPunct="1"/>
              <a:r>
                <a:rPr lang="en-US" altLang="zh-CN" sz="1400" dirty="0">
                  <a:solidFill>
                    <a:schemeClr val="bg1">
                      <a:lumMod val="6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CLICK TO ADD CAPTION TEXT</a:t>
              </a:r>
              <a:endParaRPr lang="zh-CN" altLang="en-US" sz="14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6" name="矩形 5">
            <a:extLst>
              <a:ext uri="{FF2B5EF4-FFF2-40B4-BE49-F238E27FC236}">
                <a16:creationId xmlns:a16="http://schemas.microsoft.com/office/drawing/2014/main" xmlns="" id="{DEB9C506-D555-4192-86A9-8393C6707D1F}"/>
              </a:ext>
            </a:extLst>
          </p:cNvPr>
          <p:cNvSpPr/>
          <p:nvPr/>
        </p:nvSpPr>
        <p:spPr>
          <a:xfrm>
            <a:off x="888612" y="1691504"/>
            <a:ext cx="10145871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altLang="zh-CN" sz="2400" dirty="0">
                <a:solidFill>
                  <a:srgbClr val="7C7C7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2400" dirty="0">
                <a:solidFill>
                  <a:srgbClr val="7C7C7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、这篇文章有几条线索</a:t>
            </a:r>
            <a:r>
              <a:rPr lang="en-US" altLang="zh-CN" sz="2400" dirty="0">
                <a:solidFill>
                  <a:srgbClr val="7C7C7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?</a:t>
            </a:r>
            <a:r>
              <a:rPr lang="zh-CN" altLang="en-US" sz="2400" dirty="0">
                <a:solidFill>
                  <a:srgbClr val="7C7C7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本文可以分为几个部分</a:t>
            </a:r>
            <a:r>
              <a:rPr lang="en-US" altLang="zh-CN" sz="2400" dirty="0">
                <a:solidFill>
                  <a:srgbClr val="7C7C7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? </a:t>
            </a:r>
          </a:p>
          <a:p>
            <a:r>
              <a:rPr lang="zh-CN" altLang="en-US" sz="2400" dirty="0">
                <a:solidFill>
                  <a:srgbClr val="7C7C7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答：有两条线索，一条是事件发展的线索：迎战</a:t>
            </a:r>
            <a:r>
              <a:rPr lang="en-US" altLang="zh-CN" sz="2400" dirty="0">
                <a:solidFill>
                  <a:srgbClr val="7C7C7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——</a:t>
            </a:r>
            <a:r>
              <a:rPr lang="zh-CN" altLang="en-US" sz="2400" dirty="0">
                <a:solidFill>
                  <a:srgbClr val="7C7C7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备战</a:t>
            </a:r>
            <a:r>
              <a:rPr lang="en-US" altLang="zh-CN" sz="2400" dirty="0">
                <a:solidFill>
                  <a:srgbClr val="7C7C7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——</a:t>
            </a:r>
            <a:r>
              <a:rPr lang="zh-CN" altLang="en-US" sz="2400" dirty="0">
                <a:solidFill>
                  <a:srgbClr val="7C7C7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胜战</a:t>
            </a:r>
            <a:r>
              <a:rPr lang="en-US" altLang="zh-CN" sz="2400" dirty="0">
                <a:solidFill>
                  <a:srgbClr val="7C7C7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——</a:t>
            </a:r>
            <a:r>
              <a:rPr lang="zh-CN" altLang="en-US" sz="2400" dirty="0">
                <a:solidFill>
                  <a:srgbClr val="7C7C7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评战；</a:t>
            </a:r>
            <a:endParaRPr lang="en-US" altLang="zh-CN" sz="2400" dirty="0">
              <a:solidFill>
                <a:srgbClr val="7C7C7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2400" dirty="0">
                <a:solidFill>
                  <a:srgbClr val="7C7C7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</a:t>
            </a:r>
            <a:r>
              <a:rPr lang="zh-CN" altLang="en-US" sz="2400" dirty="0">
                <a:solidFill>
                  <a:srgbClr val="7C7C7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一条是人物活动的线索</a:t>
            </a:r>
            <a:r>
              <a:rPr lang="en-US" altLang="zh-CN" sz="2400" dirty="0">
                <a:solidFill>
                  <a:srgbClr val="7C7C7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:</a:t>
            </a:r>
            <a:r>
              <a:rPr lang="zh-CN" altLang="en-US" sz="2400" dirty="0">
                <a:solidFill>
                  <a:srgbClr val="7C7C7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请见</a:t>
            </a:r>
            <a:r>
              <a:rPr lang="en-US" altLang="zh-CN" sz="2400" dirty="0">
                <a:solidFill>
                  <a:srgbClr val="7C7C7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——</a:t>
            </a:r>
            <a:r>
              <a:rPr lang="zh-CN" altLang="en-US" sz="2400" dirty="0">
                <a:solidFill>
                  <a:srgbClr val="7C7C7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请问</a:t>
            </a:r>
            <a:r>
              <a:rPr lang="en-US" altLang="zh-CN" sz="2400" dirty="0">
                <a:solidFill>
                  <a:srgbClr val="7C7C7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——</a:t>
            </a:r>
            <a:r>
              <a:rPr lang="zh-CN" altLang="en-US" sz="2400" dirty="0">
                <a:solidFill>
                  <a:srgbClr val="7C7C7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参战</a:t>
            </a:r>
            <a:r>
              <a:rPr lang="en-US" altLang="zh-CN" sz="2400" dirty="0">
                <a:solidFill>
                  <a:srgbClr val="7C7C7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——</a:t>
            </a:r>
            <a:r>
              <a:rPr lang="zh-CN" altLang="en-US" sz="2400" dirty="0">
                <a:solidFill>
                  <a:srgbClr val="7C7C7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释疑。 </a:t>
            </a:r>
            <a:endParaRPr lang="en-US" altLang="zh-CN" sz="2400" dirty="0">
              <a:solidFill>
                <a:srgbClr val="7C7C7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en-US" altLang="zh-CN" sz="2400" dirty="0">
              <a:solidFill>
                <a:srgbClr val="7C7C7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altLang="zh-CN" sz="2400" dirty="0">
                <a:solidFill>
                  <a:srgbClr val="7C7C7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2400" dirty="0">
                <a:solidFill>
                  <a:srgbClr val="7C7C7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、第一自然段：鲁庄公认为要</a:t>
            </a:r>
            <a:endParaRPr lang="en-US" altLang="zh-CN" sz="2400" dirty="0">
              <a:solidFill>
                <a:srgbClr val="7C7C7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2400" dirty="0">
                <a:solidFill>
                  <a:srgbClr val="7C7C7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作哪几方面的准备呢？</a:t>
            </a:r>
            <a:endParaRPr lang="en-US" altLang="zh-CN" sz="2400" dirty="0">
              <a:solidFill>
                <a:srgbClr val="7C7C7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2400" dirty="0">
                <a:solidFill>
                  <a:srgbClr val="7C7C7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答：  ①“衣食所安，弗敢专</a:t>
            </a:r>
            <a:r>
              <a:rPr lang="zh-CN" altLang="en-US" sz="2400">
                <a:solidFill>
                  <a:srgbClr val="7C7C7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也</a:t>
            </a:r>
            <a:r>
              <a:rPr lang="zh-CN" altLang="en-US" sz="2400" smtClean="0">
                <a:solidFill>
                  <a:srgbClr val="7C7C7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，必</a:t>
            </a:r>
            <a:r>
              <a:rPr lang="zh-CN" altLang="en-US" sz="2400" dirty="0">
                <a:solidFill>
                  <a:srgbClr val="7C7C7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以分人”；</a:t>
            </a:r>
            <a:endParaRPr lang="en-US" altLang="zh-CN" sz="2400" dirty="0">
              <a:solidFill>
                <a:srgbClr val="7C7C7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2400" dirty="0">
                <a:solidFill>
                  <a:srgbClr val="7C7C7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②“牺牲玉帛，弗敢加</a:t>
            </a:r>
            <a:r>
              <a:rPr lang="zh-CN" altLang="en-US" sz="2400">
                <a:solidFill>
                  <a:srgbClr val="7C7C7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也</a:t>
            </a:r>
            <a:r>
              <a:rPr lang="zh-CN" altLang="en-US" sz="2400" smtClean="0">
                <a:solidFill>
                  <a:srgbClr val="7C7C7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，必</a:t>
            </a:r>
            <a:r>
              <a:rPr lang="zh-CN" altLang="en-US" sz="2400" dirty="0">
                <a:solidFill>
                  <a:srgbClr val="7C7C7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以信”；</a:t>
            </a:r>
            <a:endParaRPr lang="en-US" altLang="zh-CN" sz="2400" dirty="0">
              <a:solidFill>
                <a:srgbClr val="7C7C7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2400" dirty="0">
                <a:solidFill>
                  <a:srgbClr val="7C7C7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        ③“小大之狱，虽不能</a:t>
            </a:r>
            <a:r>
              <a:rPr lang="zh-CN" altLang="en-US" sz="2400">
                <a:solidFill>
                  <a:srgbClr val="7C7C7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察</a:t>
            </a:r>
            <a:r>
              <a:rPr lang="zh-CN" altLang="en-US" sz="2400" smtClean="0">
                <a:solidFill>
                  <a:srgbClr val="7C7C7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，必</a:t>
            </a:r>
            <a:r>
              <a:rPr lang="zh-CN" altLang="en-US" sz="2400" dirty="0">
                <a:solidFill>
                  <a:srgbClr val="7C7C7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以情”。</a:t>
            </a:r>
          </a:p>
        </p:txBody>
      </p:sp>
    </p:spTree>
    <p:extLst>
      <p:ext uri="{BB962C8B-B14F-4D97-AF65-F5344CB8AC3E}">
        <p14:creationId xmlns:p14="http://schemas.microsoft.com/office/powerpoint/2010/main" val="133382047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>
            <a:extLst>
              <a:ext uri="{FF2B5EF4-FFF2-40B4-BE49-F238E27FC236}">
                <a16:creationId xmlns:a16="http://schemas.microsoft.com/office/drawing/2014/main" xmlns="" id="{F0FC0F70-AC76-4EA2-86EB-0B407A4ACBB5}"/>
              </a:ext>
            </a:extLst>
          </p:cNvPr>
          <p:cNvGrpSpPr/>
          <p:nvPr/>
        </p:nvGrpSpPr>
        <p:grpSpPr>
          <a:xfrm>
            <a:off x="888612" y="235197"/>
            <a:ext cx="9950838" cy="775582"/>
            <a:chOff x="1136262" y="486657"/>
            <a:chExt cx="9950838" cy="775582"/>
          </a:xfrm>
        </p:grpSpPr>
        <p:sp>
          <p:nvSpPr>
            <p:cNvPr id="11" name="矩形 10">
              <a:extLst>
                <a:ext uri="{FF2B5EF4-FFF2-40B4-BE49-F238E27FC236}">
                  <a16:creationId xmlns:a16="http://schemas.microsoft.com/office/drawing/2014/main" xmlns="" id="{84C0791A-6676-4043-BBF1-DD2993D19C98}"/>
                </a:ext>
              </a:extLst>
            </p:cNvPr>
            <p:cNvSpPr/>
            <p:nvPr/>
          </p:nvSpPr>
          <p:spPr>
            <a:xfrm flipV="1">
              <a:off x="4310850" y="911744"/>
              <a:ext cx="6776250" cy="45719"/>
            </a:xfrm>
            <a:prstGeom prst="rect">
              <a:avLst/>
            </a:prstGeom>
            <a:solidFill>
              <a:srgbClr val="7C7C7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/>
            </a:p>
          </p:txBody>
        </p:sp>
        <p:sp>
          <p:nvSpPr>
            <p:cNvPr id="12" name="TextBox 8">
              <a:extLst>
                <a:ext uri="{FF2B5EF4-FFF2-40B4-BE49-F238E27FC236}">
                  <a16:creationId xmlns:a16="http://schemas.microsoft.com/office/drawing/2014/main" xmlns="" id="{E9BB0E5B-E5F4-4490-B3C7-C915B81DF5B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136262" y="486657"/>
              <a:ext cx="3255323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 anchor="ctr">
              <a:spAutoFit/>
            </a:bodyPr>
            <a:lstStyle/>
            <a:p>
              <a:pPr algn="ctr" eaLnBrk="1" hangingPunct="1"/>
              <a:r>
                <a:rPr lang="zh-CN" altLang="en-US" sz="3400" smtClean="0">
                  <a:solidFill>
                    <a:srgbClr val="7C7C7C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随堂练习</a:t>
              </a:r>
              <a:endParaRPr lang="zh-CN" altLang="en-US" sz="3400" dirty="0">
                <a:solidFill>
                  <a:srgbClr val="7C7C7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3" name="TextBox 8">
              <a:extLst>
                <a:ext uri="{FF2B5EF4-FFF2-40B4-BE49-F238E27FC236}">
                  <a16:creationId xmlns:a16="http://schemas.microsoft.com/office/drawing/2014/main" xmlns="" id="{339CB027-AF32-4B03-BE15-1DD5E6EA2AE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136263" y="1046795"/>
              <a:ext cx="3255323" cy="2154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 anchor="ctr">
              <a:spAutoFit/>
            </a:bodyPr>
            <a:lstStyle/>
            <a:p>
              <a:pPr algn="ctr" eaLnBrk="1" hangingPunct="1"/>
              <a:r>
                <a:rPr lang="en-US" altLang="zh-CN" sz="1400" dirty="0">
                  <a:solidFill>
                    <a:schemeClr val="bg1">
                      <a:lumMod val="6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CLICK TO ADD CAPTION TEXT</a:t>
              </a:r>
              <a:endParaRPr lang="zh-CN" altLang="en-US" sz="14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6" name="矩形 5">
            <a:extLst>
              <a:ext uri="{FF2B5EF4-FFF2-40B4-BE49-F238E27FC236}">
                <a16:creationId xmlns:a16="http://schemas.microsoft.com/office/drawing/2014/main" xmlns="" id="{DEB9C506-D555-4192-86A9-8393C6707D1F}"/>
              </a:ext>
            </a:extLst>
          </p:cNvPr>
          <p:cNvSpPr/>
          <p:nvPr/>
        </p:nvSpPr>
        <p:spPr>
          <a:xfrm>
            <a:off x="1932144" y="1537762"/>
            <a:ext cx="8327711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altLang="zh-CN" sz="2400" dirty="0">
                <a:solidFill>
                  <a:srgbClr val="7C7C7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en-US" sz="2400" dirty="0">
                <a:solidFill>
                  <a:srgbClr val="7C7C7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、对于这三方面的准备，曹刿又是如何评价的？ </a:t>
            </a:r>
            <a:endParaRPr lang="en-US" altLang="zh-CN" sz="2400" dirty="0">
              <a:solidFill>
                <a:srgbClr val="7C7C7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2400" dirty="0">
                <a:solidFill>
                  <a:srgbClr val="7C7C7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答：对于第一个准备，曹刿的评价是“小惠未偏，民弗从也”；对于第二个准备，曹刿的评价是“小信未孚，神弗福也”；对于第三个准备，曹刿认为“忠之属也，可以一战”。 </a:t>
            </a:r>
            <a:endParaRPr lang="en-US" altLang="zh-CN" sz="2400" dirty="0">
              <a:solidFill>
                <a:srgbClr val="7C7C7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en-US" altLang="zh-CN" sz="2400" dirty="0">
              <a:solidFill>
                <a:srgbClr val="7C7C7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altLang="zh-CN" sz="2400" dirty="0">
                <a:solidFill>
                  <a:srgbClr val="7C7C7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r>
              <a:rPr lang="zh-CN" altLang="en-US" sz="2400" dirty="0">
                <a:solidFill>
                  <a:srgbClr val="7C7C7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、为什么说“小大之狱，虽不察，必以情”是“可以一战”的主要条件？</a:t>
            </a:r>
            <a:endParaRPr lang="en-US" altLang="zh-CN" sz="2400" dirty="0">
              <a:solidFill>
                <a:srgbClr val="7C7C7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2400" dirty="0">
                <a:solidFill>
                  <a:srgbClr val="7C7C7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答</a:t>
            </a:r>
            <a:r>
              <a:rPr lang="en-US" altLang="zh-CN" sz="2400" dirty="0">
                <a:solidFill>
                  <a:srgbClr val="7C7C7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: </a:t>
            </a:r>
            <a:r>
              <a:rPr lang="zh-CN" altLang="en-US" sz="2400" dirty="0">
                <a:solidFill>
                  <a:srgbClr val="7C7C7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因为民心向背是决定战争胜负的主要因素。这就突出表现了曹刿重视人民力量的政治远见。</a:t>
            </a:r>
          </a:p>
        </p:txBody>
      </p:sp>
    </p:spTree>
    <p:extLst>
      <p:ext uri="{BB962C8B-B14F-4D97-AF65-F5344CB8AC3E}">
        <p14:creationId xmlns:p14="http://schemas.microsoft.com/office/powerpoint/2010/main" val="11287754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图片 33">
            <a:extLst>
              <a:ext uri="{FF2B5EF4-FFF2-40B4-BE49-F238E27FC236}">
                <a16:creationId xmlns:a16="http://schemas.microsoft.com/office/drawing/2014/main" xmlns="" id="{90E44292-C77D-4402-824E-8B99EB2ABB7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40"/>
            <a:ext cx="12190413" cy="6857107"/>
          </a:xfrm>
          <a:prstGeom prst="rect">
            <a:avLst/>
          </a:prstGeom>
        </p:spPr>
      </p:pic>
      <p:grpSp>
        <p:nvGrpSpPr>
          <p:cNvPr id="35" name="组合 34">
            <a:extLst>
              <a:ext uri="{FF2B5EF4-FFF2-40B4-BE49-F238E27FC236}">
                <a16:creationId xmlns:a16="http://schemas.microsoft.com/office/drawing/2014/main" xmlns="" id="{E64C813F-CED9-4B68-8999-B0379CDA6A71}"/>
              </a:ext>
            </a:extLst>
          </p:cNvPr>
          <p:cNvGrpSpPr/>
          <p:nvPr/>
        </p:nvGrpSpPr>
        <p:grpSpPr>
          <a:xfrm>
            <a:off x="5517459" y="903064"/>
            <a:ext cx="3265699" cy="3665933"/>
            <a:chOff x="6034527" y="1076326"/>
            <a:chExt cx="3265699" cy="3665933"/>
          </a:xfrm>
        </p:grpSpPr>
        <p:cxnSp>
          <p:nvCxnSpPr>
            <p:cNvPr id="36" name="直接连接符 27">
              <a:extLst>
                <a:ext uri="{FF2B5EF4-FFF2-40B4-BE49-F238E27FC236}">
                  <a16:creationId xmlns:a16="http://schemas.microsoft.com/office/drawing/2014/main" xmlns="" id="{F58F7443-4DBE-44D9-8D27-3DBA73DB709A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flipV="1">
              <a:off x="6034527" y="1076326"/>
              <a:ext cx="0" cy="3665933"/>
            </a:xfrm>
            <a:prstGeom prst="line">
              <a:avLst/>
            </a:prstGeom>
            <a:noFill/>
            <a:ln w="19050">
              <a:solidFill>
                <a:srgbClr val="4D4B4C">
                  <a:alpha val="67842"/>
                </a:srgb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grpSp>
          <p:nvGrpSpPr>
            <p:cNvPr id="37" name="组合 36">
              <a:extLst>
                <a:ext uri="{FF2B5EF4-FFF2-40B4-BE49-F238E27FC236}">
                  <a16:creationId xmlns:a16="http://schemas.microsoft.com/office/drawing/2014/main" xmlns="" id="{E4894BA2-7F7B-40C8-A54B-8F939661BA10}"/>
                </a:ext>
              </a:extLst>
            </p:cNvPr>
            <p:cNvGrpSpPr/>
            <p:nvPr/>
          </p:nvGrpSpPr>
          <p:grpSpPr>
            <a:xfrm>
              <a:off x="6458547" y="1090177"/>
              <a:ext cx="2841679" cy="3604457"/>
              <a:chOff x="6918195" y="2474463"/>
              <a:chExt cx="1786955" cy="2266625"/>
            </a:xfrm>
          </p:grpSpPr>
          <p:sp>
            <p:nvSpPr>
              <p:cNvPr id="38" name="Rectangle 39">
                <a:extLst>
                  <a:ext uri="{FF2B5EF4-FFF2-40B4-BE49-F238E27FC236}">
                    <a16:creationId xmlns:a16="http://schemas.microsoft.com/office/drawing/2014/main" xmlns="" id="{83C0E96C-6DBD-42C7-95FC-44F60234F90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18195" y="2474463"/>
                <a:ext cx="1786955" cy="27095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0" tIns="0" rIns="0" bIns="0">
                <a:spAutoFit/>
              </a:bodyPr>
              <a:lstStyle/>
              <a:p>
                <a:pPr>
                  <a:buFont typeface="Arial" pitchFamily="34" charset="0"/>
                  <a:buNone/>
                </a:pPr>
                <a:r>
                  <a:rPr lang="zh-CN" altLang="en-US" sz="2800" spc="600" smtClean="0">
                    <a:solidFill>
                      <a:srgbClr val="7C7C7C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课 前 导 读</a:t>
                </a:r>
                <a:endParaRPr lang="en-US" altLang="zh-CN" sz="2800" spc="600" dirty="0">
                  <a:solidFill>
                    <a:srgbClr val="7C7C7C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9" name="Rectangle 39">
                <a:extLst>
                  <a:ext uri="{FF2B5EF4-FFF2-40B4-BE49-F238E27FC236}">
                    <a16:creationId xmlns:a16="http://schemas.microsoft.com/office/drawing/2014/main" xmlns="" id="{68A6B0AE-2132-49BF-918E-D1979DA5F87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56295" y="2763731"/>
                <a:ext cx="1480437" cy="1064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0" tIns="0" rIns="0" bIns="0">
                <a:spAutoFit/>
              </a:bodyPr>
              <a:lstStyle/>
              <a:p>
                <a:pPr>
                  <a:buFont typeface="Arial" pitchFamily="34" charset="0"/>
                  <a:buNone/>
                </a:pPr>
                <a:r>
                  <a:rPr lang="en-US" altLang="zh-CN" sz="1100" dirty="0">
                    <a:solidFill>
                      <a:srgbClr val="7C7C7C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write your great  title here</a:t>
                </a:r>
              </a:p>
            </p:txBody>
          </p:sp>
          <p:sp>
            <p:nvSpPr>
              <p:cNvPr id="41" name="Rectangle 39">
                <a:extLst>
                  <a:ext uri="{FF2B5EF4-FFF2-40B4-BE49-F238E27FC236}">
                    <a16:creationId xmlns:a16="http://schemas.microsoft.com/office/drawing/2014/main" xmlns="" id="{E7889FED-DCA1-42F9-A496-20239A093E1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18195" y="3077955"/>
                <a:ext cx="1786955" cy="27095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0" tIns="0" rIns="0" bIns="0">
                <a:spAutoFit/>
              </a:bodyPr>
              <a:lstStyle/>
              <a:p>
                <a:pPr>
                  <a:buFont typeface="Arial" pitchFamily="34" charset="0"/>
                  <a:buNone/>
                </a:pPr>
                <a:r>
                  <a:rPr lang="zh-CN" altLang="en-US" sz="2800" spc="600" dirty="0" smtClean="0">
                    <a:solidFill>
                      <a:srgbClr val="7C7C7C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生 字 学 习</a:t>
                </a:r>
                <a:endParaRPr lang="en-US" altLang="zh-CN" sz="2800" spc="600" dirty="0">
                  <a:solidFill>
                    <a:srgbClr val="7C7C7C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2" name="Rectangle 39">
                <a:extLst>
                  <a:ext uri="{FF2B5EF4-FFF2-40B4-BE49-F238E27FC236}">
                    <a16:creationId xmlns:a16="http://schemas.microsoft.com/office/drawing/2014/main" xmlns="" id="{15ACC28F-8D8C-484C-AD29-5FD4473E288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56295" y="3367222"/>
                <a:ext cx="1480437" cy="1064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0" tIns="0" rIns="0" bIns="0">
                <a:spAutoFit/>
              </a:bodyPr>
              <a:lstStyle/>
              <a:p>
                <a:pPr>
                  <a:buFont typeface="Arial" pitchFamily="34" charset="0"/>
                  <a:buNone/>
                </a:pPr>
                <a:r>
                  <a:rPr lang="en-US" altLang="zh-CN" sz="1100" dirty="0">
                    <a:solidFill>
                      <a:srgbClr val="7C7C7C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write your great  title here</a:t>
                </a:r>
              </a:p>
            </p:txBody>
          </p:sp>
          <p:sp>
            <p:nvSpPr>
              <p:cNvPr id="44" name="Rectangle 39">
                <a:extLst>
                  <a:ext uri="{FF2B5EF4-FFF2-40B4-BE49-F238E27FC236}">
                    <a16:creationId xmlns:a16="http://schemas.microsoft.com/office/drawing/2014/main" xmlns="" id="{B434AC05-C68D-4E43-ADD0-498C4E30497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18195" y="3712544"/>
                <a:ext cx="1786955" cy="27095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0" tIns="0" rIns="0" bIns="0">
                <a:spAutoFit/>
              </a:bodyPr>
              <a:lstStyle/>
              <a:p>
                <a:pPr>
                  <a:buFont typeface="Arial" pitchFamily="34" charset="0"/>
                  <a:buNone/>
                </a:pPr>
                <a:r>
                  <a:rPr lang="zh-CN" altLang="en-US" sz="2800" spc="600" smtClean="0">
                    <a:solidFill>
                      <a:srgbClr val="7C7C7C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课 文 赏 析</a:t>
                </a:r>
                <a:endParaRPr lang="en-US" altLang="zh-CN" sz="2800" spc="600" dirty="0">
                  <a:solidFill>
                    <a:srgbClr val="7C7C7C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5" name="Rectangle 39">
                <a:extLst>
                  <a:ext uri="{FF2B5EF4-FFF2-40B4-BE49-F238E27FC236}">
                    <a16:creationId xmlns:a16="http://schemas.microsoft.com/office/drawing/2014/main" xmlns="" id="{7F99D2EB-0464-44DE-9C11-CA686BADEA9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56295" y="4001811"/>
                <a:ext cx="1480437" cy="1064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0" tIns="0" rIns="0" bIns="0">
                <a:spAutoFit/>
              </a:bodyPr>
              <a:lstStyle/>
              <a:p>
                <a:pPr>
                  <a:buFont typeface="Arial" pitchFamily="34" charset="0"/>
                  <a:buNone/>
                </a:pPr>
                <a:r>
                  <a:rPr lang="en-US" altLang="zh-CN" sz="1100" dirty="0">
                    <a:solidFill>
                      <a:srgbClr val="7C7C7C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write your great  title here</a:t>
                </a:r>
              </a:p>
            </p:txBody>
          </p:sp>
          <p:sp>
            <p:nvSpPr>
              <p:cNvPr id="47" name="Rectangle 39">
                <a:extLst>
                  <a:ext uri="{FF2B5EF4-FFF2-40B4-BE49-F238E27FC236}">
                    <a16:creationId xmlns:a16="http://schemas.microsoft.com/office/drawing/2014/main" xmlns="" id="{96A099DF-9EF0-40FB-BFD8-B36D7AC4AFE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18195" y="4345380"/>
                <a:ext cx="1786955" cy="27095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0" tIns="0" rIns="0" bIns="0">
                <a:spAutoFit/>
              </a:bodyPr>
              <a:lstStyle/>
              <a:p>
                <a:pPr>
                  <a:buFont typeface="Arial" pitchFamily="34" charset="0"/>
                  <a:buNone/>
                </a:pPr>
                <a:r>
                  <a:rPr lang="zh-CN" altLang="en-US" sz="2800" spc="600" smtClean="0">
                    <a:solidFill>
                      <a:srgbClr val="7C7C7C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随 堂 练 习</a:t>
                </a:r>
                <a:endParaRPr lang="en-US" altLang="zh-CN" sz="2800" spc="600" dirty="0">
                  <a:solidFill>
                    <a:srgbClr val="7C7C7C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8" name="Rectangle 39">
                <a:extLst>
                  <a:ext uri="{FF2B5EF4-FFF2-40B4-BE49-F238E27FC236}">
                    <a16:creationId xmlns:a16="http://schemas.microsoft.com/office/drawing/2014/main" xmlns="" id="{86BDD62A-E7F1-4F3D-8CBA-49C87BD0B05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56295" y="4634640"/>
                <a:ext cx="1480437" cy="1064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0" tIns="0" rIns="0" bIns="0">
                <a:spAutoFit/>
              </a:bodyPr>
              <a:lstStyle/>
              <a:p>
                <a:pPr>
                  <a:buFont typeface="Arial" pitchFamily="34" charset="0"/>
                  <a:buNone/>
                </a:pPr>
                <a:r>
                  <a:rPr lang="en-US" altLang="zh-CN" sz="1100" dirty="0">
                    <a:solidFill>
                      <a:srgbClr val="7C7C7C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write your great  title here</a:t>
                </a:r>
              </a:p>
            </p:txBody>
          </p:sp>
        </p:grpSp>
      </p:grpSp>
      <p:grpSp>
        <p:nvGrpSpPr>
          <p:cNvPr id="50" name="组合 49">
            <a:extLst>
              <a:ext uri="{FF2B5EF4-FFF2-40B4-BE49-F238E27FC236}">
                <a16:creationId xmlns:a16="http://schemas.microsoft.com/office/drawing/2014/main" xmlns="" id="{4CEF3A4A-B3D4-490F-91FF-B1CA4A76F7DC}"/>
              </a:ext>
            </a:extLst>
          </p:cNvPr>
          <p:cNvGrpSpPr/>
          <p:nvPr/>
        </p:nvGrpSpPr>
        <p:grpSpPr>
          <a:xfrm>
            <a:off x="2786223" y="2046826"/>
            <a:ext cx="2260966" cy="1148371"/>
            <a:chOff x="2704764" y="2455280"/>
            <a:chExt cx="2260966" cy="1148371"/>
          </a:xfrm>
        </p:grpSpPr>
        <p:grpSp>
          <p:nvGrpSpPr>
            <p:cNvPr id="51" name="组合 50">
              <a:extLst>
                <a:ext uri="{FF2B5EF4-FFF2-40B4-BE49-F238E27FC236}">
                  <a16:creationId xmlns:a16="http://schemas.microsoft.com/office/drawing/2014/main" xmlns="" id="{61DE839A-70D0-43F0-8611-7D1776F9994F}"/>
                </a:ext>
              </a:extLst>
            </p:cNvPr>
            <p:cNvGrpSpPr/>
            <p:nvPr/>
          </p:nvGrpSpPr>
          <p:grpSpPr>
            <a:xfrm>
              <a:off x="2704764" y="2455280"/>
              <a:ext cx="2260966" cy="1148371"/>
              <a:chOff x="5761707" y="1696600"/>
              <a:chExt cx="4657701" cy="1546875"/>
            </a:xfrm>
            <a:solidFill>
              <a:schemeClr val="tx2">
                <a:lumMod val="50000"/>
              </a:schemeClr>
            </a:solidFill>
          </p:grpSpPr>
          <p:grpSp>
            <p:nvGrpSpPr>
              <p:cNvPr id="53" name="组合 52">
                <a:extLst>
                  <a:ext uri="{FF2B5EF4-FFF2-40B4-BE49-F238E27FC236}">
                    <a16:creationId xmlns:a16="http://schemas.microsoft.com/office/drawing/2014/main" xmlns="" id="{6851157A-7033-4FBA-AD8E-E7D2C1AEEB13}"/>
                  </a:ext>
                </a:extLst>
              </p:cNvPr>
              <p:cNvGrpSpPr/>
              <p:nvPr/>
            </p:nvGrpSpPr>
            <p:grpSpPr>
              <a:xfrm rot="5400000" flipH="1" flipV="1">
                <a:off x="7174316" y="283991"/>
                <a:ext cx="1546875" cy="4372094"/>
                <a:chOff x="8386574" y="1355112"/>
                <a:chExt cx="2265949" cy="4260954"/>
              </a:xfrm>
              <a:grpFill/>
            </p:grpSpPr>
            <p:sp>
              <p:nvSpPr>
                <p:cNvPr id="55" name="矩形 54">
                  <a:extLst>
                    <a:ext uri="{FF2B5EF4-FFF2-40B4-BE49-F238E27FC236}">
                      <a16:creationId xmlns:a16="http://schemas.microsoft.com/office/drawing/2014/main" xmlns="" id="{5234365C-22F9-4ED9-979E-250CE383BA0D}"/>
                    </a:ext>
                  </a:extLst>
                </p:cNvPr>
                <p:cNvSpPr/>
                <p:nvPr/>
              </p:nvSpPr>
              <p:spPr>
                <a:xfrm>
                  <a:off x="8386574" y="1355114"/>
                  <a:ext cx="78532" cy="4259367"/>
                </a:xfrm>
                <a:prstGeom prst="rect">
                  <a:avLst/>
                </a:prstGeom>
                <a:solidFill>
                  <a:srgbClr val="7C7C7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rgbClr val="7C7C7C"/>
                    </a:solidFill>
                  </a:endParaRPr>
                </a:p>
              </p:txBody>
            </p:sp>
            <p:sp>
              <p:nvSpPr>
                <p:cNvPr id="56" name="矩形 55">
                  <a:extLst>
                    <a:ext uri="{FF2B5EF4-FFF2-40B4-BE49-F238E27FC236}">
                      <a16:creationId xmlns:a16="http://schemas.microsoft.com/office/drawing/2014/main" xmlns="" id="{71848EE6-935D-4C75-AF1A-C38025594DA5}"/>
                    </a:ext>
                  </a:extLst>
                </p:cNvPr>
                <p:cNvSpPr/>
                <p:nvPr/>
              </p:nvSpPr>
              <p:spPr>
                <a:xfrm flipH="1">
                  <a:off x="10585551" y="1355114"/>
                  <a:ext cx="66972" cy="4259310"/>
                </a:xfrm>
                <a:prstGeom prst="rect">
                  <a:avLst/>
                </a:prstGeom>
                <a:solidFill>
                  <a:srgbClr val="7C7C7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rgbClr val="7C7C7C"/>
                    </a:solidFill>
                  </a:endParaRPr>
                </a:p>
              </p:txBody>
            </p:sp>
            <p:sp>
              <p:nvSpPr>
                <p:cNvPr id="57" name="矩形 56">
                  <a:extLst>
                    <a:ext uri="{FF2B5EF4-FFF2-40B4-BE49-F238E27FC236}">
                      <a16:creationId xmlns:a16="http://schemas.microsoft.com/office/drawing/2014/main" xmlns="" id="{6841427A-BA06-4EF9-BB19-4AEFC3A9E0F6}"/>
                    </a:ext>
                  </a:extLst>
                </p:cNvPr>
                <p:cNvSpPr/>
                <p:nvPr/>
              </p:nvSpPr>
              <p:spPr>
                <a:xfrm rot="16200000">
                  <a:off x="9481982" y="4507753"/>
                  <a:ext cx="45719" cy="2170907"/>
                </a:xfrm>
                <a:prstGeom prst="rect">
                  <a:avLst/>
                </a:prstGeom>
                <a:solidFill>
                  <a:srgbClr val="7C7C7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rgbClr val="7C7C7C"/>
                    </a:solidFill>
                  </a:endParaRPr>
                </a:p>
              </p:txBody>
            </p:sp>
            <p:sp>
              <p:nvSpPr>
                <p:cNvPr id="58" name="矩形 57">
                  <a:extLst>
                    <a:ext uri="{FF2B5EF4-FFF2-40B4-BE49-F238E27FC236}">
                      <a16:creationId xmlns:a16="http://schemas.microsoft.com/office/drawing/2014/main" xmlns="" id="{E8D712A8-100E-4DE4-A38E-DCFFF22A41FC}"/>
                    </a:ext>
                  </a:extLst>
                </p:cNvPr>
                <p:cNvSpPr/>
                <p:nvPr/>
              </p:nvSpPr>
              <p:spPr>
                <a:xfrm rot="16200000">
                  <a:off x="9482729" y="292518"/>
                  <a:ext cx="45719" cy="2170907"/>
                </a:xfrm>
                <a:prstGeom prst="rect">
                  <a:avLst/>
                </a:prstGeom>
                <a:solidFill>
                  <a:srgbClr val="7C7C7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rgbClr val="7C7C7C"/>
                    </a:solidFill>
                  </a:endParaRPr>
                </a:p>
              </p:txBody>
            </p:sp>
            <p:sp>
              <p:nvSpPr>
                <p:cNvPr id="59" name="矩形 58">
                  <a:extLst>
                    <a:ext uri="{FF2B5EF4-FFF2-40B4-BE49-F238E27FC236}">
                      <a16:creationId xmlns:a16="http://schemas.microsoft.com/office/drawing/2014/main" xmlns="" id="{1D3051B2-EEDF-4D21-B1AF-BE1FE0AE9DF5}"/>
                    </a:ext>
                  </a:extLst>
                </p:cNvPr>
                <p:cNvSpPr/>
                <p:nvPr/>
              </p:nvSpPr>
              <p:spPr>
                <a:xfrm>
                  <a:off x="10590295" y="5075585"/>
                  <a:ext cx="45719" cy="538837"/>
                </a:xfrm>
                <a:prstGeom prst="rect">
                  <a:avLst/>
                </a:prstGeom>
                <a:solidFill>
                  <a:srgbClr val="79797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rgbClr val="7C7C7C"/>
                    </a:solidFill>
                  </a:endParaRPr>
                </a:p>
              </p:txBody>
            </p:sp>
          </p:grpSp>
          <p:sp>
            <p:nvSpPr>
              <p:cNvPr id="54" name="TextBox 1">
                <a:extLst>
                  <a:ext uri="{FF2B5EF4-FFF2-40B4-BE49-F238E27FC236}">
                    <a16:creationId xmlns:a16="http://schemas.microsoft.com/office/drawing/2014/main" xmlns="" id="{8EBF6885-B092-403F-B682-E203FA7BAB45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6440122" y="1897986"/>
                <a:ext cx="3979286" cy="1243741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/>
                <a:r>
                  <a:rPr lang="zh-CN" altLang="en-US" sz="5400" dirty="0">
                    <a:solidFill>
                      <a:srgbClr val="7C7C7C"/>
                    </a:solidFill>
                    <a:latin typeface="叶根友刀锋黑草" panose="02010601030101010101" pitchFamily="2" charset="-122"/>
                    <a:ea typeface="叶根友刀锋黑草" panose="02010601030101010101" pitchFamily="2" charset="-122"/>
                  </a:rPr>
                  <a:t>目录</a:t>
                </a:r>
              </a:p>
            </p:txBody>
          </p:sp>
        </p:grpSp>
        <p:pic>
          <p:nvPicPr>
            <p:cNvPr id="52" name="Picture 2" descr="G:\公司\茶\印章.png">
              <a:extLst>
                <a:ext uri="{FF2B5EF4-FFF2-40B4-BE49-F238E27FC236}">
                  <a16:creationId xmlns:a16="http://schemas.microsoft.com/office/drawing/2014/main" xmlns="" id="{BC6EBF47-2E47-468C-AAF3-B084B120DF0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brightnessContrast bright="38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39552" y="2593903"/>
              <a:ext cx="419544" cy="895996"/>
            </a:xfrm>
            <a:prstGeom prst="rect">
              <a:avLst/>
            </a:prstGeom>
            <a:noFill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7516319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7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750"/>
                            </p:stCondLst>
                            <p:childTnLst>
                              <p:par>
                                <p:cTn id="1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>
            <a:extLst>
              <a:ext uri="{FF2B5EF4-FFF2-40B4-BE49-F238E27FC236}">
                <a16:creationId xmlns:a16="http://schemas.microsoft.com/office/drawing/2014/main" xmlns="" id="{F0FC0F70-AC76-4EA2-86EB-0B407A4ACBB5}"/>
              </a:ext>
            </a:extLst>
          </p:cNvPr>
          <p:cNvGrpSpPr/>
          <p:nvPr/>
        </p:nvGrpSpPr>
        <p:grpSpPr>
          <a:xfrm>
            <a:off x="888612" y="235197"/>
            <a:ext cx="9950838" cy="775582"/>
            <a:chOff x="1136262" y="486657"/>
            <a:chExt cx="9950838" cy="775582"/>
          </a:xfrm>
        </p:grpSpPr>
        <p:sp>
          <p:nvSpPr>
            <p:cNvPr id="11" name="矩形 10">
              <a:extLst>
                <a:ext uri="{FF2B5EF4-FFF2-40B4-BE49-F238E27FC236}">
                  <a16:creationId xmlns:a16="http://schemas.microsoft.com/office/drawing/2014/main" xmlns="" id="{84C0791A-6676-4043-BBF1-DD2993D19C98}"/>
                </a:ext>
              </a:extLst>
            </p:cNvPr>
            <p:cNvSpPr/>
            <p:nvPr/>
          </p:nvSpPr>
          <p:spPr>
            <a:xfrm flipV="1">
              <a:off x="4310850" y="911744"/>
              <a:ext cx="6776250" cy="45719"/>
            </a:xfrm>
            <a:prstGeom prst="rect">
              <a:avLst/>
            </a:prstGeom>
            <a:solidFill>
              <a:srgbClr val="7C7C7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/>
            </a:p>
          </p:txBody>
        </p:sp>
        <p:sp>
          <p:nvSpPr>
            <p:cNvPr id="12" name="TextBox 8">
              <a:extLst>
                <a:ext uri="{FF2B5EF4-FFF2-40B4-BE49-F238E27FC236}">
                  <a16:creationId xmlns:a16="http://schemas.microsoft.com/office/drawing/2014/main" xmlns="" id="{E9BB0E5B-E5F4-4490-B3C7-C915B81DF5B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136262" y="486657"/>
              <a:ext cx="3255323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 anchor="ctr">
              <a:spAutoFit/>
            </a:bodyPr>
            <a:lstStyle/>
            <a:p>
              <a:pPr algn="ctr" eaLnBrk="1" hangingPunct="1"/>
              <a:r>
                <a:rPr lang="zh-CN" altLang="en-US" sz="3400" smtClean="0">
                  <a:solidFill>
                    <a:srgbClr val="7C7C7C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随堂练习</a:t>
              </a:r>
              <a:endParaRPr lang="zh-CN" altLang="en-US" sz="3400" dirty="0">
                <a:solidFill>
                  <a:srgbClr val="7C7C7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3" name="TextBox 8">
              <a:extLst>
                <a:ext uri="{FF2B5EF4-FFF2-40B4-BE49-F238E27FC236}">
                  <a16:creationId xmlns:a16="http://schemas.microsoft.com/office/drawing/2014/main" xmlns="" id="{339CB027-AF32-4B03-BE15-1DD5E6EA2AE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136263" y="1046795"/>
              <a:ext cx="3255323" cy="2154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 anchor="ctr">
              <a:spAutoFit/>
            </a:bodyPr>
            <a:lstStyle/>
            <a:p>
              <a:pPr algn="ctr" eaLnBrk="1" hangingPunct="1"/>
              <a:r>
                <a:rPr lang="en-US" altLang="zh-CN" sz="1400" dirty="0">
                  <a:solidFill>
                    <a:schemeClr val="bg1">
                      <a:lumMod val="6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CLICK TO ADD CAPTION TEXT</a:t>
              </a:r>
              <a:endParaRPr lang="zh-CN" altLang="en-US" sz="14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6" name="矩形 5">
            <a:extLst>
              <a:ext uri="{FF2B5EF4-FFF2-40B4-BE49-F238E27FC236}">
                <a16:creationId xmlns:a16="http://schemas.microsoft.com/office/drawing/2014/main" xmlns="" id="{DEB9C506-D555-4192-86A9-8393C6707D1F}"/>
              </a:ext>
            </a:extLst>
          </p:cNvPr>
          <p:cNvSpPr/>
          <p:nvPr/>
        </p:nvSpPr>
        <p:spPr>
          <a:xfrm>
            <a:off x="1785258" y="1346990"/>
            <a:ext cx="9251041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altLang="zh-CN" sz="2400" dirty="0">
                <a:solidFill>
                  <a:srgbClr val="7C7C7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</a:t>
            </a:r>
            <a:r>
              <a:rPr lang="zh-CN" altLang="en-US" sz="2400" dirty="0">
                <a:solidFill>
                  <a:srgbClr val="7C7C7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、第二自然段 ： </a:t>
            </a:r>
            <a:r>
              <a:rPr lang="en-US" altLang="zh-CN" sz="2400" dirty="0">
                <a:solidFill>
                  <a:srgbClr val="7C7C7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(1)</a:t>
            </a:r>
            <a:r>
              <a:rPr lang="zh-CN" altLang="en-US" sz="2400" dirty="0">
                <a:solidFill>
                  <a:srgbClr val="7C7C7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在战斗中，鲁军反攻的时机选在什么时候</a:t>
            </a:r>
            <a:r>
              <a:rPr lang="en-US" altLang="zh-CN" sz="2400" dirty="0">
                <a:solidFill>
                  <a:srgbClr val="7C7C7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?  </a:t>
            </a:r>
          </a:p>
          <a:p>
            <a:r>
              <a:rPr lang="zh-CN" altLang="en-US" sz="2400" dirty="0">
                <a:solidFill>
                  <a:srgbClr val="7C7C7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答：选在“彼竭我盈”之时。战斗刚开始，不待齐军疲倦，庄公就急于出战</a:t>
            </a:r>
            <a:r>
              <a:rPr lang="en-US" altLang="zh-CN" sz="2400" dirty="0">
                <a:solidFill>
                  <a:srgbClr val="7C7C7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(“</a:t>
            </a:r>
            <a:r>
              <a:rPr lang="zh-CN" altLang="en-US" sz="2400" dirty="0">
                <a:solidFill>
                  <a:srgbClr val="7C7C7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公将鼓之”；“鼓”，名词作动词，击鼓</a:t>
            </a:r>
            <a:r>
              <a:rPr lang="en-US" altLang="zh-CN" sz="2400" dirty="0">
                <a:solidFill>
                  <a:srgbClr val="7C7C7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)</a:t>
            </a:r>
            <a:r>
              <a:rPr lang="zh-CN" altLang="en-US" sz="2400" dirty="0">
                <a:solidFill>
                  <a:srgbClr val="7C7C7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；当鲁军刚获胜，庄公又急于去追击</a:t>
            </a:r>
            <a:r>
              <a:rPr lang="en-US" altLang="zh-CN" sz="2400" dirty="0">
                <a:solidFill>
                  <a:srgbClr val="7C7C7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(“</a:t>
            </a:r>
            <a:r>
              <a:rPr lang="zh-CN" altLang="en-US" sz="2400" dirty="0">
                <a:solidFill>
                  <a:srgbClr val="7C7C7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公将驰之”</a:t>
            </a:r>
            <a:r>
              <a:rPr lang="en-US" altLang="zh-CN" sz="2400" dirty="0">
                <a:solidFill>
                  <a:srgbClr val="7C7C7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)</a:t>
            </a:r>
            <a:r>
              <a:rPr lang="zh-CN" altLang="en-US" sz="2400" dirty="0">
                <a:solidFill>
                  <a:srgbClr val="7C7C7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sz="2400" dirty="0">
              <a:solidFill>
                <a:srgbClr val="7C7C7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2400" dirty="0">
                <a:solidFill>
                  <a:srgbClr val="7C7C7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 </a:t>
            </a:r>
            <a:endParaRPr lang="en-US" altLang="zh-CN" sz="2400" dirty="0">
              <a:solidFill>
                <a:srgbClr val="7C7C7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2400" dirty="0">
                <a:solidFill>
                  <a:srgbClr val="7C7C7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(2)</a:t>
            </a:r>
            <a:r>
              <a:rPr lang="zh-CN" altLang="en-US" sz="2400" dirty="0">
                <a:solidFill>
                  <a:srgbClr val="7C7C7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曹刿是如何帮助鲁庄公选定这个反攻时机的</a:t>
            </a:r>
            <a:r>
              <a:rPr lang="en-US" altLang="zh-CN" sz="2400" dirty="0">
                <a:solidFill>
                  <a:srgbClr val="7C7C7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? </a:t>
            </a:r>
          </a:p>
          <a:p>
            <a:r>
              <a:rPr lang="zh-CN" altLang="en-US" sz="2400" dirty="0">
                <a:solidFill>
                  <a:srgbClr val="7C7C7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答：曹刿阻止了庄公的过急行动。他懂得攻击和追击都必须把握有利的时机，要根据双方的士气和实力的变化作出正确判断。曹刿的两个“可矣”，使得战争出现“齐师败绩”和“遂逐齐师”的大好形势。</a:t>
            </a:r>
          </a:p>
        </p:txBody>
      </p:sp>
    </p:spTree>
    <p:extLst>
      <p:ext uri="{BB962C8B-B14F-4D97-AF65-F5344CB8AC3E}">
        <p14:creationId xmlns:p14="http://schemas.microsoft.com/office/powerpoint/2010/main" val="35509731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>
            <a:extLst>
              <a:ext uri="{FF2B5EF4-FFF2-40B4-BE49-F238E27FC236}">
                <a16:creationId xmlns:a16="http://schemas.microsoft.com/office/drawing/2014/main" xmlns="" id="{F0FC0F70-AC76-4EA2-86EB-0B407A4ACBB5}"/>
              </a:ext>
            </a:extLst>
          </p:cNvPr>
          <p:cNvGrpSpPr/>
          <p:nvPr/>
        </p:nvGrpSpPr>
        <p:grpSpPr>
          <a:xfrm>
            <a:off x="888612" y="235197"/>
            <a:ext cx="9950838" cy="775582"/>
            <a:chOff x="1136262" y="486657"/>
            <a:chExt cx="9950838" cy="775582"/>
          </a:xfrm>
        </p:grpSpPr>
        <p:sp>
          <p:nvSpPr>
            <p:cNvPr id="11" name="矩形 10">
              <a:extLst>
                <a:ext uri="{FF2B5EF4-FFF2-40B4-BE49-F238E27FC236}">
                  <a16:creationId xmlns:a16="http://schemas.microsoft.com/office/drawing/2014/main" xmlns="" id="{84C0791A-6676-4043-BBF1-DD2993D19C98}"/>
                </a:ext>
              </a:extLst>
            </p:cNvPr>
            <p:cNvSpPr/>
            <p:nvPr/>
          </p:nvSpPr>
          <p:spPr>
            <a:xfrm flipV="1">
              <a:off x="4310850" y="911744"/>
              <a:ext cx="6776250" cy="45719"/>
            </a:xfrm>
            <a:prstGeom prst="rect">
              <a:avLst/>
            </a:prstGeom>
            <a:solidFill>
              <a:srgbClr val="7C7C7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/>
            </a:p>
          </p:txBody>
        </p:sp>
        <p:sp>
          <p:nvSpPr>
            <p:cNvPr id="12" name="TextBox 8">
              <a:extLst>
                <a:ext uri="{FF2B5EF4-FFF2-40B4-BE49-F238E27FC236}">
                  <a16:creationId xmlns:a16="http://schemas.microsoft.com/office/drawing/2014/main" xmlns="" id="{E9BB0E5B-E5F4-4490-B3C7-C915B81DF5B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136262" y="486657"/>
              <a:ext cx="3255323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 anchor="ctr">
              <a:spAutoFit/>
            </a:bodyPr>
            <a:lstStyle/>
            <a:p>
              <a:pPr algn="ctr" eaLnBrk="1" hangingPunct="1"/>
              <a:r>
                <a:rPr lang="zh-CN" altLang="en-US" sz="3400" smtClean="0">
                  <a:solidFill>
                    <a:srgbClr val="7C7C7C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随堂练习</a:t>
              </a:r>
              <a:endParaRPr lang="zh-CN" altLang="en-US" sz="3400" dirty="0">
                <a:solidFill>
                  <a:srgbClr val="7C7C7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3" name="TextBox 8">
              <a:extLst>
                <a:ext uri="{FF2B5EF4-FFF2-40B4-BE49-F238E27FC236}">
                  <a16:creationId xmlns:a16="http://schemas.microsoft.com/office/drawing/2014/main" xmlns="" id="{339CB027-AF32-4B03-BE15-1DD5E6EA2AE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136263" y="1046795"/>
              <a:ext cx="3255323" cy="2154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 anchor="ctr">
              <a:spAutoFit/>
            </a:bodyPr>
            <a:lstStyle/>
            <a:p>
              <a:pPr algn="ctr" eaLnBrk="1" hangingPunct="1"/>
              <a:r>
                <a:rPr lang="en-US" altLang="zh-CN" sz="1400" dirty="0">
                  <a:solidFill>
                    <a:schemeClr val="bg1">
                      <a:lumMod val="6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CLICK TO ADD CAPTION TEXT</a:t>
              </a:r>
              <a:endParaRPr lang="zh-CN" altLang="en-US" sz="14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6" name="矩形 5">
            <a:extLst>
              <a:ext uri="{FF2B5EF4-FFF2-40B4-BE49-F238E27FC236}">
                <a16:creationId xmlns:a16="http://schemas.microsoft.com/office/drawing/2014/main" xmlns="" id="{DEB9C506-D555-4192-86A9-8393C6707D1F}"/>
              </a:ext>
            </a:extLst>
          </p:cNvPr>
          <p:cNvSpPr/>
          <p:nvPr/>
        </p:nvSpPr>
        <p:spPr>
          <a:xfrm>
            <a:off x="1333500" y="1353096"/>
            <a:ext cx="9232900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altLang="zh-CN" sz="2400" dirty="0">
                <a:solidFill>
                  <a:srgbClr val="7C7C7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6</a:t>
            </a:r>
            <a:r>
              <a:rPr lang="zh-CN" altLang="en-US" sz="2400" dirty="0">
                <a:solidFill>
                  <a:srgbClr val="7C7C7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、从本文来看，你认为曹刿是一个什么样的人</a:t>
            </a:r>
            <a:r>
              <a:rPr lang="en-US" altLang="zh-CN" sz="2400" dirty="0">
                <a:solidFill>
                  <a:srgbClr val="7C7C7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? </a:t>
            </a:r>
          </a:p>
          <a:p>
            <a:r>
              <a:rPr lang="zh-CN" altLang="en-US" sz="2400" dirty="0">
                <a:solidFill>
                  <a:srgbClr val="7C7C7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答：通过这篇文章，我们可能看到曹刿算得上是古代的一位军事人才。他具有卓越的军事识见和高超的作战指挥才能。</a:t>
            </a:r>
            <a:endParaRPr lang="en-US" altLang="zh-CN" sz="2400" dirty="0">
              <a:solidFill>
                <a:srgbClr val="7C7C7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2400" dirty="0">
                <a:solidFill>
                  <a:srgbClr val="7C7C7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这表现在两个方面： ⑴他非常重视战前要有可靠的政治准备。他认为，“民从”，得到庶民百姓的拥护、支持，这才是战争取胜的重要保证，“民从”，具备了这个条件，“可以一战”，否则，不可以战。 </a:t>
            </a:r>
            <a:endParaRPr lang="en-US" altLang="zh-CN" sz="2400" dirty="0">
              <a:solidFill>
                <a:srgbClr val="7C7C7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2400" dirty="0">
                <a:solidFill>
                  <a:srgbClr val="7C7C7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</a:t>
            </a:r>
            <a:r>
              <a:rPr lang="zh-CN" altLang="en-US" sz="2400" dirty="0">
                <a:solidFill>
                  <a:srgbClr val="7C7C7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⑵他指挥作战谋虑周密，运用正确的战略战术。他深知军队士气在战争中的作用</a:t>
            </a:r>
            <a:r>
              <a:rPr lang="en-US" altLang="zh-CN" sz="2400" dirty="0">
                <a:solidFill>
                  <a:srgbClr val="7C7C7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(“</a:t>
            </a:r>
            <a:r>
              <a:rPr lang="zh-CN" altLang="en-US" sz="2400" dirty="0">
                <a:solidFill>
                  <a:srgbClr val="7C7C7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夫战，勇气也”</a:t>
            </a:r>
            <a:r>
              <a:rPr lang="en-US" altLang="zh-CN" sz="2400" dirty="0">
                <a:solidFill>
                  <a:srgbClr val="7C7C7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)</a:t>
            </a:r>
            <a:r>
              <a:rPr lang="zh-CN" altLang="en-US" sz="2400" dirty="0">
                <a:solidFill>
                  <a:srgbClr val="7C7C7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，他慎重初战，善于选择有利的时机发起反攻</a:t>
            </a:r>
            <a:r>
              <a:rPr lang="en-US" altLang="zh-CN" sz="2400" dirty="0">
                <a:solidFill>
                  <a:srgbClr val="7C7C7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(“</a:t>
            </a:r>
            <a:r>
              <a:rPr lang="zh-CN" altLang="en-US" sz="2400" dirty="0">
                <a:solidFill>
                  <a:srgbClr val="7C7C7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彼竭我盈，故克之”</a:t>
            </a:r>
            <a:r>
              <a:rPr lang="en-US" altLang="zh-CN" sz="2400" dirty="0">
                <a:solidFill>
                  <a:srgbClr val="7C7C7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)</a:t>
            </a:r>
            <a:r>
              <a:rPr lang="zh-CN" altLang="en-US" sz="2400" dirty="0">
                <a:solidFill>
                  <a:srgbClr val="7C7C7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，他知彼知己，既不畏强敌，又步步谨慎，终于战胜齐军</a:t>
            </a:r>
            <a:r>
              <a:rPr lang="en-US" altLang="zh-CN" sz="2400" dirty="0">
                <a:solidFill>
                  <a:srgbClr val="7C7C7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(“</a:t>
            </a:r>
            <a:r>
              <a:rPr lang="zh-CN" altLang="en-US" sz="2400" dirty="0">
                <a:solidFill>
                  <a:srgbClr val="7C7C7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吾视其辙乱，望其旗靡，故逐之”</a:t>
            </a:r>
            <a:r>
              <a:rPr lang="en-US" altLang="zh-CN" sz="2400" dirty="0">
                <a:solidFill>
                  <a:srgbClr val="7C7C7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)</a:t>
            </a:r>
            <a:r>
              <a:rPr lang="zh-CN" altLang="en-US" sz="2400" dirty="0">
                <a:solidFill>
                  <a:srgbClr val="7C7C7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</a:p>
        </p:txBody>
      </p:sp>
    </p:spTree>
    <p:extLst>
      <p:ext uri="{BB962C8B-B14F-4D97-AF65-F5344CB8AC3E}">
        <p14:creationId xmlns:p14="http://schemas.microsoft.com/office/powerpoint/2010/main" val="24304262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>
            <a:extLst>
              <a:ext uri="{FF2B5EF4-FFF2-40B4-BE49-F238E27FC236}">
                <a16:creationId xmlns:a16="http://schemas.microsoft.com/office/drawing/2014/main" xmlns="" id="{F0FC0F70-AC76-4EA2-86EB-0B407A4ACBB5}"/>
              </a:ext>
            </a:extLst>
          </p:cNvPr>
          <p:cNvGrpSpPr/>
          <p:nvPr/>
        </p:nvGrpSpPr>
        <p:grpSpPr>
          <a:xfrm>
            <a:off x="888612" y="235197"/>
            <a:ext cx="9950838" cy="775582"/>
            <a:chOff x="1136262" y="486657"/>
            <a:chExt cx="9950838" cy="775582"/>
          </a:xfrm>
        </p:grpSpPr>
        <p:sp>
          <p:nvSpPr>
            <p:cNvPr id="11" name="矩形 10">
              <a:extLst>
                <a:ext uri="{FF2B5EF4-FFF2-40B4-BE49-F238E27FC236}">
                  <a16:creationId xmlns:a16="http://schemas.microsoft.com/office/drawing/2014/main" xmlns="" id="{84C0791A-6676-4043-BBF1-DD2993D19C98}"/>
                </a:ext>
              </a:extLst>
            </p:cNvPr>
            <p:cNvSpPr/>
            <p:nvPr/>
          </p:nvSpPr>
          <p:spPr>
            <a:xfrm flipV="1">
              <a:off x="4310850" y="911744"/>
              <a:ext cx="6776250" cy="45719"/>
            </a:xfrm>
            <a:prstGeom prst="rect">
              <a:avLst/>
            </a:prstGeom>
            <a:solidFill>
              <a:srgbClr val="7C7C7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/>
            </a:p>
          </p:txBody>
        </p:sp>
        <p:sp>
          <p:nvSpPr>
            <p:cNvPr id="12" name="TextBox 8">
              <a:extLst>
                <a:ext uri="{FF2B5EF4-FFF2-40B4-BE49-F238E27FC236}">
                  <a16:creationId xmlns:a16="http://schemas.microsoft.com/office/drawing/2014/main" xmlns="" id="{E9BB0E5B-E5F4-4490-B3C7-C915B81DF5B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136262" y="486657"/>
              <a:ext cx="3255323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 anchor="ctr">
              <a:spAutoFit/>
            </a:bodyPr>
            <a:lstStyle/>
            <a:p>
              <a:pPr algn="ctr" eaLnBrk="1" hangingPunct="1"/>
              <a:r>
                <a:rPr lang="zh-CN" altLang="en-US" sz="3400" smtClean="0">
                  <a:solidFill>
                    <a:srgbClr val="7C7C7C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随堂练习</a:t>
              </a:r>
              <a:endParaRPr lang="zh-CN" altLang="en-US" sz="3400" dirty="0">
                <a:solidFill>
                  <a:srgbClr val="7C7C7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3" name="TextBox 8">
              <a:extLst>
                <a:ext uri="{FF2B5EF4-FFF2-40B4-BE49-F238E27FC236}">
                  <a16:creationId xmlns:a16="http://schemas.microsoft.com/office/drawing/2014/main" xmlns="" id="{339CB027-AF32-4B03-BE15-1DD5E6EA2AE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136263" y="1046795"/>
              <a:ext cx="3255323" cy="2154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 anchor="ctr">
              <a:spAutoFit/>
            </a:bodyPr>
            <a:lstStyle/>
            <a:p>
              <a:pPr algn="ctr" eaLnBrk="1" hangingPunct="1"/>
              <a:r>
                <a:rPr lang="en-US" altLang="zh-CN" sz="1400" dirty="0">
                  <a:solidFill>
                    <a:schemeClr val="bg1">
                      <a:lumMod val="6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CLICK TO ADD CAPTION TEXT</a:t>
              </a:r>
              <a:endParaRPr lang="zh-CN" altLang="en-US" sz="14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6" name="矩形 5">
            <a:extLst>
              <a:ext uri="{FF2B5EF4-FFF2-40B4-BE49-F238E27FC236}">
                <a16:creationId xmlns:a16="http://schemas.microsoft.com/office/drawing/2014/main" xmlns="" id="{DEB9C506-D555-4192-86A9-8393C6707D1F}"/>
              </a:ext>
            </a:extLst>
          </p:cNvPr>
          <p:cNvSpPr/>
          <p:nvPr/>
        </p:nvSpPr>
        <p:spPr>
          <a:xfrm>
            <a:off x="888612" y="1688347"/>
            <a:ext cx="10145871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altLang="zh-CN" sz="2400" dirty="0">
                <a:solidFill>
                  <a:srgbClr val="7C7C7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7</a:t>
            </a:r>
            <a:r>
              <a:rPr lang="zh-CN" altLang="en-US" sz="2400" dirty="0">
                <a:solidFill>
                  <a:srgbClr val="7C7C7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、题目为“曹刿论战”，这是一篇记叙文还是议论文</a:t>
            </a:r>
            <a:r>
              <a:rPr lang="en-US" altLang="zh-CN" sz="2400" dirty="0">
                <a:solidFill>
                  <a:srgbClr val="7C7C7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? </a:t>
            </a:r>
          </a:p>
          <a:p>
            <a:r>
              <a:rPr lang="zh-CN" altLang="en-US" sz="2400" dirty="0">
                <a:solidFill>
                  <a:srgbClr val="7C7C7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答：这是一篇记叙文，但全文以“论”为中心。第</a:t>
            </a:r>
            <a:r>
              <a:rPr lang="en-US" altLang="zh-CN" sz="2400" dirty="0">
                <a:solidFill>
                  <a:srgbClr val="7C7C7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2400" dirty="0">
                <a:solidFill>
                  <a:srgbClr val="7C7C7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段记叙论战前政治准备的内容；第</a:t>
            </a:r>
            <a:r>
              <a:rPr lang="en-US" altLang="zh-CN" sz="2400" dirty="0">
                <a:solidFill>
                  <a:srgbClr val="7C7C7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2400" dirty="0">
                <a:solidFill>
                  <a:srgbClr val="7C7C7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段记叙战斗经过；第</a:t>
            </a:r>
            <a:r>
              <a:rPr lang="en-US" altLang="zh-CN" sz="2400" dirty="0">
                <a:solidFill>
                  <a:srgbClr val="7C7C7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en-US" sz="2400" dirty="0">
                <a:solidFill>
                  <a:srgbClr val="7C7C7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段通过“叙”来“论”战争胜利的原因。</a:t>
            </a:r>
            <a:endParaRPr lang="en-US" altLang="zh-CN" sz="2400" dirty="0">
              <a:solidFill>
                <a:srgbClr val="7C7C7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en-US" altLang="zh-CN" sz="2400" dirty="0">
              <a:solidFill>
                <a:srgbClr val="7C7C7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xmlns="" id="{16A05BAC-C794-487A-8F83-32CB0C76624E}"/>
              </a:ext>
            </a:extLst>
          </p:cNvPr>
          <p:cNvSpPr/>
          <p:nvPr/>
        </p:nvSpPr>
        <p:spPr>
          <a:xfrm>
            <a:off x="888612" y="3328347"/>
            <a:ext cx="10213127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altLang="zh-CN" sz="2400" dirty="0">
                <a:solidFill>
                  <a:srgbClr val="7C7C7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8</a:t>
            </a:r>
            <a:r>
              <a:rPr lang="zh-CN" altLang="en-US" sz="2400" dirty="0">
                <a:solidFill>
                  <a:srgbClr val="7C7C7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、本文在写法上有什么突出的特点。 </a:t>
            </a:r>
          </a:p>
          <a:p>
            <a:r>
              <a:rPr lang="zh-CN" altLang="en-US" sz="2400" dirty="0">
                <a:solidFill>
                  <a:srgbClr val="7C7C7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答 </a:t>
            </a:r>
            <a:r>
              <a:rPr lang="en-US" altLang="zh-CN" sz="2400" dirty="0">
                <a:solidFill>
                  <a:srgbClr val="7C7C7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: </a:t>
            </a:r>
            <a:r>
              <a:rPr lang="zh-CN" altLang="en-US" sz="2400" dirty="0">
                <a:solidFill>
                  <a:srgbClr val="7C7C7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文章围绕“论战”来进行选材与组织材料，详略得当，重点突出。此文虽然写战争，但战争的过程写得十分简略，中心始终扣住曹刿这一人物，运用对话来写论作战前的政治准备</a:t>
            </a:r>
            <a:r>
              <a:rPr lang="en-US" altLang="zh-CN" sz="2400" dirty="0">
                <a:solidFill>
                  <a:srgbClr val="7C7C7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(</a:t>
            </a:r>
            <a:r>
              <a:rPr lang="zh-CN" altLang="en-US" sz="2400" dirty="0">
                <a:solidFill>
                  <a:srgbClr val="7C7C7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</a:t>
            </a:r>
            <a:r>
              <a:rPr lang="en-US" altLang="zh-CN" sz="2400" dirty="0">
                <a:solidFill>
                  <a:srgbClr val="7C7C7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2400" dirty="0">
                <a:solidFill>
                  <a:srgbClr val="7C7C7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段</a:t>
            </a:r>
            <a:r>
              <a:rPr lang="en-US" altLang="zh-CN" sz="2400" dirty="0">
                <a:solidFill>
                  <a:srgbClr val="7C7C7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)</a:t>
            </a:r>
            <a:r>
              <a:rPr lang="zh-CN" altLang="en-US" sz="2400" dirty="0">
                <a:solidFill>
                  <a:srgbClr val="7C7C7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及战胜齐国的原因</a:t>
            </a:r>
            <a:r>
              <a:rPr lang="en-US" altLang="zh-CN" sz="2400" dirty="0">
                <a:solidFill>
                  <a:srgbClr val="7C7C7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(</a:t>
            </a:r>
            <a:r>
              <a:rPr lang="zh-CN" altLang="en-US" sz="2400" dirty="0">
                <a:solidFill>
                  <a:srgbClr val="7C7C7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</a:t>
            </a:r>
            <a:r>
              <a:rPr lang="en-US" altLang="zh-CN" sz="2400" dirty="0">
                <a:solidFill>
                  <a:srgbClr val="7C7C7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en-US" sz="2400" dirty="0">
                <a:solidFill>
                  <a:srgbClr val="7C7C7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段</a:t>
            </a:r>
            <a:r>
              <a:rPr lang="en-US" altLang="zh-CN" sz="2400" dirty="0">
                <a:solidFill>
                  <a:srgbClr val="7C7C7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)</a:t>
            </a:r>
            <a:r>
              <a:rPr lang="zh-CN" altLang="en-US" sz="2400" dirty="0">
                <a:solidFill>
                  <a:srgbClr val="7C7C7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，重点突出，中心明确，详略得当。</a:t>
            </a:r>
          </a:p>
          <a:p>
            <a:endParaRPr lang="en-US" altLang="zh-CN" sz="2400" dirty="0">
              <a:solidFill>
                <a:srgbClr val="7C7C7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387659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>
            <a:extLst>
              <a:ext uri="{FF2B5EF4-FFF2-40B4-BE49-F238E27FC236}">
                <a16:creationId xmlns:a16="http://schemas.microsoft.com/office/drawing/2014/main" xmlns="" id="{F0FC0F70-AC76-4EA2-86EB-0B407A4ACBB5}"/>
              </a:ext>
            </a:extLst>
          </p:cNvPr>
          <p:cNvGrpSpPr/>
          <p:nvPr/>
        </p:nvGrpSpPr>
        <p:grpSpPr>
          <a:xfrm>
            <a:off x="888612" y="235197"/>
            <a:ext cx="9950838" cy="775582"/>
            <a:chOff x="1136262" y="486657"/>
            <a:chExt cx="9950838" cy="775582"/>
          </a:xfrm>
        </p:grpSpPr>
        <p:sp>
          <p:nvSpPr>
            <p:cNvPr id="11" name="矩形 10">
              <a:extLst>
                <a:ext uri="{FF2B5EF4-FFF2-40B4-BE49-F238E27FC236}">
                  <a16:creationId xmlns:a16="http://schemas.microsoft.com/office/drawing/2014/main" xmlns="" id="{84C0791A-6676-4043-BBF1-DD2993D19C98}"/>
                </a:ext>
              </a:extLst>
            </p:cNvPr>
            <p:cNvSpPr/>
            <p:nvPr/>
          </p:nvSpPr>
          <p:spPr>
            <a:xfrm flipV="1">
              <a:off x="4310850" y="911744"/>
              <a:ext cx="6776250" cy="45719"/>
            </a:xfrm>
            <a:prstGeom prst="rect">
              <a:avLst/>
            </a:prstGeom>
            <a:solidFill>
              <a:srgbClr val="7C7C7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/>
            </a:p>
          </p:txBody>
        </p:sp>
        <p:sp>
          <p:nvSpPr>
            <p:cNvPr id="12" name="TextBox 8">
              <a:extLst>
                <a:ext uri="{FF2B5EF4-FFF2-40B4-BE49-F238E27FC236}">
                  <a16:creationId xmlns:a16="http://schemas.microsoft.com/office/drawing/2014/main" xmlns="" id="{E9BB0E5B-E5F4-4490-B3C7-C915B81DF5B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136262" y="486657"/>
              <a:ext cx="3255323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 anchor="ctr">
              <a:spAutoFit/>
            </a:bodyPr>
            <a:lstStyle/>
            <a:p>
              <a:pPr algn="ctr" eaLnBrk="1" hangingPunct="1"/>
              <a:r>
                <a:rPr lang="zh-CN" altLang="en-US" sz="3400" smtClean="0">
                  <a:solidFill>
                    <a:srgbClr val="7C7C7C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随堂练习</a:t>
              </a:r>
              <a:endParaRPr lang="zh-CN" altLang="en-US" sz="3400" dirty="0">
                <a:solidFill>
                  <a:srgbClr val="7C7C7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3" name="TextBox 8">
              <a:extLst>
                <a:ext uri="{FF2B5EF4-FFF2-40B4-BE49-F238E27FC236}">
                  <a16:creationId xmlns:a16="http://schemas.microsoft.com/office/drawing/2014/main" xmlns="" id="{339CB027-AF32-4B03-BE15-1DD5E6EA2AE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136263" y="1046795"/>
              <a:ext cx="3255323" cy="2154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 anchor="ctr">
              <a:spAutoFit/>
            </a:bodyPr>
            <a:lstStyle/>
            <a:p>
              <a:pPr algn="ctr" eaLnBrk="1" hangingPunct="1"/>
              <a:r>
                <a:rPr lang="en-US" altLang="zh-CN" sz="1400" dirty="0">
                  <a:solidFill>
                    <a:schemeClr val="bg1">
                      <a:lumMod val="6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CLICK TO ADD CAPTION TEXT</a:t>
              </a:r>
              <a:endParaRPr lang="zh-CN" altLang="en-US" sz="14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6" name="文本框 5">
            <a:extLst>
              <a:ext uri="{FF2B5EF4-FFF2-40B4-BE49-F238E27FC236}">
                <a16:creationId xmlns:a16="http://schemas.microsoft.com/office/drawing/2014/main" xmlns="" id="{A16B9272-A49A-4A2A-9CC5-E8AA22986AED}"/>
              </a:ext>
            </a:extLst>
          </p:cNvPr>
          <p:cNvSpPr txBox="1"/>
          <p:nvPr/>
        </p:nvSpPr>
        <p:spPr>
          <a:xfrm>
            <a:off x="1039586" y="1183504"/>
            <a:ext cx="10112828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zh-CN" sz="2400" dirty="0">
                <a:solidFill>
                  <a:srgbClr val="7C7C7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2400" dirty="0">
                <a:solidFill>
                  <a:srgbClr val="7C7C7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r>
              <a:rPr lang="en-US" altLang="zh-CN" sz="2400" dirty="0">
                <a:solidFill>
                  <a:srgbClr val="7C7C7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《</a:t>
            </a:r>
            <a:r>
              <a:rPr lang="zh-CN" altLang="en-US" sz="2400" dirty="0">
                <a:solidFill>
                  <a:srgbClr val="7C7C7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曹刿论战</a:t>
            </a:r>
            <a:r>
              <a:rPr lang="en-US" altLang="zh-CN" sz="2400" dirty="0">
                <a:solidFill>
                  <a:srgbClr val="7C7C7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》</a:t>
            </a:r>
            <a:r>
              <a:rPr lang="zh-CN" altLang="en-US" sz="2400" dirty="0">
                <a:solidFill>
                  <a:srgbClr val="7C7C7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中反映战前政治准备，表现曹刿“取信于民”的战略思想的一句话是：</a:t>
            </a:r>
            <a:r>
              <a:rPr lang="zh-CN" altLang="en-US" sz="2400" u="sng" dirty="0">
                <a:solidFill>
                  <a:srgbClr val="7C7C7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小大之狱，虽不能察，必以情</a:t>
            </a:r>
            <a:r>
              <a:rPr lang="zh-CN" altLang="en-US" sz="2400" dirty="0">
                <a:solidFill>
                  <a:srgbClr val="7C7C7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sz="2400" dirty="0">
              <a:solidFill>
                <a:srgbClr val="7C7C7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zh-CN" sz="2400" dirty="0">
                <a:solidFill>
                  <a:srgbClr val="7C7C7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2400" dirty="0">
                <a:solidFill>
                  <a:srgbClr val="7C7C7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、曹刿冲破阻挠，坚持进见鲁庄公的原因是：</a:t>
            </a:r>
            <a:r>
              <a:rPr lang="zh-CN" altLang="en-US" sz="2400" u="sng" dirty="0">
                <a:solidFill>
                  <a:srgbClr val="7C7C7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肉食者鄙，未能远谋</a:t>
            </a:r>
            <a:r>
              <a:rPr lang="zh-CN" altLang="en-US" sz="2400" dirty="0">
                <a:solidFill>
                  <a:srgbClr val="7C7C7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  </a:t>
            </a:r>
            <a:endParaRPr lang="en-US" altLang="zh-CN" sz="2400" dirty="0">
              <a:solidFill>
                <a:srgbClr val="7C7C7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zh-CN" sz="2400" dirty="0">
                <a:solidFill>
                  <a:srgbClr val="7C7C7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en-US" sz="2400" dirty="0">
                <a:solidFill>
                  <a:srgbClr val="7C7C7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、曹刿在对战争的论述中提出追击敌兵时机的句子是：</a:t>
            </a:r>
            <a:r>
              <a:rPr lang="zh-CN" altLang="en-US" sz="2400" u="sng" dirty="0">
                <a:solidFill>
                  <a:srgbClr val="7C7C7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视其辙乱，望其旗靡</a:t>
            </a:r>
            <a:r>
              <a:rPr lang="zh-CN" altLang="en-US" sz="2400" dirty="0">
                <a:solidFill>
                  <a:srgbClr val="7C7C7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    </a:t>
            </a:r>
            <a:endParaRPr lang="en-US" altLang="zh-CN" sz="2400" dirty="0">
              <a:solidFill>
                <a:srgbClr val="7C7C7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zh-CN" sz="2400" dirty="0">
                <a:solidFill>
                  <a:srgbClr val="7C7C7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r>
              <a:rPr lang="zh-CN" altLang="en-US" sz="2400" dirty="0">
                <a:solidFill>
                  <a:srgbClr val="7C7C7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、本文中出现的一个成语是：</a:t>
            </a:r>
            <a:r>
              <a:rPr lang="zh-CN" altLang="en-US" sz="2400" u="sng" dirty="0">
                <a:solidFill>
                  <a:srgbClr val="7C7C7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一鼓作</a:t>
            </a:r>
            <a:r>
              <a:rPr lang="zh-CN" altLang="en-US" sz="2400" dirty="0">
                <a:solidFill>
                  <a:srgbClr val="7C7C7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气。     </a:t>
            </a:r>
            <a:endParaRPr lang="en-US" altLang="zh-CN" sz="2400" dirty="0">
              <a:solidFill>
                <a:srgbClr val="7C7C7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zh-CN" sz="2400" dirty="0">
                <a:solidFill>
                  <a:srgbClr val="7C7C7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</a:t>
            </a:r>
            <a:r>
              <a:rPr lang="zh-CN" altLang="en-US" sz="2400" dirty="0">
                <a:solidFill>
                  <a:srgbClr val="7C7C7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、曹刿阻止鲁庄公追击的原因是：惧有伏焉。（限四个字）</a:t>
            </a:r>
            <a:endParaRPr lang="en-US" altLang="zh-CN" sz="2400" dirty="0">
              <a:solidFill>
                <a:srgbClr val="7C7C7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zh-CN" sz="2400" dirty="0">
                <a:solidFill>
                  <a:srgbClr val="7C7C7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6</a:t>
            </a:r>
            <a:r>
              <a:rPr lang="zh-CN" altLang="en-US" sz="2400" dirty="0">
                <a:solidFill>
                  <a:srgbClr val="7C7C7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、曹刿认为“可以一战”的最重要的条件是什么？</a:t>
            </a:r>
            <a:r>
              <a:rPr lang="zh-CN" altLang="en-US" sz="2400" u="sng" dirty="0">
                <a:solidFill>
                  <a:srgbClr val="7C7C7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小大之狱，虽不能察，必以情</a:t>
            </a:r>
            <a:r>
              <a:rPr lang="zh-CN" altLang="en-US" sz="2400" dirty="0">
                <a:solidFill>
                  <a:srgbClr val="7C7C7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  </a:t>
            </a:r>
            <a:endParaRPr lang="en-US" altLang="zh-CN" sz="2400" dirty="0">
              <a:solidFill>
                <a:srgbClr val="7C7C7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zh-CN" sz="2400" dirty="0">
                <a:solidFill>
                  <a:srgbClr val="7C7C7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7</a:t>
            </a:r>
            <a:r>
              <a:rPr lang="zh-CN" altLang="en-US" sz="2400" dirty="0">
                <a:solidFill>
                  <a:srgbClr val="7C7C7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、鲁军发起反攻的时机选择在</a:t>
            </a:r>
            <a:r>
              <a:rPr lang="zh-CN" altLang="en-US" sz="2400" u="sng" dirty="0">
                <a:solidFill>
                  <a:srgbClr val="7C7C7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彼竭我盈</a:t>
            </a:r>
            <a:r>
              <a:rPr lang="zh-CN" altLang="en-US" sz="2400" dirty="0">
                <a:solidFill>
                  <a:srgbClr val="7C7C7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之时，鲁军追击敌军的时机选择在齐军</a:t>
            </a:r>
            <a:r>
              <a:rPr lang="zh-CN" altLang="en-US" sz="2400" u="sng" dirty="0">
                <a:solidFill>
                  <a:srgbClr val="7C7C7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辙乱旗靡</a:t>
            </a:r>
            <a:r>
              <a:rPr lang="zh-CN" altLang="en-US" sz="2400" dirty="0">
                <a:solidFill>
                  <a:srgbClr val="7C7C7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 之时。    </a:t>
            </a:r>
            <a:endParaRPr lang="en-US" altLang="zh-CN" sz="2400" dirty="0">
              <a:solidFill>
                <a:srgbClr val="7C7C7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zh-CN" sz="2400" dirty="0">
                <a:solidFill>
                  <a:srgbClr val="7C7C7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8</a:t>
            </a:r>
            <a:r>
              <a:rPr lang="zh-CN" altLang="en-US" sz="2400" dirty="0">
                <a:solidFill>
                  <a:srgbClr val="7C7C7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、文中表现曹刿积极“参与”精神的词语是：</a:t>
            </a:r>
            <a:r>
              <a:rPr lang="zh-CN" altLang="en-US" sz="2400" u="sng" dirty="0">
                <a:solidFill>
                  <a:srgbClr val="7C7C7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请见、请从</a:t>
            </a:r>
            <a:r>
              <a:rPr lang="zh-CN" altLang="en-US" sz="2400" dirty="0">
                <a:solidFill>
                  <a:srgbClr val="7C7C7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 </a:t>
            </a:r>
          </a:p>
        </p:txBody>
      </p:sp>
    </p:spTree>
    <p:extLst>
      <p:ext uri="{BB962C8B-B14F-4D97-AF65-F5344CB8AC3E}">
        <p14:creationId xmlns:p14="http://schemas.microsoft.com/office/powerpoint/2010/main" val="27097516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>
            <a:extLst>
              <a:ext uri="{FF2B5EF4-FFF2-40B4-BE49-F238E27FC236}">
                <a16:creationId xmlns:a16="http://schemas.microsoft.com/office/drawing/2014/main" xmlns="" id="{ED4607E0-97FD-4C2A-A395-14A285562A4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40"/>
            <a:ext cx="12190413" cy="6857107"/>
          </a:xfrm>
          <a:prstGeom prst="rect">
            <a:avLst/>
          </a:prstGeom>
        </p:spPr>
      </p:pic>
      <p:grpSp>
        <p:nvGrpSpPr>
          <p:cNvPr id="13" name="组合 12">
            <a:extLst>
              <a:ext uri="{FF2B5EF4-FFF2-40B4-BE49-F238E27FC236}">
                <a16:creationId xmlns:a16="http://schemas.microsoft.com/office/drawing/2014/main" xmlns="" id="{E47915AD-3AB7-4ADA-ACEF-400A33E44B75}"/>
              </a:ext>
            </a:extLst>
          </p:cNvPr>
          <p:cNvGrpSpPr/>
          <p:nvPr/>
        </p:nvGrpSpPr>
        <p:grpSpPr>
          <a:xfrm>
            <a:off x="3362297" y="1855916"/>
            <a:ext cx="5661054" cy="1466514"/>
            <a:chOff x="5761707" y="1696603"/>
            <a:chExt cx="4372094" cy="1546874"/>
          </a:xfrm>
          <a:solidFill>
            <a:schemeClr val="tx2">
              <a:lumMod val="50000"/>
            </a:schemeClr>
          </a:solidFill>
        </p:grpSpPr>
        <p:grpSp>
          <p:nvGrpSpPr>
            <p:cNvPr id="14" name="组合 13">
              <a:extLst>
                <a:ext uri="{FF2B5EF4-FFF2-40B4-BE49-F238E27FC236}">
                  <a16:creationId xmlns:a16="http://schemas.microsoft.com/office/drawing/2014/main" xmlns="" id="{A4E3CE8C-D184-434D-B9AF-DE1EA23CA64E}"/>
                </a:ext>
              </a:extLst>
            </p:cNvPr>
            <p:cNvGrpSpPr/>
            <p:nvPr/>
          </p:nvGrpSpPr>
          <p:grpSpPr>
            <a:xfrm rot="5400000" flipH="1" flipV="1">
              <a:off x="7174317" y="283993"/>
              <a:ext cx="1546874" cy="4372094"/>
              <a:chOff x="8386574" y="1355112"/>
              <a:chExt cx="2265948" cy="4260954"/>
            </a:xfrm>
            <a:grpFill/>
          </p:grpSpPr>
          <p:sp>
            <p:nvSpPr>
              <p:cNvPr id="20" name="矩形 19">
                <a:extLst>
                  <a:ext uri="{FF2B5EF4-FFF2-40B4-BE49-F238E27FC236}">
                    <a16:creationId xmlns:a16="http://schemas.microsoft.com/office/drawing/2014/main" xmlns="" id="{EF5826FE-80D6-4EBF-B77F-756D242051FE}"/>
                  </a:ext>
                </a:extLst>
              </p:cNvPr>
              <p:cNvSpPr/>
              <p:nvPr/>
            </p:nvSpPr>
            <p:spPr>
              <a:xfrm>
                <a:off x="8386574" y="1355114"/>
                <a:ext cx="78532" cy="4259367"/>
              </a:xfrm>
              <a:prstGeom prst="rect">
                <a:avLst/>
              </a:prstGeom>
              <a:solidFill>
                <a:srgbClr val="7C7C7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7C7C7C"/>
                  </a:solidFill>
                </a:endParaRPr>
              </a:p>
            </p:txBody>
          </p:sp>
          <p:sp>
            <p:nvSpPr>
              <p:cNvPr id="21" name="矩形 20">
                <a:extLst>
                  <a:ext uri="{FF2B5EF4-FFF2-40B4-BE49-F238E27FC236}">
                    <a16:creationId xmlns:a16="http://schemas.microsoft.com/office/drawing/2014/main" xmlns="" id="{BECB948E-9D1F-4A8D-AC9B-7FC16321ABE9}"/>
                  </a:ext>
                </a:extLst>
              </p:cNvPr>
              <p:cNvSpPr/>
              <p:nvPr/>
            </p:nvSpPr>
            <p:spPr>
              <a:xfrm flipH="1">
                <a:off x="10585550" y="1355114"/>
                <a:ext cx="66972" cy="4259310"/>
              </a:xfrm>
              <a:prstGeom prst="rect">
                <a:avLst/>
              </a:prstGeom>
              <a:solidFill>
                <a:srgbClr val="7C7C7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7C7C7C"/>
                  </a:solidFill>
                </a:endParaRPr>
              </a:p>
            </p:txBody>
          </p:sp>
          <p:sp>
            <p:nvSpPr>
              <p:cNvPr id="22" name="矩形 21">
                <a:extLst>
                  <a:ext uri="{FF2B5EF4-FFF2-40B4-BE49-F238E27FC236}">
                    <a16:creationId xmlns:a16="http://schemas.microsoft.com/office/drawing/2014/main" xmlns="" id="{A1C5F9FA-43DD-4A27-B827-DFB3A3DACD84}"/>
                  </a:ext>
                </a:extLst>
              </p:cNvPr>
              <p:cNvSpPr/>
              <p:nvPr/>
            </p:nvSpPr>
            <p:spPr>
              <a:xfrm rot="16200000">
                <a:off x="9481982" y="4507753"/>
                <a:ext cx="45719" cy="2170907"/>
              </a:xfrm>
              <a:prstGeom prst="rect">
                <a:avLst/>
              </a:prstGeom>
              <a:solidFill>
                <a:srgbClr val="7C7C7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7C7C7C"/>
                  </a:solidFill>
                </a:endParaRPr>
              </a:p>
            </p:txBody>
          </p:sp>
          <p:sp>
            <p:nvSpPr>
              <p:cNvPr id="23" name="矩形 22">
                <a:extLst>
                  <a:ext uri="{FF2B5EF4-FFF2-40B4-BE49-F238E27FC236}">
                    <a16:creationId xmlns:a16="http://schemas.microsoft.com/office/drawing/2014/main" xmlns="" id="{98DE5790-BB4D-4D16-A5DC-0465DD48289B}"/>
                  </a:ext>
                </a:extLst>
              </p:cNvPr>
              <p:cNvSpPr/>
              <p:nvPr/>
            </p:nvSpPr>
            <p:spPr>
              <a:xfrm rot="16200000">
                <a:off x="9482729" y="292518"/>
                <a:ext cx="45719" cy="2170907"/>
              </a:xfrm>
              <a:prstGeom prst="rect">
                <a:avLst/>
              </a:prstGeom>
              <a:solidFill>
                <a:srgbClr val="7C7C7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7C7C7C"/>
                  </a:solidFill>
                </a:endParaRPr>
              </a:p>
            </p:txBody>
          </p:sp>
          <p:sp>
            <p:nvSpPr>
              <p:cNvPr id="24" name="矩形 23">
                <a:extLst>
                  <a:ext uri="{FF2B5EF4-FFF2-40B4-BE49-F238E27FC236}">
                    <a16:creationId xmlns:a16="http://schemas.microsoft.com/office/drawing/2014/main" xmlns="" id="{E1055C96-3909-4FC9-9F91-FC92EC0DFEC2}"/>
                  </a:ext>
                </a:extLst>
              </p:cNvPr>
              <p:cNvSpPr/>
              <p:nvPr/>
            </p:nvSpPr>
            <p:spPr>
              <a:xfrm>
                <a:off x="10590295" y="5075585"/>
                <a:ext cx="45719" cy="538837"/>
              </a:xfrm>
              <a:prstGeom prst="rect">
                <a:avLst/>
              </a:prstGeom>
              <a:solidFill>
                <a:srgbClr val="79797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7C7C7C"/>
                  </a:solidFill>
                </a:endParaRPr>
              </a:p>
            </p:txBody>
          </p:sp>
        </p:grpSp>
        <p:sp>
          <p:nvSpPr>
            <p:cNvPr id="15" name="TextBox 1">
              <a:extLst>
                <a:ext uri="{FF2B5EF4-FFF2-40B4-BE49-F238E27FC236}">
                  <a16:creationId xmlns:a16="http://schemas.microsoft.com/office/drawing/2014/main" xmlns="" id="{32EC2668-8BAA-46C4-BD96-F5E3905B3ED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111931" y="1790342"/>
              <a:ext cx="1126764" cy="1220847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eaVert"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8800" dirty="0">
                  <a:solidFill>
                    <a:srgbClr val="7C7C7C"/>
                  </a:solidFill>
                  <a:latin typeface="叶根友刀锋黑草" panose="02010601030101010101" pitchFamily="2" charset="-122"/>
                  <a:ea typeface="叶根友刀锋黑草" panose="02010601030101010101" pitchFamily="2" charset="-122"/>
                </a:rPr>
                <a:t>同</a:t>
              </a:r>
            </a:p>
          </p:txBody>
        </p:sp>
        <p:sp>
          <p:nvSpPr>
            <p:cNvPr id="16" name="TextBox 1">
              <a:extLst>
                <a:ext uri="{FF2B5EF4-FFF2-40B4-BE49-F238E27FC236}">
                  <a16:creationId xmlns:a16="http://schemas.microsoft.com/office/drawing/2014/main" xmlns="" id="{4EFE8386-440E-4551-9620-F88D75DD6DF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927571" y="1872583"/>
              <a:ext cx="946482" cy="1220847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eaVert"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7200" dirty="0">
                  <a:solidFill>
                    <a:srgbClr val="7C7C7C"/>
                  </a:solidFill>
                  <a:latin typeface="叶根友刀锋黑草" panose="02010601030101010101" pitchFamily="2" charset="-122"/>
                  <a:ea typeface="叶根友刀锋黑草" panose="02010601030101010101" pitchFamily="2" charset="-122"/>
                </a:rPr>
                <a:t>学</a:t>
              </a:r>
            </a:p>
          </p:txBody>
        </p:sp>
        <p:sp>
          <p:nvSpPr>
            <p:cNvPr id="17" name="TextBox 1">
              <a:extLst>
                <a:ext uri="{FF2B5EF4-FFF2-40B4-BE49-F238E27FC236}">
                  <a16:creationId xmlns:a16="http://schemas.microsoft.com/office/drawing/2014/main" xmlns="" id="{B009D3BB-8F58-4B83-9614-C29FAD39CBE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581094" y="1880013"/>
              <a:ext cx="946482" cy="997306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eaVert"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7200" dirty="0">
                  <a:solidFill>
                    <a:srgbClr val="7C7C7C"/>
                  </a:solidFill>
                  <a:latin typeface="叶根友刀锋黑草" panose="02010601030101010101" pitchFamily="2" charset="-122"/>
                  <a:ea typeface="叶根友刀锋黑草" panose="02010601030101010101" pitchFamily="2" charset="-122"/>
                </a:rPr>
                <a:t>们</a:t>
              </a:r>
            </a:p>
          </p:txBody>
        </p:sp>
        <p:sp>
          <p:nvSpPr>
            <p:cNvPr id="18" name="TextBox 1">
              <a:extLst>
                <a:ext uri="{FF2B5EF4-FFF2-40B4-BE49-F238E27FC236}">
                  <a16:creationId xmlns:a16="http://schemas.microsoft.com/office/drawing/2014/main" xmlns="" id="{722B03B6-6A8F-4F68-A2A4-BA3B7DB021D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335400" y="1749748"/>
              <a:ext cx="1731265" cy="1395959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8000" dirty="0">
                  <a:solidFill>
                    <a:srgbClr val="7C7C7C"/>
                  </a:solidFill>
                  <a:latin typeface="叶根友刀锋黑草" panose="02010601030101010101" pitchFamily="2" charset="-122"/>
                  <a:ea typeface="叶根友刀锋黑草" panose="02010601030101010101" pitchFamily="2" charset="-122"/>
                </a:rPr>
                <a:t>下课</a:t>
              </a:r>
            </a:p>
          </p:txBody>
        </p:sp>
        <p:pic>
          <p:nvPicPr>
            <p:cNvPr id="19" name="Picture 2" descr="G:\公司\茶\印章.png">
              <a:extLst>
                <a:ext uri="{FF2B5EF4-FFF2-40B4-BE49-F238E27FC236}">
                  <a16:creationId xmlns:a16="http://schemas.microsoft.com/office/drawing/2014/main" xmlns="" id="{975D53C4-F24C-4BFB-89C7-B4E9F37D386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brightnessContrast bright="38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871404" y="1923972"/>
              <a:ext cx="340621" cy="1074737"/>
            </a:xfrm>
            <a:prstGeom prst="rect">
              <a:avLst/>
            </a:prstGeom>
            <a:noFill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5" name="Rectangle 3">
            <a:extLst>
              <a:ext uri="{FF2B5EF4-FFF2-40B4-BE49-F238E27FC236}">
                <a16:creationId xmlns:a16="http://schemas.microsoft.com/office/drawing/2014/main" xmlns="" id="{26631BE4-D96B-4505-A954-02C65817AAA9}"/>
              </a:ext>
            </a:extLst>
          </p:cNvPr>
          <p:cNvSpPr txBox="1">
            <a:spLocks noChangeArrowheads="1"/>
          </p:cNvSpPr>
          <p:nvPr/>
        </p:nvSpPr>
        <p:spPr>
          <a:xfrm>
            <a:off x="4984763" y="3452968"/>
            <a:ext cx="2526515" cy="65756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zh-CN" altLang="zh-CN" sz="4400" dirty="0">
                <a:solidFill>
                  <a:srgbClr val="7C7C7C"/>
                </a:solidFill>
                <a:latin typeface="方正毡笔黑简体" panose="03000509000000000000" pitchFamily="65" charset="-122"/>
                <a:ea typeface="方正毡笔黑简体" panose="03000509000000000000" pitchFamily="65" charset="-122"/>
              </a:rPr>
              <a:t>《</a:t>
            </a:r>
            <a:r>
              <a:rPr lang="zh-CN" sz="4400" dirty="0">
                <a:solidFill>
                  <a:srgbClr val="7C7C7C"/>
                </a:solidFill>
                <a:latin typeface="方正毡笔黑简体" panose="03000509000000000000" pitchFamily="65" charset="-122"/>
                <a:ea typeface="方正毡笔黑简体" panose="03000509000000000000" pitchFamily="65" charset="-122"/>
              </a:rPr>
              <a:t>左传</a:t>
            </a:r>
            <a:r>
              <a:rPr lang="zh-CN" altLang="zh-CN" sz="4400" dirty="0">
                <a:solidFill>
                  <a:srgbClr val="7C7C7C"/>
                </a:solidFill>
                <a:latin typeface="方正毡笔黑简体" panose="03000509000000000000" pitchFamily="65" charset="-122"/>
                <a:ea typeface="方正毡笔黑简体" panose="03000509000000000000" pitchFamily="65" charset="-122"/>
              </a:rPr>
              <a:t>》</a:t>
            </a:r>
          </a:p>
        </p:txBody>
      </p:sp>
      <p:sp>
        <p:nvSpPr>
          <p:cNvPr id="26" name="文本框 25">
            <a:extLst>
              <a:ext uri="{FF2B5EF4-FFF2-40B4-BE49-F238E27FC236}">
                <a16:creationId xmlns:a16="http://schemas.microsoft.com/office/drawing/2014/main" xmlns="" id="{91909C08-9E62-4AEE-A079-E5E585A82F88}"/>
              </a:ext>
            </a:extLst>
          </p:cNvPr>
          <p:cNvSpPr txBox="1"/>
          <p:nvPr/>
        </p:nvSpPr>
        <p:spPr>
          <a:xfrm>
            <a:off x="3258697" y="1298095"/>
            <a:ext cx="5909708" cy="4385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250" b="1" dirty="0">
                <a:solidFill>
                  <a:srgbClr val="7C7C7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人教版小学五年级教学课件</a:t>
            </a:r>
            <a:r>
              <a:rPr lang="en-US" altLang="zh-CN" sz="2250" b="1" dirty="0">
                <a:solidFill>
                  <a:srgbClr val="7C7C7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250" b="1" dirty="0">
                <a:solidFill>
                  <a:srgbClr val="7C7C7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</a:t>
            </a:r>
          </a:p>
        </p:txBody>
      </p:sp>
    </p:spTree>
    <p:extLst>
      <p:ext uri="{BB962C8B-B14F-4D97-AF65-F5344CB8AC3E}">
        <p14:creationId xmlns:p14="http://schemas.microsoft.com/office/powerpoint/2010/main" val="38924042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2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7" dur="75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750"/>
                                </p:stCondLst>
                                <p:childTnLst>
                                  <p:par>
                                    <p:cTn id="9" presetID="2" presetClass="entr" presetSubtype="1" fill="hold" nodeType="afterEffect" p14:presetBounceEnd="51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1000">
                                          <p:cBhvr additive="base">
                                            <p:cTn id="11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1000">
                                          <p:cBhvr additive="base">
                                            <p:cTn id="12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750"/>
                                </p:stCondLst>
                                <p:childTnLst>
                                  <p:par>
                                    <p:cTn id="14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6" dur="10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2750"/>
                                </p:stCondLst>
                                <p:childTnLst>
                                  <p:par>
                                    <p:cTn id="18" presetID="6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ircle(in)">
                                          <p:cBhvr>
                                            <p:cTn id="20" dur="1000"/>
                                            <p:tgtEl>
                                              <p:spTgt spid="25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5" grpId="0" build="p"/>
          <p:bldP spid="26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2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7" dur="75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750"/>
                                </p:stCondLst>
                                <p:childTnLst>
                                  <p:par>
                                    <p:cTn id="9" presetID="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750"/>
                                </p:stCondLst>
                                <p:childTnLst>
                                  <p:par>
                                    <p:cTn id="14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6" dur="10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2750"/>
                                </p:stCondLst>
                                <p:childTnLst>
                                  <p:par>
                                    <p:cTn id="18" presetID="6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ircle(in)">
                                          <p:cBhvr>
                                            <p:cTn id="20" dur="1000"/>
                                            <p:tgtEl>
                                              <p:spTgt spid="25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5" grpId="0" build="p"/>
          <p:bldP spid="26" grpId="0"/>
        </p:bldLst>
      </p:timing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2242225" y="2947116"/>
            <a:ext cx="596822" cy="656705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831731" y="2950722"/>
            <a:ext cx="9358681" cy="65713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79977" tIns="0" rIns="179977" bIns="0" anchor="ctr"/>
          <a:lstStyle/>
          <a:p>
            <a:pPr algn="ctr">
              <a:defRPr/>
            </a:pPr>
            <a:r>
              <a:rPr lang="en-US" altLang="zh-CN" sz="280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2183049"/>
            <a:ext cx="9311063" cy="775176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3200" spc="20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更多精品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9311063" y="2179009"/>
            <a:ext cx="853590" cy="779216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581494" y="3921752"/>
            <a:ext cx="6905510" cy="2031105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http://www.ypppt.com/ziti/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http://www.ypppt.com/gushi/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8692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>
            <a:extLst>
              <a:ext uri="{FF2B5EF4-FFF2-40B4-BE49-F238E27FC236}">
                <a16:creationId xmlns:a16="http://schemas.microsoft.com/office/drawing/2014/main" xmlns="" id="{0F2D4C56-758E-4C1A-918C-4767A25BE24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40"/>
            <a:ext cx="12190413" cy="6857107"/>
          </a:xfrm>
          <a:prstGeom prst="rect">
            <a:avLst/>
          </a:prstGeom>
        </p:spPr>
      </p:pic>
      <p:grpSp>
        <p:nvGrpSpPr>
          <p:cNvPr id="12" name="组合 11">
            <a:extLst>
              <a:ext uri="{FF2B5EF4-FFF2-40B4-BE49-F238E27FC236}">
                <a16:creationId xmlns:a16="http://schemas.microsoft.com/office/drawing/2014/main" xmlns="" id="{C9E890BA-76EC-4692-B729-2B806545BD47}"/>
              </a:ext>
            </a:extLst>
          </p:cNvPr>
          <p:cNvGrpSpPr/>
          <p:nvPr/>
        </p:nvGrpSpPr>
        <p:grpSpPr>
          <a:xfrm>
            <a:off x="3007566" y="2061338"/>
            <a:ext cx="1634284" cy="1148372"/>
            <a:chOff x="2704764" y="2455280"/>
            <a:chExt cx="2122326" cy="1148372"/>
          </a:xfrm>
        </p:grpSpPr>
        <p:grpSp>
          <p:nvGrpSpPr>
            <p:cNvPr id="13" name="组合 12">
              <a:extLst>
                <a:ext uri="{FF2B5EF4-FFF2-40B4-BE49-F238E27FC236}">
                  <a16:creationId xmlns:a16="http://schemas.microsoft.com/office/drawing/2014/main" xmlns="" id="{E923E1E1-46E2-4B54-AE00-AEA8B795C994}"/>
                </a:ext>
              </a:extLst>
            </p:cNvPr>
            <p:cNvGrpSpPr/>
            <p:nvPr/>
          </p:nvGrpSpPr>
          <p:grpSpPr>
            <a:xfrm>
              <a:off x="2704764" y="2455280"/>
              <a:ext cx="2122326" cy="1148372"/>
              <a:chOff x="5761706" y="1696602"/>
              <a:chExt cx="4372095" cy="1546878"/>
            </a:xfrm>
            <a:solidFill>
              <a:schemeClr val="tx2">
                <a:lumMod val="50000"/>
              </a:schemeClr>
            </a:solidFill>
          </p:grpSpPr>
          <p:grpSp>
            <p:nvGrpSpPr>
              <p:cNvPr id="15" name="组合 14">
                <a:extLst>
                  <a:ext uri="{FF2B5EF4-FFF2-40B4-BE49-F238E27FC236}">
                    <a16:creationId xmlns:a16="http://schemas.microsoft.com/office/drawing/2014/main" xmlns="" id="{62B50932-833C-4EC1-B73D-F09C6845684C}"/>
                  </a:ext>
                </a:extLst>
              </p:cNvPr>
              <p:cNvGrpSpPr/>
              <p:nvPr/>
            </p:nvGrpSpPr>
            <p:grpSpPr>
              <a:xfrm rot="5400000" flipH="1" flipV="1">
                <a:off x="7174315" y="283993"/>
                <a:ext cx="1546878" cy="4372095"/>
                <a:chOff x="8386566" y="1355111"/>
                <a:chExt cx="2265953" cy="4260955"/>
              </a:xfrm>
              <a:grpFill/>
            </p:grpSpPr>
            <p:sp>
              <p:nvSpPr>
                <p:cNvPr id="18" name="矩形 17">
                  <a:extLst>
                    <a:ext uri="{FF2B5EF4-FFF2-40B4-BE49-F238E27FC236}">
                      <a16:creationId xmlns:a16="http://schemas.microsoft.com/office/drawing/2014/main" xmlns="" id="{A1A4BCFF-2992-43F6-9BAF-9A50C9F7B5C2}"/>
                    </a:ext>
                  </a:extLst>
                </p:cNvPr>
                <p:cNvSpPr/>
                <p:nvPr/>
              </p:nvSpPr>
              <p:spPr>
                <a:xfrm>
                  <a:off x="8386566" y="1355111"/>
                  <a:ext cx="78533" cy="4259367"/>
                </a:xfrm>
                <a:prstGeom prst="rect">
                  <a:avLst/>
                </a:prstGeom>
                <a:solidFill>
                  <a:srgbClr val="7C7C7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rgbClr val="7C7C7C"/>
                    </a:solidFill>
                  </a:endParaRPr>
                </a:p>
              </p:txBody>
            </p:sp>
            <p:sp>
              <p:nvSpPr>
                <p:cNvPr id="19" name="矩形 18">
                  <a:extLst>
                    <a:ext uri="{FF2B5EF4-FFF2-40B4-BE49-F238E27FC236}">
                      <a16:creationId xmlns:a16="http://schemas.microsoft.com/office/drawing/2014/main" xmlns="" id="{CB902646-9AE1-4AAE-BAC6-344FAAABF2C7}"/>
                    </a:ext>
                  </a:extLst>
                </p:cNvPr>
                <p:cNvSpPr/>
                <p:nvPr/>
              </p:nvSpPr>
              <p:spPr>
                <a:xfrm flipH="1">
                  <a:off x="10585547" y="1355111"/>
                  <a:ext cx="66972" cy="4259308"/>
                </a:xfrm>
                <a:prstGeom prst="rect">
                  <a:avLst/>
                </a:prstGeom>
                <a:solidFill>
                  <a:srgbClr val="7C7C7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rgbClr val="7C7C7C"/>
                    </a:solidFill>
                  </a:endParaRPr>
                </a:p>
              </p:txBody>
            </p:sp>
            <p:sp>
              <p:nvSpPr>
                <p:cNvPr id="20" name="矩形 19">
                  <a:extLst>
                    <a:ext uri="{FF2B5EF4-FFF2-40B4-BE49-F238E27FC236}">
                      <a16:creationId xmlns:a16="http://schemas.microsoft.com/office/drawing/2014/main" xmlns="" id="{F2C62F8D-D69E-4145-92DC-212590B0FEB8}"/>
                    </a:ext>
                  </a:extLst>
                </p:cNvPr>
                <p:cNvSpPr/>
                <p:nvPr/>
              </p:nvSpPr>
              <p:spPr>
                <a:xfrm rot="16200000">
                  <a:off x="9481982" y="4507753"/>
                  <a:ext cx="45719" cy="2170907"/>
                </a:xfrm>
                <a:prstGeom prst="rect">
                  <a:avLst/>
                </a:prstGeom>
                <a:solidFill>
                  <a:srgbClr val="7C7C7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rgbClr val="7C7C7C"/>
                    </a:solidFill>
                  </a:endParaRPr>
                </a:p>
              </p:txBody>
            </p:sp>
            <p:sp>
              <p:nvSpPr>
                <p:cNvPr id="21" name="矩形 20">
                  <a:extLst>
                    <a:ext uri="{FF2B5EF4-FFF2-40B4-BE49-F238E27FC236}">
                      <a16:creationId xmlns:a16="http://schemas.microsoft.com/office/drawing/2014/main" xmlns="" id="{57D5E93F-13F1-4E25-9F27-DD4906360C02}"/>
                    </a:ext>
                  </a:extLst>
                </p:cNvPr>
                <p:cNvSpPr/>
                <p:nvPr/>
              </p:nvSpPr>
              <p:spPr>
                <a:xfrm rot="16200000">
                  <a:off x="9482729" y="292518"/>
                  <a:ext cx="45719" cy="2170907"/>
                </a:xfrm>
                <a:prstGeom prst="rect">
                  <a:avLst/>
                </a:prstGeom>
                <a:solidFill>
                  <a:srgbClr val="7C7C7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rgbClr val="7C7C7C"/>
                    </a:solidFill>
                  </a:endParaRPr>
                </a:p>
              </p:txBody>
            </p:sp>
            <p:sp>
              <p:nvSpPr>
                <p:cNvPr id="22" name="矩形 21">
                  <a:extLst>
                    <a:ext uri="{FF2B5EF4-FFF2-40B4-BE49-F238E27FC236}">
                      <a16:creationId xmlns:a16="http://schemas.microsoft.com/office/drawing/2014/main" xmlns="" id="{64E510F5-3043-455F-A1FC-98D29C43F0AB}"/>
                    </a:ext>
                  </a:extLst>
                </p:cNvPr>
                <p:cNvSpPr/>
                <p:nvPr/>
              </p:nvSpPr>
              <p:spPr>
                <a:xfrm>
                  <a:off x="10590295" y="5075585"/>
                  <a:ext cx="45719" cy="538837"/>
                </a:xfrm>
                <a:prstGeom prst="rect">
                  <a:avLst/>
                </a:prstGeom>
                <a:solidFill>
                  <a:srgbClr val="79797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rgbClr val="7C7C7C"/>
                    </a:solidFill>
                  </a:endParaRPr>
                </a:p>
              </p:txBody>
            </p:sp>
          </p:grpSp>
          <p:sp>
            <p:nvSpPr>
              <p:cNvPr id="16" name="TextBox 1">
                <a:extLst>
                  <a:ext uri="{FF2B5EF4-FFF2-40B4-BE49-F238E27FC236}">
                    <a16:creationId xmlns:a16="http://schemas.microsoft.com/office/drawing/2014/main" xmlns="" id="{BB69AEE3-4CFA-4621-B9EC-CC3906B450AF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7555510" y="1836401"/>
                <a:ext cx="2298916" cy="1243741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/>
                <a:r>
                  <a:rPr lang="zh-CN" altLang="en-US" sz="5400" dirty="0">
                    <a:solidFill>
                      <a:srgbClr val="7C7C7C"/>
                    </a:solidFill>
                    <a:latin typeface="叶根友刀锋黑草" panose="02010601030101010101" pitchFamily="2" charset="-122"/>
                    <a:ea typeface="叶根友刀锋黑草" panose="02010601030101010101" pitchFamily="2" charset="-122"/>
                  </a:rPr>
                  <a:t>壹</a:t>
                </a:r>
              </a:p>
            </p:txBody>
          </p:sp>
        </p:grpSp>
        <p:pic>
          <p:nvPicPr>
            <p:cNvPr id="14" name="Picture 2" descr="G:\公司\茶\印章.png">
              <a:extLst>
                <a:ext uri="{FF2B5EF4-FFF2-40B4-BE49-F238E27FC236}">
                  <a16:creationId xmlns:a16="http://schemas.microsoft.com/office/drawing/2014/main" xmlns="" id="{09B83B0D-D53E-4999-B65A-9A2FEE5AC60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brightnessContrast bright="38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73142" y="2548183"/>
              <a:ext cx="602380" cy="895996"/>
            </a:xfrm>
            <a:prstGeom prst="rect">
              <a:avLst/>
            </a:prstGeom>
            <a:noFill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cxnSp>
        <p:nvCxnSpPr>
          <p:cNvPr id="23" name="直接连接符 27">
            <a:extLst>
              <a:ext uri="{FF2B5EF4-FFF2-40B4-BE49-F238E27FC236}">
                <a16:creationId xmlns:a16="http://schemas.microsoft.com/office/drawing/2014/main" xmlns="" id="{E759510B-FBFD-40A9-9E32-52CEAAB290E8}"/>
              </a:ext>
            </a:extLst>
          </p:cNvPr>
          <p:cNvCxnSpPr>
            <a:cxnSpLocks noChangeShapeType="1"/>
          </p:cNvCxnSpPr>
          <p:nvPr/>
        </p:nvCxnSpPr>
        <p:spPr bwMode="auto">
          <a:xfrm flipV="1">
            <a:off x="4999411" y="931658"/>
            <a:ext cx="0" cy="3293365"/>
          </a:xfrm>
          <a:prstGeom prst="line">
            <a:avLst/>
          </a:prstGeom>
          <a:noFill/>
          <a:ln w="19050">
            <a:solidFill>
              <a:srgbClr val="4D4B4C">
                <a:alpha val="67842"/>
              </a:srgb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24" name="组合 23">
            <a:extLst>
              <a:ext uri="{FF2B5EF4-FFF2-40B4-BE49-F238E27FC236}">
                <a16:creationId xmlns:a16="http://schemas.microsoft.com/office/drawing/2014/main" xmlns="" id="{941C7D8D-DC26-482C-AA05-8C5A21D8F682}"/>
              </a:ext>
            </a:extLst>
          </p:cNvPr>
          <p:cNvGrpSpPr/>
          <p:nvPr/>
        </p:nvGrpSpPr>
        <p:grpSpPr>
          <a:xfrm>
            <a:off x="5187540" y="2035441"/>
            <a:ext cx="4335686" cy="1100676"/>
            <a:chOff x="6199209" y="1600353"/>
            <a:chExt cx="3199171" cy="812156"/>
          </a:xfrm>
        </p:grpSpPr>
        <p:sp>
          <p:nvSpPr>
            <p:cNvPr id="25" name="Rectangle 39">
              <a:extLst>
                <a:ext uri="{FF2B5EF4-FFF2-40B4-BE49-F238E27FC236}">
                  <a16:creationId xmlns:a16="http://schemas.microsoft.com/office/drawing/2014/main" xmlns="" id="{23613FEE-301E-4021-A92D-6305FFD0E2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99209" y="1600353"/>
              <a:ext cx="3199171" cy="5450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>
                <a:buFont typeface="Arial" pitchFamily="34" charset="0"/>
                <a:buNone/>
              </a:pPr>
              <a:r>
                <a:rPr lang="zh-CN" altLang="en-US" sz="4800" dirty="0" smtClean="0">
                  <a:solidFill>
                    <a:srgbClr val="7C7C7C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课 前 导 读</a:t>
              </a:r>
              <a:endParaRPr lang="en-US" altLang="zh-CN" sz="4800" dirty="0">
                <a:solidFill>
                  <a:srgbClr val="7C7C7C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6" name="Rectangle 39">
              <a:extLst>
                <a:ext uri="{FF2B5EF4-FFF2-40B4-BE49-F238E27FC236}">
                  <a16:creationId xmlns:a16="http://schemas.microsoft.com/office/drawing/2014/main" xmlns="" id="{FAA178B6-036D-4CFC-8CC5-F76CE83EEBE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54729" y="2185409"/>
              <a:ext cx="2730485" cy="2271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>
                <a:buFont typeface="Arial" pitchFamily="34" charset="0"/>
                <a:buNone/>
              </a:pPr>
              <a:r>
                <a:rPr lang="en-US" altLang="zh-CN" sz="2000" dirty="0">
                  <a:solidFill>
                    <a:srgbClr val="7C7C7C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write your great  title here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8048040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750"/>
                            </p:stCondLst>
                            <p:childTnLst>
                              <p:par>
                                <p:cTn id="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250"/>
                            </p:stCondLst>
                            <p:childTnLst>
                              <p:par>
                                <p:cTn id="1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>
            <a:extLst>
              <a:ext uri="{FF2B5EF4-FFF2-40B4-BE49-F238E27FC236}">
                <a16:creationId xmlns:a16="http://schemas.microsoft.com/office/drawing/2014/main" xmlns="" id="{F0FC0F70-AC76-4EA2-86EB-0B407A4ACBB5}"/>
              </a:ext>
            </a:extLst>
          </p:cNvPr>
          <p:cNvGrpSpPr/>
          <p:nvPr/>
        </p:nvGrpSpPr>
        <p:grpSpPr>
          <a:xfrm>
            <a:off x="888612" y="235197"/>
            <a:ext cx="9950838" cy="775582"/>
            <a:chOff x="1136262" y="486657"/>
            <a:chExt cx="9950838" cy="775582"/>
          </a:xfrm>
        </p:grpSpPr>
        <p:sp>
          <p:nvSpPr>
            <p:cNvPr id="11" name="矩形 10">
              <a:extLst>
                <a:ext uri="{FF2B5EF4-FFF2-40B4-BE49-F238E27FC236}">
                  <a16:creationId xmlns:a16="http://schemas.microsoft.com/office/drawing/2014/main" xmlns="" id="{84C0791A-6676-4043-BBF1-DD2993D19C98}"/>
                </a:ext>
              </a:extLst>
            </p:cNvPr>
            <p:cNvSpPr/>
            <p:nvPr/>
          </p:nvSpPr>
          <p:spPr>
            <a:xfrm flipV="1">
              <a:off x="4310850" y="911744"/>
              <a:ext cx="6776250" cy="45719"/>
            </a:xfrm>
            <a:prstGeom prst="rect">
              <a:avLst/>
            </a:prstGeom>
            <a:solidFill>
              <a:srgbClr val="7C7C7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/>
            </a:p>
          </p:txBody>
        </p:sp>
        <p:sp>
          <p:nvSpPr>
            <p:cNvPr id="12" name="TextBox 8">
              <a:extLst>
                <a:ext uri="{FF2B5EF4-FFF2-40B4-BE49-F238E27FC236}">
                  <a16:creationId xmlns:a16="http://schemas.microsoft.com/office/drawing/2014/main" xmlns="" id="{E9BB0E5B-E5F4-4490-B3C7-C915B81DF5B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136262" y="486657"/>
              <a:ext cx="3255323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 anchor="ctr">
              <a:spAutoFit/>
            </a:bodyPr>
            <a:lstStyle/>
            <a:p>
              <a:pPr algn="ctr" eaLnBrk="1" hangingPunct="1"/>
              <a:r>
                <a:rPr lang="zh-CN" altLang="en-US" sz="3400" smtClean="0">
                  <a:solidFill>
                    <a:srgbClr val="7C7C7C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课前导读</a:t>
              </a:r>
              <a:endParaRPr lang="zh-CN" altLang="en-US" sz="3400" dirty="0">
                <a:solidFill>
                  <a:srgbClr val="7C7C7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3" name="TextBox 8">
              <a:extLst>
                <a:ext uri="{FF2B5EF4-FFF2-40B4-BE49-F238E27FC236}">
                  <a16:creationId xmlns:a16="http://schemas.microsoft.com/office/drawing/2014/main" xmlns="" id="{339CB027-AF32-4B03-BE15-1DD5E6EA2AE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136263" y="1046795"/>
              <a:ext cx="3255323" cy="2154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 anchor="ctr">
              <a:spAutoFit/>
            </a:bodyPr>
            <a:lstStyle/>
            <a:p>
              <a:pPr algn="ctr" eaLnBrk="1" hangingPunct="1"/>
              <a:r>
                <a:rPr lang="en-US" altLang="zh-CN" sz="1400" dirty="0">
                  <a:solidFill>
                    <a:schemeClr val="bg1">
                      <a:lumMod val="6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CLICK TO ADD CAPTION TEXT</a:t>
              </a:r>
              <a:endParaRPr lang="zh-CN" altLang="en-US" sz="14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6" name="文本框 5">
            <a:extLst>
              <a:ext uri="{FF2B5EF4-FFF2-40B4-BE49-F238E27FC236}">
                <a16:creationId xmlns:a16="http://schemas.microsoft.com/office/drawing/2014/main" xmlns="" id="{2E62D8D4-5FF2-4F0C-9E15-90023F415AEC}"/>
              </a:ext>
            </a:extLst>
          </p:cNvPr>
          <p:cNvSpPr txBox="1"/>
          <p:nvPr/>
        </p:nvSpPr>
        <p:spPr>
          <a:xfrm>
            <a:off x="5087312" y="1100111"/>
            <a:ext cx="2288223" cy="646331"/>
          </a:xfrm>
          <a:prstGeom prst="rect">
            <a:avLst/>
          </a:prstGeom>
          <a:solidFill>
            <a:srgbClr val="7C7C7C"/>
          </a:solidFill>
          <a:effectLst>
            <a:softEdge rad="127000"/>
          </a:effectLst>
        </p:spPr>
        <p:txBody>
          <a:bodyPr wrap="square" rtlCol="0">
            <a:spAutoFit/>
          </a:bodyPr>
          <a:lstStyle/>
          <a:p>
            <a:r>
              <a:rPr lang="zh-CN" altLang="en-US" sz="3600" b="1" dirty="0">
                <a:solidFill>
                  <a:schemeClr val="bg1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 作者简介</a:t>
            </a:r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xmlns="" id="{DEB9C506-D555-4192-86A9-8393C6707D1F}"/>
              </a:ext>
            </a:extLst>
          </p:cNvPr>
          <p:cNvSpPr/>
          <p:nvPr/>
        </p:nvSpPr>
        <p:spPr>
          <a:xfrm>
            <a:off x="888612" y="1746442"/>
            <a:ext cx="10685623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600" dirty="0">
                <a:solidFill>
                  <a:srgbClr val="7C7C7C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     左丘明 </a:t>
            </a:r>
            <a:r>
              <a:rPr lang="zh-CN" altLang="en-US" sz="2400" dirty="0">
                <a:solidFill>
                  <a:srgbClr val="7C7C7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为鲁国太史，至丘明则约与孔子（前</a:t>
            </a:r>
            <a:r>
              <a:rPr lang="en-US" altLang="zh-CN" sz="2400" dirty="0">
                <a:solidFill>
                  <a:srgbClr val="7C7C7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551-479</a:t>
            </a:r>
            <a:r>
              <a:rPr lang="zh-CN" altLang="en-US" sz="2400" dirty="0">
                <a:solidFill>
                  <a:srgbClr val="7C7C7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）同时，而年辈稍晚。他是当时著名史家、学者与思想家，著有</a:t>
            </a:r>
            <a:r>
              <a:rPr lang="en-US" altLang="zh-CN" sz="2400" dirty="0">
                <a:solidFill>
                  <a:srgbClr val="7C7C7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《</a:t>
            </a:r>
            <a:r>
              <a:rPr lang="zh-CN" altLang="en-US" sz="2400" dirty="0">
                <a:solidFill>
                  <a:srgbClr val="7C7C7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春秋左氏传</a:t>
            </a:r>
            <a:r>
              <a:rPr lang="en-US" altLang="zh-CN" sz="2400" dirty="0">
                <a:solidFill>
                  <a:srgbClr val="7C7C7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》</a:t>
            </a:r>
            <a:r>
              <a:rPr lang="zh-CN" altLang="en-US" sz="2400" dirty="0">
                <a:solidFill>
                  <a:srgbClr val="7C7C7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r>
              <a:rPr lang="en-US" altLang="zh-CN" sz="2400" dirty="0">
                <a:solidFill>
                  <a:srgbClr val="7C7C7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《</a:t>
            </a:r>
            <a:r>
              <a:rPr lang="zh-CN" altLang="en-US" sz="2400" dirty="0">
                <a:solidFill>
                  <a:srgbClr val="7C7C7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国语</a:t>
            </a:r>
            <a:r>
              <a:rPr lang="en-US" altLang="zh-CN" sz="2400" dirty="0">
                <a:solidFill>
                  <a:srgbClr val="7C7C7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》</a:t>
            </a:r>
            <a:r>
              <a:rPr lang="zh-CN" altLang="en-US" sz="2400" dirty="0">
                <a:solidFill>
                  <a:srgbClr val="7C7C7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等。他品行高洁，为孔子推崇，称“左丘明耻之，丘亦耻之”，即与其同好恶；汉</a:t>
            </a:r>
          </a:p>
        </p:txBody>
      </p:sp>
      <p:sp>
        <p:nvSpPr>
          <p:cNvPr id="9" name="矩形 8">
            <a:extLst>
              <a:ext uri="{FF2B5EF4-FFF2-40B4-BE49-F238E27FC236}">
                <a16:creationId xmlns:a16="http://schemas.microsoft.com/office/drawing/2014/main" xmlns="" id="{1976CD61-44EE-49E7-ACCD-E0315FD6A45C}"/>
              </a:ext>
            </a:extLst>
          </p:cNvPr>
          <p:cNvSpPr/>
          <p:nvPr/>
        </p:nvSpPr>
        <p:spPr>
          <a:xfrm>
            <a:off x="2965890" y="3131437"/>
            <a:ext cx="8608345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dirty="0">
                <a:solidFill>
                  <a:srgbClr val="7C7C7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司马迁亦称其为“鲁君子”，且以“左丘失明，厥有</a:t>
            </a:r>
            <a:r>
              <a:rPr lang="en-US" altLang="zh-CN" sz="2400" dirty="0">
                <a:solidFill>
                  <a:srgbClr val="7C7C7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《</a:t>
            </a:r>
            <a:r>
              <a:rPr lang="zh-CN" altLang="en-US" sz="2400" dirty="0">
                <a:solidFill>
                  <a:srgbClr val="7C7C7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国语</a:t>
            </a:r>
            <a:r>
              <a:rPr lang="en-US" altLang="zh-CN" sz="2400" dirty="0">
                <a:solidFill>
                  <a:srgbClr val="7C7C7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》”</a:t>
            </a:r>
            <a:r>
              <a:rPr lang="zh-CN" altLang="en-US" sz="2400" dirty="0">
                <a:solidFill>
                  <a:srgbClr val="7C7C7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为己著述</a:t>
            </a:r>
            <a:r>
              <a:rPr lang="en-US" altLang="zh-CN" sz="2400" dirty="0">
                <a:solidFill>
                  <a:srgbClr val="7C7C7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《</a:t>
            </a:r>
            <a:r>
              <a:rPr lang="zh-CN" altLang="en-US" sz="2400" dirty="0">
                <a:solidFill>
                  <a:srgbClr val="7C7C7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史记</a:t>
            </a:r>
            <a:r>
              <a:rPr lang="en-US" altLang="zh-CN" sz="2400" dirty="0">
                <a:solidFill>
                  <a:srgbClr val="7C7C7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》</a:t>
            </a:r>
            <a:r>
              <a:rPr lang="zh-CN" altLang="en-US" sz="2400" dirty="0">
                <a:solidFill>
                  <a:srgbClr val="7C7C7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的先型典范。且以“左丘失明，厥有</a:t>
            </a:r>
            <a:r>
              <a:rPr lang="en-US" altLang="zh-CN" sz="2400" dirty="0">
                <a:solidFill>
                  <a:srgbClr val="7C7C7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《</a:t>
            </a:r>
            <a:r>
              <a:rPr lang="zh-CN" altLang="en-US" sz="2400" dirty="0">
                <a:solidFill>
                  <a:srgbClr val="7C7C7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国语</a:t>
            </a:r>
            <a:r>
              <a:rPr lang="en-US" altLang="zh-CN" sz="2400" dirty="0">
                <a:solidFill>
                  <a:srgbClr val="7C7C7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》”</a:t>
            </a:r>
            <a:r>
              <a:rPr lang="zh-CN" altLang="en-US" sz="2400" dirty="0">
                <a:solidFill>
                  <a:srgbClr val="7C7C7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为己著述</a:t>
            </a:r>
            <a:r>
              <a:rPr lang="en-US" altLang="zh-CN" sz="2400" dirty="0">
                <a:solidFill>
                  <a:srgbClr val="7C7C7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《</a:t>
            </a:r>
            <a:r>
              <a:rPr lang="zh-CN" altLang="en-US" sz="2400" dirty="0">
                <a:solidFill>
                  <a:srgbClr val="7C7C7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史记</a:t>
            </a:r>
            <a:r>
              <a:rPr lang="en-US" altLang="zh-CN" sz="2400" dirty="0">
                <a:solidFill>
                  <a:srgbClr val="7C7C7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》</a:t>
            </a:r>
            <a:r>
              <a:rPr lang="zh-CN" altLang="en-US" sz="2400" dirty="0">
                <a:solidFill>
                  <a:srgbClr val="7C7C7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的先型典范。</a:t>
            </a:r>
          </a:p>
          <a:p>
            <a:r>
              <a:rPr lang="zh-CN" altLang="en-US" sz="2400" dirty="0">
                <a:solidFill>
                  <a:srgbClr val="7C7C7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左丘明 的最重要贡献在于其所著</a:t>
            </a:r>
            <a:r>
              <a:rPr lang="en-US" altLang="zh-CN" sz="2400" dirty="0">
                <a:solidFill>
                  <a:srgbClr val="7C7C7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《</a:t>
            </a:r>
            <a:r>
              <a:rPr lang="zh-CN" altLang="en-US" sz="2400" dirty="0">
                <a:solidFill>
                  <a:srgbClr val="7C7C7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春秋左氏传</a:t>
            </a:r>
            <a:r>
              <a:rPr lang="en-US" altLang="zh-CN" sz="2400" dirty="0">
                <a:solidFill>
                  <a:srgbClr val="7C7C7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》</a:t>
            </a:r>
            <a:r>
              <a:rPr lang="zh-CN" altLang="en-US" sz="2400" dirty="0">
                <a:solidFill>
                  <a:srgbClr val="7C7C7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与</a:t>
            </a:r>
            <a:r>
              <a:rPr lang="en-US" altLang="zh-CN" sz="2400" dirty="0">
                <a:solidFill>
                  <a:srgbClr val="7C7C7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《</a:t>
            </a:r>
            <a:r>
              <a:rPr lang="zh-CN" altLang="en-US" sz="2400" dirty="0">
                <a:solidFill>
                  <a:srgbClr val="7C7C7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国语</a:t>
            </a:r>
            <a:r>
              <a:rPr lang="en-US" altLang="zh-CN" sz="2400" dirty="0">
                <a:solidFill>
                  <a:srgbClr val="7C7C7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》</a:t>
            </a:r>
            <a:r>
              <a:rPr lang="zh-CN" altLang="en-US" sz="2400" dirty="0">
                <a:solidFill>
                  <a:srgbClr val="7C7C7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二书。左氏家族世为太史，左丘明又与孔子一起“如周，观书于周史”，故熟悉诸国史事，并深刻理解孔子思想。</a:t>
            </a:r>
            <a:r>
              <a:rPr lang="en-US" altLang="zh-CN" sz="2400" dirty="0">
                <a:solidFill>
                  <a:srgbClr val="7C7C7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《</a:t>
            </a:r>
            <a:r>
              <a:rPr lang="zh-CN" altLang="en-US" sz="2400" dirty="0">
                <a:solidFill>
                  <a:srgbClr val="7C7C7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左传</a:t>
            </a:r>
            <a:r>
              <a:rPr lang="en-US" altLang="zh-CN" sz="2400" dirty="0">
                <a:solidFill>
                  <a:srgbClr val="7C7C7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》</a:t>
            </a:r>
            <a:r>
              <a:rPr lang="zh-CN" altLang="en-US" sz="2400" dirty="0">
                <a:solidFill>
                  <a:srgbClr val="7C7C7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r>
              <a:rPr lang="en-US" altLang="zh-CN" sz="2400" dirty="0">
                <a:solidFill>
                  <a:srgbClr val="7C7C7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《</a:t>
            </a:r>
            <a:r>
              <a:rPr lang="zh-CN" altLang="en-US" sz="2400" dirty="0">
                <a:solidFill>
                  <a:srgbClr val="7C7C7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国语</a:t>
            </a:r>
            <a:r>
              <a:rPr lang="en-US" altLang="zh-CN" sz="2400" dirty="0">
                <a:solidFill>
                  <a:srgbClr val="7C7C7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》</a:t>
            </a:r>
            <a:r>
              <a:rPr lang="zh-CN" altLang="en-US" sz="2400" dirty="0">
                <a:solidFill>
                  <a:srgbClr val="7C7C7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对中国传统史学影响深远，对司马迁的</a:t>
            </a:r>
            <a:r>
              <a:rPr lang="en-US" altLang="zh-CN" sz="2400" dirty="0">
                <a:solidFill>
                  <a:srgbClr val="7C7C7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《</a:t>
            </a:r>
            <a:r>
              <a:rPr lang="zh-CN" altLang="en-US" sz="2400" dirty="0">
                <a:solidFill>
                  <a:srgbClr val="7C7C7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史记</a:t>
            </a:r>
            <a:r>
              <a:rPr lang="en-US" altLang="zh-CN" sz="2400" dirty="0">
                <a:solidFill>
                  <a:srgbClr val="7C7C7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》</a:t>
            </a:r>
            <a:r>
              <a:rPr lang="zh-CN" altLang="en-US" sz="2400" dirty="0">
                <a:solidFill>
                  <a:srgbClr val="7C7C7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创作尤其具有重要启发。从这个意义讲，左丘明堪为中国传统史学的鼻祖之一。</a:t>
            </a:r>
          </a:p>
        </p:txBody>
      </p:sp>
    </p:spTree>
    <p:extLst>
      <p:ext uri="{BB962C8B-B14F-4D97-AF65-F5344CB8AC3E}">
        <p14:creationId xmlns:p14="http://schemas.microsoft.com/office/powerpoint/2010/main" val="1787670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>
            <a:extLst>
              <a:ext uri="{FF2B5EF4-FFF2-40B4-BE49-F238E27FC236}">
                <a16:creationId xmlns:a16="http://schemas.microsoft.com/office/drawing/2014/main" xmlns="" id="{F0FC0F70-AC76-4EA2-86EB-0B407A4ACBB5}"/>
              </a:ext>
            </a:extLst>
          </p:cNvPr>
          <p:cNvGrpSpPr/>
          <p:nvPr/>
        </p:nvGrpSpPr>
        <p:grpSpPr>
          <a:xfrm>
            <a:off x="888612" y="235197"/>
            <a:ext cx="9950838" cy="775582"/>
            <a:chOff x="1136262" y="486657"/>
            <a:chExt cx="9950838" cy="775582"/>
          </a:xfrm>
        </p:grpSpPr>
        <p:sp>
          <p:nvSpPr>
            <p:cNvPr id="11" name="矩形 10">
              <a:extLst>
                <a:ext uri="{FF2B5EF4-FFF2-40B4-BE49-F238E27FC236}">
                  <a16:creationId xmlns:a16="http://schemas.microsoft.com/office/drawing/2014/main" xmlns="" id="{84C0791A-6676-4043-BBF1-DD2993D19C98}"/>
                </a:ext>
              </a:extLst>
            </p:cNvPr>
            <p:cNvSpPr/>
            <p:nvPr/>
          </p:nvSpPr>
          <p:spPr>
            <a:xfrm flipV="1">
              <a:off x="4310850" y="911744"/>
              <a:ext cx="6776250" cy="45719"/>
            </a:xfrm>
            <a:prstGeom prst="rect">
              <a:avLst/>
            </a:prstGeom>
            <a:solidFill>
              <a:srgbClr val="7C7C7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/>
            </a:p>
          </p:txBody>
        </p:sp>
        <p:sp>
          <p:nvSpPr>
            <p:cNvPr id="12" name="TextBox 8">
              <a:extLst>
                <a:ext uri="{FF2B5EF4-FFF2-40B4-BE49-F238E27FC236}">
                  <a16:creationId xmlns:a16="http://schemas.microsoft.com/office/drawing/2014/main" xmlns="" id="{E9BB0E5B-E5F4-4490-B3C7-C915B81DF5B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136262" y="486657"/>
              <a:ext cx="3255323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 anchor="ctr">
              <a:spAutoFit/>
            </a:bodyPr>
            <a:lstStyle/>
            <a:p>
              <a:pPr algn="ctr" eaLnBrk="1" hangingPunct="1"/>
              <a:r>
                <a:rPr lang="zh-CN" altLang="en-US" sz="3400" smtClean="0">
                  <a:solidFill>
                    <a:srgbClr val="7C7C7C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课前导读</a:t>
              </a:r>
              <a:endParaRPr lang="zh-CN" altLang="en-US" sz="3400" dirty="0">
                <a:solidFill>
                  <a:srgbClr val="7C7C7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3" name="TextBox 8">
              <a:extLst>
                <a:ext uri="{FF2B5EF4-FFF2-40B4-BE49-F238E27FC236}">
                  <a16:creationId xmlns:a16="http://schemas.microsoft.com/office/drawing/2014/main" xmlns="" id="{339CB027-AF32-4B03-BE15-1DD5E6EA2AE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136263" y="1046795"/>
              <a:ext cx="3255323" cy="2154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 anchor="ctr">
              <a:spAutoFit/>
            </a:bodyPr>
            <a:lstStyle/>
            <a:p>
              <a:pPr algn="ctr" eaLnBrk="1" hangingPunct="1"/>
              <a:r>
                <a:rPr lang="en-US" altLang="zh-CN" sz="1400" dirty="0">
                  <a:solidFill>
                    <a:schemeClr val="bg1">
                      <a:lumMod val="6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CLICK TO ADD CAPTION TEXT</a:t>
              </a:r>
              <a:endParaRPr lang="zh-CN" altLang="en-US" sz="14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6" name="文本框 5">
            <a:extLst>
              <a:ext uri="{FF2B5EF4-FFF2-40B4-BE49-F238E27FC236}">
                <a16:creationId xmlns:a16="http://schemas.microsoft.com/office/drawing/2014/main" xmlns="" id="{A16B9272-A49A-4A2A-9CC5-E8AA22986AED}"/>
              </a:ext>
            </a:extLst>
          </p:cNvPr>
          <p:cNvSpPr txBox="1"/>
          <p:nvPr/>
        </p:nvSpPr>
        <p:spPr>
          <a:xfrm>
            <a:off x="464820" y="1722428"/>
            <a:ext cx="1126236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rgbClr val="7C7C7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同学们，今天我们学习</a:t>
            </a:r>
            <a:r>
              <a:rPr lang="en-US" altLang="zh-CN" sz="2400" dirty="0">
                <a:solidFill>
                  <a:srgbClr val="7C7C7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《</a:t>
            </a:r>
            <a:r>
              <a:rPr lang="zh-CN" altLang="en-US" sz="2400" dirty="0">
                <a:solidFill>
                  <a:srgbClr val="7C7C7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左传</a:t>
            </a:r>
            <a:r>
              <a:rPr lang="en-US" altLang="zh-CN" sz="2400" dirty="0">
                <a:solidFill>
                  <a:srgbClr val="7C7C7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》</a:t>
            </a:r>
            <a:r>
              <a:rPr lang="zh-CN" altLang="en-US" sz="2400" dirty="0">
                <a:solidFill>
                  <a:srgbClr val="7C7C7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中的一段著名文章</a:t>
            </a:r>
            <a:r>
              <a:rPr lang="en-US" altLang="zh-CN" sz="2400" dirty="0">
                <a:solidFill>
                  <a:srgbClr val="7C7C7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《</a:t>
            </a:r>
            <a:r>
              <a:rPr lang="zh-CN" altLang="en-US" sz="2400" dirty="0">
                <a:solidFill>
                  <a:srgbClr val="7C7C7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曹刿论战</a:t>
            </a:r>
            <a:r>
              <a:rPr lang="en-US" altLang="zh-CN" sz="2400" dirty="0">
                <a:solidFill>
                  <a:srgbClr val="7C7C7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》</a:t>
            </a:r>
            <a:r>
              <a:rPr lang="zh-CN" altLang="en-US" sz="2400" dirty="0">
                <a:solidFill>
                  <a:srgbClr val="7C7C7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。这段文章，毛主席在他的重要著作</a:t>
            </a:r>
            <a:r>
              <a:rPr lang="en-US" altLang="zh-CN" sz="2400" dirty="0">
                <a:solidFill>
                  <a:srgbClr val="7C7C7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《</a:t>
            </a:r>
            <a:r>
              <a:rPr lang="zh-CN" altLang="en-US" sz="2400" dirty="0">
                <a:solidFill>
                  <a:srgbClr val="7C7C7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中国革命战争的战略问题</a:t>
            </a:r>
            <a:r>
              <a:rPr lang="en-US" altLang="zh-CN" sz="2400" dirty="0">
                <a:solidFill>
                  <a:srgbClr val="7C7C7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》</a:t>
            </a:r>
            <a:r>
              <a:rPr lang="zh-CN" altLang="en-US" sz="2400" dirty="0">
                <a:solidFill>
                  <a:srgbClr val="7C7C7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一书中曾全文引介，并作了精辟的评析。这段文章很值得我们一学。</a:t>
            </a:r>
          </a:p>
          <a:p>
            <a:r>
              <a:rPr lang="en-US" altLang="zh-CN" sz="2400" dirty="0">
                <a:solidFill>
                  <a:srgbClr val="7C7C7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《</a:t>
            </a:r>
            <a:r>
              <a:rPr lang="zh-CN" altLang="en-US" sz="2400" dirty="0">
                <a:solidFill>
                  <a:srgbClr val="7C7C7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左传</a:t>
            </a:r>
            <a:r>
              <a:rPr lang="en-US" altLang="zh-CN" sz="2400" dirty="0">
                <a:solidFill>
                  <a:srgbClr val="7C7C7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》</a:t>
            </a:r>
            <a:r>
              <a:rPr lang="zh-CN" altLang="en-US" sz="2400" dirty="0">
                <a:solidFill>
                  <a:srgbClr val="7C7C7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是我国古代第一部编年体史书（“编年体”，即按年代顺序记事）。这是一部非常珍贵的史书，当中保存</a:t>
            </a:r>
            <a:endParaRPr lang="en-US" altLang="zh-CN" sz="2400" dirty="0">
              <a:solidFill>
                <a:srgbClr val="7C7C7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2400" smtClean="0">
                <a:solidFill>
                  <a:srgbClr val="7C7C7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了</a:t>
            </a:r>
            <a:r>
              <a:rPr lang="zh-CN" altLang="en-US" sz="2400" dirty="0">
                <a:solidFill>
                  <a:srgbClr val="7C7C7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我国春秋时期许多重要的史料。这部</a:t>
            </a:r>
            <a:r>
              <a:rPr lang="zh-CN" altLang="en-US" sz="2400">
                <a:solidFill>
                  <a:srgbClr val="7C7C7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书</a:t>
            </a:r>
            <a:r>
              <a:rPr lang="zh-CN" altLang="en-US" sz="2400" smtClean="0">
                <a:solidFill>
                  <a:srgbClr val="7C7C7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特别</a:t>
            </a:r>
            <a:r>
              <a:rPr lang="zh-CN" altLang="en-US" sz="2400" dirty="0">
                <a:solidFill>
                  <a:srgbClr val="7C7C7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长于记述战争，本篇记述的是春秋</a:t>
            </a:r>
            <a:r>
              <a:rPr lang="zh-CN" altLang="en-US" sz="2400">
                <a:solidFill>
                  <a:srgbClr val="7C7C7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时</a:t>
            </a:r>
            <a:r>
              <a:rPr lang="zh-CN" altLang="en-US" sz="2400" smtClean="0">
                <a:solidFill>
                  <a:srgbClr val="7C7C7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期齐</a:t>
            </a:r>
            <a:r>
              <a:rPr lang="zh-CN" altLang="en-US" sz="2400" dirty="0">
                <a:solidFill>
                  <a:srgbClr val="7C7C7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国鲁国在长勺进行的一次战争。这</a:t>
            </a:r>
            <a:r>
              <a:rPr lang="zh-CN" altLang="en-US" sz="2400">
                <a:solidFill>
                  <a:srgbClr val="7C7C7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次</a:t>
            </a:r>
            <a:r>
              <a:rPr lang="zh-CN" altLang="en-US" sz="2400" smtClean="0">
                <a:solidFill>
                  <a:srgbClr val="7C7C7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战争</a:t>
            </a:r>
            <a:r>
              <a:rPr lang="zh-CN" altLang="en-US" sz="2400" dirty="0">
                <a:solidFill>
                  <a:srgbClr val="7C7C7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，弱小的鲁国打败了强大的齐国，</a:t>
            </a:r>
            <a:endParaRPr lang="en-US" altLang="zh-CN" sz="2400" dirty="0">
              <a:solidFill>
                <a:srgbClr val="7C7C7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2400" dirty="0">
                <a:solidFill>
                  <a:srgbClr val="7C7C7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其原因是什么，其奥妙何在，本</a:t>
            </a:r>
            <a:r>
              <a:rPr lang="zh-CN" altLang="en-US" sz="2400">
                <a:solidFill>
                  <a:srgbClr val="7C7C7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篇</a:t>
            </a:r>
            <a:r>
              <a:rPr lang="zh-CN" altLang="en-US" sz="2400" smtClean="0">
                <a:solidFill>
                  <a:srgbClr val="7C7C7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作了</a:t>
            </a:r>
            <a:r>
              <a:rPr lang="zh-CN" altLang="en-US" sz="2400" dirty="0">
                <a:solidFill>
                  <a:srgbClr val="7C7C7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简洁而生动的记述，学完后大家</a:t>
            </a:r>
            <a:endParaRPr lang="en-US" altLang="zh-CN" sz="2400" dirty="0">
              <a:solidFill>
                <a:srgbClr val="7C7C7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2400" dirty="0">
                <a:solidFill>
                  <a:srgbClr val="7C7C7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会对之有个了解。</a:t>
            </a:r>
          </a:p>
        </p:txBody>
      </p:sp>
    </p:spTree>
    <p:extLst>
      <p:ext uri="{BB962C8B-B14F-4D97-AF65-F5344CB8AC3E}">
        <p14:creationId xmlns:p14="http://schemas.microsoft.com/office/powerpoint/2010/main" val="354086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>
            <a:extLst>
              <a:ext uri="{FF2B5EF4-FFF2-40B4-BE49-F238E27FC236}">
                <a16:creationId xmlns:a16="http://schemas.microsoft.com/office/drawing/2014/main" xmlns="" id="{F0FC0F70-AC76-4EA2-86EB-0B407A4ACBB5}"/>
              </a:ext>
            </a:extLst>
          </p:cNvPr>
          <p:cNvGrpSpPr/>
          <p:nvPr/>
        </p:nvGrpSpPr>
        <p:grpSpPr>
          <a:xfrm>
            <a:off x="888612" y="235197"/>
            <a:ext cx="9950838" cy="775582"/>
            <a:chOff x="1136262" y="486657"/>
            <a:chExt cx="9950838" cy="775582"/>
          </a:xfrm>
        </p:grpSpPr>
        <p:sp>
          <p:nvSpPr>
            <p:cNvPr id="11" name="矩形 10">
              <a:extLst>
                <a:ext uri="{FF2B5EF4-FFF2-40B4-BE49-F238E27FC236}">
                  <a16:creationId xmlns:a16="http://schemas.microsoft.com/office/drawing/2014/main" xmlns="" id="{84C0791A-6676-4043-BBF1-DD2993D19C98}"/>
                </a:ext>
              </a:extLst>
            </p:cNvPr>
            <p:cNvSpPr/>
            <p:nvPr/>
          </p:nvSpPr>
          <p:spPr>
            <a:xfrm flipV="1">
              <a:off x="4310850" y="911744"/>
              <a:ext cx="6776250" cy="45719"/>
            </a:xfrm>
            <a:prstGeom prst="rect">
              <a:avLst/>
            </a:prstGeom>
            <a:solidFill>
              <a:srgbClr val="7C7C7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/>
            </a:p>
          </p:txBody>
        </p:sp>
        <p:sp>
          <p:nvSpPr>
            <p:cNvPr id="12" name="TextBox 8">
              <a:extLst>
                <a:ext uri="{FF2B5EF4-FFF2-40B4-BE49-F238E27FC236}">
                  <a16:creationId xmlns:a16="http://schemas.microsoft.com/office/drawing/2014/main" xmlns="" id="{E9BB0E5B-E5F4-4490-B3C7-C915B81DF5B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136262" y="486657"/>
              <a:ext cx="3255323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 anchor="ctr">
              <a:spAutoFit/>
            </a:bodyPr>
            <a:lstStyle/>
            <a:p>
              <a:pPr algn="ctr" eaLnBrk="1" hangingPunct="1"/>
              <a:r>
                <a:rPr lang="zh-CN" altLang="en-US" sz="3400" smtClean="0">
                  <a:solidFill>
                    <a:srgbClr val="7C7C7C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课前导读</a:t>
              </a:r>
              <a:endParaRPr lang="zh-CN" altLang="en-US" sz="3400" dirty="0">
                <a:solidFill>
                  <a:srgbClr val="7C7C7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3" name="TextBox 8">
              <a:extLst>
                <a:ext uri="{FF2B5EF4-FFF2-40B4-BE49-F238E27FC236}">
                  <a16:creationId xmlns:a16="http://schemas.microsoft.com/office/drawing/2014/main" xmlns="" id="{339CB027-AF32-4B03-BE15-1DD5E6EA2AE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136263" y="1046795"/>
              <a:ext cx="3255323" cy="2154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 anchor="ctr">
              <a:spAutoFit/>
            </a:bodyPr>
            <a:lstStyle/>
            <a:p>
              <a:pPr algn="ctr" eaLnBrk="1" hangingPunct="1"/>
              <a:r>
                <a:rPr lang="en-US" altLang="zh-CN" sz="1400" dirty="0">
                  <a:solidFill>
                    <a:schemeClr val="bg1">
                      <a:lumMod val="6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CLICK TO ADD CAPTION TEXT</a:t>
              </a:r>
              <a:endParaRPr lang="zh-CN" altLang="en-US" sz="14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2015259" y="1527462"/>
            <a:ext cx="8261350" cy="35210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 smtClean="0">
                <a:solidFill>
                  <a:srgbClr val="7C7C7C"/>
                </a:solidFill>
                <a:latin typeface="宋体" pitchFamily="2" charset="-122"/>
              </a:rPr>
              <a:t>《</a:t>
            </a:r>
            <a:r>
              <a:rPr lang="zh-CN" altLang="en-US" b="1" dirty="0" smtClean="0">
                <a:solidFill>
                  <a:srgbClr val="7C7C7C"/>
                </a:solidFill>
                <a:latin typeface="宋体" pitchFamily="2" charset="-122"/>
              </a:rPr>
              <a:t>左传</a:t>
            </a:r>
            <a:r>
              <a:rPr lang="en-US" b="1" dirty="0" smtClean="0">
                <a:solidFill>
                  <a:srgbClr val="7C7C7C"/>
                </a:solidFill>
                <a:latin typeface="宋体" pitchFamily="2" charset="-122"/>
              </a:rPr>
              <a:t>》</a:t>
            </a:r>
            <a:r>
              <a:rPr lang="zh-CN" altLang="en-US" b="1" dirty="0" smtClean="0">
                <a:solidFill>
                  <a:srgbClr val="7C7C7C"/>
                </a:solidFill>
                <a:latin typeface="宋体" pitchFamily="2" charset="-122"/>
              </a:rPr>
              <a:t>又称</a:t>
            </a:r>
            <a:r>
              <a:rPr lang="en-US" b="1" dirty="0" smtClean="0">
                <a:solidFill>
                  <a:srgbClr val="7C7C7C"/>
                </a:solidFill>
                <a:latin typeface="宋体" pitchFamily="2" charset="-122"/>
              </a:rPr>
              <a:t>《</a:t>
            </a:r>
            <a:r>
              <a:rPr lang="zh-CN" altLang="en-US" b="1" dirty="0" smtClean="0">
                <a:solidFill>
                  <a:srgbClr val="7C7C7C"/>
                </a:solidFill>
                <a:latin typeface="宋体" pitchFamily="2" charset="-122"/>
              </a:rPr>
              <a:t>春秋左氏传</a:t>
            </a:r>
            <a:r>
              <a:rPr lang="en-US" b="1" dirty="0" smtClean="0">
                <a:solidFill>
                  <a:srgbClr val="7C7C7C"/>
                </a:solidFill>
                <a:latin typeface="宋体" pitchFamily="2" charset="-122"/>
              </a:rPr>
              <a:t>》</a:t>
            </a:r>
            <a:r>
              <a:rPr lang="zh-CN" altLang="en-US" b="1" dirty="0" smtClean="0">
                <a:solidFill>
                  <a:srgbClr val="7C7C7C"/>
                </a:solidFill>
                <a:latin typeface="宋体" pitchFamily="2" charset="-122"/>
              </a:rPr>
              <a:t>或</a:t>
            </a:r>
            <a:r>
              <a:rPr lang="en-US" b="1" dirty="0" smtClean="0">
                <a:solidFill>
                  <a:srgbClr val="7C7C7C"/>
                </a:solidFill>
                <a:latin typeface="宋体" pitchFamily="2" charset="-122"/>
              </a:rPr>
              <a:t>《</a:t>
            </a:r>
            <a:r>
              <a:rPr lang="zh-CN" altLang="en-US" b="1" dirty="0" smtClean="0">
                <a:solidFill>
                  <a:srgbClr val="7C7C7C"/>
                </a:solidFill>
                <a:latin typeface="宋体" pitchFamily="2" charset="-122"/>
              </a:rPr>
              <a:t>左氏春秋</a:t>
            </a:r>
            <a:r>
              <a:rPr lang="en-US" b="1" dirty="0" smtClean="0">
                <a:solidFill>
                  <a:srgbClr val="7C7C7C"/>
                </a:solidFill>
                <a:latin typeface="宋体" pitchFamily="2" charset="-122"/>
              </a:rPr>
              <a:t>》</a:t>
            </a:r>
            <a:r>
              <a:rPr lang="zh-CN" altLang="en-US" b="1" dirty="0" smtClean="0">
                <a:solidFill>
                  <a:srgbClr val="7C7C7C"/>
                </a:solidFill>
                <a:latin typeface="宋体" pitchFamily="2" charset="-122"/>
              </a:rPr>
              <a:t>，是记载春秋时期各诸侯国的政治、经济、军事、外交、文化等方面的一部编年体史书。</a:t>
            </a:r>
          </a:p>
          <a:p>
            <a:r>
              <a:rPr lang="zh-CN" altLang="en-US" b="1" dirty="0" smtClean="0">
                <a:solidFill>
                  <a:srgbClr val="7C7C7C"/>
                </a:solidFill>
                <a:latin typeface="宋体" pitchFamily="2" charset="-122"/>
              </a:rPr>
              <a:t>   相传是春秋</a:t>
            </a:r>
            <a:r>
              <a:rPr lang="zh-CN" altLang="en-US" b="1" dirty="0" smtClean="0">
                <a:solidFill>
                  <a:srgbClr val="7C7C7C"/>
                </a:solidFill>
                <a:latin typeface="宋体" pitchFamily="2" charset="-122"/>
                <a:sym typeface="Arial" pitchFamily="34" charset="0"/>
              </a:rPr>
              <a:t>时期</a:t>
            </a:r>
            <a:r>
              <a:rPr lang="zh-CN" altLang="en-US" b="1" dirty="0" smtClean="0">
                <a:solidFill>
                  <a:srgbClr val="7C7C7C"/>
                </a:solidFill>
                <a:latin typeface="宋体" pitchFamily="2" charset="-122"/>
              </a:rPr>
              <a:t>鲁国史官左丘明所作。是我国第一部叙事详细的编年体史书</a:t>
            </a:r>
            <a:r>
              <a:rPr lang="en-US" b="1" dirty="0" smtClean="0">
                <a:solidFill>
                  <a:srgbClr val="7C7C7C"/>
                </a:solidFill>
                <a:latin typeface="宋体" pitchFamily="2" charset="-122"/>
              </a:rPr>
              <a:t>,</a:t>
            </a:r>
            <a:r>
              <a:rPr lang="zh-CN" altLang="en-US" b="1" dirty="0" smtClean="0">
                <a:solidFill>
                  <a:srgbClr val="7C7C7C"/>
                </a:solidFill>
                <a:latin typeface="宋体" pitchFamily="2" charset="-122"/>
              </a:rPr>
              <a:t>书中保存了大量古代史料，文字简练生动，尤其善于描写战争及复杂事件，善于通过对话和行动表现人物性格，对后代散文发展有很大影响。</a:t>
            </a:r>
            <a:endParaRPr lang="zh-CN" altLang="en-US" b="1" dirty="0">
              <a:solidFill>
                <a:srgbClr val="7C7C7C"/>
              </a:solidFill>
              <a:latin typeface="宋体" pitchFamily="2" charset="-122"/>
            </a:endParaRPr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2154886" y="5048537"/>
            <a:ext cx="7982095" cy="523220"/>
          </a:xfrm>
          <a:prstGeom prst="rect">
            <a:avLst/>
          </a:prstGeom>
          <a:noFill/>
          <a:ln w="9525" cmpd="sng">
            <a:solidFill>
              <a:srgbClr val="7C7C7C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sz="2800" b="1" dirty="0">
                <a:solidFill>
                  <a:srgbClr val="7C7C7C"/>
                </a:solidFill>
                <a:ea typeface="黑体" pitchFamily="49" charset="-122"/>
                <a:sym typeface="Arial" pitchFamily="34" charset="0"/>
              </a:rPr>
              <a:t>《</a:t>
            </a:r>
            <a:r>
              <a:rPr lang="zh-CN" altLang="en-US" sz="2800" b="1" dirty="0">
                <a:solidFill>
                  <a:srgbClr val="7C7C7C"/>
                </a:solidFill>
                <a:ea typeface="黑体" pitchFamily="49" charset="-122"/>
                <a:sym typeface="Arial" pitchFamily="34" charset="0"/>
              </a:rPr>
              <a:t>左传</a:t>
            </a:r>
            <a:r>
              <a:rPr lang="en-US" sz="2800" b="1" dirty="0">
                <a:solidFill>
                  <a:srgbClr val="7C7C7C"/>
                </a:solidFill>
                <a:ea typeface="黑体" pitchFamily="49" charset="-122"/>
              </a:rPr>
              <a:t>》《</a:t>
            </a:r>
            <a:r>
              <a:rPr lang="zh-CN" altLang="en-US" sz="2800" b="1" dirty="0">
                <a:solidFill>
                  <a:srgbClr val="7C7C7C"/>
                </a:solidFill>
                <a:ea typeface="黑体" pitchFamily="49" charset="-122"/>
              </a:rPr>
              <a:t>公羊传</a:t>
            </a:r>
            <a:r>
              <a:rPr lang="en-US" sz="2800" b="1" dirty="0">
                <a:solidFill>
                  <a:srgbClr val="7C7C7C"/>
                </a:solidFill>
                <a:ea typeface="黑体" pitchFamily="49" charset="-122"/>
              </a:rPr>
              <a:t>》《</a:t>
            </a:r>
            <a:r>
              <a:rPr lang="zh-CN" altLang="en-US" sz="2800" b="1" dirty="0">
                <a:solidFill>
                  <a:srgbClr val="7C7C7C"/>
                </a:solidFill>
                <a:ea typeface="黑体" pitchFamily="49" charset="-122"/>
              </a:rPr>
              <a:t>谷梁传</a:t>
            </a:r>
            <a:r>
              <a:rPr lang="en-US" sz="2800" b="1" dirty="0">
                <a:solidFill>
                  <a:srgbClr val="7C7C7C"/>
                </a:solidFill>
                <a:ea typeface="黑体" pitchFamily="49" charset="-122"/>
              </a:rPr>
              <a:t>》</a:t>
            </a:r>
            <a:r>
              <a:rPr lang="zh-CN" altLang="en-US" sz="2800" b="1" dirty="0">
                <a:solidFill>
                  <a:srgbClr val="7C7C7C"/>
                </a:solidFill>
                <a:ea typeface="黑体" pitchFamily="49" charset="-122"/>
              </a:rPr>
              <a:t>合称“春秋三传”</a:t>
            </a:r>
          </a:p>
        </p:txBody>
      </p:sp>
    </p:spTree>
    <p:extLst>
      <p:ext uri="{BB962C8B-B14F-4D97-AF65-F5344CB8AC3E}">
        <p14:creationId xmlns:p14="http://schemas.microsoft.com/office/powerpoint/2010/main" val="20132909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 bldLvl="0" animBg="1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>
            <a:extLst>
              <a:ext uri="{FF2B5EF4-FFF2-40B4-BE49-F238E27FC236}">
                <a16:creationId xmlns:a16="http://schemas.microsoft.com/office/drawing/2014/main" xmlns="" id="{F0FC0F70-AC76-4EA2-86EB-0B407A4ACBB5}"/>
              </a:ext>
            </a:extLst>
          </p:cNvPr>
          <p:cNvGrpSpPr/>
          <p:nvPr/>
        </p:nvGrpSpPr>
        <p:grpSpPr>
          <a:xfrm>
            <a:off x="888612" y="235197"/>
            <a:ext cx="9950838" cy="775582"/>
            <a:chOff x="1136262" y="486657"/>
            <a:chExt cx="9950838" cy="775582"/>
          </a:xfrm>
        </p:grpSpPr>
        <p:sp>
          <p:nvSpPr>
            <p:cNvPr id="11" name="矩形 10">
              <a:extLst>
                <a:ext uri="{FF2B5EF4-FFF2-40B4-BE49-F238E27FC236}">
                  <a16:creationId xmlns:a16="http://schemas.microsoft.com/office/drawing/2014/main" xmlns="" id="{84C0791A-6676-4043-BBF1-DD2993D19C98}"/>
                </a:ext>
              </a:extLst>
            </p:cNvPr>
            <p:cNvSpPr/>
            <p:nvPr/>
          </p:nvSpPr>
          <p:spPr>
            <a:xfrm flipV="1">
              <a:off x="4310850" y="911744"/>
              <a:ext cx="6776250" cy="45719"/>
            </a:xfrm>
            <a:prstGeom prst="rect">
              <a:avLst/>
            </a:prstGeom>
            <a:solidFill>
              <a:srgbClr val="7C7C7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/>
            </a:p>
          </p:txBody>
        </p:sp>
        <p:sp>
          <p:nvSpPr>
            <p:cNvPr id="12" name="TextBox 8">
              <a:extLst>
                <a:ext uri="{FF2B5EF4-FFF2-40B4-BE49-F238E27FC236}">
                  <a16:creationId xmlns:a16="http://schemas.microsoft.com/office/drawing/2014/main" xmlns="" id="{E9BB0E5B-E5F4-4490-B3C7-C915B81DF5B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136262" y="486657"/>
              <a:ext cx="3255323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 anchor="ctr">
              <a:spAutoFit/>
            </a:bodyPr>
            <a:lstStyle/>
            <a:p>
              <a:pPr algn="ctr" eaLnBrk="1" hangingPunct="1"/>
              <a:r>
                <a:rPr lang="zh-CN" altLang="en-US" sz="3400" smtClean="0">
                  <a:solidFill>
                    <a:srgbClr val="7C7C7C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课前导读</a:t>
              </a:r>
              <a:endParaRPr lang="zh-CN" altLang="en-US" sz="3400" dirty="0">
                <a:solidFill>
                  <a:srgbClr val="7C7C7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3" name="TextBox 8">
              <a:extLst>
                <a:ext uri="{FF2B5EF4-FFF2-40B4-BE49-F238E27FC236}">
                  <a16:creationId xmlns:a16="http://schemas.microsoft.com/office/drawing/2014/main" xmlns="" id="{339CB027-AF32-4B03-BE15-1DD5E6EA2AE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136263" y="1046795"/>
              <a:ext cx="3255323" cy="2154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 anchor="ctr">
              <a:spAutoFit/>
            </a:bodyPr>
            <a:lstStyle/>
            <a:p>
              <a:pPr algn="ctr" eaLnBrk="1" hangingPunct="1"/>
              <a:r>
                <a:rPr lang="en-US" altLang="zh-CN" sz="1400" dirty="0">
                  <a:solidFill>
                    <a:schemeClr val="bg1">
                      <a:lumMod val="6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CLICK TO ADD CAPTION TEXT</a:t>
              </a:r>
              <a:endParaRPr lang="zh-CN" altLang="en-US" sz="14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6" name="文本框 5">
            <a:extLst>
              <a:ext uri="{FF2B5EF4-FFF2-40B4-BE49-F238E27FC236}">
                <a16:creationId xmlns:a16="http://schemas.microsoft.com/office/drawing/2014/main" xmlns="" id="{A16B9272-A49A-4A2A-9CC5-E8AA22986AED}"/>
              </a:ext>
            </a:extLst>
          </p:cNvPr>
          <p:cNvSpPr txBox="1"/>
          <p:nvPr/>
        </p:nvSpPr>
        <p:spPr>
          <a:xfrm>
            <a:off x="1107097" y="2346120"/>
            <a:ext cx="9977805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rgbClr val="7C7C7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齐与鲁是春秋时期的邻国，都在今山东省，齐在东北部，鲁在西南部。公元前</a:t>
            </a:r>
            <a:r>
              <a:rPr lang="en-US" altLang="zh-CN" sz="2400" dirty="0">
                <a:solidFill>
                  <a:srgbClr val="7C7C7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697</a:t>
            </a:r>
            <a:r>
              <a:rPr lang="zh-CN" altLang="en-US" sz="2400" dirty="0">
                <a:solidFill>
                  <a:srgbClr val="7C7C7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，齐襄公即位，政令无常，他的弟弟公子小白和公子纠分别逃到莒国和鲁国避难。次年齐襄公为公孙无知所杀。第三年春天，齐人杀死公孙无知，公子小白抢先回到齐国夺得君位。稍后，鲁庄公也亲自领兵护送公子纠回国争夺君位，八月鲁与齐师战于乾时，鲁军大败。齐桓公逼</a:t>
            </a:r>
          </a:p>
        </p:txBody>
      </p:sp>
    </p:spTree>
    <p:extLst>
      <p:ext uri="{BB962C8B-B14F-4D97-AF65-F5344CB8AC3E}">
        <p14:creationId xmlns:p14="http://schemas.microsoft.com/office/powerpoint/2010/main" val="31034856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>
            <a:extLst>
              <a:ext uri="{FF2B5EF4-FFF2-40B4-BE49-F238E27FC236}">
                <a16:creationId xmlns:a16="http://schemas.microsoft.com/office/drawing/2014/main" xmlns="" id="{0F2D4C56-758E-4C1A-918C-4767A25BE24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40"/>
            <a:ext cx="12190413" cy="6857107"/>
          </a:xfrm>
          <a:prstGeom prst="rect">
            <a:avLst/>
          </a:prstGeom>
        </p:spPr>
      </p:pic>
      <p:grpSp>
        <p:nvGrpSpPr>
          <p:cNvPr id="12" name="组合 11">
            <a:extLst>
              <a:ext uri="{FF2B5EF4-FFF2-40B4-BE49-F238E27FC236}">
                <a16:creationId xmlns:a16="http://schemas.microsoft.com/office/drawing/2014/main" xmlns="" id="{C9E890BA-76EC-4692-B729-2B806545BD47}"/>
              </a:ext>
            </a:extLst>
          </p:cNvPr>
          <p:cNvGrpSpPr/>
          <p:nvPr/>
        </p:nvGrpSpPr>
        <p:grpSpPr>
          <a:xfrm>
            <a:off x="3007566" y="2061338"/>
            <a:ext cx="1634284" cy="1148372"/>
            <a:chOff x="2704764" y="2455280"/>
            <a:chExt cx="2122326" cy="1148372"/>
          </a:xfrm>
        </p:grpSpPr>
        <p:grpSp>
          <p:nvGrpSpPr>
            <p:cNvPr id="13" name="组合 12">
              <a:extLst>
                <a:ext uri="{FF2B5EF4-FFF2-40B4-BE49-F238E27FC236}">
                  <a16:creationId xmlns:a16="http://schemas.microsoft.com/office/drawing/2014/main" xmlns="" id="{E923E1E1-46E2-4B54-AE00-AEA8B795C994}"/>
                </a:ext>
              </a:extLst>
            </p:cNvPr>
            <p:cNvGrpSpPr/>
            <p:nvPr/>
          </p:nvGrpSpPr>
          <p:grpSpPr>
            <a:xfrm>
              <a:off x="2704764" y="2455280"/>
              <a:ext cx="2122326" cy="1148372"/>
              <a:chOff x="5761706" y="1696602"/>
              <a:chExt cx="4372095" cy="1546878"/>
            </a:xfrm>
            <a:solidFill>
              <a:schemeClr val="tx2">
                <a:lumMod val="50000"/>
              </a:schemeClr>
            </a:solidFill>
          </p:grpSpPr>
          <p:grpSp>
            <p:nvGrpSpPr>
              <p:cNvPr id="15" name="组合 14">
                <a:extLst>
                  <a:ext uri="{FF2B5EF4-FFF2-40B4-BE49-F238E27FC236}">
                    <a16:creationId xmlns:a16="http://schemas.microsoft.com/office/drawing/2014/main" xmlns="" id="{62B50932-833C-4EC1-B73D-F09C6845684C}"/>
                  </a:ext>
                </a:extLst>
              </p:cNvPr>
              <p:cNvGrpSpPr/>
              <p:nvPr/>
            </p:nvGrpSpPr>
            <p:grpSpPr>
              <a:xfrm rot="5400000" flipH="1" flipV="1">
                <a:off x="7174315" y="283993"/>
                <a:ext cx="1546878" cy="4372095"/>
                <a:chOff x="8386566" y="1355111"/>
                <a:chExt cx="2265953" cy="4260955"/>
              </a:xfrm>
              <a:grpFill/>
            </p:grpSpPr>
            <p:sp>
              <p:nvSpPr>
                <p:cNvPr id="18" name="矩形 17">
                  <a:extLst>
                    <a:ext uri="{FF2B5EF4-FFF2-40B4-BE49-F238E27FC236}">
                      <a16:creationId xmlns:a16="http://schemas.microsoft.com/office/drawing/2014/main" xmlns="" id="{A1A4BCFF-2992-43F6-9BAF-9A50C9F7B5C2}"/>
                    </a:ext>
                  </a:extLst>
                </p:cNvPr>
                <p:cNvSpPr/>
                <p:nvPr/>
              </p:nvSpPr>
              <p:spPr>
                <a:xfrm>
                  <a:off x="8386566" y="1355111"/>
                  <a:ext cx="78533" cy="4259367"/>
                </a:xfrm>
                <a:prstGeom prst="rect">
                  <a:avLst/>
                </a:prstGeom>
                <a:solidFill>
                  <a:srgbClr val="7C7C7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rgbClr val="7C7C7C"/>
                    </a:solidFill>
                  </a:endParaRPr>
                </a:p>
              </p:txBody>
            </p:sp>
            <p:sp>
              <p:nvSpPr>
                <p:cNvPr id="19" name="矩形 18">
                  <a:extLst>
                    <a:ext uri="{FF2B5EF4-FFF2-40B4-BE49-F238E27FC236}">
                      <a16:creationId xmlns:a16="http://schemas.microsoft.com/office/drawing/2014/main" xmlns="" id="{CB902646-9AE1-4AAE-BAC6-344FAAABF2C7}"/>
                    </a:ext>
                  </a:extLst>
                </p:cNvPr>
                <p:cNvSpPr/>
                <p:nvPr/>
              </p:nvSpPr>
              <p:spPr>
                <a:xfrm flipH="1">
                  <a:off x="10585547" y="1355111"/>
                  <a:ext cx="66972" cy="4259308"/>
                </a:xfrm>
                <a:prstGeom prst="rect">
                  <a:avLst/>
                </a:prstGeom>
                <a:solidFill>
                  <a:srgbClr val="7C7C7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rgbClr val="7C7C7C"/>
                    </a:solidFill>
                  </a:endParaRPr>
                </a:p>
              </p:txBody>
            </p:sp>
            <p:sp>
              <p:nvSpPr>
                <p:cNvPr id="20" name="矩形 19">
                  <a:extLst>
                    <a:ext uri="{FF2B5EF4-FFF2-40B4-BE49-F238E27FC236}">
                      <a16:creationId xmlns:a16="http://schemas.microsoft.com/office/drawing/2014/main" xmlns="" id="{F2C62F8D-D69E-4145-92DC-212590B0FEB8}"/>
                    </a:ext>
                  </a:extLst>
                </p:cNvPr>
                <p:cNvSpPr/>
                <p:nvPr/>
              </p:nvSpPr>
              <p:spPr>
                <a:xfrm rot="16200000">
                  <a:off x="9481982" y="4507753"/>
                  <a:ext cx="45719" cy="2170907"/>
                </a:xfrm>
                <a:prstGeom prst="rect">
                  <a:avLst/>
                </a:prstGeom>
                <a:solidFill>
                  <a:srgbClr val="7C7C7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rgbClr val="7C7C7C"/>
                    </a:solidFill>
                  </a:endParaRPr>
                </a:p>
              </p:txBody>
            </p:sp>
            <p:sp>
              <p:nvSpPr>
                <p:cNvPr id="21" name="矩形 20">
                  <a:extLst>
                    <a:ext uri="{FF2B5EF4-FFF2-40B4-BE49-F238E27FC236}">
                      <a16:creationId xmlns:a16="http://schemas.microsoft.com/office/drawing/2014/main" xmlns="" id="{57D5E93F-13F1-4E25-9F27-DD4906360C02}"/>
                    </a:ext>
                  </a:extLst>
                </p:cNvPr>
                <p:cNvSpPr/>
                <p:nvPr/>
              </p:nvSpPr>
              <p:spPr>
                <a:xfrm rot="16200000">
                  <a:off x="9482729" y="292518"/>
                  <a:ext cx="45719" cy="2170907"/>
                </a:xfrm>
                <a:prstGeom prst="rect">
                  <a:avLst/>
                </a:prstGeom>
                <a:solidFill>
                  <a:srgbClr val="7C7C7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rgbClr val="7C7C7C"/>
                    </a:solidFill>
                  </a:endParaRPr>
                </a:p>
              </p:txBody>
            </p:sp>
            <p:sp>
              <p:nvSpPr>
                <p:cNvPr id="22" name="矩形 21">
                  <a:extLst>
                    <a:ext uri="{FF2B5EF4-FFF2-40B4-BE49-F238E27FC236}">
                      <a16:creationId xmlns:a16="http://schemas.microsoft.com/office/drawing/2014/main" xmlns="" id="{64E510F5-3043-455F-A1FC-98D29C43F0AB}"/>
                    </a:ext>
                  </a:extLst>
                </p:cNvPr>
                <p:cNvSpPr/>
                <p:nvPr/>
              </p:nvSpPr>
              <p:spPr>
                <a:xfrm>
                  <a:off x="10590295" y="5075585"/>
                  <a:ext cx="45719" cy="538837"/>
                </a:xfrm>
                <a:prstGeom prst="rect">
                  <a:avLst/>
                </a:prstGeom>
                <a:solidFill>
                  <a:srgbClr val="79797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rgbClr val="7C7C7C"/>
                    </a:solidFill>
                  </a:endParaRPr>
                </a:p>
              </p:txBody>
            </p:sp>
          </p:grpSp>
          <p:sp>
            <p:nvSpPr>
              <p:cNvPr id="16" name="TextBox 1">
                <a:extLst>
                  <a:ext uri="{FF2B5EF4-FFF2-40B4-BE49-F238E27FC236}">
                    <a16:creationId xmlns:a16="http://schemas.microsoft.com/office/drawing/2014/main" xmlns="" id="{BB69AEE3-4CFA-4621-B9EC-CC3906B450AF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7555510" y="1836401"/>
                <a:ext cx="2298916" cy="1243741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/>
                <a:r>
                  <a:rPr lang="zh-CN" altLang="en-US" sz="5400" dirty="0">
                    <a:solidFill>
                      <a:srgbClr val="7C7C7C"/>
                    </a:solidFill>
                    <a:latin typeface="叶根友刀锋黑草" panose="02010601030101010101" pitchFamily="2" charset="-122"/>
                    <a:ea typeface="叶根友刀锋黑草" panose="02010601030101010101" pitchFamily="2" charset="-122"/>
                  </a:rPr>
                  <a:t>贰</a:t>
                </a:r>
              </a:p>
            </p:txBody>
          </p:sp>
        </p:grpSp>
        <p:pic>
          <p:nvPicPr>
            <p:cNvPr id="14" name="Picture 2" descr="G:\公司\茶\印章.png">
              <a:extLst>
                <a:ext uri="{FF2B5EF4-FFF2-40B4-BE49-F238E27FC236}">
                  <a16:creationId xmlns:a16="http://schemas.microsoft.com/office/drawing/2014/main" xmlns="" id="{09B83B0D-D53E-4999-B65A-9A2FEE5AC60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brightnessContrast bright="38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73142" y="2548183"/>
              <a:ext cx="602380" cy="895996"/>
            </a:xfrm>
            <a:prstGeom prst="rect">
              <a:avLst/>
            </a:prstGeom>
            <a:noFill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cxnSp>
        <p:nvCxnSpPr>
          <p:cNvPr id="23" name="直接连接符 27">
            <a:extLst>
              <a:ext uri="{FF2B5EF4-FFF2-40B4-BE49-F238E27FC236}">
                <a16:creationId xmlns:a16="http://schemas.microsoft.com/office/drawing/2014/main" xmlns="" id="{E759510B-FBFD-40A9-9E32-52CEAAB290E8}"/>
              </a:ext>
            </a:extLst>
          </p:cNvPr>
          <p:cNvCxnSpPr>
            <a:cxnSpLocks noChangeShapeType="1"/>
          </p:cNvCxnSpPr>
          <p:nvPr/>
        </p:nvCxnSpPr>
        <p:spPr bwMode="auto">
          <a:xfrm flipV="1">
            <a:off x="4999411" y="931658"/>
            <a:ext cx="0" cy="3293365"/>
          </a:xfrm>
          <a:prstGeom prst="line">
            <a:avLst/>
          </a:prstGeom>
          <a:noFill/>
          <a:ln w="19050">
            <a:solidFill>
              <a:srgbClr val="4D4B4C">
                <a:alpha val="67842"/>
              </a:srgb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24" name="组合 23">
            <a:extLst>
              <a:ext uri="{FF2B5EF4-FFF2-40B4-BE49-F238E27FC236}">
                <a16:creationId xmlns:a16="http://schemas.microsoft.com/office/drawing/2014/main" xmlns="" id="{941C7D8D-DC26-482C-AA05-8C5A21D8F682}"/>
              </a:ext>
            </a:extLst>
          </p:cNvPr>
          <p:cNvGrpSpPr/>
          <p:nvPr/>
        </p:nvGrpSpPr>
        <p:grpSpPr>
          <a:xfrm>
            <a:off x="5187540" y="2035441"/>
            <a:ext cx="4335686" cy="1100676"/>
            <a:chOff x="6199209" y="1600353"/>
            <a:chExt cx="3199171" cy="812156"/>
          </a:xfrm>
        </p:grpSpPr>
        <p:sp>
          <p:nvSpPr>
            <p:cNvPr id="25" name="Rectangle 39">
              <a:extLst>
                <a:ext uri="{FF2B5EF4-FFF2-40B4-BE49-F238E27FC236}">
                  <a16:creationId xmlns:a16="http://schemas.microsoft.com/office/drawing/2014/main" xmlns="" id="{23613FEE-301E-4021-A92D-6305FFD0E2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99209" y="1600353"/>
              <a:ext cx="3199171" cy="5450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>
                <a:buFont typeface="Arial" pitchFamily="34" charset="0"/>
                <a:buNone/>
              </a:pPr>
              <a:r>
                <a:rPr lang="zh-CN" altLang="en-US" sz="4800" smtClean="0">
                  <a:solidFill>
                    <a:srgbClr val="7C7C7C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生 字 学 习</a:t>
              </a:r>
              <a:endParaRPr lang="en-US" altLang="zh-CN" sz="4800" dirty="0">
                <a:solidFill>
                  <a:srgbClr val="7C7C7C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6" name="Rectangle 39">
              <a:extLst>
                <a:ext uri="{FF2B5EF4-FFF2-40B4-BE49-F238E27FC236}">
                  <a16:creationId xmlns:a16="http://schemas.microsoft.com/office/drawing/2014/main" xmlns="" id="{FAA178B6-036D-4CFC-8CC5-F76CE83EEBE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54729" y="2185409"/>
              <a:ext cx="2730485" cy="2271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>
                <a:buFont typeface="Arial" pitchFamily="34" charset="0"/>
                <a:buNone/>
              </a:pPr>
              <a:r>
                <a:rPr lang="en-US" altLang="zh-CN" sz="2000" dirty="0">
                  <a:solidFill>
                    <a:srgbClr val="7C7C7C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write your great  title here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99436309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750"/>
                            </p:stCondLst>
                            <p:childTnLst>
                              <p:par>
                                <p:cTn id="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250"/>
                            </p:stCondLst>
                            <p:childTnLst>
                              <p:par>
                                <p:cTn id="1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>
            <a:extLst>
              <a:ext uri="{FF2B5EF4-FFF2-40B4-BE49-F238E27FC236}">
                <a16:creationId xmlns:a16="http://schemas.microsoft.com/office/drawing/2014/main" xmlns="" id="{F0FC0F70-AC76-4EA2-86EB-0B407A4ACBB5}"/>
              </a:ext>
            </a:extLst>
          </p:cNvPr>
          <p:cNvGrpSpPr/>
          <p:nvPr/>
        </p:nvGrpSpPr>
        <p:grpSpPr>
          <a:xfrm>
            <a:off x="888612" y="235197"/>
            <a:ext cx="9950838" cy="775582"/>
            <a:chOff x="1136262" y="486657"/>
            <a:chExt cx="9950838" cy="775582"/>
          </a:xfrm>
        </p:grpSpPr>
        <p:sp>
          <p:nvSpPr>
            <p:cNvPr id="11" name="矩形 10">
              <a:extLst>
                <a:ext uri="{FF2B5EF4-FFF2-40B4-BE49-F238E27FC236}">
                  <a16:creationId xmlns:a16="http://schemas.microsoft.com/office/drawing/2014/main" xmlns="" id="{84C0791A-6676-4043-BBF1-DD2993D19C98}"/>
                </a:ext>
              </a:extLst>
            </p:cNvPr>
            <p:cNvSpPr/>
            <p:nvPr/>
          </p:nvSpPr>
          <p:spPr>
            <a:xfrm flipV="1">
              <a:off x="4310850" y="911744"/>
              <a:ext cx="6776250" cy="45719"/>
            </a:xfrm>
            <a:prstGeom prst="rect">
              <a:avLst/>
            </a:prstGeom>
            <a:solidFill>
              <a:srgbClr val="7C7C7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/>
            </a:p>
          </p:txBody>
        </p:sp>
        <p:sp>
          <p:nvSpPr>
            <p:cNvPr id="12" name="TextBox 8">
              <a:extLst>
                <a:ext uri="{FF2B5EF4-FFF2-40B4-BE49-F238E27FC236}">
                  <a16:creationId xmlns:a16="http://schemas.microsoft.com/office/drawing/2014/main" xmlns="" id="{E9BB0E5B-E5F4-4490-B3C7-C915B81DF5B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136262" y="486657"/>
              <a:ext cx="3255323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 anchor="ctr">
              <a:spAutoFit/>
            </a:bodyPr>
            <a:lstStyle/>
            <a:p>
              <a:pPr algn="ctr" eaLnBrk="1" hangingPunct="1"/>
              <a:r>
                <a:rPr lang="zh-CN" altLang="en-US" sz="3400" smtClean="0">
                  <a:solidFill>
                    <a:srgbClr val="7C7C7C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生字学习</a:t>
              </a:r>
              <a:endParaRPr lang="zh-CN" altLang="en-US" sz="3400" dirty="0">
                <a:solidFill>
                  <a:srgbClr val="7C7C7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3" name="TextBox 8">
              <a:extLst>
                <a:ext uri="{FF2B5EF4-FFF2-40B4-BE49-F238E27FC236}">
                  <a16:creationId xmlns:a16="http://schemas.microsoft.com/office/drawing/2014/main" xmlns="" id="{339CB027-AF32-4B03-BE15-1DD5E6EA2AE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136263" y="1046795"/>
              <a:ext cx="3255323" cy="2154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 anchor="ctr">
              <a:spAutoFit/>
            </a:bodyPr>
            <a:lstStyle/>
            <a:p>
              <a:pPr algn="ctr" eaLnBrk="1" hangingPunct="1"/>
              <a:r>
                <a:rPr lang="en-US" altLang="zh-CN" sz="1400" dirty="0">
                  <a:solidFill>
                    <a:schemeClr val="bg1">
                      <a:lumMod val="6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CLICK TO ADD CAPTION TEXT</a:t>
              </a:r>
              <a:endParaRPr lang="zh-CN" altLang="en-US" sz="14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6" name="文本框 5">
            <a:extLst>
              <a:ext uri="{FF2B5EF4-FFF2-40B4-BE49-F238E27FC236}">
                <a16:creationId xmlns:a16="http://schemas.microsoft.com/office/drawing/2014/main" xmlns="" id="{A16B9272-A49A-4A2A-9CC5-E8AA22986AED}"/>
              </a:ext>
            </a:extLst>
          </p:cNvPr>
          <p:cNvSpPr txBox="1"/>
          <p:nvPr/>
        </p:nvSpPr>
        <p:spPr>
          <a:xfrm>
            <a:off x="1056640" y="1367304"/>
            <a:ext cx="1007872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zh-CN" altLang="en-US" sz="2400" dirty="0">
                <a:solidFill>
                  <a:srgbClr val="7C7C7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①请一位同学把“阅读指导”和注解①念一遍。</a:t>
            </a:r>
            <a:endParaRPr lang="en-US" altLang="zh-CN" sz="2400" dirty="0">
              <a:solidFill>
                <a:srgbClr val="7C7C7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en-US" altLang="zh-CN" sz="2400" dirty="0">
              <a:solidFill>
                <a:srgbClr val="7C7C7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zh-CN" altLang="en-US" sz="2400" dirty="0">
                <a:solidFill>
                  <a:srgbClr val="7C7C7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②教师范读课文。</a:t>
            </a:r>
            <a:endParaRPr lang="en-US" altLang="zh-CN" sz="2400" dirty="0">
              <a:solidFill>
                <a:srgbClr val="7C7C7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en-US" altLang="zh-CN" sz="2400" dirty="0">
              <a:solidFill>
                <a:srgbClr val="7C7C7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zh-CN" altLang="en-US" sz="2400" dirty="0">
                <a:solidFill>
                  <a:srgbClr val="7C7C7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③正音。</a:t>
            </a: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xmlns="" id="{5933DC9B-7D00-4480-8AA5-AE7A206C7CC5}"/>
              </a:ext>
            </a:extLst>
          </p:cNvPr>
          <p:cNvSpPr txBox="1"/>
          <p:nvPr/>
        </p:nvSpPr>
        <p:spPr>
          <a:xfrm>
            <a:off x="1482773" y="3555842"/>
            <a:ext cx="4399280" cy="1938992"/>
          </a:xfrm>
          <a:prstGeom prst="rect">
            <a:avLst/>
          </a:prstGeom>
          <a:noFill/>
        </p:spPr>
        <p:txBody>
          <a:bodyPr wrap="square" numCol="1" rtlCol="0">
            <a:spAutoFit/>
          </a:bodyPr>
          <a:lstStyle/>
          <a:p>
            <a:r>
              <a:rPr lang="zh-CN" altLang="en-US" sz="2400" dirty="0">
                <a:solidFill>
                  <a:srgbClr val="7C7C7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刿（ｇｕ</a:t>
            </a:r>
            <a:r>
              <a:rPr lang="en-US" altLang="zh-CN" sz="2400" dirty="0">
                <a:solidFill>
                  <a:srgbClr val="7C7C7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ì</a:t>
            </a:r>
            <a:r>
              <a:rPr lang="zh-CN" altLang="en-US" sz="2400" dirty="0">
                <a:solidFill>
                  <a:srgbClr val="7C7C7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    间（ｊｉ</a:t>
            </a:r>
            <a:r>
              <a:rPr lang="en-US" altLang="zh-CN" sz="2400" dirty="0">
                <a:solidFill>
                  <a:srgbClr val="7C7C7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à</a:t>
            </a:r>
            <a:r>
              <a:rPr lang="zh-CN" altLang="en-US" sz="2400" dirty="0">
                <a:solidFill>
                  <a:srgbClr val="7C7C7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ｎ）弗（ｆ</a:t>
            </a:r>
            <a:r>
              <a:rPr lang="en-US" altLang="zh-CN" sz="2400" dirty="0">
                <a:solidFill>
                  <a:srgbClr val="7C7C7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ú</a:t>
            </a:r>
            <a:r>
              <a:rPr lang="zh-CN" altLang="en-US" sz="2400" dirty="0">
                <a:solidFill>
                  <a:srgbClr val="7C7C7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      徧（ｂｉ</a:t>
            </a:r>
            <a:r>
              <a:rPr lang="en-US" altLang="zh-CN" sz="2400" dirty="0">
                <a:solidFill>
                  <a:srgbClr val="7C7C7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à</a:t>
            </a:r>
            <a:r>
              <a:rPr lang="zh-CN" altLang="en-US" sz="2400" dirty="0">
                <a:solidFill>
                  <a:srgbClr val="7C7C7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ｎ）帛（ｂ</a:t>
            </a:r>
            <a:r>
              <a:rPr lang="en-US" altLang="zh-CN" sz="2400" dirty="0">
                <a:solidFill>
                  <a:srgbClr val="7C7C7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ó</a:t>
            </a:r>
            <a:r>
              <a:rPr lang="zh-CN" altLang="en-US" sz="2400" dirty="0">
                <a:solidFill>
                  <a:srgbClr val="7C7C7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      孚（ｆ</a:t>
            </a:r>
            <a:r>
              <a:rPr lang="en-US" altLang="zh-CN" sz="2400" dirty="0">
                <a:solidFill>
                  <a:srgbClr val="7C7C7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ú</a:t>
            </a:r>
            <a:r>
              <a:rPr lang="zh-CN" altLang="en-US" sz="2400" dirty="0">
                <a:solidFill>
                  <a:srgbClr val="7C7C7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       辙（ｚｈ</a:t>
            </a:r>
            <a:r>
              <a:rPr lang="en-US" altLang="zh-CN" sz="2400" dirty="0">
                <a:solidFill>
                  <a:srgbClr val="7C7C7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é</a:t>
            </a:r>
            <a:r>
              <a:rPr lang="zh-CN" altLang="en-US" sz="2400" dirty="0">
                <a:solidFill>
                  <a:srgbClr val="7C7C7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   轼（ｓｈ</a:t>
            </a:r>
            <a:r>
              <a:rPr lang="en-US" altLang="zh-CN" sz="2400" dirty="0">
                <a:solidFill>
                  <a:srgbClr val="7C7C7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ì</a:t>
            </a:r>
            <a:r>
              <a:rPr lang="zh-CN" altLang="en-US" sz="2400" dirty="0">
                <a:solidFill>
                  <a:srgbClr val="7C7C7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     竭（ｊｉ</a:t>
            </a:r>
            <a:r>
              <a:rPr lang="en-US" altLang="zh-CN" sz="2400" dirty="0">
                <a:solidFill>
                  <a:srgbClr val="7C7C7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é</a:t>
            </a:r>
            <a:r>
              <a:rPr lang="zh-CN" altLang="en-US" sz="2400" dirty="0">
                <a:solidFill>
                  <a:srgbClr val="7C7C7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   靡（ｍ</a:t>
            </a:r>
            <a:r>
              <a:rPr lang="en-US" altLang="zh-CN" sz="2400" dirty="0">
                <a:solidFill>
                  <a:srgbClr val="7C7C7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ǐ</a:t>
            </a:r>
            <a:r>
              <a:rPr lang="zh-CN" altLang="en-US" sz="2400" dirty="0">
                <a:solidFill>
                  <a:srgbClr val="7C7C7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</a:p>
        </p:txBody>
      </p:sp>
    </p:spTree>
    <p:extLst>
      <p:ext uri="{BB962C8B-B14F-4D97-AF65-F5344CB8AC3E}">
        <p14:creationId xmlns:p14="http://schemas.microsoft.com/office/powerpoint/2010/main" val="184931856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TRACKING_SLIDES" val="1"/>
  <p:tag name="GENSWF_OUTPUT_FILE_NAME" val="33"/>
  <p:tag name="ISPRING_PRESENTATION_TITLE" val="人教版小学五年级教学课件范本PPT-曹刿论战.pptx"/>
</p:tagLst>
</file>

<file path=ppt/theme/theme1.xml><?xml version="1.0" encoding="utf-8"?>
<a:theme xmlns:a="http://schemas.openxmlformats.org/drawingml/2006/main" name="Office Theme">
  <a:themeElements>
    <a:clrScheme name="炫彩扁平2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FFBF53"/>
      </a:accent1>
      <a:accent2>
        <a:srgbClr val="F17475"/>
      </a:accent2>
      <a:accent3>
        <a:srgbClr val="01B3C5"/>
      </a:accent3>
      <a:accent4>
        <a:srgbClr val="77448C"/>
      </a:accent4>
      <a:accent5>
        <a:srgbClr val="00AF92"/>
      </a:accent5>
      <a:accent6>
        <a:srgbClr val="C65885"/>
      </a:accent6>
      <a:hlink>
        <a:srgbClr val="FCC79F"/>
      </a:hlink>
      <a:folHlink>
        <a:srgbClr val="869FB7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5190</TotalTime>
  <Words>1660</Words>
  <Application>Microsoft Office PowerPoint</Application>
  <PresentationFormat>自定义</PresentationFormat>
  <Paragraphs>173</Paragraphs>
  <Slides>25</Slides>
  <Notes>25</Notes>
  <HiddenSlides>0</HiddenSlides>
  <MMClips>0</MMClips>
  <ScaleCrop>false</ScaleCrop>
  <HeadingPairs>
    <vt:vector size="6" baseType="variant">
      <vt:variant>
        <vt:lpstr>已用的字体</vt:lpstr>
      </vt:variant>
      <vt:variant>
        <vt:i4>18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25</vt:i4>
      </vt:variant>
    </vt:vector>
  </HeadingPairs>
  <TitlesOfParts>
    <vt:vector size="45" baseType="lpstr">
      <vt:lpstr>ITC Avant Garde Std Bk</vt:lpstr>
      <vt:lpstr>Meiryo</vt:lpstr>
      <vt:lpstr>等线</vt:lpstr>
      <vt:lpstr>方正毡笔黑简体</vt:lpstr>
      <vt:lpstr>黑体</vt:lpstr>
      <vt:lpstr>华文彩云</vt:lpstr>
      <vt:lpstr>华文隶书</vt:lpstr>
      <vt:lpstr>华文新魏</vt:lpstr>
      <vt:lpstr>楷体_GB2312</vt:lpstr>
      <vt:lpstr>隶书</vt:lpstr>
      <vt:lpstr>宋体</vt:lpstr>
      <vt:lpstr>微软雅黑</vt:lpstr>
      <vt:lpstr>叶根友刀锋黑草</vt:lpstr>
      <vt:lpstr>Arial</vt:lpstr>
      <vt:lpstr>Calibri</vt:lpstr>
      <vt:lpstr>Calibri Light</vt:lpstr>
      <vt:lpstr>Times New Roman</vt:lpstr>
      <vt:lpstr>Wingdings</vt:lpstr>
      <vt:lpstr>Office Theme</vt:lpstr>
      <vt:lpstr>1_Office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dc:description>http://www.ypppt.com/</dc:description>
  <cp:lastModifiedBy>kan</cp:lastModifiedBy>
  <cp:revision>3184</cp:revision>
  <dcterms:created xsi:type="dcterms:W3CDTF">2015-12-01T09:06:39Z</dcterms:created>
  <dcterms:modified xsi:type="dcterms:W3CDTF">2020-06-02T03:25:34Z</dcterms:modified>
</cp:coreProperties>
</file>