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Lst>
  <p:notesMasterIdLst>
    <p:notesMasterId r:id="rId27"/>
  </p:notesMasterIdLst>
  <p:sldIdLst>
    <p:sldId id="256" r:id="rId3"/>
    <p:sldId id="257" r:id="rId4"/>
    <p:sldId id="258" r:id="rId5"/>
    <p:sldId id="279" r:id="rId6"/>
    <p:sldId id="281" r:id="rId7"/>
    <p:sldId id="260" r:id="rId8"/>
    <p:sldId id="259" r:id="rId9"/>
    <p:sldId id="280" r:id="rId10"/>
    <p:sldId id="282" r:id="rId11"/>
    <p:sldId id="283" r:id="rId12"/>
    <p:sldId id="284" r:id="rId13"/>
    <p:sldId id="285" r:id="rId14"/>
    <p:sldId id="286" r:id="rId15"/>
    <p:sldId id="287" r:id="rId16"/>
    <p:sldId id="262" r:id="rId17"/>
    <p:sldId id="263" r:id="rId18"/>
    <p:sldId id="264" r:id="rId19"/>
    <p:sldId id="265" r:id="rId20"/>
    <p:sldId id="266" r:id="rId21"/>
    <p:sldId id="267" r:id="rId22"/>
    <p:sldId id="268" r:id="rId23"/>
    <p:sldId id="270" r:id="rId24"/>
    <p:sldId id="269" r:id="rId25"/>
    <p:sldId id="288" r:id="rId26"/>
  </p:sldIdLst>
  <p:sldSz cx="9144000" cy="5143500" type="screen16x9"/>
  <p:notesSz cx="6858000" cy="9144000"/>
  <p:custDataLst>
    <p:tags r:id="rId28"/>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30" autoAdjust="0"/>
    <p:restoredTop sz="96314" autoAdjust="0"/>
  </p:normalViewPr>
  <p:slideViewPr>
    <p:cSldViewPr snapToGrid="0">
      <p:cViewPr varScale="1">
        <p:scale>
          <a:sx n="143" d="100"/>
          <a:sy n="143" d="100"/>
        </p:scale>
        <p:origin x="876"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06FD3F-7259-4E47-BC9F-57707C317858}" type="datetimeFigureOut">
              <a:rPr lang="zh-CN" altLang="en-US" smtClean="0"/>
              <a:t>2020/6/2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3CCB54-85C5-4341-87CF-C382CBC21630}" type="slidenum">
              <a:rPr lang="zh-CN" altLang="en-US" smtClean="0"/>
              <a:t>‹#›</a:t>
            </a:fld>
            <a:endParaRPr lang="zh-CN" altLang="en-US"/>
          </a:p>
        </p:txBody>
      </p:sp>
    </p:spTree>
    <p:extLst>
      <p:ext uri="{BB962C8B-B14F-4D97-AF65-F5344CB8AC3E}">
        <p14:creationId xmlns:p14="http://schemas.microsoft.com/office/powerpoint/2010/main" val="1384660141"/>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1</a:t>
            </a:fld>
            <a:endParaRPr lang="zh-CN" altLang="en-US"/>
          </a:p>
        </p:txBody>
      </p:sp>
    </p:spTree>
    <p:extLst>
      <p:ext uri="{BB962C8B-B14F-4D97-AF65-F5344CB8AC3E}">
        <p14:creationId xmlns:p14="http://schemas.microsoft.com/office/powerpoint/2010/main" val="2042457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10</a:t>
            </a:fld>
            <a:endParaRPr lang="zh-CN" altLang="en-US"/>
          </a:p>
        </p:txBody>
      </p:sp>
    </p:spTree>
    <p:extLst>
      <p:ext uri="{BB962C8B-B14F-4D97-AF65-F5344CB8AC3E}">
        <p14:creationId xmlns:p14="http://schemas.microsoft.com/office/powerpoint/2010/main" val="3452907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11</a:t>
            </a:fld>
            <a:endParaRPr lang="zh-CN" altLang="en-US"/>
          </a:p>
        </p:txBody>
      </p:sp>
    </p:spTree>
    <p:extLst>
      <p:ext uri="{BB962C8B-B14F-4D97-AF65-F5344CB8AC3E}">
        <p14:creationId xmlns:p14="http://schemas.microsoft.com/office/powerpoint/2010/main" val="19235830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12</a:t>
            </a:fld>
            <a:endParaRPr lang="zh-CN" altLang="en-US"/>
          </a:p>
        </p:txBody>
      </p:sp>
    </p:spTree>
    <p:extLst>
      <p:ext uri="{BB962C8B-B14F-4D97-AF65-F5344CB8AC3E}">
        <p14:creationId xmlns:p14="http://schemas.microsoft.com/office/powerpoint/2010/main" val="8414154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13</a:t>
            </a:fld>
            <a:endParaRPr lang="zh-CN" altLang="en-US"/>
          </a:p>
        </p:txBody>
      </p:sp>
    </p:spTree>
    <p:extLst>
      <p:ext uri="{BB962C8B-B14F-4D97-AF65-F5344CB8AC3E}">
        <p14:creationId xmlns:p14="http://schemas.microsoft.com/office/powerpoint/2010/main" val="11703792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14</a:t>
            </a:fld>
            <a:endParaRPr lang="zh-CN" altLang="en-US"/>
          </a:p>
        </p:txBody>
      </p:sp>
    </p:spTree>
    <p:extLst>
      <p:ext uri="{BB962C8B-B14F-4D97-AF65-F5344CB8AC3E}">
        <p14:creationId xmlns:p14="http://schemas.microsoft.com/office/powerpoint/2010/main" val="26545682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15</a:t>
            </a:fld>
            <a:endParaRPr lang="zh-CN" altLang="en-US"/>
          </a:p>
        </p:txBody>
      </p:sp>
    </p:spTree>
    <p:extLst>
      <p:ext uri="{BB962C8B-B14F-4D97-AF65-F5344CB8AC3E}">
        <p14:creationId xmlns:p14="http://schemas.microsoft.com/office/powerpoint/2010/main" val="20799466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16</a:t>
            </a:fld>
            <a:endParaRPr lang="zh-CN" altLang="en-US"/>
          </a:p>
        </p:txBody>
      </p:sp>
    </p:spTree>
    <p:extLst>
      <p:ext uri="{BB962C8B-B14F-4D97-AF65-F5344CB8AC3E}">
        <p14:creationId xmlns:p14="http://schemas.microsoft.com/office/powerpoint/2010/main" val="33565126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17</a:t>
            </a:fld>
            <a:endParaRPr lang="zh-CN" altLang="en-US"/>
          </a:p>
        </p:txBody>
      </p:sp>
    </p:spTree>
    <p:extLst>
      <p:ext uri="{BB962C8B-B14F-4D97-AF65-F5344CB8AC3E}">
        <p14:creationId xmlns:p14="http://schemas.microsoft.com/office/powerpoint/2010/main" val="32095591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18</a:t>
            </a:fld>
            <a:endParaRPr lang="zh-CN" altLang="en-US"/>
          </a:p>
        </p:txBody>
      </p:sp>
    </p:spTree>
    <p:extLst>
      <p:ext uri="{BB962C8B-B14F-4D97-AF65-F5344CB8AC3E}">
        <p14:creationId xmlns:p14="http://schemas.microsoft.com/office/powerpoint/2010/main" val="1079430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19</a:t>
            </a:fld>
            <a:endParaRPr lang="zh-CN" altLang="en-US"/>
          </a:p>
        </p:txBody>
      </p:sp>
    </p:spTree>
    <p:extLst>
      <p:ext uri="{BB962C8B-B14F-4D97-AF65-F5344CB8AC3E}">
        <p14:creationId xmlns:p14="http://schemas.microsoft.com/office/powerpoint/2010/main" val="2879440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2</a:t>
            </a:fld>
            <a:endParaRPr lang="zh-CN" altLang="en-US"/>
          </a:p>
        </p:txBody>
      </p:sp>
    </p:spTree>
    <p:extLst>
      <p:ext uri="{BB962C8B-B14F-4D97-AF65-F5344CB8AC3E}">
        <p14:creationId xmlns:p14="http://schemas.microsoft.com/office/powerpoint/2010/main" val="25435639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20</a:t>
            </a:fld>
            <a:endParaRPr lang="zh-CN" altLang="en-US"/>
          </a:p>
        </p:txBody>
      </p:sp>
    </p:spTree>
    <p:extLst>
      <p:ext uri="{BB962C8B-B14F-4D97-AF65-F5344CB8AC3E}">
        <p14:creationId xmlns:p14="http://schemas.microsoft.com/office/powerpoint/2010/main" val="10865096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21</a:t>
            </a:fld>
            <a:endParaRPr lang="zh-CN" altLang="en-US"/>
          </a:p>
        </p:txBody>
      </p:sp>
    </p:spTree>
    <p:extLst>
      <p:ext uri="{BB962C8B-B14F-4D97-AF65-F5344CB8AC3E}">
        <p14:creationId xmlns:p14="http://schemas.microsoft.com/office/powerpoint/2010/main" val="2840206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22</a:t>
            </a:fld>
            <a:endParaRPr lang="zh-CN" altLang="en-US"/>
          </a:p>
        </p:txBody>
      </p:sp>
    </p:spTree>
    <p:extLst>
      <p:ext uri="{BB962C8B-B14F-4D97-AF65-F5344CB8AC3E}">
        <p14:creationId xmlns:p14="http://schemas.microsoft.com/office/powerpoint/2010/main" val="14201080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23</a:t>
            </a:fld>
            <a:endParaRPr lang="zh-CN" altLang="en-US"/>
          </a:p>
        </p:txBody>
      </p:sp>
    </p:spTree>
    <p:extLst>
      <p:ext uri="{BB962C8B-B14F-4D97-AF65-F5344CB8AC3E}">
        <p14:creationId xmlns:p14="http://schemas.microsoft.com/office/powerpoint/2010/main" val="28117136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46343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3</a:t>
            </a:fld>
            <a:endParaRPr lang="zh-CN" altLang="en-US"/>
          </a:p>
        </p:txBody>
      </p:sp>
    </p:spTree>
    <p:extLst>
      <p:ext uri="{BB962C8B-B14F-4D97-AF65-F5344CB8AC3E}">
        <p14:creationId xmlns:p14="http://schemas.microsoft.com/office/powerpoint/2010/main" val="66073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4</a:t>
            </a:fld>
            <a:endParaRPr lang="zh-CN" altLang="en-US"/>
          </a:p>
        </p:txBody>
      </p:sp>
    </p:spTree>
    <p:extLst>
      <p:ext uri="{BB962C8B-B14F-4D97-AF65-F5344CB8AC3E}">
        <p14:creationId xmlns:p14="http://schemas.microsoft.com/office/powerpoint/2010/main" val="1857565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5</a:t>
            </a:fld>
            <a:endParaRPr lang="zh-CN" altLang="en-US"/>
          </a:p>
        </p:txBody>
      </p:sp>
    </p:spTree>
    <p:extLst>
      <p:ext uri="{BB962C8B-B14F-4D97-AF65-F5344CB8AC3E}">
        <p14:creationId xmlns:p14="http://schemas.microsoft.com/office/powerpoint/2010/main" val="4176641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6</a:t>
            </a:fld>
            <a:endParaRPr lang="zh-CN" altLang="en-US"/>
          </a:p>
        </p:txBody>
      </p:sp>
    </p:spTree>
    <p:extLst>
      <p:ext uri="{BB962C8B-B14F-4D97-AF65-F5344CB8AC3E}">
        <p14:creationId xmlns:p14="http://schemas.microsoft.com/office/powerpoint/2010/main" val="2667894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7</a:t>
            </a:fld>
            <a:endParaRPr lang="zh-CN" altLang="en-US"/>
          </a:p>
        </p:txBody>
      </p:sp>
    </p:spTree>
    <p:extLst>
      <p:ext uri="{BB962C8B-B14F-4D97-AF65-F5344CB8AC3E}">
        <p14:creationId xmlns:p14="http://schemas.microsoft.com/office/powerpoint/2010/main" val="18072067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8</a:t>
            </a:fld>
            <a:endParaRPr lang="zh-CN" altLang="en-US"/>
          </a:p>
        </p:txBody>
      </p:sp>
    </p:spTree>
    <p:extLst>
      <p:ext uri="{BB962C8B-B14F-4D97-AF65-F5344CB8AC3E}">
        <p14:creationId xmlns:p14="http://schemas.microsoft.com/office/powerpoint/2010/main" val="4179210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3CCB54-85C5-4341-87CF-C382CBC21630}" type="slidenum">
              <a:rPr lang="zh-CN" altLang="en-US" smtClean="0"/>
              <a:t>9</a:t>
            </a:fld>
            <a:endParaRPr lang="zh-CN" altLang="en-US"/>
          </a:p>
        </p:txBody>
      </p:sp>
    </p:spTree>
    <p:extLst>
      <p:ext uri="{BB962C8B-B14F-4D97-AF65-F5344CB8AC3E}">
        <p14:creationId xmlns:p14="http://schemas.microsoft.com/office/powerpoint/2010/main" val="34154782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2">
            <a:extLst>
              <a:ext uri="{FF2B5EF4-FFF2-40B4-BE49-F238E27FC236}">
                <a16:creationId xmlns="" xmlns:a16="http://schemas.microsoft.com/office/drawing/2014/main" id="{0D078314-8082-4241-9168-9FBA3FB3695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75" y="1070134"/>
            <a:ext cx="9144000" cy="4073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4">
            <a:extLst>
              <a:ext uri="{FF2B5EF4-FFF2-40B4-BE49-F238E27FC236}">
                <a16:creationId xmlns="" xmlns:a16="http://schemas.microsoft.com/office/drawing/2014/main" id="{344C520E-9F14-4AC4-8287-238C0A001667}"/>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648" y="0"/>
            <a:ext cx="6911975" cy="267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536436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7439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39259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2830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81559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4915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11917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38597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3611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2" name="图片 2">
            <a:extLst>
              <a:ext uri="{FF2B5EF4-FFF2-40B4-BE49-F238E27FC236}">
                <a16:creationId xmlns="" xmlns:a16="http://schemas.microsoft.com/office/drawing/2014/main" id="{0D078314-8082-4241-9168-9FBA3FB3695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75" y="1070134"/>
            <a:ext cx="9144000" cy="4073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4">
            <a:extLst>
              <a:ext uri="{FF2B5EF4-FFF2-40B4-BE49-F238E27FC236}">
                <a16:creationId xmlns="" xmlns:a16="http://schemas.microsoft.com/office/drawing/2014/main" id="{344C520E-9F14-4AC4-8287-238C0A001667}"/>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648" y="0"/>
            <a:ext cx="6911975" cy="267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a:extLst>
              <a:ext uri="{FF2B5EF4-FFF2-40B4-BE49-F238E27FC236}">
                <a16:creationId xmlns="" xmlns:a16="http://schemas.microsoft.com/office/drawing/2014/main" id="{D059DA63-293B-49F6-99CF-7BCAA7D64A8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320940" y="-191232"/>
            <a:ext cx="2633662" cy="4341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47912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pic>
        <p:nvPicPr>
          <p:cNvPr id="2" name="图片 2">
            <a:extLst>
              <a:ext uri="{FF2B5EF4-FFF2-40B4-BE49-F238E27FC236}">
                <a16:creationId xmlns="" xmlns:a16="http://schemas.microsoft.com/office/drawing/2014/main" id="{0D078314-8082-4241-9168-9FBA3FB3695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75" y="1070134"/>
            <a:ext cx="9144000" cy="4073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4">
            <a:extLst>
              <a:ext uri="{FF2B5EF4-FFF2-40B4-BE49-F238E27FC236}">
                <a16:creationId xmlns="" xmlns:a16="http://schemas.microsoft.com/office/drawing/2014/main" id="{344C520E-9F14-4AC4-8287-238C0A001667}"/>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648" y="0"/>
            <a:ext cx="6911975" cy="267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a:extLst>
              <a:ext uri="{FF2B5EF4-FFF2-40B4-BE49-F238E27FC236}">
                <a16:creationId xmlns="" xmlns:a16="http://schemas.microsoft.com/office/drawing/2014/main" id="{D059DA63-293B-49F6-99CF-7BCAA7D64A8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320940" y="-191232"/>
            <a:ext cx="2633662" cy="4341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382305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2" name="图片 2">
            <a:extLst>
              <a:ext uri="{FF2B5EF4-FFF2-40B4-BE49-F238E27FC236}">
                <a16:creationId xmlns="" xmlns:a16="http://schemas.microsoft.com/office/drawing/2014/main" id="{0D078314-8082-4241-9168-9FBA3FB3695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75" y="1070134"/>
            <a:ext cx="9144000" cy="4073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4">
            <a:extLst>
              <a:ext uri="{FF2B5EF4-FFF2-40B4-BE49-F238E27FC236}">
                <a16:creationId xmlns="" xmlns:a16="http://schemas.microsoft.com/office/drawing/2014/main" id="{344C520E-9F14-4AC4-8287-238C0A001667}"/>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648" y="0"/>
            <a:ext cx="6911975" cy="267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a:extLst>
              <a:ext uri="{FF2B5EF4-FFF2-40B4-BE49-F238E27FC236}">
                <a16:creationId xmlns="" xmlns:a16="http://schemas.microsoft.com/office/drawing/2014/main" id="{D059DA63-293B-49F6-99CF-7BCAA7D64A8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320940" y="-191232"/>
            <a:ext cx="2633662" cy="4341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610808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2" name="图片 2">
            <a:extLst>
              <a:ext uri="{FF2B5EF4-FFF2-40B4-BE49-F238E27FC236}">
                <a16:creationId xmlns="" xmlns:a16="http://schemas.microsoft.com/office/drawing/2014/main" id="{0D078314-8082-4241-9168-9FBA3FB3695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75" y="1070134"/>
            <a:ext cx="9144000" cy="4073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4">
            <a:extLst>
              <a:ext uri="{FF2B5EF4-FFF2-40B4-BE49-F238E27FC236}">
                <a16:creationId xmlns="" xmlns:a16="http://schemas.microsoft.com/office/drawing/2014/main" id="{344C520E-9F14-4AC4-8287-238C0A001667}"/>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648" y="0"/>
            <a:ext cx="6911975" cy="267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a:extLst>
              <a:ext uri="{FF2B5EF4-FFF2-40B4-BE49-F238E27FC236}">
                <a16:creationId xmlns="" xmlns:a16="http://schemas.microsoft.com/office/drawing/2014/main" id="{D059DA63-293B-49F6-99CF-7BCAA7D64A8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320940" y="-191232"/>
            <a:ext cx="2633662" cy="4341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76366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204188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4712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8664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95667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4138427"/>
      </p:ext>
    </p:extLst>
  </p:cSld>
  <p:clrMap bg1="lt1" tx1="dk1" bg2="lt2" tx2="dk2" accent1="accent1" accent2="accent2" accent3="accent3" accent4="accent4" accent5="accent5" accent6="accent6" hlink="hlink" folHlink="folHlink"/>
  <p:sldLayoutIdLst>
    <p:sldLayoutId id="2147483649" r:id="rId1"/>
    <p:sldLayoutId id="2147483653" r:id="rId2"/>
    <p:sldLayoutId id="2147483654" r:id="rId3"/>
    <p:sldLayoutId id="2147483652" r:id="rId4"/>
    <p:sldLayoutId id="2147483651" r:id="rId5"/>
    <p:sldLayoutId id="2147483650" r:id="rId6"/>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787489"/>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7B3323AA-30A3-4207-BABD-7AD4564F1207}"/>
              </a:ext>
            </a:extLst>
          </p:cNvPr>
          <p:cNvPicPr>
            <a:picLocks noChangeAspect="1"/>
          </p:cNvPicPr>
          <p:nvPr/>
        </p:nvPicPr>
        <p:blipFill rotWithShape="1">
          <a:blip r:embed="rId3">
            <a:extLst>
              <a:ext uri="{28A0092B-C50C-407E-A947-70E740481C1C}">
                <a14:useLocalDpi xmlns:a14="http://schemas.microsoft.com/office/drawing/2010/main" val="0"/>
              </a:ext>
            </a:extLst>
          </a:blip>
          <a:srcRect t="45555"/>
          <a:stretch/>
        </p:blipFill>
        <p:spPr>
          <a:xfrm>
            <a:off x="-469222" y="1289450"/>
            <a:ext cx="9664070" cy="5261677"/>
          </a:xfrm>
          <a:prstGeom prst="rect">
            <a:avLst/>
          </a:prstGeom>
        </p:spPr>
      </p:pic>
      <p:pic>
        <p:nvPicPr>
          <p:cNvPr id="6" name="图片 5">
            <a:extLst>
              <a:ext uri="{FF2B5EF4-FFF2-40B4-BE49-F238E27FC236}">
                <a16:creationId xmlns="" xmlns:a16="http://schemas.microsoft.com/office/drawing/2014/main" id="{73FD2160-78D0-41CC-8C77-0C6EF328B5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3736" y="239392"/>
            <a:ext cx="3420265" cy="2474234"/>
          </a:xfrm>
          <a:prstGeom prst="rect">
            <a:avLst/>
          </a:prstGeom>
        </p:spPr>
      </p:pic>
      <p:sp>
        <p:nvSpPr>
          <p:cNvPr id="2" name="文本框 1">
            <a:extLst>
              <a:ext uri="{FF2B5EF4-FFF2-40B4-BE49-F238E27FC236}">
                <a16:creationId xmlns="" xmlns:a16="http://schemas.microsoft.com/office/drawing/2014/main" id="{743352E8-F56A-4A63-8851-7DBCF093DD53}"/>
              </a:ext>
            </a:extLst>
          </p:cNvPr>
          <p:cNvSpPr txBox="1"/>
          <p:nvPr/>
        </p:nvSpPr>
        <p:spPr>
          <a:xfrm>
            <a:off x="895350" y="595115"/>
            <a:ext cx="6372144" cy="1300356"/>
          </a:xfrm>
          <a:prstGeom prst="rect">
            <a:avLst/>
          </a:prstGeom>
          <a:noFill/>
        </p:spPr>
        <p:txBody>
          <a:bodyPr wrap="square" lIns="68580" tIns="34290" rIns="68580" bIns="34290" rtlCol="0">
            <a:spAutoFit/>
          </a:bodyPr>
          <a:lstStyle/>
          <a:p>
            <a:pPr algn="ctr"/>
            <a:r>
              <a:rPr lang="zh-CN" altLang="en-US" sz="8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回乡偶书</a:t>
            </a:r>
          </a:p>
        </p:txBody>
      </p:sp>
      <p:sp>
        <p:nvSpPr>
          <p:cNvPr id="3" name="文本框 2">
            <a:extLst>
              <a:ext uri="{FF2B5EF4-FFF2-40B4-BE49-F238E27FC236}">
                <a16:creationId xmlns="" xmlns:a16="http://schemas.microsoft.com/office/drawing/2014/main" id="{8C35A2DA-5518-4AF8-9903-1E7AD30E69D3}"/>
              </a:ext>
            </a:extLst>
          </p:cNvPr>
          <p:cNvSpPr txBox="1"/>
          <p:nvPr/>
        </p:nvSpPr>
        <p:spPr>
          <a:xfrm>
            <a:off x="2781300" y="2248698"/>
            <a:ext cx="2865407" cy="530915"/>
          </a:xfrm>
          <a:prstGeom prst="rect">
            <a:avLst/>
          </a:prstGeom>
          <a:noFill/>
        </p:spPr>
        <p:txBody>
          <a:bodyPr wrap="square" lIns="68580" tIns="34290" rIns="68580" bIns="34290" rtlCol="0">
            <a:spAutoFit/>
          </a:bodyPr>
          <a:lstStyle/>
          <a:p>
            <a:pPr algn="ctr"/>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作者：</a:t>
            </a:r>
            <a:r>
              <a:rPr lang="zh-CN" altLang="en-US" sz="3000" dirty="0" smtClean="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贺知章</a:t>
            </a:r>
            <a:endPar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endParaRPr>
          </a:p>
        </p:txBody>
      </p:sp>
      <p:pic>
        <p:nvPicPr>
          <p:cNvPr id="8" name="图片 7">
            <a:extLst>
              <a:ext uri="{FF2B5EF4-FFF2-40B4-BE49-F238E27FC236}">
                <a16:creationId xmlns="" xmlns:a16="http://schemas.microsoft.com/office/drawing/2014/main" id="{14F95A84-AFCF-417C-9802-E663FD22D9B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654" t="5678" r="12654" b="-5678"/>
          <a:stretch/>
        </p:blipFill>
        <p:spPr>
          <a:xfrm>
            <a:off x="1271631" y="1383720"/>
            <a:ext cx="2391410" cy="1729956"/>
          </a:xfrm>
          <a:prstGeom prst="rect">
            <a:avLst/>
          </a:prstGeom>
        </p:spPr>
      </p:pic>
    </p:spTree>
    <p:extLst>
      <p:ext uri="{BB962C8B-B14F-4D97-AF65-F5344CB8AC3E}">
        <p14:creationId xmlns:p14="http://schemas.microsoft.com/office/powerpoint/2010/main" val="7857181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6B24E4ED-2F47-4154-861C-A139973EE0C2}"/>
              </a:ext>
            </a:extLst>
          </p:cNvPr>
          <p:cNvSpPr txBox="1"/>
          <p:nvPr/>
        </p:nvSpPr>
        <p:spPr>
          <a:xfrm>
            <a:off x="144733" y="115825"/>
            <a:ext cx="4903040"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二、作品赏析</a:t>
            </a:r>
          </a:p>
        </p:txBody>
      </p:sp>
      <p:sp>
        <p:nvSpPr>
          <p:cNvPr id="3" name="文本框 2">
            <a:extLst>
              <a:ext uri="{FF2B5EF4-FFF2-40B4-BE49-F238E27FC236}">
                <a16:creationId xmlns="" xmlns:a16="http://schemas.microsoft.com/office/drawing/2014/main" id="{3A9A9D35-D5C8-402E-944C-35762190F444}"/>
              </a:ext>
            </a:extLst>
          </p:cNvPr>
          <p:cNvSpPr txBox="1"/>
          <p:nvPr/>
        </p:nvSpPr>
        <p:spPr>
          <a:xfrm>
            <a:off x="685800" y="928826"/>
            <a:ext cx="732408"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赏析</a:t>
            </a:r>
          </a:p>
        </p:txBody>
      </p:sp>
      <p:sp>
        <p:nvSpPr>
          <p:cNvPr id="4" name="文本框 3">
            <a:extLst>
              <a:ext uri="{FF2B5EF4-FFF2-40B4-BE49-F238E27FC236}">
                <a16:creationId xmlns="" xmlns:a16="http://schemas.microsoft.com/office/drawing/2014/main" id="{16294299-434D-45C3-AF79-B80202D3F944}"/>
              </a:ext>
            </a:extLst>
          </p:cNvPr>
          <p:cNvSpPr txBox="1"/>
          <p:nvPr/>
        </p:nvSpPr>
        <p:spPr>
          <a:xfrm>
            <a:off x="556404" y="2746419"/>
            <a:ext cx="7394994" cy="1731243"/>
          </a:xfrm>
          <a:prstGeom prst="rect">
            <a:avLst/>
          </a:prstGeom>
          <a:noFill/>
        </p:spPr>
        <p:txBody>
          <a:bodyPr wrap="square" lIns="68580" tIns="34290" rIns="68580" bIns="34290" rtlCol="0">
            <a:spAutoFit/>
          </a:bodyPr>
          <a:lstStyle/>
          <a:p>
            <a:pPr>
              <a:lnSpc>
                <a:spcPct val="150000"/>
              </a:lnSpc>
            </a:pPr>
            <a:r>
              <a:rPr lang="zh-CN" altLang="en-US" sz="1200" dirty="0"/>
              <a:t>这是一首久客异乡、缅怀故里的感怀诗。写于初来乍到之时，抒写久客伤老之情。在第一、二句中，诗人置身于故乡熟悉而又陌生的环境之中，一路迤逦行来，心情颇不平静：当年离家，风华正茂；今日返归，鬓毛疏落，不禁感慨系之。首句用“少小离家”与“老大回”的句中自对，概括写出数十年久客他乡的事实，暗寓自伤“老大”之情。次句以“鬓毛衰”顶承上句，具体写出自己的“老大”之态，并以不变的“乡音”映衬变化了的“鬓毛”，言下大有“我不忘故乡，故乡可还认得我吗”之意，从而为唤起下两句儿童不相识而发问作好铺垫。</a:t>
            </a:r>
          </a:p>
        </p:txBody>
      </p:sp>
      <p:sp>
        <p:nvSpPr>
          <p:cNvPr id="7" name="文本框 6">
            <a:extLst>
              <a:ext uri="{FF2B5EF4-FFF2-40B4-BE49-F238E27FC236}">
                <a16:creationId xmlns="" xmlns:a16="http://schemas.microsoft.com/office/drawing/2014/main" id="{00DB5F4A-81B8-4264-982E-3971BFD0A6C4}"/>
              </a:ext>
            </a:extLst>
          </p:cNvPr>
          <p:cNvSpPr txBox="1"/>
          <p:nvPr/>
        </p:nvSpPr>
        <p:spPr>
          <a:xfrm>
            <a:off x="748111" y="1681811"/>
            <a:ext cx="6187526" cy="1146468"/>
          </a:xfrm>
          <a:prstGeom prst="rect">
            <a:avLst/>
          </a:prstGeom>
          <a:noFill/>
        </p:spPr>
        <p:txBody>
          <a:bodyPr wrap="square" lIns="68580" tIns="34290" rIns="68580" bIns="34290" rtlCol="0">
            <a:spAutoFit/>
          </a:bodyPr>
          <a:lstStyle/>
          <a:p>
            <a:pPr algn="ctr">
              <a:lnSpc>
                <a:spcPct val="250000"/>
              </a:lnSpc>
            </a:pPr>
            <a:r>
              <a:rPr lang="zh-CN" altLang="en-US" b="1" dirty="0"/>
              <a:t>少小离家老大回，乡音无改鬓毛衰。</a:t>
            </a:r>
            <a:endParaRPr lang="en-US" altLang="zh-CN" b="1" dirty="0"/>
          </a:p>
          <a:p>
            <a:pPr algn="ctr">
              <a:lnSpc>
                <a:spcPct val="250000"/>
              </a:lnSpc>
            </a:pPr>
            <a:r>
              <a:rPr lang="zh-CN" altLang="en-US" b="1" dirty="0"/>
              <a:t>儿童相见不相识，笑问客从何处来。</a:t>
            </a:r>
          </a:p>
        </p:txBody>
      </p:sp>
      <p:sp>
        <p:nvSpPr>
          <p:cNvPr id="8" name="文本框 7">
            <a:extLst>
              <a:ext uri="{FF2B5EF4-FFF2-40B4-BE49-F238E27FC236}">
                <a16:creationId xmlns="" xmlns:a16="http://schemas.microsoft.com/office/drawing/2014/main" id="{E3AD1A1D-A5CA-4216-BA2B-2C88D98EB238}"/>
              </a:ext>
            </a:extLst>
          </p:cNvPr>
          <p:cNvSpPr txBox="1"/>
          <p:nvPr/>
        </p:nvSpPr>
        <p:spPr>
          <a:xfrm>
            <a:off x="2232494" y="1205824"/>
            <a:ext cx="3209277" cy="607859"/>
          </a:xfrm>
          <a:prstGeom prst="rect">
            <a:avLst/>
          </a:prstGeom>
          <a:noFill/>
        </p:spPr>
        <p:txBody>
          <a:bodyPr wrap="square" lIns="68580" tIns="34290" rIns="68580" bIns="34290" rtlCol="0">
            <a:spAutoFit/>
          </a:bodyPr>
          <a:lstStyle/>
          <a:p>
            <a:pPr algn="ctr">
              <a:lnSpc>
                <a:spcPct val="250000"/>
              </a:lnSpc>
            </a:pPr>
            <a:r>
              <a:rPr lang="zh-CN" altLang="en-US" b="1" dirty="0"/>
              <a:t>回乡偶书二首</a:t>
            </a:r>
            <a:r>
              <a:rPr lang="en-US" altLang="zh-CN" b="1" dirty="0"/>
              <a:t>·</a:t>
            </a:r>
            <a:r>
              <a:rPr lang="zh-CN" altLang="en-US" b="1" dirty="0"/>
              <a:t>其一</a:t>
            </a:r>
            <a:endParaRPr lang="zh-CN" altLang="en-US" dirty="0"/>
          </a:p>
        </p:txBody>
      </p:sp>
      <p:pic>
        <p:nvPicPr>
          <p:cNvPr id="9" name="图片 8">
            <a:extLst>
              <a:ext uri="{FF2B5EF4-FFF2-40B4-BE49-F238E27FC236}">
                <a16:creationId xmlns="" xmlns:a16="http://schemas.microsoft.com/office/drawing/2014/main" id="{86ECA58D-080A-4170-9E29-9B5DFDFC3B1C}"/>
              </a:ext>
            </a:extLst>
          </p:cNvPr>
          <p:cNvPicPr>
            <a:picLocks noChangeAspect="1"/>
          </p:cNvPicPr>
          <p:nvPr/>
        </p:nvPicPr>
        <p:blipFill>
          <a:blip r:embed="rId3"/>
          <a:stretch>
            <a:fillRect/>
          </a:stretch>
        </p:blipFill>
        <p:spPr>
          <a:xfrm>
            <a:off x="5568284" y="1289277"/>
            <a:ext cx="2114286" cy="1457143"/>
          </a:xfrm>
          <a:prstGeom prst="rect">
            <a:avLst/>
          </a:prstGeom>
        </p:spPr>
      </p:pic>
    </p:spTree>
    <p:extLst>
      <p:ext uri="{BB962C8B-B14F-4D97-AF65-F5344CB8AC3E}">
        <p14:creationId xmlns:p14="http://schemas.microsoft.com/office/powerpoint/2010/main" val="21256706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6B24E4ED-2F47-4154-861C-A139973EE0C2}"/>
              </a:ext>
            </a:extLst>
          </p:cNvPr>
          <p:cNvSpPr txBox="1"/>
          <p:nvPr/>
        </p:nvSpPr>
        <p:spPr>
          <a:xfrm>
            <a:off x="144733" y="115825"/>
            <a:ext cx="4903040"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二、作品赏析</a:t>
            </a:r>
          </a:p>
        </p:txBody>
      </p:sp>
      <p:sp>
        <p:nvSpPr>
          <p:cNvPr id="3" name="文本框 2">
            <a:extLst>
              <a:ext uri="{FF2B5EF4-FFF2-40B4-BE49-F238E27FC236}">
                <a16:creationId xmlns="" xmlns:a16="http://schemas.microsoft.com/office/drawing/2014/main" id="{3A9A9D35-D5C8-402E-944C-35762190F444}"/>
              </a:ext>
            </a:extLst>
          </p:cNvPr>
          <p:cNvSpPr txBox="1"/>
          <p:nvPr/>
        </p:nvSpPr>
        <p:spPr>
          <a:xfrm>
            <a:off x="685800" y="928826"/>
            <a:ext cx="732408"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赏析</a:t>
            </a:r>
          </a:p>
        </p:txBody>
      </p:sp>
      <p:sp>
        <p:nvSpPr>
          <p:cNvPr id="4" name="文本框 3">
            <a:extLst>
              <a:ext uri="{FF2B5EF4-FFF2-40B4-BE49-F238E27FC236}">
                <a16:creationId xmlns="" xmlns:a16="http://schemas.microsoft.com/office/drawing/2014/main" id="{16294299-434D-45C3-AF79-B80202D3F944}"/>
              </a:ext>
            </a:extLst>
          </p:cNvPr>
          <p:cNvSpPr txBox="1"/>
          <p:nvPr/>
        </p:nvSpPr>
        <p:spPr>
          <a:xfrm>
            <a:off x="556404" y="2494097"/>
            <a:ext cx="7394994" cy="2723823"/>
          </a:xfrm>
          <a:prstGeom prst="rect">
            <a:avLst/>
          </a:prstGeom>
          <a:noFill/>
        </p:spPr>
        <p:txBody>
          <a:bodyPr wrap="square" lIns="68580" tIns="34290" rIns="68580" bIns="34290" rtlCol="0">
            <a:spAutoFit/>
          </a:bodyPr>
          <a:lstStyle/>
          <a:p>
            <a:pPr>
              <a:lnSpc>
                <a:spcPct val="150000"/>
              </a:lnSpc>
            </a:pPr>
            <a:r>
              <a:rPr lang="zh-CN" altLang="en-US" sz="1200" dirty="0"/>
              <a:t>三四句从充满感慨的一幅自画像，转而为富于戏剧性的儿童笑问的场面。“笑问客从何处来”，在儿童，这只是淡淡的一问，言尽而意止；在诗人，却成了重重的一击，引出了他的无穷感慨，自己的老迈衰颓与反主为宾的悲哀，尽都包含在这看似平淡的一问中了。全诗就在这有问无答处悄然作结，而弦外之音却如空谷传响，哀婉备至，久久不绝。</a:t>
            </a:r>
            <a:endParaRPr lang="en-US" altLang="zh-CN" sz="1200" dirty="0"/>
          </a:p>
          <a:p>
            <a:pPr lvl="0">
              <a:lnSpc>
                <a:spcPct val="150000"/>
              </a:lnSpc>
            </a:pPr>
            <a:r>
              <a:rPr lang="zh-CN" altLang="en-US" dirty="0">
                <a:solidFill>
                  <a:prstClr val="black"/>
                </a:solidFill>
              </a:rPr>
              <a:t>就全诗来看，一二句尚属平平，三四句却似峰回路转，别有境界。后两句的妙处在于背面敷粉，了无痕迹：虽写哀情，却借欢乐场面表现；虽为写己，却从儿童一面翻出。而所写儿童问话的场面又极富于生活的情趣，即使读者不为诗人久客伤老之情所感染，也不能不被这一饶有趣味的生活场景所打动。</a:t>
            </a:r>
            <a:endParaRPr lang="zh-CN" altLang="en-US" sz="1200" dirty="0">
              <a:solidFill>
                <a:prstClr val="black"/>
              </a:solidFill>
            </a:endParaRPr>
          </a:p>
          <a:p>
            <a:pPr>
              <a:lnSpc>
                <a:spcPct val="150000"/>
              </a:lnSpc>
            </a:pPr>
            <a:endParaRPr lang="zh-CN" altLang="en-US" sz="1100" dirty="0"/>
          </a:p>
        </p:txBody>
      </p:sp>
      <p:sp>
        <p:nvSpPr>
          <p:cNvPr id="7" name="文本框 6">
            <a:extLst>
              <a:ext uri="{FF2B5EF4-FFF2-40B4-BE49-F238E27FC236}">
                <a16:creationId xmlns="" xmlns:a16="http://schemas.microsoft.com/office/drawing/2014/main" id="{00DB5F4A-81B8-4264-982E-3971BFD0A6C4}"/>
              </a:ext>
            </a:extLst>
          </p:cNvPr>
          <p:cNvSpPr txBox="1"/>
          <p:nvPr/>
        </p:nvSpPr>
        <p:spPr>
          <a:xfrm>
            <a:off x="748112" y="1681811"/>
            <a:ext cx="6178041" cy="607859"/>
          </a:xfrm>
          <a:prstGeom prst="rect">
            <a:avLst/>
          </a:prstGeom>
          <a:noFill/>
        </p:spPr>
        <p:txBody>
          <a:bodyPr wrap="square" lIns="68580" tIns="34290" rIns="68580" bIns="34290" rtlCol="0">
            <a:spAutoFit/>
          </a:bodyPr>
          <a:lstStyle/>
          <a:p>
            <a:pPr algn="ctr">
              <a:lnSpc>
                <a:spcPct val="250000"/>
              </a:lnSpc>
            </a:pPr>
            <a:r>
              <a:rPr lang="zh-CN" altLang="en-US" b="1" dirty="0"/>
              <a:t>少小离家老大回，乡音无改鬓毛衰。儿童相见不相识，笑问客从何处来。</a:t>
            </a:r>
          </a:p>
        </p:txBody>
      </p:sp>
      <p:sp>
        <p:nvSpPr>
          <p:cNvPr id="8" name="文本框 7">
            <a:extLst>
              <a:ext uri="{FF2B5EF4-FFF2-40B4-BE49-F238E27FC236}">
                <a16:creationId xmlns="" xmlns:a16="http://schemas.microsoft.com/office/drawing/2014/main" id="{E3AD1A1D-A5CA-4216-BA2B-2C88D98EB238}"/>
              </a:ext>
            </a:extLst>
          </p:cNvPr>
          <p:cNvSpPr txBox="1"/>
          <p:nvPr/>
        </p:nvSpPr>
        <p:spPr>
          <a:xfrm>
            <a:off x="2232494" y="1205824"/>
            <a:ext cx="3209277" cy="607859"/>
          </a:xfrm>
          <a:prstGeom prst="rect">
            <a:avLst/>
          </a:prstGeom>
          <a:noFill/>
        </p:spPr>
        <p:txBody>
          <a:bodyPr wrap="square" lIns="68580" tIns="34290" rIns="68580" bIns="34290" rtlCol="0">
            <a:spAutoFit/>
          </a:bodyPr>
          <a:lstStyle/>
          <a:p>
            <a:pPr algn="ctr">
              <a:lnSpc>
                <a:spcPct val="250000"/>
              </a:lnSpc>
            </a:pPr>
            <a:r>
              <a:rPr lang="zh-CN" altLang="en-US" b="1" dirty="0"/>
              <a:t>回乡偶书二首</a:t>
            </a:r>
            <a:r>
              <a:rPr lang="en-US" altLang="zh-CN" b="1" dirty="0"/>
              <a:t>·</a:t>
            </a:r>
            <a:r>
              <a:rPr lang="zh-CN" altLang="en-US" b="1" dirty="0"/>
              <a:t>其一</a:t>
            </a:r>
            <a:endParaRPr lang="zh-CN" altLang="en-US" dirty="0"/>
          </a:p>
        </p:txBody>
      </p:sp>
    </p:spTree>
    <p:extLst>
      <p:ext uri="{BB962C8B-B14F-4D97-AF65-F5344CB8AC3E}">
        <p14:creationId xmlns:p14="http://schemas.microsoft.com/office/powerpoint/2010/main" val="32175157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6B24E4ED-2F47-4154-861C-A139973EE0C2}"/>
              </a:ext>
            </a:extLst>
          </p:cNvPr>
          <p:cNvSpPr txBox="1"/>
          <p:nvPr/>
        </p:nvSpPr>
        <p:spPr>
          <a:xfrm>
            <a:off x="144733" y="115825"/>
            <a:ext cx="4903040"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二、作品赏析</a:t>
            </a:r>
          </a:p>
        </p:txBody>
      </p:sp>
      <p:sp>
        <p:nvSpPr>
          <p:cNvPr id="3" name="文本框 2">
            <a:extLst>
              <a:ext uri="{FF2B5EF4-FFF2-40B4-BE49-F238E27FC236}">
                <a16:creationId xmlns="" xmlns:a16="http://schemas.microsoft.com/office/drawing/2014/main" id="{3A9A9D35-D5C8-402E-944C-35762190F444}"/>
              </a:ext>
            </a:extLst>
          </p:cNvPr>
          <p:cNvSpPr txBox="1"/>
          <p:nvPr/>
        </p:nvSpPr>
        <p:spPr>
          <a:xfrm>
            <a:off x="685800" y="928826"/>
            <a:ext cx="732408"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赏析</a:t>
            </a:r>
          </a:p>
        </p:txBody>
      </p:sp>
      <p:sp>
        <p:nvSpPr>
          <p:cNvPr id="4" name="文本框 3">
            <a:extLst>
              <a:ext uri="{FF2B5EF4-FFF2-40B4-BE49-F238E27FC236}">
                <a16:creationId xmlns="" xmlns:a16="http://schemas.microsoft.com/office/drawing/2014/main" id="{16294299-434D-45C3-AF79-B80202D3F944}"/>
              </a:ext>
            </a:extLst>
          </p:cNvPr>
          <p:cNvSpPr txBox="1"/>
          <p:nvPr/>
        </p:nvSpPr>
        <p:spPr>
          <a:xfrm>
            <a:off x="556404" y="2746419"/>
            <a:ext cx="7394994" cy="2331407"/>
          </a:xfrm>
          <a:prstGeom prst="rect">
            <a:avLst/>
          </a:prstGeom>
          <a:noFill/>
        </p:spPr>
        <p:txBody>
          <a:bodyPr wrap="square" lIns="68580" tIns="34290" rIns="68580" bIns="34290" rtlCol="0">
            <a:spAutoFit/>
          </a:bodyPr>
          <a:lstStyle/>
          <a:p>
            <a:pPr>
              <a:lnSpc>
                <a:spcPct val="150000"/>
              </a:lnSpc>
            </a:pPr>
            <a:r>
              <a:rPr lang="zh-CN" altLang="en-US" dirty="0"/>
              <a:t>第二首可看作是第一首的续篇。诗人到家以后，通过与亲朋的交谈得知家乡人事的种种变化，在叹息久客伤老之余，又不免发出人事无常的慨叹来。“离别家乡岁月多”，相当于上一首的“少小离家老大回”。诗人之不厌其烦重复这同一意思，无非是因为一切感慨莫不是由于数十年背井离乡引起。所以下一句即顺势转出有关人事的议论。“近来人事半消磨”一句，看似抽象、客观，实则包含了许多深深触动诗人感情的具体内容，“访旧半为鬼”时发出的阵阵惊呼，因亲朋沉沦而引出的种种嗟叹，无不包孕其中。唯其不胜枚举，也就只好笼而统之地一笔带过了。</a:t>
            </a:r>
            <a:endParaRPr lang="zh-CN" altLang="en-US" sz="1200" dirty="0"/>
          </a:p>
        </p:txBody>
      </p:sp>
      <p:sp>
        <p:nvSpPr>
          <p:cNvPr id="7" name="文本框 6">
            <a:extLst>
              <a:ext uri="{FF2B5EF4-FFF2-40B4-BE49-F238E27FC236}">
                <a16:creationId xmlns="" xmlns:a16="http://schemas.microsoft.com/office/drawing/2014/main" id="{00DB5F4A-81B8-4264-982E-3971BFD0A6C4}"/>
              </a:ext>
            </a:extLst>
          </p:cNvPr>
          <p:cNvSpPr txBox="1"/>
          <p:nvPr/>
        </p:nvSpPr>
        <p:spPr>
          <a:xfrm>
            <a:off x="748112" y="1681811"/>
            <a:ext cx="6178041" cy="931024"/>
          </a:xfrm>
          <a:prstGeom prst="rect">
            <a:avLst/>
          </a:prstGeom>
          <a:noFill/>
        </p:spPr>
        <p:txBody>
          <a:bodyPr wrap="square" lIns="68580" tIns="34290" rIns="68580" bIns="34290" rtlCol="0">
            <a:spAutoFit/>
          </a:bodyPr>
          <a:lstStyle/>
          <a:p>
            <a:pPr algn="ctr">
              <a:lnSpc>
                <a:spcPct val="200000"/>
              </a:lnSpc>
            </a:pPr>
            <a:r>
              <a:rPr lang="zh-CN" altLang="en-US" b="1" dirty="0"/>
              <a:t>少小离家老大回，乡音无改鬓毛衰。儿童相见不相识，笑问客从何处来。</a:t>
            </a:r>
          </a:p>
          <a:p>
            <a:pPr algn="ctr">
              <a:lnSpc>
                <a:spcPct val="200000"/>
              </a:lnSpc>
            </a:pPr>
            <a:r>
              <a:rPr lang="zh-CN" altLang="en-US" b="1" dirty="0"/>
              <a:t>离别家乡岁月多，近来人事半消磨。唯有门前镜湖水，春风不改旧时波。</a:t>
            </a:r>
          </a:p>
        </p:txBody>
      </p:sp>
      <p:sp>
        <p:nvSpPr>
          <p:cNvPr id="8" name="文本框 7">
            <a:extLst>
              <a:ext uri="{FF2B5EF4-FFF2-40B4-BE49-F238E27FC236}">
                <a16:creationId xmlns="" xmlns:a16="http://schemas.microsoft.com/office/drawing/2014/main" id="{E3AD1A1D-A5CA-4216-BA2B-2C88D98EB238}"/>
              </a:ext>
            </a:extLst>
          </p:cNvPr>
          <p:cNvSpPr txBox="1"/>
          <p:nvPr/>
        </p:nvSpPr>
        <p:spPr>
          <a:xfrm>
            <a:off x="2232494" y="1205824"/>
            <a:ext cx="3209277" cy="607859"/>
          </a:xfrm>
          <a:prstGeom prst="rect">
            <a:avLst/>
          </a:prstGeom>
          <a:noFill/>
        </p:spPr>
        <p:txBody>
          <a:bodyPr wrap="square" lIns="68580" tIns="34290" rIns="68580" bIns="34290" rtlCol="0">
            <a:spAutoFit/>
          </a:bodyPr>
          <a:lstStyle/>
          <a:p>
            <a:pPr algn="ctr">
              <a:lnSpc>
                <a:spcPct val="250000"/>
              </a:lnSpc>
            </a:pPr>
            <a:r>
              <a:rPr lang="zh-CN" altLang="en-US" b="1" dirty="0"/>
              <a:t>回乡偶书二首</a:t>
            </a:r>
            <a:r>
              <a:rPr lang="en-US" altLang="zh-CN" b="1" dirty="0"/>
              <a:t>·</a:t>
            </a:r>
            <a:r>
              <a:rPr lang="zh-CN" altLang="en-US" b="1" dirty="0"/>
              <a:t>其二</a:t>
            </a:r>
            <a:endParaRPr lang="zh-CN" altLang="en-US" dirty="0"/>
          </a:p>
        </p:txBody>
      </p:sp>
      <p:pic>
        <p:nvPicPr>
          <p:cNvPr id="5" name="图片 4">
            <a:extLst>
              <a:ext uri="{FF2B5EF4-FFF2-40B4-BE49-F238E27FC236}">
                <a16:creationId xmlns="" xmlns:a16="http://schemas.microsoft.com/office/drawing/2014/main" id="{8953DADF-F699-4268-9559-354AD8BAD086}"/>
              </a:ext>
            </a:extLst>
          </p:cNvPr>
          <p:cNvPicPr>
            <a:picLocks noChangeAspect="1"/>
          </p:cNvPicPr>
          <p:nvPr/>
        </p:nvPicPr>
        <p:blipFill>
          <a:blip r:embed="rId3"/>
          <a:stretch>
            <a:fillRect/>
          </a:stretch>
        </p:blipFill>
        <p:spPr>
          <a:xfrm>
            <a:off x="6723417" y="1217848"/>
            <a:ext cx="2192857" cy="1528571"/>
          </a:xfrm>
          <a:prstGeom prst="rect">
            <a:avLst/>
          </a:prstGeom>
        </p:spPr>
      </p:pic>
    </p:spTree>
    <p:extLst>
      <p:ext uri="{BB962C8B-B14F-4D97-AF65-F5344CB8AC3E}">
        <p14:creationId xmlns:p14="http://schemas.microsoft.com/office/powerpoint/2010/main" val="4267999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6B24E4ED-2F47-4154-861C-A139973EE0C2}"/>
              </a:ext>
            </a:extLst>
          </p:cNvPr>
          <p:cNvSpPr txBox="1"/>
          <p:nvPr/>
        </p:nvSpPr>
        <p:spPr>
          <a:xfrm>
            <a:off x="144733" y="115825"/>
            <a:ext cx="4903040"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二、作品赏析</a:t>
            </a:r>
          </a:p>
        </p:txBody>
      </p:sp>
      <p:sp>
        <p:nvSpPr>
          <p:cNvPr id="3" name="文本框 2">
            <a:extLst>
              <a:ext uri="{FF2B5EF4-FFF2-40B4-BE49-F238E27FC236}">
                <a16:creationId xmlns="" xmlns:a16="http://schemas.microsoft.com/office/drawing/2014/main" id="{3A9A9D35-D5C8-402E-944C-35762190F444}"/>
              </a:ext>
            </a:extLst>
          </p:cNvPr>
          <p:cNvSpPr txBox="1"/>
          <p:nvPr/>
        </p:nvSpPr>
        <p:spPr>
          <a:xfrm>
            <a:off x="685800" y="928826"/>
            <a:ext cx="732408"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赏析</a:t>
            </a:r>
          </a:p>
        </p:txBody>
      </p:sp>
      <p:sp>
        <p:nvSpPr>
          <p:cNvPr id="4" name="文本框 3">
            <a:extLst>
              <a:ext uri="{FF2B5EF4-FFF2-40B4-BE49-F238E27FC236}">
                <a16:creationId xmlns="" xmlns:a16="http://schemas.microsoft.com/office/drawing/2014/main" id="{16294299-434D-45C3-AF79-B80202D3F944}"/>
              </a:ext>
            </a:extLst>
          </p:cNvPr>
          <p:cNvSpPr txBox="1"/>
          <p:nvPr/>
        </p:nvSpPr>
        <p:spPr>
          <a:xfrm>
            <a:off x="556404" y="2746419"/>
            <a:ext cx="7394994" cy="2654573"/>
          </a:xfrm>
          <a:prstGeom prst="rect">
            <a:avLst/>
          </a:prstGeom>
          <a:noFill/>
        </p:spPr>
        <p:txBody>
          <a:bodyPr wrap="square" lIns="68580" tIns="34290" rIns="68580" bIns="34290" rtlCol="0">
            <a:spAutoFit/>
          </a:bodyPr>
          <a:lstStyle/>
          <a:p>
            <a:pPr>
              <a:lnSpc>
                <a:spcPct val="150000"/>
              </a:lnSpc>
            </a:pPr>
            <a:r>
              <a:rPr lang="zh-CN" altLang="en-US" dirty="0"/>
              <a:t>三四句笔墨荡开，诗人的目光从人事变化转到了对自然景物的描写上。镜湖，在今浙江绍兴会稽山的北麓，周围三百余里。贺知章的故居即在镜湖之旁。虽然阔别镜湖已有数十个年头，而在四围春色中镜湖的水波却一如既往。诗人独立镜湖之旁，一种“物是人非”的感触自然涌上了他的心头，于是又写下了“惟有门前镜湖水，春风不改旧时波”的诗句。诗人以“不改”反衬“半消磨”，以“惟有”进一步发挥“半消磨”之意，强调除湖波以外，昔日的人事几乎已经变化净尽了。从直抒的一二句转到写景兼议论的三四句，仿佛闲闲道来，不着边际，实则这是妙用反衬，正好从反面加强了所要抒写的感情，在湖波不改的衬映下，人事日非的感慨显得愈益深沉了。</a:t>
            </a:r>
            <a:endParaRPr lang="zh-CN" altLang="en-US" sz="1200" dirty="0"/>
          </a:p>
        </p:txBody>
      </p:sp>
      <p:sp>
        <p:nvSpPr>
          <p:cNvPr id="7" name="文本框 6">
            <a:extLst>
              <a:ext uri="{FF2B5EF4-FFF2-40B4-BE49-F238E27FC236}">
                <a16:creationId xmlns="" xmlns:a16="http://schemas.microsoft.com/office/drawing/2014/main" id="{00DB5F4A-81B8-4264-982E-3971BFD0A6C4}"/>
              </a:ext>
            </a:extLst>
          </p:cNvPr>
          <p:cNvSpPr txBox="1"/>
          <p:nvPr/>
        </p:nvSpPr>
        <p:spPr>
          <a:xfrm>
            <a:off x="748112" y="1681811"/>
            <a:ext cx="6178041" cy="931024"/>
          </a:xfrm>
          <a:prstGeom prst="rect">
            <a:avLst/>
          </a:prstGeom>
          <a:noFill/>
        </p:spPr>
        <p:txBody>
          <a:bodyPr wrap="square" lIns="68580" tIns="34290" rIns="68580" bIns="34290" rtlCol="0">
            <a:spAutoFit/>
          </a:bodyPr>
          <a:lstStyle/>
          <a:p>
            <a:pPr algn="ctr">
              <a:lnSpc>
                <a:spcPct val="200000"/>
              </a:lnSpc>
            </a:pPr>
            <a:r>
              <a:rPr lang="zh-CN" altLang="en-US" b="1" dirty="0"/>
              <a:t>少小离家老大回，乡音无改鬓毛衰。儿童相见不相识，笑问客从何处来。</a:t>
            </a:r>
          </a:p>
          <a:p>
            <a:pPr algn="ctr">
              <a:lnSpc>
                <a:spcPct val="200000"/>
              </a:lnSpc>
            </a:pPr>
            <a:r>
              <a:rPr lang="zh-CN" altLang="en-US" b="1" dirty="0"/>
              <a:t>离别家乡岁月多，近来人事半消磨。唯有门前镜湖水，春风不改旧时波。</a:t>
            </a:r>
          </a:p>
        </p:txBody>
      </p:sp>
      <p:sp>
        <p:nvSpPr>
          <p:cNvPr id="8" name="文本框 7">
            <a:extLst>
              <a:ext uri="{FF2B5EF4-FFF2-40B4-BE49-F238E27FC236}">
                <a16:creationId xmlns="" xmlns:a16="http://schemas.microsoft.com/office/drawing/2014/main" id="{E3AD1A1D-A5CA-4216-BA2B-2C88D98EB238}"/>
              </a:ext>
            </a:extLst>
          </p:cNvPr>
          <p:cNvSpPr txBox="1"/>
          <p:nvPr/>
        </p:nvSpPr>
        <p:spPr>
          <a:xfrm>
            <a:off x="2232494" y="1205824"/>
            <a:ext cx="3209277" cy="607859"/>
          </a:xfrm>
          <a:prstGeom prst="rect">
            <a:avLst/>
          </a:prstGeom>
          <a:noFill/>
        </p:spPr>
        <p:txBody>
          <a:bodyPr wrap="square" lIns="68580" tIns="34290" rIns="68580" bIns="34290" rtlCol="0">
            <a:spAutoFit/>
          </a:bodyPr>
          <a:lstStyle/>
          <a:p>
            <a:pPr algn="ctr">
              <a:lnSpc>
                <a:spcPct val="250000"/>
              </a:lnSpc>
            </a:pPr>
            <a:r>
              <a:rPr lang="zh-CN" altLang="en-US" b="1" dirty="0"/>
              <a:t>回乡偶书二首</a:t>
            </a:r>
            <a:r>
              <a:rPr lang="en-US" altLang="zh-CN" b="1" dirty="0"/>
              <a:t>·</a:t>
            </a:r>
            <a:r>
              <a:rPr lang="zh-CN" altLang="en-US" b="1" dirty="0"/>
              <a:t>其二</a:t>
            </a:r>
            <a:endParaRPr lang="zh-CN" altLang="en-US" dirty="0"/>
          </a:p>
        </p:txBody>
      </p:sp>
    </p:spTree>
    <p:extLst>
      <p:ext uri="{BB962C8B-B14F-4D97-AF65-F5344CB8AC3E}">
        <p14:creationId xmlns:p14="http://schemas.microsoft.com/office/powerpoint/2010/main" val="3891364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6B24E4ED-2F47-4154-861C-A139973EE0C2}"/>
              </a:ext>
            </a:extLst>
          </p:cNvPr>
          <p:cNvSpPr txBox="1"/>
          <p:nvPr/>
        </p:nvSpPr>
        <p:spPr>
          <a:xfrm>
            <a:off x="144733" y="115825"/>
            <a:ext cx="4903040"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二、作品赏析</a:t>
            </a:r>
          </a:p>
        </p:txBody>
      </p:sp>
      <p:sp>
        <p:nvSpPr>
          <p:cNvPr id="3" name="文本框 2">
            <a:extLst>
              <a:ext uri="{FF2B5EF4-FFF2-40B4-BE49-F238E27FC236}">
                <a16:creationId xmlns="" xmlns:a16="http://schemas.microsoft.com/office/drawing/2014/main" id="{3A9A9D35-D5C8-402E-944C-35762190F444}"/>
              </a:ext>
            </a:extLst>
          </p:cNvPr>
          <p:cNvSpPr txBox="1"/>
          <p:nvPr/>
        </p:nvSpPr>
        <p:spPr>
          <a:xfrm>
            <a:off x="685800" y="928826"/>
            <a:ext cx="732408"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赏析</a:t>
            </a:r>
          </a:p>
        </p:txBody>
      </p:sp>
      <p:sp>
        <p:nvSpPr>
          <p:cNvPr id="4" name="文本框 3">
            <a:extLst>
              <a:ext uri="{FF2B5EF4-FFF2-40B4-BE49-F238E27FC236}">
                <a16:creationId xmlns="" xmlns:a16="http://schemas.microsoft.com/office/drawing/2014/main" id="{16294299-434D-45C3-AF79-B80202D3F944}"/>
              </a:ext>
            </a:extLst>
          </p:cNvPr>
          <p:cNvSpPr txBox="1"/>
          <p:nvPr/>
        </p:nvSpPr>
        <p:spPr>
          <a:xfrm>
            <a:off x="556404" y="2655843"/>
            <a:ext cx="7394994" cy="2654573"/>
          </a:xfrm>
          <a:prstGeom prst="rect">
            <a:avLst/>
          </a:prstGeom>
          <a:noFill/>
        </p:spPr>
        <p:txBody>
          <a:bodyPr wrap="square" lIns="68580" tIns="34290" rIns="68580" bIns="34290" rtlCol="0">
            <a:spAutoFit/>
          </a:bodyPr>
          <a:lstStyle/>
          <a:p>
            <a:pPr>
              <a:lnSpc>
                <a:spcPct val="150000"/>
              </a:lnSpc>
            </a:pPr>
            <a:r>
              <a:rPr lang="zh-CN" altLang="en-US" dirty="0"/>
              <a:t>还需注意的是诗中的“岁月多”、“近来”、“旧时”等表示时间的词语贯穿而下，使全诗笼罩在一种低回沉思、若不胜情的气氛之中。与第一首相比较，如果说诗人初进家门见到儿童时也曾感到过一丝置身于亲人之中的欣慰的话，那么，到他听了亲朋介绍以后，独立于波光粼粼的镜湖之旁时，无疑已变得愈来愈感伤了。</a:t>
            </a:r>
            <a:endParaRPr lang="en-US" altLang="zh-CN" dirty="0"/>
          </a:p>
          <a:p>
            <a:pPr>
              <a:lnSpc>
                <a:spcPct val="150000"/>
              </a:lnSpc>
            </a:pPr>
            <a:r>
              <a:rPr lang="zh-CN" altLang="en-US" dirty="0"/>
              <a:t>陆游说过：“文章本天成，妙手偶得之。”</a:t>
            </a:r>
            <a:r>
              <a:rPr lang="en-US" altLang="zh-CN" dirty="0"/>
              <a:t>《</a:t>
            </a:r>
            <a:r>
              <a:rPr lang="zh-CN" altLang="en-US" dirty="0"/>
              <a:t>回乡偶书二首</a:t>
            </a:r>
            <a:r>
              <a:rPr lang="en-US" altLang="zh-CN" dirty="0"/>
              <a:t>》</a:t>
            </a:r>
            <a:r>
              <a:rPr lang="zh-CN" altLang="en-US" dirty="0"/>
              <a:t>之成功，归根结底在于诗作展现的是一片化境。诗的感情自然、逼真，语言声韵仿佛自肺腑自然流出，朴实无华，毫不雕琢，读者在不知不觉之中被引入了诗的意境。像这样源于生活、发于心底的好诗，是十分难得的。</a:t>
            </a:r>
            <a:endParaRPr lang="zh-CN" altLang="en-US" sz="1200" dirty="0"/>
          </a:p>
        </p:txBody>
      </p:sp>
      <p:sp>
        <p:nvSpPr>
          <p:cNvPr id="7" name="文本框 6">
            <a:extLst>
              <a:ext uri="{FF2B5EF4-FFF2-40B4-BE49-F238E27FC236}">
                <a16:creationId xmlns="" xmlns:a16="http://schemas.microsoft.com/office/drawing/2014/main" id="{00DB5F4A-81B8-4264-982E-3971BFD0A6C4}"/>
              </a:ext>
            </a:extLst>
          </p:cNvPr>
          <p:cNvSpPr txBox="1"/>
          <p:nvPr/>
        </p:nvSpPr>
        <p:spPr>
          <a:xfrm>
            <a:off x="748112" y="1681811"/>
            <a:ext cx="6178041" cy="931024"/>
          </a:xfrm>
          <a:prstGeom prst="rect">
            <a:avLst/>
          </a:prstGeom>
          <a:noFill/>
        </p:spPr>
        <p:txBody>
          <a:bodyPr wrap="square" lIns="68580" tIns="34290" rIns="68580" bIns="34290" rtlCol="0">
            <a:spAutoFit/>
          </a:bodyPr>
          <a:lstStyle/>
          <a:p>
            <a:pPr algn="ctr">
              <a:lnSpc>
                <a:spcPct val="200000"/>
              </a:lnSpc>
            </a:pPr>
            <a:r>
              <a:rPr lang="zh-CN" altLang="en-US" b="1" dirty="0"/>
              <a:t>少小离家老大回，乡音无改鬓毛衰。儿童相见不相识，笑问客从何处来。</a:t>
            </a:r>
          </a:p>
          <a:p>
            <a:pPr algn="ctr">
              <a:lnSpc>
                <a:spcPct val="200000"/>
              </a:lnSpc>
            </a:pPr>
            <a:r>
              <a:rPr lang="zh-CN" altLang="en-US" b="1" dirty="0"/>
              <a:t>离别家乡岁月多，近来人事半消磨。唯有门前镜湖水，春风不改旧时波。</a:t>
            </a:r>
          </a:p>
        </p:txBody>
      </p:sp>
      <p:sp>
        <p:nvSpPr>
          <p:cNvPr id="8" name="文本框 7">
            <a:extLst>
              <a:ext uri="{FF2B5EF4-FFF2-40B4-BE49-F238E27FC236}">
                <a16:creationId xmlns="" xmlns:a16="http://schemas.microsoft.com/office/drawing/2014/main" id="{E3AD1A1D-A5CA-4216-BA2B-2C88D98EB238}"/>
              </a:ext>
            </a:extLst>
          </p:cNvPr>
          <p:cNvSpPr txBox="1"/>
          <p:nvPr/>
        </p:nvSpPr>
        <p:spPr>
          <a:xfrm>
            <a:off x="2232494" y="1205824"/>
            <a:ext cx="3209277" cy="607859"/>
          </a:xfrm>
          <a:prstGeom prst="rect">
            <a:avLst/>
          </a:prstGeom>
          <a:noFill/>
        </p:spPr>
        <p:txBody>
          <a:bodyPr wrap="square" lIns="68580" tIns="34290" rIns="68580" bIns="34290" rtlCol="0">
            <a:spAutoFit/>
          </a:bodyPr>
          <a:lstStyle/>
          <a:p>
            <a:pPr algn="ctr">
              <a:lnSpc>
                <a:spcPct val="250000"/>
              </a:lnSpc>
            </a:pPr>
            <a:r>
              <a:rPr lang="zh-CN" altLang="en-US" b="1" dirty="0"/>
              <a:t>回乡偶书二首</a:t>
            </a:r>
            <a:r>
              <a:rPr lang="en-US" altLang="zh-CN" b="1" dirty="0"/>
              <a:t>·</a:t>
            </a:r>
            <a:r>
              <a:rPr lang="zh-CN" altLang="en-US" b="1" dirty="0"/>
              <a:t>其二</a:t>
            </a:r>
            <a:endParaRPr lang="zh-CN" altLang="en-US" dirty="0"/>
          </a:p>
        </p:txBody>
      </p:sp>
      <p:pic>
        <p:nvPicPr>
          <p:cNvPr id="9" name="图片 8">
            <a:extLst>
              <a:ext uri="{FF2B5EF4-FFF2-40B4-BE49-F238E27FC236}">
                <a16:creationId xmlns="" xmlns:a16="http://schemas.microsoft.com/office/drawing/2014/main" id="{2EA89983-03DE-40EF-9ADB-A3145DA718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57775" y="0"/>
            <a:ext cx="4086225" cy="3064669"/>
          </a:xfrm>
          <a:prstGeom prst="rect">
            <a:avLst/>
          </a:prstGeom>
        </p:spPr>
      </p:pic>
    </p:spTree>
    <p:extLst>
      <p:ext uri="{BB962C8B-B14F-4D97-AF65-F5344CB8AC3E}">
        <p14:creationId xmlns:p14="http://schemas.microsoft.com/office/powerpoint/2010/main" val="31777410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95E301-D19A-4925-B680-54BA246083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5660488" y="-142875"/>
            <a:ext cx="3666611" cy="5143500"/>
          </a:xfrm>
          <a:prstGeom prst="rect">
            <a:avLst/>
          </a:prstGeom>
        </p:spPr>
      </p:pic>
      <p:sp>
        <p:nvSpPr>
          <p:cNvPr id="7" name="文本框 6">
            <a:extLst>
              <a:ext uri="{FF2B5EF4-FFF2-40B4-BE49-F238E27FC236}">
                <a16:creationId xmlns="" xmlns:a16="http://schemas.microsoft.com/office/drawing/2014/main" id="{6876DB7B-0ABE-4339-AA35-C46CAC3D66CF}"/>
              </a:ext>
            </a:extLst>
          </p:cNvPr>
          <p:cNvSpPr txBox="1"/>
          <p:nvPr/>
        </p:nvSpPr>
        <p:spPr>
          <a:xfrm>
            <a:off x="144733" y="115825"/>
            <a:ext cx="2682575"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三、创作背景</a:t>
            </a:r>
          </a:p>
        </p:txBody>
      </p:sp>
      <p:sp>
        <p:nvSpPr>
          <p:cNvPr id="8" name="文本框 7">
            <a:extLst>
              <a:ext uri="{FF2B5EF4-FFF2-40B4-BE49-F238E27FC236}">
                <a16:creationId xmlns="" xmlns:a16="http://schemas.microsoft.com/office/drawing/2014/main" id="{3E6C77CB-F4F7-4450-B666-672F6AE38489}"/>
              </a:ext>
            </a:extLst>
          </p:cNvPr>
          <p:cNvSpPr txBox="1"/>
          <p:nvPr/>
        </p:nvSpPr>
        <p:spPr>
          <a:xfrm>
            <a:off x="659921" y="905773"/>
            <a:ext cx="6715664" cy="1361911"/>
          </a:xfrm>
          <a:prstGeom prst="rect">
            <a:avLst/>
          </a:prstGeom>
          <a:noFill/>
        </p:spPr>
        <p:txBody>
          <a:bodyPr wrap="square" lIns="68580" tIns="34290" rIns="68580" bIns="34290" rtlCol="0">
            <a:spAutoFit/>
          </a:bodyPr>
          <a:lstStyle/>
          <a:p>
            <a:pPr>
              <a:lnSpc>
                <a:spcPct val="150000"/>
              </a:lnSpc>
            </a:pPr>
            <a:r>
              <a:rPr lang="zh-CN" altLang="en-US" dirty="0"/>
              <a:t>贺知章在公元</a:t>
            </a:r>
            <a:r>
              <a:rPr lang="en-US" altLang="zh-CN" dirty="0"/>
              <a:t>744</a:t>
            </a:r>
            <a:r>
              <a:rPr lang="zh-CN" altLang="en-US" dirty="0"/>
              <a:t>年（天宝三载），辞去朝廷官职</a:t>
            </a:r>
            <a:r>
              <a:rPr lang="en-US" altLang="zh-CN" dirty="0"/>
              <a:t>【</a:t>
            </a:r>
            <a:r>
              <a:rPr lang="zh-CN" altLang="en-US" dirty="0"/>
              <a:t>礼部侍郎、秘书监、太子宾客等</a:t>
            </a:r>
            <a:r>
              <a:rPr lang="en-US" altLang="zh-CN" dirty="0"/>
              <a:t>】</a:t>
            </a:r>
            <a:r>
              <a:rPr lang="zh-CN" altLang="en-US" dirty="0"/>
              <a:t>，告老返回故乡越州永兴（今浙江萧山），时已八十六岁，这时，距他中年离乡已有五十多个年头了。人生易老，世事沧桑，心头有无限感慨和思念。</a:t>
            </a:r>
          </a:p>
          <a:p>
            <a:pPr>
              <a:lnSpc>
                <a:spcPct val="150000"/>
              </a:lnSpc>
            </a:pPr>
            <a:endParaRPr lang="zh-CN" altLang="en-US" dirty="0"/>
          </a:p>
        </p:txBody>
      </p:sp>
      <p:pic>
        <p:nvPicPr>
          <p:cNvPr id="9" name="图片 8">
            <a:extLst>
              <a:ext uri="{FF2B5EF4-FFF2-40B4-BE49-F238E27FC236}">
                <a16:creationId xmlns="" xmlns:a16="http://schemas.microsoft.com/office/drawing/2014/main" id="{576ECCF3-0BE0-4EB7-A3AB-FF2A637EF6BC}"/>
              </a:ext>
            </a:extLst>
          </p:cNvPr>
          <p:cNvPicPr>
            <a:picLocks noChangeAspect="1"/>
          </p:cNvPicPr>
          <p:nvPr/>
        </p:nvPicPr>
        <p:blipFill>
          <a:blip r:embed="rId4"/>
          <a:stretch>
            <a:fillRect/>
          </a:stretch>
        </p:blipFill>
        <p:spPr>
          <a:xfrm>
            <a:off x="659921" y="2107405"/>
            <a:ext cx="5309949" cy="2813672"/>
          </a:xfrm>
          <a:prstGeom prst="rect">
            <a:avLst/>
          </a:prstGeom>
        </p:spPr>
      </p:pic>
    </p:spTree>
    <p:extLst>
      <p:ext uri="{BB962C8B-B14F-4D97-AF65-F5344CB8AC3E}">
        <p14:creationId xmlns:p14="http://schemas.microsoft.com/office/powerpoint/2010/main" val="19095598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9E49496-3969-4AF2-A5F9-32A1502CEDF2}"/>
              </a:ext>
            </a:extLst>
          </p:cNvPr>
          <p:cNvSpPr txBox="1"/>
          <p:nvPr/>
        </p:nvSpPr>
        <p:spPr>
          <a:xfrm>
            <a:off x="144733" y="115825"/>
            <a:ext cx="2682575"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四、作者了解</a:t>
            </a:r>
          </a:p>
        </p:txBody>
      </p:sp>
      <p:sp>
        <p:nvSpPr>
          <p:cNvPr id="3" name="文本框 2">
            <a:extLst>
              <a:ext uri="{FF2B5EF4-FFF2-40B4-BE49-F238E27FC236}">
                <a16:creationId xmlns="" xmlns:a16="http://schemas.microsoft.com/office/drawing/2014/main" id="{47274461-C192-4D69-B813-5F6CC64D3544}"/>
              </a:ext>
            </a:extLst>
          </p:cNvPr>
          <p:cNvSpPr txBox="1"/>
          <p:nvPr/>
        </p:nvSpPr>
        <p:spPr>
          <a:xfrm>
            <a:off x="672861" y="1426853"/>
            <a:ext cx="7084444" cy="2870016"/>
          </a:xfrm>
          <a:prstGeom prst="rect">
            <a:avLst/>
          </a:prstGeom>
          <a:noFill/>
        </p:spPr>
        <p:txBody>
          <a:bodyPr wrap="square" lIns="68580" tIns="34290" rIns="68580" bIns="34290" rtlCol="0">
            <a:spAutoFit/>
          </a:bodyPr>
          <a:lstStyle/>
          <a:p>
            <a:pPr>
              <a:lnSpc>
                <a:spcPct val="150000"/>
              </a:lnSpc>
            </a:pPr>
            <a:r>
              <a:rPr lang="zh-CN" altLang="en-US" b="1" dirty="0">
                <a:solidFill>
                  <a:srgbClr val="C00000"/>
                </a:solidFill>
              </a:rPr>
              <a:t>贺知章</a:t>
            </a:r>
            <a:r>
              <a:rPr lang="zh-CN" altLang="en-US" dirty="0"/>
              <a:t>  </a:t>
            </a:r>
            <a:r>
              <a:rPr lang="en-US" altLang="zh-CN" dirty="0"/>
              <a:t>(</a:t>
            </a:r>
            <a:r>
              <a:rPr lang="zh-CN" altLang="en-US" dirty="0"/>
              <a:t>约</a:t>
            </a:r>
            <a:r>
              <a:rPr lang="en-US" altLang="zh-CN" dirty="0"/>
              <a:t>659</a:t>
            </a:r>
            <a:r>
              <a:rPr lang="zh-CN" altLang="en-US" dirty="0"/>
              <a:t>年</a:t>
            </a:r>
            <a:r>
              <a:rPr lang="en-US" altLang="zh-CN" dirty="0"/>
              <a:t>- </a:t>
            </a:r>
            <a:r>
              <a:rPr lang="zh-CN" altLang="en-US" dirty="0"/>
              <a:t>约</a:t>
            </a:r>
            <a:r>
              <a:rPr lang="en-US" altLang="zh-CN" dirty="0"/>
              <a:t>744</a:t>
            </a:r>
            <a:r>
              <a:rPr lang="zh-CN" altLang="en-US" dirty="0"/>
              <a:t>年</a:t>
            </a:r>
            <a:r>
              <a:rPr lang="en-US" altLang="zh-CN" dirty="0"/>
              <a:t>)</a:t>
            </a:r>
            <a:r>
              <a:rPr lang="zh-CN" altLang="en-US" dirty="0"/>
              <a:t>，字季真，晚年自号四明狂客，汉族，</a:t>
            </a:r>
            <a:r>
              <a:rPr lang="zh-CN" altLang="en-US" b="1" dirty="0">
                <a:solidFill>
                  <a:srgbClr val="C00000"/>
                </a:solidFill>
              </a:rPr>
              <a:t>唐代著名诗人</a:t>
            </a:r>
            <a:r>
              <a:rPr lang="zh-CN" altLang="en-US" dirty="0"/>
              <a:t>、书法家，越州永兴</a:t>
            </a:r>
            <a:r>
              <a:rPr lang="en-US" altLang="zh-CN" dirty="0"/>
              <a:t>(</a:t>
            </a:r>
            <a:r>
              <a:rPr lang="zh-CN" altLang="en-US" dirty="0"/>
              <a:t>今浙江萧山</a:t>
            </a:r>
            <a:r>
              <a:rPr lang="en-US" altLang="zh-CN" dirty="0"/>
              <a:t>)</a:t>
            </a:r>
            <a:r>
              <a:rPr lang="zh-CN" altLang="en-US" dirty="0"/>
              <a:t>人。少时就以诗文知名。武则天证圣元年</a:t>
            </a:r>
            <a:r>
              <a:rPr lang="en-US" altLang="zh-CN" dirty="0"/>
              <a:t>(695</a:t>
            </a:r>
            <a:r>
              <a:rPr lang="zh-CN" altLang="en-US" dirty="0"/>
              <a:t>年</a:t>
            </a:r>
            <a:r>
              <a:rPr lang="en-US" altLang="zh-CN" dirty="0"/>
              <a:t>)</a:t>
            </a:r>
            <a:r>
              <a:rPr lang="zh-CN" altLang="en-US" dirty="0"/>
              <a:t>中乙未科状元，授予国子四门博士，迁太常博士。后历任礼部侍郎、秘书监、太子宾客等职。</a:t>
            </a:r>
          </a:p>
          <a:p>
            <a:pPr>
              <a:lnSpc>
                <a:spcPct val="150000"/>
              </a:lnSpc>
            </a:pPr>
            <a:r>
              <a:rPr lang="zh-CN" altLang="en-US" dirty="0"/>
              <a:t>为人旷达不羁，有</a:t>
            </a:r>
            <a:r>
              <a:rPr lang="en-US" altLang="zh-CN" dirty="0"/>
              <a:t>"</a:t>
            </a:r>
            <a:r>
              <a:rPr lang="zh-CN" altLang="en-US" dirty="0"/>
              <a:t>清谈风流</a:t>
            </a:r>
            <a:r>
              <a:rPr lang="en-US" altLang="zh-CN" dirty="0"/>
              <a:t>"</a:t>
            </a:r>
            <a:r>
              <a:rPr lang="zh-CN" altLang="en-US" dirty="0"/>
              <a:t>之誉，晚年尤纵，自号</a:t>
            </a:r>
            <a:r>
              <a:rPr lang="en-US" altLang="zh-CN" dirty="0"/>
              <a:t>"</a:t>
            </a:r>
            <a:r>
              <a:rPr lang="zh-CN" altLang="en-US" dirty="0"/>
              <a:t>四明狂客</a:t>
            </a:r>
            <a:r>
              <a:rPr lang="en-US" altLang="zh-CN" dirty="0"/>
              <a:t>"</a:t>
            </a:r>
            <a:r>
              <a:rPr lang="zh-CN" altLang="en-US" dirty="0"/>
              <a:t>、</a:t>
            </a:r>
            <a:r>
              <a:rPr lang="en-US" altLang="zh-CN" dirty="0"/>
              <a:t>"</a:t>
            </a:r>
            <a:r>
              <a:rPr lang="zh-CN" altLang="en-US" dirty="0"/>
              <a:t>秘书外监</a:t>
            </a:r>
            <a:r>
              <a:rPr lang="en-US" altLang="zh-CN" dirty="0"/>
              <a:t>"</a:t>
            </a:r>
            <a:r>
              <a:rPr lang="zh-CN" altLang="en-US" dirty="0"/>
              <a:t>。八十六岁告老还乡，旋逝。属于盛唐前期诗人，又是著名书法家。与张若虚、张旭、包融并称</a:t>
            </a:r>
            <a:r>
              <a:rPr lang="en-US" altLang="zh-CN" dirty="0"/>
              <a:t>"</a:t>
            </a:r>
            <a:r>
              <a:rPr lang="zh-CN" altLang="en-US" b="1" dirty="0">
                <a:solidFill>
                  <a:srgbClr val="C00000"/>
                </a:solidFill>
              </a:rPr>
              <a:t>吴中四士</a:t>
            </a:r>
            <a:r>
              <a:rPr lang="en-US" altLang="zh-CN" dirty="0"/>
              <a:t>"</a:t>
            </a:r>
            <a:r>
              <a:rPr lang="zh-CN" altLang="en-US" dirty="0"/>
              <a:t>。贺知章诗文以绝句见长，除祭神乐章、应制诗外，其写景、抒怀之作风格独特，清新潇洒，著名的</a:t>
            </a:r>
            <a:r>
              <a:rPr lang="en-US" altLang="zh-CN" dirty="0"/>
              <a:t>《</a:t>
            </a:r>
            <a:r>
              <a:rPr lang="zh-CN" altLang="en-US" dirty="0"/>
              <a:t>咏柳</a:t>
            </a:r>
            <a:r>
              <a:rPr lang="en-US" altLang="zh-CN" dirty="0"/>
              <a:t>》</a:t>
            </a:r>
            <a:r>
              <a:rPr lang="zh-CN" altLang="en-US" dirty="0"/>
              <a:t>、</a:t>
            </a:r>
            <a:r>
              <a:rPr lang="en-US" altLang="zh-CN" b="1" dirty="0">
                <a:solidFill>
                  <a:srgbClr val="C00000"/>
                </a:solidFill>
              </a:rPr>
              <a:t>《</a:t>
            </a:r>
            <a:r>
              <a:rPr lang="zh-CN" altLang="en-US" b="1" dirty="0">
                <a:solidFill>
                  <a:srgbClr val="C00000"/>
                </a:solidFill>
              </a:rPr>
              <a:t>回乡偶书</a:t>
            </a:r>
            <a:r>
              <a:rPr lang="en-US" altLang="zh-CN" b="1" dirty="0">
                <a:solidFill>
                  <a:srgbClr val="C00000"/>
                </a:solidFill>
              </a:rPr>
              <a:t>》</a:t>
            </a:r>
            <a:r>
              <a:rPr lang="zh-CN" altLang="en-US" dirty="0"/>
              <a:t>两首脍炙人口，千古传诵，作品大多散佚，今尚存录入</a:t>
            </a:r>
            <a:r>
              <a:rPr lang="en-US" altLang="zh-CN" dirty="0"/>
              <a:t>《</a:t>
            </a:r>
            <a:r>
              <a:rPr lang="zh-CN" altLang="en-US" dirty="0"/>
              <a:t>全唐诗</a:t>
            </a:r>
            <a:r>
              <a:rPr lang="en-US" altLang="zh-CN" dirty="0"/>
              <a:t>》</a:t>
            </a:r>
            <a:r>
              <a:rPr lang="zh-CN" altLang="en-US" dirty="0"/>
              <a:t>共</a:t>
            </a:r>
            <a:r>
              <a:rPr lang="en-US" altLang="zh-CN" dirty="0"/>
              <a:t>19</a:t>
            </a:r>
            <a:r>
              <a:rPr lang="zh-CN" altLang="en-US" dirty="0"/>
              <a:t>首。</a:t>
            </a:r>
          </a:p>
          <a:p>
            <a:endParaRPr lang="zh-CN" altLang="en-US" dirty="0"/>
          </a:p>
        </p:txBody>
      </p:sp>
    </p:spTree>
    <p:extLst>
      <p:ext uri="{BB962C8B-B14F-4D97-AF65-F5344CB8AC3E}">
        <p14:creationId xmlns:p14="http://schemas.microsoft.com/office/powerpoint/2010/main" val="38734461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7B4CACD9-850E-4CFC-85B8-08C86A48C7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5660488" y="-142875"/>
            <a:ext cx="3666611" cy="5143500"/>
          </a:xfrm>
          <a:prstGeom prst="rect">
            <a:avLst/>
          </a:prstGeom>
        </p:spPr>
      </p:pic>
      <p:sp>
        <p:nvSpPr>
          <p:cNvPr id="2" name="文本框 1">
            <a:extLst>
              <a:ext uri="{FF2B5EF4-FFF2-40B4-BE49-F238E27FC236}">
                <a16:creationId xmlns="" xmlns:a16="http://schemas.microsoft.com/office/drawing/2014/main" id="{997A0F19-A18D-4601-8BB6-C1D1B462CA6D}"/>
              </a:ext>
            </a:extLst>
          </p:cNvPr>
          <p:cNvSpPr txBox="1"/>
          <p:nvPr/>
        </p:nvSpPr>
        <p:spPr>
          <a:xfrm>
            <a:off x="144733" y="115825"/>
            <a:ext cx="2682575"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四、作者了解</a:t>
            </a:r>
          </a:p>
        </p:txBody>
      </p:sp>
      <p:pic>
        <p:nvPicPr>
          <p:cNvPr id="3" name="图片 2">
            <a:extLst>
              <a:ext uri="{FF2B5EF4-FFF2-40B4-BE49-F238E27FC236}">
                <a16:creationId xmlns="" xmlns:a16="http://schemas.microsoft.com/office/drawing/2014/main" id="{46579D67-2017-4F8C-A574-5EDA04B42D3C}"/>
              </a:ext>
            </a:extLst>
          </p:cNvPr>
          <p:cNvPicPr>
            <a:picLocks noChangeAspect="1"/>
          </p:cNvPicPr>
          <p:nvPr/>
        </p:nvPicPr>
        <p:blipFill rotWithShape="1">
          <a:blip r:embed="rId4"/>
          <a:srcRect r="49305"/>
          <a:stretch/>
        </p:blipFill>
        <p:spPr>
          <a:xfrm>
            <a:off x="621102" y="1738423"/>
            <a:ext cx="3872317" cy="1380905"/>
          </a:xfrm>
          <a:prstGeom prst="rect">
            <a:avLst/>
          </a:prstGeom>
        </p:spPr>
      </p:pic>
      <p:sp>
        <p:nvSpPr>
          <p:cNvPr id="4" name="文本框 3">
            <a:extLst>
              <a:ext uri="{FF2B5EF4-FFF2-40B4-BE49-F238E27FC236}">
                <a16:creationId xmlns="" xmlns:a16="http://schemas.microsoft.com/office/drawing/2014/main" id="{C226F3C1-F803-44CF-B3A7-EB37E4FFE065}"/>
              </a:ext>
            </a:extLst>
          </p:cNvPr>
          <p:cNvSpPr txBox="1"/>
          <p:nvPr/>
        </p:nvSpPr>
        <p:spPr>
          <a:xfrm>
            <a:off x="621103" y="1196915"/>
            <a:ext cx="1196915"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人物信息</a:t>
            </a:r>
          </a:p>
        </p:txBody>
      </p:sp>
      <p:pic>
        <p:nvPicPr>
          <p:cNvPr id="6" name="图片 5">
            <a:extLst>
              <a:ext uri="{FF2B5EF4-FFF2-40B4-BE49-F238E27FC236}">
                <a16:creationId xmlns="" xmlns:a16="http://schemas.microsoft.com/office/drawing/2014/main" id="{D0EE3281-672A-4549-9118-9266B01A1D25}"/>
              </a:ext>
            </a:extLst>
          </p:cNvPr>
          <p:cNvPicPr>
            <a:picLocks noChangeAspect="1"/>
          </p:cNvPicPr>
          <p:nvPr/>
        </p:nvPicPr>
        <p:blipFill rotWithShape="1">
          <a:blip r:embed="rId4"/>
          <a:srcRect l="50695"/>
          <a:stretch/>
        </p:blipFill>
        <p:spPr>
          <a:xfrm>
            <a:off x="621102" y="3355212"/>
            <a:ext cx="3766112" cy="1380905"/>
          </a:xfrm>
          <a:prstGeom prst="rect">
            <a:avLst/>
          </a:prstGeom>
        </p:spPr>
      </p:pic>
    </p:spTree>
    <p:extLst>
      <p:ext uri="{BB962C8B-B14F-4D97-AF65-F5344CB8AC3E}">
        <p14:creationId xmlns:p14="http://schemas.microsoft.com/office/powerpoint/2010/main" val="275161035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DF91532A-2E9C-4304-9248-950200582F89}"/>
              </a:ext>
            </a:extLst>
          </p:cNvPr>
          <p:cNvSpPr txBox="1"/>
          <p:nvPr/>
        </p:nvSpPr>
        <p:spPr>
          <a:xfrm>
            <a:off x="144733" y="115825"/>
            <a:ext cx="2682575"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四、作者了解</a:t>
            </a:r>
          </a:p>
        </p:txBody>
      </p:sp>
      <p:sp>
        <p:nvSpPr>
          <p:cNvPr id="3" name="文本框 2">
            <a:extLst>
              <a:ext uri="{FF2B5EF4-FFF2-40B4-BE49-F238E27FC236}">
                <a16:creationId xmlns="" xmlns:a16="http://schemas.microsoft.com/office/drawing/2014/main" id="{CE05F00B-D6E0-40FB-AF95-BA41C1A74AAF}"/>
              </a:ext>
            </a:extLst>
          </p:cNvPr>
          <p:cNvSpPr txBox="1"/>
          <p:nvPr/>
        </p:nvSpPr>
        <p:spPr>
          <a:xfrm>
            <a:off x="621103" y="1196915"/>
            <a:ext cx="1196915"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人物生平</a:t>
            </a:r>
          </a:p>
        </p:txBody>
      </p:sp>
      <p:sp>
        <p:nvSpPr>
          <p:cNvPr id="4" name="文本框 3">
            <a:extLst>
              <a:ext uri="{FF2B5EF4-FFF2-40B4-BE49-F238E27FC236}">
                <a16:creationId xmlns="" xmlns:a16="http://schemas.microsoft.com/office/drawing/2014/main" id="{861401D1-CD6F-4A3E-856C-6FE9C34198CB}"/>
              </a:ext>
            </a:extLst>
          </p:cNvPr>
          <p:cNvSpPr txBox="1"/>
          <p:nvPr/>
        </p:nvSpPr>
        <p:spPr>
          <a:xfrm>
            <a:off x="621102" y="1659767"/>
            <a:ext cx="7084444" cy="1084912"/>
          </a:xfrm>
          <a:prstGeom prst="rect">
            <a:avLst/>
          </a:prstGeom>
          <a:noFill/>
        </p:spPr>
        <p:txBody>
          <a:bodyPr wrap="square" lIns="68580" tIns="34290" rIns="68580" bIns="34290" rtlCol="0">
            <a:spAutoFit/>
          </a:bodyPr>
          <a:lstStyle/>
          <a:p>
            <a:pPr>
              <a:lnSpc>
                <a:spcPct val="150000"/>
              </a:lnSpc>
            </a:pPr>
            <a:r>
              <a:rPr lang="zh-CN" altLang="en-US" sz="1100" dirty="0"/>
              <a:t>贺知章早年迁居山阴</a:t>
            </a:r>
            <a:r>
              <a:rPr lang="en-US" altLang="zh-CN" sz="1100" dirty="0"/>
              <a:t>(</a:t>
            </a:r>
            <a:r>
              <a:rPr lang="zh-CN" altLang="en-US" sz="1100" dirty="0"/>
              <a:t>今浙江绍兴市</a:t>
            </a:r>
            <a:r>
              <a:rPr lang="en-US" altLang="zh-CN" sz="1100" dirty="0"/>
              <a:t>)</a:t>
            </a:r>
            <a:r>
              <a:rPr lang="zh-CN" altLang="en-US" sz="1100" dirty="0"/>
              <a:t>。少时即以诗文知名。唐武后证圣元年</a:t>
            </a:r>
            <a:r>
              <a:rPr lang="en-US" altLang="zh-CN" sz="1100" dirty="0"/>
              <a:t>(695)</a:t>
            </a:r>
            <a:r>
              <a:rPr lang="zh-CN" altLang="en-US" sz="1100" dirty="0"/>
              <a:t>中进士、状元，是浙江历史上第一位有资料记载的状元。贺知章中状元后，初授国子四门博士，后迁太常博士。开元十年</a:t>
            </a:r>
            <a:r>
              <a:rPr lang="en-US" altLang="zh-CN" sz="1100" dirty="0"/>
              <a:t>(722)</a:t>
            </a:r>
            <a:r>
              <a:rPr lang="zh-CN" altLang="en-US" sz="1100" dirty="0"/>
              <a:t>，由丽正殿修书使张说推荐入该殿书院，参与撰修</a:t>
            </a:r>
            <a:r>
              <a:rPr lang="en-US" altLang="zh-CN" sz="1100" dirty="0"/>
              <a:t>《</a:t>
            </a:r>
            <a:r>
              <a:rPr lang="zh-CN" altLang="en-US" sz="1100" dirty="0"/>
              <a:t>六典</a:t>
            </a:r>
            <a:r>
              <a:rPr lang="en-US" altLang="zh-CN" sz="1100" dirty="0"/>
              <a:t>》</a:t>
            </a:r>
            <a:r>
              <a:rPr lang="zh-CN" altLang="en-US" sz="1100" dirty="0"/>
              <a:t>、</a:t>
            </a:r>
            <a:r>
              <a:rPr lang="en-US" altLang="zh-CN" sz="1100" dirty="0"/>
              <a:t>《</a:t>
            </a:r>
            <a:r>
              <a:rPr lang="zh-CN" altLang="en-US" sz="1100" dirty="0"/>
              <a:t>文纂</a:t>
            </a:r>
            <a:r>
              <a:rPr lang="en-US" altLang="zh-CN" sz="1100" dirty="0"/>
              <a:t>》</a:t>
            </a:r>
            <a:r>
              <a:rPr lang="zh-CN" altLang="en-US" sz="1100" dirty="0"/>
              <a:t>等书，未成，转官太常少卿。十三年为礼部侍郎、集贤院学士。后调任太子右庶子、侍读、工部侍郎。二十六年改官太子宾客、银青光禄大夫兼正授秘书监，因而人称</a:t>
            </a:r>
            <a:r>
              <a:rPr lang="en-US" altLang="zh-CN" sz="1100" dirty="0"/>
              <a:t>"</a:t>
            </a:r>
            <a:r>
              <a:rPr lang="zh-CN" altLang="en-US" sz="1100" dirty="0"/>
              <a:t>贺监</a:t>
            </a:r>
            <a:r>
              <a:rPr lang="en-US" altLang="zh-CN" sz="1100" dirty="0"/>
              <a:t>"</a:t>
            </a:r>
            <a:r>
              <a:rPr lang="zh-CN" altLang="en-US" sz="1100" dirty="0"/>
              <a:t>。</a:t>
            </a:r>
          </a:p>
        </p:txBody>
      </p:sp>
      <p:sp>
        <p:nvSpPr>
          <p:cNvPr id="5" name="文本框 4">
            <a:extLst>
              <a:ext uri="{FF2B5EF4-FFF2-40B4-BE49-F238E27FC236}">
                <a16:creationId xmlns="" xmlns:a16="http://schemas.microsoft.com/office/drawing/2014/main" id="{C5E1CED1-1D18-4358-BCB4-E49B6E56553A}"/>
              </a:ext>
            </a:extLst>
          </p:cNvPr>
          <p:cNvSpPr txBox="1"/>
          <p:nvPr/>
        </p:nvSpPr>
        <p:spPr>
          <a:xfrm>
            <a:off x="621102" y="2859743"/>
            <a:ext cx="7084444" cy="1846659"/>
          </a:xfrm>
          <a:prstGeom prst="rect">
            <a:avLst/>
          </a:prstGeom>
          <a:noFill/>
        </p:spPr>
        <p:txBody>
          <a:bodyPr wrap="square" lIns="68580" tIns="34290" rIns="68580" bIns="34290" rtlCol="0">
            <a:spAutoFit/>
          </a:bodyPr>
          <a:lstStyle/>
          <a:p>
            <a:pPr>
              <a:lnSpc>
                <a:spcPct val="150000"/>
              </a:lnSpc>
            </a:pPr>
            <a:r>
              <a:rPr lang="zh-CN" altLang="en-US" sz="1100" dirty="0"/>
              <a:t>贺知章诗文精佳，且书法品位颇高，尤擅草隶，</a:t>
            </a:r>
            <a:r>
              <a:rPr lang="en-US" altLang="zh-CN" sz="1100" dirty="0"/>
              <a:t>"</a:t>
            </a:r>
            <a:r>
              <a:rPr lang="zh-CN" altLang="en-US" sz="1100" dirty="0"/>
              <a:t>当世称重</a:t>
            </a:r>
            <a:r>
              <a:rPr lang="en-US" altLang="zh-CN" sz="1100" dirty="0"/>
              <a:t>"</a:t>
            </a:r>
            <a:r>
              <a:rPr lang="zh-CN" altLang="en-US" sz="1100" dirty="0"/>
              <a:t>，好事者供其笺翰，每纸不过数十字，共传宝之。他常醉辄属籍，常与张旭、李白饮酒赋诗，切磋诗艺，时称</a:t>
            </a:r>
            <a:r>
              <a:rPr lang="en-US" altLang="zh-CN" sz="1100" dirty="0"/>
              <a:t>"</a:t>
            </a:r>
            <a:r>
              <a:rPr lang="zh-CN" altLang="en-US" sz="1100" dirty="0"/>
              <a:t>醉中八仙</a:t>
            </a:r>
            <a:r>
              <a:rPr lang="en-US" altLang="zh-CN" sz="1100" dirty="0"/>
              <a:t>"</a:t>
            </a:r>
            <a:r>
              <a:rPr lang="zh-CN" altLang="en-US" sz="1100" dirty="0"/>
              <a:t>，又与包融、张旭、张若虚等结为</a:t>
            </a:r>
            <a:r>
              <a:rPr lang="en-US" altLang="zh-CN" sz="1100" dirty="0"/>
              <a:t>"</a:t>
            </a:r>
            <a:r>
              <a:rPr lang="zh-CN" altLang="en-US" sz="1100" dirty="0"/>
              <a:t>吴中四士。</a:t>
            </a:r>
            <a:r>
              <a:rPr lang="en-US" altLang="zh-CN" sz="1100" dirty="0"/>
              <a:t>"</a:t>
            </a:r>
            <a:r>
              <a:rPr lang="zh-CN" altLang="en-US" sz="1100" dirty="0"/>
              <a:t>天宝三年</a:t>
            </a:r>
            <a:r>
              <a:rPr lang="en-US" altLang="zh-CN" sz="1100" dirty="0"/>
              <a:t>(744)</a:t>
            </a:r>
            <a:r>
              <a:rPr lang="zh-CN" altLang="en-US" sz="1100" dirty="0"/>
              <a:t>，因病恍惚，上疏请度为道士，求还乡里，舍本乡宅为观，求周宫湖数顷为放生池。诏许之，赐鉴湖一曲。玄宗御制诗以赠，皇太子率百官饯行。回山阴五云门外</a:t>
            </a:r>
            <a:r>
              <a:rPr lang="en-US" altLang="zh-CN" sz="1100" dirty="0"/>
              <a:t>"</a:t>
            </a:r>
            <a:r>
              <a:rPr lang="zh-CN" altLang="en-US" sz="1100" dirty="0"/>
              <a:t>道士庄</a:t>
            </a:r>
            <a:r>
              <a:rPr lang="en-US" altLang="zh-CN" sz="1100" dirty="0"/>
              <a:t>"</a:t>
            </a:r>
            <a:r>
              <a:rPr lang="zh-CN" altLang="en-US" sz="1100" dirty="0"/>
              <a:t>，住</a:t>
            </a:r>
            <a:r>
              <a:rPr lang="en-US" altLang="zh-CN" sz="1100" dirty="0"/>
              <a:t>"</a:t>
            </a:r>
            <a:r>
              <a:rPr lang="zh-CN" altLang="en-US" sz="1100" dirty="0"/>
              <a:t>千秋观</a:t>
            </a:r>
            <a:r>
              <a:rPr lang="en-US" altLang="zh-CN" sz="1100" dirty="0"/>
              <a:t>"</a:t>
            </a:r>
            <a:r>
              <a:rPr lang="zh-CN" altLang="en-US" sz="1100" dirty="0"/>
              <a:t>，建</a:t>
            </a:r>
            <a:r>
              <a:rPr lang="en-US" altLang="zh-CN" sz="1100" dirty="0"/>
              <a:t>"</a:t>
            </a:r>
            <a:r>
              <a:rPr lang="zh-CN" altLang="en-US" sz="1100" dirty="0"/>
              <a:t>一曲亭</a:t>
            </a:r>
            <a:r>
              <a:rPr lang="en-US" altLang="zh-CN" sz="1100" dirty="0"/>
              <a:t>"</a:t>
            </a:r>
            <a:r>
              <a:rPr lang="zh-CN" altLang="en-US" sz="1100" dirty="0"/>
              <a:t>自娱，繁纸不过数十字。</a:t>
            </a:r>
            <a:r>
              <a:rPr lang="en-US" altLang="zh-CN" sz="1100" dirty="0"/>
              <a:t>"</a:t>
            </a:r>
            <a:r>
              <a:rPr lang="zh-CN" altLang="en-US" sz="1100" dirty="0"/>
              <a:t>厅馆好墙壁及屏障，忽忘机，兴发，落笔数行，如虫篆飞走，虽古之张索不如也。</a:t>
            </a:r>
            <a:r>
              <a:rPr lang="en-US" altLang="zh-CN" sz="1100" dirty="0"/>
              <a:t>"</a:t>
            </a:r>
            <a:r>
              <a:rPr lang="zh-CN" altLang="en-US" sz="1100" dirty="0"/>
              <a:t>爱好书法者视为珍品。他的墨迹留传很少，现存尚有绍兴城东南宛委山南坡飞来石上的</a:t>
            </a:r>
            <a:r>
              <a:rPr lang="en-US" altLang="zh-CN" sz="1100" dirty="0"/>
              <a:t>《</a:t>
            </a:r>
            <a:r>
              <a:rPr lang="zh-CN" altLang="en-US" sz="1100" dirty="0"/>
              <a:t>龙瑞宫记</a:t>
            </a:r>
            <a:r>
              <a:rPr lang="en-US" altLang="zh-CN" sz="1100" dirty="0"/>
              <a:t>》</a:t>
            </a:r>
            <a:r>
              <a:rPr lang="zh-CN" altLang="en-US" sz="1100" dirty="0"/>
              <a:t>石刻和流传到日本的</a:t>
            </a:r>
            <a:r>
              <a:rPr lang="en-US" altLang="zh-CN" sz="1100" dirty="0"/>
              <a:t>《</a:t>
            </a:r>
            <a:r>
              <a:rPr lang="zh-CN" altLang="en-US" sz="1100" dirty="0"/>
              <a:t>孝经</a:t>
            </a:r>
            <a:r>
              <a:rPr lang="en-US" altLang="zh-CN" sz="1100" dirty="0"/>
              <a:t>》</a:t>
            </a:r>
            <a:r>
              <a:rPr lang="zh-CN" altLang="en-US" sz="1100" dirty="0"/>
              <a:t>草书。</a:t>
            </a:r>
          </a:p>
        </p:txBody>
      </p:sp>
    </p:spTree>
    <p:extLst>
      <p:ext uri="{BB962C8B-B14F-4D97-AF65-F5344CB8AC3E}">
        <p14:creationId xmlns:p14="http://schemas.microsoft.com/office/powerpoint/2010/main" val="22510135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 calcmode="lin" valueType="num">
                                      <p:cBhvr>
                                        <p:cTn id="16" dur="1000" fill="hold"/>
                                        <p:tgtEl>
                                          <p:spTgt spid="4"/>
                                        </p:tgtEl>
                                        <p:attrNameLst>
                                          <p:attrName>style.rotation</p:attrName>
                                        </p:attrNameLst>
                                      </p:cBhvr>
                                      <p:tavLst>
                                        <p:tav tm="0">
                                          <p:val>
                                            <p:fltVal val="90"/>
                                          </p:val>
                                        </p:tav>
                                        <p:tav tm="100000">
                                          <p:val>
                                            <p:fltVal val="0"/>
                                          </p:val>
                                        </p:tav>
                                      </p:tavLst>
                                    </p:anim>
                                    <p:animEffect transition="in" filter="fade">
                                      <p:cBhvr>
                                        <p:cTn id="17" dur="1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fltVal val="0"/>
                                          </p:val>
                                        </p:tav>
                                        <p:tav tm="100000">
                                          <p:val>
                                            <p:strVal val="#ppt_w"/>
                                          </p:val>
                                        </p:tav>
                                      </p:tavLst>
                                    </p:anim>
                                    <p:anim calcmode="lin" valueType="num">
                                      <p:cBhvr>
                                        <p:cTn id="23" dur="1000" fill="hold"/>
                                        <p:tgtEl>
                                          <p:spTgt spid="5"/>
                                        </p:tgtEl>
                                        <p:attrNameLst>
                                          <p:attrName>ppt_h</p:attrName>
                                        </p:attrNameLst>
                                      </p:cBhvr>
                                      <p:tavLst>
                                        <p:tav tm="0">
                                          <p:val>
                                            <p:fltVal val="0"/>
                                          </p:val>
                                        </p:tav>
                                        <p:tav tm="100000">
                                          <p:val>
                                            <p:strVal val="#ppt_h"/>
                                          </p:val>
                                        </p:tav>
                                      </p:tavLst>
                                    </p:anim>
                                    <p:anim calcmode="lin" valueType="num">
                                      <p:cBhvr>
                                        <p:cTn id="24" dur="1000" fill="hold"/>
                                        <p:tgtEl>
                                          <p:spTgt spid="5"/>
                                        </p:tgtEl>
                                        <p:attrNameLst>
                                          <p:attrName>style.rotation</p:attrName>
                                        </p:attrNameLst>
                                      </p:cBhvr>
                                      <p:tavLst>
                                        <p:tav tm="0">
                                          <p:val>
                                            <p:fltVal val="90"/>
                                          </p:val>
                                        </p:tav>
                                        <p:tav tm="100000">
                                          <p:val>
                                            <p:fltVal val="0"/>
                                          </p:val>
                                        </p:tav>
                                      </p:tavLst>
                                    </p:anim>
                                    <p:animEffect transition="in" filter="fade">
                                      <p:cBhvr>
                                        <p:cTn id="2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D51D149E-38C0-46FC-8E88-BE0311F3688F}"/>
              </a:ext>
            </a:extLst>
          </p:cNvPr>
          <p:cNvSpPr txBox="1"/>
          <p:nvPr/>
        </p:nvSpPr>
        <p:spPr>
          <a:xfrm>
            <a:off x="144733" y="115825"/>
            <a:ext cx="2682575"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四、作者了解</a:t>
            </a:r>
          </a:p>
        </p:txBody>
      </p:sp>
      <p:sp>
        <p:nvSpPr>
          <p:cNvPr id="3" name="文本框 2">
            <a:extLst>
              <a:ext uri="{FF2B5EF4-FFF2-40B4-BE49-F238E27FC236}">
                <a16:creationId xmlns="" xmlns:a16="http://schemas.microsoft.com/office/drawing/2014/main" id="{224F9ED5-FCB7-4845-979B-5B00AAC38FFC}"/>
              </a:ext>
            </a:extLst>
          </p:cNvPr>
          <p:cNvSpPr txBox="1"/>
          <p:nvPr/>
        </p:nvSpPr>
        <p:spPr>
          <a:xfrm>
            <a:off x="621103" y="1196915"/>
            <a:ext cx="1196915"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人物生平</a:t>
            </a:r>
          </a:p>
        </p:txBody>
      </p:sp>
      <p:sp>
        <p:nvSpPr>
          <p:cNvPr id="4" name="文本框 3">
            <a:extLst>
              <a:ext uri="{FF2B5EF4-FFF2-40B4-BE49-F238E27FC236}">
                <a16:creationId xmlns="" xmlns:a16="http://schemas.microsoft.com/office/drawing/2014/main" id="{9B677C7D-4061-472C-9D7E-9D28DB57D094}"/>
              </a:ext>
            </a:extLst>
          </p:cNvPr>
          <p:cNvSpPr txBox="1"/>
          <p:nvPr/>
        </p:nvSpPr>
        <p:spPr>
          <a:xfrm>
            <a:off x="621102" y="1659767"/>
            <a:ext cx="7084444" cy="1338828"/>
          </a:xfrm>
          <a:prstGeom prst="rect">
            <a:avLst/>
          </a:prstGeom>
          <a:noFill/>
        </p:spPr>
        <p:txBody>
          <a:bodyPr wrap="square" lIns="68580" tIns="34290" rIns="68580" bIns="34290" rtlCol="0">
            <a:spAutoFit/>
          </a:bodyPr>
          <a:lstStyle/>
          <a:p>
            <a:pPr>
              <a:lnSpc>
                <a:spcPct val="150000"/>
              </a:lnSpc>
            </a:pPr>
            <a:r>
              <a:rPr lang="zh-CN" altLang="en-US" sz="1100" dirty="0"/>
              <a:t>其间，写下</a:t>
            </a:r>
            <a:r>
              <a:rPr lang="en-US" altLang="zh-CN" sz="1100" dirty="0"/>
              <a:t>《</a:t>
            </a:r>
            <a:r>
              <a:rPr lang="zh-CN" altLang="en-US" sz="1100" dirty="0"/>
              <a:t>回乡偶卷</a:t>
            </a:r>
            <a:r>
              <a:rPr lang="en-US" altLang="zh-CN" sz="1100" dirty="0"/>
              <a:t>》2</a:t>
            </a:r>
            <a:r>
              <a:rPr lang="zh-CN" altLang="en-US" sz="1100" dirty="0"/>
              <a:t>首：</a:t>
            </a:r>
            <a:r>
              <a:rPr lang="en-US" altLang="zh-CN" sz="1100" dirty="0"/>
              <a:t>"</a:t>
            </a:r>
            <a:r>
              <a:rPr lang="zh-CN" altLang="en-US" sz="1100" dirty="0"/>
              <a:t>少小离家老大回，乡音无改鬓毛衰。儿童相见不相识，笑问客从何处来。</a:t>
            </a:r>
            <a:r>
              <a:rPr lang="en-US" altLang="zh-CN" sz="1100" dirty="0"/>
              <a:t>""</a:t>
            </a:r>
            <a:r>
              <a:rPr lang="zh-CN" altLang="en-US" sz="1100" dirty="0"/>
              <a:t>离别家乡岁月多，近来人事半消磨。唯有门前镜湖水，春风不改旧时波。</a:t>
            </a:r>
            <a:r>
              <a:rPr lang="en-US" altLang="zh-CN" sz="1100" dirty="0"/>
              <a:t>"</a:t>
            </a:r>
            <a:r>
              <a:rPr lang="zh-CN" altLang="en-US" sz="1100" dirty="0"/>
              <a:t>为人传诵而脍炙人口，未几病逝，年八十六。乾元元年</a:t>
            </a:r>
            <a:r>
              <a:rPr lang="en-US" altLang="zh-CN" sz="1100" dirty="0"/>
              <a:t>(758)</a:t>
            </a:r>
            <a:r>
              <a:rPr lang="zh-CN" altLang="en-US" sz="1100" dirty="0"/>
              <a:t>肃宗以侍读之归，赠礼部尚书。现存诗</a:t>
            </a:r>
            <a:r>
              <a:rPr lang="en-US" altLang="zh-CN" sz="1100" dirty="0"/>
              <a:t>19</a:t>
            </a:r>
            <a:r>
              <a:rPr lang="zh-CN" altLang="en-US" sz="1100" dirty="0"/>
              <a:t>首，多为祭祀乐章和应制诗。文有</a:t>
            </a:r>
            <a:r>
              <a:rPr lang="en-US" altLang="zh-CN" sz="1100" dirty="0"/>
              <a:t>《</a:t>
            </a:r>
            <a:r>
              <a:rPr lang="zh-CN" altLang="en-US" sz="1100" dirty="0"/>
              <a:t>龙瑞宫记</a:t>
            </a:r>
            <a:r>
              <a:rPr lang="en-US" altLang="zh-CN" sz="1100" dirty="0"/>
              <a:t>》</a:t>
            </a:r>
            <a:r>
              <a:rPr lang="zh-CN" altLang="en-US" sz="1100" dirty="0"/>
              <a:t>、</a:t>
            </a:r>
            <a:r>
              <a:rPr lang="en-US" altLang="zh-CN" sz="1100" dirty="0"/>
              <a:t>《</a:t>
            </a:r>
            <a:r>
              <a:rPr lang="zh-CN" altLang="en-US" sz="1100" dirty="0"/>
              <a:t>会稽洞记</a:t>
            </a:r>
            <a:r>
              <a:rPr lang="en-US" altLang="zh-CN" sz="1100" dirty="0"/>
              <a:t>》</a:t>
            </a:r>
            <a:r>
              <a:rPr lang="zh-CN" altLang="en-US" sz="1100" dirty="0"/>
              <a:t>各</a:t>
            </a:r>
            <a:r>
              <a:rPr lang="en-US" altLang="zh-CN" sz="1100" dirty="0"/>
              <a:t>1</a:t>
            </a:r>
            <a:r>
              <a:rPr lang="zh-CN" altLang="en-US" sz="1100" dirty="0"/>
              <a:t>卷。今存</a:t>
            </a:r>
            <a:r>
              <a:rPr lang="en-US" altLang="zh-CN" sz="1100" dirty="0"/>
              <a:t>《</a:t>
            </a:r>
            <a:r>
              <a:rPr lang="zh-CN" altLang="en-US" sz="1100" dirty="0"/>
              <a:t>龙瑞宫记</a:t>
            </a:r>
            <a:r>
              <a:rPr lang="en-US" altLang="zh-CN" sz="1100" dirty="0"/>
              <a:t>》</a:t>
            </a:r>
            <a:r>
              <a:rPr lang="zh-CN" altLang="en-US" sz="1100" dirty="0"/>
              <a:t>摩崖，留存于宛委山南坡飞来石上，为难得之古代题刻。</a:t>
            </a:r>
            <a:r>
              <a:rPr lang="en-US" altLang="zh-CN" sz="1100" dirty="0"/>
              <a:t>《</a:t>
            </a:r>
            <a:r>
              <a:rPr lang="zh-CN" altLang="en-US" sz="1100" dirty="0"/>
              <a:t>新唐书</a:t>
            </a:r>
            <a:r>
              <a:rPr lang="en-US" altLang="zh-CN" sz="1100" dirty="0"/>
              <a:t>》</a:t>
            </a:r>
            <a:r>
              <a:rPr lang="zh-CN" altLang="en-US" sz="1100" dirty="0"/>
              <a:t>、</a:t>
            </a:r>
            <a:r>
              <a:rPr lang="en-US" altLang="zh-CN" sz="1100" dirty="0"/>
              <a:t>《</a:t>
            </a:r>
            <a:r>
              <a:rPr lang="zh-CN" altLang="en-US" sz="1100" dirty="0"/>
              <a:t>旧唐书</a:t>
            </a:r>
            <a:r>
              <a:rPr lang="en-US" altLang="zh-CN" sz="1100" dirty="0"/>
              <a:t>》</a:t>
            </a:r>
            <a:r>
              <a:rPr lang="zh-CN" altLang="en-US" sz="1100" dirty="0"/>
              <a:t>有传。</a:t>
            </a:r>
          </a:p>
        </p:txBody>
      </p:sp>
      <p:sp>
        <p:nvSpPr>
          <p:cNvPr id="5" name="文本框 4">
            <a:extLst>
              <a:ext uri="{FF2B5EF4-FFF2-40B4-BE49-F238E27FC236}">
                <a16:creationId xmlns="" xmlns:a16="http://schemas.microsoft.com/office/drawing/2014/main" id="{5B48212C-C6EF-4FE2-B3E9-51A070C7B010}"/>
              </a:ext>
            </a:extLst>
          </p:cNvPr>
          <p:cNvSpPr txBox="1"/>
          <p:nvPr/>
        </p:nvSpPr>
        <p:spPr>
          <a:xfrm>
            <a:off x="621102" y="2743287"/>
            <a:ext cx="7084444" cy="1084912"/>
          </a:xfrm>
          <a:prstGeom prst="rect">
            <a:avLst/>
          </a:prstGeom>
          <a:noFill/>
        </p:spPr>
        <p:txBody>
          <a:bodyPr wrap="square" lIns="68580" tIns="34290" rIns="68580" bIns="34290" rtlCol="0">
            <a:spAutoFit/>
          </a:bodyPr>
          <a:lstStyle/>
          <a:p>
            <a:pPr>
              <a:lnSpc>
                <a:spcPct val="150000"/>
              </a:lnSpc>
            </a:pPr>
            <a:r>
              <a:rPr lang="zh-CN" altLang="en-US" sz="1100" dirty="0"/>
              <a:t>贺知章生性旷达豪放，善谈笑，好饮酒，又风流潇洒，为时人所倾慕。当看到李白的诗文，即赞为</a:t>
            </a:r>
            <a:r>
              <a:rPr lang="en-US" altLang="zh-CN" sz="1100" dirty="0"/>
              <a:t>"</a:t>
            </a:r>
            <a:r>
              <a:rPr lang="zh-CN" altLang="en-US" sz="1100" dirty="0"/>
              <a:t>谪仙人也</a:t>
            </a:r>
            <a:r>
              <a:rPr lang="en-US" altLang="zh-CN" sz="1100" dirty="0"/>
              <a:t>"</a:t>
            </a:r>
            <a:r>
              <a:rPr lang="zh-CN" altLang="en-US" sz="1100" dirty="0"/>
              <a:t>，后成为忘年之交，并把李白引荐给唐玄宗为官。贺晚年放荡不羁，自称</a:t>
            </a:r>
            <a:r>
              <a:rPr lang="en-US" altLang="zh-CN" sz="1100" dirty="0"/>
              <a:t>"</a:t>
            </a:r>
            <a:r>
              <a:rPr lang="zh-CN" altLang="en-US" sz="1100" dirty="0"/>
              <a:t>四明狂客</a:t>
            </a:r>
            <a:r>
              <a:rPr lang="en-US" altLang="zh-CN" sz="1100" dirty="0"/>
              <a:t>"</a:t>
            </a:r>
            <a:r>
              <a:rPr lang="zh-CN" altLang="en-US" sz="1100" dirty="0"/>
              <a:t>，又因其诗豪放旷放，人称</a:t>
            </a:r>
            <a:r>
              <a:rPr lang="en-US" altLang="zh-CN" sz="1100" dirty="0"/>
              <a:t>"</a:t>
            </a:r>
            <a:r>
              <a:rPr lang="zh-CN" altLang="en-US" sz="1100" dirty="0"/>
              <a:t>诗狂</a:t>
            </a:r>
            <a:r>
              <a:rPr lang="en-US" altLang="zh-CN" sz="1100" dirty="0"/>
              <a:t>"</a:t>
            </a:r>
            <a:r>
              <a:rPr lang="zh-CN" altLang="en-US" sz="1100" dirty="0"/>
              <a:t>。常与李白、李适之、李琎、崔宗之、苏晋、张旭、焦遂饮酒赋诗，时谓</a:t>
            </a:r>
            <a:r>
              <a:rPr lang="en-US" altLang="zh-CN" sz="1100" dirty="0"/>
              <a:t>"</a:t>
            </a:r>
            <a:r>
              <a:rPr lang="zh-CN" altLang="en-US" sz="1100" dirty="0"/>
              <a:t>醉八仙</a:t>
            </a:r>
            <a:r>
              <a:rPr lang="en-US" altLang="zh-CN" sz="1100" dirty="0"/>
              <a:t>"</a:t>
            </a:r>
            <a:r>
              <a:rPr lang="zh-CN" altLang="en-US" sz="1100" dirty="0"/>
              <a:t>。亦与陈子昂、卢藏用、宋之问、王适、毕构、李白、孟浩然、王维为</a:t>
            </a:r>
            <a:r>
              <a:rPr lang="en-US" altLang="zh-CN" sz="1100" dirty="0"/>
              <a:t>"</a:t>
            </a:r>
            <a:r>
              <a:rPr lang="zh-CN" altLang="en-US" sz="1100" dirty="0"/>
              <a:t>仙宗十友</a:t>
            </a:r>
            <a:r>
              <a:rPr lang="en-US" altLang="zh-CN" sz="1100" dirty="0"/>
              <a:t>"</a:t>
            </a:r>
            <a:r>
              <a:rPr lang="zh-CN" altLang="en-US" sz="1100" dirty="0"/>
              <a:t>。</a:t>
            </a:r>
          </a:p>
        </p:txBody>
      </p:sp>
    </p:spTree>
    <p:extLst>
      <p:ext uri="{BB962C8B-B14F-4D97-AF65-F5344CB8AC3E}">
        <p14:creationId xmlns:p14="http://schemas.microsoft.com/office/powerpoint/2010/main" val="6660850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 calcmode="lin" valueType="num">
                                      <p:cBhvr>
                                        <p:cTn id="16" dur="1000" fill="hold"/>
                                        <p:tgtEl>
                                          <p:spTgt spid="4"/>
                                        </p:tgtEl>
                                        <p:attrNameLst>
                                          <p:attrName>style.rotation</p:attrName>
                                        </p:attrNameLst>
                                      </p:cBhvr>
                                      <p:tavLst>
                                        <p:tav tm="0">
                                          <p:val>
                                            <p:fltVal val="90"/>
                                          </p:val>
                                        </p:tav>
                                        <p:tav tm="100000">
                                          <p:val>
                                            <p:fltVal val="0"/>
                                          </p:val>
                                        </p:tav>
                                      </p:tavLst>
                                    </p:anim>
                                    <p:animEffect transition="in" filter="fade">
                                      <p:cBhvr>
                                        <p:cTn id="17" dur="1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fltVal val="0"/>
                                          </p:val>
                                        </p:tav>
                                        <p:tav tm="100000">
                                          <p:val>
                                            <p:strVal val="#ppt_w"/>
                                          </p:val>
                                        </p:tav>
                                      </p:tavLst>
                                    </p:anim>
                                    <p:anim calcmode="lin" valueType="num">
                                      <p:cBhvr>
                                        <p:cTn id="23" dur="1000" fill="hold"/>
                                        <p:tgtEl>
                                          <p:spTgt spid="5"/>
                                        </p:tgtEl>
                                        <p:attrNameLst>
                                          <p:attrName>ppt_h</p:attrName>
                                        </p:attrNameLst>
                                      </p:cBhvr>
                                      <p:tavLst>
                                        <p:tav tm="0">
                                          <p:val>
                                            <p:fltVal val="0"/>
                                          </p:val>
                                        </p:tav>
                                        <p:tav tm="100000">
                                          <p:val>
                                            <p:strVal val="#ppt_h"/>
                                          </p:val>
                                        </p:tav>
                                      </p:tavLst>
                                    </p:anim>
                                    <p:anim calcmode="lin" valueType="num">
                                      <p:cBhvr>
                                        <p:cTn id="24" dur="1000" fill="hold"/>
                                        <p:tgtEl>
                                          <p:spTgt spid="5"/>
                                        </p:tgtEl>
                                        <p:attrNameLst>
                                          <p:attrName>style.rotation</p:attrName>
                                        </p:attrNameLst>
                                      </p:cBhvr>
                                      <p:tavLst>
                                        <p:tav tm="0">
                                          <p:val>
                                            <p:fltVal val="90"/>
                                          </p:val>
                                        </p:tav>
                                        <p:tav tm="100000">
                                          <p:val>
                                            <p:fltVal val="0"/>
                                          </p:val>
                                        </p:tav>
                                      </p:tavLst>
                                    </p:anim>
                                    <p:animEffect transition="in" filter="fade">
                                      <p:cBhvr>
                                        <p:cTn id="2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931D3BF2-2993-472B-9285-61108C47069A}"/>
              </a:ext>
            </a:extLst>
          </p:cNvPr>
          <p:cNvSpPr txBox="1"/>
          <p:nvPr/>
        </p:nvSpPr>
        <p:spPr>
          <a:xfrm>
            <a:off x="352603" y="133721"/>
            <a:ext cx="2241791" cy="1177245"/>
          </a:xfrm>
          <a:prstGeom prst="rect">
            <a:avLst/>
          </a:prstGeom>
          <a:noFill/>
        </p:spPr>
        <p:txBody>
          <a:bodyPr wrap="square" lIns="68580" tIns="34290" rIns="68580" bIns="34290" rtlCol="0">
            <a:spAutoFit/>
          </a:bodyPr>
          <a:lstStyle/>
          <a:p>
            <a:r>
              <a:rPr lang="zh-CN" altLang="en-US" sz="72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目录</a:t>
            </a:r>
          </a:p>
        </p:txBody>
      </p:sp>
      <p:sp>
        <p:nvSpPr>
          <p:cNvPr id="3" name="文本框 2">
            <a:extLst>
              <a:ext uri="{FF2B5EF4-FFF2-40B4-BE49-F238E27FC236}">
                <a16:creationId xmlns="" xmlns:a16="http://schemas.microsoft.com/office/drawing/2014/main" id="{9B37E83F-0D90-4239-9C8B-B05EBEF44773}"/>
              </a:ext>
            </a:extLst>
          </p:cNvPr>
          <p:cNvSpPr txBox="1"/>
          <p:nvPr/>
        </p:nvSpPr>
        <p:spPr>
          <a:xfrm>
            <a:off x="2052008" y="864549"/>
            <a:ext cx="4903040" cy="761747"/>
          </a:xfrm>
          <a:prstGeom prst="rect">
            <a:avLst/>
          </a:prstGeom>
          <a:noFill/>
        </p:spPr>
        <p:txBody>
          <a:bodyPr wrap="square" lIns="68580" tIns="34290" rIns="68580" bIns="34290" rtlCol="0">
            <a:spAutoFit/>
          </a:bodyPr>
          <a:lstStyle/>
          <a:p>
            <a:r>
              <a:rPr lang="zh-CN" altLang="en-US" sz="45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一、原文</a:t>
            </a:r>
          </a:p>
        </p:txBody>
      </p:sp>
      <p:sp>
        <p:nvSpPr>
          <p:cNvPr id="4" name="文本框 3">
            <a:extLst>
              <a:ext uri="{FF2B5EF4-FFF2-40B4-BE49-F238E27FC236}">
                <a16:creationId xmlns="" xmlns:a16="http://schemas.microsoft.com/office/drawing/2014/main" id="{9D4B3FFC-700D-46EC-BCC7-60407BCCBEC3}"/>
              </a:ext>
            </a:extLst>
          </p:cNvPr>
          <p:cNvSpPr txBox="1"/>
          <p:nvPr/>
        </p:nvSpPr>
        <p:spPr>
          <a:xfrm>
            <a:off x="2052008" y="1660920"/>
            <a:ext cx="4903040" cy="761747"/>
          </a:xfrm>
          <a:prstGeom prst="rect">
            <a:avLst/>
          </a:prstGeom>
          <a:noFill/>
        </p:spPr>
        <p:txBody>
          <a:bodyPr wrap="square" lIns="68580" tIns="34290" rIns="68580" bIns="34290" rtlCol="0">
            <a:spAutoFit/>
          </a:bodyPr>
          <a:lstStyle/>
          <a:p>
            <a:r>
              <a:rPr lang="zh-CN" altLang="en-US" sz="45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二、作品赏析</a:t>
            </a:r>
          </a:p>
        </p:txBody>
      </p:sp>
      <p:sp>
        <p:nvSpPr>
          <p:cNvPr id="5" name="文本框 4">
            <a:extLst>
              <a:ext uri="{FF2B5EF4-FFF2-40B4-BE49-F238E27FC236}">
                <a16:creationId xmlns="" xmlns:a16="http://schemas.microsoft.com/office/drawing/2014/main" id="{2ECA4731-22F3-4F7E-8D6A-0A6B3DC6F145}"/>
              </a:ext>
            </a:extLst>
          </p:cNvPr>
          <p:cNvSpPr txBox="1"/>
          <p:nvPr/>
        </p:nvSpPr>
        <p:spPr>
          <a:xfrm>
            <a:off x="2052008" y="2457291"/>
            <a:ext cx="4903040" cy="761747"/>
          </a:xfrm>
          <a:prstGeom prst="rect">
            <a:avLst/>
          </a:prstGeom>
          <a:noFill/>
        </p:spPr>
        <p:txBody>
          <a:bodyPr wrap="square" lIns="68580" tIns="34290" rIns="68580" bIns="34290" rtlCol="0">
            <a:spAutoFit/>
          </a:bodyPr>
          <a:lstStyle/>
          <a:p>
            <a:r>
              <a:rPr lang="zh-CN" altLang="en-US" sz="45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三、创作背景</a:t>
            </a:r>
          </a:p>
        </p:txBody>
      </p:sp>
      <p:sp>
        <p:nvSpPr>
          <p:cNvPr id="6" name="文本框 5">
            <a:extLst>
              <a:ext uri="{FF2B5EF4-FFF2-40B4-BE49-F238E27FC236}">
                <a16:creationId xmlns="" xmlns:a16="http://schemas.microsoft.com/office/drawing/2014/main" id="{315F4BA1-FE9F-4A02-86E5-D162E36F4689}"/>
              </a:ext>
            </a:extLst>
          </p:cNvPr>
          <p:cNvSpPr txBox="1"/>
          <p:nvPr/>
        </p:nvSpPr>
        <p:spPr>
          <a:xfrm>
            <a:off x="2052008" y="3253662"/>
            <a:ext cx="4903040" cy="761747"/>
          </a:xfrm>
          <a:prstGeom prst="rect">
            <a:avLst/>
          </a:prstGeom>
          <a:noFill/>
        </p:spPr>
        <p:txBody>
          <a:bodyPr wrap="square" lIns="68580" tIns="34290" rIns="68580" bIns="34290" rtlCol="0">
            <a:spAutoFit/>
          </a:bodyPr>
          <a:lstStyle/>
          <a:p>
            <a:r>
              <a:rPr lang="zh-CN" altLang="en-US" sz="45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四、作者了解</a:t>
            </a:r>
          </a:p>
        </p:txBody>
      </p:sp>
      <p:sp>
        <p:nvSpPr>
          <p:cNvPr id="7" name="文本框 6">
            <a:extLst>
              <a:ext uri="{FF2B5EF4-FFF2-40B4-BE49-F238E27FC236}">
                <a16:creationId xmlns="" xmlns:a16="http://schemas.microsoft.com/office/drawing/2014/main" id="{1F4115B1-BE4D-4C65-92CA-B68EB6653AF3}"/>
              </a:ext>
            </a:extLst>
          </p:cNvPr>
          <p:cNvSpPr txBox="1"/>
          <p:nvPr/>
        </p:nvSpPr>
        <p:spPr>
          <a:xfrm>
            <a:off x="2052008" y="4050033"/>
            <a:ext cx="4903040" cy="761747"/>
          </a:xfrm>
          <a:prstGeom prst="rect">
            <a:avLst/>
          </a:prstGeom>
          <a:noFill/>
        </p:spPr>
        <p:txBody>
          <a:bodyPr wrap="square" lIns="68580" tIns="34290" rIns="68580" bIns="34290" rtlCol="0">
            <a:spAutoFit/>
          </a:bodyPr>
          <a:lstStyle/>
          <a:p>
            <a:r>
              <a:rPr lang="zh-CN" altLang="en-US" sz="45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五</a:t>
            </a:r>
            <a:r>
              <a:rPr lang="zh-CN" altLang="en-US" sz="450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、课后了解</a:t>
            </a:r>
            <a:endParaRPr lang="zh-CN" altLang="en-US" sz="45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endParaRPr>
          </a:p>
        </p:txBody>
      </p:sp>
      <p:pic>
        <p:nvPicPr>
          <p:cNvPr id="8" name="图片 7">
            <a:extLst>
              <a:ext uri="{FF2B5EF4-FFF2-40B4-BE49-F238E27FC236}">
                <a16:creationId xmlns="" xmlns:a16="http://schemas.microsoft.com/office/drawing/2014/main" id="{BACBDF44-8C71-4EB3-ACF1-8979969269E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9381" y="0"/>
            <a:ext cx="4114619" cy="5143500"/>
          </a:xfrm>
          <a:prstGeom prst="rect">
            <a:avLst/>
          </a:prstGeom>
        </p:spPr>
      </p:pic>
    </p:spTree>
    <p:extLst>
      <p:ext uri="{BB962C8B-B14F-4D97-AF65-F5344CB8AC3E}">
        <p14:creationId xmlns:p14="http://schemas.microsoft.com/office/powerpoint/2010/main" val="23677753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65D54ABE-1A79-4E95-8192-5C10B612FFBF}"/>
              </a:ext>
            </a:extLst>
          </p:cNvPr>
          <p:cNvSpPr txBox="1"/>
          <p:nvPr/>
        </p:nvSpPr>
        <p:spPr>
          <a:xfrm>
            <a:off x="144733" y="115825"/>
            <a:ext cx="2682575"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四、作者了解</a:t>
            </a:r>
          </a:p>
        </p:txBody>
      </p:sp>
      <p:sp>
        <p:nvSpPr>
          <p:cNvPr id="3" name="文本框 2">
            <a:extLst>
              <a:ext uri="{FF2B5EF4-FFF2-40B4-BE49-F238E27FC236}">
                <a16:creationId xmlns="" xmlns:a16="http://schemas.microsoft.com/office/drawing/2014/main" id="{4A5D35EA-9A7F-4791-BB00-004686CE5886}"/>
              </a:ext>
            </a:extLst>
          </p:cNvPr>
          <p:cNvSpPr txBox="1"/>
          <p:nvPr/>
        </p:nvSpPr>
        <p:spPr>
          <a:xfrm>
            <a:off x="621103" y="1196915"/>
            <a:ext cx="1196915"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主要成就</a:t>
            </a:r>
          </a:p>
        </p:txBody>
      </p:sp>
      <p:sp>
        <p:nvSpPr>
          <p:cNvPr id="4" name="文本框 3">
            <a:extLst>
              <a:ext uri="{FF2B5EF4-FFF2-40B4-BE49-F238E27FC236}">
                <a16:creationId xmlns="" xmlns:a16="http://schemas.microsoft.com/office/drawing/2014/main" id="{6E972F10-1EB5-474E-8CC8-5370DFA72731}"/>
              </a:ext>
            </a:extLst>
          </p:cNvPr>
          <p:cNvSpPr txBox="1"/>
          <p:nvPr/>
        </p:nvSpPr>
        <p:spPr>
          <a:xfrm>
            <a:off x="621102" y="1659766"/>
            <a:ext cx="7084444" cy="2100575"/>
          </a:xfrm>
          <a:prstGeom prst="rect">
            <a:avLst/>
          </a:prstGeom>
          <a:noFill/>
        </p:spPr>
        <p:txBody>
          <a:bodyPr wrap="square" lIns="68580" tIns="34290" rIns="68580" bIns="34290" rtlCol="0">
            <a:spAutoFit/>
          </a:bodyPr>
          <a:lstStyle/>
          <a:p>
            <a:pPr>
              <a:lnSpc>
                <a:spcPct val="150000"/>
              </a:lnSpc>
            </a:pPr>
            <a:r>
              <a:rPr lang="zh-CN" altLang="en-US" sz="1100" dirty="0"/>
              <a:t>世人皆知贺知章的文采，但是，却很少有人知道贺知章的书法。我们书法爱好者能够看到的贺知章的书法代表作品就是其代表作草书</a:t>
            </a:r>
            <a:r>
              <a:rPr lang="en-US" altLang="zh-CN" sz="1100" dirty="0"/>
              <a:t>"</a:t>
            </a:r>
            <a:r>
              <a:rPr lang="zh-CN" altLang="en-US" sz="1100" dirty="0"/>
              <a:t>孝经</a:t>
            </a:r>
            <a:r>
              <a:rPr lang="en-US" altLang="zh-CN" sz="1100" dirty="0"/>
              <a:t>"</a:t>
            </a:r>
            <a:r>
              <a:rPr lang="zh-CN" altLang="en-US" sz="1100" dirty="0"/>
              <a:t>了。贺知章书法善草隶，窦臮</a:t>
            </a:r>
            <a:r>
              <a:rPr lang="en-US" altLang="zh-CN" sz="1100" dirty="0"/>
              <a:t>《</a:t>
            </a:r>
            <a:r>
              <a:rPr lang="zh-CN" altLang="en-US" sz="1100" dirty="0"/>
              <a:t>述书赋</a:t>
            </a:r>
            <a:r>
              <a:rPr lang="en-US" altLang="zh-CN" sz="1100" dirty="0"/>
              <a:t>》</a:t>
            </a:r>
            <a:r>
              <a:rPr lang="zh-CN" altLang="en-US" sz="1100" dirty="0"/>
              <a:t>称：</a:t>
            </a:r>
            <a:r>
              <a:rPr lang="en-US" altLang="zh-CN" sz="1100" dirty="0"/>
              <a:t>"</a:t>
            </a:r>
            <a:r>
              <a:rPr lang="zh-CN" altLang="en-US" sz="1100" dirty="0"/>
              <a:t>湖山降祉，狂客风流，落笔精绝，芳词寡俦，如春林之绚采，实一望而写忧。</a:t>
            </a:r>
            <a:r>
              <a:rPr lang="en-US" altLang="zh-CN" sz="1100" dirty="0"/>
              <a:t>"</a:t>
            </a:r>
            <a:r>
              <a:rPr lang="zh-CN" altLang="en-US" sz="1100" dirty="0"/>
              <a:t>窦蒙注云：</a:t>
            </a:r>
            <a:r>
              <a:rPr lang="en-US" altLang="zh-CN" sz="1100" dirty="0"/>
              <a:t>"(</a:t>
            </a:r>
            <a:r>
              <a:rPr lang="zh-CN" altLang="en-US" sz="1100" dirty="0"/>
              <a:t>贺知章</a:t>
            </a:r>
            <a:r>
              <a:rPr lang="en-US" altLang="zh-CN" sz="1100" dirty="0"/>
              <a:t>)</a:t>
            </a:r>
            <a:r>
              <a:rPr lang="zh-CN" altLang="en-US" sz="1100" dirty="0"/>
              <a:t>每兴酣命笔，好书大字，或三百言，或五百言，诗笔惟命</a:t>
            </a:r>
            <a:r>
              <a:rPr lang="en-US" altLang="zh-CN" sz="1100" dirty="0"/>
              <a:t>……</a:t>
            </a:r>
            <a:r>
              <a:rPr lang="zh-CN" altLang="en-US" sz="1100" dirty="0"/>
              <a:t>忽有好处，与造化相争，非人工所到也。</a:t>
            </a:r>
            <a:r>
              <a:rPr lang="en-US" altLang="zh-CN" sz="1100" dirty="0"/>
              <a:t>"</a:t>
            </a:r>
            <a:r>
              <a:rPr lang="zh-CN" altLang="en-US" sz="1100" dirty="0"/>
              <a:t>窦氏兄弟评唐名家书多讥贬，惟推崇贺知章</a:t>
            </a:r>
            <a:r>
              <a:rPr lang="en-US" altLang="zh-CN" sz="1100" dirty="0"/>
              <a:t>"</a:t>
            </a:r>
            <a:r>
              <a:rPr lang="zh-CN" altLang="en-US" sz="1100" dirty="0"/>
              <a:t>与造化相争，非人工所到</a:t>
            </a:r>
            <a:r>
              <a:rPr lang="en-US" altLang="zh-CN" sz="1100" dirty="0"/>
              <a:t>"</a:t>
            </a:r>
            <a:r>
              <a:rPr lang="zh-CN" altLang="en-US" sz="1100" dirty="0"/>
              <a:t>，可知贺知章当时书法之声誉。李白有</a:t>
            </a:r>
            <a:r>
              <a:rPr lang="en-US" altLang="zh-CN" sz="1100" dirty="0"/>
              <a:t>《</a:t>
            </a:r>
            <a:r>
              <a:rPr lang="zh-CN" altLang="en-US" sz="1100" dirty="0"/>
              <a:t>送贺宾客归越寺</a:t>
            </a:r>
            <a:r>
              <a:rPr lang="en-US" altLang="zh-CN" sz="1100" dirty="0"/>
              <a:t>》</a:t>
            </a:r>
            <a:r>
              <a:rPr lang="zh-CN" altLang="en-US" sz="1100" dirty="0"/>
              <a:t>云：</a:t>
            </a:r>
            <a:r>
              <a:rPr lang="en-US" altLang="zh-CN" sz="1100" dirty="0"/>
              <a:t>"</a:t>
            </a:r>
            <a:r>
              <a:rPr lang="zh-CN" altLang="en-US" sz="1100" dirty="0"/>
              <a:t>镜湖流水漾清波，狂客归舟逸兴多，山阴道士如相见，应写黄庭换白鹅。</a:t>
            </a:r>
            <a:r>
              <a:rPr lang="en-US" altLang="zh-CN" sz="1100" dirty="0"/>
              <a:t>"</a:t>
            </a:r>
            <a:r>
              <a:rPr lang="zh-CN" altLang="en-US" sz="1100" dirty="0"/>
              <a:t>为世传诵。传世书法作品中，墨迹有草书</a:t>
            </a:r>
            <a:r>
              <a:rPr lang="en-US" altLang="zh-CN" sz="1100" dirty="0"/>
              <a:t>《</a:t>
            </a:r>
            <a:r>
              <a:rPr lang="zh-CN" altLang="en-US" sz="1100" dirty="0"/>
              <a:t>孝经</a:t>
            </a:r>
            <a:r>
              <a:rPr lang="en-US" altLang="zh-CN" sz="1100" dirty="0"/>
              <a:t>》</a:t>
            </a:r>
            <a:r>
              <a:rPr lang="zh-CN" altLang="en-US" sz="1100" dirty="0"/>
              <a:t>、石刻</a:t>
            </a:r>
            <a:r>
              <a:rPr lang="en-US" altLang="zh-CN" sz="1100" dirty="0"/>
              <a:t>《</a:t>
            </a:r>
            <a:r>
              <a:rPr lang="zh-CN" altLang="en-US" sz="1100" dirty="0"/>
              <a:t>龙瑞宫记</a:t>
            </a:r>
            <a:r>
              <a:rPr lang="en-US" altLang="zh-CN" sz="1100" dirty="0"/>
              <a:t>》</a:t>
            </a:r>
            <a:r>
              <a:rPr lang="zh-CN" altLang="en-US" sz="1100" dirty="0"/>
              <a:t>等。</a:t>
            </a:r>
            <a:endParaRPr lang="en-US" altLang="zh-CN" sz="1100" dirty="0"/>
          </a:p>
          <a:p>
            <a:pPr>
              <a:lnSpc>
                <a:spcPct val="150000"/>
              </a:lnSpc>
            </a:pPr>
            <a:r>
              <a:rPr lang="en-US" altLang="zh-CN" sz="1100" dirty="0"/>
              <a:t>《</a:t>
            </a:r>
            <a:r>
              <a:rPr lang="zh-CN" altLang="en-US" sz="1100" dirty="0"/>
              <a:t>孝经</a:t>
            </a:r>
            <a:r>
              <a:rPr lang="en-US" altLang="zh-CN" sz="1100" dirty="0"/>
              <a:t>》</a:t>
            </a:r>
            <a:r>
              <a:rPr lang="zh-CN" altLang="en-US" sz="1100" dirty="0"/>
              <a:t>全卷纵笔如飞，一气呵成，龙蛇飞舞，神采奕奕。略取隶意，融入章草，以求高古。既有唐人的严谨作风，又有晋人流润飞扬的风姿，对晚唐和宋人书风影响巨大。</a:t>
            </a:r>
          </a:p>
        </p:txBody>
      </p:sp>
    </p:spTree>
    <p:extLst>
      <p:ext uri="{BB962C8B-B14F-4D97-AF65-F5344CB8AC3E}">
        <p14:creationId xmlns:p14="http://schemas.microsoft.com/office/powerpoint/2010/main" val="21276861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 calcmode="lin" valueType="num">
                                      <p:cBhvr>
                                        <p:cTn id="16" dur="1000" fill="hold"/>
                                        <p:tgtEl>
                                          <p:spTgt spid="4"/>
                                        </p:tgtEl>
                                        <p:attrNameLst>
                                          <p:attrName>style.rotation</p:attrName>
                                        </p:attrNameLst>
                                      </p:cBhvr>
                                      <p:tavLst>
                                        <p:tav tm="0">
                                          <p:val>
                                            <p:fltVal val="90"/>
                                          </p:val>
                                        </p:tav>
                                        <p:tav tm="100000">
                                          <p:val>
                                            <p:fltVal val="0"/>
                                          </p:val>
                                        </p:tav>
                                      </p:tavLst>
                                    </p:anim>
                                    <p:animEffect transition="in" filter="fade">
                                      <p:cBhvr>
                                        <p:cTn id="1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B5873AB4-B409-4A03-962D-D052AAFC6BB1}"/>
              </a:ext>
            </a:extLst>
          </p:cNvPr>
          <p:cNvSpPr txBox="1"/>
          <p:nvPr/>
        </p:nvSpPr>
        <p:spPr>
          <a:xfrm>
            <a:off x="144733" y="115825"/>
            <a:ext cx="2682575"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四、作者了解</a:t>
            </a:r>
          </a:p>
        </p:txBody>
      </p:sp>
      <p:sp>
        <p:nvSpPr>
          <p:cNvPr id="3" name="文本框 2">
            <a:extLst>
              <a:ext uri="{FF2B5EF4-FFF2-40B4-BE49-F238E27FC236}">
                <a16:creationId xmlns="" xmlns:a16="http://schemas.microsoft.com/office/drawing/2014/main" id="{397C93D3-4F15-4229-B19F-6F159FE58141}"/>
              </a:ext>
            </a:extLst>
          </p:cNvPr>
          <p:cNvSpPr txBox="1"/>
          <p:nvPr/>
        </p:nvSpPr>
        <p:spPr>
          <a:xfrm>
            <a:off x="621103" y="1196915"/>
            <a:ext cx="1196915"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历史评价</a:t>
            </a:r>
          </a:p>
        </p:txBody>
      </p:sp>
      <p:sp>
        <p:nvSpPr>
          <p:cNvPr id="4" name="文本框 3">
            <a:extLst>
              <a:ext uri="{FF2B5EF4-FFF2-40B4-BE49-F238E27FC236}">
                <a16:creationId xmlns="" xmlns:a16="http://schemas.microsoft.com/office/drawing/2014/main" id="{26CC5527-1E69-469F-A57B-938C136EEA03}"/>
              </a:ext>
            </a:extLst>
          </p:cNvPr>
          <p:cNvSpPr txBox="1"/>
          <p:nvPr/>
        </p:nvSpPr>
        <p:spPr>
          <a:xfrm>
            <a:off x="621102" y="1659767"/>
            <a:ext cx="7084444" cy="1361911"/>
          </a:xfrm>
          <a:prstGeom prst="rect">
            <a:avLst/>
          </a:prstGeom>
          <a:noFill/>
        </p:spPr>
        <p:txBody>
          <a:bodyPr wrap="square" lIns="68580" tIns="34290" rIns="68580" bIns="34290" rtlCol="0">
            <a:spAutoFit/>
          </a:bodyPr>
          <a:lstStyle/>
          <a:p>
            <a:pPr>
              <a:lnSpc>
                <a:spcPct val="150000"/>
              </a:lnSpc>
            </a:pPr>
            <a:r>
              <a:rPr lang="zh-CN" altLang="en-US" dirty="0"/>
              <a:t>杨衡诗云：</a:t>
            </a:r>
            <a:r>
              <a:rPr lang="en-US" altLang="zh-CN" dirty="0"/>
              <a:t>"</a:t>
            </a:r>
            <a:r>
              <a:rPr lang="zh-CN" altLang="en-US" dirty="0"/>
              <a:t>正是忆山时，复送归山客。</a:t>
            </a:r>
            <a:r>
              <a:rPr lang="en-US" altLang="zh-CN" dirty="0"/>
              <a:t>"</a:t>
            </a:r>
            <a:r>
              <a:rPr lang="zh-CN" altLang="en-US" dirty="0"/>
              <a:t>张籍云：</a:t>
            </a:r>
            <a:r>
              <a:rPr lang="en-US" altLang="zh-CN" dirty="0"/>
              <a:t>"</a:t>
            </a:r>
            <a:r>
              <a:rPr lang="zh-CN" altLang="en-US" dirty="0"/>
              <a:t>长因送人处，忆得别家时。</a:t>
            </a:r>
            <a:r>
              <a:rPr lang="en-US" altLang="zh-CN" dirty="0"/>
              <a:t>"</a:t>
            </a:r>
            <a:r>
              <a:rPr lang="zh-CN" altLang="en-US" dirty="0"/>
              <a:t>卢象</a:t>
            </a:r>
            <a:r>
              <a:rPr lang="en-US" altLang="zh-CN" dirty="0"/>
              <a:t>《</a:t>
            </a:r>
            <a:r>
              <a:rPr lang="zh-CN" altLang="en-US" dirty="0"/>
              <a:t>还家诗</a:t>
            </a:r>
            <a:r>
              <a:rPr lang="en-US" altLang="zh-CN" dirty="0"/>
              <a:t>》</a:t>
            </a:r>
            <a:r>
              <a:rPr lang="zh-CN" altLang="en-US" dirty="0"/>
              <a:t>云：</a:t>
            </a:r>
            <a:r>
              <a:rPr lang="en-US" altLang="zh-CN" dirty="0"/>
              <a:t>"</a:t>
            </a:r>
            <a:r>
              <a:rPr lang="zh-CN" altLang="en-US" dirty="0"/>
              <a:t>小弟更孩幼，归来不相识。</a:t>
            </a:r>
            <a:r>
              <a:rPr lang="en-US" altLang="zh-CN" dirty="0"/>
              <a:t>"</a:t>
            </a:r>
            <a:r>
              <a:rPr lang="zh-CN" altLang="en-US" dirty="0"/>
              <a:t>贺知章云：</a:t>
            </a:r>
            <a:r>
              <a:rPr lang="en-US" altLang="zh-CN" dirty="0"/>
              <a:t>"</a:t>
            </a:r>
            <a:r>
              <a:rPr lang="zh-CN" altLang="en-US" dirty="0"/>
              <a:t>儿童相见不相识，笑问客从何处来。</a:t>
            </a:r>
            <a:r>
              <a:rPr lang="en-US" altLang="zh-CN" dirty="0"/>
              <a:t>"</a:t>
            </a:r>
            <a:r>
              <a:rPr lang="zh-CN" altLang="en-US" dirty="0"/>
              <a:t>语益换而益佳，善脱胎者，宜参之。近时严坦叔</a:t>
            </a:r>
            <a:r>
              <a:rPr lang="en-US" altLang="zh-CN" dirty="0"/>
              <a:t>《</a:t>
            </a:r>
            <a:r>
              <a:rPr lang="zh-CN" altLang="en-US" dirty="0"/>
              <a:t>还家诗</a:t>
            </a:r>
            <a:r>
              <a:rPr lang="en-US" altLang="zh-CN" dirty="0"/>
              <a:t>》</a:t>
            </a:r>
            <a:r>
              <a:rPr lang="zh-CN" altLang="en-US" dirty="0"/>
              <a:t>亦有</a:t>
            </a:r>
            <a:r>
              <a:rPr lang="en-US" altLang="zh-CN" dirty="0"/>
              <a:t>"</a:t>
            </a:r>
            <a:r>
              <a:rPr lang="zh-CN" altLang="en-US" dirty="0"/>
              <a:t>旧时巷陌浑忘记，却问新移来住人</a:t>
            </a:r>
            <a:r>
              <a:rPr lang="en-US" altLang="zh-CN" dirty="0"/>
              <a:t>"</a:t>
            </a:r>
            <a:r>
              <a:rPr lang="zh-CN" altLang="en-US" dirty="0"/>
              <a:t>，颇得知章之遗意。</a:t>
            </a:r>
            <a:r>
              <a:rPr lang="en-US" altLang="zh-CN" dirty="0"/>
              <a:t>(</a:t>
            </a:r>
            <a:r>
              <a:rPr lang="zh-CN" altLang="en-US" dirty="0"/>
              <a:t>宋</a:t>
            </a:r>
            <a:r>
              <a:rPr lang="en-US" altLang="zh-CN" dirty="0"/>
              <a:t>·</a:t>
            </a:r>
            <a:r>
              <a:rPr lang="zh-CN" altLang="en-US" dirty="0"/>
              <a:t>范晞文</a:t>
            </a:r>
            <a:r>
              <a:rPr lang="en-US" altLang="zh-CN" dirty="0"/>
              <a:t>《</a:t>
            </a:r>
            <a:r>
              <a:rPr lang="zh-CN" altLang="en-US" dirty="0"/>
              <a:t>对床夜话</a:t>
            </a:r>
            <a:r>
              <a:rPr lang="en-US" altLang="zh-CN" dirty="0"/>
              <a:t>》)</a:t>
            </a:r>
            <a:endParaRPr lang="zh-CN" altLang="en-US" dirty="0"/>
          </a:p>
        </p:txBody>
      </p:sp>
      <p:pic>
        <p:nvPicPr>
          <p:cNvPr id="7" name="图片 6">
            <a:extLst>
              <a:ext uri="{FF2B5EF4-FFF2-40B4-BE49-F238E27FC236}">
                <a16:creationId xmlns="" xmlns:a16="http://schemas.microsoft.com/office/drawing/2014/main" id="{7831F58E-5BBC-41C6-A03A-EB66F67CD5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9381" y="0"/>
            <a:ext cx="4114619" cy="5143500"/>
          </a:xfrm>
          <a:prstGeom prst="rect">
            <a:avLst/>
          </a:prstGeom>
        </p:spPr>
      </p:pic>
    </p:spTree>
    <p:extLst>
      <p:ext uri="{BB962C8B-B14F-4D97-AF65-F5344CB8AC3E}">
        <p14:creationId xmlns:p14="http://schemas.microsoft.com/office/powerpoint/2010/main" val="16925586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 calcmode="lin" valueType="num">
                                      <p:cBhvr>
                                        <p:cTn id="16" dur="1000" fill="hold"/>
                                        <p:tgtEl>
                                          <p:spTgt spid="4"/>
                                        </p:tgtEl>
                                        <p:attrNameLst>
                                          <p:attrName>style.rotation</p:attrName>
                                        </p:attrNameLst>
                                      </p:cBhvr>
                                      <p:tavLst>
                                        <p:tav tm="0">
                                          <p:val>
                                            <p:fltVal val="90"/>
                                          </p:val>
                                        </p:tav>
                                        <p:tav tm="100000">
                                          <p:val>
                                            <p:fltVal val="0"/>
                                          </p:val>
                                        </p:tav>
                                      </p:tavLst>
                                    </p:anim>
                                    <p:animEffect transition="in" filter="fade">
                                      <p:cBhvr>
                                        <p:cTn id="1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43DE799E-AB88-4139-BB63-BC1DBBD43D14}"/>
              </a:ext>
            </a:extLst>
          </p:cNvPr>
          <p:cNvSpPr txBox="1"/>
          <p:nvPr/>
        </p:nvSpPr>
        <p:spPr>
          <a:xfrm>
            <a:off x="144733" y="115825"/>
            <a:ext cx="2682575"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五、课后了解</a:t>
            </a:r>
          </a:p>
        </p:txBody>
      </p:sp>
      <p:sp>
        <p:nvSpPr>
          <p:cNvPr id="3" name="文本框 2">
            <a:extLst>
              <a:ext uri="{FF2B5EF4-FFF2-40B4-BE49-F238E27FC236}">
                <a16:creationId xmlns="" xmlns:a16="http://schemas.microsoft.com/office/drawing/2014/main" id="{A9E78F3B-2B8D-4331-AFEB-7254D6AA5C65}"/>
              </a:ext>
            </a:extLst>
          </p:cNvPr>
          <p:cNvSpPr txBox="1"/>
          <p:nvPr/>
        </p:nvSpPr>
        <p:spPr>
          <a:xfrm>
            <a:off x="621103" y="1196915"/>
            <a:ext cx="1196915"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主要作品</a:t>
            </a:r>
          </a:p>
        </p:txBody>
      </p:sp>
      <p:sp>
        <p:nvSpPr>
          <p:cNvPr id="4" name="文本框 3">
            <a:extLst>
              <a:ext uri="{FF2B5EF4-FFF2-40B4-BE49-F238E27FC236}">
                <a16:creationId xmlns="" xmlns:a16="http://schemas.microsoft.com/office/drawing/2014/main" id="{47B8FCCE-1C0B-4547-9A1B-8661AABD98C0}"/>
              </a:ext>
            </a:extLst>
          </p:cNvPr>
          <p:cNvSpPr txBox="1"/>
          <p:nvPr/>
        </p:nvSpPr>
        <p:spPr>
          <a:xfrm>
            <a:off x="892565" y="1659768"/>
            <a:ext cx="2206205" cy="5886227"/>
          </a:xfrm>
          <a:prstGeom prst="rect">
            <a:avLst/>
          </a:prstGeom>
          <a:noFill/>
        </p:spPr>
        <p:txBody>
          <a:bodyPr wrap="square" lIns="68580" tIns="34290" rIns="68580" bIns="34290" numCol="1" rtlCol="0">
            <a:spAutoFit/>
          </a:bodyPr>
          <a:lstStyle/>
          <a:p>
            <a:pPr>
              <a:lnSpc>
                <a:spcPct val="150000"/>
              </a:lnSpc>
            </a:pPr>
            <a:r>
              <a:rPr lang="zh-CN" altLang="en-US" dirty="0"/>
              <a:t>唐禅社首乐章</a:t>
            </a:r>
            <a:r>
              <a:rPr lang="en-US" altLang="zh-CN" dirty="0"/>
              <a:t>·</a:t>
            </a:r>
            <a:r>
              <a:rPr lang="zh-CN" altLang="en-US" dirty="0"/>
              <a:t>顺和</a:t>
            </a:r>
          </a:p>
          <a:p>
            <a:pPr>
              <a:lnSpc>
                <a:spcPct val="150000"/>
              </a:lnSpc>
            </a:pPr>
            <a:r>
              <a:rPr lang="zh-CN" altLang="en-US" dirty="0"/>
              <a:t>唐禅社首乐章</a:t>
            </a:r>
            <a:r>
              <a:rPr lang="en-US" altLang="zh-CN" dirty="0"/>
              <a:t>·</a:t>
            </a:r>
            <a:r>
              <a:rPr lang="zh-CN" altLang="en-US" dirty="0"/>
              <a:t>太和</a:t>
            </a:r>
          </a:p>
          <a:p>
            <a:pPr>
              <a:lnSpc>
                <a:spcPct val="150000"/>
              </a:lnSpc>
            </a:pPr>
            <a:r>
              <a:rPr lang="zh-CN" altLang="en-US" dirty="0"/>
              <a:t>唐禅社首乐章</a:t>
            </a:r>
            <a:r>
              <a:rPr lang="en-US" altLang="zh-CN" dirty="0"/>
              <a:t>·</a:t>
            </a:r>
            <a:r>
              <a:rPr lang="zh-CN" altLang="en-US" dirty="0"/>
              <a:t>肃和</a:t>
            </a:r>
          </a:p>
          <a:p>
            <a:pPr>
              <a:lnSpc>
                <a:spcPct val="150000"/>
              </a:lnSpc>
            </a:pPr>
            <a:r>
              <a:rPr lang="zh-CN" altLang="en-US" dirty="0"/>
              <a:t>唐禅社首乐章</a:t>
            </a:r>
            <a:r>
              <a:rPr lang="en-US" altLang="zh-CN" dirty="0"/>
              <a:t>·</a:t>
            </a:r>
            <a:r>
              <a:rPr lang="zh-CN" altLang="en-US" dirty="0"/>
              <a:t>雍和</a:t>
            </a:r>
          </a:p>
          <a:p>
            <a:pPr>
              <a:lnSpc>
                <a:spcPct val="150000"/>
              </a:lnSpc>
            </a:pPr>
            <a:r>
              <a:rPr lang="zh-CN" altLang="en-US" dirty="0"/>
              <a:t>唐禅社首乐章</a:t>
            </a:r>
            <a:r>
              <a:rPr lang="en-US" altLang="zh-CN" dirty="0"/>
              <a:t>·</a:t>
            </a:r>
            <a:r>
              <a:rPr lang="zh-CN" altLang="en-US" dirty="0"/>
              <a:t>寿和</a:t>
            </a:r>
          </a:p>
          <a:p>
            <a:pPr>
              <a:lnSpc>
                <a:spcPct val="150000"/>
              </a:lnSpc>
            </a:pPr>
            <a:r>
              <a:rPr lang="zh-CN" altLang="en-US" dirty="0"/>
              <a:t>唐禅社首乐章</a:t>
            </a:r>
            <a:r>
              <a:rPr lang="en-US" altLang="zh-CN" dirty="0"/>
              <a:t>·</a:t>
            </a:r>
            <a:r>
              <a:rPr lang="zh-CN" altLang="en-US" dirty="0"/>
              <a:t>福和</a:t>
            </a:r>
          </a:p>
          <a:p>
            <a:pPr>
              <a:lnSpc>
                <a:spcPct val="150000"/>
              </a:lnSpc>
            </a:pPr>
            <a:r>
              <a:rPr lang="zh-CN" altLang="en-US" dirty="0"/>
              <a:t>太和</a:t>
            </a:r>
          </a:p>
          <a:p>
            <a:pPr>
              <a:lnSpc>
                <a:spcPct val="150000"/>
              </a:lnSpc>
            </a:pPr>
            <a:r>
              <a:rPr lang="zh-CN" altLang="en-US" dirty="0"/>
              <a:t>晓发</a:t>
            </a:r>
          </a:p>
          <a:p>
            <a:pPr>
              <a:lnSpc>
                <a:spcPct val="150000"/>
              </a:lnSpc>
            </a:pPr>
            <a:endParaRPr lang="en-US" altLang="zh-CN" dirty="0"/>
          </a:p>
          <a:p>
            <a:pPr>
              <a:lnSpc>
                <a:spcPct val="150000"/>
              </a:lnSpc>
            </a:pPr>
            <a:endParaRPr lang="en-US" altLang="zh-CN" dirty="0"/>
          </a:p>
          <a:p>
            <a:pPr>
              <a:lnSpc>
                <a:spcPct val="150000"/>
              </a:lnSpc>
            </a:pPr>
            <a:endParaRPr lang="en-US" altLang="zh-CN" dirty="0"/>
          </a:p>
          <a:p>
            <a:pPr>
              <a:lnSpc>
                <a:spcPct val="150000"/>
              </a:lnSpc>
            </a:pPr>
            <a:endParaRPr lang="en-US" altLang="zh-CN" dirty="0"/>
          </a:p>
          <a:p>
            <a:pPr>
              <a:lnSpc>
                <a:spcPct val="150000"/>
              </a:lnSpc>
            </a:pPr>
            <a:endParaRPr lang="en-US" altLang="zh-CN" dirty="0"/>
          </a:p>
          <a:p>
            <a:pPr>
              <a:lnSpc>
                <a:spcPct val="150000"/>
              </a:lnSpc>
            </a:pPr>
            <a:endParaRPr lang="en-US" altLang="zh-CN" dirty="0"/>
          </a:p>
          <a:p>
            <a:pPr>
              <a:lnSpc>
                <a:spcPct val="150000"/>
              </a:lnSpc>
            </a:pPr>
            <a:endParaRPr lang="en-US" altLang="zh-CN" dirty="0"/>
          </a:p>
          <a:p>
            <a:pPr>
              <a:lnSpc>
                <a:spcPct val="150000"/>
              </a:lnSpc>
            </a:pPr>
            <a:endParaRPr lang="en-US" altLang="zh-CN" dirty="0"/>
          </a:p>
          <a:p>
            <a:pPr>
              <a:lnSpc>
                <a:spcPct val="150000"/>
              </a:lnSpc>
            </a:pPr>
            <a:endParaRPr lang="en-US" altLang="zh-CN" dirty="0"/>
          </a:p>
          <a:p>
            <a:pPr>
              <a:lnSpc>
                <a:spcPct val="150000"/>
              </a:lnSpc>
            </a:pPr>
            <a:endParaRPr lang="zh-CN" altLang="en-US" dirty="0"/>
          </a:p>
        </p:txBody>
      </p:sp>
      <p:sp>
        <p:nvSpPr>
          <p:cNvPr id="5" name="文本框 4">
            <a:extLst>
              <a:ext uri="{FF2B5EF4-FFF2-40B4-BE49-F238E27FC236}">
                <a16:creationId xmlns="" xmlns:a16="http://schemas.microsoft.com/office/drawing/2014/main" id="{B2FA87C1-30E4-46D6-B1B7-94A5378998B8}"/>
              </a:ext>
            </a:extLst>
          </p:cNvPr>
          <p:cNvSpPr txBox="1"/>
          <p:nvPr/>
        </p:nvSpPr>
        <p:spPr>
          <a:xfrm>
            <a:off x="3529013" y="1659768"/>
            <a:ext cx="3543300" cy="2977738"/>
          </a:xfrm>
          <a:prstGeom prst="rect">
            <a:avLst/>
          </a:prstGeom>
          <a:noFill/>
        </p:spPr>
        <p:txBody>
          <a:bodyPr wrap="square" lIns="68580" tIns="34290" rIns="68580" bIns="34290" rtlCol="0">
            <a:spAutoFit/>
          </a:bodyPr>
          <a:lstStyle/>
          <a:p>
            <a:pPr>
              <a:lnSpc>
                <a:spcPct val="150000"/>
              </a:lnSpc>
            </a:pPr>
            <a:r>
              <a:rPr lang="zh-CN" altLang="en-US" dirty="0"/>
              <a:t>奉和御制春台望</a:t>
            </a:r>
          </a:p>
          <a:p>
            <a:pPr>
              <a:lnSpc>
                <a:spcPct val="150000"/>
              </a:lnSpc>
            </a:pPr>
            <a:r>
              <a:rPr lang="zh-CN" altLang="en-US" dirty="0"/>
              <a:t>望人家桃李花</a:t>
            </a:r>
          </a:p>
          <a:p>
            <a:pPr>
              <a:lnSpc>
                <a:spcPct val="150000"/>
              </a:lnSpc>
            </a:pPr>
            <a:r>
              <a:rPr lang="zh-CN" altLang="en-US" dirty="0"/>
              <a:t>送人之军</a:t>
            </a:r>
          </a:p>
          <a:p>
            <a:pPr>
              <a:lnSpc>
                <a:spcPct val="150000"/>
              </a:lnSpc>
            </a:pPr>
            <a:r>
              <a:rPr lang="zh-CN" altLang="en-US" dirty="0"/>
              <a:t>奉和圣制送张说上集贤学士赐宴赋得谟字</a:t>
            </a:r>
          </a:p>
          <a:p>
            <a:pPr>
              <a:lnSpc>
                <a:spcPct val="150000"/>
              </a:lnSpc>
            </a:pPr>
            <a:r>
              <a:rPr lang="zh-CN" altLang="en-US" dirty="0"/>
              <a:t>奉和圣制送张说巡边</a:t>
            </a:r>
          </a:p>
          <a:p>
            <a:pPr>
              <a:lnSpc>
                <a:spcPct val="150000"/>
              </a:lnSpc>
            </a:pPr>
            <a:r>
              <a:rPr lang="zh-CN" altLang="en-US" dirty="0"/>
              <a:t>题袁氏别业</a:t>
            </a:r>
          </a:p>
          <a:p>
            <a:pPr>
              <a:lnSpc>
                <a:spcPct val="150000"/>
              </a:lnSpc>
            </a:pPr>
            <a:r>
              <a:rPr lang="zh-CN" altLang="en-US" dirty="0"/>
              <a:t>答朝士</a:t>
            </a:r>
          </a:p>
          <a:p>
            <a:pPr>
              <a:lnSpc>
                <a:spcPct val="150000"/>
              </a:lnSpc>
            </a:pPr>
            <a:r>
              <a:rPr lang="zh-CN" altLang="en-US" dirty="0"/>
              <a:t>董孝子黯复仇</a:t>
            </a:r>
          </a:p>
          <a:p>
            <a:pPr>
              <a:lnSpc>
                <a:spcPct val="150000"/>
              </a:lnSpc>
            </a:pPr>
            <a:r>
              <a:rPr lang="zh-CN" altLang="en-US" dirty="0"/>
              <a:t>断句</a:t>
            </a:r>
          </a:p>
        </p:txBody>
      </p:sp>
      <p:pic>
        <p:nvPicPr>
          <p:cNvPr id="6" name="图片 5">
            <a:extLst>
              <a:ext uri="{FF2B5EF4-FFF2-40B4-BE49-F238E27FC236}">
                <a16:creationId xmlns="" xmlns:a16="http://schemas.microsoft.com/office/drawing/2014/main" id="{F48F470D-A713-4871-AE62-AB8CE5B036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57775" y="0"/>
            <a:ext cx="4086225" cy="3064669"/>
          </a:xfrm>
          <a:prstGeom prst="rect">
            <a:avLst/>
          </a:prstGeom>
        </p:spPr>
      </p:pic>
    </p:spTree>
    <p:extLst>
      <p:ext uri="{BB962C8B-B14F-4D97-AF65-F5344CB8AC3E}">
        <p14:creationId xmlns:p14="http://schemas.microsoft.com/office/powerpoint/2010/main" val="3275087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 calcmode="lin" valueType="num">
                                      <p:cBhvr>
                                        <p:cTn id="16" dur="1000" fill="hold"/>
                                        <p:tgtEl>
                                          <p:spTgt spid="4"/>
                                        </p:tgtEl>
                                        <p:attrNameLst>
                                          <p:attrName>style.rotation</p:attrName>
                                        </p:attrNameLst>
                                      </p:cBhvr>
                                      <p:tavLst>
                                        <p:tav tm="0">
                                          <p:val>
                                            <p:fltVal val="90"/>
                                          </p:val>
                                        </p:tav>
                                        <p:tav tm="100000">
                                          <p:val>
                                            <p:fltVal val="0"/>
                                          </p:val>
                                        </p:tav>
                                      </p:tavLst>
                                    </p:anim>
                                    <p:animEffect transition="in" filter="fade">
                                      <p:cBhvr>
                                        <p:cTn id="1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 xmlns:a16="http://schemas.microsoft.com/office/drawing/2014/main" id="{517CF918-9BA4-4263-9C13-16C85B3DDF25}"/>
              </a:ext>
            </a:extLst>
          </p:cNvPr>
          <p:cNvSpPr txBox="1"/>
          <p:nvPr/>
        </p:nvSpPr>
        <p:spPr>
          <a:xfrm>
            <a:off x="693885" y="955386"/>
            <a:ext cx="7217076" cy="1800493"/>
          </a:xfrm>
          <a:prstGeom prst="rect">
            <a:avLst/>
          </a:prstGeom>
          <a:noFill/>
        </p:spPr>
        <p:txBody>
          <a:bodyPr wrap="square" lIns="68580" tIns="34290" rIns="68580" bIns="34290" rtlCol="0">
            <a:spAutoFit/>
          </a:bodyPr>
          <a:lstStyle/>
          <a:p>
            <a:pPr algn="ctr"/>
            <a:r>
              <a:rPr lang="zh-CN" altLang="en-US" sz="113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谢谢观看</a:t>
            </a:r>
          </a:p>
        </p:txBody>
      </p:sp>
      <p:sp>
        <p:nvSpPr>
          <p:cNvPr id="7" name="文本框 6">
            <a:extLst>
              <a:ext uri="{FF2B5EF4-FFF2-40B4-BE49-F238E27FC236}">
                <a16:creationId xmlns="" xmlns:a16="http://schemas.microsoft.com/office/drawing/2014/main" id="{B523B54F-32D3-4646-944F-18C410A837B5}"/>
              </a:ext>
            </a:extLst>
          </p:cNvPr>
          <p:cNvSpPr txBox="1"/>
          <p:nvPr/>
        </p:nvSpPr>
        <p:spPr>
          <a:xfrm>
            <a:off x="3205791" y="2755879"/>
            <a:ext cx="2193266" cy="530915"/>
          </a:xfrm>
          <a:prstGeom prst="rect">
            <a:avLst/>
          </a:prstGeom>
          <a:noFill/>
        </p:spPr>
        <p:txBody>
          <a:bodyPr wrap="square" lIns="68580" tIns="34290" rIns="68580" bIns="34290" rtlCol="0">
            <a:spAutoFit/>
          </a:bodyPr>
          <a:lstStyle/>
          <a:p>
            <a:pPr algn="ctr"/>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教师</a:t>
            </a:r>
            <a:r>
              <a:rPr lang="zh-CN" altLang="en-US" sz="3000" dirty="0" smtClean="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a:t>
            </a:r>
            <a:endPar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endParaRPr>
          </a:p>
        </p:txBody>
      </p:sp>
    </p:spTree>
    <p:extLst>
      <p:ext uri="{BB962C8B-B14F-4D97-AF65-F5344CB8AC3E}">
        <p14:creationId xmlns:p14="http://schemas.microsoft.com/office/powerpoint/2010/main" val="3652852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6"/>
            <a:ext cx="5179807" cy="152352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27787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EA17F2D8-A448-4DC5-A022-A5CC1472198C}"/>
              </a:ext>
            </a:extLst>
          </p:cNvPr>
          <p:cNvPicPr>
            <a:picLocks noChangeAspect="1"/>
          </p:cNvPicPr>
          <p:nvPr/>
        </p:nvPicPr>
        <p:blipFill>
          <a:blip r:embed="rId3">
            <a:extLst>
              <a:ext uri="{BEBA8EAE-BF5A-486C-A8C5-ECC9F3942E4B}">
                <a14:imgProps xmlns:a14="http://schemas.microsoft.com/office/drawing/2010/main">
                  <a14:imgLayer>
                    <a14:imgEffect>
                      <a14:saturation sat="0"/>
                    </a14:imgEffect>
                  </a14:imgLayer>
                </a14:imgProps>
              </a:ext>
            </a:extLst>
          </a:blip>
          <a:stretch>
            <a:fillRect/>
          </a:stretch>
        </p:blipFill>
        <p:spPr>
          <a:xfrm>
            <a:off x="610639" y="1181137"/>
            <a:ext cx="1892857" cy="2821429"/>
          </a:xfrm>
          <a:prstGeom prst="rect">
            <a:avLst/>
          </a:prstGeom>
        </p:spPr>
      </p:pic>
      <p:sp>
        <p:nvSpPr>
          <p:cNvPr id="3" name="文本框 2">
            <a:extLst>
              <a:ext uri="{FF2B5EF4-FFF2-40B4-BE49-F238E27FC236}">
                <a16:creationId xmlns="" xmlns:a16="http://schemas.microsoft.com/office/drawing/2014/main" id="{9582066E-695B-4A91-B5FB-C5D3D58645B0}"/>
              </a:ext>
            </a:extLst>
          </p:cNvPr>
          <p:cNvSpPr txBox="1"/>
          <p:nvPr/>
        </p:nvSpPr>
        <p:spPr>
          <a:xfrm>
            <a:off x="411910" y="4199598"/>
            <a:ext cx="2290313" cy="284693"/>
          </a:xfrm>
          <a:prstGeom prst="rect">
            <a:avLst/>
          </a:prstGeom>
          <a:noFill/>
        </p:spPr>
        <p:txBody>
          <a:bodyPr wrap="square" lIns="68580" tIns="34290" rIns="68580" bIns="34290" rtlCol="0">
            <a:spAutoFit/>
          </a:bodyPr>
          <a:lstStyle/>
          <a:p>
            <a:pPr algn="ctr"/>
            <a:r>
              <a:rPr lang="zh-CN" altLang="en-US" dirty="0"/>
              <a:t>唐代作家：贺知章</a:t>
            </a:r>
          </a:p>
        </p:txBody>
      </p:sp>
      <p:sp>
        <p:nvSpPr>
          <p:cNvPr id="4" name="文本框 3">
            <a:extLst>
              <a:ext uri="{FF2B5EF4-FFF2-40B4-BE49-F238E27FC236}">
                <a16:creationId xmlns="" xmlns:a16="http://schemas.microsoft.com/office/drawing/2014/main" id="{EDCBE625-5FEE-420F-B3D1-404589C182CB}"/>
              </a:ext>
            </a:extLst>
          </p:cNvPr>
          <p:cNvSpPr txBox="1"/>
          <p:nvPr/>
        </p:nvSpPr>
        <p:spPr>
          <a:xfrm>
            <a:off x="144733" y="115825"/>
            <a:ext cx="1786160"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一、原文</a:t>
            </a:r>
          </a:p>
        </p:txBody>
      </p:sp>
      <p:sp>
        <p:nvSpPr>
          <p:cNvPr id="5" name="文本框 4">
            <a:extLst>
              <a:ext uri="{FF2B5EF4-FFF2-40B4-BE49-F238E27FC236}">
                <a16:creationId xmlns="" xmlns:a16="http://schemas.microsoft.com/office/drawing/2014/main" id="{8D5B25EA-27A4-46BC-A6D7-BBFF80C430DA}"/>
              </a:ext>
            </a:extLst>
          </p:cNvPr>
          <p:cNvSpPr txBox="1"/>
          <p:nvPr/>
        </p:nvSpPr>
        <p:spPr>
          <a:xfrm>
            <a:off x="3443134" y="1037353"/>
            <a:ext cx="3209277" cy="1146468"/>
          </a:xfrm>
          <a:prstGeom prst="rect">
            <a:avLst/>
          </a:prstGeom>
          <a:noFill/>
        </p:spPr>
        <p:txBody>
          <a:bodyPr wrap="square" lIns="68580" tIns="34290" rIns="68580" bIns="34290" rtlCol="0">
            <a:spAutoFit/>
          </a:bodyPr>
          <a:lstStyle/>
          <a:p>
            <a:pPr algn="ctr">
              <a:lnSpc>
                <a:spcPct val="250000"/>
              </a:lnSpc>
            </a:pPr>
            <a:r>
              <a:rPr lang="zh-CN" altLang="en-US" dirty="0"/>
              <a:t>少小离家老大回，乡音无改鬓毛衰。</a:t>
            </a:r>
            <a:endParaRPr lang="en-US" altLang="zh-CN" dirty="0"/>
          </a:p>
          <a:p>
            <a:pPr algn="ctr">
              <a:lnSpc>
                <a:spcPct val="250000"/>
              </a:lnSpc>
            </a:pPr>
            <a:r>
              <a:rPr lang="zh-CN" altLang="en-US" dirty="0"/>
              <a:t>儿童相见不相识，笑问客从何处来。</a:t>
            </a:r>
          </a:p>
        </p:txBody>
      </p:sp>
      <p:sp>
        <p:nvSpPr>
          <p:cNvPr id="6" name="文本框 5">
            <a:extLst>
              <a:ext uri="{FF2B5EF4-FFF2-40B4-BE49-F238E27FC236}">
                <a16:creationId xmlns="" xmlns:a16="http://schemas.microsoft.com/office/drawing/2014/main" id="{480B45DD-BA92-4AE1-BCA1-9DBE5347AE03}"/>
              </a:ext>
            </a:extLst>
          </p:cNvPr>
          <p:cNvSpPr txBox="1"/>
          <p:nvPr/>
        </p:nvSpPr>
        <p:spPr>
          <a:xfrm>
            <a:off x="3443134" y="482185"/>
            <a:ext cx="3209277" cy="607859"/>
          </a:xfrm>
          <a:prstGeom prst="rect">
            <a:avLst/>
          </a:prstGeom>
          <a:noFill/>
        </p:spPr>
        <p:txBody>
          <a:bodyPr wrap="square" lIns="68580" tIns="34290" rIns="68580" bIns="34290" rtlCol="0">
            <a:spAutoFit/>
          </a:bodyPr>
          <a:lstStyle/>
          <a:p>
            <a:pPr algn="ctr">
              <a:lnSpc>
                <a:spcPct val="250000"/>
              </a:lnSpc>
            </a:pPr>
            <a:r>
              <a:rPr lang="zh-CN" altLang="en-US" b="1" dirty="0"/>
              <a:t>回乡偶书二首</a:t>
            </a:r>
            <a:r>
              <a:rPr lang="en-US" altLang="zh-CN" b="1" dirty="0"/>
              <a:t>·</a:t>
            </a:r>
            <a:r>
              <a:rPr lang="zh-CN" altLang="en-US" b="1" dirty="0"/>
              <a:t>其一</a:t>
            </a:r>
            <a:endParaRPr lang="zh-CN" altLang="en-US" dirty="0"/>
          </a:p>
        </p:txBody>
      </p:sp>
      <p:sp>
        <p:nvSpPr>
          <p:cNvPr id="8" name="文本框 7">
            <a:extLst>
              <a:ext uri="{FF2B5EF4-FFF2-40B4-BE49-F238E27FC236}">
                <a16:creationId xmlns="" xmlns:a16="http://schemas.microsoft.com/office/drawing/2014/main" id="{097C3F88-5942-451B-9CE3-08EBC6A4BB8F}"/>
              </a:ext>
            </a:extLst>
          </p:cNvPr>
          <p:cNvSpPr txBox="1"/>
          <p:nvPr/>
        </p:nvSpPr>
        <p:spPr>
          <a:xfrm>
            <a:off x="3443134" y="2690522"/>
            <a:ext cx="3209277" cy="1792798"/>
          </a:xfrm>
          <a:prstGeom prst="rect">
            <a:avLst/>
          </a:prstGeom>
          <a:noFill/>
        </p:spPr>
        <p:txBody>
          <a:bodyPr wrap="square" lIns="68580" tIns="34290" rIns="68580" bIns="34290" rtlCol="0">
            <a:spAutoFit/>
          </a:bodyPr>
          <a:lstStyle/>
          <a:p>
            <a:pPr algn="ctr">
              <a:lnSpc>
                <a:spcPct val="200000"/>
              </a:lnSpc>
            </a:pPr>
            <a:r>
              <a:rPr lang="zh-CN" altLang="en-US" dirty="0"/>
              <a:t>少小离家老大回，乡音无改鬓毛衰。</a:t>
            </a:r>
            <a:r>
              <a:rPr lang="en-US" altLang="zh-CN" dirty="0"/>
              <a:t/>
            </a:r>
            <a:br>
              <a:rPr lang="en-US" altLang="zh-CN" dirty="0"/>
            </a:br>
            <a:r>
              <a:rPr lang="zh-CN" altLang="en-US" dirty="0"/>
              <a:t>儿童相见不相识，笑问客从何处来。</a:t>
            </a:r>
          </a:p>
          <a:p>
            <a:pPr algn="ctr">
              <a:lnSpc>
                <a:spcPct val="200000"/>
              </a:lnSpc>
            </a:pPr>
            <a:r>
              <a:rPr lang="zh-CN" altLang="en-US" dirty="0"/>
              <a:t>离别家乡岁月多，近来人事半消磨。</a:t>
            </a:r>
            <a:br>
              <a:rPr lang="zh-CN" altLang="en-US" dirty="0"/>
            </a:br>
            <a:r>
              <a:rPr lang="zh-CN" altLang="en-US" dirty="0"/>
              <a:t>唯有门前镜湖水，春风不改旧时波。</a:t>
            </a:r>
          </a:p>
        </p:txBody>
      </p:sp>
      <p:sp>
        <p:nvSpPr>
          <p:cNvPr id="9" name="文本框 8">
            <a:extLst>
              <a:ext uri="{FF2B5EF4-FFF2-40B4-BE49-F238E27FC236}">
                <a16:creationId xmlns="" xmlns:a16="http://schemas.microsoft.com/office/drawing/2014/main" id="{8DF1850F-2B65-4F74-AD46-A7F6F76FF691}"/>
              </a:ext>
            </a:extLst>
          </p:cNvPr>
          <p:cNvSpPr txBox="1"/>
          <p:nvPr/>
        </p:nvSpPr>
        <p:spPr>
          <a:xfrm>
            <a:off x="3443134" y="2135354"/>
            <a:ext cx="3209277" cy="607859"/>
          </a:xfrm>
          <a:prstGeom prst="rect">
            <a:avLst/>
          </a:prstGeom>
          <a:noFill/>
        </p:spPr>
        <p:txBody>
          <a:bodyPr wrap="square" lIns="68580" tIns="34290" rIns="68580" bIns="34290" rtlCol="0">
            <a:spAutoFit/>
          </a:bodyPr>
          <a:lstStyle/>
          <a:p>
            <a:pPr algn="ctr">
              <a:lnSpc>
                <a:spcPct val="250000"/>
              </a:lnSpc>
            </a:pPr>
            <a:r>
              <a:rPr lang="zh-CN" altLang="en-US" b="1" dirty="0"/>
              <a:t>回乡偶书二首</a:t>
            </a:r>
            <a:r>
              <a:rPr lang="en-US" altLang="zh-CN" b="1" dirty="0"/>
              <a:t>·</a:t>
            </a:r>
            <a:r>
              <a:rPr lang="zh-CN" altLang="en-US" b="1" dirty="0"/>
              <a:t>其二</a:t>
            </a:r>
            <a:endParaRPr lang="zh-CN" altLang="en-US" dirty="0"/>
          </a:p>
        </p:txBody>
      </p:sp>
      <p:pic>
        <p:nvPicPr>
          <p:cNvPr id="10" name="图片 9">
            <a:extLst>
              <a:ext uri="{FF2B5EF4-FFF2-40B4-BE49-F238E27FC236}">
                <a16:creationId xmlns="" xmlns:a16="http://schemas.microsoft.com/office/drawing/2014/main" id="{0E337957-8F2D-4EAB-A96A-A0E0BFC4F77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57775" y="0"/>
            <a:ext cx="4086225" cy="3064669"/>
          </a:xfrm>
          <a:prstGeom prst="rect">
            <a:avLst/>
          </a:prstGeom>
        </p:spPr>
      </p:pic>
    </p:spTree>
    <p:extLst>
      <p:ext uri="{BB962C8B-B14F-4D97-AF65-F5344CB8AC3E}">
        <p14:creationId xmlns:p14="http://schemas.microsoft.com/office/powerpoint/2010/main" val="9289877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F04D25F-E42F-43D1-8767-A69A41FB8DD3}"/>
              </a:ext>
            </a:extLst>
          </p:cNvPr>
          <p:cNvSpPr txBox="1"/>
          <p:nvPr/>
        </p:nvSpPr>
        <p:spPr>
          <a:xfrm>
            <a:off x="144733" y="115825"/>
            <a:ext cx="4903040"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一、原文</a:t>
            </a:r>
          </a:p>
        </p:txBody>
      </p:sp>
      <p:sp>
        <p:nvSpPr>
          <p:cNvPr id="3" name="文本框 2">
            <a:extLst>
              <a:ext uri="{FF2B5EF4-FFF2-40B4-BE49-F238E27FC236}">
                <a16:creationId xmlns="" xmlns:a16="http://schemas.microsoft.com/office/drawing/2014/main" id="{B7FE3D31-AC4C-4514-B029-E79BF97FA6CD}"/>
              </a:ext>
            </a:extLst>
          </p:cNvPr>
          <p:cNvSpPr txBox="1"/>
          <p:nvPr/>
        </p:nvSpPr>
        <p:spPr>
          <a:xfrm>
            <a:off x="573427" y="1304401"/>
            <a:ext cx="6178041" cy="607859"/>
          </a:xfrm>
          <a:prstGeom prst="rect">
            <a:avLst/>
          </a:prstGeom>
          <a:noFill/>
        </p:spPr>
        <p:txBody>
          <a:bodyPr wrap="square" lIns="68580" tIns="34290" rIns="68580" bIns="34290" rtlCol="0">
            <a:spAutoFit/>
          </a:bodyPr>
          <a:lstStyle/>
          <a:p>
            <a:pPr algn="ctr">
              <a:lnSpc>
                <a:spcPct val="250000"/>
              </a:lnSpc>
            </a:pPr>
            <a:r>
              <a:rPr lang="zh-CN" altLang="en-US" b="1" dirty="0"/>
              <a:t>少小离家老大回，乡音无改鬓毛衰。儿童相见不相识，笑问客从何处来。</a:t>
            </a:r>
          </a:p>
        </p:txBody>
      </p:sp>
      <p:sp>
        <p:nvSpPr>
          <p:cNvPr id="4" name="文本框 3">
            <a:extLst>
              <a:ext uri="{FF2B5EF4-FFF2-40B4-BE49-F238E27FC236}">
                <a16:creationId xmlns="" xmlns:a16="http://schemas.microsoft.com/office/drawing/2014/main" id="{7B56EA14-8970-4A0D-A058-8D39BFB0E1A9}"/>
              </a:ext>
            </a:extLst>
          </p:cNvPr>
          <p:cNvSpPr txBox="1"/>
          <p:nvPr/>
        </p:nvSpPr>
        <p:spPr>
          <a:xfrm>
            <a:off x="2057809" y="828415"/>
            <a:ext cx="3209277" cy="607859"/>
          </a:xfrm>
          <a:prstGeom prst="rect">
            <a:avLst/>
          </a:prstGeom>
          <a:noFill/>
        </p:spPr>
        <p:txBody>
          <a:bodyPr wrap="square" lIns="68580" tIns="34290" rIns="68580" bIns="34290" rtlCol="0">
            <a:spAutoFit/>
          </a:bodyPr>
          <a:lstStyle/>
          <a:p>
            <a:pPr algn="ctr">
              <a:lnSpc>
                <a:spcPct val="250000"/>
              </a:lnSpc>
            </a:pPr>
            <a:r>
              <a:rPr lang="zh-CN" altLang="en-US" b="1" dirty="0"/>
              <a:t>回乡偶书二首</a:t>
            </a:r>
            <a:r>
              <a:rPr lang="en-US" altLang="zh-CN" b="1" dirty="0"/>
              <a:t>·</a:t>
            </a:r>
            <a:r>
              <a:rPr lang="zh-CN" altLang="en-US" b="1" dirty="0"/>
              <a:t>其一</a:t>
            </a:r>
            <a:endParaRPr lang="zh-CN" altLang="en-US" dirty="0"/>
          </a:p>
        </p:txBody>
      </p:sp>
      <p:sp>
        <p:nvSpPr>
          <p:cNvPr id="8" name="文本框 7">
            <a:extLst>
              <a:ext uri="{FF2B5EF4-FFF2-40B4-BE49-F238E27FC236}">
                <a16:creationId xmlns="" xmlns:a16="http://schemas.microsoft.com/office/drawing/2014/main" id="{B1D7ACA5-2EFD-4FC8-8406-BC579128B291}"/>
              </a:ext>
            </a:extLst>
          </p:cNvPr>
          <p:cNvSpPr txBox="1"/>
          <p:nvPr/>
        </p:nvSpPr>
        <p:spPr>
          <a:xfrm>
            <a:off x="685800" y="2065951"/>
            <a:ext cx="732408"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注释</a:t>
            </a:r>
          </a:p>
        </p:txBody>
      </p:sp>
      <p:sp>
        <p:nvSpPr>
          <p:cNvPr id="9" name="文本框 8">
            <a:extLst>
              <a:ext uri="{FF2B5EF4-FFF2-40B4-BE49-F238E27FC236}">
                <a16:creationId xmlns="" xmlns:a16="http://schemas.microsoft.com/office/drawing/2014/main" id="{CC191993-997E-4CBD-B55D-D38579C35DBF}"/>
              </a:ext>
            </a:extLst>
          </p:cNvPr>
          <p:cNvSpPr txBox="1"/>
          <p:nvPr/>
        </p:nvSpPr>
        <p:spPr>
          <a:xfrm>
            <a:off x="685801" y="2550684"/>
            <a:ext cx="7956611" cy="2331407"/>
          </a:xfrm>
          <a:prstGeom prst="rect">
            <a:avLst/>
          </a:prstGeom>
          <a:noFill/>
        </p:spPr>
        <p:txBody>
          <a:bodyPr wrap="square" lIns="68580" tIns="34290" rIns="68580" bIns="34290" rtlCol="0">
            <a:spAutoFit/>
          </a:bodyPr>
          <a:lstStyle/>
          <a:p>
            <a:pPr>
              <a:lnSpc>
                <a:spcPct val="150000"/>
              </a:lnSpc>
            </a:pPr>
            <a:r>
              <a:rPr lang="zh-CN" altLang="en-US" dirty="0"/>
              <a:t>少小离家：贺知章三十七岁中进士，在此以前就离开家乡。</a:t>
            </a:r>
            <a:endParaRPr lang="en-US" altLang="zh-CN" dirty="0"/>
          </a:p>
          <a:p>
            <a:pPr>
              <a:lnSpc>
                <a:spcPct val="150000"/>
              </a:lnSpc>
            </a:pPr>
            <a:r>
              <a:rPr lang="zh-CN" altLang="en-US" dirty="0"/>
              <a:t>老大：年纪大了。贺知章回乡时已年逾八十。</a:t>
            </a:r>
            <a:endParaRPr lang="en-US" altLang="zh-CN" dirty="0"/>
          </a:p>
          <a:p>
            <a:pPr>
              <a:lnSpc>
                <a:spcPct val="150000"/>
              </a:lnSpc>
            </a:pPr>
            <a:r>
              <a:rPr lang="zh-CN" altLang="en-US" dirty="0"/>
              <a:t>乡音：家乡的口音。</a:t>
            </a:r>
            <a:endParaRPr lang="en-US" altLang="zh-CN" dirty="0"/>
          </a:p>
          <a:p>
            <a:pPr>
              <a:lnSpc>
                <a:spcPct val="150000"/>
              </a:lnSpc>
            </a:pPr>
            <a:r>
              <a:rPr lang="zh-CN" altLang="en-US" dirty="0"/>
              <a:t>无改：没什么变化。一作“难改”。</a:t>
            </a:r>
            <a:endParaRPr lang="en-US" altLang="zh-CN" dirty="0"/>
          </a:p>
          <a:p>
            <a:pPr>
              <a:lnSpc>
                <a:spcPct val="150000"/>
              </a:lnSpc>
            </a:pPr>
            <a:r>
              <a:rPr lang="zh-CN" altLang="en-US" dirty="0"/>
              <a:t>鬓毛：额角边靠近耳朵的头发。一作“面毛”。</a:t>
            </a:r>
            <a:endParaRPr lang="en-US" altLang="zh-CN" dirty="0"/>
          </a:p>
          <a:p>
            <a:pPr>
              <a:lnSpc>
                <a:spcPct val="150000"/>
              </a:lnSpc>
            </a:pPr>
            <a:r>
              <a:rPr lang="zh-CN" altLang="en-US" dirty="0"/>
              <a:t>衰（</a:t>
            </a:r>
            <a:r>
              <a:rPr lang="en-US" altLang="zh-CN" dirty="0"/>
              <a:t>cui</a:t>
            </a:r>
            <a:r>
              <a:rPr lang="zh-CN" altLang="en-US" dirty="0"/>
              <a:t>）：减少，疏落。</a:t>
            </a:r>
            <a:endParaRPr lang="en-US" altLang="zh-CN" dirty="0"/>
          </a:p>
          <a:p>
            <a:pPr>
              <a:lnSpc>
                <a:spcPct val="150000"/>
              </a:lnSpc>
            </a:pPr>
            <a:r>
              <a:rPr lang="zh-CN" altLang="en-US" dirty="0"/>
              <a:t>鬓毛衰：指鬓毛减少，疏落。</a:t>
            </a:r>
          </a:p>
        </p:txBody>
      </p:sp>
      <p:pic>
        <p:nvPicPr>
          <p:cNvPr id="7" name="图片 6">
            <a:extLst>
              <a:ext uri="{FF2B5EF4-FFF2-40B4-BE49-F238E27FC236}">
                <a16:creationId xmlns="" xmlns:a16="http://schemas.microsoft.com/office/drawing/2014/main" id="{3BD2053B-2955-4A8C-BDF9-E044456B3A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5660488" y="-142875"/>
            <a:ext cx="3666611" cy="5143500"/>
          </a:xfrm>
          <a:prstGeom prst="rect">
            <a:avLst/>
          </a:prstGeom>
        </p:spPr>
      </p:pic>
    </p:spTree>
    <p:extLst>
      <p:ext uri="{BB962C8B-B14F-4D97-AF65-F5344CB8AC3E}">
        <p14:creationId xmlns:p14="http://schemas.microsoft.com/office/powerpoint/2010/main" val="10639581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 calcmode="lin" valueType="num">
                                      <p:cBhvr>
                                        <p:cTn id="26"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7" dur="50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8" dur="500"/>
                                        <p:tgtEl>
                                          <p:spTgt spid="9">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9">
                                            <p:txEl>
                                              <p:pRg st="1" end="1"/>
                                            </p:txEl>
                                          </p:spTgt>
                                        </p:tgtEl>
                                        <p:attrNameLst>
                                          <p:attrName>style.visibility</p:attrName>
                                        </p:attrNameLst>
                                      </p:cBhvr>
                                      <p:to>
                                        <p:strVal val="visible"/>
                                      </p:to>
                                    </p:set>
                                    <p:anim calcmode="lin" valueType="num">
                                      <p:cBhvr>
                                        <p:cTn id="33"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34" dur="500" fill="hold"/>
                                        <p:tgtEl>
                                          <p:spTgt spid="9">
                                            <p:txEl>
                                              <p:pRg st="1" end="1"/>
                                            </p:txEl>
                                          </p:spTgt>
                                        </p:tgtEl>
                                        <p:attrNameLst>
                                          <p:attrName>ppt_h</p:attrName>
                                        </p:attrNameLst>
                                      </p:cBhvr>
                                      <p:tavLst>
                                        <p:tav tm="0">
                                          <p:val>
                                            <p:fltVal val="0"/>
                                          </p:val>
                                        </p:tav>
                                        <p:tav tm="100000">
                                          <p:val>
                                            <p:strVal val="#ppt_h"/>
                                          </p:val>
                                        </p:tav>
                                      </p:tavLst>
                                    </p:anim>
                                    <p:animEffect transition="in" filter="fade">
                                      <p:cBhvr>
                                        <p:cTn id="35" dur="500"/>
                                        <p:tgtEl>
                                          <p:spTgt spid="9">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9">
                                            <p:txEl>
                                              <p:pRg st="2" end="2"/>
                                            </p:txEl>
                                          </p:spTgt>
                                        </p:tgtEl>
                                        <p:attrNameLst>
                                          <p:attrName>style.visibility</p:attrName>
                                        </p:attrNameLst>
                                      </p:cBhvr>
                                      <p:to>
                                        <p:strVal val="visible"/>
                                      </p:to>
                                    </p:set>
                                    <p:anim calcmode="lin" valueType="num">
                                      <p:cBhvr>
                                        <p:cTn id="40"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41" dur="500" fill="hold"/>
                                        <p:tgtEl>
                                          <p:spTgt spid="9">
                                            <p:txEl>
                                              <p:pRg st="2" end="2"/>
                                            </p:txEl>
                                          </p:spTgt>
                                        </p:tgtEl>
                                        <p:attrNameLst>
                                          <p:attrName>ppt_h</p:attrName>
                                        </p:attrNameLst>
                                      </p:cBhvr>
                                      <p:tavLst>
                                        <p:tav tm="0">
                                          <p:val>
                                            <p:fltVal val="0"/>
                                          </p:val>
                                        </p:tav>
                                        <p:tav tm="100000">
                                          <p:val>
                                            <p:strVal val="#ppt_h"/>
                                          </p:val>
                                        </p:tav>
                                      </p:tavLst>
                                    </p:anim>
                                    <p:animEffect transition="in" filter="fade">
                                      <p:cBhvr>
                                        <p:cTn id="42" dur="500"/>
                                        <p:tgtEl>
                                          <p:spTgt spid="9">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9">
                                            <p:txEl>
                                              <p:pRg st="3" end="3"/>
                                            </p:txEl>
                                          </p:spTgt>
                                        </p:tgtEl>
                                        <p:attrNameLst>
                                          <p:attrName>style.visibility</p:attrName>
                                        </p:attrNameLst>
                                      </p:cBhvr>
                                      <p:to>
                                        <p:strVal val="visible"/>
                                      </p:to>
                                    </p:set>
                                    <p:anim calcmode="lin" valueType="num">
                                      <p:cBhvr>
                                        <p:cTn id="47" dur="500" fill="hold"/>
                                        <p:tgtEl>
                                          <p:spTgt spid="9">
                                            <p:txEl>
                                              <p:pRg st="3" end="3"/>
                                            </p:txEl>
                                          </p:spTgt>
                                        </p:tgtEl>
                                        <p:attrNameLst>
                                          <p:attrName>ppt_w</p:attrName>
                                        </p:attrNameLst>
                                      </p:cBhvr>
                                      <p:tavLst>
                                        <p:tav tm="0">
                                          <p:val>
                                            <p:fltVal val="0"/>
                                          </p:val>
                                        </p:tav>
                                        <p:tav tm="100000">
                                          <p:val>
                                            <p:strVal val="#ppt_w"/>
                                          </p:val>
                                        </p:tav>
                                      </p:tavLst>
                                    </p:anim>
                                    <p:anim calcmode="lin" valueType="num">
                                      <p:cBhvr>
                                        <p:cTn id="48" dur="500" fill="hold"/>
                                        <p:tgtEl>
                                          <p:spTgt spid="9">
                                            <p:txEl>
                                              <p:pRg st="3" end="3"/>
                                            </p:txEl>
                                          </p:spTgt>
                                        </p:tgtEl>
                                        <p:attrNameLst>
                                          <p:attrName>ppt_h</p:attrName>
                                        </p:attrNameLst>
                                      </p:cBhvr>
                                      <p:tavLst>
                                        <p:tav tm="0">
                                          <p:val>
                                            <p:fltVal val="0"/>
                                          </p:val>
                                        </p:tav>
                                        <p:tav tm="100000">
                                          <p:val>
                                            <p:strVal val="#ppt_h"/>
                                          </p:val>
                                        </p:tav>
                                      </p:tavLst>
                                    </p:anim>
                                    <p:animEffect transition="in" filter="fade">
                                      <p:cBhvr>
                                        <p:cTn id="49" dur="500"/>
                                        <p:tgtEl>
                                          <p:spTgt spid="9">
                                            <p:txEl>
                                              <p:pRg st="3" end="3"/>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9">
                                            <p:txEl>
                                              <p:pRg st="4" end="4"/>
                                            </p:txEl>
                                          </p:spTgt>
                                        </p:tgtEl>
                                        <p:attrNameLst>
                                          <p:attrName>style.visibility</p:attrName>
                                        </p:attrNameLst>
                                      </p:cBhvr>
                                      <p:to>
                                        <p:strVal val="visible"/>
                                      </p:to>
                                    </p:set>
                                    <p:anim calcmode="lin" valueType="num">
                                      <p:cBhvr>
                                        <p:cTn id="54" dur="500" fill="hold"/>
                                        <p:tgtEl>
                                          <p:spTgt spid="9">
                                            <p:txEl>
                                              <p:pRg st="4" end="4"/>
                                            </p:txEl>
                                          </p:spTgt>
                                        </p:tgtEl>
                                        <p:attrNameLst>
                                          <p:attrName>ppt_w</p:attrName>
                                        </p:attrNameLst>
                                      </p:cBhvr>
                                      <p:tavLst>
                                        <p:tav tm="0">
                                          <p:val>
                                            <p:fltVal val="0"/>
                                          </p:val>
                                        </p:tav>
                                        <p:tav tm="100000">
                                          <p:val>
                                            <p:strVal val="#ppt_w"/>
                                          </p:val>
                                        </p:tav>
                                      </p:tavLst>
                                    </p:anim>
                                    <p:anim calcmode="lin" valueType="num">
                                      <p:cBhvr>
                                        <p:cTn id="55" dur="500" fill="hold"/>
                                        <p:tgtEl>
                                          <p:spTgt spid="9">
                                            <p:txEl>
                                              <p:pRg st="4" end="4"/>
                                            </p:txEl>
                                          </p:spTgt>
                                        </p:tgtEl>
                                        <p:attrNameLst>
                                          <p:attrName>ppt_h</p:attrName>
                                        </p:attrNameLst>
                                      </p:cBhvr>
                                      <p:tavLst>
                                        <p:tav tm="0">
                                          <p:val>
                                            <p:fltVal val="0"/>
                                          </p:val>
                                        </p:tav>
                                        <p:tav tm="100000">
                                          <p:val>
                                            <p:strVal val="#ppt_h"/>
                                          </p:val>
                                        </p:tav>
                                      </p:tavLst>
                                    </p:anim>
                                    <p:animEffect transition="in" filter="fade">
                                      <p:cBhvr>
                                        <p:cTn id="56" dur="500"/>
                                        <p:tgtEl>
                                          <p:spTgt spid="9">
                                            <p:txEl>
                                              <p:pRg st="4" end="4"/>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nodeType="clickEffect">
                                  <p:stCondLst>
                                    <p:cond delay="0"/>
                                  </p:stCondLst>
                                  <p:childTnLst>
                                    <p:set>
                                      <p:cBhvr>
                                        <p:cTn id="60" dur="1" fill="hold">
                                          <p:stCondLst>
                                            <p:cond delay="0"/>
                                          </p:stCondLst>
                                        </p:cTn>
                                        <p:tgtEl>
                                          <p:spTgt spid="9">
                                            <p:txEl>
                                              <p:pRg st="5" end="5"/>
                                            </p:txEl>
                                          </p:spTgt>
                                        </p:tgtEl>
                                        <p:attrNameLst>
                                          <p:attrName>style.visibility</p:attrName>
                                        </p:attrNameLst>
                                      </p:cBhvr>
                                      <p:to>
                                        <p:strVal val="visible"/>
                                      </p:to>
                                    </p:set>
                                    <p:anim calcmode="lin" valueType="num">
                                      <p:cBhvr>
                                        <p:cTn id="61" dur="500" fill="hold"/>
                                        <p:tgtEl>
                                          <p:spTgt spid="9">
                                            <p:txEl>
                                              <p:pRg st="5" end="5"/>
                                            </p:txEl>
                                          </p:spTgt>
                                        </p:tgtEl>
                                        <p:attrNameLst>
                                          <p:attrName>ppt_w</p:attrName>
                                        </p:attrNameLst>
                                      </p:cBhvr>
                                      <p:tavLst>
                                        <p:tav tm="0">
                                          <p:val>
                                            <p:fltVal val="0"/>
                                          </p:val>
                                        </p:tav>
                                        <p:tav tm="100000">
                                          <p:val>
                                            <p:strVal val="#ppt_w"/>
                                          </p:val>
                                        </p:tav>
                                      </p:tavLst>
                                    </p:anim>
                                    <p:anim calcmode="lin" valueType="num">
                                      <p:cBhvr>
                                        <p:cTn id="62" dur="500" fill="hold"/>
                                        <p:tgtEl>
                                          <p:spTgt spid="9">
                                            <p:txEl>
                                              <p:pRg st="5" end="5"/>
                                            </p:txEl>
                                          </p:spTgt>
                                        </p:tgtEl>
                                        <p:attrNameLst>
                                          <p:attrName>ppt_h</p:attrName>
                                        </p:attrNameLst>
                                      </p:cBhvr>
                                      <p:tavLst>
                                        <p:tav tm="0">
                                          <p:val>
                                            <p:fltVal val="0"/>
                                          </p:val>
                                        </p:tav>
                                        <p:tav tm="100000">
                                          <p:val>
                                            <p:strVal val="#ppt_h"/>
                                          </p:val>
                                        </p:tav>
                                      </p:tavLst>
                                    </p:anim>
                                    <p:animEffect transition="in" filter="fade">
                                      <p:cBhvr>
                                        <p:cTn id="63" dur="500"/>
                                        <p:tgtEl>
                                          <p:spTgt spid="9">
                                            <p:txEl>
                                              <p:pRg st="5" end="5"/>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nodeType="clickEffect">
                                  <p:stCondLst>
                                    <p:cond delay="0"/>
                                  </p:stCondLst>
                                  <p:childTnLst>
                                    <p:set>
                                      <p:cBhvr>
                                        <p:cTn id="67" dur="1" fill="hold">
                                          <p:stCondLst>
                                            <p:cond delay="0"/>
                                          </p:stCondLst>
                                        </p:cTn>
                                        <p:tgtEl>
                                          <p:spTgt spid="9">
                                            <p:txEl>
                                              <p:pRg st="6" end="6"/>
                                            </p:txEl>
                                          </p:spTgt>
                                        </p:tgtEl>
                                        <p:attrNameLst>
                                          <p:attrName>style.visibility</p:attrName>
                                        </p:attrNameLst>
                                      </p:cBhvr>
                                      <p:to>
                                        <p:strVal val="visible"/>
                                      </p:to>
                                    </p:set>
                                    <p:anim calcmode="lin" valueType="num">
                                      <p:cBhvr>
                                        <p:cTn id="68" dur="500" fill="hold"/>
                                        <p:tgtEl>
                                          <p:spTgt spid="9">
                                            <p:txEl>
                                              <p:pRg st="6" end="6"/>
                                            </p:txEl>
                                          </p:spTgt>
                                        </p:tgtEl>
                                        <p:attrNameLst>
                                          <p:attrName>ppt_w</p:attrName>
                                        </p:attrNameLst>
                                      </p:cBhvr>
                                      <p:tavLst>
                                        <p:tav tm="0">
                                          <p:val>
                                            <p:fltVal val="0"/>
                                          </p:val>
                                        </p:tav>
                                        <p:tav tm="100000">
                                          <p:val>
                                            <p:strVal val="#ppt_w"/>
                                          </p:val>
                                        </p:tav>
                                      </p:tavLst>
                                    </p:anim>
                                    <p:anim calcmode="lin" valueType="num">
                                      <p:cBhvr>
                                        <p:cTn id="69" dur="500" fill="hold"/>
                                        <p:tgtEl>
                                          <p:spTgt spid="9">
                                            <p:txEl>
                                              <p:pRg st="6" end="6"/>
                                            </p:txEl>
                                          </p:spTgt>
                                        </p:tgtEl>
                                        <p:attrNameLst>
                                          <p:attrName>ppt_h</p:attrName>
                                        </p:attrNameLst>
                                      </p:cBhvr>
                                      <p:tavLst>
                                        <p:tav tm="0">
                                          <p:val>
                                            <p:fltVal val="0"/>
                                          </p:val>
                                        </p:tav>
                                        <p:tav tm="100000">
                                          <p:val>
                                            <p:strVal val="#ppt_h"/>
                                          </p:val>
                                        </p:tav>
                                      </p:tavLst>
                                    </p:anim>
                                    <p:animEffect transition="in" filter="fade">
                                      <p:cBhvr>
                                        <p:cTn id="70" dur="500"/>
                                        <p:tgtEl>
                                          <p:spTgt spid="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F04D25F-E42F-43D1-8767-A69A41FB8DD3}"/>
              </a:ext>
            </a:extLst>
          </p:cNvPr>
          <p:cNvSpPr txBox="1"/>
          <p:nvPr/>
        </p:nvSpPr>
        <p:spPr>
          <a:xfrm>
            <a:off x="144733" y="115825"/>
            <a:ext cx="4903040"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一、原文</a:t>
            </a:r>
          </a:p>
        </p:txBody>
      </p:sp>
      <p:sp>
        <p:nvSpPr>
          <p:cNvPr id="3" name="文本框 2">
            <a:extLst>
              <a:ext uri="{FF2B5EF4-FFF2-40B4-BE49-F238E27FC236}">
                <a16:creationId xmlns="" xmlns:a16="http://schemas.microsoft.com/office/drawing/2014/main" id="{B7FE3D31-AC4C-4514-B029-E79BF97FA6CD}"/>
              </a:ext>
            </a:extLst>
          </p:cNvPr>
          <p:cNvSpPr txBox="1"/>
          <p:nvPr/>
        </p:nvSpPr>
        <p:spPr>
          <a:xfrm>
            <a:off x="573427" y="1304401"/>
            <a:ext cx="6178041" cy="607859"/>
          </a:xfrm>
          <a:prstGeom prst="rect">
            <a:avLst/>
          </a:prstGeom>
          <a:noFill/>
        </p:spPr>
        <p:txBody>
          <a:bodyPr wrap="square" lIns="68580" tIns="34290" rIns="68580" bIns="34290" rtlCol="0">
            <a:spAutoFit/>
          </a:bodyPr>
          <a:lstStyle/>
          <a:p>
            <a:pPr algn="ctr">
              <a:lnSpc>
                <a:spcPct val="250000"/>
              </a:lnSpc>
            </a:pPr>
            <a:r>
              <a:rPr lang="zh-CN" altLang="en-US" b="1" dirty="0"/>
              <a:t>少小离家老大回，乡音无改鬓毛衰。儿童相见不相识，笑问客从何处来。</a:t>
            </a:r>
          </a:p>
        </p:txBody>
      </p:sp>
      <p:sp>
        <p:nvSpPr>
          <p:cNvPr id="4" name="文本框 3">
            <a:extLst>
              <a:ext uri="{FF2B5EF4-FFF2-40B4-BE49-F238E27FC236}">
                <a16:creationId xmlns="" xmlns:a16="http://schemas.microsoft.com/office/drawing/2014/main" id="{7B56EA14-8970-4A0D-A058-8D39BFB0E1A9}"/>
              </a:ext>
            </a:extLst>
          </p:cNvPr>
          <p:cNvSpPr txBox="1"/>
          <p:nvPr/>
        </p:nvSpPr>
        <p:spPr>
          <a:xfrm>
            <a:off x="2057809" y="828415"/>
            <a:ext cx="3209277" cy="607859"/>
          </a:xfrm>
          <a:prstGeom prst="rect">
            <a:avLst/>
          </a:prstGeom>
          <a:noFill/>
        </p:spPr>
        <p:txBody>
          <a:bodyPr wrap="square" lIns="68580" tIns="34290" rIns="68580" bIns="34290" rtlCol="0">
            <a:spAutoFit/>
          </a:bodyPr>
          <a:lstStyle/>
          <a:p>
            <a:pPr algn="ctr">
              <a:lnSpc>
                <a:spcPct val="250000"/>
              </a:lnSpc>
            </a:pPr>
            <a:r>
              <a:rPr lang="zh-CN" altLang="en-US" b="1" dirty="0"/>
              <a:t>回乡偶书二首</a:t>
            </a:r>
            <a:r>
              <a:rPr lang="en-US" altLang="zh-CN" b="1" dirty="0"/>
              <a:t>·</a:t>
            </a:r>
            <a:r>
              <a:rPr lang="zh-CN" altLang="en-US" b="1" dirty="0"/>
              <a:t>其一</a:t>
            </a:r>
            <a:endParaRPr lang="zh-CN" altLang="en-US" dirty="0"/>
          </a:p>
        </p:txBody>
      </p:sp>
      <p:sp>
        <p:nvSpPr>
          <p:cNvPr id="8" name="文本框 7">
            <a:extLst>
              <a:ext uri="{FF2B5EF4-FFF2-40B4-BE49-F238E27FC236}">
                <a16:creationId xmlns="" xmlns:a16="http://schemas.microsoft.com/office/drawing/2014/main" id="{B1D7ACA5-2EFD-4FC8-8406-BC579128B291}"/>
              </a:ext>
            </a:extLst>
          </p:cNvPr>
          <p:cNvSpPr txBox="1"/>
          <p:nvPr/>
        </p:nvSpPr>
        <p:spPr>
          <a:xfrm>
            <a:off x="685800" y="2065951"/>
            <a:ext cx="732408"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注释</a:t>
            </a:r>
          </a:p>
        </p:txBody>
      </p:sp>
      <p:sp>
        <p:nvSpPr>
          <p:cNvPr id="9" name="文本框 8">
            <a:extLst>
              <a:ext uri="{FF2B5EF4-FFF2-40B4-BE49-F238E27FC236}">
                <a16:creationId xmlns="" xmlns:a16="http://schemas.microsoft.com/office/drawing/2014/main" id="{CC191993-997E-4CBD-B55D-D38579C35DBF}"/>
              </a:ext>
            </a:extLst>
          </p:cNvPr>
          <p:cNvSpPr txBox="1"/>
          <p:nvPr/>
        </p:nvSpPr>
        <p:spPr>
          <a:xfrm>
            <a:off x="685801" y="2550685"/>
            <a:ext cx="7956611" cy="1361911"/>
          </a:xfrm>
          <a:prstGeom prst="rect">
            <a:avLst/>
          </a:prstGeom>
          <a:noFill/>
        </p:spPr>
        <p:txBody>
          <a:bodyPr wrap="square" lIns="68580" tIns="34290" rIns="68580" bIns="34290" rtlCol="0">
            <a:spAutoFit/>
          </a:bodyPr>
          <a:lstStyle/>
          <a:p>
            <a:pPr>
              <a:lnSpc>
                <a:spcPct val="150000"/>
              </a:lnSpc>
            </a:pPr>
            <a:r>
              <a:rPr lang="zh-CN" altLang="en-US" dirty="0"/>
              <a:t>相见：即看见我；</a:t>
            </a:r>
            <a:endParaRPr lang="en-US" altLang="zh-CN" dirty="0"/>
          </a:p>
          <a:p>
            <a:pPr>
              <a:lnSpc>
                <a:spcPct val="150000"/>
              </a:lnSpc>
            </a:pPr>
            <a:r>
              <a:rPr lang="zh-CN" altLang="en-US" dirty="0"/>
              <a:t>相：带有指代性的副词。</a:t>
            </a:r>
            <a:endParaRPr lang="en-US" altLang="zh-CN" dirty="0"/>
          </a:p>
          <a:p>
            <a:pPr>
              <a:lnSpc>
                <a:spcPct val="150000"/>
              </a:lnSpc>
            </a:pPr>
            <a:r>
              <a:rPr lang="zh-CN" altLang="en-US" dirty="0"/>
              <a:t>不相识：即不认识我。</a:t>
            </a:r>
            <a:endParaRPr lang="en-US" altLang="zh-CN" dirty="0"/>
          </a:p>
          <a:p>
            <a:pPr>
              <a:lnSpc>
                <a:spcPct val="150000"/>
              </a:lnSpc>
            </a:pPr>
            <a:r>
              <a:rPr lang="zh-CN" altLang="en-US" dirty="0"/>
              <a:t>笑问：一本作“却问”，一本作“借问”。</a:t>
            </a:r>
          </a:p>
        </p:txBody>
      </p:sp>
      <p:pic>
        <p:nvPicPr>
          <p:cNvPr id="7" name="图片 6">
            <a:extLst>
              <a:ext uri="{FF2B5EF4-FFF2-40B4-BE49-F238E27FC236}">
                <a16:creationId xmlns="" xmlns:a16="http://schemas.microsoft.com/office/drawing/2014/main" id="{0460E575-73DB-4696-91E9-2E171557B2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9381" y="0"/>
            <a:ext cx="4114619" cy="5143500"/>
          </a:xfrm>
          <a:prstGeom prst="rect">
            <a:avLst/>
          </a:prstGeom>
        </p:spPr>
      </p:pic>
    </p:spTree>
    <p:extLst>
      <p:ext uri="{BB962C8B-B14F-4D97-AF65-F5344CB8AC3E}">
        <p14:creationId xmlns:p14="http://schemas.microsoft.com/office/powerpoint/2010/main" val="36103567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 calcmode="lin" valueType="num">
                                      <p:cBhvr>
                                        <p:cTn id="26"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7" dur="50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8" dur="500"/>
                                        <p:tgtEl>
                                          <p:spTgt spid="9">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9">
                                            <p:txEl>
                                              <p:pRg st="1" end="1"/>
                                            </p:txEl>
                                          </p:spTgt>
                                        </p:tgtEl>
                                        <p:attrNameLst>
                                          <p:attrName>style.visibility</p:attrName>
                                        </p:attrNameLst>
                                      </p:cBhvr>
                                      <p:to>
                                        <p:strVal val="visible"/>
                                      </p:to>
                                    </p:set>
                                    <p:anim calcmode="lin" valueType="num">
                                      <p:cBhvr>
                                        <p:cTn id="33"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34" dur="500" fill="hold"/>
                                        <p:tgtEl>
                                          <p:spTgt spid="9">
                                            <p:txEl>
                                              <p:pRg st="1" end="1"/>
                                            </p:txEl>
                                          </p:spTgt>
                                        </p:tgtEl>
                                        <p:attrNameLst>
                                          <p:attrName>ppt_h</p:attrName>
                                        </p:attrNameLst>
                                      </p:cBhvr>
                                      <p:tavLst>
                                        <p:tav tm="0">
                                          <p:val>
                                            <p:fltVal val="0"/>
                                          </p:val>
                                        </p:tav>
                                        <p:tav tm="100000">
                                          <p:val>
                                            <p:strVal val="#ppt_h"/>
                                          </p:val>
                                        </p:tav>
                                      </p:tavLst>
                                    </p:anim>
                                    <p:animEffect transition="in" filter="fade">
                                      <p:cBhvr>
                                        <p:cTn id="35" dur="500"/>
                                        <p:tgtEl>
                                          <p:spTgt spid="9">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9">
                                            <p:txEl>
                                              <p:pRg st="2" end="2"/>
                                            </p:txEl>
                                          </p:spTgt>
                                        </p:tgtEl>
                                        <p:attrNameLst>
                                          <p:attrName>style.visibility</p:attrName>
                                        </p:attrNameLst>
                                      </p:cBhvr>
                                      <p:to>
                                        <p:strVal val="visible"/>
                                      </p:to>
                                    </p:set>
                                    <p:anim calcmode="lin" valueType="num">
                                      <p:cBhvr>
                                        <p:cTn id="40"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41" dur="500" fill="hold"/>
                                        <p:tgtEl>
                                          <p:spTgt spid="9">
                                            <p:txEl>
                                              <p:pRg st="2" end="2"/>
                                            </p:txEl>
                                          </p:spTgt>
                                        </p:tgtEl>
                                        <p:attrNameLst>
                                          <p:attrName>ppt_h</p:attrName>
                                        </p:attrNameLst>
                                      </p:cBhvr>
                                      <p:tavLst>
                                        <p:tav tm="0">
                                          <p:val>
                                            <p:fltVal val="0"/>
                                          </p:val>
                                        </p:tav>
                                        <p:tav tm="100000">
                                          <p:val>
                                            <p:strVal val="#ppt_h"/>
                                          </p:val>
                                        </p:tav>
                                      </p:tavLst>
                                    </p:anim>
                                    <p:animEffect transition="in" filter="fade">
                                      <p:cBhvr>
                                        <p:cTn id="42" dur="500"/>
                                        <p:tgtEl>
                                          <p:spTgt spid="9">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9">
                                            <p:txEl>
                                              <p:pRg st="3" end="3"/>
                                            </p:txEl>
                                          </p:spTgt>
                                        </p:tgtEl>
                                        <p:attrNameLst>
                                          <p:attrName>style.visibility</p:attrName>
                                        </p:attrNameLst>
                                      </p:cBhvr>
                                      <p:to>
                                        <p:strVal val="visible"/>
                                      </p:to>
                                    </p:set>
                                    <p:anim calcmode="lin" valueType="num">
                                      <p:cBhvr>
                                        <p:cTn id="47" dur="500" fill="hold"/>
                                        <p:tgtEl>
                                          <p:spTgt spid="9">
                                            <p:txEl>
                                              <p:pRg st="3" end="3"/>
                                            </p:txEl>
                                          </p:spTgt>
                                        </p:tgtEl>
                                        <p:attrNameLst>
                                          <p:attrName>ppt_w</p:attrName>
                                        </p:attrNameLst>
                                      </p:cBhvr>
                                      <p:tavLst>
                                        <p:tav tm="0">
                                          <p:val>
                                            <p:fltVal val="0"/>
                                          </p:val>
                                        </p:tav>
                                        <p:tav tm="100000">
                                          <p:val>
                                            <p:strVal val="#ppt_w"/>
                                          </p:val>
                                        </p:tav>
                                      </p:tavLst>
                                    </p:anim>
                                    <p:anim calcmode="lin" valueType="num">
                                      <p:cBhvr>
                                        <p:cTn id="48" dur="500" fill="hold"/>
                                        <p:tgtEl>
                                          <p:spTgt spid="9">
                                            <p:txEl>
                                              <p:pRg st="3" end="3"/>
                                            </p:txEl>
                                          </p:spTgt>
                                        </p:tgtEl>
                                        <p:attrNameLst>
                                          <p:attrName>ppt_h</p:attrName>
                                        </p:attrNameLst>
                                      </p:cBhvr>
                                      <p:tavLst>
                                        <p:tav tm="0">
                                          <p:val>
                                            <p:fltVal val="0"/>
                                          </p:val>
                                        </p:tav>
                                        <p:tav tm="100000">
                                          <p:val>
                                            <p:strVal val="#ppt_h"/>
                                          </p:val>
                                        </p:tav>
                                      </p:tavLst>
                                    </p:anim>
                                    <p:animEffect transition="in" filter="fade">
                                      <p:cBhvr>
                                        <p:cTn id="49"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9D7749D6-603C-410E-AC27-79412CAED12D}"/>
              </a:ext>
            </a:extLst>
          </p:cNvPr>
          <p:cNvSpPr txBox="1"/>
          <p:nvPr/>
        </p:nvSpPr>
        <p:spPr>
          <a:xfrm>
            <a:off x="685801" y="2671726"/>
            <a:ext cx="7289969" cy="1361911"/>
          </a:xfrm>
          <a:prstGeom prst="rect">
            <a:avLst/>
          </a:prstGeom>
          <a:noFill/>
        </p:spPr>
        <p:txBody>
          <a:bodyPr wrap="square" lIns="68580" tIns="34290" rIns="68580" bIns="34290" rtlCol="0">
            <a:spAutoFit/>
          </a:bodyPr>
          <a:lstStyle/>
          <a:p>
            <a:pPr>
              <a:lnSpc>
                <a:spcPct val="150000"/>
              </a:lnSpc>
            </a:pPr>
            <a:r>
              <a:rPr lang="zh-CN" altLang="en-US" dirty="0"/>
              <a:t>我在年少时离开家乡，到了迟暮之年才回来。</a:t>
            </a:r>
            <a:endParaRPr lang="en-US" altLang="zh-CN" dirty="0"/>
          </a:p>
          <a:p>
            <a:pPr>
              <a:lnSpc>
                <a:spcPct val="150000"/>
              </a:lnSpc>
            </a:pPr>
            <a:r>
              <a:rPr lang="zh-CN" altLang="en-US" dirty="0"/>
              <a:t>我的乡音虽未改变，但鬓角的毛发却已经疏落。</a:t>
            </a:r>
            <a:endParaRPr lang="en-US" altLang="zh-CN" dirty="0"/>
          </a:p>
          <a:p>
            <a:pPr>
              <a:lnSpc>
                <a:spcPct val="150000"/>
              </a:lnSpc>
            </a:pPr>
            <a:r>
              <a:rPr lang="zh-CN" altLang="en-US" dirty="0"/>
              <a:t>儿童们看见我，没有一个认识的。</a:t>
            </a:r>
            <a:endParaRPr lang="en-US" altLang="zh-CN" dirty="0"/>
          </a:p>
          <a:p>
            <a:pPr>
              <a:lnSpc>
                <a:spcPct val="150000"/>
              </a:lnSpc>
            </a:pPr>
            <a:r>
              <a:rPr lang="zh-CN" altLang="en-US" dirty="0"/>
              <a:t>他们笑着询问：这客人是从哪里来的呀？</a:t>
            </a:r>
          </a:p>
        </p:txBody>
      </p:sp>
      <p:sp>
        <p:nvSpPr>
          <p:cNvPr id="3" name="文本框 2">
            <a:extLst>
              <a:ext uri="{FF2B5EF4-FFF2-40B4-BE49-F238E27FC236}">
                <a16:creationId xmlns="" xmlns:a16="http://schemas.microsoft.com/office/drawing/2014/main" id="{FE197304-BAC9-4D90-A6C2-2C99A17ECE2E}"/>
              </a:ext>
            </a:extLst>
          </p:cNvPr>
          <p:cNvSpPr txBox="1"/>
          <p:nvPr/>
        </p:nvSpPr>
        <p:spPr>
          <a:xfrm>
            <a:off x="685800" y="2145150"/>
            <a:ext cx="732408"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译文</a:t>
            </a:r>
          </a:p>
        </p:txBody>
      </p:sp>
      <p:sp>
        <p:nvSpPr>
          <p:cNvPr id="8" name="文本框 7">
            <a:extLst>
              <a:ext uri="{FF2B5EF4-FFF2-40B4-BE49-F238E27FC236}">
                <a16:creationId xmlns="" xmlns:a16="http://schemas.microsoft.com/office/drawing/2014/main" id="{31177695-D526-4CB0-875E-36A7C47CF543}"/>
              </a:ext>
            </a:extLst>
          </p:cNvPr>
          <p:cNvSpPr txBox="1"/>
          <p:nvPr/>
        </p:nvSpPr>
        <p:spPr>
          <a:xfrm>
            <a:off x="144733" y="115825"/>
            <a:ext cx="4903040"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一、原文</a:t>
            </a:r>
          </a:p>
        </p:txBody>
      </p:sp>
      <p:sp>
        <p:nvSpPr>
          <p:cNvPr id="9" name="文本框 8">
            <a:extLst>
              <a:ext uri="{FF2B5EF4-FFF2-40B4-BE49-F238E27FC236}">
                <a16:creationId xmlns="" xmlns:a16="http://schemas.microsoft.com/office/drawing/2014/main" id="{D686F1D0-219D-45D7-A583-3B37999E86D8}"/>
              </a:ext>
            </a:extLst>
          </p:cNvPr>
          <p:cNvSpPr txBox="1"/>
          <p:nvPr/>
        </p:nvSpPr>
        <p:spPr>
          <a:xfrm>
            <a:off x="573427" y="1304401"/>
            <a:ext cx="6178041" cy="607859"/>
          </a:xfrm>
          <a:prstGeom prst="rect">
            <a:avLst/>
          </a:prstGeom>
          <a:noFill/>
        </p:spPr>
        <p:txBody>
          <a:bodyPr wrap="square" lIns="68580" tIns="34290" rIns="68580" bIns="34290" rtlCol="0">
            <a:spAutoFit/>
          </a:bodyPr>
          <a:lstStyle/>
          <a:p>
            <a:pPr algn="ctr">
              <a:lnSpc>
                <a:spcPct val="250000"/>
              </a:lnSpc>
            </a:pPr>
            <a:r>
              <a:rPr lang="zh-CN" altLang="en-US" b="1" dirty="0"/>
              <a:t>少小离家老大回，乡音无改鬓毛衰。儿童相见不相识，笑问客从何处来。</a:t>
            </a:r>
          </a:p>
        </p:txBody>
      </p:sp>
      <p:sp>
        <p:nvSpPr>
          <p:cNvPr id="10" name="文本框 9">
            <a:extLst>
              <a:ext uri="{FF2B5EF4-FFF2-40B4-BE49-F238E27FC236}">
                <a16:creationId xmlns="" xmlns:a16="http://schemas.microsoft.com/office/drawing/2014/main" id="{3D168696-B7E4-4CC2-9159-D79D5D5BD039}"/>
              </a:ext>
            </a:extLst>
          </p:cNvPr>
          <p:cNvSpPr txBox="1"/>
          <p:nvPr/>
        </p:nvSpPr>
        <p:spPr>
          <a:xfrm>
            <a:off x="2057809" y="828415"/>
            <a:ext cx="3209277" cy="607859"/>
          </a:xfrm>
          <a:prstGeom prst="rect">
            <a:avLst/>
          </a:prstGeom>
          <a:noFill/>
        </p:spPr>
        <p:txBody>
          <a:bodyPr wrap="square" lIns="68580" tIns="34290" rIns="68580" bIns="34290" rtlCol="0">
            <a:spAutoFit/>
          </a:bodyPr>
          <a:lstStyle/>
          <a:p>
            <a:pPr algn="ctr">
              <a:lnSpc>
                <a:spcPct val="250000"/>
              </a:lnSpc>
            </a:pPr>
            <a:r>
              <a:rPr lang="zh-CN" altLang="en-US" b="1" dirty="0"/>
              <a:t>回乡偶书二首</a:t>
            </a:r>
            <a:r>
              <a:rPr lang="en-US" altLang="zh-CN" b="1" dirty="0"/>
              <a:t>·</a:t>
            </a:r>
            <a:r>
              <a:rPr lang="zh-CN" altLang="en-US" b="1" dirty="0"/>
              <a:t>其一</a:t>
            </a:r>
            <a:endParaRPr lang="zh-CN" altLang="en-US" dirty="0"/>
          </a:p>
        </p:txBody>
      </p:sp>
      <p:pic>
        <p:nvPicPr>
          <p:cNvPr id="7" name="图片 6">
            <a:extLst>
              <a:ext uri="{FF2B5EF4-FFF2-40B4-BE49-F238E27FC236}">
                <a16:creationId xmlns="" xmlns:a16="http://schemas.microsoft.com/office/drawing/2014/main" id="{D02E6E09-5DB9-4253-989A-AC2795B423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5660488" y="-142875"/>
            <a:ext cx="3666611" cy="5143500"/>
          </a:xfrm>
          <a:prstGeom prst="rect">
            <a:avLst/>
          </a:prstGeom>
        </p:spPr>
      </p:pic>
    </p:spTree>
    <p:extLst>
      <p:ext uri="{BB962C8B-B14F-4D97-AF65-F5344CB8AC3E}">
        <p14:creationId xmlns:p14="http://schemas.microsoft.com/office/powerpoint/2010/main" val="32549909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F04D25F-E42F-43D1-8767-A69A41FB8DD3}"/>
              </a:ext>
            </a:extLst>
          </p:cNvPr>
          <p:cNvSpPr txBox="1"/>
          <p:nvPr/>
        </p:nvSpPr>
        <p:spPr>
          <a:xfrm>
            <a:off x="144733" y="115825"/>
            <a:ext cx="4903040"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一、原文</a:t>
            </a:r>
          </a:p>
        </p:txBody>
      </p:sp>
      <p:sp>
        <p:nvSpPr>
          <p:cNvPr id="3" name="文本框 2">
            <a:extLst>
              <a:ext uri="{FF2B5EF4-FFF2-40B4-BE49-F238E27FC236}">
                <a16:creationId xmlns="" xmlns:a16="http://schemas.microsoft.com/office/drawing/2014/main" id="{B7FE3D31-AC4C-4514-B029-E79BF97FA6CD}"/>
              </a:ext>
            </a:extLst>
          </p:cNvPr>
          <p:cNvSpPr txBox="1"/>
          <p:nvPr/>
        </p:nvSpPr>
        <p:spPr>
          <a:xfrm>
            <a:off x="573427" y="1304401"/>
            <a:ext cx="6178041" cy="931024"/>
          </a:xfrm>
          <a:prstGeom prst="rect">
            <a:avLst/>
          </a:prstGeom>
          <a:noFill/>
        </p:spPr>
        <p:txBody>
          <a:bodyPr wrap="square" lIns="68580" tIns="34290" rIns="68580" bIns="34290" rtlCol="0">
            <a:spAutoFit/>
          </a:bodyPr>
          <a:lstStyle/>
          <a:p>
            <a:pPr algn="ctr">
              <a:lnSpc>
                <a:spcPct val="200000"/>
              </a:lnSpc>
            </a:pPr>
            <a:r>
              <a:rPr lang="zh-CN" altLang="en-US" b="1" dirty="0"/>
              <a:t>少小离家老大回，乡音无改鬓毛衰。儿童相见不相识，笑问客从何处来。</a:t>
            </a:r>
          </a:p>
          <a:p>
            <a:pPr algn="ctr">
              <a:lnSpc>
                <a:spcPct val="200000"/>
              </a:lnSpc>
            </a:pPr>
            <a:r>
              <a:rPr lang="zh-CN" altLang="en-US" b="1" dirty="0"/>
              <a:t>离别家乡岁月多，近来人事半消磨。唯有门前镜湖水，春风不改旧时波。</a:t>
            </a:r>
          </a:p>
        </p:txBody>
      </p:sp>
      <p:sp>
        <p:nvSpPr>
          <p:cNvPr id="4" name="文本框 3">
            <a:extLst>
              <a:ext uri="{FF2B5EF4-FFF2-40B4-BE49-F238E27FC236}">
                <a16:creationId xmlns="" xmlns:a16="http://schemas.microsoft.com/office/drawing/2014/main" id="{7B56EA14-8970-4A0D-A058-8D39BFB0E1A9}"/>
              </a:ext>
            </a:extLst>
          </p:cNvPr>
          <p:cNvSpPr txBox="1"/>
          <p:nvPr/>
        </p:nvSpPr>
        <p:spPr>
          <a:xfrm>
            <a:off x="2057809" y="828415"/>
            <a:ext cx="3209277" cy="607859"/>
          </a:xfrm>
          <a:prstGeom prst="rect">
            <a:avLst/>
          </a:prstGeom>
          <a:noFill/>
        </p:spPr>
        <p:txBody>
          <a:bodyPr wrap="square" lIns="68580" tIns="34290" rIns="68580" bIns="34290" rtlCol="0">
            <a:spAutoFit/>
          </a:bodyPr>
          <a:lstStyle/>
          <a:p>
            <a:pPr algn="ctr">
              <a:lnSpc>
                <a:spcPct val="250000"/>
              </a:lnSpc>
            </a:pPr>
            <a:r>
              <a:rPr lang="zh-CN" altLang="en-US" b="1" dirty="0"/>
              <a:t>回乡偶书二首</a:t>
            </a:r>
            <a:r>
              <a:rPr lang="en-US" altLang="zh-CN" b="1" dirty="0"/>
              <a:t>·</a:t>
            </a:r>
            <a:r>
              <a:rPr lang="zh-CN" altLang="en-US" b="1" dirty="0"/>
              <a:t>其二</a:t>
            </a:r>
            <a:endParaRPr lang="zh-CN" altLang="en-US" dirty="0"/>
          </a:p>
        </p:txBody>
      </p:sp>
      <p:sp>
        <p:nvSpPr>
          <p:cNvPr id="8" name="文本框 7">
            <a:extLst>
              <a:ext uri="{FF2B5EF4-FFF2-40B4-BE49-F238E27FC236}">
                <a16:creationId xmlns="" xmlns:a16="http://schemas.microsoft.com/office/drawing/2014/main" id="{B1D7ACA5-2EFD-4FC8-8406-BC579128B291}"/>
              </a:ext>
            </a:extLst>
          </p:cNvPr>
          <p:cNvSpPr txBox="1"/>
          <p:nvPr/>
        </p:nvSpPr>
        <p:spPr>
          <a:xfrm>
            <a:off x="685800" y="2273685"/>
            <a:ext cx="732408"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注释</a:t>
            </a:r>
          </a:p>
        </p:txBody>
      </p:sp>
      <p:sp>
        <p:nvSpPr>
          <p:cNvPr id="9" name="文本框 8">
            <a:extLst>
              <a:ext uri="{FF2B5EF4-FFF2-40B4-BE49-F238E27FC236}">
                <a16:creationId xmlns="" xmlns:a16="http://schemas.microsoft.com/office/drawing/2014/main" id="{CC191993-997E-4CBD-B55D-D38579C35DBF}"/>
              </a:ext>
            </a:extLst>
          </p:cNvPr>
          <p:cNvSpPr txBox="1"/>
          <p:nvPr/>
        </p:nvSpPr>
        <p:spPr>
          <a:xfrm>
            <a:off x="685801" y="2550685"/>
            <a:ext cx="7956611" cy="2008242"/>
          </a:xfrm>
          <a:prstGeom prst="rect">
            <a:avLst/>
          </a:prstGeom>
          <a:noFill/>
        </p:spPr>
        <p:txBody>
          <a:bodyPr wrap="square" lIns="68580" tIns="34290" rIns="68580" bIns="34290" rtlCol="0">
            <a:spAutoFit/>
          </a:bodyPr>
          <a:lstStyle/>
          <a:p>
            <a:pPr>
              <a:lnSpc>
                <a:spcPct val="150000"/>
              </a:lnSpc>
            </a:pPr>
            <a:r>
              <a:rPr lang="zh-CN" altLang="en-US" dirty="0"/>
              <a:t>少小离家：贺知章三十七岁中进士，在此以前就离开家乡。</a:t>
            </a:r>
            <a:endParaRPr lang="en-US" altLang="zh-CN" dirty="0"/>
          </a:p>
          <a:p>
            <a:pPr>
              <a:lnSpc>
                <a:spcPct val="150000"/>
              </a:lnSpc>
            </a:pPr>
            <a:r>
              <a:rPr lang="zh-CN" altLang="en-US" dirty="0"/>
              <a:t>老大：年纪大了。贺知章回乡时已年逾八十。</a:t>
            </a:r>
            <a:endParaRPr lang="en-US" altLang="zh-CN" dirty="0"/>
          </a:p>
          <a:p>
            <a:pPr>
              <a:lnSpc>
                <a:spcPct val="150000"/>
              </a:lnSpc>
            </a:pPr>
            <a:r>
              <a:rPr lang="zh-CN" altLang="en-US" dirty="0"/>
              <a:t>乡音：家乡的口音。</a:t>
            </a:r>
            <a:endParaRPr lang="en-US" altLang="zh-CN" dirty="0"/>
          </a:p>
          <a:p>
            <a:pPr>
              <a:lnSpc>
                <a:spcPct val="150000"/>
              </a:lnSpc>
            </a:pPr>
            <a:r>
              <a:rPr lang="zh-CN" altLang="en-US" dirty="0"/>
              <a:t>无改：没什么变化。一作“难改”。</a:t>
            </a:r>
            <a:endParaRPr lang="en-US" altLang="zh-CN" dirty="0"/>
          </a:p>
          <a:p>
            <a:pPr>
              <a:lnSpc>
                <a:spcPct val="150000"/>
              </a:lnSpc>
            </a:pPr>
            <a:r>
              <a:rPr lang="zh-CN" altLang="en-US" dirty="0"/>
              <a:t>鬓毛：额角边靠近耳朵的头发。一作“面毛”。</a:t>
            </a:r>
            <a:endParaRPr lang="en-US" altLang="zh-CN" dirty="0"/>
          </a:p>
          <a:p>
            <a:pPr>
              <a:lnSpc>
                <a:spcPct val="150000"/>
              </a:lnSpc>
            </a:pPr>
            <a:r>
              <a:rPr lang="zh-CN" altLang="en-US" dirty="0"/>
              <a:t>衰（</a:t>
            </a:r>
            <a:r>
              <a:rPr lang="en-US" altLang="zh-CN" dirty="0" err="1"/>
              <a:t>cuī</a:t>
            </a:r>
            <a:r>
              <a:rPr lang="zh-CN" altLang="en-US" dirty="0"/>
              <a:t>）：减少，疏落。鬓毛衰：指鬓毛减少，疏落。</a:t>
            </a:r>
          </a:p>
        </p:txBody>
      </p:sp>
      <p:pic>
        <p:nvPicPr>
          <p:cNvPr id="6" name="图片 5">
            <a:extLst>
              <a:ext uri="{FF2B5EF4-FFF2-40B4-BE49-F238E27FC236}">
                <a16:creationId xmlns="" xmlns:a16="http://schemas.microsoft.com/office/drawing/2014/main" id="{88DF3400-E215-42CE-B656-2E840379A5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57775" y="0"/>
            <a:ext cx="4086225" cy="3064669"/>
          </a:xfrm>
          <a:prstGeom prst="rect">
            <a:avLst/>
          </a:prstGeom>
        </p:spPr>
      </p:pic>
    </p:spTree>
    <p:extLst>
      <p:ext uri="{BB962C8B-B14F-4D97-AF65-F5344CB8AC3E}">
        <p14:creationId xmlns:p14="http://schemas.microsoft.com/office/powerpoint/2010/main" val="11526959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 calcmode="lin" valueType="num">
                                      <p:cBhvr>
                                        <p:cTn id="26"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7" dur="50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8" dur="500"/>
                                        <p:tgtEl>
                                          <p:spTgt spid="9">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9">
                                            <p:txEl>
                                              <p:pRg st="1" end="1"/>
                                            </p:txEl>
                                          </p:spTgt>
                                        </p:tgtEl>
                                        <p:attrNameLst>
                                          <p:attrName>style.visibility</p:attrName>
                                        </p:attrNameLst>
                                      </p:cBhvr>
                                      <p:to>
                                        <p:strVal val="visible"/>
                                      </p:to>
                                    </p:set>
                                    <p:anim calcmode="lin" valueType="num">
                                      <p:cBhvr>
                                        <p:cTn id="33"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34" dur="500" fill="hold"/>
                                        <p:tgtEl>
                                          <p:spTgt spid="9">
                                            <p:txEl>
                                              <p:pRg st="1" end="1"/>
                                            </p:txEl>
                                          </p:spTgt>
                                        </p:tgtEl>
                                        <p:attrNameLst>
                                          <p:attrName>ppt_h</p:attrName>
                                        </p:attrNameLst>
                                      </p:cBhvr>
                                      <p:tavLst>
                                        <p:tav tm="0">
                                          <p:val>
                                            <p:fltVal val="0"/>
                                          </p:val>
                                        </p:tav>
                                        <p:tav tm="100000">
                                          <p:val>
                                            <p:strVal val="#ppt_h"/>
                                          </p:val>
                                        </p:tav>
                                      </p:tavLst>
                                    </p:anim>
                                    <p:animEffect transition="in" filter="fade">
                                      <p:cBhvr>
                                        <p:cTn id="35" dur="500"/>
                                        <p:tgtEl>
                                          <p:spTgt spid="9">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9">
                                            <p:txEl>
                                              <p:pRg st="2" end="2"/>
                                            </p:txEl>
                                          </p:spTgt>
                                        </p:tgtEl>
                                        <p:attrNameLst>
                                          <p:attrName>style.visibility</p:attrName>
                                        </p:attrNameLst>
                                      </p:cBhvr>
                                      <p:to>
                                        <p:strVal val="visible"/>
                                      </p:to>
                                    </p:set>
                                    <p:anim calcmode="lin" valueType="num">
                                      <p:cBhvr>
                                        <p:cTn id="40"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41" dur="500" fill="hold"/>
                                        <p:tgtEl>
                                          <p:spTgt spid="9">
                                            <p:txEl>
                                              <p:pRg st="2" end="2"/>
                                            </p:txEl>
                                          </p:spTgt>
                                        </p:tgtEl>
                                        <p:attrNameLst>
                                          <p:attrName>ppt_h</p:attrName>
                                        </p:attrNameLst>
                                      </p:cBhvr>
                                      <p:tavLst>
                                        <p:tav tm="0">
                                          <p:val>
                                            <p:fltVal val="0"/>
                                          </p:val>
                                        </p:tav>
                                        <p:tav tm="100000">
                                          <p:val>
                                            <p:strVal val="#ppt_h"/>
                                          </p:val>
                                        </p:tav>
                                      </p:tavLst>
                                    </p:anim>
                                    <p:animEffect transition="in" filter="fade">
                                      <p:cBhvr>
                                        <p:cTn id="42" dur="500"/>
                                        <p:tgtEl>
                                          <p:spTgt spid="9">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9">
                                            <p:txEl>
                                              <p:pRg st="3" end="3"/>
                                            </p:txEl>
                                          </p:spTgt>
                                        </p:tgtEl>
                                        <p:attrNameLst>
                                          <p:attrName>style.visibility</p:attrName>
                                        </p:attrNameLst>
                                      </p:cBhvr>
                                      <p:to>
                                        <p:strVal val="visible"/>
                                      </p:to>
                                    </p:set>
                                    <p:anim calcmode="lin" valueType="num">
                                      <p:cBhvr>
                                        <p:cTn id="47" dur="500" fill="hold"/>
                                        <p:tgtEl>
                                          <p:spTgt spid="9">
                                            <p:txEl>
                                              <p:pRg st="3" end="3"/>
                                            </p:txEl>
                                          </p:spTgt>
                                        </p:tgtEl>
                                        <p:attrNameLst>
                                          <p:attrName>ppt_w</p:attrName>
                                        </p:attrNameLst>
                                      </p:cBhvr>
                                      <p:tavLst>
                                        <p:tav tm="0">
                                          <p:val>
                                            <p:fltVal val="0"/>
                                          </p:val>
                                        </p:tav>
                                        <p:tav tm="100000">
                                          <p:val>
                                            <p:strVal val="#ppt_w"/>
                                          </p:val>
                                        </p:tav>
                                      </p:tavLst>
                                    </p:anim>
                                    <p:anim calcmode="lin" valueType="num">
                                      <p:cBhvr>
                                        <p:cTn id="48" dur="500" fill="hold"/>
                                        <p:tgtEl>
                                          <p:spTgt spid="9">
                                            <p:txEl>
                                              <p:pRg st="3" end="3"/>
                                            </p:txEl>
                                          </p:spTgt>
                                        </p:tgtEl>
                                        <p:attrNameLst>
                                          <p:attrName>ppt_h</p:attrName>
                                        </p:attrNameLst>
                                      </p:cBhvr>
                                      <p:tavLst>
                                        <p:tav tm="0">
                                          <p:val>
                                            <p:fltVal val="0"/>
                                          </p:val>
                                        </p:tav>
                                        <p:tav tm="100000">
                                          <p:val>
                                            <p:strVal val="#ppt_h"/>
                                          </p:val>
                                        </p:tav>
                                      </p:tavLst>
                                    </p:anim>
                                    <p:animEffect transition="in" filter="fade">
                                      <p:cBhvr>
                                        <p:cTn id="49" dur="500"/>
                                        <p:tgtEl>
                                          <p:spTgt spid="9">
                                            <p:txEl>
                                              <p:pRg st="3" end="3"/>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9">
                                            <p:txEl>
                                              <p:pRg st="4" end="4"/>
                                            </p:txEl>
                                          </p:spTgt>
                                        </p:tgtEl>
                                        <p:attrNameLst>
                                          <p:attrName>style.visibility</p:attrName>
                                        </p:attrNameLst>
                                      </p:cBhvr>
                                      <p:to>
                                        <p:strVal val="visible"/>
                                      </p:to>
                                    </p:set>
                                    <p:anim calcmode="lin" valueType="num">
                                      <p:cBhvr>
                                        <p:cTn id="54" dur="500" fill="hold"/>
                                        <p:tgtEl>
                                          <p:spTgt spid="9">
                                            <p:txEl>
                                              <p:pRg st="4" end="4"/>
                                            </p:txEl>
                                          </p:spTgt>
                                        </p:tgtEl>
                                        <p:attrNameLst>
                                          <p:attrName>ppt_w</p:attrName>
                                        </p:attrNameLst>
                                      </p:cBhvr>
                                      <p:tavLst>
                                        <p:tav tm="0">
                                          <p:val>
                                            <p:fltVal val="0"/>
                                          </p:val>
                                        </p:tav>
                                        <p:tav tm="100000">
                                          <p:val>
                                            <p:strVal val="#ppt_w"/>
                                          </p:val>
                                        </p:tav>
                                      </p:tavLst>
                                    </p:anim>
                                    <p:anim calcmode="lin" valueType="num">
                                      <p:cBhvr>
                                        <p:cTn id="55" dur="500" fill="hold"/>
                                        <p:tgtEl>
                                          <p:spTgt spid="9">
                                            <p:txEl>
                                              <p:pRg st="4" end="4"/>
                                            </p:txEl>
                                          </p:spTgt>
                                        </p:tgtEl>
                                        <p:attrNameLst>
                                          <p:attrName>ppt_h</p:attrName>
                                        </p:attrNameLst>
                                      </p:cBhvr>
                                      <p:tavLst>
                                        <p:tav tm="0">
                                          <p:val>
                                            <p:fltVal val="0"/>
                                          </p:val>
                                        </p:tav>
                                        <p:tav tm="100000">
                                          <p:val>
                                            <p:strVal val="#ppt_h"/>
                                          </p:val>
                                        </p:tav>
                                      </p:tavLst>
                                    </p:anim>
                                    <p:animEffect transition="in" filter="fade">
                                      <p:cBhvr>
                                        <p:cTn id="56" dur="500"/>
                                        <p:tgtEl>
                                          <p:spTgt spid="9">
                                            <p:txEl>
                                              <p:pRg st="4" end="4"/>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nodeType="clickEffect">
                                  <p:stCondLst>
                                    <p:cond delay="0"/>
                                  </p:stCondLst>
                                  <p:childTnLst>
                                    <p:set>
                                      <p:cBhvr>
                                        <p:cTn id="60" dur="1" fill="hold">
                                          <p:stCondLst>
                                            <p:cond delay="0"/>
                                          </p:stCondLst>
                                        </p:cTn>
                                        <p:tgtEl>
                                          <p:spTgt spid="9">
                                            <p:txEl>
                                              <p:pRg st="5" end="5"/>
                                            </p:txEl>
                                          </p:spTgt>
                                        </p:tgtEl>
                                        <p:attrNameLst>
                                          <p:attrName>style.visibility</p:attrName>
                                        </p:attrNameLst>
                                      </p:cBhvr>
                                      <p:to>
                                        <p:strVal val="visible"/>
                                      </p:to>
                                    </p:set>
                                    <p:anim calcmode="lin" valueType="num">
                                      <p:cBhvr>
                                        <p:cTn id="61" dur="500" fill="hold"/>
                                        <p:tgtEl>
                                          <p:spTgt spid="9">
                                            <p:txEl>
                                              <p:pRg st="5" end="5"/>
                                            </p:txEl>
                                          </p:spTgt>
                                        </p:tgtEl>
                                        <p:attrNameLst>
                                          <p:attrName>ppt_w</p:attrName>
                                        </p:attrNameLst>
                                      </p:cBhvr>
                                      <p:tavLst>
                                        <p:tav tm="0">
                                          <p:val>
                                            <p:fltVal val="0"/>
                                          </p:val>
                                        </p:tav>
                                        <p:tav tm="100000">
                                          <p:val>
                                            <p:strVal val="#ppt_w"/>
                                          </p:val>
                                        </p:tav>
                                      </p:tavLst>
                                    </p:anim>
                                    <p:anim calcmode="lin" valueType="num">
                                      <p:cBhvr>
                                        <p:cTn id="62" dur="500" fill="hold"/>
                                        <p:tgtEl>
                                          <p:spTgt spid="9">
                                            <p:txEl>
                                              <p:pRg st="5" end="5"/>
                                            </p:txEl>
                                          </p:spTgt>
                                        </p:tgtEl>
                                        <p:attrNameLst>
                                          <p:attrName>ppt_h</p:attrName>
                                        </p:attrNameLst>
                                      </p:cBhvr>
                                      <p:tavLst>
                                        <p:tav tm="0">
                                          <p:val>
                                            <p:fltVal val="0"/>
                                          </p:val>
                                        </p:tav>
                                        <p:tav tm="100000">
                                          <p:val>
                                            <p:strVal val="#ppt_h"/>
                                          </p:val>
                                        </p:tav>
                                      </p:tavLst>
                                    </p:anim>
                                    <p:animEffect transition="in" filter="fade">
                                      <p:cBhvr>
                                        <p:cTn id="63" dur="5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2F04D25F-E42F-43D1-8767-A69A41FB8DD3}"/>
              </a:ext>
            </a:extLst>
          </p:cNvPr>
          <p:cNvSpPr txBox="1"/>
          <p:nvPr/>
        </p:nvSpPr>
        <p:spPr>
          <a:xfrm>
            <a:off x="144733" y="115825"/>
            <a:ext cx="4903040"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一、原文</a:t>
            </a:r>
          </a:p>
        </p:txBody>
      </p:sp>
      <p:sp>
        <p:nvSpPr>
          <p:cNvPr id="3" name="文本框 2">
            <a:extLst>
              <a:ext uri="{FF2B5EF4-FFF2-40B4-BE49-F238E27FC236}">
                <a16:creationId xmlns="" xmlns:a16="http://schemas.microsoft.com/office/drawing/2014/main" id="{B7FE3D31-AC4C-4514-B029-E79BF97FA6CD}"/>
              </a:ext>
            </a:extLst>
          </p:cNvPr>
          <p:cNvSpPr txBox="1"/>
          <p:nvPr/>
        </p:nvSpPr>
        <p:spPr>
          <a:xfrm>
            <a:off x="573427" y="1304401"/>
            <a:ext cx="6178041" cy="931024"/>
          </a:xfrm>
          <a:prstGeom prst="rect">
            <a:avLst/>
          </a:prstGeom>
          <a:noFill/>
        </p:spPr>
        <p:txBody>
          <a:bodyPr wrap="square" lIns="68580" tIns="34290" rIns="68580" bIns="34290" rtlCol="0">
            <a:spAutoFit/>
          </a:bodyPr>
          <a:lstStyle/>
          <a:p>
            <a:pPr algn="ctr">
              <a:lnSpc>
                <a:spcPct val="200000"/>
              </a:lnSpc>
            </a:pPr>
            <a:r>
              <a:rPr lang="zh-CN" altLang="en-US" b="1" dirty="0"/>
              <a:t>少小离家老大回，乡音无改鬓毛衰。儿童相见不相识，笑问客从何处来。</a:t>
            </a:r>
          </a:p>
          <a:p>
            <a:pPr algn="ctr">
              <a:lnSpc>
                <a:spcPct val="200000"/>
              </a:lnSpc>
            </a:pPr>
            <a:r>
              <a:rPr lang="zh-CN" altLang="en-US" b="1" dirty="0"/>
              <a:t>离别家乡岁月多，近来人事半消磨。唯有门前镜湖水，春风不改旧时波。</a:t>
            </a:r>
          </a:p>
        </p:txBody>
      </p:sp>
      <p:sp>
        <p:nvSpPr>
          <p:cNvPr id="4" name="文本框 3">
            <a:extLst>
              <a:ext uri="{FF2B5EF4-FFF2-40B4-BE49-F238E27FC236}">
                <a16:creationId xmlns="" xmlns:a16="http://schemas.microsoft.com/office/drawing/2014/main" id="{7B56EA14-8970-4A0D-A058-8D39BFB0E1A9}"/>
              </a:ext>
            </a:extLst>
          </p:cNvPr>
          <p:cNvSpPr txBox="1"/>
          <p:nvPr/>
        </p:nvSpPr>
        <p:spPr>
          <a:xfrm>
            <a:off x="2057809" y="828415"/>
            <a:ext cx="3209277" cy="607859"/>
          </a:xfrm>
          <a:prstGeom prst="rect">
            <a:avLst/>
          </a:prstGeom>
          <a:noFill/>
        </p:spPr>
        <p:txBody>
          <a:bodyPr wrap="square" lIns="68580" tIns="34290" rIns="68580" bIns="34290" rtlCol="0">
            <a:spAutoFit/>
          </a:bodyPr>
          <a:lstStyle/>
          <a:p>
            <a:pPr algn="ctr">
              <a:lnSpc>
                <a:spcPct val="250000"/>
              </a:lnSpc>
            </a:pPr>
            <a:r>
              <a:rPr lang="zh-CN" altLang="en-US" b="1" dirty="0"/>
              <a:t>回乡偶书二首</a:t>
            </a:r>
            <a:r>
              <a:rPr lang="en-US" altLang="zh-CN" b="1" dirty="0"/>
              <a:t>·</a:t>
            </a:r>
            <a:r>
              <a:rPr lang="zh-CN" altLang="en-US" b="1" dirty="0"/>
              <a:t>其二</a:t>
            </a:r>
            <a:endParaRPr lang="zh-CN" altLang="en-US" dirty="0"/>
          </a:p>
        </p:txBody>
      </p:sp>
      <p:sp>
        <p:nvSpPr>
          <p:cNvPr id="8" name="文本框 7">
            <a:extLst>
              <a:ext uri="{FF2B5EF4-FFF2-40B4-BE49-F238E27FC236}">
                <a16:creationId xmlns="" xmlns:a16="http://schemas.microsoft.com/office/drawing/2014/main" id="{B1D7ACA5-2EFD-4FC8-8406-BC579128B291}"/>
              </a:ext>
            </a:extLst>
          </p:cNvPr>
          <p:cNvSpPr txBox="1"/>
          <p:nvPr/>
        </p:nvSpPr>
        <p:spPr>
          <a:xfrm>
            <a:off x="685800" y="2273685"/>
            <a:ext cx="732408"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注释</a:t>
            </a:r>
          </a:p>
        </p:txBody>
      </p:sp>
      <p:sp>
        <p:nvSpPr>
          <p:cNvPr id="9" name="文本框 8">
            <a:extLst>
              <a:ext uri="{FF2B5EF4-FFF2-40B4-BE49-F238E27FC236}">
                <a16:creationId xmlns="" xmlns:a16="http://schemas.microsoft.com/office/drawing/2014/main" id="{CC191993-997E-4CBD-B55D-D38579C35DBF}"/>
              </a:ext>
            </a:extLst>
          </p:cNvPr>
          <p:cNvSpPr txBox="1"/>
          <p:nvPr/>
        </p:nvSpPr>
        <p:spPr>
          <a:xfrm>
            <a:off x="685801" y="2550684"/>
            <a:ext cx="7956611" cy="1685077"/>
          </a:xfrm>
          <a:prstGeom prst="rect">
            <a:avLst/>
          </a:prstGeom>
          <a:noFill/>
        </p:spPr>
        <p:txBody>
          <a:bodyPr wrap="square" lIns="68580" tIns="34290" rIns="68580" bIns="34290" rtlCol="0">
            <a:spAutoFit/>
          </a:bodyPr>
          <a:lstStyle/>
          <a:p>
            <a:pPr>
              <a:lnSpc>
                <a:spcPct val="150000"/>
              </a:lnSpc>
            </a:pPr>
            <a:r>
              <a:rPr lang="zh-CN" altLang="en-US" dirty="0"/>
              <a:t>相见：即看见我；相：带有指代性的副词。</a:t>
            </a:r>
            <a:endParaRPr lang="en-US" altLang="zh-CN" dirty="0"/>
          </a:p>
          <a:p>
            <a:pPr>
              <a:lnSpc>
                <a:spcPct val="150000"/>
              </a:lnSpc>
            </a:pPr>
            <a:r>
              <a:rPr lang="zh-CN" altLang="en-US" dirty="0"/>
              <a:t>不相识：即不认识我。</a:t>
            </a:r>
            <a:endParaRPr lang="en-US" altLang="zh-CN" dirty="0"/>
          </a:p>
          <a:p>
            <a:pPr>
              <a:lnSpc>
                <a:spcPct val="150000"/>
              </a:lnSpc>
            </a:pPr>
            <a:r>
              <a:rPr lang="zh-CN" altLang="en-US" dirty="0"/>
              <a:t>笑问：一本作“却问”，一本作“借问”。</a:t>
            </a:r>
            <a:endParaRPr lang="en-US" altLang="zh-CN" dirty="0"/>
          </a:p>
          <a:p>
            <a:pPr>
              <a:lnSpc>
                <a:spcPct val="150000"/>
              </a:lnSpc>
            </a:pPr>
            <a:r>
              <a:rPr lang="zh-CN" altLang="en-US" dirty="0"/>
              <a:t>消磨：逐渐消失、消除。</a:t>
            </a:r>
            <a:endParaRPr lang="en-US" altLang="zh-CN" dirty="0"/>
          </a:p>
          <a:p>
            <a:pPr>
              <a:lnSpc>
                <a:spcPct val="150000"/>
              </a:lnSpc>
            </a:pPr>
            <a:r>
              <a:rPr lang="zh-CN" altLang="en-US" dirty="0"/>
              <a:t>镜湖：在浙江绍兴会稽山的北麓，方圆三百余里。贺知章的故乡就在镜湖边上。</a:t>
            </a:r>
          </a:p>
        </p:txBody>
      </p:sp>
      <p:pic>
        <p:nvPicPr>
          <p:cNvPr id="7" name="图片 6">
            <a:extLst>
              <a:ext uri="{FF2B5EF4-FFF2-40B4-BE49-F238E27FC236}">
                <a16:creationId xmlns="" xmlns:a16="http://schemas.microsoft.com/office/drawing/2014/main" id="{B64A896C-9FD0-44D1-9949-CCF18095C4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57775" y="0"/>
            <a:ext cx="4086225" cy="3064669"/>
          </a:xfrm>
          <a:prstGeom prst="rect">
            <a:avLst/>
          </a:prstGeom>
        </p:spPr>
      </p:pic>
    </p:spTree>
    <p:extLst>
      <p:ext uri="{BB962C8B-B14F-4D97-AF65-F5344CB8AC3E}">
        <p14:creationId xmlns:p14="http://schemas.microsoft.com/office/powerpoint/2010/main" val="18152715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 calcmode="lin" valueType="num">
                                      <p:cBhvr>
                                        <p:cTn id="26"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7" dur="50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8" dur="500"/>
                                        <p:tgtEl>
                                          <p:spTgt spid="9">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9">
                                            <p:txEl>
                                              <p:pRg st="1" end="1"/>
                                            </p:txEl>
                                          </p:spTgt>
                                        </p:tgtEl>
                                        <p:attrNameLst>
                                          <p:attrName>style.visibility</p:attrName>
                                        </p:attrNameLst>
                                      </p:cBhvr>
                                      <p:to>
                                        <p:strVal val="visible"/>
                                      </p:to>
                                    </p:set>
                                    <p:anim calcmode="lin" valueType="num">
                                      <p:cBhvr>
                                        <p:cTn id="33"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34" dur="500" fill="hold"/>
                                        <p:tgtEl>
                                          <p:spTgt spid="9">
                                            <p:txEl>
                                              <p:pRg st="1" end="1"/>
                                            </p:txEl>
                                          </p:spTgt>
                                        </p:tgtEl>
                                        <p:attrNameLst>
                                          <p:attrName>ppt_h</p:attrName>
                                        </p:attrNameLst>
                                      </p:cBhvr>
                                      <p:tavLst>
                                        <p:tav tm="0">
                                          <p:val>
                                            <p:fltVal val="0"/>
                                          </p:val>
                                        </p:tav>
                                        <p:tav tm="100000">
                                          <p:val>
                                            <p:strVal val="#ppt_h"/>
                                          </p:val>
                                        </p:tav>
                                      </p:tavLst>
                                    </p:anim>
                                    <p:animEffect transition="in" filter="fade">
                                      <p:cBhvr>
                                        <p:cTn id="35" dur="500"/>
                                        <p:tgtEl>
                                          <p:spTgt spid="9">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9">
                                            <p:txEl>
                                              <p:pRg st="2" end="2"/>
                                            </p:txEl>
                                          </p:spTgt>
                                        </p:tgtEl>
                                        <p:attrNameLst>
                                          <p:attrName>style.visibility</p:attrName>
                                        </p:attrNameLst>
                                      </p:cBhvr>
                                      <p:to>
                                        <p:strVal val="visible"/>
                                      </p:to>
                                    </p:set>
                                    <p:anim calcmode="lin" valueType="num">
                                      <p:cBhvr>
                                        <p:cTn id="40"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41" dur="500" fill="hold"/>
                                        <p:tgtEl>
                                          <p:spTgt spid="9">
                                            <p:txEl>
                                              <p:pRg st="2" end="2"/>
                                            </p:txEl>
                                          </p:spTgt>
                                        </p:tgtEl>
                                        <p:attrNameLst>
                                          <p:attrName>ppt_h</p:attrName>
                                        </p:attrNameLst>
                                      </p:cBhvr>
                                      <p:tavLst>
                                        <p:tav tm="0">
                                          <p:val>
                                            <p:fltVal val="0"/>
                                          </p:val>
                                        </p:tav>
                                        <p:tav tm="100000">
                                          <p:val>
                                            <p:strVal val="#ppt_h"/>
                                          </p:val>
                                        </p:tav>
                                      </p:tavLst>
                                    </p:anim>
                                    <p:animEffect transition="in" filter="fade">
                                      <p:cBhvr>
                                        <p:cTn id="42" dur="500"/>
                                        <p:tgtEl>
                                          <p:spTgt spid="9">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9">
                                            <p:txEl>
                                              <p:pRg st="3" end="3"/>
                                            </p:txEl>
                                          </p:spTgt>
                                        </p:tgtEl>
                                        <p:attrNameLst>
                                          <p:attrName>style.visibility</p:attrName>
                                        </p:attrNameLst>
                                      </p:cBhvr>
                                      <p:to>
                                        <p:strVal val="visible"/>
                                      </p:to>
                                    </p:set>
                                    <p:anim calcmode="lin" valueType="num">
                                      <p:cBhvr>
                                        <p:cTn id="47" dur="500" fill="hold"/>
                                        <p:tgtEl>
                                          <p:spTgt spid="9">
                                            <p:txEl>
                                              <p:pRg st="3" end="3"/>
                                            </p:txEl>
                                          </p:spTgt>
                                        </p:tgtEl>
                                        <p:attrNameLst>
                                          <p:attrName>ppt_w</p:attrName>
                                        </p:attrNameLst>
                                      </p:cBhvr>
                                      <p:tavLst>
                                        <p:tav tm="0">
                                          <p:val>
                                            <p:fltVal val="0"/>
                                          </p:val>
                                        </p:tav>
                                        <p:tav tm="100000">
                                          <p:val>
                                            <p:strVal val="#ppt_w"/>
                                          </p:val>
                                        </p:tav>
                                      </p:tavLst>
                                    </p:anim>
                                    <p:anim calcmode="lin" valueType="num">
                                      <p:cBhvr>
                                        <p:cTn id="48" dur="500" fill="hold"/>
                                        <p:tgtEl>
                                          <p:spTgt spid="9">
                                            <p:txEl>
                                              <p:pRg st="3" end="3"/>
                                            </p:txEl>
                                          </p:spTgt>
                                        </p:tgtEl>
                                        <p:attrNameLst>
                                          <p:attrName>ppt_h</p:attrName>
                                        </p:attrNameLst>
                                      </p:cBhvr>
                                      <p:tavLst>
                                        <p:tav tm="0">
                                          <p:val>
                                            <p:fltVal val="0"/>
                                          </p:val>
                                        </p:tav>
                                        <p:tav tm="100000">
                                          <p:val>
                                            <p:strVal val="#ppt_h"/>
                                          </p:val>
                                        </p:tav>
                                      </p:tavLst>
                                    </p:anim>
                                    <p:animEffect transition="in" filter="fade">
                                      <p:cBhvr>
                                        <p:cTn id="49" dur="500"/>
                                        <p:tgtEl>
                                          <p:spTgt spid="9">
                                            <p:txEl>
                                              <p:pRg st="3" end="3"/>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9">
                                            <p:txEl>
                                              <p:pRg st="4" end="4"/>
                                            </p:txEl>
                                          </p:spTgt>
                                        </p:tgtEl>
                                        <p:attrNameLst>
                                          <p:attrName>style.visibility</p:attrName>
                                        </p:attrNameLst>
                                      </p:cBhvr>
                                      <p:to>
                                        <p:strVal val="visible"/>
                                      </p:to>
                                    </p:set>
                                    <p:anim calcmode="lin" valueType="num">
                                      <p:cBhvr>
                                        <p:cTn id="54" dur="500" fill="hold"/>
                                        <p:tgtEl>
                                          <p:spTgt spid="9">
                                            <p:txEl>
                                              <p:pRg st="4" end="4"/>
                                            </p:txEl>
                                          </p:spTgt>
                                        </p:tgtEl>
                                        <p:attrNameLst>
                                          <p:attrName>ppt_w</p:attrName>
                                        </p:attrNameLst>
                                      </p:cBhvr>
                                      <p:tavLst>
                                        <p:tav tm="0">
                                          <p:val>
                                            <p:fltVal val="0"/>
                                          </p:val>
                                        </p:tav>
                                        <p:tav tm="100000">
                                          <p:val>
                                            <p:strVal val="#ppt_w"/>
                                          </p:val>
                                        </p:tav>
                                      </p:tavLst>
                                    </p:anim>
                                    <p:anim calcmode="lin" valueType="num">
                                      <p:cBhvr>
                                        <p:cTn id="55" dur="500" fill="hold"/>
                                        <p:tgtEl>
                                          <p:spTgt spid="9">
                                            <p:txEl>
                                              <p:pRg st="4" end="4"/>
                                            </p:txEl>
                                          </p:spTgt>
                                        </p:tgtEl>
                                        <p:attrNameLst>
                                          <p:attrName>ppt_h</p:attrName>
                                        </p:attrNameLst>
                                      </p:cBhvr>
                                      <p:tavLst>
                                        <p:tav tm="0">
                                          <p:val>
                                            <p:fltVal val="0"/>
                                          </p:val>
                                        </p:tav>
                                        <p:tav tm="100000">
                                          <p:val>
                                            <p:strVal val="#ppt_h"/>
                                          </p:val>
                                        </p:tav>
                                      </p:tavLst>
                                    </p:anim>
                                    <p:animEffect transition="in" filter="fade">
                                      <p:cBhvr>
                                        <p:cTn id="56"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AA036C43-8D63-4CDC-AF3B-21FD6155B9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9381" y="0"/>
            <a:ext cx="4114619" cy="5143500"/>
          </a:xfrm>
          <a:prstGeom prst="rect">
            <a:avLst/>
          </a:prstGeom>
        </p:spPr>
      </p:pic>
      <p:sp>
        <p:nvSpPr>
          <p:cNvPr id="2" name="文本框 1">
            <a:extLst>
              <a:ext uri="{FF2B5EF4-FFF2-40B4-BE49-F238E27FC236}">
                <a16:creationId xmlns="" xmlns:a16="http://schemas.microsoft.com/office/drawing/2014/main" id="{2F04D25F-E42F-43D1-8767-A69A41FB8DD3}"/>
              </a:ext>
            </a:extLst>
          </p:cNvPr>
          <p:cNvSpPr txBox="1"/>
          <p:nvPr/>
        </p:nvSpPr>
        <p:spPr>
          <a:xfrm>
            <a:off x="144733" y="115825"/>
            <a:ext cx="4903040" cy="530915"/>
          </a:xfrm>
          <a:prstGeom prst="rect">
            <a:avLst/>
          </a:prstGeom>
          <a:noFill/>
        </p:spPr>
        <p:txBody>
          <a:bodyPr wrap="square" lIns="68580" tIns="34290" rIns="68580" bIns="34290" rtlCol="0">
            <a:spAutoFit/>
          </a:bodyPr>
          <a:lstStyle/>
          <a:p>
            <a:r>
              <a:rPr lang="zh-CN" altLang="en-US" sz="3000" dirty="0">
                <a:latin typeface="钟齐王庆华毛笔简体" panose="02000600000000000000" pitchFamily="2" charset="-122"/>
                <a:ea typeface="钟齐王庆华毛笔简体" panose="02000600000000000000" pitchFamily="2" charset="-122"/>
                <a:cs typeface="钟齐王庆华毛笔简体" panose="02000600000000000000" pitchFamily="2" charset="-122"/>
              </a:rPr>
              <a:t>一、原文</a:t>
            </a:r>
          </a:p>
        </p:txBody>
      </p:sp>
      <p:sp>
        <p:nvSpPr>
          <p:cNvPr id="3" name="文本框 2">
            <a:extLst>
              <a:ext uri="{FF2B5EF4-FFF2-40B4-BE49-F238E27FC236}">
                <a16:creationId xmlns="" xmlns:a16="http://schemas.microsoft.com/office/drawing/2014/main" id="{B7FE3D31-AC4C-4514-B029-E79BF97FA6CD}"/>
              </a:ext>
            </a:extLst>
          </p:cNvPr>
          <p:cNvSpPr txBox="1"/>
          <p:nvPr/>
        </p:nvSpPr>
        <p:spPr>
          <a:xfrm>
            <a:off x="573427" y="1304401"/>
            <a:ext cx="6178041" cy="931024"/>
          </a:xfrm>
          <a:prstGeom prst="rect">
            <a:avLst/>
          </a:prstGeom>
          <a:noFill/>
        </p:spPr>
        <p:txBody>
          <a:bodyPr wrap="square" lIns="68580" tIns="34290" rIns="68580" bIns="34290" rtlCol="0">
            <a:spAutoFit/>
          </a:bodyPr>
          <a:lstStyle/>
          <a:p>
            <a:pPr algn="ctr">
              <a:lnSpc>
                <a:spcPct val="200000"/>
              </a:lnSpc>
            </a:pPr>
            <a:r>
              <a:rPr lang="zh-CN" altLang="en-US" b="1" dirty="0"/>
              <a:t>少小离家老大回，乡音无改鬓毛衰。儿童相见不相识，笑问客从何处来。</a:t>
            </a:r>
          </a:p>
          <a:p>
            <a:pPr algn="ctr">
              <a:lnSpc>
                <a:spcPct val="200000"/>
              </a:lnSpc>
            </a:pPr>
            <a:r>
              <a:rPr lang="zh-CN" altLang="en-US" b="1" dirty="0"/>
              <a:t>离别家乡岁月多，近来人事半消磨。唯有门前镜湖水，春风不改旧时波。</a:t>
            </a:r>
          </a:p>
        </p:txBody>
      </p:sp>
      <p:sp>
        <p:nvSpPr>
          <p:cNvPr id="4" name="文本框 3">
            <a:extLst>
              <a:ext uri="{FF2B5EF4-FFF2-40B4-BE49-F238E27FC236}">
                <a16:creationId xmlns="" xmlns:a16="http://schemas.microsoft.com/office/drawing/2014/main" id="{7B56EA14-8970-4A0D-A058-8D39BFB0E1A9}"/>
              </a:ext>
            </a:extLst>
          </p:cNvPr>
          <p:cNvSpPr txBox="1"/>
          <p:nvPr/>
        </p:nvSpPr>
        <p:spPr>
          <a:xfrm>
            <a:off x="2057809" y="828415"/>
            <a:ext cx="3209277" cy="607859"/>
          </a:xfrm>
          <a:prstGeom prst="rect">
            <a:avLst/>
          </a:prstGeom>
          <a:noFill/>
        </p:spPr>
        <p:txBody>
          <a:bodyPr wrap="square" lIns="68580" tIns="34290" rIns="68580" bIns="34290" rtlCol="0">
            <a:spAutoFit/>
          </a:bodyPr>
          <a:lstStyle/>
          <a:p>
            <a:pPr algn="ctr">
              <a:lnSpc>
                <a:spcPct val="250000"/>
              </a:lnSpc>
            </a:pPr>
            <a:r>
              <a:rPr lang="zh-CN" altLang="en-US" b="1" dirty="0"/>
              <a:t>回乡偶书二首</a:t>
            </a:r>
            <a:r>
              <a:rPr lang="en-US" altLang="zh-CN" b="1" dirty="0"/>
              <a:t>·</a:t>
            </a:r>
            <a:r>
              <a:rPr lang="zh-CN" altLang="en-US" b="1" dirty="0"/>
              <a:t>其二</a:t>
            </a:r>
            <a:endParaRPr lang="zh-CN" altLang="en-US" dirty="0"/>
          </a:p>
        </p:txBody>
      </p:sp>
      <p:sp>
        <p:nvSpPr>
          <p:cNvPr id="8" name="文本框 7">
            <a:extLst>
              <a:ext uri="{FF2B5EF4-FFF2-40B4-BE49-F238E27FC236}">
                <a16:creationId xmlns="" xmlns:a16="http://schemas.microsoft.com/office/drawing/2014/main" id="{B1D7ACA5-2EFD-4FC8-8406-BC579128B291}"/>
              </a:ext>
            </a:extLst>
          </p:cNvPr>
          <p:cNvSpPr txBox="1"/>
          <p:nvPr/>
        </p:nvSpPr>
        <p:spPr>
          <a:xfrm>
            <a:off x="685800" y="2273685"/>
            <a:ext cx="732408" cy="284693"/>
          </a:xfrm>
          <a:prstGeom prst="rect">
            <a:avLst/>
          </a:prstGeom>
          <a:solidFill>
            <a:srgbClr val="C00000"/>
          </a:solidFill>
        </p:spPr>
        <p:txBody>
          <a:bodyPr wrap="square" lIns="68580" tIns="34290" rIns="68580" bIns="34290" rtlCol="0">
            <a:spAutoFit/>
          </a:bodyPr>
          <a:lstStyle/>
          <a:p>
            <a:pPr algn="dist"/>
            <a:r>
              <a:rPr lang="zh-CN" altLang="en-US" dirty="0">
                <a:solidFill>
                  <a:schemeClr val="bg1"/>
                </a:solidFill>
              </a:rPr>
              <a:t>译文</a:t>
            </a:r>
          </a:p>
        </p:txBody>
      </p:sp>
      <p:sp>
        <p:nvSpPr>
          <p:cNvPr id="7" name="文本框 6">
            <a:extLst>
              <a:ext uri="{FF2B5EF4-FFF2-40B4-BE49-F238E27FC236}">
                <a16:creationId xmlns="" xmlns:a16="http://schemas.microsoft.com/office/drawing/2014/main" id="{C0EC7827-22EB-4E55-A28E-3F773CAC5431}"/>
              </a:ext>
            </a:extLst>
          </p:cNvPr>
          <p:cNvSpPr txBox="1"/>
          <p:nvPr/>
        </p:nvSpPr>
        <p:spPr>
          <a:xfrm>
            <a:off x="685801" y="2671726"/>
            <a:ext cx="7289969" cy="1361911"/>
          </a:xfrm>
          <a:prstGeom prst="rect">
            <a:avLst/>
          </a:prstGeom>
          <a:noFill/>
        </p:spPr>
        <p:txBody>
          <a:bodyPr wrap="square" lIns="68580" tIns="34290" rIns="68580" bIns="34290" rtlCol="0">
            <a:spAutoFit/>
          </a:bodyPr>
          <a:lstStyle/>
          <a:p>
            <a:pPr>
              <a:lnSpc>
                <a:spcPct val="150000"/>
              </a:lnSpc>
            </a:pPr>
            <a:r>
              <a:rPr lang="zh-CN" altLang="en-US" dirty="0"/>
              <a:t>我在年少时离开家乡，到了迟暮之年才回来。我的乡音虽未改变，但鬓角的毛发却已经疏落。</a:t>
            </a:r>
            <a:endParaRPr lang="en-US" altLang="zh-CN" dirty="0"/>
          </a:p>
          <a:p>
            <a:pPr>
              <a:lnSpc>
                <a:spcPct val="150000"/>
              </a:lnSpc>
            </a:pPr>
            <a:r>
              <a:rPr lang="zh-CN" altLang="en-US" dirty="0"/>
              <a:t>儿童们看见我，没有一个认识的。他们笑着询问：这客人是从哪里来的呀？</a:t>
            </a:r>
            <a:endParaRPr lang="en-US" altLang="zh-CN" dirty="0"/>
          </a:p>
          <a:p>
            <a:pPr>
              <a:lnSpc>
                <a:spcPct val="150000"/>
              </a:lnSpc>
            </a:pPr>
            <a:r>
              <a:rPr lang="zh-CN" altLang="en-US" dirty="0"/>
              <a:t>我离别家乡的时间已经很长了，回家后才感觉到家乡的人事变迁实在是太大了。</a:t>
            </a:r>
            <a:endParaRPr lang="en-US" altLang="zh-CN" dirty="0"/>
          </a:p>
          <a:p>
            <a:pPr>
              <a:lnSpc>
                <a:spcPct val="150000"/>
              </a:lnSpc>
            </a:pPr>
            <a:r>
              <a:rPr lang="zh-CN" altLang="en-US" dirty="0"/>
              <a:t>只有门前那镜湖的碧水，在春风吹拂下泛起一圈一圈的涟漪，还和五十多年前一模一样。 </a:t>
            </a:r>
            <a:endParaRPr lang="en-US" altLang="zh-CN" dirty="0"/>
          </a:p>
        </p:txBody>
      </p:sp>
    </p:spTree>
    <p:extLst>
      <p:ext uri="{BB962C8B-B14F-4D97-AF65-F5344CB8AC3E}">
        <p14:creationId xmlns:p14="http://schemas.microsoft.com/office/powerpoint/2010/main" val="19222256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animBg="1"/>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TotalTime>
  <Words>3566</Words>
  <Application>Microsoft Office PowerPoint</Application>
  <PresentationFormat>全屏显示(16:9)</PresentationFormat>
  <Paragraphs>187</Paragraphs>
  <Slides>24</Slides>
  <Notes>24</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24</vt:i4>
      </vt:variant>
    </vt:vector>
  </HeadingPairs>
  <TitlesOfParts>
    <vt:vector size="34" baseType="lpstr">
      <vt:lpstr>Meiryo</vt:lpstr>
      <vt:lpstr>等线</vt:lpstr>
      <vt:lpstr>宋体</vt:lpstr>
      <vt:lpstr>微软雅黑</vt:lpstr>
      <vt:lpstr>钟齐王庆华毛笔简体</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dc:description>http://www.ypppt.com/</dc:description>
  <cp:lastModifiedBy>kan</cp:lastModifiedBy>
  <cp:revision>22</cp:revision>
  <dcterms:created xsi:type="dcterms:W3CDTF">2017-07-07T15:43:17Z</dcterms:created>
  <dcterms:modified xsi:type="dcterms:W3CDTF">2020-06-02T02:28:57Z</dcterms:modified>
</cp:coreProperties>
</file>