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63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80" r:id="rId7"/>
    <p:sldId id="281" r:id="rId8"/>
    <p:sldId id="261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4" r:id="rId21"/>
    <p:sldId id="277" r:id="rId22"/>
    <p:sldId id="275" r:id="rId23"/>
    <p:sldId id="278" r:id="rId24"/>
    <p:sldId id="279" r:id="rId25"/>
    <p:sldId id="282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53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6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4379C-39AD-4C01-A062-D48D9D8D6558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C2EDBB-3C74-4395-A246-3B7AEB2E38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79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3269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990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992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610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044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441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9256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2052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7527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2209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073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9325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6374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8390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552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9038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9150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31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628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035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5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995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939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2EDBB-3C74-4395-A246-3B7AEB2E383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6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692316"/>
      </p:ext>
    </p:extLst>
  </p:cSld>
  <p:clrMapOvr>
    <a:masterClrMapping/>
  </p:clrMapOvr>
  <p:transition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270619"/>
      </p:ext>
    </p:extLst>
  </p:cSld>
  <p:clrMapOvr>
    <a:masterClrMapping/>
  </p:clrMapOvr>
  <p:transition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714701"/>
      </p:ext>
    </p:extLst>
  </p:cSld>
  <p:clrMapOvr>
    <a:masterClrMapping/>
  </p:clrMapOvr>
  <p:transition advClick="0" advTm="2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1391"/>
      </p:ext>
    </p:extLst>
  </p:cSld>
  <p:clrMapOvr>
    <a:masterClrMapping/>
  </p:clrMapOvr>
  <p:transition advClick="0" advTm="2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070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168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994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62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51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1935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16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717619"/>
      </p:ext>
    </p:extLst>
  </p:cSld>
  <p:clrMapOvr>
    <a:masterClrMapping/>
  </p:clrMapOvr>
  <p:transition advClick="0" advTm="2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6129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8873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66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849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070547"/>
      </p:ext>
    </p:extLst>
  </p:cSld>
  <p:clrMapOvr>
    <a:masterClrMapping/>
  </p:clrMapOvr>
  <p:transition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059051"/>
      </p:ext>
    </p:extLst>
  </p:cSld>
  <p:clrMapOvr>
    <a:masterClrMapping/>
  </p:clrMapOvr>
  <p:transition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255667"/>
      </p:ext>
    </p:extLst>
  </p:cSld>
  <p:clrMapOvr>
    <a:masterClrMapping/>
  </p:clrMapOvr>
  <p:transition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11567"/>
      </p:ext>
    </p:extLst>
  </p:cSld>
  <p:clrMapOvr>
    <a:masterClrMapping/>
  </p:clrMapOvr>
  <p:transition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59576"/>
      </p:ext>
    </p:extLst>
  </p:cSld>
  <p:clrMapOvr>
    <a:masterClrMapping/>
  </p:clrMapOvr>
  <p:transition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72038"/>
      </p:ext>
    </p:extLst>
  </p:cSld>
  <p:clrMapOvr>
    <a:masterClrMapping/>
  </p:clrMapOvr>
  <p:transition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067194"/>
      </p:ext>
    </p:extLst>
  </p:cSld>
  <p:clrMapOvr>
    <a:masterClrMapping/>
  </p:clrMapOvr>
  <p:transition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913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ransition advClick="0" advTm="200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2020/6/2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32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38BBF76-9C99-4E4C-B0D6-820B5BD637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3AEB592-875D-462F-9EE1-7F4A925FA7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457" y="1235060"/>
            <a:ext cx="4072993" cy="381135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CA247E7-8845-46CA-9F40-A6B9B3A7AC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394" y="2571750"/>
            <a:ext cx="2366394" cy="27622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CD00989A-A288-4891-BCAA-D5F951B69F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209" y="3570759"/>
            <a:ext cx="1900466" cy="169180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C0F2E108-4FE9-4410-A22B-12E36642A53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31B4CD4-A7BC-4B9E-A9C9-EA44229D617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40C1C90-2689-4514-B3B6-3690F37F6A6B}"/>
              </a:ext>
            </a:extLst>
          </p:cNvPr>
          <p:cNvGrpSpPr/>
          <p:nvPr/>
        </p:nvGrpSpPr>
        <p:grpSpPr>
          <a:xfrm>
            <a:off x="1764628" y="214314"/>
            <a:ext cx="1012808" cy="1381124"/>
            <a:chOff x="1764628" y="214314"/>
            <a:chExt cx="1012808" cy="1381124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92A9FDD0-B29C-4B4E-A47C-20B7AFB7211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4628" y="214314"/>
              <a:ext cx="984233" cy="1381124"/>
            </a:xfrm>
            <a:prstGeom prst="rect">
              <a:avLst/>
            </a:prstGeom>
          </p:spPr>
        </p:pic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D1457E0F-66BA-4B3B-A539-279A43942816}"/>
                </a:ext>
              </a:extLst>
            </p:cNvPr>
            <p:cNvSpPr txBox="1"/>
            <p:nvPr/>
          </p:nvSpPr>
          <p:spPr>
            <a:xfrm>
              <a:off x="1961828" y="397044"/>
              <a:ext cx="815608" cy="114390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100" dirty="0">
                  <a:solidFill>
                    <a:schemeClr val="bg1"/>
                  </a:solidFill>
                  <a:latin typeface="叶根友蚕燕隶书(新春版)" panose="02010601030101010101" pitchFamily="2" charset="-122"/>
                  <a:ea typeface="叶根友蚕燕隶书(新春版)" panose="02010601030101010101" pitchFamily="2" charset="-122"/>
                </a:rPr>
                <a:t>使至</a:t>
              </a: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4442FB5F-453A-44D9-99D5-8AA64D24662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861" y="41185"/>
            <a:ext cx="4096164" cy="14995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96163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5CCEF7C-8D49-4F74-9585-E8E9776281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7721937-B27B-4C82-B926-F831B5D089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115792"/>
            <a:ext cx="2172935" cy="202770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795CF05-FAAB-46A2-A3D9-BCA9CE62A5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EB1190A-D76C-4D43-852D-5DE4C2210C2B}"/>
              </a:ext>
            </a:extLst>
          </p:cNvPr>
          <p:cNvSpPr/>
          <p:nvPr/>
        </p:nvSpPr>
        <p:spPr>
          <a:xfrm>
            <a:off x="1680804" y="1160726"/>
            <a:ext cx="62058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征蓬出汉塞，归雁入胡天。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1D6AC5C-FB46-4B7E-A650-A094A55D94AD}"/>
              </a:ext>
            </a:extLst>
          </p:cNvPr>
          <p:cNvSpPr/>
          <p:nvPr/>
        </p:nvSpPr>
        <p:spPr>
          <a:xfrm>
            <a:off x="831264" y="1734466"/>
            <a:ext cx="8909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注释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D042206-2621-47D6-8871-05EE4C840214}"/>
              </a:ext>
            </a:extLst>
          </p:cNvPr>
          <p:cNvSpPr/>
          <p:nvPr/>
        </p:nvSpPr>
        <p:spPr>
          <a:xfrm>
            <a:off x="1123950" y="2143596"/>
            <a:ext cx="623887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征蓬：随风飘飞的蓬划，此处为诗人自喻。</a:t>
            </a:r>
            <a:endParaRPr lang="en-US" altLang="zh-CN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归雁：雁是候鸟，春天北飞，秋天南行，这里指大雁北飞。</a:t>
            </a:r>
            <a:endParaRPr lang="en-US" altLang="zh-CN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胡天：春人的领空。这里是指唐军占领的北方地方。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DF1634F-9DD3-4461-AD08-ED09551F1888}"/>
              </a:ext>
            </a:extLst>
          </p:cNvPr>
          <p:cNvSpPr/>
          <p:nvPr/>
        </p:nvSpPr>
        <p:spPr>
          <a:xfrm>
            <a:off x="511253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三、作品原文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72359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4BE6F7D-E7FF-4D50-8030-2D5D06950F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BBAA4FA-52D5-4205-B578-150DBA9F8C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E71F69E-499E-4E86-BB37-6B3724A701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A0B3E59-5B3E-4A23-A681-85BDFF6FD827}"/>
              </a:ext>
            </a:extLst>
          </p:cNvPr>
          <p:cNvSpPr/>
          <p:nvPr/>
        </p:nvSpPr>
        <p:spPr>
          <a:xfrm>
            <a:off x="1680804" y="1160726"/>
            <a:ext cx="62058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大漠孤烟直，长河落日圆。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1755C71-1772-45F2-A543-0FA20F942B6C}"/>
              </a:ext>
            </a:extLst>
          </p:cNvPr>
          <p:cNvSpPr/>
          <p:nvPr/>
        </p:nvSpPr>
        <p:spPr>
          <a:xfrm>
            <a:off x="831264" y="1438465"/>
            <a:ext cx="8909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注释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536430E-45B4-4DE7-BB09-3774EBD0854F}"/>
              </a:ext>
            </a:extLst>
          </p:cNvPr>
          <p:cNvSpPr/>
          <p:nvPr/>
        </p:nvSpPr>
        <p:spPr>
          <a:xfrm>
            <a:off x="1123950" y="1847595"/>
            <a:ext cx="727075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大漠：大沙漠，此处大约是指凉州之北的沙漠。</a:t>
            </a:r>
            <a:endParaRPr lang="en-US" altLang="zh-CN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孤烟：赵殿成注有二解：一云古代边防报警时燃狼粪，“其烟直而聚，虽风吹之不散”。二云塞外多旋风，“袅烟沙而直上”。据后人有到甘肃、新疆实地考察者证实，确有旋风如“孤烟直上”。又：孤烟也可能是唐代边防使用的平安火。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《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通典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》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卷二一八云：“及暮，平安火不至。”胡三省注：“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《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六典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》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：唐镇戍烽候所至，大率相去三十里，每日初夜，放烟一炬，谓之平安火。”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A694584-BA17-42DF-898E-8C1892E372E3}"/>
              </a:ext>
            </a:extLst>
          </p:cNvPr>
          <p:cNvSpPr/>
          <p:nvPr/>
        </p:nvSpPr>
        <p:spPr>
          <a:xfrm>
            <a:off x="752475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三、作品原文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089852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9EB44D52-55A5-4699-A1D3-5AD68BDA92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D164388-3336-4E10-9D10-73D1F32C47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6367BED-6D8F-4BE8-B818-F068F4F9A9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394" y="2571750"/>
            <a:ext cx="2366394" cy="276225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ACD8DA4-50E8-44F4-9F1D-54E8D637DAA8}"/>
              </a:ext>
            </a:extLst>
          </p:cNvPr>
          <p:cNvSpPr/>
          <p:nvPr/>
        </p:nvSpPr>
        <p:spPr>
          <a:xfrm>
            <a:off x="1680804" y="1160726"/>
            <a:ext cx="62058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萧关逢候骑，都护在燕然。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19CC9F35-FAF1-4F45-B79A-2E27D43C6E87}"/>
              </a:ext>
            </a:extLst>
          </p:cNvPr>
          <p:cNvSpPr/>
          <p:nvPr/>
        </p:nvSpPr>
        <p:spPr>
          <a:xfrm>
            <a:off x="831264" y="1734715"/>
            <a:ext cx="8909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注释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B384571-65B5-422A-A28C-0BEBE8AF77C1}"/>
              </a:ext>
            </a:extLst>
          </p:cNvPr>
          <p:cNvSpPr/>
          <p:nvPr/>
        </p:nvSpPr>
        <p:spPr>
          <a:xfrm>
            <a:off x="1123950" y="2200593"/>
            <a:ext cx="727075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萧关：古关名，又名陇山关，故址在今宁夏固原东南。</a:t>
            </a:r>
            <a:endParaRPr lang="en-US" altLang="zh-CN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候骑：负责侦察、通讯的骑兵。王维出使河西并不经过萧关，此处大概是用何逊诗“候骑出萧关，追兵赴马邑”之意，非实写。</a:t>
            </a:r>
            <a:endParaRPr lang="en-US" altLang="zh-CN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都护：唐朝在西北边疆置安西、安北等六大都护府，其长官称都护，每府派大都护一人，副都护二人，负责辖区一切事务。这里指前敌统帅。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8FE6D84-79BB-45F3-94D7-269FB48971AC}"/>
              </a:ext>
            </a:extLst>
          </p:cNvPr>
          <p:cNvSpPr/>
          <p:nvPr/>
        </p:nvSpPr>
        <p:spPr>
          <a:xfrm>
            <a:off x="752475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三、作品原文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269668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174BB95-44EA-4EAB-B104-A6F5E48952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8F68673-DF34-434C-A42A-78ED34B56F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209" y="3570759"/>
            <a:ext cx="1900466" cy="169180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669BF16-8DDF-462E-87CD-3A4A8010BD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A4D4DDD-4EC7-4497-A6B6-59F34FA77D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59EF513-8115-4A26-AAC6-E708C501C64A}"/>
              </a:ext>
            </a:extLst>
          </p:cNvPr>
          <p:cNvSpPr/>
          <p:nvPr/>
        </p:nvSpPr>
        <p:spPr>
          <a:xfrm>
            <a:off x="752475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三、作品鉴赏</a:t>
            </a:r>
            <a:endParaRPr lang="zh-CN" altLang="en-US" sz="28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D421C53-419F-4276-923B-87C17DA85BC5}"/>
              </a:ext>
            </a:extLst>
          </p:cNvPr>
          <p:cNvSpPr/>
          <p:nvPr/>
        </p:nvSpPr>
        <p:spPr>
          <a:xfrm>
            <a:off x="1176109" y="1438724"/>
            <a:ext cx="727075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此诗载于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《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全唐诗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》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卷一百二十六。下面是中国古代文学研究专家、中国作家协会会员、原首者师范大学中文系博士生导师张燕瑾先生对此诗的赏析。</a:t>
            </a:r>
            <a:endParaRPr lang="en-US" altLang="zh-CN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《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使至塞上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》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描绘了塞外奇特壮丽的风光，表现了诗人对不畏艰苦，以身许国的守边战士的爱国精神的赞美；此诗叙事精练简洁，画面奇丽壮美。</a:t>
            </a:r>
          </a:p>
        </p:txBody>
      </p:sp>
    </p:spTree>
    <p:extLst>
      <p:ext uri="{BB962C8B-B14F-4D97-AF65-F5344CB8AC3E}">
        <p14:creationId xmlns:p14="http://schemas.microsoft.com/office/powerpoint/2010/main" val="3515799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5CCEF7C-8D49-4F74-9585-E8E9776281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7721937-B27B-4C82-B926-F831B5D089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438400"/>
            <a:ext cx="2898844" cy="27051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795CF05-FAAB-46A2-A3D9-BCA9CE62A5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AA0DA80-6EB9-4B24-86D3-24B782D0AA56}"/>
              </a:ext>
            </a:extLst>
          </p:cNvPr>
          <p:cNvSpPr/>
          <p:nvPr/>
        </p:nvSpPr>
        <p:spPr>
          <a:xfrm>
            <a:off x="1680804" y="1160726"/>
            <a:ext cx="62058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单车欲问边，属国过居延。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7481ECB-ABF1-4709-AD77-3AFDC2EE62EE}"/>
              </a:ext>
            </a:extLst>
          </p:cNvPr>
          <p:cNvSpPr/>
          <p:nvPr/>
        </p:nvSpPr>
        <p:spPr>
          <a:xfrm>
            <a:off x="291822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三、作品鉴赏</a:t>
            </a:r>
            <a:endParaRPr lang="zh-CN" altLang="en-US" sz="28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FF030FA-7695-4341-AE23-9B46930BCF56}"/>
              </a:ext>
            </a:extLst>
          </p:cNvPr>
          <p:cNvSpPr/>
          <p:nvPr/>
        </p:nvSpPr>
        <p:spPr>
          <a:xfrm>
            <a:off x="1101725" y="1865737"/>
            <a:ext cx="72707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“单车欲问边”轻车前往，向哪里去呢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——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“属国过居延”，居延在今甘肃张掖县西北，远在西北边塞。</a:t>
            </a:r>
          </a:p>
        </p:txBody>
      </p:sp>
    </p:spTree>
    <p:extLst>
      <p:ext uri="{BB962C8B-B14F-4D97-AF65-F5344CB8AC3E}">
        <p14:creationId xmlns:p14="http://schemas.microsoft.com/office/powerpoint/2010/main" val="3425978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4BE6F7D-E7FF-4D50-8030-2D5D06950F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BBAA4FA-52D5-4205-B578-150DBA9F8C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E71F69E-499E-4E86-BB37-6B3724A701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5C148DF-D20A-4EBE-AF05-BFAFE94BA4CD}"/>
              </a:ext>
            </a:extLst>
          </p:cNvPr>
          <p:cNvSpPr/>
          <p:nvPr/>
        </p:nvSpPr>
        <p:spPr>
          <a:xfrm>
            <a:off x="1680804" y="960822"/>
            <a:ext cx="62058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征蓬出汉塞，归雁入胡天。</a:t>
            </a:r>
            <a:endParaRPr lang="en-US" altLang="zh-CN" sz="3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dist">
              <a:spcBef>
                <a:spcPct val="50000"/>
              </a:spcBef>
            </a:pPr>
            <a:r>
              <a: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大漠孤烟直，长河落日圆。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C67CABB-E4D3-40A9-B595-71E252738089}"/>
              </a:ext>
            </a:extLst>
          </p:cNvPr>
          <p:cNvSpPr/>
          <p:nvPr/>
        </p:nvSpPr>
        <p:spPr>
          <a:xfrm>
            <a:off x="752475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三、作品鉴赏</a:t>
            </a:r>
            <a:endParaRPr lang="zh-CN" altLang="en-US" sz="28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D6152F2-C137-4D6B-AF52-8C015EBF1A6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394" y="2571750"/>
            <a:ext cx="2366394" cy="276225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D045E0E-42BD-4225-9F76-CF3BAB5FC04E}"/>
              </a:ext>
            </a:extLst>
          </p:cNvPr>
          <p:cNvSpPr/>
          <p:nvPr/>
        </p:nvSpPr>
        <p:spPr>
          <a:xfrm>
            <a:off x="518676" y="2394648"/>
            <a:ext cx="82062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“征蓬出汉塞，归雁入胡天”，诗人以“蓬”、“雁”自比，说自己像随风而去的蓬草一样出临“汉塞”，像振翮北习的“归雁”一样进入“胡天”。古诗中多用飞蓬比喻漂流在外的游子，这里却是比喻一个负有朝廷使命的大臣，正是暗写诗人内心的激愤和抑郁。与首句的“单车”相呼应。万里行程只用了十个字轻轻带过。</a:t>
            </a:r>
            <a:endParaRPr lang="en-US" altLang="zh-CN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然后抓住沙漠中的典型景物进行刻画：“大漠孤烟直，长河落日圆”。</a:t>
            </a:r>
          </a:p>
        </p:txBody>
      </p:sp>
    </p:spTree>
    <p:extLst>
      <p:ext uri="{BB962C8B-B14F-4D97-AF65-F5344CB8AC3E}">
        <p14:creationId xmlns:p14="http://schemas.microsoft.com/office/powerpoint/2010/main" val="29620919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9EB44D52-55A5-4699-A1D3-5AD68BDA92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D164388-3336-4E10-9D10-73D1F32C47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6367BED-6D8F-4BE8-B818-F068F4F9A9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394" y="2571750"/>
            <a:ext cx="2366394" cy="276225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A935BFC-8930-423E-A0AD-4BD354A4DE40}"/>
              </a:ext>
            </a:extLst>
          </p:cNvPr>
          <p:cNvSpPr/>
          <p:nvPr/>
        </p:nvSpPr>
        <p:spPr>
          <a:xfrm>
            <a:off x="1668104" y="1334810"/>
            <a:ext cx="62058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萧关逢候骑，都护在燕然。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7C752FB-E464-4CEB-B674-3E0B8BC0BB12}"/>
              </a:ext>
            </a:extLst>
          </p:cNvPr>
          <p:cNvSpPr/>
          <p:nvPr/>
        </p:nvSpPr>
        <p:spPr>
          <a:xfrm>
            <a:off x="876022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三、作品鉴赏</a:t>
            </a:r>
            <a:endParaRPr lang="zh-CN" altLang="en-US" sz="28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2899760-E9A9-4CE1-9086-422ECF150702}"/>
              </a:ext>
            </a:extLst>
          </p:cNvPr>
          <p:cNvSpPr/>
          <p:nvPr/>
        </p:nvSpPr>
        <p:spPr>
          <a:xfrm>
            <a:off x="1101725" y="2188135"/>
            <a:ext cx="72707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最后两句写到达边塞：“萧关逢候骑，都护在燕然”。到了边塞，却没有遇到将官，侦察兵告诉使臣：首将正在燕然前线。</a:t>
            </a:r>
          </a:p>
        </p:txBody>
      </p:sp>
    </p:spTree>
    <p:extLst>
      <p:ext uri="{BB962C8B-B14F-4D97-AF65-F5344CB8AC3E}">
        <p14:creationId xmlns:p14="http://schemas.microsoft.com/office/powerpoint/2010/main" val="4581501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174BB95-44EA-4EAB-B104-A6F5E48952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8F68673-DF34-434C-A42A-78ED34B56F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59" y="3570759"/>
            <a:ext cx="1900466" cy="169180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669BF16-8DDF-462E-87CD-3A4A8010BD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A4D4DDD-4EC7-4497-A6B6-59F34FA77D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4F85A18-426B-4C4C-8A60-F6BD87CCCF99}"/>
              </a:ext>
            </a:extLst>
          </p:cNvPr>
          <p:cNvSpPr/>
          <p:nvPr/>
        </p:nvSpPr>
        <p:spPr>
          <a:xfrm>
            <a:off x="876022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三、作品鉴赏</a:t>
            </a:r>
            <a:endParaRPr lang="zh-CN" altLang="en-US" sz="28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74D6988-3E71-44C8-9DA3-C805F212DC5D}"/>
              </a:ext>
            </a:extLst>
          </p:cNvPr>
          <p:cNvSpPr/>
          <p:nvPr/>
        </p:nvSpPr>
        <p:spPr>
          <a:xfrm>
            <a:off x="1816714" y="1012966"/>
            <a:ext cx="627318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dirty="0">
                <a:latin typeface="华文行楷" panose="02010800040101010101" pitchFamily="2" charset="-122"/>
                <a:ea typeface="华文行楷" panose="02010800040101010101" pitchFamily="2" charset="-122"/>
              </a:rPr>
              <a:t>单车欲问边，属国过居延。</a:t>
            </a:r>
            <a:endParaRPr lang="en-US" altLang="zh-CN" sz="2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乘单车想去慰问边关，路经的属国已过居延。</a:t>
            </a:r>
          </a:p>
          <a:p>
            <a:pPr algn="ctr">
              <a:spcBef>
                <a:spcPct val="50000"/>
              </a:spcBef>
            </a:pPr>
            <a:r>
              <a:rPr lang="zh-CN" altLang="en-US" sz="2000" dirty="0">
                <a:latin typeface="华文行楷" panose="02010800040101010101" pitchFamily="2" charset="-122"/>
                <a:ea typeface="华文行楷" panose="02010800040101010101" pitchFamily="2" charset="-122"/>
              </a:rPr>
              <a:t>征蓬出汉塞，归雁入胡天。</a:t>
            </a:r>
            <a:endParaRPr lang="en-US" altLang="zh-CN" sz="2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千里飞蓬也飘出汉塞，北归大雁正翱翔云天。</a:t>
            </a:r>
          </a:p>
          <a:p>
            <a:pPr algn="ctr">
              <a:spcBef>
                <a:spcPct val="50000"/>
              </a:spcBef>
            </a:pPr>
            <a:r>
              <a:rPr lang="zh-CN" altLang="en-US" sz="2000" dirty="0">
                <a:latin typeface="华文行楷" panose="02010800040101010101" pitchFamily="2" charset="-122"/>
                <a:ea typeface="华文行楷" panose="02010800040101010101" pitchFamily="2" charset="-122"/>
              </a:rPr>
              <a:t>大漠孤烟直，长河落日圆。</a:t>
            </a:r>
            <a:endParaRPr lang="en-US" altLang="zh-CN" sz="2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浩瀚沙漠中孤烟直上，无尽黄河上落日浑圆。</a:t>
            </a:r>
          </a:p>
          <a:p>
            <a:pPr algn="ctr">
              <a:spcBef>
                <a:spcPct val="50000"/>
              </a:spcBef>
            </a:pPr>
            <a:r>
              <a:rPr lang="zh-CN" altLang="en-US" sz="2000" dirty="0">
                <a:latin typeface="华文行楷" panose="02010800040101010101" pitchFamily="2" charset="-122"/>
                <a:ea typeface="华文行楷" panose="02010800040101010101" pitchFamily="2" charset="-122"/>
              </a:rPr>
              <a:t>萧关逢候骑，都护在燕然。</a:t>
            </a:r>
            <a:endParaRPr lang="en-US" altLang="zh-CN" sz="2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到萧关遇到侦候骑士，告诉我都护已在燕然。</a:t>
            </a:r>
          </a:p>
        </p:txBody>
      </p:sp>
    </p:spTree>
    <p:extLst>
      <p:ext uri="{BB962C8B-B14F-4D97-AF65-F5344CB8AC3E}">
        <p14:creationId xmlns:p14="http://schemas.microsoft.com/office/powerpoint/2010/main" val="31507711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5CCEF7C-8D49-4F74-9585-E8E9776281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7721937-B27B-4C82-B926-F831B5D089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823628"/>
            <a:ext cx="2486025" cy="231987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795CF05-FAAB-46A2-A3D9-BCA9CE62A5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2462EDF-EF4E-447D-A34C-C5EB07A51785}"/>
              </a:ext>
            </a:extLst>
          </p:cNvPr>
          <p:cNvSpPr/>
          <p:nvPr/>
        </p:nvSpPr>
        <p:spPr>
          <a:xfrm>
            <a:off x="482322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三、作品鉴赏</a:t>
            </a:r>
            <a:endParaRPr lang="zh-CN" altLang="en-US" sz="28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0CAD41B-DDD8-4866-9A19-C3EC05171BA1}"/>
              </a:ext>
            </a:extLst>
          </p:cNvPr>
          <p:cNvSpPr/>
          <p:nvPr/>
        </p:nvSpPr>
        <p:spPr>
          <a:xfrm>
            <a:off x="1101725" y="1410858"/>
            <a:ext cx="695007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全诗善于捕捉典型景物精心刻画，叙事精练简洁，画面奇丽壮美，达到了精心锤练与自然质朴的交融统一。后人称王维“诗中有画”，于此诗可见一斑。</a:t>
            </a:r>
          </a:p>
        </p:txBody>
      </p:sp>
    </p:spTree>
    <p:extLst>
      <p:ext uri="{BB962C8B-B14F-4D97-AF65-F5344CB8AC3E}">
        <p14:creationId xmlns:p14="http://schemas.microsoft.com/office/powerpoint/2010/main" val="7840954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174BB95-44EA-4EAB-B104-A6F5E48952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8F68673-DF34-434C-A42A-78ED34B56F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209" y="3570759"/>
            <a:ext cx="1900466" cy="169180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669BF16-8DDF-462E-87CD-3A4A8010BD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A4D4DDD-4EC7-4497-A6B6-59F34FA77D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218FDC3-8B2B-4DB0-B33D-07F80B683B76}"/>
              </a:ext>
            </a:extLst>
          </p:cNvPr>
          <p:cNvSpPr/>
          <p:nvPr/>
        </p:nvSpPr>
        <p:spPr>
          <a:xfrm>
            <a:off x="994891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三、课后了解</a:t>
            </a:r>
            <a:endParaRPr lang="zh-CN" altLang="en-US" sz="28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5F02563-2142-43C1-BC7C-AC9A363F690F}"/>
              </a:ext>
            </a:extLst>
          </p:cNvPr>
          <p:cNvSpPr/>
          <p:nvPr/>
        </p:nvSpPr>
        <p:spPr>
          <a:xfrm>
            <a:off x="1096962" y="1640324"/>
            <a:ext cx="69500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《</a:t>
            </a:r>
            <a:r>
              <a:rPr lang="zh-CN" altLang="en-US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使至塞上</a:t>
            </a:r>
            <a:r>
              <a:rPr lang="en-US" altLang="zh-CN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》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是唐代诗人</a:t>
            </a:r>
            <a:r>
              <a:rPr lang="zh-CN" altLang="en-US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王维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奉命赴边疆慰问将士途中所作的一首纪行诗，记述出使塞上的旅程以及旅程中所见的塞外风光。首联两句交待此行目的和到达地点，诗缘何而作；颔联两句包含多重意蕴，借蓬草自况，写飘零之感；颈联两句描绘了边陲大漠中壮阔雄奇的景象，境界阔大，气象雄浑；尾联两句虚写战争已取得胜利，流露出对都护的赞叹。</a:t>
            </a:r>
            <a:endParaRPr lang="en-US" altLang="zh-CN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33468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9EB44D52-55A5-4699-A1D3-5AD68BDA92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6367BED-6D8F-4BE8-B818-F068F4F9A9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644" y="2571750"/>
            <a:ext cx="2366394" cy="276225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CF254D9-9A74-4126-A5C2-7339F0F2481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8482"/>
                    </a14:imgEffect>
                  </a14:imgLayer>
                </a14:imgProps>
              </a:ext>
            </a:extLst>
          </a:blip>
          <a:srcRect l="4341"/>
          <a:stretch/>
        </p:blipFill>
        <p:spPr>
          <a:xfrm>
            <a:off x="0" y="0"/>
            <a:ext cx="3358772" cy="51435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E2A66D4-2DF1-4DF1-8434-3AEF3A6FAA44}"/>
              </a:ext>
            </a:extLst>
          </p:cNvPr>
          <p:cNvSpPr txBox="1"/>
          <p:nvPr/>
        </p:nvSpPr>
        <p:spPr>
          <a:xfrm>
            <a:off x="2495550" y="740194"/>
            <a:ext cx="139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目录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F000FB2-4D1D-4C73-A3E6-F09E0CE42BB0}"/>
              </a:ext>
            </a:extLst>
          </p:cNvPr>
          <p:cNvSpPr txBox="1"/>
          <p:nvPr/>
        </p:nvSpPr>
        <p:spPr>
          <a:xfrm>
            <a:off x="3892550" y="1335566"/>
            <a:ext cx="2489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一、作者了解</a:t>
            </a:r>
            <a:endParaRPr lang="en-US" altLang="zh-CN" sz="2800" dirty="0">
              <a:latin typeface="汉仪中隶书简" panose="02010609000101010101" pitchFamily="49" charset="-122"/>
              <a:ea typeface="汉仪中隶书简" panose="02010609000101010101" pitchFamily="49" charset="-122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二、制作背景</a:t>
            </a:r>
            <a:endParaRPr lang="en-US" altLang="zh-CN" sz="2800" dirty="0">
              <a:latin typeface="汉仪中隶书简" panose="02010609000101010101" pitchFamily="49" charset="-122"/>
              <a:ea typeface="汉仪中隶书简" panose="02010609000101010101" pitchFamily="49" charset="-122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三、作品原文</a:t>
            </a:r>
            <a:endParaRPr lang="en-US" altLang="zh-CN" sz="2800" dirty="0">
              <a:latin typeface="汉仪中隶书简" panose="02010609000101010101" pitchFamily="49" charset="-122"/>
              <a:ea typeface="汉仪中隶书简" panose="02010609000101010101" pitchFamily="49" charset="-122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四、作品鉴赏</a:t>
            </a:r>
            <a:endParaRPr lang="en-US" altLang="zh-CN" sz="2800" dirty="0">
              <a:latin typeface="汉仪中隶书简" panose="02010609000101010101" pitchFamily="49" charset="-122"/>
              <a:ea typeface="汉仪中隶书简" panose="02010609000101010101" pitchFamily="49" charset="-122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五、课后了解</a:t>
            </a:r>
          </a:p>
        </p:txBody>
      </p:sp>
    </p:spTree>
    <p:extLst>
      <p:ext uri="{BB962C8B-B14F-4D97-AF65-F5344CB8AC3E}">
        <p14:creationId xmlns:p14="http://schemas.microsoft.com/office/powerpoint/2010/main" val="24049058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9EB44D52-55A5-4699-A1D3-5AD68BDA92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D164388-3336-4E10-9D10-73D1F32C47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6367BED-6D8F-4BE8-B818-F068F4F9A9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394" y="2571750"/>
            <a:ext cx="2366394" cy="276225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67CAA51-A1CC-48D8-9BAC-D5079662F37D}"/>
              </a:ext>
            </a:extLst>
          </p:cNvPr>
          <p:cNvSpPr/>
          <p:nvPr/>
        </p:nvSpPr>
        <p:spPr>
          <a:xfrm>
            <a:off x="994891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三、课后了解</a:t>
            </a:r>
            <a:endParaRPr lang="zh-CN" altLang="en-US" sz="28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3819A08-70FC-47F5-A86D-3AC7EA8D58B1}"/>
              </a:ext>
            </a:extLst>
          </p:cNvPr>
          <p:cNvSpPr/>
          <p:nvPr/>
        </p:nvSpPr>
        <p:spPr>
          <a:xfrm>
            <a:off x="1096962" y="1945886"/>
            <a:ext cx="695007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此诗既反映了边塞生活，同时也表达了诗人由于被排挤而产生的孤独、寂莫、悲伤之情以及在大漠的雄浑景色中情感得到熏陶、净化、升华后产生的慷慨悲壮之情，显露出一种豁达情怀。</a:t>
            </a:r>
            <a:endParaRPr lang="en-US" altLang="zh-CN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62662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5CCEF7C-8D49-4F74-9585-E8E9776281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7721937-B27B-4C82-B926-F831B5D089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9172"/>
            <a:ext cx="2276476" cy="212432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795CF05-FAAB-46A2-A3D9-BCA9CE62A5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1744E87B-0A1B-45B7-9980-0E9D2581481E}"/>
              </a:ext>
            </a:extLst>
          </p:cNvPr>
          <p:cNvSpPr/>
          <p:nvPr/>
        </p:nvSpPr>
        <p:spPr>
          <a:xfrm>
            <a:off x="490066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三、课后了解</a:t>
            </a:r>
            <a:endParaRPr lang="zh-CN" altLang="en-US" sz="28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D1628D8-7C43-4ABA-9E13-9D31351FBFEA}"/>
              </a:ext>
            </a:extLst>
          </p:cNvPr>
          <p:cNvSpPr/>
          <p:nvPr/>
        </p:nvSpPr>
        <p:spPr>
          <a:xfrm>
            <a:off x="1096962" y="1106388"/>
            <a:ext cx="695007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</a:rPr>
              <a:t>★ </a:t>
            </a:r>
            <a:r>
              <a:rPr lang="zh-CN" altLang="en-US" dirty="0"/>
              <a:t>熟练的背诵这首诗歌。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</a:rPr>
              <a:t>★</a:t>
            </a:r>
            <a:r>
              <a:rPr lang="en-US" altLang="zh-CN" dirty="0"/>
              <a:t>《</a:t>
            </a:r>
            <a:r>
              <a:rPr lang="zh-CN" altLang="en-US" dirty="0"/>
              <a:t>使至塞上</a:t>
            </a:r>
            <a:r>
              <a:rPr lang="en-US" altLang="zh-CN" dirty="0"/>
              <a:t>》</a:t>
            </a:r>
            <a:r>
              <a:rPr lang="zh-CN" altLang="en-US" dirty="0"/>
              <a:t>一诗在叙事写景中传达出幽微难言的内心情感的两 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      </a:t>
            </a:r>
            <a:r>
              <a:rPr lang="zh-CN" altLang="en-US" dirty="0"/>
              <a:t>句诗是</a:t>
            </a:r>
            <a:r>
              <a:rPr lang="en-US" altLang="zh-CN" dirty="0"/>
              <a:t>___________________ </a:t>
            </a:r>
            <a:r>
              <a:rPr lang="zh-CN" altLang="en-US" dirty="0"/>
              <a:t>，</a:t>
            </a:r>
            <a:r>
              <a:rPr lang="en-US" altLang="zh-CN" dirty="0"/>
              <a:t>_____________________</a:t>
            </a:r>
            <a:r>
              <a:rPr lang="zh-CN" altLang="en-US" dirty="0"/>
              <a:t>。 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</a:rPr>
              <a:t>★</a:t>
            </a:r>
            <a:r>
              <a:rPr lang="en-US" altLang="zh-CN" dirty="0"/>
              <a:t>《</a:t>
            </a:r>
            <a:r>
              <a:rPr lang="zh-CN" altLang="en-US" dirty="0"/>
              <a:t>使至塞上</a:t>
            </a:r>
            <a:r>
              <a:rPr lang="en-US" altLang="zh-CN" dirty="0"/>
              <a:t>》</a:t>
            </a:r>
            <a:r>
              <a:rPr lang="zh-CN" altLang="en-US" dirty="0"/>
              <a:t>一诗描绘塞外荒漠的壮美风光的诗句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       __________________</a:t>
            </a:r>
            <a:r>
              <a:rPr lang="zh-CN" altLang="en-US" dirty="0"/>
              <a:t>，</a:t>
            </a:r>
            <a:r>
              <a:rPr lang="en-US" altLang="zh-CN" dirty="0"/>
              <a:t>______________________</a:t>
            </a:r>
            <a:r>
              <a:rPr lang="zh-CN" altLang="en-US" dirty="0"/>
              <a:t>。  </a:t>
            </a:r>
          </a:p>
        </p:txBody>
      </p:sp>
    </p:spTree>
    <p:extLst>
      <p:ext uri="{BB962C8B-B14F-4D97-AF65-F5344CB8AC3E}">
        <p14:creationId xmlns:p14="http://schemas.microsoft.com/office/powerpoint/2010/main" val="38461527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174BB95-44EA-4EAB-B104-A6F5E48952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669BF16-8DDF-462E-87CD-3A4A8010BD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A4D4DDD-4EC7-4497-A6B6-59F34FA77D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C897F21-45E0-4AF6-B4CC-DA6C03E9086C}"/>
              </a:ext>
            </a:extLst>
          </p:cNvPr>
          <p:cNvSpPr/>
          <p:nvPr/>
        </p:nvSpPr>
        <p:spPr>
          <a:xfrm>
            <a:off x="880591" y="262417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三、课后了解</a:t>
            </a:r>
            <a:endParaRPr lang="zh-CN" altLang="en-US" sz="2800" dirty="0"/>
          </a:p>
        </p:txBody>
      </p:sp>
      <p:sp>
        <p:nvSpPr>
          <p:cNvPr id="7" name="Text Box 19">
            <a:extLst>
              <a:ext uri="{FF2B5EF4-FFF2-40B4-BE49-F238E27FC236}">
                <a16:creationId xmlns:a16="http://schemas.microsoft.com/office/drawing/2014/main" xmlns="" id="{1124BC2E-C731-48D9-9EE7-DAC0D562C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5070" y="761437"/>
            <a:ext cx="15981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</a:rPr>
              <a:t>本课小结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DAFE26DF-F77A-40B0-9C48-6BB6889DDF27}"/>
              </a:ext>
            </a:extLst>
          </p:cNvPr>
          <p:cNvGrpSpPr/>
          <p:nvPr/>
        </p:nvGrpSpPr>
        <p:grpSpPr>
          <a:xfrm>
            <a:off x="558800" y="1341467"/>
            <a:ext cx="8543925" cy="3921096"/>
            <a:chOff x="558800" y="1341467"/>
            <a:chExt cx="8543925" cy="392109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68F68673-DF34-434C-A42A-78ED34B56F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570" y="3570759"/>
              <a:ext cx="1900466" cy="1691804"/>
            </a:xfrm>
            <a:prstGeom prst="rect">
              <a:avLst/>
            </a:prstGeom>
          </p:spPr>
        </p:pic>
        <p:sp>
          <p:nvSpPr>
            <p:cNvPr id="10" name="Rectangle 3">
              <a:extLst>
                <a:ext uri="{FF2B5EF4-FFF2-40B4-BE49-F238E27FC236}">
                  <a16:creationId xmlns:a16="http://schemas.microsoft.com/office/drawing/2014/main" xmlns="" id="{1D278E3A-D28F-4917-9BA7-55150F3841CD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011363" y="1411275"/>
              <a:ext cx="4897437" cy="2813819"/>
            </a:xfrm>
            <a:prstGeom prst="rect">
              <a:avLst/>
            </a:prstGeom>
          </p:spPr>
          <p:txBody>
            <a:bodyPr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800" dirty="0"/>
                <a:t>单车欲问边，属国过居延。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800" dirty="0"/>
                <a:t>征蓬出汉塞，归雁入胡天。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800" dirty="0"/>
                <a:t>大漠孤烟直，长河落日圆。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800" dirty="0"/>
                <a:t>萧关逢候骑，都护在燕然。</a:t>
              </a:r>
              <a:endParaRPr lang="en-US" altLang="zh-CN" sz="2800" dirty="0"/>
            </a:p>
          </p:txBody>
        </p:sp>
        <p:sp>
          <p:nvSpPr>
            <p:cNvPr id="11" name="Text Box 6">
              <a:extLst>
                <a:ext uri="{FF2B5EF4-FFF2-40B4-BE49-F238E27FC236}">
                  <a16:creationId xmlns:a16="http://schemas.microsoft.com/office/drawing/2014/main" xmlns="" id="{32B54866-822A-4D17-AED2-4F790FB3CB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4776" y="1597782"/>
              <a:ext cx="120967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FF0000"/>
                  </a:solidFill>
                </a:rPr>
                <a:t>叙事</a:t>
              </a:r>
            </a:p>
          </p:txBody>
        </p:sp>
        <p:sp>
          <p:nvSpPr>
            <p:cNvPr id="12" name="Text Box 7">
              <a:extLst>
                <a:ext uri="{FF2B5EF4-FFF2-40B4-BE49-F238E27FC236}">
                  <a16:creationId xmlns:a16="http://schemas.microsoft.com/office/drawing/2014/main" xmlns="" id="{3EACDE5E-D81F-4924-99B0-35825852DB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6922" y="2366836"/>
              <a:ext cx="7334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FF0000"/>
                  </a:solidFill>
                </a:rPr>
                <a:t>抒情</a:t>
              </a:r>
            </a:p>
          </p:txBody>
        </p:sp>
        <p:sp>
          <p:nvSpPr>
            <p:cNvPr id="13" name="Text Box 8">
              <a:extLst>
                <a:ext uri="{FF2B5EF4-FFF2-40B4-BE49-F238E27FC236}">
                  <a16:creationId xmlns:a16="http://schemas.microsoft.com/office/drawing/2014/main" xmlns="" id="{E9874DEC-4D3F-4F68-B1EA-B2C498498E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61100" y="2387084"/>
              <a:ext cx="28416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/>
                <a:t> </a:t>
              </a:r>
              <a:r>
                <a:rPr lang="zh-CN" altLang="en-US" b="1" dirty="0">
                  <a:solidFill>
                    <a:srgbClr val="FF0000"/>
                  </a:solidFill>
                </a:rPr>
                <a:t>内心抑郁</a:t>
              </a:r>
              <a:endParaRPr lang="en-US" altLang="zh-CN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 Box 9">
              <a:extLst>
                <a:ext uri="{FF2B5EF4-FFF2-40B4-BE49-F238E27FC236}">
                  <a16:creationId xmlns:a16="http://schemas.microsoft.com/office/drawing/2014/main" xmlns="" id="{62AF5C07-BB2A-4741-92A6-5593C8AAB4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0812" y="3130143"/>
              <a:ext cx="120967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FF0000"/>
                  </a:solidFill>
                </a:rPr>
                <a:t>绘景</a:t>
              </a:r>
            </a:p>
          </p:txBody>
        </p:sp>
        <p:sp>
          <p:nvSpPr>
            <p:cNvPr id="15" name="Text Box 10">
              <a:extLst>
                <a:ext uri="{FF2B5EF4-FFF2-40B4-BE49-F238E27FC236}">
                  <a16:creationId xmlns:a16="http://schemas.microsoft.com/office/drawing/2014/main" xmlns="" id="{D78CFCA8-F56B-4392-90AB-07FBA70BE9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11107" y="3127632"/>
              <a:ext cx="2025650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FF0000"/>
                  </a:solidFill>
                </a:rPr>
                <a:t>塞外风光</a:t>
              </a:r>
            </a:p>
            <a:p>
              <a:endParaRPr lang="en-US" altLang="zh-CN" b="1" dirty="0"/>
            </a:p>
          </p:txBody>
        </p:sp>
        <p:sp>
          <p:nvSpPr>
            <p:cNvPr id="16" name="Text Box 11">
              <a:extLst>
                <a:ext uri="{FF2B5EF4-FFF2-40B4-BE49-F238E27FC236}">
                  <a16:creationId xmlns:a16="http://schemas.microsoft.com/office/drawing/2014/main" xmlns="" id="{B2950053-A1FB-4364-9C57-E1378FBB47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1205" y="3899474"/>
              <a:ext cx="13081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FF0000"/>
                  </a:solidFill>
                </a:rPr>
                <a:t>叙事</a:t>
              </a:r>
            </a:p>
          </p:txBody>
        </p:sp>
        <p:sp>
          <p:nvSpPr>
            <p:cNvPr id="17" name="Text Box 12">
              <a:extLst>
                <a:ext uri="{FF2B5EF4-FFF2-40B4-BE49-F238E27FC236}">
                  <a16:creationId xmlns:a16="http://schemas.microsoft.com/office/drawing/2014/main" xmlns="" id="{301F0A3C-DD94-473A-B475-0EB062E46E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90469" y="3899474"/>
              <a:ext cx="20669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FF0000"/>
                  </a:solidFill>
                </a:rPr>
                <a:t>战事繁忙</a:t>
              </a:r>
            </a:p>
          </p:txBody>
        </p:sp>
        <p:sp>
          <p:nvSpPr>
            <p:cNvPr id="18" name="AutoShape 13">
              <a:extLst>
                <a:ext uri="{FF2B5EF4-FFF2-40B4-BE49-F238E27FC236}">
                  <a16:creationId xmlns:a16="http://schemas.microsoft.com/office/drawing/2014/main" xmlns="" id="{B1F409B2-9E33-48CB-ABB1-C0D0E86AE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2225" y="1341467"/>
              <a:ext cx="73025" cy="3313113"/>
            </a:xfrm>
            <a:prstGeom prst="leftBrace">
              <a:avLst>
                <a:gd name="adj1" fmla="val 37808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Text Box 14">
              <a:extLst>
                <a:ext uri="{FF2B5EF4-FFF2-40B4-BE49-F238E27FC236}">
                  <a16:creationId xmlns:a16="http://schemas.microsoft.com/office/drawing/2014/main" xmlns="" id="{45A22143-4CAB-4AF8-852B-D099F63244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800" y="2060605"/>
              <a:ext cx="733425" cy="2232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FF0000"/>
                  </a:solidFill>
                </a:rPr>
                <a:t>情由事发</a:t>
              </a:r>
            </a:p>
          </p:txBody>
        </p:sp>
        <p:sp>
          <p:nvSpPr>
            <p:cNvPr id="20" name="AutoShape 16">
              <a:extLst>
                <a:ext uri="{FF2B5EF4-FFF2-40B4-BE49-F238E27FC236}">
                  <a16:creationId xmlns:a16="http://schemas.microsoft.com/office/drawing/2014/main" xmlns="" id="{5967AA01-C162-4453-85DF-93EAA9207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1484342"/>
              <a:ext cx="215900" cy="3168650"/>
            </a:xfrm>
            <a:prstGeom prst="rightBrace">
              <a:avLst>
                <a:gd name="adj1" fmla="val 122304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Text Box 17">
              <a:extLst>
                <a:ext uri="{FF2B5EF4-FFF2-40B4-BE49-F238E27FC236}">
                  <a16:creationId xmlns:a16="http://schemas.microsoft.com/office/drawing/2014/main" xmlns="" id="{3EA80E1D-F1DF-4DB1-9BE2-DAB617C385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14482" y="2083851"/>
              <a:ext cx="733425" cy="20875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dirty="0">
                  <a:solidFill>
                    <a:srgbClr val="FF0000"/>
                  </a:solidFill>
                </a:rPr>
                <a:t>景由事终</a:t>
              </a:r>
            </a:p>
          </p:txBody>
        </p:sp>
        <p:sp>
          <p:nvSpPr>
            <p:cNvPr id="22" name="Text Box 8">
              <a:extLst>
                <a:ext uri="{FF2B5EF4-FFF2-40B4-BE49-F238E27FC236}">
                  <a16:creationId xmlns:a16="http://schemas.microsoft.com/office/drawing/2014/main" xmlns="" id="{10A5F2B9-6A96-45E4-AC51-941C77D6BE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84119" y="1646096"/>
              <a:ext cx="127158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FF0000"/>
                  </a:solidFill>
                </a:rPr>
                <a:t>出使边塞</a:t>
              </a:r>
              <a:endParaRPr lang="en-US" altLang="zh-CN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90702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5CCEF7C-8D49-4F74-9585-E8E9776281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795CF05-FAAB-46A2-A3D9-BCA9CE62A5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4C70CA4-1181-4935-8F5D-F87F11E8B6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644" y="2571750"/>
            <a:ext cx="2366394" cy="27622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5D7BC00-FB81-4A29-84C5-384279611B3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8482"/>
                    </a14:imgEffect>
                  </a14:imgLayer>
                </a14:imgProps>
              </a:ext>
            </a:extLst>
          </a:blip>
          <a:srcRect l="4341"/>
          <a:stretch/>
        </p:blipFill>
        <p:spPr>
          <a:xfrm>
            <a:off x="0" y="0"/>
            <a:ext cx="3358772" cy="5143500"/>
          </a:xfrm>
          <a:prstGeom prst="rect">
            <a:avLst/>
          </a:prstGeom>
        </p:spPr>
      </p:pic>
      <p:sp>
        <p:nvSpPr>
          <p:cNvPr id="8" name="Text Box 14">
            <a:extLst>
              <a:ext uri="{FF2B5EF4-FFF2-40B4-BE49-F238E27FC236}">
                <a16:creationId xmlns:a16="http://schemas.microsoft.com/office/drawing/2014/main" xmlns="" id="{07EB290B-AAC6-40D2-B71D-92F4B803B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8450" y="2013597"/>
            <a:ext cx="366058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5400" b="1" dirty="0">
                <a:solidFill>
                  <a:srgbClr val="FF0000"/>
                </a:solidFill>
                <a:latin typeface="叶根友蚕燕隶书(新春版)" panose="02010601030101010101" pitchFamily="2" charset="-122"/>
                <a:ea typeface="叶根友蚕燕隶书(新春版)" panose="02010601030101010101" pitchFamily="2" charset="-122"/>
              </a:rPr>
              <a:t>感谢观看！</a:t>
            </a:r>
          </a:p>
        </p:txBody>
      </p:sp>
    </p:spTree>
    <p:extLst>
      <p:ext uri="{BB962C8B-B14F-4D97-AF65-F5344CB8AC3E}">
        <p14:creationId xmlns:p14="http://schemas.microsoft.com/office/powerpoint/2010/main" val="35816636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6"/>
            <a:ext cx="5179807" cy="15235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883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174BB95-44EA-4EAB-B104-A6F5E48952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8F68673-DF34-434C-A42A-78ED34B56F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3728908"/>
            <a:ext cx="1900466" cy="169180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669BF16-8DDF-462E-87CD-3A4A8010BD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A4D4DDD-4EC7-4497-A6B6-59F34FA77D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00323D1-3A51-4562-AC48-0C0B84746689}"/>
              </a:ext>
            </a:extLst>
          </p:cNvPr>
          <p:cNvSpPr/>
          <p:nvPr/>
        </p:nvSpPr>
        <p:spPr>
          <a:xfrm>
            <a:off x="1044297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一、作者了解</a:t>
            </a:r>
            <a:endParaRPr lang="zh-CN" altLang="en-US" sz="28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4E0A030-816A-42FA-8168-0786B62927E8}"/>
              </a:ext>
            </a:extLst>
          </p:cNvPr>
          <p:cNvSpPr/>
          <p:nvPr/>
        </p:nvSpPr>
        <p:spPr>
          <a:xfrm>
            <a:off x="1448030" y="1096826"/>
            <a:ext cx="43418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王维</a:t>
            </a: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（</a:t>
            </a:r>
            <a:r>
              <a:rPr lang="en-US" altLang="zh-CN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701-761</a:t>
            </a: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），字</a:t>
            </a:r>
            <a:r>
              <a:rPr lang="zh-CN" altLang="en-US" sz="20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摩诘</a:t>
            </a: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，唐代山水田园诗派的代表作家。蒲州（今山西永济）人，少有才名。开元九年（</a:t>
            </a:r>
            <a:r>
              <a:rPr lang="en-US" altLang="zh-CN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721</a:t>
            </a: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）中进士，任太乐丞，后因事受牵累被贬到济州（今山乐长青县）作司库参军。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3AF37DA-0627-48FF-8061-13416CBC37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7272" y="1040135"/>
            <a:ext cx="2220646" cy="27832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08238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5CCEF7C-8D49-4F74-9585-E8E9776281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7721937-B27B-4C82-B926-F831B5D089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5339"/>
            <a:ext cx="1819276" cy="169768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795CF05-FAAB-46A2-A3D9-BCA9CE62A5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1FF99E1-F5C2-4FC5-B08E-4E9840151EF4}"/>
              </a:ext>
            </a:extLst>
          </p:cNvPr>
          <p:cNvSpPr/>
          <p:nvPr/>
        </p:nvSpPr>
        <p:spPr>
          <a:xfrm>
            <a:off x="566737" y="1026562"/>
            <a:ext cx="80105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</a:rPr>
              <a:t>王维 </a:t>
            </a:r>
            <a:r>
              <a:rPr lang="zh-CN" altLang="en-US" dirty="0"/>
              <a:t>是个多才多艺并有较高艺术修养的作家，他能诗能画，精通音乐，首创破墨山水画，成一派之宗。受音乐、书法、绘画的影响，他的诗歌呈现丰富多彩的艺术特色，具有词句秀冶，意境清新，格调高雅，音韵婉转，情景交融的特点。尤其是避世隐居时的诗歌，多以山水田园景色寄托孤寂闲适的情怀。这一类诗以感受敏锐，体物细微，诗“中有事画”见长，对后世影响深远。宋朝苏轼曾称赞说：“味摩诘之诗，</a:t>
            </a:r>
            <a:r>
              <a:rPr lang="zh-CN" altLang="en-US" dirty="0">
                <a:solidFill>
                  <a:srgbClr val="FF0000"/>
                </a:solidFill>
              </a:rPr>
              <a:t>诗中有画</a:t>
            </a:r>
            <a:r>
              <a:rPr lang="zh-CN" altLang="en-US" dirty="0"/>
              <a:t>；观摩诘之画，</a:t>
            </a:r>
            <a:r>
              <a:rPr lang="zh-CN" altLang="en-US" dirty="0">
                <a:solidFill>
                  <a:srgbClr val="FF0000"/>
                </a:solidFill>
              </a:rPr>
              <a:t>画中有诗</a:t>
            </a:r>
            <a:r>
              <a:rPr lang="zh-CN" altLang="en-US" dirty="0"/>
              <a:t>。” 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2DFA09A-761C-419C-AB7F-541853BE8232}"/>
              </a:ext>
            </a:extLst>
          </p:cNvPr>
          <p:cNvSpPr/>
          <p:nvPr/>
        </p:nvSpPr>
        <p:spPr>
          <a:xfrm>
            <a:off x="342900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一、作者了解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612996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4BE6F7D-E7FF-4D50-8030-2D5D06950F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E71F69E-499E-4E86-BB37-6B3724A701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1E2F7982-9150-4E52-989E-5918B293AEC7}"/>
              </a:ext>
            </a:extLst>
          </p:cNvPr>
          <p:cNvSpPr/>
          <p:nvPr/>
        </p:nvSpPr>
        <p:spPr>
          <a:xfrm>
            <a:off x="856972" y="3423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一、作者了解</a:t>
            </a:r>
            <a:endParaRPr lang="zh-CN" altLang="en-US" sz="28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D801B49-087C-496F-91D3-131E71F3CB4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2DED9E2-80CE-453F-91C8-26DD341ADAFC}"/>
              </a:ext>
            </a:extLst>
          </p:cNvPr>
          <p:cNvSpPr/>
          <p:nvPr/>
        </p:nvSpPr>
        <p:spPr>
          <a:xfrm>
            <a:off x="752475" y="1206722"/>
            <a:ext cx="77771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/>
              <a:t>出仕后，王维利用官僚生活的空余时间，在京城的南蓝田山麓修建了一所别墅，以修养身心。该别墅原为初唐诗人宋之问所有，那是一座很宽阔的去处，有山有湖，有树林也有溪谷，其间散布着若干馆舍。王维与他的知心好友度着悠闲自在的生活，过着半官半隐的生活。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天宝十四年（</a:t>
            </a:r>
            <a:r>
              <a:rPr lang="en-US" altLang="zh-CN" sz="1600" dirty="0"/>
              <a:t>755</a:t>
            </a:r>
            <a:r>
              <a:rPr lang="zh-CN" altLang="en-US" sz="1600" dirty="0"/>
              <a:t>年），</a:t>
            </a:r>
            <a:r>
              <a:rPr lang="zh-CN" altLang="en-US" sz="1600" dirty="0">
                <a:solidFill>
                  <a:srgbClr val="FF0000"/>
                </a:solidFill>
              </a:rPr>
              <a:t>安史之乱</a:t>
            </a:r>
            <a:r>
              <a:rPr lang="zh-CN" altLang="en-US" sz="1600" dirty="0"/>
              <a:t>爆发。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至德元载（</a:t>
            </a:r>
            <a:r>
              <a:rPr lang="en-US" altLang="zh-CN" sz="1600" dirty="0"/>
              <a:t>756</a:t>
            </a:r>
            <a:r>
              <a:rPr lang="zh-CN" altLang="en-US" sz="1600" dirty="0"/>
              <a:t>）年，长安被叛军攻陷，王维被捕后被遑出任伪职。战乱平息后，王维被下狱，交付有司审讯。按理投效叛军当斩，但因他被俘时曾作</a:t>
            </a:r>
            <a:r>
              <a:rPr lang="en-US" altLang="zh-CN" sz="1600" dirty="0"/>
              <a:t>《</a:t>
            </a:r>
            <a:r>
              <a:rPr lang="zh-CN" altLang="en-US" sz="1600" dirty="0"/>
              <a:t>凝碧池</a:t>
            </a:r>
            <a:r>
              <a:rPr lang="en-US" altLang="zh-CN" sz="1600" dirty="0"/>
              <a:t>》</a:t>
            </a:r>
            <a:r>
              <a:rPr lang="zh-CN" altLang="en-US" sz="1600" dirty="0"/>
              <a:t>抒发亡国之痛和思念朝廷之情，又因其弟刑部侍郎王缙平反有功请肖削藉为兄赎罪，王维才得宽宥，降为太子中允，后兼迁中书舍人，官终尚书右丞。</a:t>
            </a:r>
          </a:p>
        </p:txBody>
      </p:sp>
    </p:spTree>
    <p:extLst>
      <p:ext uri="{BB962C8B-B14F-4D97-AF65-F5344CB8AC3E}">
        <p14:creationId xmlns:p14="http://schemas.microsoft.com/office/powerpoint/2010/main" val="26254675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9EB44D52-55A5-4699-A1D3-5AD68BDA92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6367BED-6D8F-4BE8-B818-F068F4F9A9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394" y="2571750"/>
            <a:ext cx="2366394" cy="276225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AA09D10-3D38-4BC6-8A73-ECCA8A20F5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8482"/>
                    </a14:imgEffect>
                  </a14:imgLayer>
                </a14:imgProps>
              </a:ext>
            </a:extLst>
          </a:blip>
          <a:srcRect l="4341"/>
          <a:stretch/>
        </p:blipFill>
        <p:spPr>
          <a:xfrm>
            <a:off x="-38100" y="-1"/>
            <a:ext cx="3358772" cy="51435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1A92764C-C2DF-4CFF-A83E-FAFBD5B51F67}"/>
              </a:ext>
            </a:extLst>
          </p:cNvPr>
          <p:cNvSpPr/>
          <p:nvPr/>
        </p:nvSpPr>
        <p:spPr>
          <a:xfrm>
            <a:off x="2742733" y="3423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一、作者了解</a:t>
            </a:r>
            <a:endParaRPr lang="zh-CN" altLang="en-US" sz="28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5DAD6E0-0340-4C9D-B57B-9651FAD0D4DE}"/>
              </a:ext>
            </a:extLst>
          </p:cNvPr>
          <p:cNvSpPr/>
          <p:nvPr/>
        </p:nvSpPr>
        <p:spPr>
          <a:xfrm>
            <a:off x="2070100" y="1317583"/>
            <a:ext cx="6553200" cy="3373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上元二年（</a:t>
            </a:r>
            <a:r>
              <a:rPr lang="en-US" altLang="zh-CN" dirty="0"/>
              <a:t>761</a:t>
            </a:r>
            <a:r>
              <a:rPr lang="zh-CN" altLang="en-US" dirty="0"/>
              <a:t>），王维逝世，临终里， 他仍作书向亲友辞别，完成后便安然离世。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王维早年有过积极的政治抱负，然望能作出一番大事业，后值政局变化无常而逐渐消沉下来，吃斋念佛。四十多岁的时候，他特地在长安东南的蓝田县辋川营造了别墅和在终南山上，过着半官半隐的生活。</a:t>
            </a:r>
            <a:r>
              <a:rPr lang="en-US" altLang="zh-CN" dirty="0"/>
              <a:t>《</a:t>
            </a:r>
            <a:r>
              <a:rPr lang="zh-CN" altLang="en-US" dirty="0"/>
              <a:t>辋川闲居赠裴秀才迪</a:t>
            </a:r>
            <a:r>
              <a:rPr lang="en-US" altLang="zh-CN" dirty="0"/>
              <a:t>》</a:t>
            </a:r>
            <a:r>
              <a:rPr lang="zh-CN" altLang="en-US" dirty="0"/>
              <a:t>这首诗是他隐居生活中的一个篇章，主要内容是“言志”，写诗人远离尘俗，继续隐居的愿望。</a:t>
            </a:r>
          </a:p>
        </p:txBody>
      </p:sp>
    </p:spTree>
    <p:extLst>
      <p:ext uri="{BB962C8B-B14F-4D97-AF65-F5344CB8AC3E}">
        <p14:creationId xmlns:p14="http://schemas.microsoft.com/office/powerpoint/2010/main" val="26100472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9EB44D52-55A5-4699-A1D3-5AD68BDA92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D164388-3336-4E10-9D10-73D1F32C47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6367BED-6D8F-4BE8-B818-F068F4F9A9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606" y="2723437"/>
            <a:ext cx="2366394" cy="276225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9538F5A-9459-4519-B4B3-27DF487278C4}"/>
              </a:ext>
            </a:extLst>
          </p:cNvPr>
          <p:cNvSpPr/>
          <p:nvPr/>
        </p:nvSpPr>
        <p:spPr>
          <a:xfrm>
            <a:off x="1044297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二、制作背景</a:t>
            </a:r>
            <a:endParaRPr lang="zh-CN" altLang="en-US" sz="28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EEB6D5C-2D1B-4276-B030-C64918644CFF}"/>
              </a:ext>
            </a:extLst>
          </p:cNvPr>
          <p:cNvSpPr/>
          <p:nvPr/>
        </p:nvSpPr>
        <p:spPr>
          <a:xfrm>
            <a:off x="1264728" y="970072"/>
            <a:ext cx="6696075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5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开元二十四年</a:t>
            </a:r>
            <a:r>
              <a:rPr lang="zh-CN" altLang="en-US" sz="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（</a:t>
            </a:r>
            <a:r>
              <a:rPr lang="en-US" altLang="zh-CN" sz="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736</a:t>
            </a:r>
            <a:r>
              <a:rPr lang="zh-CN" altLang="en-US" sz="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年）</a:t>
            </a:r>
            <a:r>
              <a:rPr lang="zh-CN" altLang="en-US" sz="25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吐番</a:t>
            </a:r>
            <a:r>
              <a:rPr lang="zh-CN" altLang="en-US" sz="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发兵攻打唐属小国小勃律（</a:t>
            </a:r>
            <a:r>
              <a:rPr lang="zh-CN" altLang="en-US" sz="25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在今克什米尔北</a:t>
            </a:r>
            <a:r>
              <a:rPr lang="zh-CN" altLang="en-US" sz="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）。</a:t>
            </a:r>
            <a:r>
              <a:rPr lang="en-US" altLang="zh-CN" sz="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737</a:t>
            </a:r>
            <a:r>
              <a:rPr lang="zh-CN" altLang="en-US" sz="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年春，可西节度副大使崔希逸在青涤西大破吐番军。王维奉使出塞宣慰。本篇即写出塞时沿途景色，察访军情。这实际是将王维排挤出朝迁。这道诗作于赴边途中。</a:t>
            </a:r>
            <a:endParaRPr lang="zh-CN" altLang="en-US" sz="2500" dirty="0"/>
          </a:p>
        </p:txBody>
      </p:sp>
    </p:spTree>
    <p:extLst>
      <p:ext uri="{BB962C8B-B14F-4D97-AF65-F5344CB8AC3E}">
        <p14:creationId xmlns:p14="http://schemas.microsoft.com/office/powerpoint/2010/main" val="456318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4BE6F7D-E7FF-4D50-8030-2D5D06950F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BBAA4FA-52D5-4205-B578-150DBA9F8C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E71F69E-499E-4E86-BB37-6B3724A701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9B95CD0-00B2-4855-9579-446D6C6C40FE}"/>
              </a:ext>
            </a:extLst>
          </p:cNvPr>
          <p:cNvSpPr/>
          <p:nvPr/>
        </p:nvSpPr>
        <p:spPr>
          <a:xfrm>
            <a:off x="1044297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三、作品原文</a:t>
            </a:r>
            <a:endParaRPr lang="zh-CN" altLang="en-US" sz="28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6AD97504-57C3-4F43-B107-321F79270632}"/>
              </a:ext>
            </a:extLst>
          </p:cNvPr>
          <p:cNvSpPr/>
          <p:nvPr/>
        </p:nvSpPr>
        <p:spPr>
          <a:xfrm>
            <a:off x="4903799" y="1384307"/>
            <a:ext cx="790345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王维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A83B5AA3-1A97-486B-A609-32AF4125F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6343" y="847364"/>
            <a:ext cx="25146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使至塞上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xmlns="" id="{C102DBCD-1CDC-4FA0-87FB-6B3374D22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7094" y="1933582"/>
            <a:ext cx="2519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/>
              <a:t>——</a:t>
            </a:r>
            <a:r>
              <a:rPr lang="zh-CN" altLang="en-US" dirty="0"/>
              <a:t>五言律诗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14E6A2B-55C1-4B6A-B974-D5789CC08CFA}"/>
              </a:ext>
            </a:extLst>
          </p:cNvPr>
          <p:cNvSpPr/>
          <p:nvPr/>
        </p:nvSpPr>
        <p:spPr>
          <a:xfrm>
            <a:off x="2468205" y="2472603"/>
            <a:ext cx="457077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单车欲问边，属国过居延。</a:t>
            </a:r>
          </a:p>
          <a:p>
            <a:pPr algn="dist">
              <a:spcBef>
                <a:spcPct val="50000"/>
              </a:spcBef>
            </a:pPr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征蓬出汉塞，归雁入胡天。</a:t>
            </a:r>
          </a:p>
          <a:p>
            <a:pPr algn="dist">
              <a:spcBef>
                <a:spcPct val="50000"/>
              </a:spcBef>
            </a:pPr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大漠孤烟直，长河落日圆。</a:t>
            </a:r>
          </a:p>
          <a:p>
            <a:pPr algn="dist">
              <a:spcBef>
                <a:spcPct val="50000"/>
              </a:spcBef>
            </a:pPr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萧关逢候骑，都护在燕然。</a:t>
            </a:r>
          </a:p>
        </p:txBody>
      </p:sp>
    </p:spTree>
    <p:extLst>
      <p:ext uri="{BB962C8B-B14F-4D97-AF65-F5344CB8AC3E}">
        <p14:creationId xmlns:p14="http://schemas.microsoft.com/office/powerpoint/2010/main" val="142167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174BB95-44EA-4EAB-B104-A6F5E48952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81" b="1888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8F68673-DF34-434C-A42A-78ED34B56F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209" y="3570759"/>
            <a:ext cx="1900466" cy="169180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669BF16-8DDF-462E-87CD-3A4A8010BD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50" y="-1"/>
            <a:ext cx="1543050" cy="208027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A4D4DDD-4EC7-4497-A6B6-59F34FA77D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504950" cy="232371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93670C9-98CD-4651-83E8-6EE800C71E9C}"/>
              </a:ext>
            </a:extLst>
          </p:cNvPr>
          <p:cNvSpPr/>
          <p:nvPr/>
        </p:nvSpPr>
        <p:spPr>
          <a:xfrm>
            <a:off x="1044297" y="29158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汉仪中隶书简" panose="02010609000101010101" pitchFamily="49" charset="-122"/>
                <a:ea typeface="汉仪中隶书简" panose="02010609000101010101" pitchFamily="49" charset="-122"/>
              </a:rPr>
              <a:t>三、作品原文</a:t>
            </a:r>
            <a:endParaRPr lang="zh-CN" altLang="en-US" sz="28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A590EFB-2E60-4059-85E1-2E7B0F82C4FD}"/>
              </a:ext>
            </a:extLst>
          </p:cNvPr>
          <p:cNvSpPr/>
          <p:nvPr/>
        </p:nvSpPr>
        <p:spPr>
          <a:xfrm>
            <a:off x="1680804" y="1160726"/>
            <a:ext cx="62058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单车欲问边，属国过居延。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AC0FA309-A568-4109-B09F-7D1236814364}"/>
              </a:ext>
            </a:extLst>
          </p:cNvPr>
          <p:cNvSpPr/>
          <p:nvPr/>
        </p:nvSpPr>
        <p:spPr>
          <a:xfrm>
            <a:off x="545514" y="1734466"/>
            <a:ext cx="8909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注释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9154CD4-7D93-4AB2-ACF9-847716EAC7F3}"/>
              </a:ext>
            </a:extLst>
          </p:cNvPr>
          <p:cNvSpPr/>
          <p:nvPr/>
        </p:nvSpPr>
        <p:spPr>
          <a:xfrm>
            <a:off x="752474" y="2143596"/>
            <a:ext cx="78200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“单车”两句：一作“衔命辞天阙，单车欲问边”。单车：一辆车，车辆少，这里形容轻车简从。</a:t>
            </a:r>
            <a:endParaRPr lang="en-US" altLang="zh-CN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问边：到边塞去察看，指慰问守卫边疆的官兵。</a:t>
            </a:r>
            <a:endParaRPr lang="en-US" altLang="zh-CN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属国：有几中解释：一指少数民族附属于汉族朝廷而存其国号者。汉、唐两朝均有一些属国。二指官名，秦汉时有一种官职名为典属国，苏武归汉后即授典属国官职。唐人有时以“属国”代称出使边陲的使臣。</a:t>
            </a:r>
          </a:p>
        </p:txBody>
      </p:sp>
    </p:spTree>
    <p:extLst>
      <p:ext uri="{BB962C8B-B14F-4D97-AF65-F5344CB8AC3E}">
        <p14:creationId xmlns:p14="http://schemas.microsoft.com/office/powerpoint/2010/main" val="2334706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2062</Words>
  <Application>Microsoft Office PowerPoint</Application>
  <PresentationFormat>全屏显示(16:9)</PresentationFormat>
  <Paragraphs>135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Meiryo</vt:lpstr>
      <vt:lpstr>等线</vt:lpstr>
      <vt:lpstr>等线 Light</vt:lpstr>
      <vt:lpstr>汉仪中隶书简</vt:lpstr>
      <vt:lpstr>华文行楷</vt:lpstr>
      <vt:lpstr>楷体_GB2312</vt:lpstr>
      <vt:lpstr>宋体</vt:lpstr>
      <vt:lpstr>微软雅黑</vt:lpstr>
      <vt:lpstr>叶根友蚕燕隶书(新春版)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82</cp:revision>
  <dcterms:created xsi:type="dcterms:W3CDTF">2017-08-16T03:20:26Z</dcterms:created>
  <dcterms:modified xsi:type="dcterms:W3CDTF">2020-06-02T00:15:34Z</dcterms:modified>
</cp:coreProperties>
</file>