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63" r:id="rId2"/>
  </p:sldMasterIdLst>
  <p:notesMasterIdLst>
    <p:notesMasterId r:id="rId27"/>
  </p:notesMasterIdLst>
  <p:sldIdLst>
    <p:sldId id="256" r:id="rId3"/>
    <p:sldId id="257" r:id="rId4"/>
    <p:sldId id="258" r:id="rId5"/>
    <p:sldId id="260" r:id="rId6"/>
    <p:sldId id="259" r:id="rId7"/>
    <p:sldId id="261" r:id="rId8"/>
    <p:sldId id="263" r:id="rId9"/>
    <p:sldId id="262" r:id="rId10"/>
    <p:sldId id="264" r:id="rId11"/>
    <p:sldId id="266" r:id="rId12"/>
    <p:sldId id="265" r:id="rId13"/>
    <p:sldId id="269" r:id="rId14"/>
    <p:sldId id="267" r:id="rId15"/>
    <p:sldId id="268" r:id="rId16"/>
    <p:sldId id="272" r:id="rId17"/>
    <p:sldId id="270" r:id="rId18"/>
    <p:sldId id="271" r:id="rId19"/>
    <p:sldId id="273" r:id="rId20"/>
    <p:sldId id="275" r:id="rId21"/>
    <p:sldId id="274" r:id="rId22"/>
    <p:sldId id="276" r:id="rId23"/>
    <p:sldId id="278" r:id="rId24"/>
    <p:sldId id="277" r:id="rId25"/>
    <p:sldId id="279" r:id="rId26"/>
  </p:sldIdLst>
  <p:sldSz cx="9144000" cy="5143500" type="screen16x9"/>
  <p:notesSz cx="6858000" cy="9144000"/>
  <p:custDataLst>
    <p:tags r:id="rId2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38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7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D5247-2E30-4EAC-A9DA-88600F77E49A}" type="datetimeFigureOut">
              <a:rPr lang="zh-CN" altLang="en-US" smtClean="0"/>
              <a:t>2020/6/1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03FD3-C957-440D-9037-1D6638B040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580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3133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4334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1900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878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33001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68295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9767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713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465458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8606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17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1147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67277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6553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076322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400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195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716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837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00511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6521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489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070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B03FD3-C957-440D-9037-1D6638B040B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021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90458"/>
      </p:ext>
    </p:extLst>
  </p:cSld>
  <p:clrMapOvr>
    <a:masterClrMapping/>
  </p:clrMapOvr>
  <p:transition spd="med" advClick="0" advTm="2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558417"/>
      </p:ext>
    </p:extLst>
  </p:cSld>
  <p:clrMapOvr>
    <a:masterClrMapping/>
  </p:clrMapOvr>
  <p:transition spd="med" advClick="0" advTm="2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428574"/>
      </p:ext>
    </p:extLst>
  </p:cSld>
  <p:clrMapOvr>
    <a:masterClrMapping/>
  </p:clrMapOvr>
  <p:transition spd="med" advClick="0" advTm="2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583273"/>
      </p:ext>
    </p:extLst>
  </p:cSld>
  <p:clrMapOvr>
    <a:masterClrMapping/>
  </p:clrMapOvr>
  <p:transition spd="med" advClick="0" advTm="2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618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055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942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041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834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860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842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615862"/>
      </p:ext>
    </p:extLst>
  </p:cSld>
  <p:clrMapOvr>
    <a:masterClrMapping/>
  </p:clrMapOvr>
  <p:transition spd="med" advClick="0" advTm="2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178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3688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149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74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512565"/>
      </p:ext>
    </p:extLst>
  </p:cSld>
  <p:clrMapOvr>
    <a:masterClrMapping/>
  </p:clrMapOvr>
  <p:transition spd="med" advClick="0" advTm="2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5949514"/>
      </p:ext>
    </p:extLst>
  </p:cSld>
  <p:clrMapOvr>
    <a:masterClrMapping/>
  </p:clrMapOvr>
  <p:transition spd="med" advClick="0" advTm="2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381671"/>
      </p:ext>
    </p:extLst>
  </p:cSld>
  <p:clrMapOvr>
    <a:masterClrMapping/>
  </p:clrMapOvr>
  <p:transition spd="med" advClick="0" advTm="2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204896"/>
      </p:ext>
    </p:extLst>
  </p:cSld>
  <p:clrMapOvr>
    <a:masterClrMapping/>
  </p:clrMapOvr>
  <p:transition spd="med" advClick="0" advTm="2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543340"/>
      </p:ext>
    </p:extLst>
  </p:cSld>
  <p:clrMapOvr>
    <a:masterClrMapping/>
  </p:clrMapOvr>
  <p:transition spd="med" advClick="0" advTm="2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087169"/>
      </p:ext>
    </p:extLst>
  </p:cSld>
  <p:clrMapOvr>
    <a:masterClrMapping/>
  </p:clrMapOvr>
  <p:transition spd="med" advClick="0" advTm="2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574379"/>
      </p:ext>
    </p:extLst>
  </p:cSld>
  <p:clrMapOvr>
    <a:masterClrMapping/>
  </p:clrMapOvr>
  <p:transition spd="med" advClick="0" advTm="2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295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transition spd="med" advClick="0" advTm="200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2020/6/1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952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D25BE14-EE83-4C1C-B291-9451811F61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C4D6D469-9540-4245-976A-6FA04AD69D38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CF2DE86-F0F7-46C2-9B48-F7B80F7B0C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017" y="1038224"/>
            <a:ext cx="6345161" cy="360045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9E514810-CB80-4D90-87DB-FA0EC074C94D}"/>
              </a:ext>
            </a:extLst>
          </p:cNvPr>
          <p:cNvSpPr txBox="1"/>
          <p:nvPr/>
        </p:nvSpPr>
        <p:spPr>
          <a:xfrm>
            <a:off x="2095500" y="495299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ea typeface="长城行书体" panose="02010609000101010101" pitchFamily="49" charset="-122"/>
              </a:rPr>
              <a:t>窃读记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B2E9B3A-083B-4199-AAC6-7A1905CC5EBF}"/>
              </a:ext>
            </a:extLst>
          </p:cNvPr>
          <p:cNvSpPr txBox="1"/>
          <p:nvPr/>
        </p:nvSpPr>
        <p:spPr>
          <a:xfrm>
            <a:off x="3004403" y="1655532"/>
            <a:ext cx="1444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/>
              <a:t>作者  林海音</a:t>
            </a:r>
          </a:p>
        </p:txBody>
      </p:sp>
    </p:spTree>
    <p:extLst>
      <p:ext uri="{BB962C8B-B14F-4D97-AF65-F5344CB8AC3E}">
        <p14:creationId xmlns:p14="http://schemas.microsoft.com/office/powerpoint/2010/main" val="16073607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383EFF0-72CC-4E30-983C-65940CE91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994CAAB4-D7AE-4D8D-B932-C297EE5AE9B5}"/>
              </a:ext>
            </a:extLst>
          </p:cNvPr>
          <p:cNvSpPr txBox="1"/>
          <p:nvPr/>
        </p:nvSpPr>
        <p:spPr>
          <a:xfrm>
            <a:off x="1526797" y="954336"/>
            <a:ext cx="5109091" cy="30357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dirty="0">
                <a:solidFill>
                  <a:srgbClr val="FF0000"/>
                </a:solidFill>
              </a:rPr>
              <a:t>窃</a:t>
            </a:r>
            <a:r>
              <a:rPr lang="zh-CN" altLang="en-US" sz="4400" dirty="0"/>
              <a:t>读      </a:t>
            </a:r>
            <a:r>
              <a:rPr lang="zh-CN" altLang="en-US" sz="4400" dirty="0">
                <a:solidFill>
                  <a:srgbClr val="FF0000"/>
                </a:solidFill>
              </a:rPr>
              <a:t>炒</a:t>
            </a:r>
            <a:r>
              <a:rPr lang="zh-CN" altLang="en-US" sz="4400" dirty="0"/>
              <a:t>菜      </a:t>
            </a:r>
            <a:r>
              <a:rPr lang="zh-CN" altLang="en-US" sz="4400" dirty="0">
                <a:solidFill>
                  <a:srgbClr val="FF0000"/>
                </a:solidFill>
              </a:rPr>
              <a:t>锅</a:t>
            </a:r>
            <a:r>
              <a:rPr lang="zh-CN" altLang="en-US" sz="4400" dirty="0"/>
              <a:t>勺</a:t>
            </a:r>
            <a:endParaRPr lang="en-US" altLang="zh-CN" sz="4400" dirty="0"/>
          </a:p>
          <a:p>
            <a:pPr>
              <a:lnSpc>
                <a:spcPct val="150000"/>
              </a:lnSpc>
            </a:pPr>
            <a:r>
              <a:rPr lang="zh-CN" altLang="en-US" sz="4400" dirty="0">
                <a:solidFill>
                  <a:srgbClr val="FF0000"/>
                </a:solidFill>
              </a:rPr>
              <a:t>踮</a:t>
            </a:r>
            <a:r>
              <a:rPr lang="zh-CN" altLang="en-US" sz="4400" dirty="0"/>
              <a:t>脚      饥</a:t>
            </a:r>
            <a:r>
              <a:rPr lang="zh-CN" altLang="en-US" sz="4400" dirty="0">
                <a:solidFill>
                  <a:srgbClr val="FF0000"/>
                </a:solidFill>
              </a:rPr>
              <a:t>饿</a:t>
            </a:r>
            <a:r>
              <a:rPr lang="zh-CN" altLang="en-US" sz="4400" dirty="0"/>
              <a:t>      </a:t>
            </a:r>
            <a:r>
              <a:rPr lang="zh-CN" altLang="en-US" sz="4400" dirty="0">
                <a:solidFill>
                  <a:srgbClr val="FF0000"/>
                </a:solidFill>
              </a:rPr>
              <a:t>惧怕</a:t>
            </a:r>
            <a:endParaRPr lang="en-US" altLang="zh-CN" sz="4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4400" dirty="0">
                <a:solidFill>
                  <a:srgbClr val="FF0000"/>
                </a:solidFill>
              </a:rPr>
              <a:t>贪婪</a:t>
            </a:r>
            <a:r>
              <a:rPr lang="zh-CN" altLang="en-US" sz="4400" dirty="0"/>
              <a:t>      </a:t>
            </a:r>
            <a:r>
              <a:rPr lang="zh-CN" altLang="en-US" sz="4400" dirty="0">
                <a:solidFill>
                  <a:srgbClr val="FF0000"/>
                </a:solidFill>
              </a:rPr>
              <a:t>充</a:t>
            </a:r>
            <a:r>
              <a:rPr lang="zh-CN" altLang="en-US" sz="4400" dirty="0"/>
              <a:t>足      屋</a:t>
            </a:r>
            <a:r>
              <a:rPr lang="zh-CN" altLang="en-US" sz="4400" dirty="0">
                <a:solidFill>
                  <a:srgbClr val="FF0000"/>
                </a:solidFill>
              </a:rPr>
              <a:t>檐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E3D2FBA1-6DA3-4443-9BB3-F83C654CD3D5}"/>
              </a:ext>
            </a:extLst>
          </p:cNvPr>
          <p:cNvSpPr txBox="1"/>
          <p:nvPr/>
        </p:nvSpPr>
        <p:spPr>
          <a:xfrm>
            <a:off x="448796" y="392728"/>
            <a:ext cx="1269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认字识词</a:t>
            </a:r>
          </a:p>
        </p:txBody>
      </p:sp>
    </p:spTree>
    <p:extLst>
      <p:ext uri="{BB962C8B-B14F-4D97-AF65-F5344CB8AC3E}">
        <p14:creationId xmlns:p14="http://schemas.microsoft.com/office/powerpoint/2010/main" val="4905461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D25BE14-EE83-4C1C-B291-9451811F61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2F33BA4-2F02-4AF5-9A3A-77B88FEB69E3}"/>
              </a:ext>
            </a:extLst>
          </p:cNvPr>
          <p:cNvSpPr txBox="1"/>
          <p:nvPr/>
        </p:nvSpPr>
        <p:spPr>
          <a:xfrm>
            <a:off x="1634747" y="1001961"/>
            <a:ext cx="546816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 dirty="0">
                <a:solidFill>
                  <a:srgbClr val="FF0000"/>
                </a:solidFill>
              </a:rPr>
              <a:t>皱</a:t>
            </a:r>
            <a:r>
              <a:rPr lang="zh-CN" altLang="en-US" sz="4400" dirty="0"/>
              <a:t>眉头    支</a:t>
            </a:r>
            <a:r>
              <a:rPr lang="zh-CN" altLang="en-US" sz="4400" dirty="0">
                <a:solidFill>
                  <a:srgbClr val="FF0000"/>
                </a:solidFill>
              </a:rPr>
              <a:t>撑</a:t>
            </a:r>
            <a:r>
              <a:rPr lang="zh-CN" altLang="en-US" sz="4400" dirty="0"/>
              <a:t>      </a:t>
            </a:r>
            <a:r>
              <a:rPr lang="zh-CN" altLang="en-US" sz="4400" dirty="0">
                <a:solidFill>
                  <a:srgbClr val="FF0000"/>
                </a:solidFill>
              </a:rPr>
              <a:t>鼓</a:t>
            </a:r>
            <a:r>
              <a:rPr lang="zh-CN" altLang="en-US" sz="4400" dirty="0"/>
              <a:t>励</a:t>
            </a:r>
            <a:endParaRPr lang="en-US" altLang="zh-CN" sz="4400" dirty="0"/>
          </a:p>
          <a:p>
            <a:pPr>
              <a:lnSpc>
                <a:spcPct val="150000"/>
              </a:lnSpc>
            </a:pPr>
            <a:r>
              <a:rPr lang="zh-CN" altLang="en-US" sz="4400" dirty="0"/>
              <a:t>书</a:t>
            </a:r>
            <a:r>
              <a:rPr lang="zh-CN" altLang="en-US" sz="4400" dirty="0">
                <a:solidFill>
                  <a:srgbClr val="FF0000"/>
                </a:solidFill>
              </a:rPr>
              <a:t>柜</a:t>
            </a:r>
            <a:r>
              <a:rPr lang="en-US" altLang="zh-CN" sz="4400" dirty="0"/>
              <a:t>        </a:t>
            </a:r>
            <a:r>
              <a:rPr lang="zh-CN" altLang="en-US" sz="4400" dirty="0"/>
              <a:t>招</a:t>
            </a:r>
            <a:r>
              <a:rPr lang="zh-CN" altLang="en-US" sz="4400" dirty="0">
                <a:solidFill>
                  <a:srgbClr val="FF0000"/>
                </a:solidFill>
              </a:rPr>
              <a:t>牌</a:t>
            </a:r>
            <a:r>
              <a:rPr lang="en-US" altLang="zh-CN" sz="4400" dirty="0"/>
              <a:t>      </a:t>
            </a:r>
            <a:r>
              <a:rPr lang="zh-CN" altLang="en-US" sz="4400" dirty="0"/>
              <a:t>环</a:t>
            </a:r>
            <a:r>
              <a:rPr lang="zh-CN" altLang="en-US" sz="4400" dirty="0">
                <a:solidFill>
                  <a:srgbClr val="FF0000"/>
                </a:solidFill>
              </a:rPr>
              <a:t>境</a:t>
            </a:r>
            <a:endParaRPr lang="en-US" altLang="zh-CN" sz="4400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4400" dirty="0">
                <a:solidFill>
                  <a:srgbClr val="FF0000"/>
                </a:solidFill>
              </a:rPr>
              <a:t>依依不舍</a:t>
            </a:r>
            <a:r>
              <a:rPr lang="en-US" altLang="zh-CN" sz="4400" dirty="0">
                <a:solidFill>
                  <a:srgbClr val="FF0000"/>
                </a:solidFill>
              </a:rPr>
              <a:t>     </a:t>
            </a:r>
            <a:r>
              <a:rPr lang="zh-CN" altLang="en-US" sz="4400" dirty="0">
                <a:solidFill>
                  <a:srgbClr val="FF0000"/>
                </a:solidFill>
              </a:rPr>
              <a:t>饥肠辘辘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19D59CF2-346A-49F8-BE6D-315052E33C46}"/>
              </a:ext>
            </a:extLst>
          </p:cNvPr>
          <p:cNvSpPr txBox="1"/>
          <p:nvPr/>
        </p:nvSpPr>
        <p:spPr>
          <a:xfrm>
            <a:off x="1106021" y="421303"/>
            <a:ext cx="1269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认字识词</a:t>
            </a:r>
          </a:p>
        </p:txBody>
      </p:sp>
    </p:spTree>
    <p:extLst>
      <p:ext uri="{BB962C8B-B14F-4D97-AF65-F5344CB8AC3E}">
        <p14:creationId xmlns:p14="http://schemas.microsoft.com/office/powerpoint/2010/main" val="3056938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383EFF0-72CC-4E30-983C-65940CE91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98A036E-8478-4FB3-A274-8434D88DD5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632" l="0" r="8984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8497" y="1762125"/>
            <a:ext cx="2388020" cy="173354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39E7B3A-55C1-41B8-9946-30AE45CD5FAE}"/>
              </a:ext>
            </a:extLst>
          </p:cNvPr>
          <p:cNvSpPr txBox="1"/>
          <p:nvPr/>
        </p:nvSpPr>
        <p:spPr>
          <a:xfrm>
            <a:off x="3537106" y="2089576"/>
            <a:ext cx="2758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课文赏析</a:t>
            </a:r>
          </a:p>
        </p:txBody>
      </p:sp>
    </p:spTree>
    <p:extLst>
      <p:ext uri="{BB962C8B-B14F-4D97-AF65-F5344CB8AC3E}">
        <p14:creationId xmlns:p14="http://schemas.microsoft.com/office/powerpoint/2010/main" val="17115285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425641E-8C9B-4DC4-BD60-E6EFF886B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C8EE85B6-1B90-4446-AAAA-F0A403AA38A3}"/>
              </a:ext>
            </a:extLst>
          </p:cNvPr>
          <p:cNvSpPr txBox="1"/>
          <p:nvPr/>
        </p:nvSpPr>
        <p:spPr>
          <a:xfrm>
            <a:off x="1796229" y="982863"/>
            <a:ext cx="6496871" cy="2202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“</a:t>
            </a:r>
            <a:r>
              <a:rPr lang="zh-CN" altLang="en-US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窃读记”中的</a:t>
            </a:r>
            <a:r>
              <a:rPr lang="zh-CN" altLang="en-US" sz="48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“记”</a:t>
            </a:r>
            <a:r>
              <a:rPr lang="zh-CN" altLang="en-US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是什么意思？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874CAF72-EF74-4702-9BC1-94C5201C799D}"/>
              </a:ext>
            </a:extLst>
          </p:cNvPr>
          <p:cNvSpPr txBox="1"/>
          <p:nvPr/>
        </p:nvSpPr>
        <p:spPr>
          <a:xfrm>
            <a:off x="2513778" y="3645757"/>
            <a:ext cx="5061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/>
              <a:t>本文以</a:t>
            </a:r>
            <a:r>
              <a:rPr lang="zh-CN" altLang="en-US" sz="2400" b="1" dirty="0">
                <a:solidFill>
                  <a:srgbClr val="FF0000"/>
                </a:solidFill>
              </a:rPr>
              <a:t>“记叙”</a:t>
            </a:r>
            <a:r>
              <a:rPr lang="zh-CN" altLang="en-US" sz="2400" b="1" dirty="0"/>
              <a:t>为主，属于叙事散文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701F36C-D9BE-42B2-974C-239FFACDA494}"/>
              </a:ext>
            </a:extLst>
          </p:cNvPr>
          <p:cNvSpPr txBox="1"/>
          <p:nvPr/>
        </p:nvSpPr>
        <p:spPr>
          <a:xfrm>
            <a:off x="1183043" y="322697"/>
            <a:ext cx="1226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课文赏析</a:t>
            </a:r>
          </a:p>
        </p:txBody>
      </p:sp>
    </p:spTree>
    <p:extLst>
      <p:ext uri="{BB962C8B-B14F-4D97-AF65-F5344CB8AC3E}">
        <p14:creationId xmlns:p14="http://schemas.microsoft.com/office/powerpoint/2010/main" val="38030823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D25BE14-EE83-4C1C-B291-9451811F61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="" xmlns:a16="http://schemas.microsoft.com/office/drawing/2014/main" id="{9BA589C5-740E-4AE5-BE29-E92B8DA34A23}"/>
              </a:ext>
            </a:extLst>
          </p:cNvPr>
          <p:cNvSpPr/>
          <p:nvPr/>
        </p:nvSpPr>
        <p:spPr>
          <a:xfrm>
            <a:off x="1224729" y="1091684"/>
            <a:ext cx="695407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4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“</a:t>
            </a:r>
            <a:r>
              <a:rPr lang="zh-CN" altLang="en-US" sz="34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窃读记”中的</a:t>
            </a:r>
            <a:r>
              <a:rPr lang="zh-CN" altLang="en-US" sz="34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“窃”</a:t>
            </a:r>
            <a:r>
              <a:rPr lang="zh-CN" altLang="en-US" sz="34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是什么意思？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14565E9F-34C4-4359-8C8A-AFA3EA91A858}"/>
              </a:ext>
            </a:extLst>
          </p:cNvPr>
          <p:cNvSpPr/>
          <p:nvPr/>
        </p:nvSpPr>
        <p:spPr>
          <a:xfrm>
            <a:off x="3162300" y="2089150"/>
            <a:ext cx="2705100" cy="2319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</a:rPr>
              <a:t>1</a:t>
            </a:r>
            <a:r>
              <a:rPr lang="zh-CN" altLang="en-US" sz="3200" b="1" dirty="0">
                <a:solidFill>
                  <a:srgbClr val="FF0000"/>
                </a:solidFill>
              </a:rPr>
              <a:t>、</a:t>
            </a:r>
            <a:r>
              <a:rPr lang="zh-CN" altLang="en-US" sz="3200" b="1" dirty="0"/>
              <a:t>偷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</a:rPr>
              <a:t>、</a:t>
            </a:r>
            <a:r>
              <a:rPr lang="zh-CN" altLang="en-US" sz="3200" b="1" dirty="0"/>
              <a:t>偷偷地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 b="1" dirty="0">
                <a:solidFill>
                  <a:srgbClr val="FF0000"/>
                </a:solidFill>
              </a:rPr>
              <a:t>3</a:t>
            </a:r>
            <a:r>
              <a:rPr lang="zh-CN" altLang="en-US" sz="3200" b="1" dirty="0">
                <a:solidFill>
                  <a:srgbClr val="FF0000"/>
                </a:solidFill>
              </a:rPr>
              <a:t>、</a:t>
            </a:r>
            <a:r>
              <a:rPr lang="zh-CN" altLang="en-US" sz="3200" b="1" dirty="0"/>
              <a:t>谦指自己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46DBD96C-2D9A-41EF-B5FC-18689F709380}"/>
              </a:ext>
            </a:extLst>
          </p:cNvPr>
          <p:cNvSpPr txBox="1"/>
          <p:nvPr/>
        </p:nvSpPr>
        <p:spPr>
          <a:xfrm>
            <a:off x="1224729" y="436997"/>
            <a:ext cx="1226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课文赏析</a:t>
            </a:r>
          </a:p>
        </p:txBody>
      </p:sp>
    </p:spTree>
    <p:extLst>
      <p:ext uri="{BB962C8B-B14F-4D97-AF65-F5344CB8AC3E}">
        <p14:creationId xmlns:p14="http://schemas.microsoft.com/office/powerpoint/2010/main" val="2881595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383EFF0-72CC-4E30-983C-65940CE91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1A0A6A1-BDC5-4AAB-A48D-443B218F1D25}"/>
              </a:ext>
            </a:extLst>
          </p:cNvPr>
          <p:cNvSpPr/>
          <p:nvPr/>
        </p:nvSpPr>
        <p:spPr>
          <a:xfrm>
            <a:off x="488129" y="1129784"/>
            <a:ext cx="7296971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我</a:t>
            </a:r>
            <a:r>
              <a:rPr lang="zh-CN" altLang="en-US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跨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进店门，暗喜没人注意。我</a:t>
            </a:r>
            <a:r>
              <a:rPr lang="zh-CN" altLang="en-US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踮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着脚尖，从大人的腋下</a:t>
            </a:r>
            <a:r>
              <a:rPr lang="zh-CN" altLang="en-US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钻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过去。哟，把短发弄乱了，没关系，我总算</a:t>
            </a:r>
            <a:r>
              <a:rPr lang="zh-CN" altLang="en-US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挤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到里边来了。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0BDA9C1-0C80-40E4-94B7-80EB61A7854C}"/>
              </a:ext>
            </a:extLst>
          </p:cNvPr>
          <p:cNvSpPr/>
          <p:nvPr/>
        </p:nvSpPr>
        <p:spPr>
          <a:xfrm>
            <a:off x="2782271" y="3514382"/>
            <a:ext cx="40662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  <a:spcBef>
                <a:spcPct val="50000"/>
              </a:spcBef>
            </a:pPr>
            <a:r>
              <a:rPr lang="zh-CN" altLang="en-US" sz="2000" b="1" dirty="0"/>
              <a:t>尝试用这几个</a:t>
            </a:r>
            <a:r>
              <a:rPr lang="zh-CN" altLang="en-US" sz="2000" b="1" dirty="0">
                <a:solidFill>
                  <a:srgbClr val="FF0000"/>
                </a:solidFill>
              </a:rPr>
              <a:t>动词</a:t>
            </a:r>
            <a:r>
              <a:rPr lang="zh-CN" altLang="en-US" sz="2000" b="1" dirty="0"/>
              <a:t>组词造句。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3B1A15C1-E22D-4C04-A222-1DB79721C3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75180" y="3573913"/>
            <a:ext cx="636506" cy="40213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0E03309-7EC1-4B45-B2ED-C01D065294A1}"/>
              </a:ext>
            </a:extLst>
          </p:cNvPr>
          <p:cNvSpPr txBox="1"/>
          <p:nvPr/>
        </p:nvSpPr>
        <p:spPr>
          <a:xfrm>
            <a:off x="401993" y="364837"/>
            <a:ext cx="1226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课文赏析</a:t>
            </a:r>
          </a:p>
        </p:txBody>
      </p:sp>
    </p:spTree>
    <p:extLst>
      <p:ext uri="{BB962C8B-B14F-4D97-AF65-F5344CB8AC3E}">
        <p14:creationId xmlns:p14="http://schemas.microsoft.com/office/powerpoint/2010/main" val="1556857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425641E-8C9B-4DC4-BD60-E6EFF886B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="" xmlns:a16="http://schemas.microsoft.com/office/drawing/2014/main" id="{46082C5C-A81B-43D5-9127-6569D5ED8B0F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C86A7770-70D0-4B08-9B68-90BE9D3FB676}"/>
              </a:ext>
            </a:extLst>
          </p:cNvPr>
          <p:cNvSpPr/>
          <p:nvPr/>
        </p:nvSpPr>
        <p:spPr>
          <a:xfrm>
            <a:off x="952501" y="1104384"/>
            <a:ext cx="72009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      在一</a:t>
            </a:r>
            <a:r>
              <a:rPr lang="zh-CN" altLang="en-US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排排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花花绿绿的书里，我的眼睛</a:t>
            </a:r>
            <a:r>
              <a:rPr lang="zh-CN" altLang="en-US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急切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地寻找，却找不到那本书。从头来，</a:t>
            </a:r>
            <a:r>
              <a:rPr lang="zh-CN" altLang="en-US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再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找一遍。</a:t>
            </a:r>
            <a:r>
              <a:rPr lang="zh-CN" altLang="en-US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啊！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它在这里，</a:t>
            </a:r>
            <a:r>
              <a:rPr lang="zh-CN" altLang="en-US" sz="30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原来</a:t>
            </a: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不在昨天的地方了。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057C1B0A-AD02-456F-A67A-C367D59F2B32}"/>
              </a:ext>
            </a:extLst>
          </p:cNvPr>
          <p:cNvSpPr/>
          <p:nvPr/>
        </p:nvSpPr>
        <p:spPr>
          <a:xfrm>
            <a:off x="2934670" y="3933482"/>
            <a:ext cx="44821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  <a:spcBef>
                <a:spcPct val="50000"/>
              </a:spcBef>
            </a:pPr>
            <a:r>
              <a:rPr lang="zh-CN" altLang="en-US" sz="2000" b="1" dirty="0"/>
              <a:t>作者的</a:t>
            </a:r>
            <a:r>
              <a:rPr lang="zh-CN" altLang="en-US" sz="2000" b="1" dirty="0">
                <a:solidFill>
                  <a:srgbClr val="FF0000"/>
                </a:solidFill>
              </a:rPr>
              <a:t>心情</a:t>
            </a:r>
            <a:r>
              <a:rPr lang="zh-CN" altLang="en-US" sz="2000" b="1" dirty="0"/>
              <a:t>经历了怎样的变化？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B3D2DF8-C6CD-496F-B382-90BB9AE6E0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27580" y="3993013"/>
            <a:ext cx="636506" cy="402134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60594A71-F232-4A6D-95B4-2EA92F31ECDF}"/>
              </a:ext>
            </a:extLst>
          </p:cNvPr>
          <p:cNvSpPr txBox="1"/>
          <p:nvPr/>
        </p:nvSpPr>
        <p:spPr>
          <a:xfrm>
            <a:off x="339315" y="368166"/>
            <a:ext cx="1226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课文赏析</a:t>
            </a:r>
          </a:p>
        </p:txBody>
      </p:sp>
    </p:spTree>
    <p:extLst>
      <p:ext uri="{BB962C8B-B14F-4D97-AF65-F5344CB8AC3E}">
        <p14:creationId xmlns:p14="http://schemas.microsoft.com/office/powerpoint/2010/main" val="5579650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D25BE14-EE83-4C1C-B291-9451811F61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08B7031-9EB8-4274-BDB0-A4D415019A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C1CDE518-FEAC-48E8-9079-3B0733BB2506}"/>
              </a:ext>
            </a:extLst>
          </p:cNvPr>
          <p:cNvSpPr/>
          <p:nvPr/>
        </p:nvSpPr>
        <p:spPr>
          <a:xfrm>
            <a:off x="1024704" y="1285359"/>
            <a:ext cx="729697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0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读了课文，你知道童年的林海英是怎样读书的吗？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8C38A882-E653-42D3-BD60-74323101FAC0}"/>
              </a:ext>
            </a:extLst>
          </p:cNvPr>
          <p:cNvSpPr/>
          <p:nvPr/>
        </p:nvSpPr>
        <p:spPr>
          <a:xfrm>
            <a:off x="1524971" y="3111157"/>
            <a:ext cx="697530" cy="575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/>
              <a:t>答：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DA053474-0712-41F6-A840-E5E03BADAD99}"/>
              </a:ext>
            </a:extLst>
          </p:cNvPr>
          <p:cNvSpPr txBox="1"/>
          <p:nvPr/>
        </p:nvSpPr>
        <p:spPr>
          <a:xfrm>
            <a:off x="573443" y="352113"/>
            <a:ext cx="1226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课文赏析</a:t>
            </a:r>
          </a:p>
        </p:txBody>
      </p:sp>
    </p:spTree>
    <p:extLst>
      <p:ext uri="{BB962C8B-B14F-4D97-AF65-F5344CB8AC3E}">
        <p14:creationId xmlns:p14="http://schemas.microsoft.com/office/powerpoint/2010/main" val="39430165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425641E-8C9B-4DC4-BD60-E6EFF886B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F4D1A188-D707-4143-987F-C75AB6447D45}"/>
              </a:ext>
            </a:extLst>
          </p:cNvPr>
          <p:cNvSpPr/>
          <p:nvPr/>
        </p:nvSpPr>
        <p:spPr>
          <a:xfrm>
            <a:off x="2764605" y="1433492"/>
            <a:ext cx="5261796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</a:pPr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为何要</a:t>
            </a:r>
            <a:r>
              <a:rPr lang="zh-CN" altLang="en-US" sz="36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“偷偷地”</a:t>
            </a:r>
            <a:r>
              <a:rPr lang="zh-CN" altLang="en-US" sz="3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读书？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938CB9E-09F7-4A6F-8C4E-05B7121040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7006" y="3216427"/>
            <a:ext cx="636506" cy="40213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3DE2159-92E1-4F1D-8155-8BB18C4084EB}"/>
              </a:ext>
            </a:extLst>
          </p:cNvPr>
          <p:cNvSpPr/>
          <p:nvPr/>
        </p:nvSpPr>
        <p:spPr>
          <a:xfrm>
            <a:off x="5667375" y="3155884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/>
              <a:t>小组讨论回答：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E3AF59D7-CEB2-47C7-BFA9-E5ABD04178B3}"/>
              </a:ext>
            </a:extLst>
          </p:cNvPr>
          <p:cNvSpPr txBox="1"/>
          <p:nvPr/>
        </p:nvSpPr>
        <p:spPr>
          <a:xfrm>
            <a:off x="1078268" y="341747"/>
            <a:ext cx="1226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课文赏析</a:t>
            </a:r>
          </a:p>
        </p:txBody>
      </p:sp>
    </p:spTree>
    <p:extLst>
      <p:ext uri="{BB962C8B-B14F-4D97-AF65-F5344CB8AC3E}">
        <p14:creationId xmlns:p14="http://schemas.microsoft.com/office/powerpoint/2010/main" val="38047165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383EFF0-72CC-4E30-983C-65940CE91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EA5852F-EF44-483C-B46A-EB3709303D33}"/>
              </a:ext>
            </a:extLst>
          </p:cNvPr>
          <p:cNvSpPr/>
          <p:nvPr/>
        </p:nvSpPr>
        <p:spPr>
          <a:xfrm>
            <a:off x="742950" y="1379235"/>
            <a:ext cx="7658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/>
              <a:t>我很快乐，也很</a:t>
            </a:r>
            <a:r>
              <a:rPr lang="zh-CN" altLang="en-US" sz="3200" b="1" dirty="0">
                <a:solidFill>
                  <a:srgbClr val="FF0000"/>
                </a:solidFill>
              </a:rPr>
              <a:t>惧怕</a:t>
            </a:r>
            <a:r>
              <a:rPr lang="zh-CN" altLang="en-US" sz="3200" b="1" dirty="0"/>
              <a:t>－－这种</a:t>
            </a:r>
            <a:r>
              <a:rPr lang="zh-CN" altLang="en-US" sz="3200" b="1" dirty="0">
                <a:solidFill>
                  <a:srgbClr val="FF0000"/>
                </a:solidFill>
              </a:rPr>
              <a:t>窃读</a:t>
            </a:r>
            <a:r>
              <a:rPr lang="zh-CN" altLang="en-US" sz="3200" b="1" dirty="0"/>
              <a:t>的滋味。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49EF0BA-20BA-4C12-BAE1-B6D00D5C43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54006" y="3352688"/>
            <a:ext cx="636506" cy="40213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19E81009-873E-43EE-8074-0BDFB950C82C}"/>
              </a:ext>
            </a:extLst>
          </p:cNvPr>
          <p:cNvSpPr/>
          <p:nvPr/>
        </p:nvSpPr>
        <p:spPr>
          <a:xfrm>
            <a:off x="1984375" y="3292145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</a:rPr>
              <a:t>作者</a:t>
            </a:r>
            <a:r>
              <a:rPr lang="zh-CN" altLang="en-US" sz="2800" b="1" dirty="0">
                <a:solidFill>
                  <a:srgbClr val="FF0000"/>
                </a:solidFill>
              </a:rPr>
              <a:t>快乐</a:t>
            </a:r>
            <a:r>
              <a:rPr lang="zh-CN" altLang="en-US" sz="2800" b="1" dirty="0">
                <a:solidFill>
                  <a:srgbClr val="000000"/>
                </a:solidFill>
              </a:rPr>
              <a:t>的是什么？</a:t>
            </a:r>
            <a:r>
              <a:rPr lang="zh-CN" altLang="en-US" sz="2800" b="1" dirty="0">
                <a:solidFill>
                  <a:srgbClr val="FF0000"/>
                </a:solidFill>
              </a:rPr>
              <a:t>惧怕</a:t>
            </a:r>
            <a:r>
              <a:rPr lang="zh-CN" altLang="en-US" sz="2800" b="1" dirty="0">
                <a:solidFill>
                  <a:srgbClr val="000000"/>
                </a:solidFill>
              </a:rPr>
              <a:t>的是什么？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4A813E15-F276-45E7-AAA4-8F0E274CDA92}"/>
              </a:ext>
            </a:extLst>
          </p:cNvPr>
          <p:cNvSpPr txBox="1"/>
          <p:nvPr/>
        </p:nvSpPr>
        <p:spPr>
          <a:xfrm>
            <a:off x="468668" y="408422"/>
            <a:ext cx="1226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课文赏析</a:t>
            </a:r>
          </a:p>
        </p:txBody>
      </p:sp>
    </p:spTree>
    <p:extLst>
      <p:ext uri="{BB962C8B-B14F-4D97-AF65-F5344CB8AC3E}">
        <p14:creationId xmlns:p14="http://schemas.microsoft.com/office/powerpoint/2010/main" val="17507308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383EFF0-72CC-4E30-983C-65940CE91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D2677DD-8946-4499-82F7-852CD75895B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8" r="8156"/>
          <a:stretch/>
        </p:blipFill>
        <p:spPr>
          <a:xfrm>
            <a:off x="247650" y="352425"/>
            <a:ext cx="6648450" cy="457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3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D25BE14-EE83-4C1C-B291-9451811F61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A0587A1-1D90-477A-BB61-9282E4A6C6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632" l="0" r="8984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8497" y="1762125"/>
            <a:ext cx="2388020" cy="173354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908AFDC-EC11-4A97-A1B5-5040E3F5A4B1}"/>
              </a:ext>
            </a:extLst>
          </p:cNvPr>
          <p:cNvSpPr txBox="1"/>
          <p:nvPr/>
        </p:nvSpPr>
        <p:spPr>
          <a:xfrm>
            <a:off x="3537106" y="2089576"/>
            <a:ext cx="2758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扩展学习</a:t>
            </a:r>
          </a:p>
        </p:txBody>
      </p:sp>
    </p:spTree>
    <p:extLst>
      <p:ext uri="{BB962C8B-B14F-4D97-AF65-F5344CB8AC3E}">
        <p14:creationId xmlns:p14="http://schemas.microsoft.com/office/powerpoint/2010/main" val="4382858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425641E-8C9B-4DC4-BD60-E6EFF886B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4B08C9EA-2616-4F98-B7AD-AA92B82950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712" b="98291" l="2555" r="100000">
                        <a14:foregroundMark x1="82603" y1="87179" x2="84307" y2="87749"/>
                        <a14:backgroundMark x1="39781" y1="48860" x2="39538" y2="47436"/>
                        <a14:backgroundMark x1="36253" y1="47293" x2="36131" y2="44872"/>
                        <a14:backgroundMark x1="39538" y1="50000" x2="39903" y2="4829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08869" y="2177401"/>
            <a:ext cx="2212812" cy="1889774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8730452D-5496-424E-B1B7-E0322DEABC7D}"/>
              </a:ext>
            </a:extLst>
          </p:cNvPr>
          <p:cNvSpPr/>
          <p:nvPr/>
        </p:nvSpPr>
        <p:spPr>
          <a:xfrm>
            <a:off x="1552575" y="1684066"/>
            <a:ext cx="63627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文章中有很多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精彩语句</a:t>
            </a:r>
            <a:r>
              <a:rPr lang="zh-CN" altLang="en-US" sz="1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请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圈画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出来，并说说看你喜欢它们的</a:t>
            </a:r>
            <a:r>
              <a:rPr lang="zh-CN" altLang="en-US" sz="32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理由</a:t>
            </a:r>
            <a:r>
              <a:rPr lang="zh-CN" altLang="en-US" sz="32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32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3B088AB-5EFC-4C6B-8E33-6C7F917796D2}"/>
              </a:ext>
            </a:extLst>
          </p:cNvPr>
          <p:cNvSpPr txBox="1"/>
          <p:nvPr/>
        </p:nvSpPr>
        <p:spPr>
          <a:xfrm>
            <a:off x="1098706" y="356026"/>
            <a:ext cx="1263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扩展学习</a:t>
            </a:r>
          </a:p>
        </p:txBody>
      </p:sp>
    </p:spTree>
    <p:extLst>
      <p:ext uri="{BB962C8B-B14F-4D97-AF65-F5344CB8AC3E}">
        <p14:creationId xmlns:p14="http://schemas.microsoft.com/office/powerpoint/2010/main" val="36333156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383EFF0-72CC-4E30-983C-65940CE91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C092ADB-1472-4976-8292-37B2C69A9F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9631" y="827455"/>
            <a:ext cx="636506" cy="402134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F0AECF4-03AC-44A1-86F1-1E6DBACB9C6F}"/>
              </a:ext>
            </a:extLst>
          </p:cNvPr>
          <p:cNvSpPr txBox="1"/>
          <p:nvPr/>
        </p:nvSpPr>
        <p:spPr>
          <a:xfrm>
            <a:off x="1176137" y="777449"/>
            <a:ext cx="2428870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dirty="0">
                <a:solidFill>
                  <a:srgbClr val="FF0000"/>
                </a:solidFill>
              </a:rPr>
              <a:t>名言名句</a:t>
            </a:r>
            <a:r>
              <a:rPr lang="zh-CN" altLang="en-US" sz="2500" dirty="0"/>
              <a:t>知多少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65459DF7-CA52-4754-96CB-E588FF3B00C8}"/>
              </a:ext>
            </a:extLst>
          </p:cNvPr>
          <p:cNvSpPr/>
          <p:nvPr/>
        </p:nvSpPr>
        <p:spPr>
          <a:xfrm>
            <a:off x="1176135" y="1390814"/>
            <a:ext cx="591998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书籍是人类进步的阶梯。（高尔基）</a:t>
            </a: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书是全世界的营养品。（莎士比亚）</a:t>
            </a: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生活中没有书籍，就好像没有阳光，智慧里没有书籍，就好像鸟儿没有翅膀。（莎士比亚）</a:t>
            </a: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2000" b="1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书籍，是了望世界的窗口，改造灵魂的工具，打开知识宝库的钥匙。读书，能使人愉快，使人聪明。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9C9D277-CE39-44DE-9C47-075CB5BA65A5}"/>
              </a:ext>
            </a:extLst>
          </p:cNvPr>
          <p:cNvSpPr txBox="1"/>
          <p:nvPr/>
        </p:nvSpPr>
        <p:spPr>
          <a:xfrm>
            <a:off x="188037" y="216114"/>
            <a:ext cx="1263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扩展学习</a:t>
            </a:r>
          </a:p>
        </p:txBody>
      </p:sp>
    </p:spTree>
    <p:extLst>
      <p:ext uri="{BB962C8B-B14F-4D97-AF65-F5344CB8AC3E}">
        <p14:creationId xmlns:p14="http://schemas.microsoft.com/office/powerpoint/2010/main" val="19165057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D25BE14-EE83-4C1C-B291-9451811F61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8497845-47EF-4BB6-992B-56105F3B8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017" y="1038224"/>
            <a:ext cx="6345161" cy="360045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2AA926A-A403-4B2D-A9A0-3660598D1040}"/>
              </a:ext>
            </a:extLst>
          </p:cNvPr>
          <p:cNvSpPr txBox="1"/>
          <p:nvPr/>
        </p:nvSpPr>
        <p:spPr>
          <a:xfrm>
            <a:off x="2095500" y="666749"/>
            <a:ext cx="32624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>
                <a:ea typeface="长城行书体" panose="02010609000101010101" pitchFamily="49" charset="-122"/>
              </a:rPr>
              <a:t>下课啦</a:t>
            </a:r>
          </a:p>
        </p:txBody>
      </p:sp>
    </p:spTree>
    <p:extLst>
      <p:ext uri="{BB962C8B-B14F-4D97-AF65-F5344CB8AC3E}">
        <p14:creationId xmlns:p14="http://schemas.microsoft.com/office/powerpoint/2010/main" val="1668601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685800"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85800"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6"/>
            <a:ext cx="5179807" cy="152352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0250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425641E-8C9B-4DC4-BD60-E6EFF886B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F5804DE-55A8-40DE-BCB6-40E914AFB51A}"/>
              </a:ext>
            </a:extLst>
          </p:cNvPr>
          <p:cNvSpPr txBox="1"/>
          <p:nvPr/>
        </p:nvSpPr>
        <p:spPr>
          <a:xfrm>
            <a:off x="1485900" y="523875"/>
            <a:ext cx="15132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目录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CDB249CA-7773-43D8-A8EC-D02C9053F8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27680" y="1376957"/>
            <a:ext cx="636506" cy="40213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99A14CC-73C9-4104-ACE4-8F1A0B4E5E1A}"/>
              </a:ext>
            </a:extLst>
          </p:cNvPr>
          <p:cNvSpPr txBox="1"/>
          <p:nvPr/>
        </p:nvSpPr>
        <p:spPr>
          <a:xfrm>
            <a:off x="3689585" y="1232416"/>
            <a:ext cx="1965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作者简介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92628EF-4E4F-45FD-96D7-1946C19F0F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27680" y="2202457"/>
            <a:ext cx="636506" cy="40213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9874F141-21CB-4788-B348-92025CE6C09A}"/>
              </a:ext>
            </a:extLst>
          </p:cNvPr>
          <p:cNvSpPr txBox="1"/>
          <p:nvPr/>
        </p:nvSpPr>
        <p:spPr>
          <a:xfrm>
            <a:off x="3689585" y="2057916"/>
            <a:ext cx="1965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认字识词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D05FA02-A5A7-4F17-A2E9-9FAD494358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27680" y="3027957"/>
            <a:ext cx="636506" cy="40213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75BFFEB-F47F-417E-BB1D-8433D0D23B77}"/>
              </a:ext>
            </a:extLst>
          </p:cNvPr>
          <p:cNvSpPr txBox="1"/>
          <p:nvPr/>
        </p:nvSpPr>
        <p:spPr>
          <a:xfrm>
            <a:off x="3689585" y="2883416"/>
            <a:ext cx="1965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课文赏析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9CFEF3F-C898-4FB2-974F-FFA4A40C95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27680" y="3942357"/>
            <a:ext cx="636506" cy="402134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F84F683-75D6-46B2-88A5-1A18681CD225}"/>
              </a:ext>
            </a:extLst>
          </p:cNvPr>
          <p:cNvSpPr txBox="1"/>
          <p:nvPr/>
        </p:nvSpPr>
        <p:spPr>
          <a:xfrm>
            <a:off x="3689585" y="3797816"/>
            <a:ext cx="1965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扩展学习</a:t>
            </a:r>
          </a:p>
        </p:txBody>
      </p:sp>
    </p:spTree>
    <p:extLst>
      <p:ext uri="{BB962C8B-B14F-4D97-AF65-F5344CB8AC3E}">
        <p14:creationId xmlns:p14="http://schemas.microsoft.com/office/powerpoint/2010/main" val="35351389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383EFF0-72CC-4E30-983C-65940CE91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4D17ED1-59C3-49C0-ABF1-721FD327F4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632" l="0" r="8984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8497" y="1762125"/>
            <a:ext cx="2388020" cy="173354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5A5E6A03-CF2F-45C5-A951-46C34FD28D90}"/>
              </a:ext>
            </a:extLst>
          </p:cNvPr>
          <p:cNvSpPr txBox="1"/>
          <p:nvPr/>
        </p:nvSpPr>
        <p:spPr>
          <a:xfrm>
            <a:off x="3537106" y="2089576"/>
            <a:ext cx="2758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作者简介</a:t>
            </a:r>
          </a:p>
        </p:txBody>
      </p:sp>
    </p:spTree>
    <p:extLst>
      <p:ext uri="{BB962C8B-B14F-4D97-AF65-F5344CB8AC3E}">
        <p14:creationId xmlns:p14="http://schemas.microsoft.com/office/powerpoint/2010/main" val="14806186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D25BE14-EE83-4C1C-B291-9451811F61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D233201-1620-4D41-A25A-203F3C2D937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5" descr="xinsrc_1621">
            <a:extLst>
              <a:ext uri="{FF2B5EF4-FFF2-40B4-BE49-F238E27FC236}">
                <a16:creationId xmlns="" xmlns:a16="http://schemas.microsoft.com/office/drawing/2014/main" id="{2D28C601-F86B-423E-8BDC-FC324036C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9700" y="976699"/>
            <a:ext cx="1766887" cy="319010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D0446C7E-1E8D-4E85-BD48-7029B606F0D7}"/>
              </a:ext>
            </a:extLst>
          </p:cNvPr>
          <p:cNvSpPr txBox="1"/>
          <p:nvPr/>
        </p:nvSpPr>
        <p:spPr>
          <a:xfrm>
            <a:off x="1393825" y="1302524"/>
            <a:ext cx="43396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林海音</a:t>
            </a:r>
            <a:r>
              <a:rPr kumimoji="1"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（</a:t>
            </a:r>
            <a:r>
              <a:rPr kumimoji="1" lang="en-US" altLang="zh-CN" b="1" dirty="0">
                <a:solidFill>
                  <a:srgbClr val="000000"/>
                </a:solidFill>
                <a:latin typeface="宋体" panose="02010600030101010101" pitchFamily="2" charset="-122"/>
              </a:rPr>
              <a:t>1918</a:t>
            </a: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</a:rPr>
              <a:t>—</a:t>
            </a:r>
            <a:r>
              <a:rPr kumimoji="1" lang="en-US" altLang="zh-CN" b="1" dirty="0">
                <a:solidFill>
                  <a:srgbClr val="000000"/>
                </a:solidFill>
                <a:latin typeface="宋体" panose="02010600030101010101" pitchFamily="2" charset="-122"/>
              </a:rPr>
              <a:t>2001</a:t>
            </a:r>
            <a:r>
              <a:rPr kumimoji="1"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），原名</a:t>
            </a:r>
            <a:r>
              <a:rPr kumimoji="1"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林含英</a:t>
            </a:r>
            <a:r>
              <a:rPr kumimoji="1"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，</a:t>
            </a:r>
            <a:endParaRPr kumimoji="1" lang="en-US" altLang="zh-CN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小名</a:t>
            </a:r>
            <a:r>
              <a:rPr kumimoji="1" lang="zh-CN" altLang="en-US" b="1" dirty="0">
                <a:solidFill>
                  <a:srgbClr val="FF0000"/>
                </a:solidFill>
                <a:latin typeface="宋体" panose="02010600030101010101" pitchFamily="2" charset="-122"/>
              </a:rPr>
              <a:t>英子</a:t>
            </a:r>
            <a:r>
              <a:rPr kumimoji="1"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，原籍台湾苗栗县。父母曾</a:t>
            </a:r>
            <a:endParaRPr kumimoji="1" lang="en-US" altLang="zh-CN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东渡日本经商。生于日本大阪，不久</a:t>
            </a:r>
            <a:endParaRPr kumimoji="1" lang="en-US" altLang="zh-CN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即返台，因父亲不甘在日寇铁蹄下生活，</a:t>
            </a:r>
            <a:endParaRPr kumimoji="1" lang="en-US" altLang="zh-CN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kumimoji="1"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举家迁居北京，林海音即在北京长大，</a:t>
            </a:r>
            <a:endParaRPr kumimoji="1" lang="en-US" altLang="zh-CN" b="1" dirty="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kumimoji="1" lang="en-US" altLang="zh-CN" b="1" dirty="0">
                <a:solidFill>
                  <a:srgbClr val="000000"/>
                </a:solidFill>
                <a:latin typeface="宋体" panose="02010600030101010101" pitchFamily="2" charset="-122"/>
              </a:rPr>
              <a:t>1948</a:t>
            </a:r>
            <a:r>
              <a:rPr kumimoji="1"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年回到故乡台湾。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650ECFB-846B-4775-95FD-96560084235A}"/>
              </a:ext>
            </a:extLst>
          </p:cNvPr>
          <p:cNvSpPr txBox="1"/>
          <p:nvPr/>
        </p:nvSpPr>
        <p:spPr>
          <a:xfrm>
            <a:off x="1109610" y="645339"/>
            <a:ext cx="1366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作者简介</a:t>
            </a:r>
          </a:p>
        </p:txBody>
      </p:sp>
    </p:spTree>
    <p:extLst>
      <p:ext uri="{BB962C8B-B14F-4D97-AF65-F5344CB8AC3E}">
        <p14:creationId xmlns:p14="http://schemas.microsoft.com/office/powerpoint/2010/main" val="1921695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425641E-8C9B-4DC4-BD60-E6EFF886B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A0A33764-68BD-4482-8CBD-D2FBF3E864BD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FB1E6DB4-7522-4687-96F7-DC31C83A6C77}"/>
              </a:ext>
            </a:extLst>
          </p:cNvPr>
          <p:cNvSpPr/>
          <p:nvPr/>
        </p:nvSpPr>
        <p:spPr>
          <a:xfrm>
            <a:off x="1371600" y="876300"/>
            <a:ext cx="2277222" cy="3390900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E78897B-841D-4873-BB4A-6073BBC95F70}"/>
              </a:ext>
            </a:extLst>
          </p:cNvPr>
          <p:cNvSpPr txBox="1"/>
          <p:nvPr/>
        </p:nvSpPr>
        <p:spPr>
          <a:xfrm>
            <a:off x="4108450" y="1586473"/>
            <a:ext cx="4339650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  <a:buClr>
                <a:srgbClr val="CCFF33"/>
              </a:buClr>
              <a:buSzPct val="70000"/>
            </a:pPr>
            <a:r>
              <a:rPr kumimoji="1" lang="zh-CN" altLang="en-US" b="1" dirty="0">
                <a:solidFill>
                  <a:srgbClr val="000000"/>
                </a:solidFill>
              </a:rPr>
              <a:t>曾任记者、编辑、后从事文艺创作。</a:t>
            </a:r>
            <a:endParaRPr kumimoji="1" lang="en-US" altLang="zh-CN" b="1" dirty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  <a:buClr>
                <a:srgbClr val="CCFF33"/>
              </a:buClr>
              <a:buSzPct val="70000"/>
            </a:pPr>
            <a:r>
              <a:rPr kumimoji="1" lang="zh-CN" alt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她的创作丰富，</a:t>
            </a:r>
            <a:r>
              <a:rPr kumimoji="1" lang="zh-CN" altLang="en-US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代表作有散文集</a:t>
            </a:r>
            <a:r>
              <a:rPr kumimoji="1" lang="en-US" altLang="zh-CN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《</a:t>
            </a:r>
            <a:r>
              <a:rPr kumimoji="1" lang="zh-CN" altLang="en-US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两地</a:t>
            </a:r>
            <a:r>
              <a:rPr kumimoji="1" lang="en-US" altLang="zh-CN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》</a:t>
            </a:r>
          </a:p>
          <a:p>
            <a:pPr>
              <a:lnSpc>
                <a:spcPct val="150000"/>
              </a:lnSpc>
              <a:buClr>
                <a:srgbClr val="CCFF33"/>
              </a:buClr>
              <a:buSzPct val="70000"/>
            </a:pPr>
            <a:r>
              <a:rPr kumimoji="1" lang="en-US" altLang="zh-CN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《</a:t>
            </a:r>
            <a:r>
              <a:rPr kumimoji="1" lang="zh-CN" altLang="en-US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芸窗夜读</a:t>
            </a:r>
            <a:r>
              <a:rPr kumimoji="1" lang="en-US" altLang="zh-CN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》</a:t>
            </a:r>
            <a:r>
              <a:rPr kumimoji="1" lang="zh-CN" altLang="en-US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；短篇小说集</a:t>
            </a:r>
            <a:r>
              <a:rPr kumimoji="1" lang="en-US" altLang="zh-CN" b="1" dirty="0">
                <a:solidFill>
                  <a:srgbClr val="FF0000"/>
                </a:solidFill>
                <a:latin typeface="楷体_GB2312" panose="02010609030101010101" pitchFamily="49" charset="-122"/>
              </a:rPr>
              <a:t>《</a:t>
            </a:r>
            <a:r>
              <a:rPr kumimoji="1" lang="zh-CN" altLang="en-US" b="1" dirty="0">
                <a:solidFill>
                  <a:srgbClr val="FF0000"/>
                </a:solidFill>
                <a:latin typeface="楷体_GB2312" panose="02010609030101010101" pitchFamily="49" charset="-122"/>
              </a:rPr>
              <a:t>城南旧事</a:t>
            </a:r>
            <a:r>
              <a:rPr kumimoji="1" lang="en-US" altLang="zh-CN" b="1" dirty="0">
                <a:solidFill>
                  <a:srgbClr val="FF0000"/>
                </a:solidFill>
                <a:latin typeface="楷体_GB2312" panose="02010609030101010101" pitchFamily="49" charset="-122"/>
              </a:rPr>
              <a:t>》</a:t>
            </a:r>
          </a:p>
          <a:p>
            <a:pPr>
              <a:lnSpc>
                <a:spcPct val="150000"/>
              </a:lnSpc>
              <a:buClr>
                <a:srgbClr val="CCFF33"/>
              </a:buClr>
              <a:buSzPct val="70000"/>
            </a:pPr>
            <a:r>
              <a:rPr kumimoji="1" lang="en-US" altLang="zh-CN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《</a:t>
            </a:r>
            <a:r>
              <a:rPr kumimoji="1" lang="zh-CN" altLang="en-US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烛心</a:t>
            </a:r>
            <a:r>
              <a:rPr kumimoji="1" lang="en-US" altLang="zh-CN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》</a:t>
            </a:r>
            <a:r>
              <a:rPr kumimoji="1" lang="zh-CN" altLang="en-US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；长篇小说</a:t>
            </a:r>
            <a:r>
              <a:rPr kumimoji="1" lang="en-US" altLang="zh-CN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《</a:t>
            </a:r>
            <a:r>
              <a:rPr kumimoji="1" lang="zh-CN" altLang="en-US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春风</a:t>
            </a:r>
            <a:r>
              <a:rPr kumimoji="1" lang="en-US" altLang="zh-CN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》《</a:t>
            </a:r>
            <a:r>
              <a:rPr kumimoji="1" lang="zh-CN" altLang="en-US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晓云</a:t>
            </a:r>
            <a:r>
              <a:rPr kumimoji="1" lang="en-US" altLang="zh-CN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》</a:t>
            </a:r>
            <a:r>
              <a:rPr kumimoji="1" lang="zh-CN" altLang="en-US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；</a:t>
            </a:r>
            <a:endParaRPr kumimoji="1" lang="en-US" altLang="zh-CN" b="1" dirty="0">
              <a:solidFill>
                <a:srgbClr val="000000"/>
              </a:solidFill>
              <a:latin typeface="楷体_GB2312" panose="02010609030101010101" pitchFamily="49" charset="-122"/>
            </a:endParaRPr>
          </a:p>
          <a:p>
            <a:pPr>
              <a:lnSpc>
                <a:spcPct val="150000"/>
              </a:lnSpc>
              <a:buClr>
                <a:srgbClr val="CCFF33"/>
              </a:buClr>
              <a:buSzPct val="70000"/>
            </a:pPr>
            <a:r>
              <a:rPr kumimoji="1" lang="zh-CN" alt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广播剧集</a:t>
            </a: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《</a:t>
            </a:r>
            <a:r>
              <a:rPr kumimoji="1" lang="zh-CN" altLang="en-US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薇薇的周记</a:t>
            </a:r>
            <a:r>
              <a:rPr kumimoji="1" lang="en-US" altLang="zh-CN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》</a:t>
            </a:r>
            <a:r>
              <a:rPr kumimoji="1" lang="zh-CN" altLang="en-US" b="1" dirty="0">
                <a:solidFill>
                  <a:srgbClr val="000000"/>
                </a:solidFill>
                <a:latin typeface="楷体_GB2312" panose="02010609030101010101" pitchFamily="49" charset="-122"/>
              </a:rPr>
              <a:t>等。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60929B5C-F8BC-458A-AAFD-67BDC4CA9A32}"/>
              </a:ext>
            </a:extLst>
          </p:cNvPr>
          <p:cNvSpPr txBox="1"/>
          <p:nvPr/>
        </p:nvSpPr>
        <p:spPr>
          <a:xfrm>
            <a:off x="995310" y="311964"/>
            <a:ext cx="13668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作者简介</a:t>
            </a:r>
          </a:p>
        </p:txBody>
      </p:sp>
    </p:spTree>
    <p:extLst>
      <p:ext uri="{BB962C8B-B14F-4D97-AF65-F5344CB8AC3E}">
        <p14:creationId xmlns:p14="http://schemas.microsoft.com/office/powerpoint/2010/main" val="18152452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383EFF0-72CC-4E30-983C-65940CE91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A288DC8-0C7A-4831-983D-C251408663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632" l="0" r="8984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88497" y="1762125"/>
            <a:ext cx="2388020" cy="173354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48223E1-2754-4335-91CD-A7FA12528F42}"/>
              </a:ext>
            </a:extLst>
          </p:cNvPr>
          <p:cNvSpPr txBox="1"/>
          <p:nvPr/>
        </p:nvSpPr>
        <p:spPr>
          <a:xfrm>
            <a:off x="3537106" y="2089576"/>
            <a:ext cx="2758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认字识词</a:t>
            </a:r>
          </a:p>
        </p:txBody>
      </p:sp>
    </p:spTree>
    <p:extLst>
      <p:ext uri="{BB962C8B-B14F-4D97-AF65-F5344CB8AC3E}">
        <p14:creationId xmlns:p14="http://schemas.microsoft.com/office/powerpoint/2010/main" val="16519669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D25BE14-EE83-4C1C-B291-9451811F61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DFD3731A-C178-4BC9-B4AD-C75C59317958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F3E50382-6C7E-4D4A-B314-E6AAB18AC28B}"/>
              </a:ext>
            </a:extLst>
          </p:cNvPr>
          <p:cNvGrpSpPr/>
          <p:nvPr/>
        </p:nvGrpSpPr>
        <p:grpSpPr>
          <a:xfrm>
            <a:off x="1148442" y="1531340"/>
            <a:ext cx="1017765" cy="1017765"/>
            <a:chOff x="1148442" y="1280935"/>
            <a:chExt cx="1017765" cy="1017765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B684DC19-4543-462C-B8AC-117A64BF0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442" y="1280935"/>
              <a:ext cx="1017765" cy="1017765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D74852DD-FEDD-4E54-A8EE-AEA938A88EBB}"/>
                </a:ext>
              </a:extLst>
            </p:cNvPr>
            <p:cNvSpPr txBox="1"/>
            <p:nvPr/>
          </p:nvSpPr>
          <p:spPr>
            <a:xfrm>
              <a:off x="1295022" y="141788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炒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3D57FE6-EAAF-4FD4-9243-8ECDC1B24DE9}"/>
              </a:ext>
            </a:extLst>
          </p:cNvPr>
          <p:cNvSpPr txBox="1"/>
          <p:nvPr/>
        </p:nvSpPr>
        <p:spPr>
          <a:xfrm>
            <a:off x="1093310" y="797304"/>
            <a:ext cx="1186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ch</a:t>
            </a:r>
            <a:r>
              <a:rPr lang="en-US" altLang="zh-CN" sz="4000" dirty="0" err="1">
                <a:solidFill>
                  <a:srgbClr val="FF0000"/>
                </a:solidFill>
              </a:rPr>
              <a:t>ǎ</a:t>
            </a:r>
            <a:r>
              <a:rPr lang="en-US" altLang="zh-CN" sz="4000" dirty="0" err="1"/>
              <a:t>o</a:t>
            </a:r>
            <a:endParaRPr lang="zh-CN" altLang="en-US" sz="4000" dirty="0"/>
          </a:p>
        </p:txBody>
      </p: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8E158196-B420-45E6-BAC8-449F8ED0E66F}"/>
              </a:ext>
            </a:extLst>
          </p:cNvPr>
          <p:cNvGrpSpPr/>
          <p:nvPr/>
        </p:nvGrpSpPr>
        <p:grpSpPr>
          <a:xfrm>
            <a:off x="2570082" y="1531340"/>
            <a:ext cx="1017765" cy="1017765"/>
            <a:chOff x="2570082" y="1280935"/>
            <a:chExt cx="1017765" cy="1017765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FC6BB9EA-91D5-4684-BE65-34A6F960100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0082" y="1280935"/>
              <a:ext cx="1017765" cy="1017765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02605A03-49FA-4C81-8BC9-3CC1C6B49F87}"/>
                </a:ext>
              </a:extLst>
            </p:cNvPr>
            <p:cNvSpPr txBox="1"/>
            <p:nvPr/>
          </p:nvSpPr>
          <p:spPr>
            <a:xfrm>
              <a:off x="2716662" y="141788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锅</a:t>
              </a: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804C74F-DFCD-40C6-8F22-F30F8E5B50F8}"/>
              </a:ext>
            </a:extLst>
          </p:cNvPr>
          <p:cNvSpPr txBox="1"/>
          <p:nvPr/>
        </p:nvSpPr>
        <p:spPr>
          <a:xfrm>
            <a:off x="2616550" y="797304"/>
            <a:ext cx="9669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gu</a:t>
            </a:r>
            <a:r>
              <a:rPr lang="en-US" altLang="zh-CN" sz="4000" dirty="0" err="1">
                <a:solidFill>
                  <a:srgbClr val="FF0000"/>
                </a:solidFill>
              </a:rPr>
              <a:t>ō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6889685A-6D5C-4DDA-A026-8EA92BD81F5C}"/>
              </a:ext>
            </a:extLst>
          </p:cNvPr>
          <p:cNvGrpSpPr/>
          <p:nvPr/>
        </p:nvGrpSpPr>
        <p:grpSpPr>
          <a:xfrm>
            <a:off x="4104807" y="1531340"/>
            <a:ext cx="1017765" cy="1017765"/>
            <a:chOff x="4104807" y="1280935"/>
            <a:chExt cx="1017765" cy="1017765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A2E2033A-279C-4B83-9C80-8028114ED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4807" y="1280935"/>
              <a:ext cx="1017765" cy="1017765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890B46DC-585D-4CE4-AAF4-90019B31642D}"/>
                </a:ext>
              </a:extLst>
            </p:cNvPr>
            <p:cNvSpPr txBox="1"/>
            <p:nvPr/>
          </p:nvSpPr>
          <p:spPr>
            <a:xfrm>
              <a:off x="4251387" y="141788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踮</a:t>
              </a: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1BD73C94-0AAA-425C-AE25-937ECE4E84FB}"/>
              </a:ext>
            </a:extLst>
          </p:cNvPr>
          <p:cNvSpPr txBox="1"/>
          <p:nvPr/>
        </p:nvSpPr>
        <p:spPr>
          <a:xfrm>
            <a:off x="4049675" y="797304"/>
            <a:ext cx="10855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di</a:t>
            </a:r>
            <a:r>
              <a:rPr lang="en-US" altLang="zh-CN" sz="4000" dirty="0" err="1">
                <a:solidFill>
                  <a:srgbClr val="FF0000"/>
                </a:solidFill>
              </a:rPr>
              <a:t>ǎ</a:t>
            </a:r>
            <a:r>
              <a:rPr lang="en-US" altLang="zh-CN" sz="4000" dirty="0" err="1"/>
              <a:t>n</a:t>
            </a:r>
            <a:endParaRPr lang="zh-CN" altLang="en-US" sz="4000" dirty="0"/>
          </a:p>
        </p:txBody>
      </p: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7EAEC3BB-AE48-4277-8190-9AC09B39B4CA}"/>
              </a:ext>
            </a:extLst>
          </p:cNvPr>
          <p:cNvGrpSpPr/>
          <p:nvPr/>
        </p:nvGrpSpPr>
        <p:grpSpPr>
          <a:xfrm>
            <a:off x="5607222" y="1531340"/>
            <a:ext cx="1017765" cy="1017765"/>
            <a:chOff x="5607222" y="1280935"/>
            <a:chExt cx="1017765" cy="1017765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B1A56C20-AB5A-4821-A131-32A01D990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7222" y="1280935"/>
              <a:ext cx="1017765" cy="1017765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388B2CD4-CC72-4A35-8D78-40CE5C1F3452}"/>
                </a:ext>
              </a:extLst>
            </p:cNvPr>
            <p:cNvSpPr txBox="1"/>
            <p:nvPr/>
          </p:nvSpPr>
          <p:spPr>
            <a:xfrm>
              <a:off x="5753802" y="141788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哟</a:t>
              </a: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0E73BBBB-A3E0-46E7-8A29-5F9C9A4085C4}"/>
              </a:ext>
            </a:extLst>
          </p:cNvPr>
          <p:cNvSpPr txBox="1"/>
          <p:nvPr/>
        </p:nvSpPr>
        <p:spPr>
          <a:xfrm>
            <a:off x="5780690" y="797304"/>
            <a:ext cx="6819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y</a:t>
            </a:r>
            <a:r>
              <a:rPr lang="en-US" altLang="zh-CN" sz="4000" dirty="0" err="1">
                <a:solidFill>
                  <a:srgbClr val="FF0000"/>
                </a:solidFill>
              </a:rPr>
              <a:t>ō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029117C8-2981-4EC4-94BB-B3250526C5A4}"/>
              </a:ext>
            </a:extLst>
          </p:cNvPr>
          <p:cNvGrpSpPr/>
          <p:nvPr/>
        </p:nvGrpSpPr>
        <p:grpSpPr>
          <a:xfrm>
            <a:off x="7125792" y="1531340"/>
            <a:ext cx="1017765" cy="1017765"/>
            <a:chOff x="7125792" y="1280935"/>
            <a:chExt cx="1017765" cy="1017765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D0739117-11B1-4E5F-8B27-46B26CB83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5792" y="1280935"/>
              <a:ext cx="1017765" cy="1017765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10694B9D-A3F9-47A3-A07D-D78A700E58C9}"/>
                </a:ext>
              </a:extLst>
            </p:cNvPr>
            <p:cNvSpPr txBox="1"/>
            <p:nvPr/>
          </p:nvSpPr>
          <p:spPr>
            <a:xfrm>
              <a:off x="7272372" y="141788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饿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DA08E91E-6C14-49EC-9884-4D574151F5B0}"/>
              </a:ext>
            </a:extLst>
          </p:cNvPr>
          <p:cNvSpPr txBox="1"/>
          <p:nvPr/>
        </p:nvSpPr>
        <p:spPr>
          <a:xfrm>
            <a:off x="7388160" y="797304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</a:rPr>
              <a:t>è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30609134-D2C2-45F6-8CC9-2E2F1F59DA90}"/>
              </a:ext>
            </a:extLst>
          </p:cNvPr>
          <p:cNvGrpSpPr/>
          <p:nvPr/>
        </p:nvGrpSpPr>
        <p:grpSpPr>
          <a:xfrm>
            <a:off x="1148442" y="3420092"/>
            <a:ext cx="1017765" cy="1017765"/>
            <a:chOff x="1148442" y="3503435"/>
            <a:chExt cx="1017765" cy="1017765"/>
          </a:xfrm>
        </p:grpSpPr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59BA6357-54F7-4D8B-ABBC-1A607ED8A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442" y="3503435"/>
              <a:ext cx="1017765" cy="1017765"/>
            </a:xfrm>
            <a:prstGeom prst="rect">
              <a:avLst/>
            </a:prstGeom>
          </p:spPr>
        </p:pic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829F8F4A-86FE-42D6-960E-AD01F88A6C50}"/>
                </a:ext>
              </a:extLst>
            </p:cNvPr>
            <p:cNvSpPr txBox="1"/>
            <p:nvPr/>
          </p:nvSpPr>
          <p:spPr>
            <a:xfrm>
              <a:off x="1295022" y="364038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窃</a:t>
              </a: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4A4F192F-C8E3-465D-9989-9C9ED07E95C0}"/>
              </a:ext>
            </a:extLst>
          </p:cNvPr>
          <p:cNvSpPr txBox="1"/>
          <p:nvPr/>
        </p:nvSpPr>
        <p:spPr>
          <a:xfrm>
            <a:off x="1233010" y="2686056"/>
            <a:ext cx="8258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qi</a:t>
            </a:r>
            <a:r>
              <a:rPr lang="en-US" altLang="zh-CN" sz="4000" dirty="0" err="1">
                <a:solidFill>
                  <a:srgbClr val="FF0000"/>
                </a:solidFill>
              </a:rPr>
              <a:t>è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9F75CFE7-B1F0-4A78-973B-EC26BDA5D56B}"/>
              </a:ext>
            </a:extLst>
          </p:cNvPr>
          <p:cNvGrpSpPr/>
          <p:nvPr/>
        </p:nvGrpSpPr>
        <p:grpSpPr>
          <a:xfrm>
            <a:off x="2570082" y="3420092"/>
            <a:ext cx="1017765" cy="1017765"/>
            <a:chOff x="2570082" y="3503435"/>
            <a:chExt cx="1017765" cy="1017765"/>
          </a:xfrm>
        </p:grpSpPr>
        <p:pic>
          <p:nvPicPr>
            <p:cNvPr id="29" name="图片 28">
              <a:extLst>
                <a:ext uri="{FF2B5EF4-FFF2-40B4-BE49-F238E27FC236}">
                  <a16:creationId xmlns="" xmlns:a16="http://schemas.microsoft.com/office/drawing/2014/main" id="{A6C328D8-6BA1-424E-BF5E-CCFC8DC5E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0082" y="3503435"/>
              <a:ext cx="1017765" cy="1017765"/>
            </a:xfrm>
            <a:prstGeom prst="rect">
              <a:avLst/>
            </a:prstGeom>
          </p:spPr>
        </p:pic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2DB7822A-07C7-4D12-9575-9283C4BD030B}"/>
                </a:ext>
              </a:extLst>
            </p:cNvPr>
            <p:cNvSpPr txBox="1"/>
            <p:nvPr/>
          </p:nvSpPr>
          <p:spPr>
            <a:xfrm>
              <a:off x="2716662" y="364038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惧</a:t>
              </a:r>
            </a:p>
          </p:txBody>
        </p:sp>
      </p:grp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D45402DF-2C2F-49E5-A33A-574B0FBD641F}"/>
              </a:ext>
            </a:extLst>
          </p:cNvPr>
          <p:cNvSpPr txBox="1"/>
          <p:nvPr/>
        </p:nvSpPr>
        <p:spPr>
          <a:xfrm>
            <a:off x="2819750" y="268605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j</a:t>
            </a:r>
            <a:r>
              <a:rPr lang="en-US" altLang="zh-CN" sz="4000" dirty="0" err="1">
                <a:solidFill>
                  <a:srgbClr val="FF0000"/>
                </a:solidFill>
              </a:rPr>
              <a:t>ù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747EC157-D0B4-4A43-8F66-AF171C7BECD3}"/>
              </a:ext>
            </a:extLst>
          </p:cNvPr>
          <p:cNvGrpSpPr/>
          <p:nvPr/>
        </p:nvGrpSpPr>
        <p:grpSpPr>
          <a:xfrm>
            <a:off x="4104807" y="3420092"/>
            <a:ext cx="1017765" cy="1017765"/>
            <a:chOff x="4104807" y="3503435"/>
            <a:chExt cx="1017765" cy="1017765"/>
          </a:xfrm>
        </p:grpSpPr>
        <p:pic>
          <p:nvPicPr>
            <p:cNvPr id="32" name="图片 31">
              <a:extLst>
                <a:ext uri="{FF2B5EF4-FFF2-40B4-BE49-F238E27FC236}">
                  <a16:creationId xmlns="" xmlns:a16="http://schemas.microsoft.com/office/drawing/2014/main" id="{D6E36DD8-9EC8-4E2C-A65E-6127E80CD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4807" y="3503435"/>
              <a:ext cx="1017765" cy="1017765"/>
            </a:xfrm>
            <a:prstGeom prst="rect">
              <a:avLst/>
            </a:prstGeom>
          </p:spPr>
        </p:pic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953575DE-C116-4C4F-BAFE-638587D46704}"/>
                </a:ext>
              </a:extLst>
            </p:cNvPr>
            <p:cNvSpPr txBox="1"/>
            <p:nvPr/>
          </p:nvSpPr>
          <p:spPr>
            <a:xfrm>
              <a:off x="4251387" y="364038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充</a:t>
              </a:r>
            </a:p>
          </p:txBody>
        </p:sp>
      </p:grpSp>
      <p:sp>
        <p:nvSpPr>
          <p:cNvPr id="34" name="文本框 33">
            <a:extLst>
              <a:ext uri="{FF2B5EF4-FFF2-40B4-BE49-F238E27FC236}">
                <a16:creationId xmlns="" xmlns:a16="http://schemas.microsoft.com/office/drawing/2014/main" id="{34750698-3809-47F8-B25A-B9B6E4BD3E80}"/>
              </a:ext>
            </a:extLst>
          </p:cNvPr>
          <p:cNvSpPr txBox="1"/>
          <p:nvPr/>
        </p:nvSpPr>
        <p:spPr>
          <a:xfrm>
            <a:off x="3922675" y="2686056"/>
            <a:ext cx="14526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ch</a:t>
            </a:r>
            <a:r>
              <a:rPr lang="en-US" altLang="zh-CN" sz="4000" dirty="0" err="1">
                <a:solidFill>
                  <a:srgbClr val="FF0000"/>
                </a:solidFill>
              </a:rPr>
              <a:t>ō</a:t>
            </a:r>
            <a:r>
              <a:rPr lang="en-US" altLang="zh-CN" sz="4000" dirty="0" err="1"/>
              <a:t>ng</a:t>
            </a:r>
            <a:endParaRPr lang="zh-CN" altLang="en-US" sz="4000" dirty="0"/>
          </a:p>
        </p:txBody>
      </p: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B12A0DFB-86CC-4E3A-BE03-F65D4A2C85E4}"/>
              </a:ext>
            </a:extLst>
          </p:cNvPr>
          <p:cNvGrpSpPr/>
          <p:nvPr/>
        </p:nvGrpSpPr>
        <p:grpSpPr>
          <a:xfrm>
            <a:off x="5607222" y="3420092"/>
            <a:ext cx="1017765" cy="1017765"/>
            <a:chOff x="5607222" y="3503435"/>
            <a:chExt cx="1017765" cy="1017765"/>
          </a:xfrm>
        </p:grpSpPr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04C137D6-2747-44BA-8E34-0BDA5C83EE4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7222" y="3503435"/>
              <a:ext cx="1017765" cy="1017765"/>
            </a:xfrm>
            <a:prstGeom prst="rect">
              <a:avLst/>
            </a:prstGeom>
          </p:spPr>
        </p:pic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A228E36F-1772-4D45-951E-A003EBC0A725}"/>
                </a:ext>
              </a:extLst>
            </p:cNvPr>
            <p:cNvSpPr txBox="1"/>
            <p:nvPr/>
          </p:nvSpPr>
          <p:spPr>
            <a:xfrm>
              <a:off x="5753802" y="364038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檐</a:t>
              </a: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D99A77E8-50CF-4A23-BA2A-D8A321A2DCD4}"/>
              </a:ext>
            </a:extLst>
          </p:cNvPr>
          <p:cNvSpPr txBox="1"/>
          <p:nvPr/>
        </p:nvSpPr>
        <p:spPr>
          <a:xfrm>
            <a:off x="5653690" y="2686056"/>
            <a:ext cx="923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y</a:t>
            </a:r>
            <a:r>
              <a:rPr lang="en-US" altLang="zh-CN" sz="4000" dirty="0" err="1">
                <a:solidFill>
                  <a:srgbClr val="FF0000"/>
                </a:solidFill>
              </a:rPr>
              <a:t>á</a:t>
            </a:r>
            <a:r>
              <a:rPr lang="en-US" altLang="zh-CN" sz="4000" dirty="0" err="1"/>
              <a:t>n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9EB47EDB-BF53-49A6-AF81-284A3FA28586}"/>
              </a:ext>
            </a:extLst>
          </p:cNvPr>
          <p:cNvGrpSpPr/>
          <p:nvPr/>
        </p:nvGrpSpPr>
        <p:grpSpPr>
          <a:xfrm>
            <a:off x="7125792" y="3420092"/>
            <a:ext cx="1017765" cy="1017765"/>
            <a:chOff x="7125792" y="3503435"/>
            <a:chExt cx="1017765" cy="1017765"/>
          </a:xfrm>
        </p:grpSpPr>
        <p:pic>
          <p:nvPicPr>
            <p:cNvPr id="38" name="图片 37">
              <a:extLst>
                <a:ext uri="{FF2B5EF4-FFF2-40B4-BE49-F238E27FC236}">
                  <a16:creationId xmlns="" xmlns:a16="http://schemas.microsoft.com/office/drawing/2014/main" id="{15524665-CC93-44D3-AB44-FDF02FF708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5792" y="3503435"/>
              <a:ext cx="1017765" cy="1017765"/>
            </a:xfrm>
            <a:prstGeom prst="rect">
              <a:avLst/>
            </a:prstGeom>
          </p:spPr>
        </p:pic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90BC89A0-9E18-4A5E-8111-E5E13431904B}"/>
                </a:ext>
              </a:extLst>
            </p:cNvPr>
            <p:cNvSpPr txBox="1"/>
            <p:nvPr/>
          </p:nvSpPr>
          <p:spPr>
            <a:xfrm>
              <a:off x="7272372" y="364038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皱</a:t>
              </a:r>
            </a:p>
          </p:txBody>
        </p:sp>
      </p:grpSp>
      <p:sp>
        <p:nvSpPr>
          <p:cNvPr id="40" name="文本框 39">
            <a:extLst>
              <a:ext uri="{FF2B5EF4-FFF2-40B4-BE49-F238E27FC236}">
                <a16:creationId xmlns="" xmlns:a16="http://schemas.microsoft.com/office/drawing/2014/main" id="{A179EBC4-4A21-42EC-86A8-E49486AA6AEB}"/>
              </a:ext>
            </a:extLst>
          </p:cNvPr>
          <p:cNvSpPr txBox="1"/>
          <p:nvPr/>
        </p:nvSpPr>
        <p:spPr>
          <a:xfrm>
            <a:off x="7049592" y="2686056"/>
            <a:ext cx="1196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zh</a:t>
            </a:r>
            <a:r>
              <a:rPr lang="en-US" altLang="zh-CN" sz="4000" dirty="0" err="1">
                <a:solidFill>
                  <a:srgbClr val="FF0000"/>
                </a:solidFill>
              </a:rPr>
              <a:t>ò</a:t>
            </a:r>
            <a:r>
              <a:rPr lang="en-US" altLang="zh-CN" sz="4000" dirty="0" err="1"/>
              <a:t>u</a:t>
            </a:r>
            <a:endParaRPr lang="zh-CN" altLang="en-US" sz="4000" dirty="0"/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A5DFBE87-0728-424F-AD6E-226CC5ECCE57}"/>
              </a:ext>
            </a:extLst>
          </p:cNvPr>
          <p:cNvSpPr txBox="1"/>
          <p:nvPr/>
        </p:nvSpPr>
        <p:spPr>
          <a:xfrm>
            <a:off x="896471" y="230803"/>
            <a:ext cx="1269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认字识词</a:t>
            </a:r>
          </a:p>
        </p:txBody>
      </p:sp>
    </p:spTree>
    <p:extLst>
      <p:ext uri="{BB962C8B-B14F-4D97-AF65-F5344CB8AC3E}">
        <p14:creationId xmlns:p14="http://schemas.microsoft.com/office/powerpoint/2010/main" val="37652745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5" grpId="0"/>
      <p:bldP spid="18" grpId="0"/>
      <p:bldP spid="21" grpId="0"/>
      <p:bldP spid="28" grpId="0"/>
      <p:bldP spid="31" grpId="0"/>
      <p:bldP spid="34" grpId="0"/>
      <p:bldP spid="37" grpId="0"/>
      <p:bldP spid="40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425641E-8C9B-4DC4-BD60-E6EFF886B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21DD5E6-039D-4D9C-A486-77332E621CB6}"/>
              </a:ext>
            </a:extLst>
          </p:cNvPr>
          <p:cNvGrpSpPr/>
          <p:nvPr/>
        </p:nvGrpSpPr>
        <p:grpSpPr>
          <a:xfrm>
            <a:off x="2431142" y="1515885"/>
            <a:ext cx="1017765" cy="1017765"/>
            <a:chOff x="2431142" y="1515885"/>
            <a:chExt cx="1017765" cy="1017765"/>
          </a:xfrm>
        </p:grpSpPr>
        <p:pic>
          <p:nvPicPr>
            <p:cNvPr id="4" name="图片 3">
              <a:extLst>
                <a:ext uri="{FF2B5EF4-FFF2-40B4-BE49-F238E27FC236}">
                  <a16:creationId xmlns="" xmlns:a16="http://schemas.microsoft.com/office/drawing/2014/main" id="{DBE5DB85-3C4E-445D-A088-FCC7FAB01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1142" y="1515885"/>
              <a:ext cx="1017765" cy="1017765"/>
            </a:xfrm>
            <a:prstGeom prst="rect">
              <a:avLst/>
            </a:prstGeom>
          </p:spPr>
        </p:pic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F5AE1F6D-21A0-436D-8326-E217AFBBCA54}"/>
                </a:ext>
              </a:extLst>
            </p:cNvPr>
            <p:cNvSpPr txBox="1"/>
            <p:nvPr/>
          </p:nvSpPr>
          <p:spPr>
            <a:xfrm>
              <a:off x="2577722" y="165283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碗</a:t>
              </a:r>
            </a:p>
          </p:txBody>
        </p:sp>
      </p:grp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A0725BD4-54DF-406B-8B0E-3F5B8E8A28EC}"/>
              </a:ext>
            </a:extLst>
          </p:cNvPr>
          <p:cNvSpPr txBox="1"/>
          <p:nvPr/>
        </p:nvSpPr>
        <p:spPr>
          <a:xfrm>
            <a:off x="2376010" y="781849"/>
            <a:ext cx="10663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w</a:t>
            </a:r>
            <a:r>
              <a:rPr lang="en-US" altLang="zh-CN" sz="4000" dirty="0" err="1">
                <a:solidFill>
                  <a:srgbClr val="FF0000"/>
                </a:solidFill>
              </a:rPr>
              <a:t>ǎ</a:t>
            </a:r>
            <a:r>
              <a:rPr lang="en-US" altLang="zh-CN" sz="4000" dirty="0" err="1"/>
              <a:t>n</a:t>
            </a:r>
            <a:endParaRPr lang="zh-CN" altLang="en-US" sz="4000" dirty="0"/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4959B993-B911-43E1-8F25-1D323E24DABF}"/>
              </a:ext>
            </a:extLst>
          </p:cNvPr>
          <p:cNvGrpSpPr/>
          <p:nvPr/>
        </p:nvGrpSpPr>
        <p:grpSpPr>
          <a:xfrm>
            <a:off x="3852782" y="1515885"/>
            <a:ext cx="1017765" cy="1017765"/>
            <a:chOff x="3852782" y="1515885"/>
            <a:chExt cx="1017765" cy="1017765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6CE153EB-933B-4202-ADAE-4883E3F3C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2782" y="1515885"/>
              <a:ext cx="1017765" cy="1017765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C8E6067-963D-436A-9F2A-CDFC82351677}"/>
                </a:ext>
              </a:extLst>
            </p:cNvPr>
            <p:cNvSpPr txBox="1"/>
            <p:nvPr/>
          </p:nvSpPr>
          <p:spPr>
            <a:xfrm>
              <a:off x="3999362" y="165283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酸</a:t>
              </a: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278358F-B91F-4EBF-B42C-1192C6BCE125}"/>
              </a:ext>
            </a:extLst>
          </p:cNvPr>
          <p:cNvSpPr txBox="1"/>
          <p:nvPr/>
        </p:nvSpPr>
        <p:spPr>
          <a:xfrm>
            <a:off x="3810350" y="781849"/>
            <a:ext cx="1168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su</a:t>
            </a:r>
            <a:r>
              <a:rPr lang="en-US" altLang="zh-CN" sz="4000" dirty="0" err="1">
                <a:solidFill>
                  <a:srgbClr val="FF0000"/>
                </a:solidFill>
              </a:rPr>
              <a:t>ā</a:t>
            </a:r>
            <a:r>
              <a:rPr lang="en-US" altLang="zh-CN" sz="4000" dirty="0" err="1"/>
              <a:t>n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E401A4AB-FBF7-4E66-B55B-BF41D1C2A384}"/>
              </a:ext>
            </a:extLst>
          </p:cNvPr>
          <p:cNvGrpSpPr/>
          <p:nvPr/>
        </p:nvGrpSpPr>
        <p:grpSpPr>
          <a:xfrm>
            <a:off x="5387507" y="1515885"/>
            <a:ext cx="1017765" cy="1017765"/>
            <a:chOff x="5387507" y="1515885"/>
            <a:chExt cx="1017765" cy="1017765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D5FFA3C2-2EB3-41E9-9B45-8AE5CB015C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7507" y="1515885"/>
              <a:ext cx="1017765" cy="1017765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0E29E61E-712B-4CD5-9D56-D0C437B7ECE0}"/>
                </a:ext>
              </a:extLst>
            </p:cNvPr>
            <p:cNvSpPr txBox="1"/>
            <p:nvPr/>
          </p:nvSpPr>
          <p:spPr>
            <a:xfrm>
              <a:off x="5534087" y="165283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撑</a:t>
              </a:r>
            </a:p>
          </p:txBody>
        </p:sp>
      </p:grp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F85B1CB1-153D-422A-9AC5-0EF7A109240B}"/>
              </a:ext>
            </a:extLst>
          </p:cNvPr>
          <p:cNvSpPr txBox="1"/>
          <p:nvPr/>
        </p:nvSpPr>
        <p:spPr>
          <a:xfrm>
            <a:off x="5218075" y="781849"/>
            <a:ext cx="14366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ch</a:t>
            </a:r>
            <a:r>
              <a:rPr lang="en-US" altLang="zh-CN" sz="4000" dirty="0" err="1">
                <a:solidFill>
                  <a:srgbClr val="FF0000"/>
                </a:solidFill>
              </a:rPr>
              <a:t>ē</a:t>
            </a:r>
            <a:r>
              <a:rPr lang="en-US" altLang="zh-CN" sz="4000" dirty="0" err="1"/>
              <a:t>ng</a:t>
            </a:r>
            <a:endParaRPr lang="zh-CN" altLang="en-US" sz="4000" dirty="0"/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6B208DE9-A0FB-4A16-A8AB-DA7FCCC7AF6A}"/>
              </a:ext>
            </a:extLst>
          </p:cNvPr>
          <p:cNvGrpSpPr/>
          <p:nvPr/>
        </p:nvGrpSpPr>
        <p:grpSpPr>
          <a:xfrm>
            <a:off x="6889922" y="1515885"/>
            <a:ext cx="1017765" cy="1017765"/>
            <a:chOff x="6889922" y="1515885"/>
            <a:chExt cx="1017765" cy="1017765"/>
          </a:xfrm>
        </p:grpSpPr>
        <p:pic>
          <p:nvPicPr>
            <p:cNvPr id="13" name="图片 12">
              <a:extLst>
                <a:ext uri="{FF2B5EF4-FFF2-40B4-BE49-F238E27FC236}">
                  <a16:creationId xmlns="" xmlns:a16="http://schemas.microsoft.com/office/drawing/2014/main" id="{C96BC665-86DF-4CA6-B947-863E52577A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9922" y="1515885"/>
              <a:ext cx="1017765" cy="1017765"/>
            </a:xfrm>
            <a:prstGeom prst="rect">
              <a:avLst/>
            </a:prstGeom>
          </p:spPr>
        </p:pic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D0A54367-A5BC-46D8-9B22-C06471896E15}"/>
                </a:ext>
              </a:extLst>
            </p:cNvPr>
            <p:cNvSpPr txBox="1"/>
            <p:nvPr/>
          </p:nvSpPr>
          <p:spPr>
            <a:xfrm>
              <a:off x="7036502" y="1652836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柜</a:t>
              </a: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32B473CA-9A12-4F3B-A3C2-FCCF3CDAA7AB}"/>
              </a:ext>
            </a:extLst>
          </p:cNvPr>
          <p:cNvSpPr txBox="1"/>
          <p:nvPr/>
        </p:nvSpPr>
        <p:spPr>
          <a:xfrm>
            <a:off x="6999890" y="781849"/>
            <a:ext cx="8130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gu</a:t>
            </a:r>
            <a:r>
              <a:rPr lang="en-US" altLang="zh-CN" sz="4000" dirty="0" err="1">
                <a:solidFill>
                  <a:srgbClr val="FF0000"/>
                </a:solidFill>
              </a:rPr>
              <a:t>ì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F715ACFB-1570-460E-8E61-0E8F9F1F7936}"/>
              </a:ext>
            </a:extLst>
          </p:cNvPr>
          <p:cNvGrpSpPr/>
          <p:nvPr/>
        </p:nvGrpSpPr>
        <p:grpSpPr>
          <a:xfrm>
            <a:off x="3129484" y="3433338"/>
            <a:ext cx="1017765" cy="1017765"/>
            <a:chOff x="3129484" y="3433338"/>
            <a:chExt cx="1017765" cy="1017765"/>
          </a:xfrm>
        </p:grpSpPr>
        <p:pic>
          <p:nvPicPr>
            <p:cNvPr id="16" name="图片 15">
              <a:extLst>
                <a:ext uri="{FF2B5EF4-FFF2-40B4-BE49-F238E27FC236}">
                  <a16:creationId xmlns="" xmlns:a16="http://schemas.microsoft.com/office/drawing/2014/main" id="{DC48E0B3-537D-4B16-9A6F-2A59243111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9484" y="3433338"/>
              <a:ext cx="1017765" cy="1017765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="" xmlns:a16="http://schemas.microsoft.com/office/drawing/2014/main" id="{BBE6F51A-F130-4ACC-9001-D297BC3BAC9A}"/>
                </a:ext>
              </a:extLst>
            </p:cNvPr>
            <p:cNvSpPr txBox="1"/>
            <p:nvPr/>
          </p:nvSpPr>
          <p:spPr>
            <a:xfrm>
              <a:off x="3276064" y="3570289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腋</a:t>
              </a:r>
            </a:p>
          </p:txBody>
        </p:sp>
      </p:grp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BE94CB4B-201D-4806-913E-E2BE820183F9}"/>
              </a:ext>
            </a:extLst>
          </p:cNvPr>
          <p:cNvSpPr txBox="1"/>
          <p:nvPr/>
        </p:nvSpPr>
        <p:spPr>
          <a:xfrm>
            <a:off x="3366452" y="2699302"/>
            <a:ext cx="6656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y</a:t>
            </a:r>
            <a:r>
              <a:rPr lang="en-US" altLang="zh-CN" sz="4000" dirty="0" err="1">
                <a:solidFill>
                  <a:srgbClr val="FF0000"/>
                </a:solidFill>
              </a:rPr>
              <a:t>è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1FCD0C3D-6495-4F43-A4B5-E7E480C19F29}"/>
              </a:ext>
            </a:extLst>
          </p:cNvPr>
          <p:cNvGrpSpPr/>
          <p:nvPr/>
        </p:nvGrpSpPr>
        <p:grpSpPr>
          <a:xfrm>
            <a:off x="4551124" y="3433338"/>
            <a:ext cx="1017765" cy="1017765"/>
            <a:chOff x="4551124" y="3433338"/>
            <a:chExt cx="1017765" cy="1017765"/>
          </a:xfrm>
        </p:grpSpPr>
        <p:pic>
          <p:nvPicPr>
            <p:cNvPr id="19" name="图片 18">
              <a:extLst>
                <a:ext uri="{FF2B5EF4-FFF2-40B4-BE49-F238E27FC236}">
                  <a16:creationId xmlns="" xmlns:a16="http://schemas.microsoft.com/office/drawing/2014/main" id="{4668E76C-BE86-4EA0-BEDB-B5E553C309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1124" y="3433338"/>
              <a:ext cx="1017765" cy="1017765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8B5EC918-CCE9-4C78-80F8-53DF57EC2466}"/>
                </a:ext>
              </a:extLst>
            </p:cNvPr>
            <p:cNvSpPr txBox="1"/>
            <p:nvPr/>
          </p:nvSpPr>
          <p:spPr>
            <a:xfrm>
              <a:off x="4697704" y="3570289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婪</a:t>
              </a: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22DADE5-3FEF-4D8F-BB5D-DD6430DFA2F8}"/>
              </a:ext>
            </a:extLst>
          </p:cNvPr>
          <p:cNvSpPr txBox="1"/>
          <p:nvPr/>
        </p:nvSpPr>
        <p:spPr>
          <a:xfrm>
            <a:off x="4648392" y="2699302"/>
            <a:ext cx="816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l</a:t>
            </a:r>
            <a:r>
              <a:rPr lang="en-US" altLang="zh-CN" sz="4000" dirty="0" err="1">
                <a:solidFill>
                  <a:srgbClr val="FF0000"/>
                </a:solidFill>
              </a:rPr>
              <a:t>á</a:t>
            </a:r>
            <a:r>
              <a:rPr lang="en-US" altLang="zh-CN" sz="4000" dirty="0" err="1"/>
              <a:t>n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8F4728FD-0EAC-445C-92A8-EDB45F109B6D}"/>
              </a:ext>
            </a:extLst>
          </p:cNvPr>
          <p:cNvGrpSpPr/>
          <p:nvPr/>
        </p:nvGrpSpPr>
        <p:grpSpPr>
          <a:xfrm>
            <a:off x="6085849" y="3433338"/>
            <a:ext cx="1017765" cy="1017765"/>
            <a:chOff x="6085849" y="3433338"/>
            <a:chExt cx="1017765" cy="1017765"/>
          </a:xfrm>
        </p:grpSpPr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D5DB6C8F-A426-4008-BBF7-84085F937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5849" y="3433338"/>
              <a:ext cx="1017765" cy="1017765"/>
            </a:xfrm>
            <a:prstGeom prst="rect">
              <a:avLst/>
            </a:prstGeom>
          </p:spPr>
        </p:pic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2508E18D-3A27-4E7A-B895-45EB9A3C6E2B}"/>
                </a:ext>
              </a:extLst>
            </p:cNvPr>
            <p:cNvSpPr txBox="1"/>
            <p:nvPr/>
          </p:nvSpPr>
          <p:spPr>
            <a:xfrm>
              <a:off x="6232429" y="3570289"/>
              <a:ext cx="74892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/>
                <a:t>辘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AB69124B-7F51-4149-92E0-63F73AF39629}"/>
              </a:ext>
            </a:extLst>
          </p:cNvPr>
          <p:cNvSpPr txBox="1"/>
          <p:nvPr/>
        </p:nvSpPr>
        <p:spPr>
          <a:xfrm>
            <a:off x="6297417" y="2699302"/>
            <a:ext cx="5709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err="1"/>
              <a:t>l</a:t>
            </a:r>
            <a:r>
              <a:rPr lang="en-US" altLang="zh-CN" sz="4000" dirty="0" err="1">
                <a:solidFill>
                  <a:srgbClr val="FF0000"/>
                </a:solidFill>
              </a:rPr>
              <a:t>ù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91156036-6E0E-4B15-A65D-CEB4696BE7AD}"/>
              </a:ext>
            </a:extLst>
          </p:cNvPr>
          <p:cNvSpPr txBox="1"/>
          <p:nvPr/>
        </p:nvSpPr>
        <p:spPr>
          <a:xfrm>
            <a:off x="1020296" y="307003"/>
            <a:ext cx="1269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汉仪中楷简" panose="02010604000101010101" pitchFamily="2" charset="-122"/>
                <a:ea typeface="汉仪中楷简" panose="02010604000101010101" pitchFamily="2" charset="-122"/>
              </a:rPr>
              <a:t>认字识词</a:t>
            </a:r>
          </a:p>
        </p:txBody>
      </p:sp>
    </p:spTree>
    <p:extLst>
      <p:ext uri="{BB962C8B-B14F-4D97-AF65-F5344CB8AC3E}">
        <p14:creationId xmlns:p14="http://schemas.microsoft.com/office/powerpoint/2010/main" val="12741269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2" grpId="0"/>
      <p:bldP spid="15" grpId="0"/>
      <p:bldP spid="18" grpId="0"/>
      <p:bldP spid="24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618</Words>
  <Application>Microsoft Office PowerPoint</Application>
  <PresentationFormat>全屏显示(16:9)</PresentationFormat>
  <Paragraphs>132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Meiryo</vt:lpstr>
      <vt:lpstr>等线</vt:lpstr>
      <vt:lpstr>等线 Light</vt:lpstr>
      <vt:lpstr>汉仪中楷简</vt:lpstr>
      <vt:lpstr>华文楷体</vt:lpstr>
      <vt:lpstr>华文新魏</vt:lpstr>
      <vt:lpstr>楷体_GB2312</vt:lpstr>
      <vt:lpstr>宋体</vt:lpstr>
      <vt:lpstr>微软雅黑</vt:lpstr>
      <vt:lpstr>长城行书体</vt:lpstr>
      <vt:lpstr>Arial</vt:lpstr>
      <vt:lpstr>Calibri</vt:lpstr>
      <vt:lpstr>Calibri Light</vt:lpstr>
      <vt:lpstr>Times New Roman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86</cp:revision>
  <dcterms:created xsi:type="dcterms:W3CDTF">2017-08-15T10:12:59Z</dcterms:created>
  <dcterms:modified xsi:type="dcterms:W3CDTF">2020-06-01T06:26:14Z</dcterms:modified>
</cp:coreProperties>
</file>