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6" r:id="rId2"/>
  </p:sldMasterIdLst>
  <p:notesMasterIdLst>
    <p:notesMasterId r:id="rId28"/>
  </p:notesMasterIdLst>
  <p:sldIdLst>
    <p:sldId id="470" r:id="rId3"/>
    <p:sldId id="353" r:id="rId4"/>
    <p:sldId id="471" r:id="rId5"/>
    <p:sldId id="497" r:id="rId6"/>
    <p:sldId id="352" r:id="rId7"/>
    <p:sldId id="496" r:id="rId8"/>
    <p:sldId id="491" r:id="rId9"/>
    <p:sldId id="501" r:id="rId10"/>
    <p:sldId id="494" r:id="rId11"/>
    <p:sldId id="498" r:id="rId12"/>
    <p:sldId id="492" r:id="rId13"/>
    <p:sldId id="499" r:id="rId14"/>
    <p:sldId id="502" r:id="rId15"/>
    <p:sldId id="503" r:id="rId16"/>
    <p:sldId id="504" r:id="rId17"/>
    <p:sldId id="507" r:id="rId18"/>
    <p:sldId id="505" r:id="rId19"/>
    <p:sldId id="506" r:id="rId20"/>
    <p:sldId id="509" r:id="rId21"/>
    <p:sldId id="493" r:id="rId22"/>
    <p:sldId id="510" r:id="rId23"/>
    <p:sldId id="511" r:id="rId24"/>
    <p:sldId id="512" r:id="rId25"/>
    <p:sldId id="297" r:id="rId26"/>
    <p:sldId id="513" r:id="rId27"/>
  </p:sldIdLst>
  <p:sldSz cx="12190413" cy="6859588"/>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270E"/>
    <a:srgbClr val="6E6E6C"/>
    <a:srgbClr val="7A7A78"/>
    <a:srgbClr val="3296A8"/>
    <a:srgbClr val="6D8AAB"/>
    <a:srgbClr val="31709C"/>
    <a:srgbClr val="7697B3"/>
    <a:srgbClr val="6FA094"/>
    <a:srgbClr val="94BCB4"/>
    <a:srgbClr val="5950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14" autoAdjust="0"/>
    <p:restoredTop sz="97778" autoAdjust="0"/>
  </p:normalViewPr>
  <p:slideViewPr>
    <p:cSldViewPr snapToGrid="0" showGuides="1">
      <p:cViewPr varScale="1">
        <p:scale>
          <a:sx n="108" d="100"/>
          <a:sy n="108" d="100"/>
        </p:scale>
        <p:origin x="822" y="114"/>
      </p:cViewPr>
      <p:guideLst>
        <p:guide orient="horz" pos="2161"/>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42"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2020/6/1</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1263579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1610342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74897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250004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6984525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2457370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405745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057513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985768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1012017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9678642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2968688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127284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6910144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35732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595030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3900864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536843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663558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2390778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1012779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67663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3157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50756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20432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45117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209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9906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5283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23454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95053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7652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6/1/2020</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mc:AlternateContent xmlns:mc="http://schemas.openxmlformats.org/markup-compatibility/2006" xmlns:p14="http://schemas.microsoft.com/office/powerpoint/2010/main">
    <mc:Choice Requires="p14">
      <p:transition spd="slow" p14:dur="900" advClick="0" advTm="3000">
        <p14:warp dir="in"/>
      </p:transition>
    </mc:Choice>
    <mc:Fallback xmlns="">
      <p:transition spd="slow" advClick="0" advTm="3000">
        <p:fade/>
      </p:transition>
    </mc:Fallback>
  </mc:AlternateConten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797330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哺乳动物, 动物, 户外, 站立&#10;&#10;已生成极高可信度的说明">
            <a:extLst>
              <a:ext uri="{FF2B5EF4-FFF2-40B4-BE49-F238E27FC236}">
                <a16:creationId xmlns:a16="http://schemas.microsoft.com/office/drawing/2014/main" xmlns="" id="{3E3B1BF7-4D0E-4226-A2D7-5C13B0ED68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1240"/>
            <a:ext cx="12190413" cy="6857107"/>
          </a:xfrm>
          <a:prstGeom prst="rect">
            <a:avLst/>
          </a:prstGeom>
        </p:spPr>
      </p:pic>
      <p:sp>
        <p:nvSpPr>
          <p:cNvPr id="5" name="TextBox 1">
            <a:extLst>
              <a:ext uri="{FF2B5EF4-FFF2-40B4-BE49-F238E27FC236}">
                <a16:creationId xmlns:a16="http://schemas.microsoft.com/office/drawing/2014/main" xmlns="" id="{610FB963-390F-4FF9-9C9E-0CDCA290BC3F}"/>
              </a:ext>
            </a:extLst>
          </p:cNvPr>
          <p:cNvSpPr txBox="1">
            <a:spLocks noChangeArrowheads="1"/>
          </p:cNvSpPr>
          <p:nvPr/>
        </p:nvSpPr>
        <p:spPr bwMode="auto">
          <a:xfrm>
            <a:off x="4836154" y="1089479"/>
            <a:ext cx="1107996" cy="4066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6000" b="1" spc="1200" dirty="0">
                <a:solidFill>
                  <a:srgbClr val="6E6E6C"/>
                </a:solidFill>
                <a:latin typeface="+mn-lt"/>
                <a:ea typeface="+mn-ea"/>
                <a:cs typeface="+mn-ea"/>
                <a:sym typeface="+mn-lt"/>
              </a:rPr>
              <a:t>羚羊木雕</a:t>
            </a:r>
          </a:p>
        </p:txBody>
      </p:sp>
      <p:grpSp>
        <p:nvGrpSpPr>
          <p:cNvPr id="6" name="组合 5">
            <a:extLst>
              <a:ext uri="{FF2B5EF4-FFF2-40B4-BE49-F238E27FC236}">
                <a16:creationId xmlns:a16="http://schemas.microsoft.com/office/drawing/2014/main" xmlns="" id="{E6ACEFFD-0874-4419-A95F-476439C6473C}"/>
              </a:ext>
            </a:extLst>
          </p:cNvPr>
          <p:cNvGrpSpPr/>
          <p:nvPr/>
        </p:nvGrpSpPr>
        <p:grpSpPr>
          <a:xfrm rot="5400000">
            <a:off x="4464381" y="2786974"/>
            <a:ext cx="3613902" cy="546757"/>
            <a:chOff x="1458217" y="3207455"/>
            <a:chExt cx="4461455" cy="546757"/>
          </a:xfrm>
        </p:grpSpPr>
        <p:cxnSp>
          <p:nvCxnSpPr>
            <p:cNvPr id="7" name="直接连接符 6">
              <a:extLst>
                <a:ext uri="{FF2B5EF4-FFF2-40B4-BE49-F238E27FC236}">
                  <a16:creationId xmlns:a16="http://schemas.microsoft.com/office/drawing/2014/main" xmlns="" id="{93DED418-4080-470B-8322-4FE8165078B4}"/>
                </a:ext>
              </a:extLst>
            </p:cNvPr>
            <p:cNvCxnSpPr/>
            <p:nvPr/>
          </p:nvCxnSpPr>
          <p:spPr>
            <a:xfrm>
              <a:off x="1458217" y="3207455"/>
              <a:ext cx="4442242" cy="0"/>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D988D323-B7BE-4817-AC18-BDFE3BF7C087}"/>
                </a:ext>
              </a:extLst>
            </p:cNvPr>
            <p:cNvSpPr txBox="1"/>
            <p:nvPr/>
          </p:nvSpPr>
          <p:spPr>
            <a:xfrm rot="16200000">
              <a:off x="3500265" y="1316562"/>
              <a:ext cx="492443" cy="4307945"/>
            </a:xfrm>
            <a:prstGeom prst="rect">
              <a:avLst/>
            </a:prstGeom>
            <a:noFill/>
            <a:ln>
              <a:noFill/>
            </a:ln>
          </p:spPr>
          <p:txBody>
            <a:bodyPr vert="eaVert" wrap="square" rtlCol="0" anchor="ctr">
              <a:spAutoFit/>
            </a:bodyPr>
            <a:lstStyle/>
            <a:p>
              <a:pPr algn="ctr"/>
              <a:r>
                <a:rPr lang="zh-CN" altLang="en-US" sz="2000" spc="600" dirty="0">
                  <a:solidFill>
                    <a:srgbClr val="6E6E6C"/>
                  </a:solidFill>
                  <a:cs typeface="+mn-ea"/>
                  <a:sym typeface="+mn-lt"/>
                </a:rPr>
                <a:t>人教版七年级语文课件</a:t>
              </a:r>
            </a:p>
          </p:txBody>
        </p:sp>
        <p:cxnSp>
          <p:nvCxnSpPr>
            <p:cNvPr id="10" name="直接连接符 9">
              <a:extLst>
                <a:ext uri="{FF2B5EF4-FFF2-40B4-BE49-F238E27FC236}">
                  <a16:creationId xmlns:a16="http://schemas.microsoft.com/office/drawing/2014/main" xmlns="" id="{02F5D9A6-1DE4-42E4-9E9A-5C3387CB980A}"/>
                </a:ext>
              </a:extLst>
            </p:cNvPr>
            <p:cNvCxnSpPr/>
            <p:nvPr/>
          </p:nvCxnSpPr>
          <p:spPr>
            <a:xfrm>
              <a:off x="1477430" y="3754212"/>
              <a:ext cx="4442242" cy="0"/>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grpSp>
      <p:pic>
        <p:nvPicPr>
          <p:cNvPr id="11" name="图片 10">
            <a:extLst>
              <a:ext uri="{FF2B5EF4-FFF2-40B4-BE49-F238E27FC236}">
                <a16:creationId xmlns:a16="http://schemas.microsoft.com/office/drawing/2014/main" xmlns="" id="{7D1BEE78-7733-43BD-816F-6EF0AA052C7D}"/>
              </a:ext>
            </a:extLst>
          </p:cNvPr>
          <p:cNvPicPr>
            <a:picLocks noChangeAspect="1"/>
          </p:cNvPicPr>
          <p:nvPr/>
        </p:nvPicPr>
        <p:blipFill>
          <a:blip r:embed="rId4">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flipH="1">
            <a:off x="6628606" y="1019106"/>
            <a:ext cx="1986074" cy="4066930"/>
          </a:xfrm>
          <a:prstGeom prst="rect">
            <a:avLst/>
          </a:prstGeom>
        </p:spPr>
      </p:pic>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4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anim calcmode="lin" valueType="num">
                                      <p:cBhvr>
                                        <p:cTn id="17" dur="750" fill="hold"/>
                                        <p:tgtEl>
                                          <p:spTgt spid="6"/>
                                        </p:tgtEl>
                                        <p:attrNameLst>
                                          <p:attrName>ppt_x</p:attrName>
                                        </p:attrNameLst>
                                      </p:cBhvr>
                                      <p:tavLst>
                                        <p:tav tm="0">
                                          <p:val>
                                            <p:strVal val="#ppt_x"/>
                                          </p:val>
                                        </p:tav>
                                        <p:tav tm="100000">
                                          <p:val>
                                            <p:strVal val="#ppt_x"/>
                                          </p:val>
                                        </p:tav>
                                      </p:tavLst>
                                    </p:anim>
                                    <p:anim calcmode="lin" valueType="num">
                                      <p:cBhvr>
                                        <p:cTn id="18" dur="75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字</a:t>
              </a:r>
              <a:r>
                <a:rPr lang="zh-CN" altLang="en-US" sz="3200" b="1" spc="600" smtClean="0">
                  <a:solidFill>
                    <a:srgbClr val="6E6E6C"/>
                  </a:solidFill>
                  <a:cs typeface="+mn-ea"/>
                  <a:sym typeface="+mn-lt"/>
                </a:rPr>
                <a:t>词学习</a:t>
              </a:r>
              <a:endParaRPr lang="zh-CN" altLang="en-US" sz="3200" b="1" spc="600" dirty="0">
                <a:solidFill>
                  <a:srgbClr val="6E6E6C"/>
                </a:solidFill>
                <a:cs typeface="+mn-ea"/>
                <a:sym typeface="+mn-lt"/>
              </a:endParaRPr>
            </a:p>
          </p:txBody>
        </p:sp>
      </p:grpSp>
      <p:sp>
        <p:nvSpPr>
          <p:cNvPr id="5" name="Text Box 2"/>
          <p:cNvSpPr txBox="1">
            <a:spLocks noChangeArrowheads="1"/>
          </p:cNvSpPr>
          <p:nvPr/>
        </p:nvSpPr>
        <p:spPr bwMode="auto">
          <a:xfrm>
            <a:off x="0" y="934353"/>
            <a:ext cx="28309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3200">
                <a:solidFill>
                  <a:srgbClr val="DE270E"/>
                </a:solidFill>
                <a:latin typeface="+mn-lt"/>
                <a:ea typeface="+mn-ea"/>
                <a:cs typeface="+mn-ea"/>
                <a:sym typeface="+mn-lt"/>
              </a:rPr>
              <a:t>解释下列生词</a:t>
            </a:r>
            <a:r>
              <a:rPr lang="zh-CN" altLang="en-US" sz="3200" smtClean="0">
                <a:solidFill>
                  <a:srgbClr val="DE270E"/>
                </a:solidFill>
                <a:latin typeface="+mn-lt"/>
                <a:ea typeface="+mn-ea"/>
                <a:cs typeface="+mn-ea"/>
                <a:sym typeface="+mn-lt"/>
              </a:rPr>
              <a:t>：</a:t>
            </a:r>
            <a:endParaRPr lang="zh-CN" altLang="en-US" sz="3200">
              <a:solidFill>
                <a:srgbClr val="DE270E"/>
              </a:solidFill>
              <a:latin typeface="+mn-lt"/>
              <a:ea typeface="+mn-ea"/>
              <a:cs typeface="+mn-ea"/>
              <a:sym typeface="+mn-lt"/>
            </a:endParaRPr>
          </a:p>
        </p:txBody>
      </p:sp>
      <p:sp>
        <p:nvSpPr>
          <p:cNvPr id="6" name="Rectangle 3"/>
          <p:cNvSpPr>
            <a:spLocks noChangeArrowheads="1"/>
          </p:cNvSpPr>
          <p:nvPr/>
        </p:nvSpPr>
        <p:spPr bwMode="auto">
          <a:xfrm>
            <a:off x="3026359" y="1712688"/>
            <a:ext cx="8243888"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zh-CN" altLang="en-US" sz="2400">
                <a:solidFill>
                  <a:srgbClr val="DE270E"/>
                </a:solidFill>
                <a:latin typeface="+mn-lt"/>
                <a:ea typeface="+mn-ea"/>
                <a:cs typeface="+mn-ea"/>
                <a:sym typeface="+mn-lt"/>
              </a:rPr>
              <a:t>自作主张：</a:t>
            </a:r>
          </a:p>
          <a:p>
            <a:pPr eaLnBrk="1" hangingPunct="1"/>
            <a:endParaRPr lang="en-US" altLang="zh-CN" sz="2400" smtClean="0">
              <a:solidFill>
                <a:srgbClr val="DE270E"/>
              </a:solidFill>
              <a:latin typeface="+mn-lt"/>
              <a:ea typeface="+mn-ea"/>
              <a:cs typeface="+mn-ea"/>
              <a:sym typeface="+mn-lt"/>
            </a:endParaRPr>
          </a:p>
          <a:p>
            <a:pPr eaLnBrk="1" hangingPunct="1"/>
            <a:r>
              <a:rPr lang="zh-CN" altLang="en-US" sz="2400" smtClean="0">
                <a:solidFill>
                  <a:srgbClr val="DE270E"/>
                </a:solidFill>
                <a:latin typeface="+mn-lt"/>
                <a:ea typeface="+mn-ea"/>
                <a:cs typeface="+mn-ea"/>
                <a:sym typeface="+mn-lt"/>
              </a:rPr>
              <a:t>形</a:t>
            </a:r>
            <a:r>
              <a:rPr lang="zh-CN" altLang="en-US" sz="2400">
                <a:solidFill>
                  <a:srgbClr val="DE270E"/>
                </a:solidFill>
                <a:latin typeface="+mn-lt"/>
                <a:ea typeface="+mn-ea"/>
                <a:cs typeface="+mn-ea"/>
                <a:sym typeface="+mn-lt"/>
              </a:rPr>
              <a:t>影不离：</a:t>
            </a:r>
          </a:p>
          <a:p>
            <a:pPr eaLnBrk="1" hangingPunct="1"/>
            <a:endParaRPr lang="en-US" altLang="zh-CN" sz="2400" smtClean="0">
              <a:solidFill>
                <a:srgbClr val="DE270E"/>
              </a:solidFill>
              <a:latin typeface="+mn-lt"/>
              <a:ea typeface="+mn-ea"/>
              <a:cs typeface="+mn-ea"/>
              <a:sym typeface="+mn-lt"/>
            </a:endParaRPr>
          </a:p>
          <a:p>
            <a:pPr eaLnBrk="1" hangingPunct="1"/>
            <a:r>
              <a:rPr lang="zh-CN" altLang="en-US" sz="2400" smtClean="0">
                <a:solidFill>
                  <a:srgbClr val="DE270E"/>
                </a:solidFill>
                <a:latin typeface="+mn-lt"/>
                <a:ea typeface="+mn-ea"/>
                <a:cs typeface="+mn-ea"/>
                <a:sym typeface="+mn-lt"/>
              </a:rPr>
              <a:t>合</a:t>
            </a:r>
            <a:r>
              <a:rPr lang="zh-CN" altLang="en-US" sz="2400">
                <a:solidFill>
                  <a:srgbClr val="DE270E"/>
                </a:solidFill>
                <a:latin typeface="+mn-lt"/>
                <a:ea typeface="+mn-ea"/>
                <a:cs typeface="+mn-ea"/>
                <a:sym typeface="+mn-lt"/>
              </a:rPr>
              <a:t>二为一：</a:t>
            </a:r>
          </a:p>
          <a:p>
            <a:pPr eaLnBrk="1" hangingPunct="1"/>
            <a:endParaRPr lang="en-US" altLang="zh-CN" sz="2400">
              <a:solidFill>
                <a:srgbClr val="DE270E"/>
              </a:solidFill>
              <a:latin typeface="+mn-lt"/>
              <a:ea typeface="+mn-ea"/>
              <a:cs typeface="+mn-ea"/>
              <a:sym typeface="+mn-lt"/>
            </a:endParaRPr>
          </a:p>
          <a:p>
            <a:pPr eaLnBrk="1" hangingPunct="1"/>
            <a:r>
              <a:rPr lang="zh-CN" altLang="en-US" sz="2400" smtClean="0">
                <a:solidFill>
                  <a:srgbClr val="DE270E"/>
                </a:solidFill>
                <a:latin typeface="+mn-lt"/>
                <a:ea typeface="+mn-ea"/>
                <a:cs typeface="+mn-ea"/>
                <a:sym typeface="+mn-lt"/>
              </a:rPr>
              <a:t>满</a:t>
            </a:r>
            <a:r>
              <a:rPr lang="zh-CN" altLang="en-US" sz="2400">
                <a:solidFill>
                  <a:srgbClr val="DE270E"/>
                </a:solidFill>
                <a:latin typeface="+mn-lt"/>
                <a:ea typeface="+mn-ea"/>
                <a:cs typeface="+mn-ea"/>
                <a:sym typeface="+mn-lt"/>
              </a:rPr>
              <a:t>不在乎：</a:t>
            </a:r>
          </a:p>
          <a:p>
            <a:pPr eaLnBrk="1" hangingPunct="1"/>
            <a:endParaRPr lang="zh-CN" altLang="en-US" sz="2400">
              <a:solidFill>
                <a:srgbClr val="DE270E"/>
              </a:solidFill>
              <a:latin typeface="+mn-lt"/>
              <a:ea typeface="+mn-ea"/>
              <a:cs typeface="+mn-ea"/>
              <a:sym typeface="+mn-lt"/>
            </a:endParaRPr>
          </a:p>
          <a:p>
            <a:pPr eaLnBrk="1" hangingPunct="1"/>
            <a:r>
              <a:rPr lang="zh-CN" altLang="en-US" sz="2400">
                <a:solidFill>
                  <a:srgbClr val="DE270E"/>
                </a:solidFill>
                <a:latin typeface="+mn-lt"/>
                <a:ea typeface="+mn-ea"/>
                <a:cs typeface="+mn-ea"/>
                <a:sym typeface="+mn-lt"/>
              </a:rPr>
              <a:t>仗义：</a:t>
            </a:r>
          </a:p>
          <a:p>
            <a:pPr eaLnBrk="1" hangingPunct="1"/>
            <a:endParaRPr lang="zh-CN" altLang="en-US" sz="2400">
              <a:solidFill>
                <a:srgbClr val="DE270E"/>
              </a:solidFill>
              <a:latin typeface="+mn-lt"/>
              <a:ea typeface="+mn-ea"/>
              <a:cs typeface="+mn-ea"/>
              <a:sym typeface="+mn-lt"/>
            </a:endParaRPr>
          </a:p>
          <a:p>
            <a:pPr eaLnBrk="1" hangingPunct="1"/>
            <a:r>
              <a:rPr lang="zh-CN" altLang="en-US" sz="2400">
                <a:solidFill>
                  <a:srgbClr val="DE270E"/>
                </a:solidFill>
                <a:latin typeface="+mn-lt"/>
                <a:ea typeface="+mn-ea"/>
                <a:cs typeface="+mn-ea"/>
                <a:sym typeface="+mn-lt"/>
              </a:rPr>
              <a:t>攥（</a:t>
            </a:r>
            <a:r>
              <a:rPr lang="en-US" altLang="zh-CN" sz="2400">
                <a:solidFill>
                  <a:srgbClr val="DE270E"/>
                </a:solidFill>
                <a:latin typeface="+mn-lt"/>
                <a:ea typeface="+mn-ea"/>
                <a:cs typeface="+mn-ea"/>
                <a:sym typeface="+mn-lt"/>
              </a:rPr>
              <a:t>zuàn)</a:t>
            </a:r>
            <a:r>
              <a:rPr lang="zh-CN" altLang="en-US" sz="2400">
                <a:solidFill>
                  <a:srgbClr val="DE270E"/>
                </a:solidFill>
                <a:latin typeface="+mn-lt"/>
                <a:ea typeface="+mn-ea"/>
                <a:cs typeface="+mn-ea"/>
                <a:sym typeface="+mn-lt"/>
              </a:rPr>
              <a:t>：</a:t>
            </a:r>
          </a:p>
        </p:txBody>
      </p:sp>
      <p:sp>
        <p:nvSpPr>
          <p:cNvPr id="7" name="Text Box 5"/>
          <p:cNvSpPr txBox="1">
            <a:spLocks noChangeArrowheads="1"/>
          </p:cNvSpPr>
          <p:nvPr/>
        </p:nvSpPr>
        <p:spPr bwMode="auto">
          <a:xfrm>
            <a:off x="4545799" y="2428774"/>
            <a:ext cx="35878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zh-CN" altLang="en-US" sz="2400">
                <a:solidFill>
                  <a:srgbClr val="6E6E6C"/>
                </a:solidFill>
                <a:latin typeface="+mn-lt"/>
                <a:ea typeface="+mn-ea"/>
                <a:cs typeface="+mn-ea"/>
                <a:sym typeface="+mn-lt"/>
              </a:rPr>
              <a:t>形容相互关系非常密切</a:t>
            </a:r>
            <a:r>
              <a:rPr lang="zh-CN" altLang="en-US" sz="2400" smtClean="0">
                <a:solidFill>
                  <a:srgbClr val="6E6E6C"/>
                </a:solidFill>
                <a:latin typeface="+mn-lt"/>
                <a:ea typeface="+mn-ea"/>
                <a:cs typeface="+mn-ea"/>
                <a:sym typeface="+mn-lt"/>
              </a:rPr>
              <a:t>。</a:t>
            </a:r>
            <a:endParaRPr lang="zh-CN" altLang="en-US" sz="2400">
              <a:solidFill>
                <a:srgbClr val="6E6E6C"/>
              </a:solidFill>
              <a:latin typeface="+mn-lt"/>
              <a:ea typeface="+mn-ea"/>
              <a:cs typeface="+mn-ea"/>
              <a:sym typeface="+mn-lt"/>
            </a:endParaRPr>
          </a:p>
        </p:txBody>
      </p:sp>
      <p:sp>
        <p:nvSpPr>
          <p:cNvPr id="9" name="Text Box 6"/>
          <p:cNvSpPr txBox="1">
            <a:spLocks noChangeArrowheads="1"/>
          </p:cNvSpPr>
          <p:nvPr/>
        </p:nvSpPr>
        <p:spPr bwMode="auto">
          <a:xfrm>
            <a:off x="4545799" y="3177049"/>
            <a:ext cx="5548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zh-CN" altLang="en-US" sz="2400">
                <a:solidFill>
                  <a:srgbClr val="6E6E6C"/>
                </a:solidFill>
                <a:latin typeface="+mn-lt"/>
                <a:ea typeface="+mn-ea"/>
                <a:cs typeface="+mn-ea"/>
                <a:sym typeface="+mn-lt"/>
              </a:rPr>
              <a:t>文中形容两个同学关系</a:t>
            </a:r>
            <a:r>
              <a:rPr lang="zh-CN" altLang="en-US" sz="2400" smtClean="0">
                <a:solidFill>
                  <a:srgbClr val="6E6E6C"/>
                </a:solidFill>
                <a:latin typeface="+mn-lt"/>
                <a:ea typeface="+mn-ea"/>
                <a:cs typeface="+mn-ea"/>
                <a:sym typeface="+mn-lt"/>
              </a:rPr>
              <a:t>好得</a:t>
            </a:r>
            <a:r>
              <a:rPr lang="zh-CN" altLang="en-US" sz="2400">
                <a:solidFill>
                  <a:srgbClr val="6E6E6C"/>
                </a:solidFill>
                <a:latin typeface="+mn-lt"/>
                <a:ea typeface="+mn-ea"/>
                <a:cs typeface="+mn-ea"/>
                <a:sym typeface="+mn-lt"/>
              </a:rPr>
              <a:t>好像一个人</a:t>
            </a:r>
            <a:r>
              <a:rPr lang="zh-CN" altLang="en-US" sz="2400" smtClean="0">
                <a:solidFill>
                  <a:srgbClr val="6E6E6C"/>
                </a:solidFill>
                <a:latin typeface="+mn-lt"/>
                <a:ea typeface="+mn-ea"/>
                <a:cs typeface="+mn-ea"/>
                <a:sym typeface="+mn-lt"/>
              </a:rPr>
              <a:t>。</a:t>
            </a:r>
            <a:endParaRPr lang="zh-CN" altLang="en-US" sz="2400">
              <a:solidFill>
                <a:srgbClr val="6E6E6C"/>
              </a:solidFill>
              <a:latin typeface="+mn-lt"/>
              <a:ea typeface="+mn-ea"/>
              <a:cs typeface="+mn-ea"/>
              <a:sym typeface="+mn-lt"/>
            </a:endParaRPr>
          </a:p>
        </p:txBody>
      </p:sp>
      <p:sp>
        <p:nvSpPr>
          <p:cNvPr id="10" name="Text Box 7"/>
          <p:cNvSpPr txBox="1">
            <a:spLocks noChangeArrowheads="1"/>
          </p:cNvSpPr>
          <p:nvPr/>
        </p:nvSpPr>
        <p:spPr bwMode="auto">
          <a:xfrm>
            <a:off x="4023111" y="4668246"/>
            <a:ext cx="29546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zh-CN" altLang="en-US" sz="2400">
                <a:solidFill>
                  <a:srgbClr val="6E6E6C"/>
                </a:solidFill>
                <a:latin typeface="+mn-lt"/>
                <a:ea typeface="+mn-ea"/>
                <a:cs typeface="+mn-ea"/>
                <a:sym typeface="+mn-lt"/>
              </a:rPr>
              <a:t>讲义气。仗：凭借。</a:t>
            </a:r>
          </a:p>
        </p:txBody>
      </p:sp>
      <p:sp>
        <p:nvSpPr>
          <p:cNvPr id="13" name="Text Box 8"/>
          <p:cNvSpPr txBox="1">
            <a:spLocks noChangeArrowheads="1"/>
          </p:cNvSpPr>
          <p:nvPr/>
        </p:nvSpPr>
        <p:spPr bwMode="auto">
          <a:xfrm>
            <a:off x="4634656" y="5393815"/>
            <a:ext cx="17315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zh-CN" altLang="en-US" sz="2400">
                <a:solidFill>
                  <a:srgbClr val="6E6E6C"/>
                </a:solidFill>
                <a:latin typeface="+mn-lt"/>
                <a:ea typeface="+mn-ea"/>
                <a:cs typeface="+mn-ea"/>
                <a:sym typeface="+mn-lt"/>
              </a:rPr>
              <a:t>用手握住。</a:t>
            </a:r>
          </a:p>
        </p:txBody>
      </p:sp>
      <p:sp>
        <p:nvSpPr>
          <p:cNvPr id="14" name="Text Box 9"/>
          <p:cNvSpPr txBox="1">
            <a:spLocks noChangeArrowheads="1"/>
          </p:cNvSpPr>
          <p:nvPr/>
        </p:nvSpPr>
        <p:spPr bwMode="auto">
          <a:xfrm>
            <a:off x="4545799" y="3925324"/>
            <a:ext cx="265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zh-CN" altLang="en-US" sz="2400">
                <a:solidFill>
                  <a:srgbClr val="6E6E6C"/>
                </a:solidFill>
                <a:latin typeface="+mn-lt"/>
                <a:ea typeface="+mn-ea"/>
                <a:cs typeface="+mn-ea"/>
                <a:sym typeface="+mn-lt"/>
              </a:rPr>
              <a:t>完全不放在心上。</a:t>
            </a:r>
          </a:p>
        </p:txBody>
      </p:sp>
      <p:sp>
        <p:nvSpPr>
          <p:cNvPr id="15" name="Text Box 4"/>
          <p:cNvSpPr txBox="1">
            <a:spLocks noChangeArrowheads="1"/>
          </p:cNvSpPr>
          <p:nvPr/>
        </p:nvSpPr>
        <p:spPr bwMode="auto">
          <a:xfrm>
            <a:off x="4545799" y="1765036"/>
            <a:ext cx="46163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zh-CN" altLang="en-US" sz="2400">
                <a:solidFill>
                  <a:srgbClr val="6E6E6C"/>
                </a:solidFill>
                <a:latin typeface="+mn-lt"/>
                <a:ea typeface="+mn-ea"/>
                <a:cs typeface="+mn-ea"/>
                <a:sym typeface="+mn-lt"/>
              </a:rPr>
              <a:t>不跟别人商量，按自己的见解定</a:t>
            </a:r>
            <a:r>
              <a:rPr lang="zh-CN" altLang="en-US" sz="2400" smtClean="0">
                <a:solidFill>
                  <a:srgbClr val="6E6E6C"/>
                </a:solidFill>
                <a:latin typeface="+mn-lt"/>
                <a:ea typeface="+mn-ea"/>
                <a:cs typeface="+mn-ea"/>
                <a:sym typeface="+mn-lt"/>
              </a:rPr>
              <a:t>。</a:t>
            </a:r>
            <a:endParaRPr lang="zh-CN" altLang="en-US" sz="2400">
              <a:solidFill>
                <a:srgbClr val="6E6E6C"/>
              </a:solidFill>
              <a:latin typeface="+mn-lt"/>
              <a:ea typeface="+mn-ea"/>
              <a:cs typeface="+mn-ea"/>
              <a:sym typeface="+mn-lt"/>
            </a:endParaRPr>
          </a:p>
        </p:txBody>
      </p:sp>
    </p:spTree>
    <p:extLst>
      <p:ext uri="{BB962C8B-B14F-4D97-AF65-F5344CB8AC3E}">
        <p14:creationId xmlns:p14="http://schemas.microsoft.com/office/powerpoint/2010/main" val="10913643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哺乳动物, 动物, 户外, 站立&#10;&#10;已生成极高可信度的说明">
            <a:extLst>
              <a:ext uri="{FF2B5EF4-FFF2-40B4-BE49-F238E27FC236}">
                <a16:creationId xmlns:a16="http://schemas.microsoft.com/office/drawing/2014/main" xmlns="" id="{8FFD20BF-43DA-40C6-B607-5CA538357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1240"/>
            <a:ext cx="12190413" cy="6857107"/>
          </a:xfrm>
          <a:prstGeom prst="rect">
            <a:avLst/>
          </a:prstGeom>
        </p:spPr>
      </p:pic>
      <p:sp>
        <p:nvSpPr>
          <p:cNvPr id="12" name="矩形 11">
            <a:extLst>
              <a:ext uri="{FF2B5EF4-FFF2-40B4-BE49-F238E27FC236}">
                <a16:creationId xmlns:a16="http://schemas.microsoft.com/office/drawing/2014/main" xmlns="" id="{D7FC8A26-6874-458F-B27C-FC1E48006FFA}"/>
              </a:ext>
            </a:extLst>
          </p:cNvPr>
          <p:cNvSpPr/>
          <p:nvPr/>
        </p:nvSpPr>
        <p:spPr bwMode="auto">
          <a:xfrm flipH="1">
            <a:off x="6538690" y="1905100"/>
            <a:ext cx="547426" cy="3648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spcBef>
                <a:spcPct val="50000"/>
              </a:spcBef>
            </a:pPr>
            <a:r>
              <a:rPr lang="zh-CN" altLang="en-US" sz="3600" spc="600" smtClean="0">
                <a:solidFill>
                  <a:srgbClr val="6E6E6C"/>
                </a:solidFill>
                <a:cs typeface="+mn-ea"/>
                <a:sym typeface="+mn-lt"/>
              </a:rPr>
              <a:t>课文赏析</a:t>
            </a:r>
            <a:endParaRPr lang="zh-CN" altLang="en-US" sz="3600" spc="600" dirty="0">
              <a:solidFill>
                <a:srgbClr val="6E6E6C"/>
              </a:solidFill>
              <a:cs typeface="+mn-ea"/>
              <a:sym typeface="+mn-lt"/>
            </a:endParaRPr>
          </a:p>
        </p:txBody>
      </p:sp>
      <p:cxnSp>
        <p:nvCxnSpPr>
          <p:cNvPr id="13" name="直接连接符 12">
            <a:extLst>
              <a:ext uri="{FF2B5EF4-FFF2-40B4-BE49-F238E27FC236}">
                <a16:creationId xmlns:a16="http://schemas.microsoft.com/office/drawing/2014/main" xmlns="" id="{5D4B29B7-F41E-40A0-8293-35F4480C0E7F}"/>
              </a:ext>
            </a:extLst>
          </p:cNvPr>
          <p:cNvCxnSpPr>
            <a:cxnSpLocks/>
          </p:cNvCxnSpPr>
          <p:nvPr/>
        </p:nvCxnSpPr>
        <p:spPr>
          <a:xfrm>
            <a:off x="6333134" y="1294552"/>
            <a:ext cx="0" cy="3324225"/>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a16="http://schemas.microsoft.com/office/drawing/2014/main" xmlns="" id="{DBB2D0B6-3723-4790-A437-25A2E3EFAA3B}"/>
              </a:ext>
            </a:extLst>
          </p:cNvPr>
          <p:cNvGrpSpPr/>
          <p:nvPr/>
        </p:nvGrpSpPr>
        <p:grpSpPr>
          <a:xfrm>
            <a:off x="5325989" y="1913137"/>
            <a:ext cx="1007142" cy="1705785"/>
            <a:chOff x="1763923" y="882284"/>
            <a:chExt cx="1007142" cy="1705785"/>
          </a:xfrm>
        </p:grpSpPr>
        <p:sp>
          <p:nvSpPr>
            <p:cNvPr id="15" name="_14">
              <a:extLst>
                <a:ext uri="{FF2B5EF4-FFF2-40B4-BE49-F238E27FC236}">
                  <a16:creationId xmlns:a16="http://schemas.microsoft.com/office/drawing/2014/main" xmlns="" id="{4517AD6E-E510-46E0-B4B9-14B047842A4E}"/>
                </a:ext>
              </a:extLst>
            </p:cNvPr>
            <p:cNvSpPr txBox="1">
              <a:spLocks noChangeArrowheads="1"/>
            </p:cNvSpPr>
            <p:nvPr/>
          </p:nvSpPr>
          <p:spPr bwMode="auto">
            <a:xfrm>
              <a:off x="1763923" y="882284"/>
              <a:ext cx="1007142" cy="1705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5400" b="1" spc="600" smtClean="0">
                  <a:solidFill>
                    <a:srgbClr val="6E6E6C"/>
                  </a:solidFill>
                  <a:latin typeface="+mn-lt"/>
                  <a:ea typeface="+mn-ea"/>
                  <a:cs typeface="+mn-ea"/>
                  <a:sym typeface="+mn-lt"/>
                </a:rPr>
                <a:t>3</a:t>
              </a:r>
              <a:endParaRPr lang="en-US" altLang="zh-CN" sz="5400" b="1" spc="600" dirty="0">
                <a:solidFill>
                  <a:srgbClr val="6E6E6C"/>
                </a:solidFill>
                <a:latin typeface="+mn-lt"/>
                <a:ea typeface="+mn-ea"/>
                <a:cs typeface="+mn-ea"/>
                <a:sym typeface="+mn-lt"/>
              </a:endParaRPr>
            </a:p>
            <a:p>
              <a:pPr algn="ctr"/>
              <a:r>
                <a:rPr lang="zh-CN" altLang="en-US" sz="5400" b="1" spc="600" smtClean="0">
                  <a:solidFill>
                    <a:srgbClr val="6E6E6C"/>
                  </a:solidFill>
                  <a:latin typeface="+mn-lt"/>
                  <a:ea typeface="+mn-ea"/>
                  <a:cs typeface="+mn-ea"/>
                  <a:sym typeface="+mn-lt"/>
                </a:rPr>
                <a:t>叁</a:t>
              </a:r>
              <a:endParaRPr lang="en-US" altLang="zh-CN" sz="5400" b="1" spc="600" dirty="0">
                <a:solidFill>
                  <a:srgbClr val="6E6E6C"/>
                </a:solidFill>
                <a:latin typeface="+mn-lt"/>
                <a:ea typeface="+mn-ea"/>
                <a:cs typeface="+mn-ea"/>
                <a:sym typeface="+mn-lt"/>
              </a:endParaRPr>
            </a:p>
          </p:txBody>
        </p:sp>
        <p:sp>
          <p:nvSpPr>
            <p:cNvPr id="16" name="椭圆 15">
              <a:extLst>
                <a:ext uri="{FF2B5EF4-FFF2-40B4-BE49-F238E27FC236}">
                  <a16:creationId xmlns:a16="http://schemas.microsoft.com/office/drawing/2014/main" xmlns="" id="{6BD4EC35-5AA4-4447-8AC6-CE1F08ECAF1E}"/>
                </a:ext>
              </a:extLst>
            </p:cNvPr>
            <p:cNvSpPr/>
            <p:nvPr/>
          </p:nvSpPr>
          <p:spPr>
            <a:xfrm>
              <a:off x="2171492" y="1687968"/>
              <a:ext cx="111682" cy="111682"/>
            </a:xfrm>
            <a:prstGeom prst="ellipse">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spc="600">
                <a:solidFill>
                  <a:srgbClr val="6E6E6C"/>
                </a:solidFill>
                <a:cs typeface="+mn-ea"/>
                <a:sym typeface="+mn-lt"/>
              </a:endParaRPr>
            </a:p>
          </p:txBody>
        </p:sp>
      </p:grpSp>
    </p:spTree>
    <p:extLst>
      <p:ext uri="{BB962C8B-B14F-4D97-AF65-F5344CB8AC3E}">
        <p14:creationId xmlns:p14="http://schemas.microsoft.com/office/powerpoint/2010/main" val="359748351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750"/>
                                        <p:tgtEl>
                                          <p:spTgt spid="14"/>
                                        </p:tgtEl>
                                      </p:cBhvr>
                                    </p:animEffect>
                                    <p:anim calcmode="lin" valueType="num">
                                      <p:cBhvr>
                                        <p:cTn id="12" dur="750" fill="hold"/>
                                        <p:tgtEl>
                                          <p:spTgt spid="14"/>
                                        </p:tgtEl>
                                        <p:attrNameLst>
                                          <p:attrName>ppt_x</p:attrName>
                                        </p:attrNameLst>
                                      </p:cBhvr>
                                      <p:tavLst>
                                        <p:tav tm="0">
                                          <p:val>
                                            <p:strVal val="#ppt_x"/>
                                          </p:val>
                                        </p:tav>
                                        <p:tav tm="100000">
                                          <p:val>
                                            <p:strVal val="#ppt_x"/>
                                          </p:val>
                                        </p:tav>
                                      </p:tavLst>
                                    </p:anim>
                                    <p:anim calcmode="lin" valueType="num">
                                      <p:cBhvr>
                                        <p:cTn id="13" dur="75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4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outHorizontal)">
                                      <p:cBhvr>
                                        <p:cTn id="17" dur="500"/>
                                        <p:tgtEl>
                                          <p:spTgt spid="13"/>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课</a:t>
              </a:r>
              <a:r>
                <a:rPr lang="zh-CN" altLang="en-US" sz="3200" b="1" spc="600" smtClean="0">
                  <a:solidFill>
                    <a:srgbClr val="6E6E6C"/>
                  </a:solidFill>
                  <a:cs typeface="+mn-ea"/>
                  <a:sym typeface="+mn-lt"/>
                </a:rPr>
                <a:t>文赏析</a:t>
              </a:r>
              <a:endParaRPr lang="zh-CN" altLang="en-US" sz="3200" b="1" spc="600" dirty="0">
                <a:solidFill>
                  <a:srgbClr val="6E6E6C"/>
                </a:solidFill>
                <a:cs typeface="+mn-ea"/>
                <a:sym typeface="+mn-lt"/>
              </a:endParaRPr>
            </a:p>
          </p:txBody>
        </p:sp>
      </p:grpSp>
      <p:sp>
        <p:nvSpPr>
          <p:cNvPr id="5" name="Rectangle 5"/>
          <p:cNvSpPr>
            <a:spLocks noChangeArrowheads="1"/>
          </p:cNvSpPr>
          <p:nvPr/>
        </p:nvSpPr>
        <p:spPr bwMode="auto">
          <a:xfrm>
            <a:off x="2729706" y="1139831"/>
            <a:ext cx="67310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en-US" altLang="zh-CN" sz="2800" smtClean="0">
                <a:solidFill>
                  <a:srgbClr val="6E6E6C"/>
                </a:solidFill>
                <a:latin typeface="+mn-lt"/>
                <a:ea typeface="+mn-ea"/>
                <a:cs typeface="+mn-ea"/>
                <a:sym typeface="+mn-lt"/>
              </a:rPr>
              <a:t>2.</a:t>
            </a:r>
            <a:r>
              <a:rPr lang="zh-CN" altLang="en-US" sz="2800" smtClean="0">
                <a:solidFill>
                  <a:srgbClr val="6E6E6C"/>
                </a:solidFill>
                <a:latin typeface="+mn-lt"/>
                <a:ea typeface="+mn-ea"/>
                <a:cs typeface="+mn-ea"/>
                <a:sym typeface="+mn-lt"/>
              </a:rPr>
              <a:t>文学常识：</a:t>
            </a:r>
          </a:p>
          <a:p>
            <a:pPr eaLnBrk="1" hangingPunct="1"/>
            <a:endParaRPr lang="en-US" altLang="zh-CN" sz="2800" smtClean="0">
              <a:solidFill>
                <a:srgbClr val="6E6E6C"/>
              </a:solidFill>
              <a:latin typeface="+mn-lt"/>
              <a:ea typeface="+mn-ea"/>
              <a:cs typeface="+mn-ea"/>
              <a:sym typeface="+mn-lt"/>
            </a:endParaRPr>
          </a:p>
          <a:p>
            <a:pPr eaLnBrk="1" hangingPunct="1"/>
            <a:r>
              <a:rPr lang="zh-CN" altLang="en-US" sz="2800" smtClean="0">
                <a:solidFill>
                  <a:srgbClr val="6E6E6C"/>
                </a:solidFill>
                <a:latin typeface="+mn-lt"/>
                <a:ea typeface="+mn-ea"/>
                <a:cs typeface="+mn-ea"/>
                <a:sym typeface="+mn-lt"/>
              </a:rPr>
              <a:t>小说是以刻画人物为中心，通过完整的故事情节和具体的环境描写来反映社会生活的一种文学体裁。</a:t>
            </a:r>
            <a:r>
              <a:rPr lang="zh-CN" altLang="en-US" sz="2800" smtClean="0">
                <a:solidFill>
                  <a:srgbClr val="DE270E"/>
                </a:solidFill>
                <a:latin typeface="+mn-lt"/>
                <a:ea typeface="+mn-ea"/>
                <a:cs typeface="+mn-ea"/>
                <a:sym typeface="+mn-lt"/>
              </a:rPr>
              <a:t>小说的三要素：人物、故事情节、环境</a:t>
            </a:r>
            <a:r>
              <a:rPr lang="zh-CN" altLang="en-US" sz="2800" smtClean="0">
                <a:solidFill>
                  <a:srgbClr val="6E6E6C"/>
                </a:solidFill>
                <a:latin typeface="+mn-lt"/>
                <a:ea typeface="+mn-ea"/>
                <a:cs typeface="+mn-ea"/>
                <a:sym typeface="+mn-lt"/>
              </a:rPr>
              <a:t>（自然环境和社会环境）。</a:t>
            </a:r>
          </a:p>
          <a:p>
            <a:pPr eaLnBrk="1" hangingPunct="1"/>
            <a:r>
              <a:rPr lang="zh-CN" altLang="en-US" sz="2800" smtClean="0">
                <a:solidFill>
                  <a:srgbClr val="6E6E6C"/>
                </a:solidFill>
                <a:latin typeface="+mn-lt"/>
                <a:ea typeface="+mn-ea"/>
                <a:cs typeface="+mn-ea"/>
                <a:sym typeface="+mn-lt"/>
              </a:rPr>
              <a:t>小说包含人物、环境、</a:t>
            </a:r>
            <a:r>
              <a:rPr lang="zh-CN" altLang="en-US" sz="2800" smtClean="0">
                <a:solidFill>
                  <a:srgbClr val="DE270E"/>
                </a:solidFill>
                <a:latin typeface="+mn-lt"/>
                <a:ea typeface="+mn-ea"/>
                <a:cs typeface="+mn-ea"/>
                <a:sym typeface="+mn-lt"/>
              </a:rPr>
              <a:t>故事情节：其中情节又包括：开端、发展、高潮和结局</a:t>
            </a:r>
            <a:r>
              <a:rPr lang="zh-CN" altLang="en-US" sz="2800" smtClean="0">
                <a:solidFill>
                  <a:srgbClr val="6E6E6C"/>
                </a:solidFill>
                <a:latin typeface="+mn-lt"/>
                <a:ea typeface="+mn-ea"/>
                <a:cs typeface="+mn-ea"/>
                <a:sym typeface="+mn-lt"/>
              </a:rPr>
              <a:t>。本文以羚羊木雕为线索，贯穿全文。</a:t>
            </a:r>
            <a:endParaRPr lang="zh-CN" altLang="en-US" sz="2800">
              <a:solidFill>
                <a:srgbClr val="6E6E6C"/>
              </a:solidFill>
              <a:latin typeface="+mn-lt"/>
              <a:ea typeface="+mn-ea"/>
              <a:cs typeface="+mn-ea"/>
              <a:sym typeface="+mn-lt"/>
            </a:endParaRPr>
          </a:p>
        </p:txBody>
      </p:sp>
    </p:spTree>
    <p:extLst>
      <p:ext uri="{BB962C8B-B14F-4D97-AF65-F5344CB8AC3E}">
        <p14:creationId xmlns:p14="http://schemas.microsoft.com/office/powerpoint/2010/main" val="276490585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课</a:t>
              </a:r>
              <a:r>
                <a:rPr lang="zh-CN" altLang="en-US" sz="3200" b="1" spc="600" smtClean="0">
                  <a:solidFill>
                    <a:srgbClr val="6E6E6C"/>
                  </a:solidFill>
                  <a:cs typeface="+mn-ea"/>
                  <a:sym typeface="+mn-lt"/>
                </a:rPr>
                <a:t>文赏析</a:t>
              </a:r>
              <a:endParaRPr lang="zh-CN" altLang="en-US" sz="3200" b="1" spc="600" dirty="0">
                <a:solidFill>
                  <a:srgbClr val="6E6E6C"/>
                </a:solidFill>
                <a:cs typeface="+mn-ea"/>
                <a:sym typeface="+mn-lt"/>
              </a:endParaRPr>
            </a:p>
          </p:txBody>
        </p:sp>
      </p:grpSp>
      <p:sp>
        <p:nvSpPr>
          <p:cNvPr id="6" name="Text Box 2"/>
          <p:cNvSpPr txBox="1">
            <a:spLocks noChangeArrowheads="1"/>
          </p:cNvSpPr>
          <p:nvPr/>
        </p:nvSpPr>
        <p:spPr bwMode="auto">
          <a:xfrm>
            <a:off x="2723721" y="1539784"/>
            <a:ext cx="7382364" cy="319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2021404" algn="ctr" rotWithShape="0">
                    <a:schemeClr val="hlink"/>
                  </a:outerShdw>
                </a:effectLst>
              </a14:hiddenEffects>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lnSpc>
                <a:spcPct val="120000"/>
              </a:lnSpc>
            </a:pPr>
            <a:r>
              <a:rPr lang="zh-CN" altLang="en-US" sz="2800">
                <a:solidFill>
                  <a:srgbClr val="DE270E"/>
                </a:solidFill>
                <a:latin typeface="+mn-lt"/>
                <a:ea typeface="+mn-ea"/>
                <a:cs typeface="+mn-ea"/>
                <a:sym typeface="+mn-lt"/>
              </a:rPr>
              <a:t>妈妈</a:t>
            </a:r>
            <a:r>
              <a:rPr lang="zh-CN" altLang="en-US" sz="2800">
                <a:solidFill>
                  <a:srgbClr val="6E6E6C"/>
                </a:solidFill>
                <a:latin typeface="+mn-lt"/>
                <a:ea typeface="+mn-ea"/>
                <a:cs typeface="+mn-ea"/>
                <a:sym typeface="+mn-lt"/>
              </a:rPr>
              <a:t>：那只羚羊哪儿去了？</a:t>
            </a:r>
            <a:r>
              <a:rPr lang="zh-CN" altLang="en-US" sz="2800">
                <a:solidFill>
                  <a:srgbClr val="DE270E"/>
                </a:solidFill>
                <a:latin typeface="+mn-lt"/>
                <a:ea typeface="+mn-ea"/>
                <a:cs typeface="+mn-ea"/>
                <a:sym typeface="+mn-lt"/>
              </a:rPr>
              <a:t>（突然）</a:t>
            </a:r>
          </a:p>
          <a:p>
            <a:pPr eaLnBrk="0" hangingPunct="0">
              <a:lnSpc>
                <a:spcPct val="120000"/>
              </a:lnSpc>
            </a:pPr>
            <a:r>
              <a:rPr lang="zh-CN" altLang="en-US" sz="2800">
                <a:solidFill>
                  <a:srgbClr val="DE270E"/>
                </a:solidFill>
                <a:latin typeface="+mn-lt"/>
                <a:ea typeface="+mn-ea"/>
                <a:cs typeface="+mn-ea"/>
                <a:sym typeface="+mn-lt"/>
              </a:rPr>
              <a:t>我</a:t>
            </a:r>
            <a:r>
              <a:rPr lang="zh-CN" altLang="en-US" sz="2800">
                <a:solidFill>
                  <a:srgbClr val="6E6E6C"/>
                </a:solidFill>
                <a:latin typeface="+mn-lt"/>
                <a:ea typeface="+mn-ea"/>
                <a:cs typeface="+mn-ea"/>
                <a:sym typeface="+mn-lt"/>
              </a:rPr>
              <a:t>：爸爸不是说给我了么？</a:t>
            </a:r>
            <a:r>
              <a:rPr lang="zh-CN" altLang="en-US" sz="2800">
                <a:solidFill>
                  <a:srgbClr val="DE270E"/>
                </a:solidFill>
                <a:latin typeface="+mn-lt"/>
                <a:ea typeface="+mn-ea"/>
                <a:cs typeface="+mn-ea"/>
                <a:sym typeface="+mn-lt"/>
              </a:rPr>
              <a:t>（小声地）</a:t>
            </a:r>
          </a:p>
          <a:p>
            <a:pPr eaLnBrk="0" hangingPunct="0">
              <a:lnSpc>
                <a:spcPct val="120000"/>
              </a:lnSpc>
            </a:pPr>
            <a:r>
              <a:rPr lang="zh-CN" altLang="en-US" sz="2800">
                <a:solidFill>
                  <a:srgbClr val="DE270E"/>
                </a:solidFill>
                <a:latin typeface="+mn-lt"/>
                <a:ea typeface="+mn-ea"/>
                <a:cs typeface="+mn-ea"/>
                <a:sym typeface="+mn-lt"/>
              </a:rPr>
              <a:t>妈妈</a:t>
            </a:r>
            <a:r>
              <a:rPr lang="zh-CN" altLang="en-US" sz="2800">
                <a:solidFill>
                  <a:srgbClr val="6E6E6C"/>
                </a:solidFill>
                <a:latin typeface="+mn-lt"/>
                <a:ea typeface="+mn-ea"/>
                <a:cs typeface="+mn-ea"/>
                <a:sym typeface="+mn-lt"/>
              </a:rPr>
              <a:t>：我知道给你了，可是现在它在哪儿？</a:t>
            </a:r>
          </a:p>
          <a:p>
            <a:pPr eaLnBrk="0" hangingPunct="0">
              <a:lnSpc>
                <a:spcPct val="120000"/>
              </a:lnSpc>
            </a:pPr>
            <a:r>
              <a:rPr lang="zh-CN" altLang="en-US" sz="2800">
                <a:solidFill>
                  <a:srgbClr val="DE270E"/>
                </a:solidFill>
                <a:latin typeface="+mn-lt"/>
                <a:ea typeface="+mn-ea"/>
                <a:cs typeface="+mn-ea"/>
                <a:sym typeface="+mn-lt"/>
              </a:rPr>
              <a:t>我</a:t>
            </a:r>
            <a:r>
              <a:rPr lang="zh-CN" altLang="en-US" sz="2800">
                <a:solidFill>
                  <a:srgbClr val="6E6E6C"/>
                </a:solidFill>
                <a:latin typeface="+mn-lt"/>
                <a:ea typeface="+mn-ea"/>
                <a:cs typeface="+mn-ea"/>
                <a:sym typeface="+mn-lt"/>
              </a:rPr>
              <a:t>：我把它收起来了。</a:t>
            </a:r>
          </a:p>
          <a:p>
            <a:pPr eaLnBrk="0" hangingPunct="0">
              <a:lnSpc>
                <a:spcPct val="120000"/>
              </a:lnSpc>
            </a:pPr>
            <a:r>
              <a:rPr lang="zh-CN" altLang="en-US" sz="2800">
                <a:solidFill>
                  <a:srgbClr val="DE270E"/>
                </a:solidFill>
                <a:latin typeface="+mn-lt"/>
                <a:ea typeface="+mn-ea"/>
                <a:cs typeface="+mn-ea"/>
                <a:sym typeface="+mn-lt"/>
              </a:rPr>
              <a:t>妈妈</a:t>
            </a:r>
            <a:r>
              <a:rPr lang="zh-CN" altLang="en-US" sz="2800">
                <a:solidFill>
                  <a:srgbClr val="6E6E6C"/>
                </a:solidFill>
                <a:latin typeface="+mn-lt"/>
                <a:ea typeface="+mn-ea"/>
                <a:cs typeface="+mn-ea"/>
                <a:sym typeface="+mn-lt"/>
              </a:rPr>
              <a:t>：放在哪儿了？拿来我看看。要说实话</a:t>
            </a:r>
            <a:r>
              <a:rPr lang="en-US" altLang="zh-CN" sz="2800">
                <a:solidFill>
                  <a:srgbClr val="6E6E6C"/>
                </a:solidFill>
                <a:latin typeface="+mn-lt"/>
                <a:ea typeface="+mn-ea"/>
                <a:cs typeface="+mn-ea"/>
                <a:sym typeface="+mn-lt"/>
              </a:rPr>
              <a:t>……</a:t>
            </a:r>
            <a:r>
              <a:rPr lang="zh-CN" altLang="en-US" sz="2800">
                <a:solidFill>
                  <a:srgbClr val="6E6E6C"/>
                </a:solidFill>
                <a:latin typeface="+mn-lt"/>
                <a:ea typeface="+mn-ea"/>
                <a:cs typeface="+mn-ea"/>
                <a:sym typeface="+mn-lt"/>
              </a:rPr>
              <a:t>是不是拿出去卖了？</a:t>
            </a:r>
            <a:r>
              <a:rPr lang="zh-CN" altLang="en-US" sz="2800">
                <a:solidFill>
                  <a:srgbClr val="DE270E"/>
                </a:solidFill>
                <a:latin typeface="+mn-lt"/>
                <a:ea typeface="+mn-ea"/>
                <a:cs typeface="+mn-ea"/>
                <a:sym typeface="+mn-lt"/>
              </a:rPr>
              <a:t>（十分严</a:t>
            </a:r>
            <a:r>
              <a:rPr lang="zh-CN" altLang="en-US" sz="2800" smtClean="0">
                <a:solidFill>
                  <a:srgbClr val="DE270E"/>
                </a:solidFill>
                <a:latin typeface="+mn-lt"/>
                <a:ea typeface="+mn-ea"/>
                <a:cs typeface="+mn-ea"/>
                <a:sym typeface="+mn-lt"/>
              </a:rPr>
              <a:t>厉）</a:t>
            </a:r>
          </a:p>
        </p:txBody>
      </p:sp>
    </p:spTree>
    <p:extLst>
      <p:ext uri="{BB962C8B-B14F-4D97-AF65-F5344CB8AC3E}">
        <p14:creationId xmlns:p14="http://schemas.microsoft.com/office/powerpoint/2010/main" val="427649699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课</a:t>
              </a:r>
              <a:r>
                <a:rPr lang="zh-CN" altLang="en-US" sz="3200" b="1" spc="600" smtClean="0">
                  <a:solidFill>
                    <a:srgbClr val="6E6E6C"/>
                  </a:solidFill>
                  <a:cs typeface="+mn-ea"/>
                  <a:sym typeface="+mn-lt"/>
                </a:rPr>
                <a:t>文赏析</a:t>
              </a:r>
              <a:endParaRPr lang="zh-CN" altLang="en-US" sz="3200" b="1" spc="600" dirty="0">
                <a:solidFill>
                  <a:srgbClr val="6E6E6C"/>
                </a:solidFill>
                <a:cs typeface="+mn-ea"/>
                <a:sym typeface="+mn-lt"/>
              </a:endParaRPr>
            </a:p>
          </p:txBody>
        </p:sp>
      </p:grpSp>
      <p:sp>
        <p:nvSpPr>
          <p:cNvPr id="5" name="Rectangle 2"/>
          <p:cNvSpPr>
            <a:spLocks noRot="1" noChangeArrowheads="1"/>
          </p:cNvSpPr>
          <p:nvPr/>
        </p:nvSpPr>
        <p:spPr bwMode="auto">
          <a:xfrm>
            <a:off x="2173287" y="888634"/>
            <a:ext cx="8302625" cy="4978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r>
              <a:rPr lang="zh-CN" altLang="en-US" sz="2800">
                <a:solidFill>
                  <a:srgbClr val="DE270E"/>
                </a:solidFill>
                <a:latin typeface="+mn-lt"/>
                <a:ea typeface="+mn-ea"/>
                <a:cs typeface="+mn-ea"/>
                <a:sym typeface="+mn-lt"/>
              </a:rPr>
              <a:t>我：</a:t>
            </a:r>
            <a:r>
              <a:rPr lang="zh-CN" altLang="en-US" sz="2800">
                <a:solidFill>
                  <a:srgbClr val="6E6E6C"/>
                </a:solidFill>
                <a:latin typeface="+mn-lt"/>
                <a:ea typeface="+mn-ea"/>
                <a:cs typeface="+mn-ea"/>
                <a:sym typeface="+mn-lt"/>
              </a:rPr>
              <a:t>没有卖</a:t>
            </a:r>
            <a:r>
              <a:rPr lang="en-US" altLang="zh-CN" sz="2800">
                <a:solidFill>
                  <a:srgbClr val="6E6E6C"/>
                </a:solidFill>
                <a:latin typeface="+mn-lt"/>
                <a:ea typeface="+mn-ea"/>
                <a:cs typeface="+mn-ea"/>
                <a:sym typeface="+mn-lt"/>
              </a:rPr>
              <a:t>……</a:t>
            </a:r>
            <a:r>
              <a:rPr lang="zh-CN" altLang="en-US" sz="2800">
                <a:solidFill>
                  <a:srgbClr val="6E6E6C"/>
                </a:solidFill>
                <a:latin typeface="+mn-lt"/>
                <a:ea typeface="+mn-ea"/>
                <a:cs typeface="+mn-ea"/>
                <a:sym typeface="+mn-lt"/>
              </a:rPr>
              <a:t>我送人了。</a:t>
            </a:r>
            <a:r>
              <a:rPr lang="zh-CN" altLang="en-US" sz="2800">
                <a:solidFill>
                  <a:srgbClr val="DE270E"/>
                </a:solidFill>
                <a:latin typeface="+mn-lt"/>
                <a:ea typeface="+mn-ea"/>
                <a:cs typeface="+mn-ea"/>
                <a:sym typeface="+mn-lt"/>
              </a:rPr>
              <a:t>（声音发抖）</a:t>
            </a:r>
            <a:r>
              <a:rPr lang="zh-CN" altLang="en-US" sz="2800">
                <a:solidFill>
                  <a:srgbClr val="6E6E6C"/>
                </a:solidFill>
                <a:latin typeface="+mn-lt"/>
                <a:ea typeface="+mn-ea"/>
                <a:cs typeface="+mn-ea"/>
                <a:sym typeface="+mn-lt"/>
              </a:rPr>
              <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妈妈：</a:t>
            </a:r>
            <a:r>
              <a:rPr lang="zh-CN" altLang="en-US" sz="2800">
                <a:solidFill>
                  <a:srgbClr val="6E6E6C"/>
                </a:solidFill>
                <a:latin typeface="+mn-lt"/>
                <a:ea typeface="+mn-ea"/>
                <a:cs typeface="+mn-ea"/>
                <a:sym typeface="+mn-lt"/>
              </a:rPr>
              <a:t>送给谁了？告诉我！</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我：</a:t>
            </a:r>
            <a:r>
              <a:rPr lang="zh-CN" altLang="en-US" sz="2800">
                <a:solidFill>
                  <a:srgbClr val="6E6E6C"/>
                </a:solidFill>
                <a:latin typeface="+mn-lt"/>
                <a:ea typeface="+mn-ea"/>
                <a:cs typeface="+mn-ea"/>
                <a:sym typeface="+mn-lt"/>
              </a:rPr>
              <a:t>送给万芳了，她是我最好的朋友。</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妈妈：</a:t>
            </a:r>
            <a:r>
              <a:rPr lang="zh-CN" altLang="en-US" sz="2800">
                <a:solidFill>
                  <a:srgbClr val="6E6E6C"/>
                </a:solidFill>
                <a:latin typeface="+mn-lt"/>
                <a:ea typeface="+mn-ea"/>
                <a:cs typeface="+mn-ea"/>
                <a:sym typeface="+mn-lt"/>
              </a:rPr>
              <a:t>你现在就去把它要回来！那么贵重的东西怎么能随便送人呢？要不我和你一起去！</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我：</a:t>
            </a:r>
            <a:r>
              <a:rPr lang="zh-CN" altLang="en-US" sz="2800">
                <a:solidFill>
                  <a:srgbClr val="6E6E6C"/>
                </a:solidFill>
                <a:latin typeface="+mn-lt"/>
                <a:ea typeface="+mn-ea"/>
                <a:cs typeface="+mn-ea"/>
                <a:sym typeface="+mn-lt"/>
              </a:rPr>
              <a:t>不！</a:t>
            </a:r>
            <a:r>
              <a:rPr lang="zh-CN" altLang="en-US" sz="2800">
                <a:solidFill>
                  <a:srgbClr val="DE270E"/>
                </a:solidFill>
                <a:latin typeface="+mn-lt"/>
                <a:ea typeface="+mn-ea"/>
                <a:cs typeface="+mn-ea"/>
                <a:sym typeface="+mn-lt"/>
              </a:rPr>
              <a:t>（哭着喊）</a:t>
            </a:r>
            <a:r>
              <a:rPr lang="zh-CN" altLang="en-US" sz="2800">
                <a:solidFill>
                  <a:srgbClr val="6E6E6C"/>
                </a:solidFill>
                <a:latin typeface="+mn-lt"/>
                <a:ea typeface="+mn-ea"/>
                <a:cs typeface="+mn-ea"/>
                <a:sym typeface="+mn-lt"/>
              </a:rPr>
              <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爸爸：</a:t>
            </a:r>
            <a:r>
              <a:rPr lang="zh-CN" altLang="en-US" sz="2800">
                <a:solidFill>
                  <a:srgbClr val="6E6E6C"/>
                </a:solidFill>
                <a:latin typeface="+mn-lt"/>
                <a:ea typeface="+mn-ea"/>
                <a:cs typeface="+mn-ea"/>
                <a:sym typeface="+mn-lt"/>
              </a:rPr>
              <a:t>小朋友之间不是不可以送东西，但是，要看什么样的东西。这样贵重的东西不象一块点心一盒糖，怎么能自作主张呢？</a:t>
            </a:r>
            <a:r>
              <a:rPr lang="zh-CN" altLang="en-US" sz="2800">
                <a:solidFill>
                  <a:srgbClr val="DE270E"/>
                </a:solidFill>
                <a:latin typeface="+mn-lt"/>
                <a:ea typeface="+mn-ea"/>
                <a:cs typeface="+mn-ea"/>
                <a:sym typeface="+mn-lt"/>
              </a:rPr>
              <a:t>（声音平静）</a:t>
            </a:r>
            <a:r>
              <a:rPr lang="zh-CN" altLang="en-US" sz="2800">
                <a:solidFill>
                  <a:srgbClr val="6E6E6C"/>
                </a:solidFill>
                <a:latin typeface="+mn-lt"/>
                <a:ea typeface="+mn-ea"/>
                <a:cs typeface="+mn-ea"/>
                <a:sym typeface="+mn-lt"/>
              </a:rPr>
              <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我：</a:t>
            </a:r>
            <a:r>
              <a:rPr lang="zh-CN" altLang="en-US" sz="2800">
                <a:solidFill>
                  <a:srgbClr val="6E6E6C"/>
                </a:solidFill>
                <a:latin typeface="+mn-lt"/>
                <a:ea typeface="+mn-ea"/>
                <a:cs typeface="+mn-ea"/>
                <a:sym typeface="+mn-lt"/>
              </a:rPr>
              <a:t>您已经给我了</a:t>
            </a:r>
            <a:r>
              <a:rPr lang="zh-CN" altLang="en-US" sz="2800" smtClean="0">
                <a:solidFill>
                  <a:srgbClr val="6E6E6C"/>
                </a:solidFill>
                <a:latin typeface="+mn-lt"/>
                <a:ea typeface="+mn-ea"/>
                <a:cs typeface="+mn-ea"/>
                <a:sym typeface="+mn-lt"/>
              </a:rPr>
              <a:t>。</a:t>
            </a:r>
            <a:endParaRPr lang="zh-CN" altLang="en-US" sz="2800">
              <a:solidFill>
                <a:srgbClr val="6E6E6C"/>
              </a:solidFill>
              <a:latin typeface="+mn-lt"/>
              <a:ea typeface="+mn-ea"/>
              <a:cs typeface="+mn-ea"/>
              <a:sym typeface="+mn-lt"/>
            </a:endParaRPr>
          </a:p>
        </p:txBody>
      </p:sp>
    </p:spTree>
    <p:extLst>
      <p:ext uri="{BB962C8B-B14F-4D97-AF65-F5344CB8AC3E}">
        <p14:creationId xmlns:p14="http://schemas.microsoft.com/office/powerpoint/2010/main" val="387005691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课</a:t>
              </a:r>
              <a:r>
                <a:rPr lang="zh-CN" altLang="en-US" sz="3200" b="1" spc="600" smtClean="0">
                  <a:solidFill>
                    <a:srgbClr val="6E6E6C"/>
                  </a:solidFill>
                  <a:cs typeface="+mn-ea"/>
                  <a:sym typeface="+mn-lt"/>
                </a:rPr>
                <a:t>文赏析</a:t>
              </a:r>
              <a:endParaRPr lang="zh-CN" altLang="en-US" sz="3200" b="1" spc="600" dirty="0">
                <a:solidFill>
                  <a:srgbClr val="6E6E6C"/>
                </a:solidFill>
                <a:cs typeface="+mn-ea"/>
                <a:sym typeface="+mn-lt"/>
              </a:endParaRPr>
            </a:p>
          </p:txBody>
        </p:sp>
      </p:grpSp>
      <p:sp>
        <p:nvSpPr>
          <p:cNvPr id="5" name="Rectangle 2"/>
          <p:cNvSpPr>
            <a:spLocks noChangeArrowheads="1"/>
          </p:cNvSpPr>
          <p:nvPr/>
        </p:nvSpPr>
        <p:spPr bwMode="auto">
          <a:xfrm>
            <a:off x="1916906" y="1139831"/>
            <a:ext cx="8991600" cy="4142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lnSpc>
                <a:spcPct val="120000"/>
              </a:lnSpc>
              <a:spcBef>
                <a:spcPct val="50000"/>
              </a:spcBef>
            </a:pPr>
            <a:r>
              <a:rPr lang="zh-CN" altLang="en-US" sz="2800">
                <a:solidFill>
                  <a:srgbClr val="DE270E"/>
                </a:solidFill>
                <a:latin typeface="+mn-lt"/>
                <a:ea typeface="+mn-ea"/>
                <a:cs typeface="+mn-ea"/>
                <a:sym typeface="+mn-lt"/>
              </a:rPr>
              <a:t>爸爸：</a:t>
            </a:r>
            <a:r>
              <a:rPr lang="zh-CN" altLang="en-US" sz="2800">
                <a:solidFill>
                  <a:srgbClr val="6E6E6C"/>
                </a:solidFill>
                <a:latin typeface="+mn-lt"/>
                <a:ea typeface="+mn-ea"/>
                <a:cs typeface="+mn-ea"/>
                <a:sym typeface="+mn-lt"/>
              </a:rPr>
              <a:t>是的，这是爸爸给你的，可并没有允许你拿去送人啊！</a:t>
            </a:r>
          </a:p>
          <a:p>
            <a:pPr eaLnBrk="0" hangingPunct="0">
              <a:lnSpc>
                <a:spcPct val="120000"/>
              </a:lnSpc>
              <a:spcBef>
                <a:spcPct val="50000"/>
              </a:spcBef>
            </a:pPr>
            <a:r>
              <a:rPr lang="zh-CN" altLang="en-US" sz="2800">
                <a:solidFill>
                  <a:srgbClr val="DE270E"/>
                </a:solidFill>
                <a:latin typeface="+mn-lt"/>
                <a:ea typeface="+mn-ea"/>
                <a:cs typeface="+mn-ea"/>
                <a:sym typeface="+mn-lt"/>
              </a:rPr>
              <a:t>妈妈：</a:t>
            </a:r>
            <a:r>
              <a:rPr lang="zh-CN" altLang="en-US" sz="2800">
                <a:solidFill>
                  <a:srgbClr val="6E6E6C"/>
                </a:solidFill>
                <a:latin typeface="+mn-lt"/>
                <a:ea typeface="+mn-ea"/>
                <a:cs typeface="+mn-ea"/>
                <a:sym typeface="+mn-lt"/>
              </a:rPr>
              <a:t>不是妈妈不懂道理，你把这盒糖送给你的好朋友</a:t>
            </a:r>
            <a:r>
              <a:rPr lang="en-US" altLang="zh-CN" sz="2800">
                <a:solidFill>
                  <a:srgbClr val="6E6E6C"/>
                </a:solidFill>
                <a:latin typeface="+mn-lt"/>
                <a:ea typeface="+mn-ea"/>
                <a:cs typeface="+mn-ea"/>
                <a:sym typeface="+mn-lt"/>
              </a:rPr>
              <a:t>……</a:t>
            </a:r>
            <a:r>
              <a:rPr lang="zh-CN" altLang="en-US" sz="2800">
                <a:solidFill>
                  <a:srgbClr val="6E6E6C"/>
                </a:solidFill>
                <a:latin typeface="+mn-lt"/>
                <a:ea typeface="+mn-ea"/>
                <a:cs typeface="+mn-ea"/>
                <a:sym typeface="+mn-lt"/>
              </a:rPr>
              <a:t>那只羚羊，就是爸爸妈妈也舍不得送人啊！</a:t>
            </a:r>
          </a:p>
          <a:p>
            <a:pPr eaLnBrk="0" hangingPunct="0">
              <a:lnSpc>
                <a:spcPct val="120000"/>
              </a:lnSpc>
              <a:spcBef>
                <a:spcPct val="50000"/>
              </a:spcBef>
            </a:pPr>
            <a:r>
              <a:rPr lang="zh-CN" altLang="en-US" sz="2800">
                <a:solidFill>
                  <a:srgbClr val="DE270E"/>
                </a:solidFill>
                <a:latin typeface="+mn-lt"/>
                <a:ea typeface="+mn-ea"/>
                <a:cs typeface="+mn-ea"/>
                <a:sym typeface="+mn-lt"/>
              </a:rPr>
              <a:t>奶奶：</a:t>
            </a:r>
            <a:r>
              <a:rPr lang="zh-CN" altLang="en-US" sz="2800">
                <a:solidFill>
                  <a:srgbClr val="6E6E6C"/>
                </a:solidFill>
                <a:latin typeface="+mn-lt"/>
                <a:ea typeface="+mn-ea"/>
                <a:cs typeface="+mn-ea"/>
                <a:sym typeface="+mn-lt"/>
              </a:rPr>
              <a:t>算了吧，这样多不好！</a:t>
            </a:r>
            <a:r>
              <a:rPr lang="zh-CN" altLang="en-US" sz="2800">
                <a:solidFill>
                  <a:srgbClr val="DE270E"/>
                </a:solidFill>
                <a:latin typeface="+mn-lt"/>
                <a:ea typeface="+mn-ea"/>
                <a:cs typeface="+mn-ea"/>
                <a:sym typeface="+mn-lt"/>
              </a:rPr>
              <a:t>（突然）</a:t>
            </a:r>
            <a:r>
              <a:rPr lang="zh-CN" altLang="en-US" sz="2800">
                <a:solidFill>
                  <a:srgbClr val="6E6E6C"/>
                </a:solidFill>
                <a:latin typeface="+mn-lt"/>
                <a:ea typeface="+mn-ea"/>
                <a:cs typeface="+mn-ea"/>
                <a:sym typeface="+mn-lt"/>
              </a:rPr>
              <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妈妈：</a:t>
            </a:r>
            <a:r>
              <a:rPr lang="zh-CN" altLang="en-US" sz="2800">
                <a:solidFill>
                  <a:srgbClr val="6E6E6C"/>
                </a:solidFill>
                <a:latin typeface="+mn-lt"/>
                <a:ea typeface="+mn-ea"/>
                <a:cs typeface="+mn-ea"/>
                <a:sym typeface="+mn-lt"/>
              </a:rPr>
              <a:t>你不知道那是多么名贵的木雕。</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我：</a:t>
            </a:r>
            <a:r>
              <a:rPr lang="zh-CN" altLang="en-US" sz="2800">
                <a:solidFill>
                  <a:srgbClr val="6E6E6C"/>
                </a:solidFill>
                <a:latin typeface="+mn-lt"/>
                <a:ea typeface="+mn-ea"/>
                <a:cs typeface="+mn-ea"/>
                <a:sym typeface="+mn-lt"/>
              </a:rPr>
              <a:t>万芳</a:t>
            </a:r>
            <a:r>
              <a:rPr lang="en-US" altLang="zh-CN" sz="2800" smtClean="0">
                <a:solidFill>
                  <a:srgbClr val="6E6E6C"/>
                </a:solidFill>
                <a:latin typeface="+mn-lt"/>
                <a:ea typeface="+mn-ea"/>
                <a:cs typeface="+mn-ea"/>
                <a:sym typeface="+mn-lt"/>
              </a:rPr>
              <a:t>……</a:t>
            </a:r>
            <a:endParaRPr lang="en-US" altLang="zh-CN" sz="2800">
              <a:solidFill>
                <a:srgbClr val="6E6E6C"/>
              </a:solidFill>
              <a:latin typeface="+mn-lt"/>
              <a:ea typeface="+mn-ea"/>
              <a:cs typeface="+mn-ea"/>
              <a:sym typeface="+mn-lt"/>
            </a:endParaRPr>
          </a:p>
        </p:txBody>
      </p:sp>
    </p:spTree>
    <p:extLst>
      <p:ext uri="{BB962C8B-B14F-4D97-AF65-F5344CB8AC3E}">
        <p14:creationId xmlns:p14="http://schemas.microsoft.com/office/powerpoint/2010/main" val="207940356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smtClean="0">
                  <a:solidFill>
                    <a:srgbClr val="6E6E6C"/>
                  </a:solidFill>
                  <a:cs typeface="+mn-ea"/>
                  <a:sym typeface="+mn-lt"/>
                </a:rPr>
                <a:t>课文赏析</a:t>
              </a:r>
              <a:endParaRPr lang="zh-CN" altLang="en-US" sz="3200" b="1" spc="600" dirty="0">
                <a:solidFill>
                  <a:srgbClr val="6E6E6C"/>
                </a:solidFill>
                <a:cs typeface="+mn-ea"/>
                <a:sym typeface="+mn-lt"/>
              </a:endParaRPr>
            </a:p>
          </p:txBody>
        </p:sp>
      </p:grpSp>
      <p:sp>
        <p:nvSpPr>
          <p:cNvPr id="5" name="Rectangle 2"/>
          <p:cNvSpPr>
            <a:spLocks noRot="1" noChangeArrowheads="1"/>
          </p:cNvSpPr>
          <p:nvPr/>
        </p:nvSpPr>
        <p:spPr bwMode="auto">
          <a:xfrm>
            <a:off x="1993106" y="533400"/>
            <a:ext cx="9144000" cy="4915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r>
              <a:rPr lang="zh-CN" altLang="en-US" sz="2800">
                <a:solidFill>
                  <a:srgbClr val="DE270E"/>
                </a:solidFill>
                <a:latin typeface="+mn-lt"/>
                <a:ea typeface="+mn-ea"/>
                <a:cs typeface="+mn-ea"/>
                <a:sym typeface="+mn-lt"/>
              </a:rPr>
              <a:t>万芳：</a:t>
            </a:r>
            <a:r>
              <a:rPr lang="zh-CN" altLang="en-US" sz="2800">
                <a:solidFill>
                  <a:srgbClr val="6E6E6C"/>
                </a:solidFill>
                <a:latin typeface="+mn-lt"/>
                <a:ea typeface="+mn-ea"/>
                <a:cs typeface="+mn-ea"/>
                <a:sym typeface="+mn-lt"/>
              </a:rPr>
              <a:t>你怎么了？也不打伞，是不是挨揍了？（奇怪）</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我：</a:t>
            </a:r>
            <a:r>
              <a:rPr lang="zh-CN" altLang="en-US" sz="2800">
                <a:solidFill>
                  <a:srgbClr val="6E6E6C"/>
                </a:solidFill>
                <a:latin typeface="+mn-lt"/>
                <a:ea typeface="+mn-ea"/>
                <a:cs typeface="+mn-ea"/>
                <a:sym typeface="+mn-lt"/>
              </a:rPr>
              <a:t>没有</a:t>
            </a:r>
            <a:r>
              <a:rPr lang="en-US" altLang="zh-CN" sz="2800">
                <a:solidFill>
                  <a:srgbClr val="6E6E6C"/>
                </a:solidFill>
                <a:latin typeface="+mn-lt"/>
                <a:ea typeface="+mn-ea"/>
                <a:cs typeface="+mn-ea"/>
                <a:sym typeface="+mn-lt"/>
              </a:rPr>
              <a:t>……</a:t>
            </a:r>
            <a:r>
              <a:rPr lang="zh-CN" altLang="en-US" sz="2800">
                <a:solidFill>
                  <a:srgbClr val="6E6E6C"/>
                </a:solidFill>
                <a:latin typeface="+mn-lt"/>
                <a:ea typeface="+mn-ea"/>
                <a:cs typeface="+mn-ea"/>
                <a:sym typeface="+mn-lt"/>
              </a:rPr>
              <a:t>你能不能把羚羊还我</a:t>
            </a:r>
            <a:r>
              <a:rPr lang="en-US" altLang="zh-CN" sz="2800">
                <a:solidFill>
                  <a:srgbClr val="6E6E6C"/>
                </a:solidFill>
                <a:latin typeface="+mn-lt"/>
                <a:ea typeface="+mn-ea"/>
                <a:cs typeface="+mn-ea"/>
                <a:sym typeface="+mn-lt"/>
              </a:rPr>
              <a:t>…</a:t>
            </a:r>
            <a:r>
              <a:rPr lang="zh-CN" altLang="en-US" sz="2800">
                <a:solidFill>
                  <a:srgbClr val="6E6E6C"/>
                </a:solidFill>
                <a:latin typeface="+mn-lt"/>
                <a:ea typeface="+mn-ea"/>
                <a:cs typeface="+mn-ea"/>
                <a:sym typeface="+mn-lt"/>
              </a:rPr>
              <a:t>（声音极小）</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万芳：</a:t>
            </a:r>
            <a:r>
              <a:rPr lang="zh-CN" altLang="en-US" sz="2800">
                <a:solidFill>
                  <a:srgbClr val="6E6E6C"/>
                </a:solidFill>
                <a:latin typeface="+mn-lt"/>
                <a:ea typeface="+mn-ea"/>
                <a:cs typeface="+mn-ea"/>
                <a:sym typeface="+mn-lt"/>
              </a:rPr>
              <a:t>昨天不是说得好好的，你怎么能这样呢？</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万芳妈：</a:t>
            </a:r>
            <a:r>
              <a:rPr lang="zh-CN" altLang="en-US" sz="2800">
                <a:solidFill>
                  <a:srgbClr val="6E6E6C"/>
                </a:solidFill>
                <a:latin typeface="+mn-lt"/>
                <a:ea typeface="+mn-ea"/>
                <a:cs typeface="+mn-ea"/>
                <a:sym typeface="+mn-lt"/>
              </a:rPr>
              <a:t>万芳，你是不是拿了人家什么东西？</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万芳妈：</a:t>
            </a:r>
            <a:r>
              <a:rPr lang="zh-CN" altLang="en-US" sz="2800">
                <a:solidFill>
                  <a:srgbClr val="6E6E6C"/>
                </a:solidFill>
                <a:latin typeface="+mn-lt"/>
                <a:ea typeface="+mn-ea"/>
                <a:cs typeface="+mn-ea"/>
                <a:sym typeface="+mn-lt"/>
              </a:rPr>
              <a:t>哎呀，你怎么拿人家这么贵重的东西呢！好好拿着，别难过，看我呆会儿揍她！</a:t>
            </a:r>
            <a:br>
              <a:rPr lang="zh-CN" altLang="en-US"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我：</a:t>
            </a:r>
            <a:r>
              <a:rPr lang="zh-CN" altLang="en-US" sz="2800">
                <a:solidFill>
                  <a:srgbClr val="6E6E6C"/>
                </a:solidFill>
                <a:latin typeface="+mn-lt"/>
                <a:ea typeface="+mn-ea"/>
                <a:cs typeface="+mn-ea"/>
                <a:sym typeface="+mn-lt"/>
              </a:rPr>
              <a:t>阿姨！羚羊是我送她的，都怪我</a:t>
            </a:r>
            <a:r>
              <a:rPr lang="en-US" altLang="zh-CN" sz="2800">
                <a:solidFill>
                  <a:srgbClr val="6E6E6C"/>
                </a:solidFill>
                <a:latin typeface="+mn-lt"/>
                <a:ea typeface="+mn-ea"/>
                <a:cs typeface="+mn-ea"/>
                <a:sym typeface="+mn-lt"/>
              </a:rPr>
              <a:t>……</a:t>
            </a:r>
            <a:br>
              <a:rPr lang="en-US" altLang="zh-CN" sz="2800">
                <a:solidFill>
                  <a:srgbClr val="6E6E6C"/>
                </a:solidFill>
                <a:latin typeface="+mn-lt"/>
                <a:ea typeface="+mn-ea"/>
                <a:cs typeface="+mn-ea"/>
                <a:sym typeface="+mn-lt"/>
              </a:rPr>
            </a:br>
            <a:r>
              <a:rPr lang="zh-CN" altLang="en-US" sz="2800">
                <a:solidFill>
                  <a:srgbClr val="DE270E"/>
                </a:solidFill>
                <a:latin typeface="+mn-lt"/>
                <a:ea typeface="+mn-ea"/>
                <a:cs typeface="+mn-ea"/>
                <a:sym typeface="+mn-lt"/>
              </a:rPr>
              <a:t>万芳：</a:t>
            </a:r>
            <a:r>
              <a:rPr lang="zh-CN" altLang="en-US" sz="2800">
                <a:solidFill>
                  <a:srgbClr val="6E6E6C"/>
                </a:solidFill>
                <a:latin typeface="+mn-lt"/>
                <a:ea typeface="+mn-ea"/>
                <a:cs typeface="+mn-ea"/>
                <a:sym typeface="+mn-lt"/>
              </a:rPr>
              <a:t>你拿着，咱俩还是好朋友。</a:t>
            </a:r>
          </a:p>
        </p:txBody>
      </p:sp>
    </p:spTree>
    <p:extLst>
      <p:ext uri="{BB962C8B-B14F-4D97-AF65-F5344CB8AC3E}">
        <p14:creationId xmlns:p14="http://schemas.microsoft.com/office/powerpoint/2010/main" val="125068562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smtClean="0">
                  <a:solidFill>
                    <a:srgbClr val="6E6E6C"/>
                  </a:solidFill>
                  <a:cs typeface="+mn-ea"/>
                  <a:sym typeface="+mn-lt"/>
                </a:rPr>
                <a:t>课文赏析</a:t>
              </a:r>
              <a:endParaRPr lang="zh-CN" altLang="en-US" sz="3200" b="1" spc="600" dirty="0">
                <a:solidFill>
                  <a:srgbClr val="6E6E6C"/>
                </a:solidFill>
                <a:cs typeface="+mn-ea"/>
                <a:sym typeface="+mn-lt"/>
              </a:endParaRPr>
            </a:p>
          </p:txBody>
        </p:sp>
      </p:grpSp>
      <p:sp>
        <p:nvSpPr>
          <p:cNvPr id="5" name="Text Box 3"/>
          <p:cNvSpPr txBox="1">
            <a:spLocks noChangeArrowheads="1"/>
          </p:cNvSpPr>
          <p:nvPr/>
        </p:nvSpPr>
        <p:spPr bwMode="auto">
          <a:xfrm>
            <a:off x="-381000" y="928862"/>
            <a:ext cx="38154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zh-CN" altLang="en-US" sz="2800">
                <a:solidFill>
                  <a:srgbClr val="6E6E6C"/>
                </a:solidFill>
                <a:latin typeface="+mn-lt"/>
                <a:ea typeface="+mn-ea"/>
                <a:cs typeface="+mn-ea"/>
                <a:sym typeface="+mn-lt"/>
              </a:rPr>
              <a:t>    初步感知课文内容　</a:t>
            </a:r>
          </a:p>
        </p:txBody>
      </p:sp>
      <p:sp>
        <p:nvSpPr>
          <p:cNvPr id="6" name="Text Box 4"/>
          <p:cNvSpPr txBox="1">
            <a:spLocks noChangeArrowheads="1"/>
          </p:cNvSpPr>
          <p:nvPr/>
        </p:nvSpPr>
        <p:spPr bwMode="auto">
          <a:xfrm>
            <a:off x="3806825" y="1279050"/>
            <a:ext cx="49196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6E6E6C"/>
                </a:solidFill>
                <a:latin typeface="+mn-lt"/>
                <a:ea typeface="+mn-ea"/>
                <a:cs typeface="+mn-ea"/>
                <a:sym typeface="+mn-lt"/>
              </a:rPr>
              <a:t>“一个</a:t>
            </a:r>
            <a:r>
              <a:rPr lang="en-US" altLang="zh-CN" sz="2400">
                <a:solidFill>
                  <a:srgbClr val="6E6E6C"/>
                </a:solidFill>
                <a:latin typeface="+mn-lt"/>
                <a:ea typeface="+mn-ea"/>
                <a:cs typeface="+mn-ea"/>
                <a:sym typeface="+mn-lt"/>
              </a:rPr>
              <a:t>_________   </a:t>
            </a:r>
            <a:r>
              <a:rPr lang="zh-CN" altLang="en-US" sz="2400">
                <a:solidFill>
                  <a:srgbClr val="6E6E6C"/>
                </a:solidFill>
                <a:latin typeface="+mn-lt"/>
                <a:ea typeface="+mn-ea"/>
                <a:cs typeface="+mn-ea"/>
                <a:sym typeface="+mn-lt"/>
              </a:rPr>
              <a:t>的故事”</a:t>
            </a:r>
          </a:p>
        </p:txBody>
      </p:sp>
      <p:sp>
        <p:nvSpPr>
          <p:cNvPr id="7" name="Text Box 5"/>
          <p:cNvSpPr txBox="1">
            <a:spLocks noChangeArrowheads="1"/>
          </p:cNvSpPr>
          <p:nvPr/>
        </p:nvSpPr>
        <p:spPr bwMode="auto">
          <a:xfrm>
            <a:off x="3879850" y="1926750"/>
            <a:ext cx="6019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6E6E6C"/>
                </a:solidFill>
                <a:latin typeface="+mn-lt"/>
                <a:ea typeface="+mn-ea"/>
                <a:cs typeface="+mn-ea"/>
                <a:sym typeface="+mn-lt"/>
              </a:rPr>
              <a:t>“一个 </a:t>
            </a:r>
            <a:r>
              <a:rPr lang="en-US" altLang="zh-CN" sz="2400">
                <a:solidFill>
                  <a:srgbClr val="6E6E6C"/>
                </a:solidFill>
                <a:latin typeface="+mn-lt"/>
                <a:ea typeface="+mn-ea"/>
                <a:cs typeface="+mn-ea"/>
                <a:sym typeface="+mn-lt"/>
              </a:rPr>
              <a:t>_________  </a:t>
            </a:r>
            <a:r>
              <a:rPr lang="zh-CN" altLang="en-US" sz="2400">
                <a:solidFill>
                  <a:srgbClr val="6E6E6C"/>
                </a:solidFill>
                <a:latin typeface="+mn-lt"/>
                <a:ea typeface="+mn-ea"/>
                <a:cs typeface="+mn-ea"/>
                <a:sym typeface="+mn-lt"/>
              </a:rPr>
              <a:t>的木雕”</a:t>
            </a:r>
          </a:p>
        </p:txBody>
      </p:sp>
      <p:sp>
        <p:nvSpPr>
          <p:cNvPr id="9" name="Text Box 6"/>
          <p:cNvSpPr txBox="1">
            <a:spLocks noChangeArrowheads="1"/>
          </p:cNvSpPr>
          <p:nvPr/>
        </p:nvSpPr>
        <p:spPr bwMode="auto">
          <a:xfrm>
            <a:off x="3927475" y="2775407"/>
            <a:ext cx="4953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6E6E6C"/>
                </a:solidFill>
                <a:latin typeface="+mn-lt"/>
                <a:ea typeface="+mn-ea"/>
                <a:cs typeface="+mn-ea"/>
                <a:sym typeface="+mn-lt"/>
              </a:rPr>
              <a:t>“一个</a:t>
            </a:r>
            <a:r>
              <a:rPr lang="en-US" altLang="zh-CN" sz="2400" smtClean="0">
                <a:solidFill>
                  <a:srgbClr val="6E6E6C"/>
                </a:solidFill>
                <a:latin typeface="+mn-lt"/>
                <a:ea typeface="+mn-ea"/>
                <a:cs typeface="+mn-ea"/>
                <a:sym typeface="+mn-lt"/>
              </a:rPr>
              <a:t>_________          </a:t>
            </a:r>
            <a:r>
              <a:rPr lang="zh-CN" altLang="en-US" sz="2400" smtClean="0">
                <a:solidFill>
                  <a:srgbClr val="6E6E6C"/>
                </a:solidFill>
                <a:latin typeface="+mn-lt"/>
                <a:ea typeface="+mn-ea"/>
                <a:cs typeface="+mn-ea"/>
                <a:sym typeface="+mn-lt"/>
              </a:rPr>
              <a:t>的</a:t>
            </a:r>
            <a:r>
              <a:rPr lang="zh-CN" altLang="en-US" sz="2400">
                <a:solidFill>
                  <a:srgbClr val="6E6E6C"/>
                </a:solidFill>
                <a:latin typeface="+mn-lt"/>
                <a:ea typeface="+mn-ea"/>
                <a:cs typeface="+mn-ea"/>
                <a:sym typeface="+mn-lt"/>
              </a:rPr>
              <a:t>爸爸”</a:t>
            </a:r>
          </a:p>
        </p:txBody>
      </p:sp>
      <p:sp>
        <p:nvSpPr>
          <p:cNvPr id="10" name="Text Box 7"/>
          <p:cNvSpPr txBox="1">
            <a:spLocks noChangeArrowheads="1"/>
          </p:cNvSpPr>
          <p:nvPr/>
        </p:nvSpPr>
        <p:spPr bwMode="auto">
          <a:xfrm>
            <a:off x="3927475" y="3434875"/>
            <a:ext cx="609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6E6E6C"/>
                </a:solidFill>
                <a:latin typeface="+mn-lt"/>
                <a:ea typeface="+mn-ea"/>
                <a:cs typeface="+mn-ea"/>
                <a:sym typeface="+mn-lt"/>
              </a:rPr>
              <a:t>“一个</a:t>
            </a:r>
            <a:r>
              <a:rPr lang="en-US" altLang="zh-CN" sz="2400">
                <a:solidFill>
                  <a:srgbClr val="6E6E6C"/>
                </a:solidFill>
                <a:latin typeface="+mn-lt"/>
                <a:ea typeface="+mn-ea"/>
                <a:cs typeface="+mn-ea"/>
                <a:sym typeface="+mn-lt"/>
              </a:rPr>
              <a:t>_________  </a:t>
            </a:r>
            <a:r>
              <a:rPr lang="en-US" altLang="zh-CN" sz="2400" smtClean="0">
                <a:solidFill>
                  <a:srgbClr val="6E6E6C"/>
                </a:solidFill>
                <a:latin typeface="+mn-lt"/>
                <a:ea typeface="+mn-ea"/>
                <a:cs typeface="+mn-ea"/>
                <a:sym typeface="+mn-lt"/>
              </a:rPr>
              <a:t>       </a:t>
            </a:r>
            <a:r>
              <a:rPr lang="zh-CN" altLang="en-US" sz="2400" smtClean="0">
                <a:solidFill>
                  <a:srgbClr val="6E6E6C"/>
                </a:solidFill>
                <a:latin typeface="+mn-lt"/>
                <a:ea typeface="+mn-ea"/>
                <a:cs typeface="+mn-ea"/>
                <a:sym typeface="+mn-lt"/>
              </a:rPr>
              <a:t>的</a:t>
            </a:r>
            <a:r>
              <a:rPr lang="zh-CN" altLang="en-US" sz="2400">
                <a:solidFill>
                  <a:srgbClr val="6E6E6C"/>
                </a:solidFill>
                <a:latin typeface="+mn-lt"/>
                <a:ea typeface="+mn-ea"/>
                <a:cs typeface="+mn-ea"/>
                <a:sym typeface="+mn-lt"/>
              </a:rPr>
              <a:t>妈妈”</a:t>
            </a:r>
          </a:p>
        </p:txBody>
      </p:sp>
      <p:sp>
        <p:nvSpPr>
          <p:cNvPr id="13" name="Text Box 8"/>
          <p:cNvSpPr txBox="1">
            <a:spLocks noChangeArrowheads="1"/>
          </p:cNvSpPr>
          <p:nvPr/>
        </p:nvSpPr>
        <p:spPr bwMode="auto">
          <a:xfrm>
            <a:off x="3927475" y="4120675"/>
            <a:ext cx="5943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6E6E6C"/>
                </a:solidFill>
                <a:latin typeface="+mn-lt"/>
                <a:ea typeface="+mn-ea"/>
                <a:cs typeface="+mn-ea"/>
                <a:sym typeface="+mn-lt"/>
              </a:rPr>
              <a:t>“一个</a:t>
            </a:r>
            <a:r>
              <a:rPr lang="en-US" altLang="zh-CN" sz="2400">
                <a:solidFill>
                  <a:srgbClr val="6E6E6C"/>
                </a:solidFill>
                <a:latin typeface="+mn-lt"/>
                <a:ea typeface="+mn-ea"/>
                <a:cs typeface="+mn-ea"/>
                <a:sym typeface="+mn-lt"/>
              </a:rPr>
              <a:t>_________   </a:t>
            </a:r>
            <a:r>
              <a:rPr lang="zh-CN" altLang="en-US" sz="2400">
                <a:solidFill>
                  <a:srgbClr val="6E6E6C"/>
                </a:solidFill>
                <a:latin typeface="+mn-lt"/>
                <a:ea typeface="+mn-ea"/>
                <a:cs typeface="+mn-ea"/>
                <a:sym typeface="+mn-lt"/>
              </a:rPr>
              <a:t>的奶奶”</a:t>
            </a:r>
          </a:p>
        </p:txBody>
      </p:sp>
      <p:sp>
        <p:nvSpPr>
          <p:cNvPr id="14" name="Text Box 9"/>
          <p:cNvSpPr txBox="1">
            <a:spLocks noChangeArrowheads="1"/>
          </p:cNvSpPr>
          <p:nvPr/>
        </p:nvSpPr>
        <p:spPr bwMode="auto">
          <a:xfrm>
            <a:off x="3927475" y="4806475"/>
            <a:ext cx="5181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6E6E6C"/>
                </a:solidFill>
                <a:latin typeface="+mn-lt"/>
                <a:ea typeface="+mn-ea"/>
                <a:cs typeface="+mn-ea"/>
                <a:sym typeface="+mn-lt"/>
              </a:rPr>
              <a:t>“</a:t>
            </a:r>
            <a:r>
              <a:rPr lang="en-US" altLang="zh-CN" sz="2400">
                <a:solidFill>
                  <a:srgbClr val="6E6E6C"/>
                </a:solidFill>
                <a:latin typeface="+mn-lt"/>
                <a:ea typeface="+mn-ea"/>
                <a:cs typeface="+mn-ea"/>
                <a:sym typeface="+mn-lt"/>
              </a:rPr>
              <a:t>—</a:t>
            </a:r>
            <a:r>
              <a:rPr lang="zh-CN" altLang="en-US" sz="2400">
                <a:solidFill>
                  <a:srgbClr val="6E6E6C"/>
                </a:solidFill>
                <a:latin typeface="+mn-lt"/>
                <a:ea typeface="+mn-ea"/>
                <a:cs typeface="+mn-ea"/>
                <a:sym typeface="+mn-lt"/>
              </a:rPr>
              <a:t>个</a:t>
            </a:r>
            <a:r>
              <a:rPr lang="en-US" altLang="zh-CN" sz="2400">
                <a:solidFill>
                  <a:srgbClr val="6E6E6C"/>
                </a:solidFill>
                <a:latin typeface="+mn-lt"/>
                <a:ea typeface="+mn-ea"/>
                <a:cs typeface="+mn-ea"/>
                <a:sym typeface="+mn-lt"/>
              </a:rPr>
              <a:t>_________   </a:t>
            </a:r>
            <a:r>
              <a:rPr lang="zh-CN" altLang="en-US" sz="2400">
                <a:solidFill>
                  <a:srgbClr val="6E6E6C"/>
                </a:solidFill>
                <a:latin typeface="+mn-lt"/>
                <a:ea typeface="+mn-ea"/>
                <a:cs typeface="+mn-ea"/>
                <a:sym typeface="+mn-lt"/>
              </a:rPr>
              <a:t>的万芳”</a:t>
            </a:r>
          </a:p>
        </p:txBody>
      </p:sp>
      <p:sp>
        <p:nvSpPr>
          <p:cNvPr id="15" name="Text Box 10"/>
          <p:cNvSpPr txBox="1">
            <a:spLocks noChangeArrowheads="1"/>
          </p:cNvSpPr>
          <p:nvPr/>
        </p:nvSpPr>
        <p:spPr bwMode="auto">
          <a:xfrm>
            <a:off x="3927475" y="5644675"/>
            <a:ext cx="5691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6E6E6C"/>
                </a:solidFill>
                <a:latin typeface="+mn-lt"/>
                <a:ea typeface="+mn-ea"/>
                <a:cs typeface="+mn-ea"/>
                <a:sym typeface="+mn-lt"/>
              </a:rPr>
              <a:t>“一个</a:t>
            </a:r>
            <a:r>
              <a:rPr lang="en-US" altLang="zh-CN" sz="2400">
                <a:solidFill>
                  <a:srgbClr val="6E6E6C"/>
                </a:solidFill>
                <a:latin typeface="+mn-lt"/>
                <a:ea typeface="+mn-ea"/>
                <a:cs typeface="+mn-ea"/>
                <a:sym typeface="+mn-lt"/>
              </a:rPr>
              <a:t>_________   </a:t>
            </a:r>
            <a:r>
              <a:rPr lang="zh-CN" altLang="en-US" sz="2400">
                <a:solidFill>
                  <a:srgbClr val="6E6E6C"/>
                </a:solidFill>
                <a:latin typeface="+mn-lt"/>
                <a:ea typeface="+mn-ea"/>
                <a:cs typeface="+mn-ea"/>
                <a:sym typeface="+mn-lt"/>
              </a:rPr>
              <a:t>的‘我’  ”</a:t>
            </a:r>
          </a:p>
        </p:txBody>
      </p:sp>
      <p:sp>
        <p:nvSpPr>
          <p:cNvPr id="17" name="Text Box 12"/>
          <p:cNvSpPr txBox="1">
            <a:spLocks noChangeArrowheads="1"/>
          </p:cNvSpPr>
          <p:nvPr/>
        </p:nvSpPr>
        <p:spPr bwMode="auto">
          <a:xfrm>
            <a:off x="5319713" y="1855313"/>
            <a:ext cx="23764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DE270E"/>
                </a:solidFill>
                <a:latin typeface="+mn-lt"/>
                <a:ea typeface="+mn-ea"/>
                <a:cs typeface="+mn-ea"/>
                <a:sym typeface="+mn-lt"/>
              </a:rPr>
              <a:t>珍贵</a:t>
            </a:r>
          </a:p>
        </p:txBody>
      </p:sp>
      <p:sp>
        <p:nvSpPr>
          <p:cNvPr id="18" name="Text Box 15"/>
          <p:cNvSpPr txBox="1">
            <a:spLocks noChangeArrowheads="1"/>
          </p:cNvSpPr>
          <p:nvPr/>
        </p:nvSpPr>
        <p:spPr bwMode="auto">
          <a:xfrm>
            <a:off x="4970462" y="2679682"/>
            <a:ext cx="25923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DE270E"/>
                </a:solidFill>
                <a:latin typeface="+mn-lt"/>
                <a:ea typeface="+mn-ea"/>
                <a:cs typeface="+mn-ea"/>
                <a:sym typeface="+mn-lt"/>
              </a:rPr>
              <a:t>婉转持重沉稳  </a:t>
            </a:r>
          </a:p>
        </p:txBody>
      </p:sp>
      <p:sp>
        <p:nvSpPr>
          <p:cNvPr id="19" name="Text Box 16"/>
          <p:cNvSpPr txBox="1">
            <a:spLocks noChangeArrowheads="1"/>
          </p:cNvSpPr>
          <p:nvPr/>
        </p:nvSpPr>
        <p:spPr bwMode="auto">
          <a:xfrm>
            <a:off x="5049043" y="4088450"/>
            <a:ext cx="19446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DE270E"/>
                </a:solidFill>
                <a:latin typeface="+mn-lt"/>
                <a:ea typeface="+mn-ea"/>
                <a:cs typeface="+mn-ea"/>
                <a:sym typeface="+mn-lt"/>
              </a:rPr>
              <a:t>明白事理</a:t>
            </a:r>
          </a:p>
        </p:txBody>
      </p:sp>
      <p:sp>
        <p:nvSpPr>
          <p:cNvPr id="20" name="Text Box 18"/>
          <p:cNvSpPr txBox="1">
            <a:spLocks noChangeArrowheads="1"/>
          </p:cNvSpPr>
          <p:nvPr/>
        </p:nvSpPr>
        <p:spPr bwMode="auto">
          <a:xfrm>
            <a:off x="4941887" y="3358675"/>
            <a:ext cx="24114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DE270E"/>
                </a:solidFill>
                <a:latin typeface="+mn-lt"/>
                <a:ea typeface="+mn-ea"/>
                <a:cs typeface="+mn-ea"/>
                <a:sym typeface="+mn-lt"/>
              </a:rPr>
              <a:t>态度生硬固执</a:t>
            </a:r>
          </a:p>
        </p:txBody>
      </p:sp>
      <p:sp>
        <p:nvSpPr>
          <p:cNvPr id="21" name="Text Box 19"/>
          <p:cNvSpPr txBox="1">
            <a:spLocks noChangeArrowheads="1"/>
          </p:cNvSpPr>
          <p:nvPr/>
        </p:nvSpPr>
        <p:spPr bwMode="auto">
          <a:xfrm>
            <a:off x="5001418" y="4806474"/>
            <a:ext cx="2232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DE270E"/>
                </a:solidFill>
                <a:latin typeface="+mn-lt"/>
                <a:ea typeface="+mn-ea"/>
                <a:cs typeface="+mn-ea"/>
                <a:sym typeface="+mn-lt"/>
              </a:rPr>
              <a:t>仗义明理</a:t>
            </a:r>
          </a:p>
        </p:txBody>
      </p:sp>
      <p:sp>
        <p:nvSpPr>
          <p:cNvPr id="22" name="Text Box 20"/>
          <p:cNvSpPr txBox="1">
            <a:spLocks noChangeArrowheads="1"/>
          </p:cNvSpPr>
          <p:nvPr/>
        </p:nvSpPr>
        <p:spPr bwMode="auto">
          <a:xfrm>
            <a:off x="5027612" y="5612450"/>
            <a:ext cx="18716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DE270E"/>
                </a:solidFill>
                <a:latin typeface="+mn-lt"/>
                <a:ea typeface="+mn-ea"/>
                <a:cs typeface="+mn-ea"/>
                <a:sym typeface="+mn-lt"/>
              </a:rPr>
              <a:t>重情软弱</a:t>
            </a:r>
          </a:p>
        </p:txBody>
      </p:sp>
      <p:sp>
        <p:nvSpPr>
          <p:cNvPr id="23" name="Text Box 21"/>
          <p:cNvSpPr txBox="1">
            <a:spLocks noChangeArrowheads="1"/>
          </p:cNvSpPr>
          <p:nvPr/>
        </p:nvSpPr>
        <p:spPr bwMode="auto">
          <a:xfrm>
            <a:off x="5319713" y="1207613"/>
            <a:ext cx="20161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DE270E"/>
                </a:solidFill>
                <a:latin typeface="+mn-lt"/>
                <a:ea typeface="+mn-ea"/>
                <a:cs typeface="+mn-ea"/>
                <a:sym typeface="+mn-lt"/>
              </a:rPr>
              <a:t>伤感</a:t>
            </a:r>
          </a:p>
        </p:txBody>
      </p:sp>
    </p:spTree>
    <p:extLst>
      <p:ext uri="{BB962C8B-B14F-4D97-AF65-F5344CB8AC3E}">
        <p14:creationId xmlns:p14="http://schemas.microsoft.com/office/powerpoint/2010/main" val="352955788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500"/>
                                        <p:tgtEl>
                                          <p:spTgt spid="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500"/>
                                        <p:tgtEl>
                                          <p:spTgt spid="1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up)">
                                      <p:cBhvr>
                                        <p:cTn id="41" dur="500"/>
                                        <p:tgtEl>
                                          <p:spTgt spid="18"/>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up)">
                                      <p:cBhvr>
                                        <p:cTn id="44" dur="500"/>
                                        <p:tgtEl>
                                          <p:spTgt spid="1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up)">
                                      <p:cBhvr>
                                        <p:cTn id="47" dur="500"/>
                                        <p:tgtEl>
                                          <p:spTgt spid="2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up)">
                                      <p:cBhvr>
                                        <p:cTn id="53" dur="500"/>
                                        <p:tgtEl>
                                          <p:spTgt spid="22"/>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up)">
                                      <p:cBhvr>
                                        <p:cTn id="5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0" grpId="0"/>
      <p:bldP spid="13" grpId="0"/>
      <p:bldP spid="14" grpId="0"/>
      <p:bldP spid="15" grpId="0"/>
      <p:bldP spid="17" grpId="0"/>
      <p:bldP spid="18" grpId="0"/>
      <p:bldP spid="19" grpId="0"/>
      <p:bldP spid="20" grpId="0"/>
      <p:bldP spid="21" grpId="0"/>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smtClean="0">
                  <a:solidFill>
                    <a:srgbClr val="6E6E6C"/>
                  </a:solidFill>
                  <a:cs typeface="+mn-ea"/>
                  <a:sym typeface="+mn-lt"/>
                </a:rPr>
                <a:t>课文赏析</a:t>
              </a:r>
              <a:endParaRPr lang="zh-CN" altLang="en-US" sz="3200" b="1" spc="600" dirty="0">
                <a:solidFill>
                  <a:srgbClr val="6E6E6C"/>
                </a:solidFill>
                <a:cs typeface="+mn-ea"/>
                <a:sym typeface="+mn-lt"/>
              </a:endParaRPr>
            </a:p>
          </p:txBody>
        </p:sp>
      </p:grpSp>
      <p:sp>
        <p:nvSpPr>
          <p:cNvPr id="7" name="Text Box 3"/>
          <p:cNvSpPr txBox="1">
            <a:spLocks noChangeArrowheads="1"/>
          </p:cNvSpPr>
          <p:nvPr/>
        </p:nvSpPr>
        <p:spPr bwMode="auto">
          <a:xfrm>
            <a:off x="-88900" y="934353"/>
            <a:ext cx="184069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en-US" sz="2800" smtClean="0">
                <a:solidFill>
                  <a:srgbClr val="DE270E"/>
                </a:solidFill>
                <a:latin typeface="+mn-lt"/>
                <a:ea typeface="+mn-ea"/>
                <a:cs typeface="+mn-ea"/>
                <a:sym typeface="+mn-lt"/>
              </a:rPr>
              <a:t>重</a:t>
            </a:r>
            <a:r>
              <a:rPr lang="zh-CN" altLang="en-US" sz="2800">
                <a:solidFill>
                  <a:srgbClr val="DE270E"/>
                </a:solidFill>
                <a:latin typeface="+mn-lt"/>
                <a:ea typeface="+mn-ea"/>
                <a:cs typeface="+mn-ea"/>
                <a:sym typeface="+mn-lt"/>
              </a:rPr>
              <a:t>点研</a:t>
            </a:r>
            <a:r>
              <a:rPr lang="zh-CN" altLang="en-US" sz="2800" smtClean="0">
                <a:solidFill>
                  <a:srgbClr val="DE270E"/>
                </a:solidFill>
                <a:latin typeface="+mn-lt"/>
                <a:ea typeface="+mn-ea"/>
                <a:cs typeface="+mn-ea"/>
                <a:sym typeface="+mn-lt"/>
              </a:rPr>
              <a:t>读</a:t>
            </a:r>
            <a:endParaRPr lang="zh-CN" altLang="en-US" sz="2800">
              <a:solidFill>
                <a:srgbClr val="DE270E"/>
              </a:solidFill>
              <a:latin typeface="+mn-lt"/>
              <a:ea typeface="+mn-ea"/>
              <a:cs typeface="+mn-ea"/>
              <a:sym typeface="+mn-lt"/>
            </a:endParaRPr>
          </a:p>
        </p:txBody>
      </p:sp>
      <p:sp>
        <p:nvSpPr>
          <p:cNvPr id="9" name="Rectangle 3"/>
          <p:cNvSpPr>
            <a:spLocks noChangeArrowheads="1"/>
          </p:cNvSpPr>
          <p:nvPr/>
        </p:nvSpPr>
        <p:spPr bwMode="auto">
          <a:xfrm>
            <a:off x="2484437" y="1519128"/>
            <a:ext cx="402385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r>
              <a:rPr lang="zh-CN" altLang="en-US" sz="2400">
                <a:solidFill>
                  <a:srgbClr val="DE270E"/>
                </a:solidFill>
                <a:latin typeface="+mn-lt"/>
                <a:ea typeface="+mn-ea"/>
                <a:cs typeface="+mn-ea"/>
                <a:sym typeface="+mn-lt"/>
              </a:rPr>
              <a:t>①写月亮冷冷的有什么作用</a:t>
            </a:r>
            <a:r>
              <a:rPr lang="en-US" altLang="zh-CN" sz="2400">
                <a:solidFill>
                  <a:srgbClr val="DE270E"/>
                </a:solidFill>
                <a:latin typeface="+mn-lt"/>
                <a:ea typeface="+mn-ea"/>
                <a:cs typeface="+mn-ea"/>
                <a:sym typeface="+mn-lt"/>
              </a:rPr>
              <a:t>?</a:t>
            </a:r>
          </a:p>
        </p:txBody>
      </p:sp>
      <p:sp>
        <p:nvSpPr>
          <p:cNvPr id="10" name="Text Box 4"/>
          <p:cNvSpPr txBox="1">
            <a:spLocks noChangeArrowheads="1"/>
          </p:cNvSpPr>
          <p:nvPr/>
        </p:nvSpPr>
        <p:spPr bwMode="auto">
          <a:xfrm>
            <a:off x="2484437" y="1929200"/>
            <a:ext cx="8458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en-US" sz="2400">
                <a:solidFill>
                  <a:srgbClr val="6E6E6C"/>
                </a:solidFill>
                <a:latin typeface="+mn-lt"/>
                <a:ea typeface="+mn-ea"/>
                <a:cs typeface="+mn-ea"/>
                <a:sym typeface="+mn-lt"/>
              </a:rPr>
              <a:t>此处的环境描写表现了因为“我”的反悔而失去友谊后的伤心、难过和孤单的感情。</a:t>
            </a:r>
          </a:p>
        </p:txBody>
      </p:sp>
      <p:sp>
        <p:nvSpPr>
          <p:cNvPr id="13" name="Rectangle 5"/>
          <p:cNvSpPr>
            <a:spLocks noChangeArrowheads="1"/>
          </p:cNvSpPr>
          <p:nvPr/>
        </p:nvSpPr>
        <p:spPr bwMode="auto">
          <a:xfrm>
            <a:off x="2484437" y="3076267"/>
            <a:ext cx="403187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r>
              <a:rPr lang="zh-CN" altLang="en-US" sz="2400">
                <a:solidFill>
                  <a:srgbClr val="DE270E"/>
                </a:solidFill>
                <a:latin typeface="+mn-lt"/>
                <a:ea typeface="+mn-ea"/>
                <a:cs typeface="+mn-ea"/>
                <a:sym typeface="+mn-lt"/>
              </a:rPr>
              <a:t>②写万芳的出现有什么作用</a:t>
            </a:r>
            <a:r>
              <a:rPr lang="en-US" altLang="zh-CN" sz="2400">
                <a:solidFill>
                  <a:srgbClr val="DE270E"/>
                </a:solidFill>
                <a:latin typeface="+mn-lt"/>
                <a:ea typeface="+mn-ea"/>
                <a:cs typeface="+mn-ea"/>
                <a:sym typeface="+mn-lt"/>
              </a:rPr>
              <a:t>?</a:t>
            </a:r>
          </a:p>
        </p:txBody>
      </p:sp>
      <p:sp>
        <p:nvSpPr>
          <p:cNvPr id="14" name="Text Box 6"/>
          <p:cNvSpPr txBox="1">
            <a:spLocks noChangeArrowheads="1"/>
          </p:cNvSpPr>
          <p:nvPr/>
        </p:nvSpPr>
        <p:spPr bwMode="auto">
          <a:xfrm>
            <a:off x="2484437" y="3538953"/>
            <a:ext cx="733901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en-US" sz="2400">
                <a:solidFill>
                  <a:srgbClr val="6E6E6C"/>
                </a:solidFill>
                <a:latin typeface="+mn-lt"/>
                <a:ea typeface="+mn-ea"/>
                <a:cs typeface="+mn-ea"/>
                <a:sym typeface="+mn-lt"/>
              </a:rPr>
              <a:t>表现了万芳的明理和重友谊</a:t>
            </a:r>
            <a:r>
              <a:rPr lang="zh-CN" altLang="en-US" sz="2400">
                <a:solidFill>
                  <a:srgbClr val="DE270E"/>
                </a:solidFill>
                <a:latin typeface="+mn-lt"/>
                <a:ea typeface="+mn-ea"/>
                <a:cs typeface="+mn-ea"/>
                <a:sym typeface="+mn-lt"/>
              </a:rPr>
              <a:t>。</a:t>
            </a:r>
          </a:p>
        </p:txBody>
      </p:sp>
      <p:sp>
        <p:nvSpPr>
          <p:cNvPr id="15" name="Rectangle 7"/>
          <p:cNvSpPr>
            <a:spLocks noChangeArrowheads="1"/>
          </p:cNvSpPr>
          <p:nvPr/>
        </p:nvSpPr>
        <p:spPr bwMode="auto">
          <a:xfrm>
            <a:off x="2484437" y="4300049"/>
            <a:ext cx="55707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r>
              <a:rPr lang="zh-CN" altLang="en-US" sz="2400">
                <a:solidFill>
                  <a:srgbClr val="DE270E"/>
                </a:solidFill>
                <a:latin typeface="+mn-lt"/>
                <a:ea typeface="+mn-ea"/>
                <a:cs typeface="+mn-ea"/>
                <a:sym typeface="+mn-lt"/>
              </a:rPr>
              <a:t>③“我”为什么“止不住流下了眼泪”</a:t>
            </a:r>
            <a:r>
              <a:rPr lang="en-US" altLang="zh-CN" sz="2400">
                <a:solidFill>
                  <a:srgbClr val="DE270E"/>
                </a:solidFill>
                <a:latin typeface="+mn-lt"/>
                <a:ea typeface="+mn-ea"/>
                <a:cs typeface="+mn-ea"/>
                <a:sym typeface="+mn-lt"/>
              </a:rPr>
              <a:t>?</a:t>
            </a:r>
          </a:p>
        </p:txBody>
      </p:sp>
      <p:sp>
        <p:nvSpPr>
          <p:cNvPr id="16" name="Text Box 8"/>
          <p:cNvSpPr txBox="1">
            <a:spLocks noChangeArrowheads="1"/>
          </p:cNvSpPr>
          <p:nvPr/>
        </p:nvSpPr>
        <p:spPr bwMode="auto">
          <a:xfrm>
            <a:off x="2521743" y="4707202"/>
            <a:ext cx="820896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en-US" sz="2400">
                <a:solidFill>
                  <a:srgbClr val="6E6E6C"/>
                </a:solidFill>
                <a:latin typeface="+mn-lt"/>
                <a:ea typeface="+mn-ea"/>
                <a:cs typeface="+mn-ea"/>
                <a:sym typeface="+mn-lt"/>
              </a:rPr>
              <a:t>那是感激的泪水：朋友体谅“我”的难处，友谊依然完好。那是伤心的泪水：父母完全不了解孩子的心灵，而“我”迫于压力而对朋友反悔。</a:t>
            </a:r>
          </a:p>
        </p:txBody>
      </p:sp>
    </p:spTree>
    <p:extLst>
      <p:ext uri="{BB962C8B-B14F-4D97-AF65-F5344CB8AC3E}">
        <p14:creationId xmlns:p14="http://schemas.microsoft.com/office/powerpoint/2010/main" val="273282747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500"/>
                                        <p:tgtEl>
                                          <p:spTgt spid="10"/>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up)">
                                      <p:cBhvr>
                                        <p:cTn id="24" dur="500"/>
                                        <p:tgtEl>
                                          <p:spTgt spid="13"/>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E6E6C"/>
                </a:solidFill>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smtClean="0">
                  <a:solidFill>
                    <a:srgbClr val="6E6E6C"/>
                  </a:solidFill>
                  <a:cs typeface="+mn-ea"/>
                  <a:sym typeface="+mn-lt"/>
                </a:rPr>
                <a:t>课文赏析</a:t>
              </a:r>
              <a:endParaRPr lang="zh-CN" altLang="en-US" sz="3200" b="1" spc="600" dirty="0">
                <a:solidFill>
                  <a:srgbClr val="6E6E6C"/>
                </a:solidFill>
                <a:cs typeface="+mn-ea"/>
                <a:sym typeface="+mn-lt"/>
              </a:endParaRPr>
            </a:p>
          </p:txBody>
        </p:sp>
      </p:grpSp>
      <p:sp>
        <p:nvSpPr>
          <p:cNvPr id="5" name="Rectangle 3"/>
          <p:cNvSpPr>
            <a:spLocks noChangeArrowheads="1"/>
          </p:cNvSpPr>
          <p:nvPr/>
        </p:nvSpPr>
        <p:spPr bwMode="auto">
          <a:xfrm>
            <a:off x="2643188" y="1222484"/>
            <a:ext cx="61863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r>
              <a:rPr lang="zh-CN" altLang="en-US" sz="2400">
                <a:solidFill>
                  <a:srgbClr val="DE270E"/>
                </a:solidFill>
                <a:latin typeface="+mn-lt"/>
                <a:ea typeface="+mn-ea"/>
                <a:cs typeface="+mn-ea"/>
                <a:sym typeface="+mn-lt"/>
              </a:rPr>
              <a:t>④文中描写“我”的心理活动的句子是哪些</a:t>
            </a:r>
            <a:r>
              <a:rPr lang="en-US" altLang="zh-CN" sz="2400">
                <a:solidFill>
                  <a:srgbClr val="DE270E"/>
                </a:solidFill>
                <a:latin typeface="+mn-lt"/>
                <a:ea typeface="+mn-ea"/>
                <a:cs typeface="+mn-ea"/>
                <a:sym typeface="+mn-lt"/>
              </a:rPr>
              <a:t>?</a:t>
            </a:r>
          </a:p>
        </p:txBody>
      </p:sp>
      <p:sp>
        <p:nvSpPr>
          <p:cNvPr id="6" name="Text Box 4"/>
          <p:cNvSpPr txBox="1">
            <a:spLocks noChangeArrowheads="1"/>
          </p:cNvSpPr>
          <p:nvPr/>
        </p:nvSpPr>
        <p:spPr bwMode="auto">
          <a:xfrm>
            <a:off x="2643188" y="1864870"/>
            <a:ext cx="56070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en-US" sz="2400">
                <a:solidFill>
                  <a:srgbClr val="6E6E6C"/>
                </a:solidFill>
                <a:latin typeface="+mn-lt"/>
                <a:ea typeface="+mn-ea"/>
                <a:cs typeface="+mn-ea"/>
                <a:sym typeface="+mn-lt"/>
              </a:rPr>
              <a:t>我觉得我是世界上最伤心的人</a:t>
            </a:r>
            <a:r>
              <a:rPr lang="en-US" altLang="zh-CN" sz="2400">
                <a:solidFill>
                  <a:srgbClr val="6E6E6C"/>
                </a:solidFill>
                <a:latin typeface="+mn-lt"/>
                <a:ea typeface="+mn-ea"/>
                <a:cs typeface="+mn-ea"/>
                <a:sym typeface="+mn-lt"/>
              </a:rPr>
              <a:t>! </a:t>
            </a:r>
          </a:p>
        </p:txBody>
      </p:sp>
      <p:sp>
        <p:nvSpPr>
          <p:cNvPr id="7" name="Rectangle 5"/>
          <p:cNvSpPr>
            <a:spLocks noChangeArrowheads="1"/>
          </p:cNvSpPr>
          <p:nvPr/>
        </p:nvSpPr>
        <p:spPr bwMode="auto">
          <a:xfrm>
            <a:off x="2643188" y="2968923"/>
            <a:ext cx="58785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r>
              <a:rPr lang="zh-CN" altLang="en-US" sz="2400">
                <a:solidFill>
                  <a:srgbClr val="DE270E"/>
                </a:solidFill>
                <a:latin typeface="+mn-lt"/>
                <a:ea typeface="+mn-ea"/>
                <a:cs typeface="+mn-ea"/>
                <a:sym typeface="+mn-lt"/>
              </a:rPr>
              <a:t>⑤“可是，这能全怪我吗”的含义是什么</a:t>
            </a:r>
            <a:r>
              <a:rPr lang="en-US" altLang="zh-CN" sz="2400">
                <a:solidFill>
                  <a:srgbClr val="DE270E"/>
                </a:solidFill>
                <a:latin typeface="+mn-lt"/>
                <a:ea typeface="+mn-ea"/>
                <a:cs typeface="+mn-ea"/>
                <a:sym typeface="+mn-lt"/>
              </a:rPr>
              <a:t>?</a:t>
            </a:r>
          </a:p>
        </p:txBody>
      </p:sp>
      <p:sp>
        <p:nvSpPr>
          <p:cNvPr id="9" name="Text Box 6"/>
          <p:cNvSpPr txBox="1">
            <a:spLocks noChangeArrowheads="1"/>
          </p:cNvSpPr>
          <p:nvPr/>
        </p:nvSpPr>
        <p:spPr bwMode="auto">
          <a:xfrm>
            <a:off x="2643188" y="3611309"/>
            <a:ext cx="799941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en-US" sz="2400">
                <a:solidFill>
                  <a:srgbClr val="6E6E6C"/>
                </a:solidFill>
                <a:latin typeface="+mn-lt"/>
                <a:ea typeface="+mn-ea"/>
                <a:cs typeface="+mn-ea"/>
                <a:sym typeface="+mn-lt"/>
              </a:rPr>
              <a:t>　我屈从了父母应该怪，但我是迫不得已，主要怪父母不懂孩子的心、孩子之间的感情。只知木雕贵重，不知有比这更贵重的东西，不知尊重孩子的感情及人格，态度简单生硬。</a:t>
            </a:r>
          </a:p>
        </p:txBody>
      </p:sp>
    </p:spTree>
    <p:extLst>
      <p:ext uri="{BB962C8B-B14F-4D97-AF65-F5344CB8AC3E}">
        <p14:creationId xmlns:p14="http://schemas.microsoft.com/office/powerpoint/2010/main" val="21390121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图片包含 哺乳动物, 动物, 户外, 站立&#10;&#10;已生成极高可信度的说明">
            <a:extLst>
              <a:ext uri="{FF2B5EF4-FFF2-40B4-BE49-F238E27FC236}">
                <a16:creationId xmlns:a16="http://schemas.microsoft.com/office/drawing/2014/main" xmlns="" id="{FAE1A021-0A06-44E6-BEC9-87C7F8CA0C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1240"/>
            <a:ext cx="12190413" cy="6857107"/>
          </a:xfrm>
          <a:prstGeom prst="rect">
            <a:avLst/>
          </a:prstGeom>
        </p:spPr>
      </p:pic>
      <p:grpSp>
        <p:nvGrpSpPr>
          <p:cNvPr id="35" name="组合 34">
            <a:extLst>
              <a:ext uri="{FF2B5EF4-FFF2-40B4-BE49-F238E27FC236}">
                <a16:creationId xmlns:a16="http://schemas.microsoft.com/office/drawing/2014/main" xmlns="" id="{50650ED3-3CD2-4C4F-AF2B-A362754CC763}"/>
              </a:ext>
            </a:extLst>
          </p:cNvPr>
          <p:cNvGrpSpPr/>
          <p:nvPr/>
        </p:nvGrpSpPr>
        <p:grpSpPr>
          <a:xfrm>
            <a:off x="6506420" y="1352550"/>
            <a:ext cx="1054977" cy="3127037"/>
            <a:chOff x="4606288" y="1779169"/>
            <a:chExt cx="1054977" cy="3127037"/>
          </a:xfrm>
        </p:grpSpPr>
        <p:grpSp>
          <p:nvGrpSpPr>
            <p:cNvPr id="36" name="组合 35">
              <a:extLst>
                <a:ext uri="{FF2B5EF4-FFF2-40B4-BE49-F238E27FC236}">
                  <a16:creationId xmlns:a16="http://schemas.microsoft.com/office/drawing/2014/main" xmlns="" id="{66595C94-9C51-41AA-BAD2-26E6ABCE6CED}"/>
                </a:ext>
              </a:extLst>
            </p:cNvPr>
            <p:cNvGrpSpPr/>
            <p:nvPr/>
          </p:nvGrpSpPr>
          <p:grpSpPr>
            <a:xfrm rot="16200000" flipH="1">
              <a:off x="3570258" y="2815199"/>
              <a:ext cx="3127037" cy="1054977"/>
              <a:chOff x="2359344" y="1761402"/>
              <a:chExt cx="3796218" cy="1280739"/>
            </a:xfrm>
          </p:grpSpPr>
          <p:sp>
            <p:nvSpPr>
              <p:cNvPr id="38" name="_14">
                <a:extLst>
                  <a:ext uri="{FF2B5EF4-FFF2-40B4-BE49-F238E27FC236}">
                    <a16:creationId xmlns:a16="http://schemas.microsoft.com/office/drawing/2014/main" xmlns="" id="{CF5FCE42-04FD-4EA7-B525-174C95E39536}"/>
                  </a:ext>
                </a:extLst>
              </p:cNvPr>
              <p:cNvSpPr txBox="1">
                <a:spLocks noChangeArrowheads="1"/>
              </p:cNvSpPr>
              <p:nvPr/>
            </p:nvSpPr>
            <p:spPr bwMode="auto">
              <a:xfrm rot="16200000">
                <a:off x="2163619" y="207251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2800" spc="600" dirty="0">
                    <a:solidFill>
                      <a:srgbClr val="6E6E6C"/>
                    </a:solidFill>
                    <a:latin typeface="+mn-lt"/>
                    <a:ea typeface="+mn-ea"/>
                    <a:cs typeface="+mn-ea"/>
                    <a:sym typeface="+mn-lt"/>
                  </a:rPr>
                  <a:t>贰</a:t>
                </a:r>
                <a:endParaRPr lang="zh-CN" altLang="zh-CN" sz="2800" spc="600" dirty="0">
                  <a:solidFill>
                    <a:srgbClr val="6E6E6C"/>
                  </a:solidFill>
                  <a:latin typeface="+mn-lt"/>
                  <a:ea typeface="+mn-ea"/>
                  <a:cs typeface="+mn-ea"/>
                  <a:sym typeface="+mn-lt"/>
                </a:endParaRPr>
              </a:p>
            </p:txBody>
          </p:sp>
          <p:sp>
            <p:nvSpPr>
              <p:cNvPr id="39" name="矩形 38">
                <a:extLst>
                  <a:ext uri="{FF2B5EF4-FFF2-40B4-BE49-F238E27FC236}">
                    <a16:creationId xmlns:a16="http://schemas.microsoft.com/office/drawing/2014/main" xmlns="" id="{20BE33D6-B734-4B9B-ACA1-1181E2F17F3E}"/>
                  </a:ext>
                </a:extLst>
              </p:cNvPr>
              <p:cNvSpPr/>
              <p:nvPr/>
            </p:nvSpPr>
            <p:spPr bwMode="auto">
              <a:xfrm rot="16200000">
                <a:off x="4059431" y="946011"/>
                <a:ext cx="1280739" cy="2911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spcBef>
                    <a:spcPct val="50000"/>
                  </a:spcBef>
                </a:pPr>
                <a:r>
                  <a:rPr lang="zh-CN" altLang="en-US" sz="2400" spc="600" smtClean="0">
                    <a:solidFill>
                      <a:srgbClr val="6E6E6C"/>
                    </a:solidFill>
                    <a:cs typeface="+mn-ea"/>
                    <a:sym typeface="+mn-lt"/>
                  </a:rPr>
                  <a:t>字词学习</a:t>
                </a:r>
                <a:endParaRPr lang="zh-CN" altLang="en-US" sz="2400" spc="600" dirty="0">
                  <a:solidFill>
                    <a:srgbClr val="6E6E6C"/>
                  </a:solidFill>
                  <a:cs typeface="+mn-ea"/>
                  <a:sym typeface="+mn-lt"/>
                </a:endParaRPr>
              </a:p>
            </p:txBody>
          </p:sp>
        </p:grpSp>
        <p:sp>
          <p:nvSpPr>
            <p:cNvPr id="37" name="椭圆 36">
              <a:extLst>
                <a:ext uri="{FF2B5EF4-FFF2-40B4-BE49-F238E27FC236}">
                  <a16:creationId xmlns:a16="http://schemas.microsoft.com/office/drawing/2014/main" xmlns="" id="{6D86C1AE-15A9-4ACE-9C26-98C9B5D83B8E}"/>
                </a:ext>
              </a:extLst>
            </p:cNvPr>
            <p:cNvSpPr/>
            <p:nvPr/>
          </p:nvSpPr>
          <p:spPr>
            <a:xfrm>
              <a:off x="5089372" y="2384575"/>
              <a:ext cx="80322" cy="80322"/>
            </a:xfrm>
            <a:prstGeom prst="ellipse">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600" dirty="0">
                <a:solidFill>
                  <a:srgbClr val="6E6E6C"/>
                </a:solidFill>
                <a:cs typeface="+mn-ea"/>
                <a:sym typeface="+mn-lt"/>
              </a:endParaRPr>
            </a:p>
          </p:txBody>
        </p:sp>
      </p:grpSp>
      <p:grpSp>
        <p:nvGrpSpPr>
          <p:cNvPr id="40" name="组合 39">
            <a:extLst>
              <a:ext uri="{FF2B5EF4-FFF2-40B4-BE49-F238E27FC236}">
                <a16:creationId xmlns:a16="http://schemas.microsoft.com/office/drawing/2014/main" xmlns="" id="{761B4608-F60F-423D-994B-38697261CED5}"/>
              </a:ext>
            </a:extLst>
          </p:cNvPr>
          <p:cNvGrpSpPr/>
          <p:nvPr/>
        </p:nvGrpSpPr>
        <p:grpSpPr>
          <a:xfrm>
            <a:off x="7546441" y="1352550"/>
            <a:ext cx="1054977" cy="3127037"/>
            <a:chOff x="4606288" y="1779169"/>
            <a:chExt cx="1054977" cy="3127037"/>
          </a:xfrm>
        </p:grpSpPr>
        <p:grpSp>
          <p:nvGrpSpPr>
            <p:cNvPr id="41" name="组合 40">
              <a:extLst>
                <a:ext uri="{FF2B5EF4-FFF2-40B4-BE49-F238E27FC236}">
                  <a16:creationId xmlns:a16="http://schemas.microsoft.com/office/drawing/2014/main" xmlns="" id="{DD7BA126-07C9-4871-8560-0C9DBFEC320B}"/>
                </a:ext>
              </a:extLst>
            </p:cNvPr>
            <p:cNvGrpSpPr/>
            <p:nvPr/>
          </p:nvGrpSpPr>
          <p:grpSpPr>
            <a:xfrm rot="16200000" flipH="1">
              <a:off x="3570258" y="2815199"/>
              <a:ext cx="3127037" cy="1054977"/>
              <a:chOff x="2359344" y="1761402"/>
              <a:chExt cx="3796218" cy="1280739"/>
            </a:xfrm>
          </p:grpSpPr>
          <p:sp>
            <p:nvSpPr>
              <p:cNvPr id="43" name="_14">
                <a:extLst>
                  <a:ext uri="{FF2B5EF4-FFF2-40B4-BE49-F238E27FC236}">
                    <a16:creationId xmlns:a16="http://schemas.microsoft.com/office/drawing/2014/main" xmlns="" id="{4C72A946-B2CA-4745-9CB6-B5B460D33555}"/>
                  </a:ext>
                </a:extLst>
              </p:cNvPr>
              <p:cNvSpPr txBox="1">
                <a:spLocks noChangeArrowheads="1"/>
              </p:cNvSpPr>
              <p:nvPr/>
            </p:nvSpPr>
            <p:spPr bwMode="auto">
              <a:xfrm rot="16200000">
                <a:off x="2163619" y="207251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2800" spc="600" dirty="0">
                    <a:solidFill>
                      <a:srgbClr val="6E6E6C"/>
                    </a:solidFill>
                    <a:latin typeface="+mn-lt"/>
                    <a:ea typeface="+mn-ea"/>
                    <a:cs typeface="+mn-ea"/>
                    <a:sym typeface="+mn-lt"/>
                  </a:rPr>
                  <a:t>叁</a:t>
                </a:r>
                <a:endParaRPr lang="zh-CN" altLang="zh-CN" sz="2800" spc="600" dirty="0">
                  <a:solidFill>
                    <a:srgbClr val="6E6E6C"/>
                  </a:solidFill>
                  <a:latin typeface="+mn-lt"/>
                  <a:ea typeface="+mn-ea"/>
                  <a:cs typeface="+mn-ea"/>
                  <a:sym typeface="+mn-lt"/>
                </a:endParaRPr>
              </a:p>
            </p:txBody>
          </p:sp>
          <p:sp>
            <p:nvSpPr>
              <p:cNvPr id="44" name="矩形 43">
                <a:extLst>
                  <a:ext uri="{FF2B5EF4-FFF2-40B4-BE49-F238E27FC236}">
                    <a16:creationId xmlns:a16="http://schemas.microsoft.com/office/drawing/2014/main" xmlns="" id="{1D9FDE84-34B6-4FF3-A4A8-AB8BDF2D6967}"/>
                  </a:ext>
                </a:extLst>
              </p:cNvPr>
              <p:cNvSpPr/>
              <p:nvPr/>
            </p:nvSpPr>
            <p:spPr bwMode="auto">
              <a:xfrm rot="16200000">
                <a:off x="4059431" y="946011"/>
                <a:ext cx="1280739" cy="2911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spcBef>
                    <a:spcPct val="50000"/>
                  </a:spcBef>
                </a:pPr>
                <a:r>
                  <a:rPr lang="zh-CN" altLang="en-US" sz="2400" spc="600" smtClean="0">
                    <a:solidFill>
                      <a:srgbClr val="6E6E6C"/>
                    </a:solidFill>
                    <a:cs typeface="+mn-ea"/>
                    <a:sym typeface="+mn-lt"/>
                  </a:rPr>
                  <a:t>课文赏析</a:t>
                </a:r>
                <a:endParaRPr lang="zh-CN" altLang="en-US" sz="2400" spc="600" dirty="0">
                  <a:solidFill>
                    <a:srgbClr val="6E6E6C"/>
                  </a:solidFill>
                  <a:cs typeface="+mn-ea"/>
                  <a:sym typeface="+mn-lt"/>
                </a:endParaRPr>
              </a:p>
            </p:txBody>
          </p:sp>
        </p:grpSp>
        <p:sp>
          <p:nvSpPr>
            <p:cNvPr id="42" name="椭圆 41">
              <a:extLst>
                <a:ext uri="{FF2B5EF4-FFF2-40B4-BE49-F238E27FC236}">
                  <a16:creationId xmlns:a16="http://schemas.microsoft.com/office/drawing/2014/main" xmlns="" id="{6A281B42-64B6-4916-B1AE-16F37ECCC63D}"/>
                </a:ext>
              </a:extLst>
            </p:cNvPr>
            <p:cNvSpPr/>
            <p:nvPr/>
          </p:nvSpPr>
          <p:spPr>
            <a:xfrm>
              <a:off x="5089372" y="2384575"/>
              <a:ext cx="80322" cy="80322"/>
            </a:xfrm>
            <a:prstGeom prst="ellipse">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600" dirty="0">
                <a:solidFill>
                  <a:srgbClr val="6E6E6C"/>
                </a:solidFill>
                <a:cs typeface="+mn-ea"/>
                <a:sym typeface="+mn-lt"/>
              </a:endParaRPr>
            </a:p>
          </p:txBody>
        </p:sp>
      </p:grpSp>
      <p:grpSp>
        <p:nvGrpSpPr>
          <p:cNvPr id="45" name="组合 44">
            <a:extLst>
              <a:ext uri="{FF2B5EF4-FFF2-40B4-BE49-F238E27FC236}">
                <a16:creationId xmlns:a16="http://schemas.microsoft.com/office/drawing/2014/main" xmlns="" id="{1FCE6D9E-3063-4AAD-8AC1-D875962B49BE}"/>
              </a:ext>
            </a:extLst>
          </p:cNvPr>
          <p:cNvGrpSpPr/>
          <p:nvPr/>
        </p:nvGrpSpPr>
        <p:grpSpPr>
          <a:xfrm>
            <a:off x="8586463" y="1352550"/>
            <a:ext cx="1054977" cy="3127037"/>
            <a:chOff x="4606288" y="1779169"/>
            <a:chExt cx="1054977" cy="3127037"/>
          </a:xfrm>
        </p:grpSpPr>
        <p:grpSp>
          <p:nvGrpSpPr>
            <p:cNvPr id="46" name="组合 45">
              <a:extLst>
                <a:ext uri="{FF2B5EF4-FFF2-40B4-BE49-F238E27FC236}">
                  <a16:creationId xmlns:a16="http://schemas.microsoft.com/office/drawing/2014/main" xmlns="" id="{57BF1F15-17F9-4D56-A683-AC65F7FF2289}"/>
                </a:ext>
              </a:extLst>
            </p:cNvPr>
            <p:cNvGrpSpPr/>
            <p:nvPr/>
          </p:nvGrpSpPr>
          <p:grpSpPr>
            <a:xfrm rot="16200000" flipH="1">
              <a:off x="3570258" y="2815199"/>
              <a:ext cx="3127037" cy="1054977"/>
              <a:chOff x="2359344" y="1761402"/>
              <a:chExt cx="3796218" cy="1280739"/>
            </a:xfrm>
          </p:grpSpPr>
          <p:sp>
            <p:nvSpPr>
              <p:cNvPr id="48" name="_14">
                <a:extLst>
                  <a:ext uri="{FF2B5EF4-FFF2-40B4-BE49-F238E27FC236}">
                    <a16:creationId xmlns:a16="http://schemas.microsoft.com/office/drawing/2014/main" xmlns="" id="{182971CD-E9EF-4969-87A3-BCD36DFE3703}"/>
                  </a:ext>
                </a:extLst>
              </p:cNvPr>
              <p:cNvSpPr txBox="1">
                <a:spLocks noChangeArrowheads="1"/>
              </p:cNvSpPr>
              <p:nvPr/>
            </p:nvSpPr>
            <p:spPr bwMode="auto">
              <a:xfrm rot="16200000">
                <a:off x="2163619" y="207251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2800" spc="600" dirty="0">
                    <a:solidFill>
                      <a:srgbClr val="6E6E6C"/>
                    </a:solidFill>
                    <a:latin typeface="+mn-lt"/>
                    <a:ea typeface="+mn-ea"/>
                    <a:cs typeface="+mn-ea"/>
                    <a:sym typeface="+mn-lt"/>
                  </a:rPr>
                  <a:t>肆</a:t>
                </a:r>
                <a:endParaRPr lang="zh-CN" altLang="zh-CN" sz="2800" spc="600" dirty="0">
                  <a:solidFill>
                    <a:srgbClr val="6E6E6C"/>
                  </a:solidFill>
                  <a:latin typeface="+mn-lt"/>
                  <a:ea typeface="+mn-ea"/>
                  <a:cs typeface="+mn-ea"/>
                  <a:sym typeface="+mn-lt"/>
                </a:endParaRPr>
              </a:p>
            </p:txBody>
          </p:sp>
          <p:sp>
            <p:nvSpPr>
              <p:cNvPr id="49" name="矩形 48">
                <a:extLst>
                  <a:ext uri="{FF2B5EF4-FFF2-40B4-BE49-F238E27FC236}">
                    <a16:creationId xmlns:a16="http://schemas.microsoft.com/office/drawing/2014/main" xmlns="" id="{BF6C748D-B468-4EC4-8CCE-1D45621E72EA}"/>
                  </a:ext>
                </a:extLst>
              </p:cNvPr>
              <p:cNvSpPr/>
              <p:nvPr/>
            </p:nvSpPr>
            <p:spPr bwMode="auto">
              <a:xfrm rot="16200000">
                <a:off x="4059431" y="946011"/>
                <a:ext cx="1280739" cy="2911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spcBef>
                    <a:spcPct val="50000"/>
                  </a:spcBef>
                </a:pPr>
                <a:r>
                  <a:rPr lang="zh-CN" altLang="en-US" sz="2400" spc="600" smtClean="0">
                    <a:solidFill>
                      <a:srgbClr val="6E6E6C"/>
                    </a:solidFill>
                    <a:cs typeface="+mn-ea"/>
                    <a:sym typeface="+mn-lt"/>
                  </a:rPr>
                  <a:t>知识拓展</a:t>
                </a:r>
                <a:endParaRPr lang="zh-CN" altLang="en-US" sz="2400" spc="600" dirty="0">
                  <a:solidFill>
                    <a:srgbClr val="6E6E6C"/>
                  </a:solidFill>
                  <a:cs typeface="+mn-ea"/>
                  <a:sym typeface="+mn-lt"/>
                </a:endParaRPr>
              </a:p>
            </p:txBody>
          </p:sp>
        </p:grpSp>
        <p:sp>
          <p:nvSpPr>
            <p:cNvPr id="47" name="椭圆 46">
              <a:extLst>
                <a:ext uri="{FF2B5EF4-FFF2-40B4-BE49-F238E27FC236}">
                  <a16:creationId xmlns:a16="http://schemas.microsoft.com/office/drawing/2014/main" xmlns="" id="{D1A557E0-A8F2-4894-983F-20D4D6796D80}"/>
                </a:ext>
              </a:extLst>
            </p:cNvPr>
            <p:cNvSpPr/>
            <p:nvPr/>
          </p:nvSpPr>
          <p:spPr>
            <a:xfrm>
              <a:off x="5089372" y="2384575"/>
              <a:ext cx="80322" cy="80322"/>
            </a:xfrm>
            <a:prstGeom prst="ellipse">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600" dirty="0">
                <a:solidFill>
                  <a:srgbClr val="6E6E6C"/>
                </a:solidFill>
                <a:cs typeface="+mn-ea"/>
                <a:sym typeface="+mn-lt"/>
              </a:endParaRPr>
            </a:p>
          </p:txBody>
        </p:sp>
      </p:grpSp>
      <p:grpSp>
        <p:nvGrpSpPr>
          <p:cNvPr id="50" name="组合 49">
            <a:extLst>
              <a:ext uri="{FF2B5EF4-FFF2-40B4-BE49-F238E27FC236}">
                <a16:creationId xmlns:a16="http://schemas.microsoft.com/office/drawing/2014/main" xmlns="" id="{26DE0EAB-1ED5-41AB-9FB4-2CB4A089A45A}"/>
              </a:ext>
            </a:extLst>
          </p:cNvPr>
          <p:cNvGrpSpPr/>
          <p:nvPr/>
        </p:nvGrpSpPr>
        <p:grpSpPr>
          <a:xfrm>
            <a:off x="5475471" y="1352550"/>
            <a:ext cx="1054977" cy="3127037"/>
            <a:chOff x="4606288" y="1779169"/>
            <a:chExt cx="1054977" cy="3127037"/>
          </a:xfrm>
        </p:grpSpPr>
        <p:grpSp>
          <p:nvGrpSpPr>
            <p:cNvPr id="51" name="组合 50">
              <a:extLst>
                <a:ext uri="{FF2B5EF4-FFF2-40B4-BE49-F238E27FC236}">
                  <a16:creationId xmlns:a16="http://schemas.microsoft.com/office/drawing/2014/main" xmlns="" id="{8AC4E843-3A18-4619-B0DB-FA3AB63FB215}"/>
                </a:ext>
              </a:extLst>
            </p:cNvPr>
            <p:cNvGrpSpPr/>
            <p:nvPr/>
          </p:nvGrpSpPr>
          <p:grpSpPr>
            <a:xfrm rot="16200000" flipH="1">
              <a:off x="3570258" y="2815199"/>
              <a:ext cx="3127037" cy="1054977"/>
              <a:chOff x="2359344" y="1761402"/>
              <a:chExt cx="3796218" cy="1280739"/>
            </a:xfrm>
          </p:grpSpPr>
          <p:sp>
            <p:nvSpPr>
              <p:cNvPr id="53" name="_14">
                <a:extLst>
                  <a:ext uri="{FF2B5EF4-FFF2-40B4-BE49-F238E27FC236}">
                    <a16:creationId xmlns:a16="http://schemas.microsoft.com/office/drawing/2014/main" xmlns="" id="{A99E1E7F-B6A1-4B81-8823-0B3996A285B9}"/>
                  </a:ext>
                </a:extLst>
              </p:cNvPr>
              <p:cNvSpPr txBox="1">
                <a:spLocks noChangeArrowheads="1"/>
              </p:cNvSpPr>
              <p:nvPr/>
            </p:nvSpPr>
            <p:spPr bwMode="auto">
              <a:xfrm rot="16200000">
                <a:off x="2163619" y="207251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2800" spc="600" dirty="0">
                    <a:solidFill>
                      <a:srgbClr val="6E6E6C"/>
                    </a:solidFill>
                    <a:latin typeface="+mn-lt"/>
                    <a:ea typeface="+mn-ea"/>
                    <a:cs typeface="+mn-ea"/>
                    <a:sym typeface="+mn-lt"/>
                  </a:rPr>
                  <a:t>壹</a:t>
                </a:r>
                <a:endParaRPr lang="zh-CN" altLang="zh-CN" sz="2800" spc="600" dirty="0">
                  <a:solidFill>
                    <a:srgbClr val="6E6E6C"/>
                  </a:solidFill>
                  <a:latin typeface="+mn-lt"/>
                  <a:ea typeface="+mn-ea"/>
                  <a:cs typeface="+mn-ea"/>
                  <a:sym typeface="+mn-lt"/>
                </a:endParaRPr>
              </a:p>
            </p:txBody>
          </p:sp>
          <p:sp>
            <p:nvSpPr>
              <p:cNvPr id="54" name="矩形 53">
                <a:extLst>
                  <a:ext uri="{FF2B5EF4-FFF2-40B4-BE49-F238E27FC236}">
                    <a16:creationId xmlns:a16="http://schemas.microsoft.com/office/drawing/2014/main" xmlns="" id="{13FE9028-A093-410A-9582-DF7FB2491196}"/>
                  </a:ext>
                </a:extLst>
              </p:cNvPr>
              <p:cNvSpPr/>
              <p:nvPr/>
            </p:nvSpPr>
            <p:spPr bwMode="auto">
              <a:xfrm rot="16200000">
                <a:off x="4059431" y="946011"/>
                <a:ext cx="1280739" cy="2911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spcBef>
                    <a:spcPct val="50000"/>
                  </a:spcBef>
                </a:pPr>
                <a:r>
                  <a:rPr lang="zh-CN" altLang="en-US" sz="2400" spc="600">
                    <a:solidFill>
                      <a:srgbClr val="6E6E6C"/>
                    </a:solidFill>
                    <a:cs typeface="+mn-ea"/>
                    <a:sym typeface="+mn-lt"/>
                  </a:rPr>
                  <a:t>课</a:t>
                </a:r>
                <a:r>
                  <a:rPr lang="zh-CN" altLang="en-US" sz="2400" spc="600" smtClean="0">
                    <a:solidFill>
                      <a:srgbClr val="6E6E6C"/>
                    </a:solidFill>
                    <a:cs typeface="+mn-ea"/>
                    <a:sym typeface="+mn-lt"/>
                  </a:rPr>
                  <a:t>前导读</a:t>
                </a:r>
                <a:endParaRPr lang="zh-CN" altLang="en-US" sz="2400" spc="600" dirty="0">
                  <a:solidFill>
                    <a:srgbClr val="6E6E6C"/>
                  </a:solidFill>
                  <a:cs typeface="+mn-ea"/>
                  <a:sym typeface="+mn-lt"/>
                </a:endParaRPr>
              </a:p>
            </p:txBody>
          </p:sp>
        </p:grpSp>
        <p:sp>
          <p:nvSpPr>
            <p:cNvPr id="52" name="椭圆 51">
              <a:extLst>
                <a:ext uri="{FF2B5EF4-FFF2-40B4-BE49-F238E27FC236}">
                  <a16:creationId xmlns:a16="http://schemas.microsoft.com/office/drawing/2014/main" xmlns="" id="{A2F4D945-1BB8-44B5-82E3-13D252388DB4}"/>
                </a:ext>
              </a:extLst>
            </p:cNvPr>
            <p:cNvSpPr/>
            <p:nvPr/>
          </p:nvSpPr>
          <p:spPr>
            <a:xfrm>
              <a:off x="5089372" y="2384575"/>
              <a:ext cx="80322" cy="80322"/>
            </a:xfrm>
            <a:prstGeom prst="ellipse">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600" dirty="0">
                <a:solidFill>
                  <a:srgbClr val="6E6E6C"/>
                </a:solidFill>
                <a:cs typeface="+mn-ea"/>
                <a:sym typeface="+mn-lt"/>
              </a:endParaRPr>
            </a:p>
          </p:txBody>
        </p:sp>
      </p:grpSp>
      <p:cxnSp>
        <p:nvCxnSpPr>
          <p:cNvPr id="55" name="直接连接符 54">
            <a:extLst>
              <a:ext uri="{FF2B5EF4-FFF2-40B4-BE49-F238E27FC236}">
                <a16:creationId xmlns:a16="http://schemas.microsoft.com/office/drawing/2014/main" xmlns="" id="{3DD1F864-8CA3-42A7-BF24-B1BA17DC9DF2}"/>
              </a:ext>
            </a:extLst>
          </p:cNvPr>
          <p:cNvCxnSpPr/>
          <p:nvPr/>
        </p:nvCxnSpPr>
        <p:spPr>
          <a:xfrm>
            <a:off x="5582042" y="1447706"/>
            <a:ext cx="0" cy="2870200"/>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CFBE5947-45F4-4752-AD10-C7451E1126C5}"/>
              </a:ext>
            </a:extLst>
          </p:cNvPr>
          <p:cNvCxnSpPr/>
          <p:nvPr/>
        </p:nvCxnSpPr>
        <p:spPr>
          <a:xfrm>
            <a:off x="6658822" y="1448737"/>
            <a:ext cx="0" cy="2870200"/>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xmlns="" id="{3DA1C225-662C-4C86-8190-A7A8106A394D}"/>
              </a:ext>
            </a:extLst>
          </p:cNvPr>
          <p:cNvCxnSpPr/>
          <p:nvPr/>
        </p:nvCxnSpPr>
        <p:spPr>
          <a:xfrm>
            <a:off x="7687524" y="1447706"/>
            <a:ext cx="0" cy="2870200"/>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xmlns="" id="{676334A4-732B-490C-9E57-77DAF89521CE}"/>
              </a:ext>
            </a:extLst>
          </p:cNvPr>
          <p:cNvCxnSpPr/>
          <p:nvPr/>
        </p:nvCxnSpPr>
        <p:spPr>
          <a:xfrm>
            <a:off x="8716226" y="1447706"/>
            <a:ext cx="0" cy="2870200"/>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grpSp>
        <p:nvGrpSpPr>
          <p:cNvPr id="59" name="组合 58">
            <a:extLst>
              <a:ext uri="{FF2B5EF4-FFF2-40B4-BE49-F238E27FC236}">
                <a16:creationId xmlns:a16="http://schemas.microsoft.com/office/drawing/2014/main" xmlns="" id="{6B939F9F-A9CA-4A8A-A056-9E5002D6FE07}"/>
              </a:ext>
            </a:extLst>
          </p:cNvPr>
          <p:cNvGrpSpPr/>
          <p:nvPr/>
        </p:nvGrpSpPr>
        <p:grpSpPr>
          <a:xfrm>
            <a:off x="4137098" y="1918619"/>
            <a:ext cx="1422068" cy="1705785"/>
            <a:chOff x="1556460" y="856884"/>
            <a:chExt cx="1422068" cy="1705785"/>
          </a:xfrm>
        </p:grpSpPr>
        <p:sp>
          <p:nvSpPr>
            <p:cNvPr id="60" name="_14">
              <a:extLst>
                <a:ext uri="{FF2B5EF4-FFF2-40B4-BE49-F238E27FC236}">
                  <a16:creationId xmlns:a16="http://schemas.microsoft.com/office/drawing/2014/main" xmlns="" id="{BB624620-4FF1-43DC-A351-679F2253B670}"/>
                </a:ext>
              </a:extLst>
            </p:cNvPr>
            <p:cNvSpPr txBox="1">
              <a:spLocks noChangeArrowheads="1"/>
            </p:cNvSpPr>
            <p:nvPr/>
          </p:nvSpPr>
          <p:spPr bwMode="auto">
            <a:xfrm>
              <a:off x="1556460" y="856884"/>
              <a:ext cx="1422068" cy="1705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5400" b="1" spc="600" dirty="0">
                  <a:solidFill>
                    <a:srgbClr val="6E6E6C"/>
                  </a:solidFill>
                  <a:latin typeface="+mn-lt"/>
                  <a:ea typeface="+mn-ea"/>
                  <a:cs typeface="+mn-ea"/>
                  <a:sym typeface="+mn-lt"/>
                </a:rPr>
                <a:t>目录</a:t>
              </a:r>
              <a:endParaRPr lang="en-US" altLang="zh-CN" sz="2000" b="1" spc="600" dirty="0">
                <a:solidFill>
                  <a:srgbClr val="6E6E6C"/>
                </a:solidFill>
                <a:latin typeface="+mn-lt"/>
                <a:ea typeface="+mn-ea"/>
                <a:cs typeface="+mn-ea"/>
                <a:sym typeface="+mn-lt"/>
              </a:endParaRPr>
            </a:p>
          </p:txBody>
        </p:sp>
        <p:sp>
          <p:nvSpPr>
            <p:cNvPr id="61" name="椭圆 60">
              <a:extLst>
                <a:ext uri="{FF2B5EF4-FFF2-40B4-BE49-F238E27FC236}">
                  <a16:creationId xmlns:a16="http://schemas.microsoft.com/office/drawing/2014/main" xmlns="" id="{183EF0A5-A455-4FD0-B204-A40F84BD293C}"/>
                </a:ext>
              </a:extLst>
            </p:cNvPr>
            <p:cNvSpPr/>
            <p:nvPr/>
          </p:nvSpPr>
          <p:spPr>
            <a:xfrm>
              <a:off x="2171492" y="1687968"/>
              <a:ext cx="111682" cy="111682"/>
            </a:xfrm>
            <a:prstGeom prst="ellipse">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spc="600">
                <a:solidFill>
                  <a:srgbClr val="6E6E6C"/>
                </a:solidFill>
                <a:cs typeface="+mn-ea"/>
                <a:sym typeface="+mn-lt"/>
              </a:endParaRPr>
            </a:p>
          </p:txBody>
        </p:sp>
      </p:gr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750"/>
                                        <p:tgtEl>
                                          <p:spTgt spid="59"/>
                                        </p:tgtEl>
                                      </p:cBhvr>
                                    </p:animEffect>
                                    <p:anim calcmode="lin" valueType="num">
                                      <p:cBhvr>
                                        <p:cTn id="12" dur="750" fill="hold"/>
                                        <p:tgtEl>
                                          <p:spTgt spid="59"/>
                                        </p:tgtEl>
                                        <p:attrNameLst>
                                          <p:attrName>ppt_x</p:attrName>
                                        </p:attrNameLst>
                                      </p:cBhvr>
                                      <p:tavLst>
                                        <p:tav tm="0">
                                          <p:val>
                                            <p:strVal val="#ppt_x"/>
                                          </p:val>
                                        </p:tav>
                                        <p:tav tm="100000">
                                          <p:val>
                                            <p:strVal val="#ppt_x"/>
                                          </p:val>
                                        </p:tav>
                                      </p:tavLst>
                                    </p:anim>
                                    <p:anim calcmode="lin" valueType="num">
                                      <p:cBhvr>
                                        <p:cTn id="13" dur="750" fill="hold"/>
                                        <p:tgtEl>
                                          <p:spTgt spid="5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42"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barn(outHorizontal)">
                                      <p:cBhvr>
                                        <p:cTn id="17" dur="500"/>
                                        <p:tgtEl>
                                          <p:spTgt spid="55"/>
                                        </p:tgtEl>
                                      </p:cBhvr>
                                    </p:animEffect>
                                  </p:childTnLst>
                                </p:cTn>
                              </p:par>
                              <p:par>
                                <p:cTn id="18" presetID="16" presetClass="entr" presetSubtype="42" fill="hold"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barn(outHorizontal)">
                                      <p:cBhvr>
                                        <p:cTn id="20" dur="500"/>
                                        <p:tgtEl>
                                          <p:spTgt spid="56"/>
                                        </p:tgtEl>
                                      </p:cBhvr>
                                    </p:animEffect>
                                  </p:childTnLst>
                                </p:cTn>
                              </p:par>
                              <p:par>
                                <p:cTn id="21" presetID="16" presetClass="entr" presetSubtype="42"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barn(outHorizontal)">
                                      <p:cBhvr>
                                        <p:cTn id="23" dur="500"/>
                                        <p:tgtEl>
                                          <p:spTgt spid="57"/>
                                        </p:tgtEl>
                                      </p:cBhvr>
                                    </p:animEffect>
                                  </p:childTnLst>
                                </p:cTn>
                              </p:par>
                              <p:par>
                                <p:cTn id="24" presetID="16" presetClass="entr" presetSubtype="42"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barn(outHorizontal)">
                                      <p:cBhvr>
                                        <p:cTn id="26" dur="500"/>
                                        <p:tgtEl>
                                          <p:spTgt spid="58"/>
                                        </p:tgtEl>
                                      </p:cBhvr>
                                    </p:animEffect>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750" fill="hold"/>
                                        <p:tgtEl>
                                          <p:spTgt spid="50"/>
                                        </p:tgtEl>
                                        <p:attrNameLst>
                                          <p:attrName>ppt_x</p:attrName>
                                        </p:attrNameLst>
                                      </p:cBhvr>
                                      <p:tavLst>
                                        <p:tav tm="0">
                                          <p:val>
                                            <p:strVal val="#ppt_x"/>
                                          </p:val>
                                        </p:tav>
                                        <p:tav tm="100000">
                                          <p:val>
                                            <p:strVal val="#ppt_x"/>
                                          </p:val>
                                        </p:tav>
                                      </p:tavLst>
                                    </p:anim>
                                    <p:anim calcmode="lin" valueType="num">
                                      <p:cBhvr additive="base">
                                        <p:cTn id="31" dur="750" fill="hold"/>
                                        <p:tgtEl>
                                          <p:spTgt spid="50"/>
                                        </p:tgtEl>
                                        <p:attrNameLst>
                                          <p:attrName>ppt_y</p:attrName>
                                        </p:attrNameLst>
                                      </p:cBhvr>
                                      <p:tavLst>
                                        <p:tav tm="0">
                                          <p:val>
                                            <p:strVal val="1+#ppt_h/2"/>
                                          </p:val>
                                        </p:tav>
                                        <p:tav tm="100000">
                                          <p:val>
                                            <p:strVal val="#ppt_y"/>
                                          </p:val>
                                        </p:tav>
                                      </p:tavLst>
                                    </p:anim>
                                  </p:childTnLst>
                                </p:cTn>
                              </p:par>
                            </p:childTnLst>
                          </p:cTn>
                        </p:par>
                        <p:par>
                          <p:cTn id="32" fill="hold">
                            <p:stCondLst>
                              <p:cond delay="2750"/>
                            </p:stCondLst>
                            <p:childTnLst>
                              <p:par>
                                <p:cTn id="33" presetID="2" presetClass="entr" presetSubtype="1"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750" fill="hold"/>
                                        <p:tgtEl>
                                          <p:spTgt spid="35"/>
                                        </p:tgtEl>
                                        <p:attrNameLst>
                                          <p:attrName>ppt_x</p:attrName>
                                        </p:attrNameLst>
                                      </p:cBhvr>
                                      <p:tavLst>
                                        <p:tav tm="0">
                                          <p:val>
                                            <p:strVal val="#ppt_x"/>
                                          </p:val>
                                        </p:tav>
                                        <p:tav tm="100000">
                                          <p:val>
                                            <p:strVal val="#ppt_x"/>
                                          </p:val>
                                        </p:tav>
                                      </p:tavLst>
                                    </p:anim>
                                    <p:anim calcmode="lin" valueType="num">
                                      <p:cBhvr additive="base">
                                        <p:cTn id="36" dur="750" fill="hold"/>
                                        <p:tgtEl>
                                          <p:spTgt spid="35"/>
                                        </p:tgtEl>
                                        <p:attrNameLst>
                                          <p:attrName>ppt_y</p:attrName>
                                        </p:attrNameLst>
                                      </p:cBhvr>
                                      <p:tavLst>
                                        <p:tav tm="0">
                                          <p:val>
                                            <p:strVal val="0-#ppt_h/2"/>
                                          </p:val>
                                        </p:tav>
                                        <p:tav tm="100000">
                                          <p:val>
                                            <p:strVal val="#ppt_y"/>
                                          </p:val>
                                        </p:tav>
                                      </p:tavLst>
                                    </p:anim>
                                  </p:childTnLst>
                                </p:cTn>
                              </p:par>
                            </p:childTnLst>
                          </p:cTn>
                        </p:par>
                        <p:par>
                          <p:cTn id="37" fill="hold">
                            <p:stCondLst>
                              <p:cond delay="3500"/>
                            </p:stCondLst>
                            <p:childTnLst>
                              <p:par>
                                <p:cTn id="38" presetID="2" presetClass="entr" presetSubtype="4"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additive="base">
                                        <p:cTn id="40" dur="750" fill="hold"/>
                                        <p:tgtEl>
                                          <p:spTgt spid="40"/>
                                        </p:tgtEl>
                                        <p:attrNameLst>
                                          <p:attrName>ppt_x</p:attrName>
                                        </p:attrNameLst>
                                      </p:cBhvr>
                                      <p:tavLst>
                                        <p:tav tm="0">
                                          <p:val>
                                            <p:strVal val="#ppt_x"/>
                                          </p:val>
                                        </p:tav>
                                        <p:tav tm="100000">
                                          <p:val>
                                            <p:strVal val="#ppt_x"/>
                                          </p:val>
                                        </p:tav>
                                      </p:tavLst>
                                    </p:anim>
                                    <p:anim calcmode="lin" valueType="num">
                                      <p:cBhvr additive="base">
                                        <p:cTn id="41" dur="750" fill="hold"/>
                                        <p:tgtEl>
                                          <p:spTgt spid="40"/>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1"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750" fill="hold"/>
                                        <p:tgtEl>
                                          <p:spTgt spid="45"/>
                                        </p:tgtEl>
                                        <p:attrNameLst>
                                          <p:attrName>ppt_x</p:attrName>
                                        </p:attrNameLst>
                                      </p:cBhvr>
                                      <p:tavLst>
                                        <p:tav tm="0">
                                          <p:val>
                                            <p:strVal val="#ppt_x"/>
                                          </p:val>
                                        </p:tav>
                                        <p:tav tm="100000">
                                          <p:val>
                                            <p:strVal val="#ppt_x"/>
                                          </p:val>
                                        </p:tav>
                                      </p:tavLst>
                                    </p:anim>
                                    <p:anim calcmode="lin" valueType="num">
                                      <p:cBhvr additive="base">
                                        <p:cTn id="46" dur="750" fill="hold"/>
                                        <p:tgtEl>
                                          <p:spTgt spid="4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哺乳动物, 动物, 户外, 站立&#10;&#10;已生成极高可信度的说明">
            <a:extLst>
              <a:ext uri="{FF2B5EF4-FFF2-40B4-BE49-F238E27FC236}">
                <a16:creationId xmlns:a16="http://schemas.microsoft.com/office/drawing/2014/main" xmlns="" id="{8FFD20BF-43DA-40C6-B607-5CA538357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1240"/>
            <a:ext cx="12190413" cy="6857107"/>
          </a:xfrm>
          <a:prstGeom prst="rect">
            <a:avLst/>
          </a:prstGeom>
        </p:spPr>
      </p:pic>
      <p:sp>
        <p:nvSpPr>
          <p:cNvPr id="12" name="矩形 11">
            <a:extLst>
              <a:ext uri="{FF2B5EF4-FFF2-40B4-BE49-F238E27FC236}">
                <a16:creationId xmlns:a16="http://schemas.microsoft.com/office/drawing/2014/main" xmlns="" id="{D7FC8A26-6874-458F-B27C-FC1E48006FFA}"/>
              </a:ext>
            </a:extLst>
          </p:cNvPr>
          <p:cNvSpPr/>
          <p:nvPr/>
        </p:nvSpPr>
        <p:spPr bwMode="auto">
          <a:xfrm flipH="1">
            <a:off x="6466987" y="1794675"/>
            <a:ext cx="547426" cy="3648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spcBef>
                <a:spcPct val="50000"/>
              </a:spcBef>
            </a:pPr>
            <a:r>
              <a:rPr lang="zh-CN" altLang="en-US" sz="3600" spc="600" smtClean="0">
                <a:solidFill>
                  <a:srgbClr val="6E6E6C"/>
                </a:solidFill>
                <a:cs typeface="+mn-ea"/>
                <a:sym typeface="+mn-lt"/>
              </a:rPr>
              <a:t>知识拓展</a:t>
            </a:r>
            <a:endParaRPr lang="zh-CN" altLang="en-US" sz="3600" spc="600" dirty="0">
              <a:solidFill>
                <a:srgbClr val="6E6E6C"/>
              </a:solidFill>
              <a:cs typeface="+mn-ea"/>
              <a:sym typeface="+mn-lt"/>
            </a:endParaRPr>
          </a:p>
        </p:txBody>
      </p:sp>
      <p:cxnSp>
        <p:nvCxnSpPr>
          <p:cNvPr id="13" name="直接连接符 12">
            <a:extLst>
              <a:ext uri="{FF2B5EF4-FFF2-40B4-BE49-F238E27FC236}">
                <a16:creationId xmlns:a16="http://schemas.microsoft.com/office/drawing/2014/main" xmlns="" id="{5D4B29B7-F41E-40A0-8293-35F4480C0E7F}"/>
              </a:ext>
            </a:extLst>
          </p:cNvPr>
          <p:cNvCxnSpPr>
            <a:cxnSpLocks/>
          </p:cNvCxnSpPr>
          <p:nvPr/>
        </p:nvCxnSpPr>
        <p:spPr>
          <a:xfrm>
            <a:off x="6333134" y="1294552"/>
            <a:ext cx="0" cy="3324225"/>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a16="http://schemas.microsoft.com/office/drawing/2014/main" xmlns="" id="{DBB2D0B6-3723-4790-A437-25A2E3EFAA3B}"/>
              </a:ext>
            </a:extLst>
          </p:cNvPr>
          <p:cNvGrpSpPr/>
          <p:nvPr/>
        </p:nvGrpSpPr>
        <p:grpSpPr>
          <a:xfrm>
            <a:off x="5325989" y="1913137"/>
            <a:ext cx="1007142" cy="1705785"/>
            <a:chOff x="1763923" y="882284"/>
            <a:chExt cx="1007142" cy="1705785"/>
          </a:xfrm>
        </p:grpSpPr>
        <p:sp>
          <p:nvSpPr>
            <p:cNvPr id="15" name="_14">
              <a:extLst>
                <a:ext uri="{FF2B5EF4-FFF2-40B4-BE49-F238E27FC236}">
                  <a16:creationId xmlns:a16="http://schemas.microsoft.com/office/drawing/2014/main" xmlns="" id="{4517AD6E-E510-46E0-B4B9-14B047842A4E}"/>
                </a:ext>
              </a:extLst>
            </p:cNvPr>
            <p:cNvSpPr txBox="1">
              <a:spLocks noChangeArrowheads="1"/>
            </p:cNvSpPr>
            <p:nvPr/>
          </p:nvSpPr>
          <p:spPr bwMode="auto">
            <a:xfrm>
              <a:off x="1763923" y="882284"/>
              <a:ext cx="1007142" cy="1705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5400" b="1" spc="600" smtClean="0">
                  <a:solidFill>
                    <a:srgbClr val="6E6E6C"/>
                  </a:solidFill>
                  <a:latin typeface="+mn-lt"/>
                  <a:ea typeface="+mn-ea"/>
                  <a:cs typeface="+mn-ea"/>
                  <a:sym typeface="+mn-lt"/>
                </a:rPr>
                <a:t>4</a:t>
              </a:r>
              <a:endParaRPr lang="en-US" altLang="zh-CN" sz="5400" b="1" spc="600" dirty="0">
                <a:solidFill>
                  <a:srgbClr val="6E6E6C"/>
                </a:solidFill>
                <a:latin typeface="+mn-lt"/>
                <a:ea typeface="+mn-ea"/>
                <a:cs typeface="+mn-ea"/>
                <a:sym typeface="+mn-lt"/>
              </a:endParaRPr>
            </a:p>
            <a:p>
              <a:pPr algn="ctr"/>
              <a:r>
                <a:rPr lang="zh-CN" altLang="en-US" sz="5400" b="1" spc="600" smtClean="0">
                  <a:solidFill>
                    <a:srgbClr val="6E6E6C"/>
                  </a:solidFill>
                  <a:latin typeface="+mn-lt"/>
                  <a:ea typeface="+mn-ea"/>
                  <a:cs typeface="+mn-ea"/>
                  <a:sym typeface="+mn-lt"/>
                </a:rPr>
                <a:t>肆</a:t>
              </a:r>
              <a:endParaRPr lang="en-US" altLang="zh-CN" sz="5400" b="1" spc="600" dirty="0">
                <a:solidFill>
                  <a:srgbClr val="6E6E6C"/>
                </a:solidFill>
                <a:latin typeface="+mn-lt"/>
                <a:ea typeface="+mn-ea"/>
                <a:cs typeface="+mn-ea"/>
                <a:sym typeface="+mn-lt"/>
              </a:endParaRPr>
            </a:p>
          </p:txBody>
        </p:sp>
        <p:sp>
          <p:nvSpPr>
            <p:cNvPr id="16" name="椭圆 15">
              <a:extLst>
                <a:ext uri="{FF2B5EF4-FFF2-40B4-BE49-F238E27FC236}">
                  <a16:creationId xmlns:a16="http://schemas.microsoft.com/office/drawing/2014/main" xmlns="" id="{6BD4EC35-5AA4-4447-8AC6-CE1F08ECAF1E}"/>
                </a:ext>
              </a:extLst>
            </p:cNvPr>
            <p:cNvSpPr/>
            <p:nvPr/>
          </p:nvSpPr>
          <p:spPr>
            <a:xfrm>
              <a:off x="2171492" y="1687968"/>
              <a:ext cx="111682" cy="111682"/>
            </a:xfrm>
            <a:prstGeom prst="ellipse">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spc="600">
                <a:solidFill>
                  <a:srgbClr val="6E6E6C"/>
                </a:solidFill>
                <a:cs typeface="+mn-ea"/>
                <a:sym typeface="+mn-lt"/>
              </a:endParaRPr>
            </a:p>
          </p:txBody>
        </p:sp>
      </p:grpSp>
    </p:spTree>
    <p:extLst>
      <p:ext uri="{BB962C8B-B14F-4D97-AF65-F5344CB8AC3E}">
        <p14:creationId xmlns:p14="http://schemas.microsoft.com/office/powerpoint/2010/main" val="6491967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750"/>
                                        <p:tgtEl>
                                          <p:spTgt spid="14"/>
                                        </p:tgtEl>
                                      </p:cBhvr>
                                    </p:animEffect>
                                    <p:anim calcmode="lin" valueType="num">
                                      <p:cBhvr>
                                        <p:cTn id="12" dur="750" fill="hold"/>
                                        <p:tgtEl>
                                          <p:spTgt spid="14"/>
                                        </p:tgtEl>
                                        <p:attrNameLst>
                                          <p:attrName>ppt_x</p:attrName>
                                        </p:attrNameLst>
                                      </p:cBhvr>
                                      <p:tavLst>
                                        <p:tav tm="0">
                                          <p:val>
                                            <p:strVal val="#ppt_x"/>
                                          </p:val>
                                        </p:tav>
                                        <p:tav tm="100000">
                                          <p:val>
                                            <p:strVal val="#ppt_x"/>
                                          </p:val>
                                        </p:tav>
                                      </p:tavLst>
                                    </p:anim>
                                    <p:anim calcmode="lin" valueType="num">
                                      <p:cBhvr>
                                        <p:cTn id="13" dur="75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4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outHorizontal)">
                                      <p:cBhvr>
                                        <p:cTn id="17" dur="500"/>
                                        <p:tgtEl>
                                          <p:spTgt spid="13"/>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smtClean="0">
                  <a:solidFill>
                    <a:srgbClr val="6E6E6C"/>
                  </a:solidFill>
                  <a:cs typeface="+mn-ea"/>
                  <a:sym typeface="+mn-lt"/>
                </a:rPr>
                <a:t>知识拓展</a:t>
              </a:r>
              <a:endParaRPr lang="zh-CN" altLang="en-US" sz="3200" b="1" spc="600" dirty="0">
                <a:solidFill>
                  <a:srgbClr val="6E6E6C"/>
                </a:solidFill>
                <a:cs typeface="+mn-ea"/>
                <a:sym typeface="+mn-lt"/>
              </a:endParaRPr>
            </a:p>
          </p:txBody>
        </p:sp>
      </p:grpSp>
      <p:sp>
        <p:nvSpPr>
          <p:cNvPr id="6" name="Text Box 3"/>
          <p:cNvSpPr txBox="1">
            <a:spLocks noChangeArrowheads="1"/>
          </p:cNvSpPr>
          <p:nvPr/>
        </p:nvSpPr>
        <p:spPr bwMode="auto">
          <a:xfrm>
            <a:off x="449263" y="934353"/>
            <a:ext cx="3733800" cy="584775"/>
          </a:xfrm>
          <a:prstGeom prst="rect">
            <a:avLst/>
          </a:prstGeom>
          <a:noFill/>
          <a:ln>
            <a:noFill/>
          </a:ln>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3200">
                <a:solidFill>
                  <a:srgbClr val="DE270E"/>
                </a:solidFill>
                <a:latin typeface="+mn-lt"/>
                <a:ea typeface="+mn-ea"/>
                <a:cs typeface="+mn-ea"/>
                <a:sym typeface="+mn-lt"/>
              </a:rPr>
              <a:t>家庭作业</a:t>
            </a:r>
          </a:p>
        </p:txBody>
      </p:sp>
      <p:sp>
        <p:nvSpPr>
          <p:cNvPr id="7" name="Text Box 8"/>
          <p:cNvSpPr txBox="1">
            <a:spLocks noChangeArrowheads="1"/>
          </p:cNvSpPr>
          <p:nvPr/>
        </p:nvSpPr>
        <p:spPr bwMode="auto">
          <a:xfrm>
            <a:off x="2918137" y="2083813"/>
            <a:ext cx="78311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800">
                <a:solidFill>
                  <a:srgbClr val="6E6E6C"/>
                </a:solidFill>
                <a:latin typeface="+mn-lt"/>
                <a:ea typeface="+mn-ea"/>
                <a:cs typeface="+mn-ea"/>
                <a:sym typeface="+mn-lt"/>
              </a:rPr>
              <a:t>1</a:t>
            </a:r>
            <a:r>
              <a:rPr lang="zh-CN" altLang="en-US" sz="2800">
                <a:solidFill>
                  <a:srgbClr val="6E6E6C"/>
                </a:solidFill>
                <a:latin typeface="+mn-lt"/>
                <a:ea typeface="+mn-ea"/>
                <a:cs typeface="+mn-ea"/>
                <a:sym typeface="+mn-lt"/>
              </a:rPr>
              <a:t>、和爸爸妈妈一起欣赏这篇小说。</a:t>
            </a:r>
          </a:p>
        </p:txBody>
      </p:sp>
      <p:sp>
        <p:nvSpPr>
          <p:cNvPr id="9" name="Text Box 10"/>
          <p:cNvSpPr txBox="1">
            <a:spLocks noChangeArrowheads="1"/>
          </p:cNvSpPr>
          <p:nvPr/>
        </p:nvSpPr>
        <p:spPr bwMode="auto">
          <a:xfrm>
            <a:off x="2957824" y="3430588"/>
            <a:ext cx="779145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800">
                <a:solidFill>
                  <a:srgbClr val="6E6E6C"/>
                </a:solidFill>
                <a:latin typeface="+mn-lt"/>
                <a:ea typeface="+mn-ea"/>
                <a:cs typeface="+mn-ea"/>
                <a:sym typeface="+mn-lt"/>
              </a:rPr>
              <a:t>2</a:t>
            </a:r>
            <a:r>
              <a:rPr lang="zh-CN" altLang="en-US" sz="2800">
                <a:solidFill>
                  <a:srgbClr val="6E6E6C"/>
                </a:solidFill>
                <a:latin typeface="+mn-lt"/>
                <a:ea typeface="+mn-ea"/>
                <a:cs typeface="+mn-ea"/>
                <a:sym typeface="+mn-lt"/>
              </a:rPr>
              <a:t>、根据课文内容，展开合理想象，续写羚羊木雕回家后的内容。</a:t>
            </a:r>
          </a:p>
        </p:txBody>
      </p:sp>
    </p:spTree>
    <p:extLst>
      <p:ext uri="{BB962C8B-B14F-4D97-AF65-F5344CB8AC3E}">
        <p14:creationId xmlns:p14="http://schemas.microsoft.com/office/powerpoint/2010/main" val="19516044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80">
                                          <p:stCondLst>
                                            <p:cond delay="0"/>
                                          </p:stCondLst>
                                        </p:cTn>
                                        <p:tgtEl>
                                          <p:spTgt spid="6"/>
                                        </p:tgtEl>
                                      </p:cBhvr>
                                    </p:animEffect>
                                    <p:anim calcmode="lin" valueType="num">
                                      <p:cBhvr>
                                        <p:cTn id="13"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8" dur="26">
                                          <p:stCondLst>
                                            <p:cond delay="650"/>
                                          </p:stCondLst>
                                        </p:cTn>
                                        <p:tgtEl>
                                          <p:spTgt spid="6"/>
                                        </p:tgtEl>
                                      </p:cBhvr>
                                      <p:to x="100000" y="60000"/>
                                    </p:animScale>
                                    <p:animScale>
                                      <p:cBhvr>
                                        <p:cTn id="19" dur="166" decel="50000">
                                          <p:stCondLst>
                                            <p:cond delay="676"/>
                                          </p:stCondLst>
                                        </p:cTn>
                                        <p:tgtEl>
                                          <p:spTgt spid="6"/>
                                        </p:tgtEl>
                                      </p:cBhvr>
                                      <p:to x="100000" y="100000"/>
                                    </p:animScale>
                                    <p:animScale>
                                      <p:cBhvr>
                                        <p:cTn id="20" dur="26">
                                          <p:stCondLst>
                                            <p:cond delay="1312"/>
                                          </p:stCondLst>
                                        </p:cTn>
                                        <p:tgtEl>
                                          <p:spTgt spid="6"/>
                                        </p:tgtEl>
                                      </p:cBhvr>
                                      <p:to x="100000" y="80000"/>
                                    </p:animScale>
                                    <p:animScale>
                                      <p:cBhvr>
                                        <p:cTn id="21" dur="166" decel="50000">
                                          <p:stCondLst>
                                            <p:cond delay="1338"/>
                                          </p:stCondLst>
                                        </p:cTn>
                                        <p:tgtEl>
                                          <p:spTgt spid="6"/>
                                        </p:tgtEl>
                                      </p:cBhvr>
                                      <p:to x="100000" y="100000"/>
                                    </p:animScale>
                                    <p:animScale>
                                      <p:cBhvr>
                                        <p:cTn id="22" dur="26">
                                          <p:stCondLst>
                                            <p:cond delay="1642"/>
                                          </p:stCondLst>
                                        </p:cTn>
                                        <p:tgtEl>
                                          <p:spTgt spid="6"/>
                                        </p:tgtEl>
                                      </p:cBhvr>
                                      <p:to x="100000" y="90000"/>
                                    </p:animScale>
                                    <p:animScale>
                                      <p:cBhvr>
                                        <p:cTn id="23" dur="166" decel="50000">
                                          <p:stCondLst>
                                            <p:cond delay="1668"/>
                                          </p:stCondLst>
                                        </p:cTn>
                                        <p:tgtEl>
                                          <p:spTgt spid="6"/>
                                        </p:tgtEl>
                                      </p:cBhvr>
                                      <p:to x="100000" y="100000"/>
                                    </p:animScale>
                                    <p:animScale>
                                      <p:cBhvr>
                                        <p:cTn id="24" dur="26">
                                          <p:stCondLst>
                                            <p:cond delay="1808"/>
                                          </p:stCondLst>
                                        </p:cTn>
                                        <p:tgtEl>
                                          <p:spTgt spid="6"/>
                                        </p:tgtEl>
                                      </p:cBhvr>
                                      <p:to x="100000" y="95000"/>
                                    </p:animScale>
                                    <p:animScale>
                                      <p:cBhvr>
                                        <p:cTn id="25" dur="166" decel="50000">
                                          <p:stCondLst>
                                            <p:cond delay="1834"/>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smtClean="0">
                  <a:solidFill>
                    <a:srgbClr val="6E6E6C"/>
                  </a:solidFill>
                  <a:cs typeface="+mn-ea"/>
                  <a:sym typeface="+mn-lt"/>
                </a:rPr>
                <a:t>知识拓展</a:t>
              </a:r>
              <a:endParaRPr lang="zh-CN" altLang="en-US" sz="3200" b="1" spc="600" dirty="0">
                <a:solidFill>
                  <a:srgbClr val="6E6E6C"/>
                </a:solidFill>
                <a:cs typeface="+mn-ea"/>
                <a:sym typeface="+mn-lt"/>
              </a:endParaRPr>
            </a:p>
          </p:txBody>
        </p:sp>
      </p:grpSp>
      <p:sp>
        <p:nvSpPr>
          <p:cNvPr id="5" name="Text Box 3"/>
          <p:cNvSpPr txBox="1">
            <a:spLocks noChangeArrowheads="1"/>
          </p:cNvSpPr>
          <p:nvPr/>
        </p:nvSpPr>
        <p:spPr bwMode="auto">
          <a:xfrm>
            <a:off x="2360613" y="1778794"/>
            <a:ext cx="871378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r>
              <a:rPr lang="zh-CN" altLang="zh-CN" sz="2800">
                <a:solidFill>
                  <a:srgbClr val="6E6E6C"/>
                </a:solidFill>
                <a:latin typeface="+mn-lt"/>
                <a:ea typeface="+mn-ea"/>
                <a:cs typeface="+mn-ea"/>
                <a:sym typeface="+mn-lt"/>
              </a:rPr>
              <a:t>1、要学会思考，有主见；</a:t>
            </a:r>
          </a:p>
          <a:p>
            <a:r>
              <a:rPr lang="zh-CN" altLang="zh-CN" sz="2800">
                <a:solidFill>
                  <a:srgbClr val="6E6E6C"/>
                </a:solidFill>
                <a:latin typeface="+mn-lt"/>
                <a:ea typeface="+mn-ea"/>
                <a:cs typeface="+mn-ea"/>
                <a:sym typeface="+mn-lt"/>
              </a:rPr>
              <a:t>2、做事情要跟大人商量了再做，自以为是，自作主张是不对的；</a:t>
            </a:r>
          </a:p>
          <a:p>
            <a:r>
              <a:rPr lang="zh-CN" altLang="zh-CN" sz="2800">
                <a:solidFill>
                  <a:srgbClr val="6E6E6C"/>
                </a:solidFill>
                <a:latin typeface="+mn-lt"/>
                <a:ea typeface="+mn-ea"/>
                <a:cs typeface="+mn-ea"/>
                <a:sym typeface="+mn-lt"/>
              </a:rPr>
              <a:t>  </a:t>
            </a:r>
            <a:r>
              <a:rPr lang="zh-CN" altLang="zh-CN" sz="2800">
                <a:solidFill>
                  <a:srgbClr val="DE270E"/>
                </a:solidFill>
                <a:latin typeface="+mn-lt"/>
                <a:ea typeface="+mn-ea"/>
                <a:cs typeface="+mn-ea"/>
                <a:sym typeface="+mn-lt"/>
              </a:rPr>
              <a:t> 推而广之：</a:t>
            </a:r>
          </a:p>
          <a:p>
            <a:r>
              <a:rPr lang="zh-CN" altLang="zh-CN" sz="2800" smtClean="0">
                <a:solidFill>
                  <a:srgbClr val="6E6E6C"/>
                </a:solidFill>
                <a:latin typeface="+mn-lt"/>
                <a:ea typeface="+mn-ea"/>
                <a:cs typeface="+mn-ea"/>
                <a:sym typeface="+mn-lt"/>
              </a:rPr>
              <a:t>①</a:t>
            </a:r>
            <a:r>
              <a:rPr lang="zh-CN" altLang="zh-CN" sz="2800">
                <a:solidFill>
                  <a:srgbClr val="6E6E6C"/>
                </a:solidFill>
                <a:latin typeface="+mn-lt"/>
                <a:ea typeface="+mn-ea"/>
                <a:cs typeface="+mn-ea"/>
                <a:sym typeface="+mn-lt"/>
              </a:rPr>
              <a:t>遇事多商量，就可以避免许多矛盾; </a:t>
            </a:r>
          </a:p>
          <a:p>
            <a:r>
              <a:rPr lang="zh-CN" altLang="zh-CN" sz="2800" smtClean="0">
                <a:solidFill>
                  <a:srgbClr val="6E6E6C"/>
                </a:solidFill>
                <a:latin typeface="+mn-lt"/>
                <a:ea typeface="+mn-ea"/>
                <a:cs typeface="+mn-ea"/>
                <a:sym typeface="+mn-lt"/>
              </a:rPr>
              <a:t>②</a:t>
            </a:r>
            <a:r>
              <a:rPr lang="zh-CN" altLang="zh-CN" sz="2800">
                <a:solidFill>
                  <a:srgbClr val="6E6E6C"/>
                </a:solidFill>
                <a:latin typeface="+mn-lt"/>
                <a:ea typeface="+mn-ea"/>
                <a:cs typeface="+mn-ea"/>
                <a:sym typeface="+mn-lt"/>
              </a:rPr>
              <a:t>学会沟通，让父母、他人理解自己，</a:t>
            </a:r>
          </a:p>
          <a:p>
            <a:r>
              <a:rPr lang="zh-CN" altLang="zh-CN" sz="2800">
                <a:solidFill>
                  <a:srgbClr val="6E6E6C"/>
                </a:solidFill>
                <a:latin typeface="+mn-lt"/>
                <a:ea typeface="+mn-ea"/>
                <a:cs typeface="+mn-ea"/>
                <a:sym typeface="+mn-lt"/>
              </a:rPr>
              <a:t>    自己也努力去理解父母、他人，这样也可以避免许多矛盾</a:t>
            </a:r>
            <a:r>
              <a:rPr lang="zh-CN" altLang="zh-CN" sz="2800" smtClean="0">
                <a:solidFill>
                  <a:srgbClr val="6E6E6C"/>
                </a:solidFill>
                <a:latin typeface="+mn-lt"/>
                <a:ea typeface="+mn-ea"/>
                <a:cs typeface="+mn-ea"/>
                <a:sym typeface="+mn-lt"/>
              </a:rPr>
              <a:t>。</a:t>
            </a:r>
            <a:endParaRPr lang="zh-CN" altLang="zh-CN" sz="2800">
              <a:solidFill>
                <a:srgbClr val="6E6E6C"/>
              </a:solidFill>
              <a:latin typeface="+mn-lt"/>
              <a:ea typeface="+mn-ea"/>
              <a:cs typeface="+mn-ea"/>
              <a:sym typeface="+mn-lt"/>
            </a:endParaRPr>
          </a:p>
        </p:txBody>
      </p:sp>
    </p:spTree>
    <p:extLst>
      <p:ext uri="{BB962C8B-B14F-4D97-AF65-F5344CB8AC3E}">
        <p14:creationId xmlns:p14="http://schemas.microsoft.com/office/powerpoint/2010/main" val="38485737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smtClean="0">
                  <a:solidFill>
                    <a:srgbClr val="6E6E6C"/>
                  </a:solidFill>
                  <a:cs typeface="+mn-ea"/>
                  <a:sym typeface="+mn-lt"/>
                </a:rPr>
                <a:t>知识拓展</a:t>
              </a:r>
              <a:endParaRPr lang="zh-CN" altLang="en-US" sz="3200" b="1" spc="600" dirty="0">
                <a:solidFill>
                  <a:srgbClr val="6E6E6C"/>
                </a:solidFill>
                <a:cs typeface="+mn-ea"/>
                <a:sym typeface="+mn-lt"/>
              </a:endParaRPr>
            </a:p>
          </p:txBody>
        </p:sp>
      </p:grpSp>
      <p:sp>
        <p:nvSpPr>
          <p:cNvPr id="2" name="文本框 1"/>
          <p:cNvSpPr txBox="1"/>
          <p:nvPr/>
        </p:nvSpPr>
        <p:spPr>
          <a:xfrm>
            <a:off x="285073" y="941606"/>
            <a:ext cx="1005403" cy="584775"/>
          </a:xfrm>
          <a:prstGeom prst="rect">
            <a:avLst/>
          </a:prstGeom>
          <a:noFill/>
        </p:spPr>
        <p:txBody>
          <a:bodyPr wrap="none" rtlCol="0">
            <a:spAutoFit/>
          </a:bodyPr>
          <a:lstStyle/>
          <a:p>
            <a:r>
              <a:rPr lang="zh-CN" altLang="en-US" sz="3200" i="1" smtClean="0">
                <a:solidFill>
                  <a:srgbClr val="DE270E"/>
                </a:solidFill>
                <a:effectLst>
                  <a:outerShdw blurRad="38100" dist="38100" dir="2700000" algn="tl">
                    <a:srgbClr val="000000">
                      <a:alpha val="43137"/>
                    </a:srgbClr>
                  </a:outerShdw>
                </a:effectLst>
                <a:cs typeface="+mn-ea"/>
                <a:sym typeface="+mn-lt"/>
              </a:rPr>
              <a:t>寄语</a:t>
            </a:r>
            <a:endParaRPr lang="zh-CN" altLang="en-US" sz="3200" i="1">
              <a:solidFill>
                <a:srgbClr val="DE270E"/>
              </a:solidFill>
              <a:effectLst>
                <a:outerShdw blurRad="38100" dist="38100" dir="2700000" algn="tl">
                  <a:srgbClr val="000000">
                    <a:alpha val="43137"/>
                  </a:srgbClr>
                </a:outerShdw>
              </a:effectLst>
              <a:cs typeface="+mn-ea"/>
              <a:sym typeface="+mn-lt"/>
            </a:endParaRPr>
          </a:p>
        </p:txBody>
      </p:sp>
      <p:sp>
        <p:nvSpPr>
          <p:cNvPr id="7" name="Rectangle 8"/>
          <p:cNvSpPr>
            <a:spLocks noChangeArrowheads="1"/>
          </p:cNvSpPr>
          <p:nvPr/>
        </p:nvSpPr>
        <p:spPr bwMode="auto">
          <a:xfrm>
            <a:off x="2282825" y="1671867"/>
            <a:ext cx="7929563"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en-US" altLang="zh-CN" sz="2800">
                <a:solidFill>
                  <a:srgbClr val="6E6E6C"/>
                </a:solidFill>
                <a:latin typeface="+mn-lt"/>
                <a:ea typeface="+mn-ea"/>
                <a:cs typeface="+mn-ea"/>
                <a:sym typeface="+mn-lt"/>
              </a:rPr>
              <a:t>    </a:t>
            </a:r>
            <a:r>
              <a:rPr lang="zh-CN" altLang="en-US" sz="2800">
                <a:solidFill>
                  <a:srgbClr val="6E6E6C"/>
                </a:solidFill>
                <a:latin typeface="+mn-lt"/>
                <a:ea typeface="+mn-ea"/>
                <a:cs typeface="+mn-ea"/>
                <a:sym typeface="+mn-lt"/>
              </a:rPr>
              <a:t>每一种创伤都是一种成熟！友情诚可贵，亲</a:t>
            </a:r>
            <a:r>
              <a:rPr lang="zh-CN" altLang="en-US" sz="2800" smtClean="0">
                <a:solidFill>
                  <a:srgbClr val="6E6E6C"/>
                </a:solidFill>
                <a:latin typeface="+mn-lt"/>
                <a:ea typeface="+mn-ea"/>
                <a:cs typeface="+mn-ea"/>
                <a:sym typeface="+mn-lt"/>
              </a:rPr>
              <a:t>情 </a:t>
            </a:r>
            <a:endParaRPr lang="en-US" altLang="zh-CN" sz="2800" smtClean="0">
              <a:solidFill>
                <a:srgbClr val="6E6E6C"/>
              </a:solidFill>
              <a:latin typeface="+mn-lt"/>
              <a:ea typeface="+mn-ea"/>
              <a:cs typeface="+mn-ea"/>
              <a:sym typeface="+mn-lt"/>
            </a:endParaRPr>
          </a:p>
          <a:p>
            <a:pPr eaLnBrk="1" hangingPunct="1"/>
            <a:r>
              <a:rPr lang="zh-CN" altLang="en-US" sz="2800" smtClean="0">
                <a:solidFill>
                  <a:srgbClr val="6E6E6C"/>
                </a:solidFill>
                <a:latin typeface="+mn-lt"/>
                <a:ea typeface="+mn-ea"/>
                <a:cs typeface="+mn-ea"/>
                <a:sym typeface="+mn-lt"/>
              </a:rPr>
              <a:t>价</a:t>
            </a:r>
            <a:r>
              <a:rPr lang="zh-CN" altLang="en-US" sz="2800">
                <a:solidFill>
                  <a:srgbClr val="6E6E6C"/>
                </a:solidFill>
                <a:latin typeface="+mn-lt"/>
                <a:ea typeface="+mn-ea"/>
                <a:cs typeface="+mn-ea"/>
                <a:sym typeface="+mn-lt"/>
              </a:rPr>
              <a:t>也高。我们做事应与父母多商量沟通，面对</a:t>
            </a:r>
            <a:r>
              <a:rPr lang="zh-CN" altLang="en-US" sz="2800" smtClean="0">
                <a:solidFill>
                  <a:srgbClr val="6E6E6C"/>
                </a:solidFill>
                <a:latin typeface="+mn-lt"/>
                <a:ea typeface="+mn-ea"/>
                <a:cs typeface="+mn-ea"/>
                <a:sym typeface="+mn-lt"/>
              </a:rPr>
              <a:t>分</a:t>
            </a:r>
            <a:endParaRPr lang="en-US" altLang="zh-CN" sz="2800" smtClean="0">
              <a:solidFill>
                <a:srgbClr val="6E6E6C"/>
              </a:solidFill>
              <a:latin typeface="+mn-lt"/>
              <a:ea typeface="+mn-ea"/>
              <a:cs typeface="+mn-ea"/>
              <a:sym typeface="+mn-lt"/>
            </a:endParaRPr>
          </a:p>
          <a:p>
            <a:pPr eaLnBrk="1" hangingPunct="1"/>
            <a:r>
              <a:rPr lang="zh-CN" altLang="en-US" sz="2800" smtClean="0">
                <a:solidFill>
                  <a:srgbClr val="6E6E6C"/>
                </a:solidFill>
                <a:latin typeface="+mn-lt"/>
                <a:ea typeface="+mn-ea"/>
                <a:cs typeface="+mn-ea"/>
                <a:sym typeface="+mn-lt"/>
              </a:rPr>
              <a:t>歧</a:t>
            </a:r>
            <a:r>
              <a:rPr lang="zh-CN" altLang="en-US" sz="2800">
                <a:solidFill>
                  <a:srgbClr val="6E6E6C"/>
                </a:solidFill>
                <a:latin typeface="+mn-lt"/>
                <a:ea typeface="+mn-ea"/>
                <a:cs typeface="+mn-ea"/>
                <a:sym typeface="+mn-lt"/>
              </a:rPr>
              <a:t>更要讲究方法。父母也应明白，威逼的爱也</a:t>
            </a:r>
            <a:r>
              <a:rPr lang="zh-CN" altLang="en-US" sz="2800" smtClean="0">
                <a:solidFill>
                  <a:srgbClr val="6E6E6C"/>
                </a:solidFill>
                <a:latin typeface="+mn-lt"/>
                <a:ea typeface="+mn-ea"/>
                <a:cs typeface="+mn-ea"/>
                <a:sym typeface="+mn-lt"/>
              </a:rPr>
              <a:t>是</a:t>
            </a:r>
            <a:endParaRPr lang="en-US" altLang="zh-CN" sz="2800" smtClean="0">
              <a:solidFill>
                <a:srgbClr val="6E6E6C"/>
              </a:solidFill>
              <a:latin typeface="+mn-lt"/>
              <a:ea typeface="+mn-ea"/>
              <a:cs typeface="+mn-ea"/>
              <a:sym typeface="+mn-lt"/>
            </a:endParaRPr>
          </a:p>
          <a:p>
            <a:pPr eaLnBrk="1" hangingPunct="1"/>
            <a:r>
              <a:rPr lang="zh-CN" altLang="en-US" sz="2800" smtClean="0">
                <a:solidFill>
                  <a:srgbClr val="6E6E6C"/>
                </a:solidFill>
                <a:latin typeface="+mn-lt"/>
                <a:ea typeface="+mn-ea"/>
                <a:cs typeface="+mn-ea"/>
                <a:sym typeface="+mn-lt"/>
              </a:rPr>
              <a:t>一</a:t>
            </a:r>
            <a:r>
              <a:rPr lang="zh-CN" altLang="en-US" sz="2800">
                <a:solidFill>
                  <a:srgbClr val="6E6E6C"/>
                </a:solidFill>
                <a:latin typeface="+mn-lt"/>
                <a:ea typeface="+mn-ea"/>
                <a:cs typeface="+mn-ea"/>
                <a:sym typeface="+mn-lt"/>
              </a:rPr>
              <a:t>种伤害！无论是哪一种答案：都启示我们应</a:t>
            </a:r>
            <a:r>
              <a:rPr lang="zh-CN" altLang="en-US" sz="2800" smtClean="0">
                <a:solidFill>
                  <a:srgbClr val="6E6E6C"/>
                </a:solidFill>
                <a:latin typeface="+mn-lt"/>
                <a:ea typeface="+mn-ea"/>
                <a:cs typeface="+mn-ea"/>
                <a:sym typeface="+mn-lt"/>
              </a:rPr>
              <a:t>该</a:t>
            </a:r>
            <a:endParaRPr lang="en-US" altLang="zh-CN" sz="2800" smtClean="0">
              <a:solidFill>
                <a:srgbClr val="6E6E6C"/>
              </a:solidFill>
              <a:latin typeface="+mn-lt"/>
              <a:ea typeface="+mn-ea"/>
              <a:cs typeface="+mn-ea"/>
              <a:sym typeface="+mn-lt"/>
            </a:endParaRPr>
          </a:p>
          <a:p>
            <a:pPr eaLnBrk="1" hangingPunct="1"/>
            <a:r>
              <a:rPr lang="zh-CN" altLang="en-US" sz="2800" smtClean="0">
                <a:solidFill>
                  <a:srgbClr val="6E6E6C"/>
                </a:solidFill>
                <a:latin typeface="+mn-lt"/>
                <a:ea typeface="+mn-ea"/>
                <a:cs typeface="+mn-ea"/>
                <a:sym typeface="+mn-lt"/>
              </a:rPr>
              <a:t>在</a:t>
            </a:r>
            <a:r>
              <a:rPr lang="zh-CN" altLang="en-US" sz="2800">
                <a:solidFill>
                  <a:srgbClr val="6E6E6C"/>
                </a:solidFill>
                <a:latin typeface="+mn-lt"/>
                <a:ea typeface="+mn-ea"/>
                <a:cs typeface="+mn-ea"/>
                <a:sym typeface="+mn-lt"/>
              </a:rPr>
              <a:t>互相沟通、互相理解的基础上求得和谐，让</a:t>
            </a:r>
            <a:r>
              <a:rPr lang="zh-CN" altLang="en-US" sz="2800" smtClean="0">
                <a:solidFill>
                  <a:srgbClr val="6E6E6C"/>
                </a:solidFill>
                <a:latin typeface="+mn-lt"/>
                <a:ea typeface="+mn-ea"/>
                <a:cs typeface="+mn-ea"/>
                <a:sym typeface="+mn-lt"/>
              </a:rPr>
              <a:t>亲</a:t>
            </a:r>
            <a:endParaRPr lang="en-US" altLang="zh-CN" sz="2800" smtClean="0">
              <a:solidFill>
                <a:srgbClr val="6E6E6C"/>
              </a:solidFill>
              <a:latin typeface="+mn-lt"/>
              <a:ea typeface="+mn-ea"/>
              <a:cs typeface="+mn-ea"/>
              <a:sym typeface="+mn-lt"/>
            </a:endParaRPr>
          </a:p>
          <a:p>
            <a:pPr eaLnBrk="1" hangingPunct="1"/>
            <a:r>
              <a:rPr lang="zh-CN" altLang="en-US" sz="2800" smtClean="0">
                <a:solidFill>
                  <a:srgbClr val="6E6E6C"/>
                </a:solidFill>
                <a:latin typeface="+mn-lt"/>
                <a:ea typeface="+mn-ea"/>
                <a:cs typeface="+mn-ea"/>
                <a:sym typeface="+mn-lt"/>
              </a:rPr>
              <a:t>情</a:t>
            </a:r>
            <a:r>
              <a:rPr lang="zh-CN" altLang="en-US" sz="2800">
                <a:solidFill>
                  <a:srgbClr val="6E6E6C"/>
                </a:solidFill>
                <a:latin typeface="+mn-lt"/>
                <a:ea typeface="+mn-ea"/>
                <a:cs typeface="+mn-ea"/>
                <a:sym typeface="+mn-lt"/>
              </a:rPr>
              <a:t>和友情多一份温馨，少一份分歧！ </a:t>
            </a:r>
          </a:p>
        </p:txBody>
      </p:sp>
    </p:spTree>
    <p:extLst>
      <p:ext uri="{BB962C8B-B14F-4D97-AF65-F5344CB8AC3E}">
        <p14:creationId xmlns:p14="http://schemas.microsoft.com/office/powerpoint/2010/main" val="32151449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randombar(horizont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哺乳动物, 动物, 户外, 站立&#10;&#10;已生成极高可信度的说明">
            <a:extLst>
              <a:ext uri="{FF2B5EF4-FFF2-40B4-BE49-F238E27FC236}">
                <a16:creationId xmlns:a16="http://schemas.microsoft.com/office/drawing/2014/main" xmlns="" id="{A0AC94AE-039F-4193-BD04-A9BD9AC654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1240"/>
            <a:ext cx="12190413" cy="6857107"/>
          </a:xfrm>
          <a:prstGeom prst="rect">
            <a:avLst/>
          </a:prstGeom>
        </p:spPr>
      </p:pic>
      <p:sp>
        <p:nvSpPr>
          <p:cNvPr id="13" name="TextBox 1">
            <a:extLst>
              <a:ext uri="{FF2B5EF4-FFF2-40B4-BE49-F238E27FC236}">
                <a16:creationId xmlns:a16="http://schemas.microsoft.com/office/drawing/2014/main" xmlns="" id="{616396D0-DAAD-40E6-949F-B180BF470014}"/>
              </a:ext>
            </a:extLst>
          </p:cNvPr>
          <p:cNvSpPr txBox="1">
            <a:spLocks noChangeArrowheads="1"/>
          </p:cNvSpPr>
          <p:nvPr/>
        </p:nvSpPr>
        <p:spPr bwMode="auto">
          <a:xfrm>
            <a:off x="4836154" y="1089479"/>
            <a:ext cx="1107996" cy="4066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6000" b="1" spc="600" dirty="0">
                <a:solidFill>
                  <a:srgbClr val="6E6E6C"/>
                </a:solidFill>
                <a:latin typeface="+mn-lt"/>
                <a:ea typeface="+mn-ea"/>
                <a:cs typeface="+mn-ea"/>
                <a:sym typeface="+mn-lt"/>
              </a:rPr>
              <a:t>下 课 啦</a:t>
            </a:r>
          </a:p>
        </p:txBody>
      </p:sp>
      <p:grpSp>
        <p:nvGrpSpPr>
          <p:cNvPr id="14" name="组合 13">
            <a:extLst>
              <a:ext uri="{FF2B5EF4-FFF2-40B4-BE49-F238E27FC236}">
                <a16:creationId xmlns:a16="http://schemas.microsoft.com/office/drawing/2014/main" xmlns="" id="{06D0F407-EF2B-4002-A0FE-79D3F6BE6715}"/>
              </a:ext>
            </a:extLst>
          </p:cNvPr>
          <p:cNvGrpSpPr/>
          <p:nvPr/>
        </p:nvGrpSpPr>
        <p:grpSpPr>
          <a:xfrm rot="5400000">
            <a:off x="4464381" y="2786974"/>
            <a:ext cx="3613902" cy="546757"/>
            <a:chOff x="1458217" y="3207455"/>
            <a:chExt cx="4461455" cy="546757"/>
          </a:xfrm>
        </p:grpSpPr>
        <p:cxnSp>
          <p:nvCxnSpPr>
            <p:cNvPr id="15" name="直接连接符 14">
              <a:extLst>
                <a:ext uri="{FF2B5EF4-FFF2-40B4-BE49-F238E27FC236}">
                  <a16:creationId xmlns:a16="http://schemas.microsoft.com/office/drawing/2014/main" xmlns="" id="{6B9D869C-D9A5-448F-B84A-F07D855D6589}"/>
                </a:ext>
              </a:extLst>
            </p:cNvPr>
            <p:cNvCxnSpPr/>
            <p:nvPr/>
          </p:nvCxnSpPr>
          <p:spPr>
            <a:xfrm>
              <a:off x="1458217" y="3207455"/>
              <a:ext cx="4442242" cy="0"/>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xmlns="" id="{5023591E-363E-4B31-B9F7-3941D4FF829A}"/>
                </a:ext>
              </a:extLst>
            </p:cNvPr>
            <p:cNvSpPr txBox="1"/>
            <p:nvPr/>
          </p:nvSpPr>
          <p:spPr>
            <a:xfrm rot="16200000">
              <a:off x="3500265" y="1316562"/>
              <a:ext cx="492443" cy="4307945"/>
            </a:xfrm>
            <a:prstGeom prst="rect">
              <a:avLst/>
            </a:prstGeom>
            <a:noFill/>
            <a:ln>
              <a:noFill/>
            </a:ln>
          </p:spPr>
          <p:txBody>
            <a:bodyPr vert="eaVert" wrap="square" rtlCol="0" anchor="ctr">
              <a:spAutoFit/>
            </a:bodyPr>
            <a:lstStyle/>
            <a:p>
              <a:pPr algn="ctr"/>
              <a:r>
                <a:rPr lang="zh-CN" altLang="en-US" sz="2000" spc="600" dirty="0">
                  <a:solidFill>
                    <a:srgbClr val="6E6E6C"/>
                  </a:solidFill>
                  <a:cs typeface="+mn-ea"/>
                  <a:sym typeface="+mn-lt"/>
                </a:rPr>
                <a:t>人教版七年级语文课件</a:t>
              </a:r>
            </a:p>
          </p:txBody>
        </p:sp>
        <p:cxnSp>
          <p:nvCxnSpPr>
            <p:cNvPr id="17" name="直接连接符 16">
              <a:extLst>
                <a:ext uri="{FF2B5EF4-FFF2-40B4-BE49-F238E27FC236}">
                  <a16:creationId xmlns:a16="http://schemas.microsoft.com/office/drawing/2014/main" xmlns="" id="{51569F54-BBE5-40B6-8F78-D0C8E43CB625}"/>
                </a:ext>
              </a:extLst>
            </p:cNvPr>
            <p:cNvCxnSpPr/>
            <p:nvPr/>
          </p:nvCxnSpPr>
          <p:spPr>
            <a:xfrm>
              <a:off x="1477430" y="3754212"/>
              <a:ext cx="4442242" cy="0"/>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grpSp>
      <p:pic>
        <p:nvPicPr>
          <p:cNvPr id="18" name="图片 17">
            <a:extLst>
              <a:ext uri="{FF2B5EF4-FFF2-40B4-BE49-F238E27FC236}">
                <a16:creationId xmlns:a16="http://schemas.microsoft.com/office/drawing/2014/main" xmlns="" id="{801AAB4B-D37B-48A5-BA48-8A314F44CA7C}"/>
              </a:ext>
            </a:extLst>
          </p:cNvPr>
          <p:cNvPicPr>
            <a:picLocks noChangeAspect="1"/>
          </p:cNvPicPr>
          <p:nvPr/>
        </p:nvPicPr>
        <p:blipFill>
          <a:blip r:embed="rId4">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flipH="1">
            <a:off x="6628606" y="1019106"/>
            <a:ext cx="1986074" cy="4066930"/>
          </a:xfrm>
          <a:prstGeom prst="rect">
            <a:avLst/>
          </a:prstGeom>
        </p:spPr>
      </p:pic>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42"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750"/>
                                        <p:tgtEl>
                                          <p:spTgt spid="14"/>
                                        </p:tgtEl>
                                      </p:cBhvr>
                                    </p:animEffect>
                                    <p:anim calcmode="lin" valueType="num">
                                      <p:cBhvr>
                                        <p:cTn id="17" dur="750" fill="hold"/>
                                        <p:tgtEl>
                                          <p:spTgt spid="14"/>
                                        </p:tgtEl>
                                        <p:attrNameLst>
                                          <p:attrName>ppt_x</p:attrName>
                                        </p:attrNameLst>
                                      </p:cBhvr>
                                      <p:tavLst>
                                        <p:tav tm="0">
                                          <p:val>
                                            <p:strVal val="#ppt_x"/>
                                          </p:val>
                                        </p:tav>
                                        <p:tav tm="100000">
                                          <p:val>
                                            <p:strVal val="#ppt_x"/>
                                          </p:val>
                                        </p:tav>
                                      </p:tavLst>
                                    </p:anim>
                                    <p:anim calcmode="lin" valueType="num">
                                      <p:cBhvr>
                                        <p:cTn id="18" dur="750" fill="hold"/>
                                        <p:tgtEl>
                                          <p:spTgt spid="1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2031105"/>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02118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哺乳动物, 动物, 户外, 站立&#10;&#10;已生成极高可信度的说明">
            <a:extLst>
              <a:ext uri="{FF2B5EF4-FFF2-40B4-BE49-F238E27FC236}">
                <a16:creationId xmlns:a16="http://schemas.microsoft.com/office/drawing/2014/main" xmlns="" id="{8FFD20BF-43DA-40C6-B607-5CA538357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1240"/>
            <a:ext cx="12190413" cy="6857107"/>
          </a:xfrm>
          <a:prstGeom prst="rect">
            <a:avLst/>
          </a:prstGeom>
        </p:spPr>
      </p:pic>
      <p:sp>
        <p:nvSpPr>
          <p:cNvPr id="12" name="矩形 11">
            <a:extLst>
              <a:ext uri="{FF2B5EF4-FFF2-40B4-BE49-F238E27FC236}">
                <a16:creationId xmlns:a16="http://schemas.microsoft.com/office/drawing/2014/main" xmlns="" id="{D7FC8A26-6874-458F-B27C-FC1E48006FFA}"/>
              </a:ext>
            </a:extLst>
          </p:cNvPr>
          <p:cNvSpPr/>
          <p:nvPr/>
        </p:nvSpPr>
        <p:spPr bwMode="auto">
          <a:xfrm flipH="1">
            <a:off x="6530063" y="1794675"/>
            <a:ext cx="547426" cy="3648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spcBef>
                <a:spcPct val="50000"/>
              </a:spcBef>
            </a:pPr>
            <a:r>
              <a:rPr lang="zh-CN" altLang="en-US" sz="3600" spc="600" smtClean="0">
                <a:solidFill>
                  <a:srgbClr val="6E6E6C"/>
                </a:solidFill>
                <a:cs typeface="+mn-ea"/>
                <a:sym typeface="+mn-lt"/>
              </a:rPr>
              <a:t>课前导读</a:t>
            </a:r>
            <a:endParaRPr lang="zh-CN" altLang="en-US" sz="3600" spc="600" dirty="0">
              <a:solidFill>
                <a:srgbClr val="6E6E6C"/>
              </a:solidFill>
              <a:cs typeface="+mn-ea"/>
              <a:sym typeface="+mn-lt"/>
            </a:endParaRPr>
          </a:p>
        </p:txBody>
      </p:sp>
      <p:cxnSp>
        <p:nvCxnSpPr>
          <p:cNvPr id="13" name="直接连接符 12">
            <a:extLst>
              <a:ext uri="{FF2B5EF4-FFF2-40B4-BE49-F238E27FC236}">
                <a16:creationId xmlns:a16="http://schemas.microsoft.com/office/drawing/2014/main" xmlns="" id="{5D4B29B7-F41E-40A0-8293-35F4480C0E7F}"/>
              </a:ext>
            </a:extLst>
          </p:cNvPr>
          <p:cNvCxnSpPr>
            <a:cxnSpLocks/>
          </p:cNvCxnSpPr>
          <p:nvPr/>
        </p:nvCxnSpPr>
        <p:spPr>
          <a:xfrm>
            <a:off x="6333134" y="1294552"/>
            <a:ext cx="0" cy="3324225"/>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a16="http://schemas.microsoft.com/office/drawing/2014/main" xmlns="" id="{DBB2D0B6-3723-4790-A437-25A2E3EFAA3B}"/>
              </a:ext>
            </a:extLst>
          </p:cNvPr>
          <p:cNvGrpSpPr/>
          <p:nvPr/>
        </p:nvGrpSpPr>
        <p:grpSpPr>
          <a:xfrm>
            <a:off x="5325989" y="1913137"/>
            <a:ext cx="1007142" cy="1705785"/>
            <a:chOff x="1763923" y="882284"/>
            <a:chExt cx="1007142" cy="1705785"/>
          </a:xfrm>
        </p:grpSpPr>
        <p:sp>
          <p:nvSpPr>
            <p:cNvPr id="15" name="_14">
              <a:extLst>
                <a:ext uri="{FF2B5EF4-FFF2-40B4-BE49-F238E27FC236}">
                  <a16:creationId xmlns:a16="http://schemas.microsoft.com/office/drawing/2014/main" xmlns="" id="{4517AD6E-E510-46E0-B4B9-14B047842A4E}"/>
                </a:ext>
              </a:extLst>
            </p:cNvPr>
            <p:cNvSpPr txBox="1">
              <a:spLocks noChangeArrowheads="1"/>
            </p:cNvSpPr>
            <p:nvPr/>
          </p:nvSpPr>
          <p:spPr bwMode="auto">
            <a:xfrm>
              <a:off x="1763923" y="882284"/>
              <a:ext cx="1007142" cy="1705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5400" b="1" spc="600" dirty="0">
                  <a:solidFill>
                    <a:srgbClr val="6E6E6C"/>
                  </a:solidFill>
                  <a:latin typeface="+mn-lt"/>
                  <a:ea typeface="+mn-ea"/>
                  <a:cs typeface="+mn-ea"/>
                  <a:sym typeface="+mn-lt"/>
                </a:rPr>
                <a:t>1</a:t>
              </a:r>
            </a:p>
            <a:p>
              <a:pPr algn="ctr"/>
              <a:r>
                <a:rPr lang="zh-CN" altLang="en-US" sz="5400" b="1" spc="600" dirty="0">
                  <a:solidFill>
                    <a:srgbClr val="6E6E6C"/>
                  </a:solidFill>
                  <a:latin typeface="+mn-lt"/>
                  <a:ea typeface="+mn-ea"/>
                  <a:cs typeface="+mn-ea"/>
                  <a:sym typeface="+mn-lt"/>
                </a:rPr>
                <a:t>壹</a:t>
              </a:r>
              <a:endParaRPr lang="en-US" altLang="zh-CN" sz="2000" b="1" spc="600" dirty="0">
                <a:solidFill>
                  <a:srgbClr val="6E6E6C"/>
                </a:solidFill>
                <a:latin typeface="+mn-lt"/>
                <a:ea typeface="+mn-ea"/>
                <a:cs typeface="+mn-ea"/>
                <a:sym typeface="+mn-lt"/>
              </a:endParaRPr>
            </a:p>
          </p:txBody>
        </p:sp>
        <p:sp>
          <p:nvSpPr>
            <p:cNvPr id="16" name="椭圆 15">
              <a:extLst>
                <a:ext uri="{FF2B5EF4-FFF2-40B4-BE49-F238E27FC236}">
                  <a16:creationId xmlns:a16="http://schemas.microsoft.com/office/drawing/2014/main" xmlns="" id="{6BD4EC35-5AA4-4447-8AC6-CE1F08ECAF1E}"/>
                </a:ext>
              </a:extLst>
            </p:cNvPr>
            <p:cNvSpPr/>
            <p:nvPr/>
          </p:nvSpPr>
          <p:spPr>
            <a:xfrm>
              <a:off x="2171492" y="1687968"/>
              <a:ext cx="111682" cy="111682"/>
            </a:xfrm>
            <a:prstGeom prst="ellipse">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spc="600">
                <a:solidFill>
                  <a:srgbClr val="6E6E6C"/>
                </a:solidFill>
                <a:cs typeface="+mn-ea"/>
                <a:sym typeface="+mn-lt"/>
              </a:endParaRPr>
            </a:p>
          </p:txBody>
        </p:sp>
      </p:gr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750"/>
                                        <p:tgtEl>
                                          <p:spTgt spid="14"/>
                                        </p:tgtEl>
                                      </p:cBhvr>
                                    </p:animEffect>
                                    <p:anim calcmode="lin" valueType="num">
                                      <p:cBhvr>
                                        <p:cTn id="12" dur="750" fill="hold"/>
                                        <p:tgtEl>
                                          <p:spTgt spid="14"/>
                                        </p:tgtEl>
                                        <p:attrNameLst>
                                          <p:attrName>ppt_x</p:attrName>
                                        </p:attrNameLst>
                                      </p:cBhvr>
                                      <p:tavLst>
                                        <p:tav tm="0">
                                          <p:val>
                                            <p:strVal val="#ppt_x"/>
                                          </p:val>
                                        </p:tav>
                                        <p:tav tm="100000">
                                          <p:val>
                                            <p:strVal val="#ppt_x"/>
                                          </p:val>
                                        </p:tav>
                                      </p:tavLst>
                                    </p:anim>
                                    <p:anim calcmode="lin" valueType="num">
                                      <p:cBhvr>
                                        <p:cTn id="13" dur="75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4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outHorizontal)">
                                      <p:cBhvr>
                                        <p:cTn id="17" dur="500"/>
                                        <p:tgtEl>
                                          <p:spTgt spid="13"/>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课</a:t>
              </a:r>
              <a:r>
                <a:rPr lang="zh-CN" altLang="en-US" sz="3200" b="1" spc="600" smtClean="0">
                  <a:solidFill>
                    <a:srgbClr val="6E6E6C"/>
                  </a:solidFill>
                  <a:cs typeface="+mn-ea"/>
                  <a:sym typeface="+mn-lt"/>
                </a:rPr>
                <a:t>前导读</a:t>
              </a:r>
              <a:endParaRPr lang="zh-CN" altLang="en-US" sz="3200" b="1" spc="600" dirty="0">
                <a:solidFill>
                  <a:srgbClr val="6E6E6C"/>
                </a:solidFill>
                <a:cs typeface="+mn-ea"/>
                <a:sym typeface="+mn-lt"/>
              </a:endParaRPr>
            </a:p>
          </p:txBody>
        </p:sp>
      </p:grpSp>
      <p:sp>
        <p:nvSpPr>
          <p:cNvPr id="5" name="Rectangle 5"/>
          <p:cNvSpPr>
            <a:spLocks noChangeArrowheads="1"/>
          </p:cNvSpPr>
          <p:nvPr/>
        </p:nvSpPr>
        <p:spPr bwMode="auto">
          <a:xfrm>
            <a:off x="2829237" y="2274886"/>
            <a:ext cx="7166769"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r>
              <a:rPr lang="zh-CN" altLang="en-US" sz="2800">
                <a:solidFill>
                  <a:srgbClr val="DE270E"/>
                </a:solidFill>
                <a:effectLst>
                  <a:outerShdw blurRad="38100" dist="38100" dir="2700000" algn="tl">
                    <a:srgbClr val="C0C0C0"/>
                  </a:outerShdw>
                </a:effectLst>
                <a:latin typeface="+mn-lt"/>
                <a:ea typeface="+mn-ea"/>
                <a:cs typeface="+mn-ea"/>
                <a:sym typeface="+mn-lt"/>
              </a:rPr>
              <a:t>爱因斯坦</a:t>
            </a:r>
            <a:r>
              <a:rPr lang="zh-CN" altLang="en-US" sz="2800">
                <a:solidFill>
                  <a:srgbClr val="DE270E"/>
                </a:solidFill>
                <a:latin typeface="+mn-lt"/>
                <a:ea typeface="+mn-ea"/>
                <a:cs typeface="+mn-ea"/>
                <a:sym typeface="+mn-lt"/>
              </a:rPr>
              <a:t>说：</a:t>
            </a:r>
            <a:r>
              <a:rPr lang="zh-CN" altLang="en-US" sz="2800">
                <a:solidFill>
                  <a:srgbClr val="6E6E6C"/>
                </a:solidFill>
                <a:latin typeface="+mn-lt"/>
                <a:ea typeface="+mn-ea"/>
                <a:cs typeface="+mn-ea"/>
                <a:sym typeface="+mn-lt"/>
              </a:rPr>
              <a:t>“世间最美好的东西，莫过于有几个头脑和心地都很正直的真正的朋友。”</a:t>
            </a:r>
          </a:p>
          <a:p>
            <a:pPr eaLnBrk="1" hangingPunct="1"/>
            <a:endParaRPr lang="en-US" altLang="zh-CN" sz="2800" smtClean="0">
              <a:solidFill>
                <a:srgbClr val="DE270E"/>
              </a:solidFill>
              <a:effectLst>
                <a:outerShdw blurRad="38100" dist="38100" dir="2700000" algn="tl">
                  <a:srgbClr val="C0C0C0"/>
                </a:outerShdw>
              </a:effectLst>
              <a:latin typeface="+mn-lt"/>
              <a:ea typeface="+mn-ea"/>
              <a:cs typeface="+mn-ea"/>
              <a:sym typeface="+mn-lt"/>
            </a:endParaRPr>
          </a:p>
          <a:p>
            <a:pPr eaLnBrk="1" hangingPunct="1"/>
            <a:r>
              <a:rPr lang="zh-CN" altLang="en-US" sz="2800" smtClean="0">
                <a:solidFill>
                  <a:srgbClr val="DE270E"/>
                </a:solidFill>
                <a:effectLst>
                  <a:outerShdw blurRad="38100" dist="38100" dir="2700000" algn="tl">
                    <a:srgbClr val="C0C0C0"/>
                  </a:outerShdw>
                </a:effectLst>
                <a:latin typeface="+mn-lt"/>
                <a:ea typeface="+mn-ea"/>
                <a:cs typeface="+mn-ea"/>
                <a:sym typeface="+mn-lt"/>
              </a:rPr>
              <a:t>希</a:t>
            </a:r>
            <a:r>
              <a:rPr lang="zh-CN" altLang="en-US" sz="2800">
                <a:solidFill>
                  <a:srgbClr val="DE270E"/>
                </a:solidFill>
                <a:effectLst>
                  <a:outerShdw blurRad="38100" dist="38100" dir="2700000" algn="tl">
                    <a:srgbClr val="C0C0C0"/>
                  </a:outerShdw>
                </a:effectLst>
                <a:latin typeface="+mn-lt"/>
                <a:ea typeface="+mn-ea"/>
                <a:cs typeface="+mn-ea"/>
                <a:sym typeface="+mn-lt"/>
              </a:rPr>
              <a:t>罗多德</a:t>
            </a:r>
            <a:r>
              <a:rPr lang="zh-CN" altLang="en-US" sz="2800">
                <a:solidFill>
                  <a:srgbClr val="DE270E"/>
                </a:solidFill>
                <a:latin typeface="+mn-lt"/>
                <a:ea typeface="+mn-ea"/>
                <a:cs typeface="+mn-ea"/>
                <a:sym typeface="+mn-lt"/>
              </a:rPr>
              <a:t>说：</a:t>
            </a:r>
            <a:r>
              <a:rPr lang="zh-CN" altLang="en-US" sz="2800">
                <a:solidFill>
                  <a:srgbClr val="6E6E6C"/>
                </a:solidFill>
                <a:latin typeface="+mn-lt"/>
                <a:ea typeface="+mn-ea"/>
                <a:cs typeface="+mn-ea"/>
                <a:sym typeface="+mn-lt"/>
              </a:rPr>
              <a:t>“世界上没有比一个既真诚又聪明的朋友更可贵的了。”</a:t>
            </a:r>
          </a:p>
          <a:p>
            <a:pPr eaLnBrk="1" hangingPunct="1"/>
            <a:endParaRPr lang="en-US" altLang="zh-CN" sz="2800" smtClean="0">
              <a:solidFill>
                <a:srgbClr val="DE270E"/>
              </a:solidFill>
              <a:effectLst>
                <a:outerShdw blurRad="38100" dist="38100" dir="2700000" algn="tl">
                  <a:srgbClr val="C0C0C0"/>
                </a:outerShdw>
              </a:effectLst>
              <a:latin typeface="+mn-lt"/>
              <a:ea typeface="+mn-ea"/>
              <a:cs typeface="+mn-ea"/>
              <a:sym typeface="+mn-lt"/>
            </a:endParaRPr>
          </a:p>
          <a:p>
            <a:pPr eaLnBrk="1" hangingPunct="1"/>
            <a:r>
              <a:rPr lang="zh-CN" altLang="en-US" sz="2800" smtClean="0">
                <a:solidFill>
                  <a:srgbClr val="DE270E"/>
                </a:solidFill>
                <a:effectLst>
                  <a:outerShdw blurRad="38100" dist="38100" dir="2700000" algn="tl">
                    <a:srgbClr val="C0C0C0"/>
                  </a:outerShdw>
                </a:effectLst>
                <a:latin typeface="+mn-lt"/>
                <a:ea typeface="+mn-ea"/>
                <a:cs typeface="+mn-ea"/>
                <a:sym typeface="+mn-lt"/>
              </a:rPr>
              <a:t>斯</a:t>
            </a:r>
            <a:r>
              <a:rPr lang="zh-CN" altLang="en-US" sz="2800">
                <a:solidFill>
                  <a:srgbClr val="DE270E"/>
                </a:solidFill>
                <a:effectLst>
                  <a:outerShdw blurRad="38100" dist="38100" dir="2700000" algn="tl">
                    <a:srgbClr val="C0C0C0"/>
                  </a:outerShdw>
                </a:effectLst>
                <a:latin typeface="+mn-lt"/>
                <a:ea typeface="+mn-ea"/>
                <a:cs typeface="+mn-ea"/>
                <a:sym typeface="+mn-lt"/>
              </a:rPr>
              <a:t>托贝</a:t>
            </a:r>
            <a:r>
              <a:rPr lang="zh-CN" altLang="en-US" sz="2800">
                <a:solidFill>
                  <a:srgbClr val="DE270E"/>
                </a:solidFill>
                <a:latin typeface="+mn-lt"/>
                <a:ea typeface="+mn-ea"/>
                <a:cs typeface="+mn-ea"/>
                <a:sym typeface="+mn-lt"/>
              </a:rPr>
              <a:t>说：</a:t>
            </a:r>
            <a:r>
              <a:rPr lang="zh-CN" altLang="en-US" sz="2800">
                <a:solidFill>
                  <a:srgbClr val="6E6E6C"/>
                </a:solidFill>
                <a:latin typeface="+mn-lt"/>
                <a:ea typeface="+mn-ea"/>
                <a:cs typeface="+mn-ea"/>
                <a:sym typeface="+mn-lt"/>
              </a:rPr>
              <a:t>“财富不是朋友，而朋友却是财富”。</a:t>
            </a:r>
          </a:p>
        </p:txBody>
      </p:sp>
      <p:sp>
        <p:nvSpPr>
          <p:cNvPr id="13" name="Text Box 12"/>
          <p:cNvSpPr txBox="1">
            <a:spLocks noChangeArrowheads="1"/>
          </p:cNvSpPr>
          <p:nvPr/>
        </p:nvSpPr>
        <p:spPr bwMode="auto">
          <a:xfrm>
            <a:off x="2829237" y="1348963"/>
            <a:ext cx="6290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800">
                <a:solidFill>
                  <a:srgbClr val="DE270E"/>
                </a:solidFill>
                <a:latin typeface="+mn-lt"/>
                <a:ea typeface="+mn-ea"/>
                <a:cs typeface="+mn-ea"/>
                <a:sym typeface="+mn-lt"/>
              </a:rPr>
              <a:t>孔子说：</a:t>
            </a:r>
            <a:r>
              <a:rPr lang="zh-CN" altLang="en-US" sz="2800">
                <a:solidFill>
                  <a:srgbClr val="6E6E6C"/>
                </a:solidFill>
                <a:latin typeface="+mn-lt"/>
                <a:ea typeface="+mn-ea"/>
                <a:cs typeface="+mn-ea"/>
                <a:sym typeface="+mn-lt"/>
              </a:rPr>
              <a:t>”有朋自远方来，不亦说乎。”</a:t>
            </a:r>
          </a:p>
        </p:txBody>
      </p:sp>
    </p:spTree>
    <p:extLst>
      <p:ext uri="{BB962C8B-B14F-4D97-AF65-F5344CB8AC3E}">
        <p14:creationId xmlns:p14="http://schemas.microsoft.com/office/powerpoint/2010/main" val="18943370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课</a:t>
              </a:r>
              <a:r>
                <a:rPr lang="zh-CN" altLang="en-US" sz="3200" b="1" spc="600" smtClean="0">
                  <a:solidFill>
                    <a:srgbClr val="6E6E6C"/>
                  </a:solidFill>
                  <a:cs typeface="+mn-ea"/>
                  <a:sym typeface="+mn-lt"/>
                </a:rPr>
                <a:t>前导读</a:t>
              </a:r>
              <a:endParaRPr lang="zh-CN" altLang="en-US" sz="3200" b="1" spc="600" dirty="0">
                <a:solidFill>
                  <a:srgbClr val="6E6E6C"/>
                </a:solidFill>
                <a:cs typeface="+mn-ea"/>
                <a:sym typeface="+mn-lt"/>
              </a:endParaRPr>
            </a:p>
          </p:txBody>
        </p:sp>
      </p:grpSp>
      <p:sp>
        <p:nvSpPr>
          <p:cNvPr id="5" name="Rectangle 16"/>
          <p:cNvSpPr>
            <a:spLocks noChangeArrowheads="1"/>
          </p:cNvSpPr>
          <p:nvPr/>
        </p:nvSpPr>
        <p:spPr bwMode="auto">
          <a:xfrm>
            <a:off x="2697162" y="1601500"/>
            <a:ext cx="6796088"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algn="ctr" eaLnBrk="1" hangingPunct="1"/>
            <a:r>
              <a:rPr lang="en-US" altLang="zh-CN" sz="3200">
                <a:solidFill>
                  <a:srgbClr val="6E6E6C"/>
                </a:solidFill>
                <a:latin typeface="+mn-lt"/>
                <a:ea typeface="+mn-ea"/>
                <a:cs typeface="+mn-ea"/>
                <a:sym typeface="+mn-lt"/>
              </a:rPr>
              <a:t>    </a:t>
            </a:r>
            <a:r>
              <a:rPr lang="zh-CN" altLang="en-US" sz="3200">
                <a:solidFill>
                  <a:srgbClr val="DE270E"/>
                </a:solidFill>
                <a:latin typeface="+mn-lt"/>
                <a:ea typeface="+mn-ea"/>
                <a:cs typeface="+mn-ea"/>
                <a:sym typeface="+mn-lt"/>
              </a:rPr>
              <a:t>羚羊木雕</a:t>
            </a:r>
            <a:r>
              <a:rPr lang="zh-CN" altLang="en-US" sz="3200">
                <a:solidFill>
                  <a:srgbClr val="6E6E6C"/>
                </a:solidFill>
                <a:latin typeface="+mn-lt"/>
                <a:ea typeface="+mn-ea"/>
                <a:cs typeface="+mn-ea"/>
                <a:sym typeface="+mn-lt"/>
              </a:rPr>
              <a:t>是非洲艺术家用一种黑色   </a:t>
            </a:r>
            <a:r>
              <a:rPr lang="zh-CN" altLang="en-US" sz="3200" smtClean="0">
                <a:solidFill>
                  <a:srgbClr val="6E6E6C"/>
                </a:solidFill>
                <a:latin typeface="+mn-lt"/>
                <a:ea typeface="+mn-ea"/>
                <a:cs typeface="+mn-ea"/>
                <a:sym typeface="+mn-lt"/>
              </a:rPr>
              <a:t>硬木雕</a:t>
            </a:r>
            <a:r>
              <a:rPr lang="zh-CN" altLang="en-US" sz="3200">
                <a:solidFill>
                  <a:srgbClr val="6E6E6C"/>
                </a:solidFill>
                <a:latin typeface="+mn-lt"/>
                <a:ea typeface="+mn-ea"/>
                <a:cs typeface="+mn-ea"/>
                <a:sym typeface="+mn-lt"/>
              </a:rPr>
              <a:t>刻成的羚羊形状的工艺品。</a:t>
            </a:r>
          </a:p>
          <a:p>
            <a:pPr eaLnBrk="1" hangingPunct="1"/>
            <a:r>
              <a:rPr lang="zh-CN" altLang="en-US" sz="3200">
                <a:solidFill>
                  <a:srgbClr val="6E6E6C"/>
                </a:solidFill>
                <a:latin typeface="+mn-lt"/>
                <a:ea typeface="+mn-ea"/>
                <a:cs typeface="+mn-ea"/>
                <a:sym typeface="+mn-lt"/>
              </a:rPr>
              <a:t>非洲木雕是非洲大陆具有代表的全世</a:t>
            </a:r>
          </a:p>
          <a:p>
            <a:pPr eaLnBrk="1" hangingPunct="1"/>
            <a:r>
              <a:rPr lang="zh-CN" altLang="en-US" sz="3200">
                <a:solidFill>
                  <a:srgbClr val="6E6E6C"/>
                </a:solidFill>
                <a:latin typeface="+mn-lt"/>
                <a:ea typeface="+mn-ea"/>
                <a:cs typeface="+mn-ea"/>
                <a:sym typeface="+mn-lt"/>
              </a:rPr>
              <a:t>界都享有盛誉的工艺品，其文化、艺</a:t>
            </a:r>
          </a:p>
          <a:p>
            <a:pPr algn="ctr" eaLnBrk="1" hangingPunct="1"/>
            <a:r>
              <a:rPr lang="zh-CN" altLang="en-US" sz="3200">
                <a:solidFill>
                  <a:srgbClr val="6E6E6C"/>
                </a:solidFill>
                <a:latin typeface="+mn-lt"/>
                <a:ea typeface="+mn-ea"/>
                <a:cs typeface="+mn-ea"/>
                <a:sym typeface="+mn-lt"/>
              </a:rPr>
              <a:t>术价值很高。非洲很多国家元首出访</a:t>
            </a:r>
          </a:p>
          <a:p>
            <a:pPr algn="ctr" eaLnBrk="1" hangingPunct="1"/>
            <a:r>
              <a:rPr lang="zh-CN" altLang="en-US" sz="3200">
                <a:solidFill>
                  <a:srgbClr val="6E6E6C"/>
                </a:solidFill>
                <a:latin typeface="+mn-lt"/>
                <a:ea typeface="+mn-ea"/>
                <a:cs typeface="+mn-ea"/>
                <a:sym typeface="+mn-lt"/>
              </a:rPr>
              <a:t>或欢迎来访的客人大多喜欢送木雕</a:t>
            </a:r>
            <a:r>
              <a:rPr lang="zh-CN" altLang="en-US" sz="3200" b="1">
                <a:solidFill>
                  <a:srgbClr val="6E6E6C"/>
                </a:solidFill>
                <a:latin typeface="+mn-lt"/>
                <a:ea typeface="+mn-ea"/>
                <a:cs typeface="+mn-ea"/>
                <a:sym typeface="+mn-lt"/>
              </a:rPr>
              <a:t>。 </a:t>
            </a:r>
          </a:p>
        </p:txBody>
      </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课</a:t>
              </a:r>
              <a:r>
                <a:rPr lang="zh-CN" altLang="en-US" sz="3200" b="1" spc="600" smtClean="0">
                  <a:solidFill>
                    <a:srgbClr val="6E6E6C"/>
                  </a:solidFill>
                  <a:cs typeface="+mn-ea"/>
                  <a:sym typeface="+mn-lt"/>
                </a:rPr>
                <a:t>前导读</a:t>
              </a:r>
              <a:endParaRPr lang="zh-CN" altLang="en-US" sz="3200" b="1" spc="600" dirty="0">
                <a:solidFill>
                  <a:srgbClr val="6E6E6C"/>
                </a:solidFill>
                <a:cs typeface="+mn-ea"/>
                <a:sym typeface="+mn-lt"/>
              </a:endParaRPr>
            </a:p>
          </p:txBody>
        </p:sp>
      </p:grpSp>
      <p:sp>
        <p:nvSpPr>
          <p:cNvPr id="5" name="Text Box 4"/>
          <p:cNvSpPr txBox="1">
            <a:spLocks noChangeArrowheads="1"/>
          </p:cNvSpPr>
          <p:nvPr/>
        </p:nvSpPr>
        <p:spPr bwMode="auto">
          <a:xfrm>
            <a:off x="4545799" y="1358313"/>
            <a:ext cx="6109501"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zh-CN" altLang="en-US" sz="2400">
                <a:solidFill>
                  <a:srgbClr val="6E6E6C"/>
                </a:solidFill>
                <a:latin typeface="+mn-lt"/>
                <a:ea typeface="+mn-ea"/>
                <a:cs typeface="+mn-ea"/>
                <a:sym typeface="+mn-lt"/>
              </a:rPr>
              <a:t>        </a:t>
            </a:r>
            <a:r>
              <a:rPr lang="zh-CN" altLang="en-US" sz="2400" b="1">
                <a:solidFill>
                  <a:srgbClr val="6E6E6C"/>
                </a:solidFill>
                <a:latin typeface="+mn-lt"/>
                <a:ea typeface="+mn-ea"/>
                <a:cs typeface="+mn-ea"/>
                <a:sym typeface="+mn-lt"/>
              </a:rPr>
              <a:t>张之路，</a:t>
            </a:r>
            <a:r>
              <a:rPr lang="en-US" altLang="zh-CN" sz="2400" b="1">
                <a:solidFill>
                  <a:srgbClr val="6E6E6C"/>
                </a:solidFill>
                <a:latin typeface="+mn-lt"/>
                <a:ea typeface="+mn-ea"/>
                <a:cs typeface="+mn-ea"/>
                <a:sym typeface="+mn-lt"/>
              </a:rPr>
              <a:t>1945</a:t>
            </a:r>
            <a:r>
              <a:rPr lang="zh-CN" altLang="en-US" sz="2400" b="1">
                <a:solidFill>
                  <a:srgbClr val="6E6E6C"/>
                </a:solidFill>
                <a:latin typeface="+mn-lt"/>
                <a:ea typeface="+mn-ea"/>
                <a:cs typeface="+mn-ea"/>
                <a:sym typeface="+mn-lt"/>
              </a:rPr>
              <a:t>年生于北京，现为中国电影集团策划部编审、一级编剧，国务院授予的有特殊贡献的专家，中国作协儿童文学委员会委员。</a:t>
            </a:r>
          </a:p>
          <a:p>
            <a:pPr eaLnBrk="1" hangingPunct="1">
              <a:spcBef>
                <a:spcPct val="50000"/>
              </a:spcBef>
            </a:pPr>
            <a:r>
              <a:rPr lang="zh-CN" altLang="en-US" sz="2400" b="1">
                <a:solidFill>
                  <a:srgbClr val="6E6E6C"/>
                </a:solidFill>
                <a:latin typeface="+mn-lt"/>
                <a:ea typeface="+mn-ea"/>
                <a:cs typeface="+mn-ea"/>
                <a:sym typeface="+mn-lt"/>
              </a:rPr>
              <a:t>    主要作品有电影剧本</a:t>
            </a:r>
            <a:r>
              <a:rPr lang="en-US" altLang="zh-CN" sz="2400" b="1">
                <a:solidFill>
                  <a:srgbClr val="6E6E6C"/>
                </a:solidFill>
                <a:latin typeface="+mn-lt"/>
                <a:ea typeface="+mn-ea"/>
                <a:cs typeface="+mn-ea"/>
                <a:sym typeface="+mn-lt"/>
              </a:rPr>
              <a:t>《</a:t>
            </a:r>
            <a:r>
              <a:rPr lang="zh-CN" altLang="en-US" sz="2400" b="1">
                <a:solidFill>
                  <a:srgbClr val="6E6E6C"/>
                </a:solidFill>
                <a:latin typeface="+mn-lt"/>
                <a:ea typeface="+mn-ea"/>
                <a:cs typeface="+mn-ea"/>
                <a:sym typeface="+mn-lt"/>
              </a:rPr>
              <a:t>霹雳贝贝</a:t>
            </a:r>
            <a:r>
              <a:rPr lang="en-US" altLang="zh-CN" sz="2400" b="1">
                <a:solidFill>
                  <a:srgbClr val="6E6E6C"/>
                </a:solidFill>
                <a:latin typeface="+mn-lt"/>
                <a:ea typeface="+mn-ea"/>
                <a:cs typeface="+mn-ea"/>
                <a:sym typeface="+mn-lt"/>
              </a:rPr>
              <a:t>》《</a:t>
            </a:r>
            <a:r>
              <a:rPr lang="zh-CN" altLang="en-US" sz="2400" b="1">
                <a:solidFill>
                  <a:srgbClr val="6E6E6C"/>
                </a:solidFill>
                <a:latin typeface="+mn-lt"/>
                <a:ea typeface="+mn-ea"/>
                <a:cs typeface="+mn-ea"/>
                <a:sym typeface="+mn-lt"/>
              </a:rPr>
              <a:t>魔表</a:t>
            </a:r>
            <a:r>
              <a:rPr lang="en-US" altLang="zh-CN" sz="2400" b="1">
                <a:solidFill>
                  <a:srgbClr val="6E6E6C"/>
                </a:solidFill>
                <a:latin typeface="+mn-lt"/>
                <a:ea typeface="+mn-ea"/>
                <a:cs typeface="+mn-ea"/>
                <a:sym typeface="+mn-lt"/>
              </a:rPr>
              <a:t>》《</a:t>
            </a:r>
            <a:r>
              <a:rPr lang="zh-CN" altLang="en-US" sz="2400" b="1">
                <a:solidFill>
                  <a:srgbClr val="6E6E6C"/>
                </a:solidFill>
                <a:latin typeface="+mn-lt"/>
                <a:ea typeface="+mn-ea"/>
                <a:cs typeface="+mn-ea"/>
                <a:sym typeface="+mn-lt"/>
              </a:rPr>
              <a:t>疯狂的兔子</a:t>
            </a:r>
            <a:r>
              <a:rPr lang="en-US" altLang="zh-CN" sz="2400" b="1">
                <a:solidFill>
                  <a:srgbClr val="6E6E6C"/>
                </a:solidFill>
                <a:latin typeface="+mn-lt"/>
                <a:ea typeface="+mn-ea"/>
                <a:cs typeface="+mn-ea"/>
                <a:sym typeface="+mn-lt"/>
              </a:rPr>
              <a:t>》</a:t>
            </a:r>
            <a:r>
              <a:rPr lang="zh-CN" altLang="en-US" sz="2400" b="1">
                <a:solidFill>
                  <a:srgbClr val="6E6E6C"/>
                </a:solidFill>
                <a:latin typeface="+mn-lt"/>
                <a:ea typeface="+mn-ea"/>
                <a:cs typeface="+mn-ea"/>
                <a:sym typeface="+mn-lt"/>
              </a:rPr>
              <a:t>，长篇小说</a:t>
            </a:r>
            <a:r>
              <a:rPr lang="en-US" altLang="zh-CN" sz="2400" b="1">
                <a:solidFill>
                  <a:srgbClr val="6E6E6C"/>
                </a:solidFill>
                <a:latin typeface="+mn-lt"/>
                <a:ea typeface="+mn-ea"/>
                <a:cs typeface="+mn-ea"/>
                <a:sym typeface="+mn-lt"/>
              </a:rPr>
              <a:t>《</a:t>
            </a:r>
            <a:r>
              <a:rPr lang="zh-CN" altLang="en-US" sz="2400" b="1">
                <a:solidFill>
                  <a:srgbClr val="6E6E6C"/>
                </a:solidFill>
                <a:latin typeface="+mn-lt"/>
                <a:ea typeface="+mn-ea"/>
                <a:cs typeface="+mn-ea"/>
                <a:sym typeface="+mn-lt"/>
              </a:rPr>
              <a:t>第三军团</a:t>
            </a:r>
            <a:r>
              <a:rPr lang="en-US" altLang="zh-CN" sz="2400" b="1">
                <a:solidFill>
                  <a:srgbClr val="6E6E6C"/>
                </a:solidFill>
                <a:latin typeface="+mn-lt"/>
                <a:ea typeface="+mn-ea"/>
                <a:cs typeface="+mn-ea"/>
                <a:sym typeface="+mn-lt"/>
              </a:rPr>
              <a:t>》</a:t>
            </a:r>
            <a:r>
              <a:rPr lang="zh-CN" altLang="en-US" sz="2400" b="1">
                <a:solidFill>
                  <a:srgbClr val="6E6E6C"/>
                </a:solidFill>
                <a:latin typeface="+mn-lt"/>
                <a:ea typeface="+mn-ea"/>
                <a:cs typeface="+mn-ea"/>
                <a:sym typeface="+mn-lt"/>
              </a:rPr>
              <a:t>。</a:t>
            </a:r>
          </a:p>
          <a:p>
            <a:pPr eaLnBrk="1" hangingPunct="1">
              <a:spcBef>
                <a:spcPct val="50000"/>
              </a:spcBef>
            </a:pPr>
            <a:r>
              <a:rPr lang="zh-CN" altLang="en-US" sz="2400" b="1">
                <a:solidFill>
                  <a:srgbClr val="6E6E6C"/>
                </a:solidFill>
                <a:latin typeface="+mn-lt"/>
                <a:ea typeface="+mn-ea"/>
                <a:cs typeface="+mn-ea"/>
                <a:sym typeface="+mn-lt"/>
              </a:rPr>
              <a:t>        </a:t>
            </a:r>
            <a:r>
              <a:rPr lang="en-US" altLang="zh-CN" sz="2400" b="1">
                <a:solidFill>
                  <a:srgbClr val="6E6E6C"/>
                </a:solidFill>
                <a:latin typeface="+mn-lt"/>
                <a:ea typeface="+mn-ea"/>
                <a:cs typeface="+mn-ea"/>
                <a:sym typeface="+mn-lt"/>
              </a:rPr>
              <a:t>1992</a:t>
            </a:r>
            <a:r>
              <a:rPr lang="zh-CN" altLang="en-US" sz="2400" b="1">
                <a:solidFill>
                  <a:srgbClr val="6E6E6C"/>
                </a:solidFill>
                <a:latin typeface="+mn-lt"/>
                <a:ea typeface="+mn-ea"/>
                <a:cs typeface="+mn-ea"/>
                <a:sym typeface="+mn-lt"/>
              </a:rPr>
              <a:t>年被登录于国际儿童读物联盟荣誉手册；</a:t>
            </a:r>
            <a:r>
              <a:rPr lang="en-US" altLang="zh-CN" sz="2400" b="1">
                <a:solidFill>
                  <a:srgbClr val="6E6E6C"/>
                </a:solidFill>
                <a:latin typeface="+mn-lt"/>
                <a:ea typeface="+mn-ea"/>
                <a:cs typeface="+mn-ea"/>
                <a:sym typeface="+mn-lt"/>
              </a:rPr>
              <a:t>1997</a:t>
            </a:r>
            <a:r>
              <a:rPr lang="zh-CN" altLang="en-US" sz="2400" b="1">
                <a:solidFill>
                  <a:srgbClr val="6E6E6C"/>
                </a:solidFill>
                <a:latin typeface="+mn-lt"/>
                <a:ea typeface="+mn-ea"/>
                <a:cs typeface="+mn-ea"/>
                <a:sym typeface="+mn-lt"/>
              </a:rPr>
              <a:t>年入选中央电视台“东方之子”栏目</a:t>
            </a:r>
            <a:r>
              <a:rPr lang="zh-CN" altLang="en-US" sz="2400" b="1" smtClean="0">
                <a:solidFill>
                  <a:srgbClr val="6E6E6C"/>
                </a:solidFill>
                <a:latin typeface="+mn-lt"/>
                <a:ea typeface="+mn-ea"/>
                <a:cs typeface="+mn-ea"/>
                <a:sym typeface="+mn-lt"/>
              </a:rPr>
              <a:t>。</a:t>
            </a:r>
            <a:endParaRPr lang="zh-CN" altLang="en-US" sz="2400" b="1">
              <a:solidFill>
                <a:srgbClr val="6E6E6C"/>
              </a:solidFill>
              <a:latin typeface="+mn-lt"/>
              <a:ea typeface="+mn-ea"/>
              <a:cs typeface="+mn-ea"/>
              <a:sym typeface="+mn-lt"/>
            </a:endParaRPr>
          </a:p>
        </p:txBody>
      </p:sp>
      <p:pic>
        <p:nvPicPr>
          <p:cNvPr id="2" name="图片 1"/>
          <p:cNvPicPr>
            <a:picLocks noChangeAspect="1"/>
          </p:cNvPicPr>
          <p:nvPr/>
        </p:nvPicPr>
        <p:blipFill>
          <a:blip r:embed="rId3"/>
          <a:stretch>
            <a:fillRect/>
          </a:stretch>
        </p:blipFill>
        <p:spPr>
          <a:xfrm>
            <a:off x="1532422" y="1358313"/>
            <a:ext cx="2771429" cy="3304762"/>
          </a:xfrm>
          <a:prstGeom prst="rect">
            <a:avLst/>
          </a:prstGeom>
        </p:spPr>
      </p:pic>
    </p:spTree>
    <p:extLst>
      <p:ext uri="{BB962C8B-B14F-4D97-AF65-F5344CB8AC3E}">
        <p14:creationId xmlns:p14="http://schemas.microsoft.com/office/powerpoint/2010/main" val="148864286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哺乳动物, 动物, 户外, 站立&#10;&#10;已生成极高可信度的说明">
            <a:extLst>
              <a:ext uri="{FF2B5EF4-FFF2-40B4-BE49-F238E27FC236}">
                <a16:creationId xmlns:a16="http://schemas.microsoft.com/office/drawing/2014/main" xmlns="" id="{8FFD20BF-43DA-40C6-B607-5CA538357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1240"/>
            <a:ext cx="12190413" cy="6857107"/>
          </a:xfrm>
          <a:prstGeom prst="rect">
            <a:avLst/>
          </a:prstGeom>
        </p:spPr>
      </p:pic>
      <p:sp>
        <p:nvSpPr>
          <p:cNvPr id="12" name="矩形 11">
            <a:extLst>
              <a:ext uri="{FF2B5EF4-FFF2-40B4-BE49-F238E27FC236}">
                <a16:creationId xmlns:a16="http://schemas.microsoft.com/office/drawing/2014/main" xmlns="" id="{D7FC8A26-6874-458F-B27C-FC1E48006FFA}"/>
              </a:ext>
            </a:extLst>
          </p:cNvPr>
          <p:cNvSpPr/>
          <p:nvPr/>
        </p:nvSpPr>
        <p:spPr bwMode="auto">
          <a:xfrm flipH="1">
            <a:off x="6547316" y="1794675"/>
            <a:ext cx="547426" cy="3648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spcBef>
                <a:spcPct val="50000"/>
              </a:spcBef>
            </a:pPr>
            <a:r>
              <a:rPr lang="zh-CN" altLang="en-US" sz="3600" spc="600" smtClean="0">
                <a:solidFill>
                  <a:srgbClr val="6E6E6C"/>
                </a:solidFill>
                <a:cs typeface="+mn-ea"/>
                <a:sym typeface="+mn-lt"/>
              </a:rPr>
              <a:t>字词学习</a:t>
            </a:r>
            <a:endParaRPr lang="zh-CN" altLang="en-US" sz="3600" spc="600" dirty="0">
              <a:solidFill>
                <a:srgbClr val="6E6E6C"/>
              </a:solidFill>
              <a:cs typeface="+mn-ea"/>
              <a:sym typeface="+mn-lt"/>
            </a:endParaRPr>
          </a:p>
        </p:txBody>
      </p:sp>
      <p:cxnSp>
        <p:nvCxnSpPr>
          <p:cNvPr id="13" name="直接连接符 12">
            <a:extLst>
              <a:ext uri="{FF2B5EF4-FFF2-40B4-BE49-F238E27FC236}">
                <a16:creationId xmlns:a16="http://schemas.microsoft.com/office/drawing/2014/main" xmlns="" id="{5D4B29B7-F41E-40A0-8293-35F4480C0E7F}"/>
              </a:ext>
            </a:extLst>
          </p:cNvPr>
          <p:cNvCxnSpPr>
            <a:cxnSpLocks/>
          </p:cNvCxnSpPr>
          <p:nvPr/>
        </p:nvCxnSpPr>
        <p:spPr>
          <a:xfrm>
            <a:off x="6333134" y="1294552"/>
            <a:ext cx="0" cy="3324225"/>
          </a:xfrm>
          <a:prstGeom prst="line">
            <a:avLst/>
          </a:prstGeom>
          <a:ln>
            <a:solidFill>
              <a:srgbClr val="6E6E6C"/>
            </a:solidFill>
          </a:ln>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a16="http://schemas.microsoft.com/office/drawing/2014/main" xmlns="" id="{DBB2D0B6-3723-4790-A437-25A2E3EFAA3B}"/>
              </a:ext>
            </a:extLst>
          </p:cNvPr>
          <p:cNvGrpSpPr/>
          <p:nvPr/>
        </p:nvGrpSpPr>
        <p:grpSpPr>
          <a:xfrm>
            <a:off x="5325989" y="1913137"/>
            <a:ext cx="1007142" cy="1705785"/>
            <a:chOff x="1763923" y="882284"/>
            <a:chExt cx="1007142" cy="1705785"/>
          </a:xfrm>
        </p:grpSpPr>
        <p:sp>
          <p:nvSpPr>
            <p:cNvPr id="15" name="_14">
              <a:extLst>
                <a:ext uri="{FF2B5EF4-FFF2-40B4-BE49-F238E27FC236}">
                  <a16:creationId xmlns:a16="http://schemas.microsoft.com/office/drawing/2014/main" xmlns="" id="{4517AD6E-E510-46E0-B4B9-14B047842A4E}"/>
                </a:ext>
              </a:extLst>
            </p:cNvPr>
            <p:cNvSpPr txBox="1">
              <a:spLocks noChangeArrowheads="1"/>
            </p:cNvSpPr>
            <p:nvPr/>
          </p:nvSpPr>
          <p:spPr bwMode="auto">
            <a:xfrm>
              <a:off x="1763923" y="882284"/>
              <a:ext cx="1007142" cy="1705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5400" b="1" spc="600" dirty="0">
                  <a:solidFill>
                    <a:srgbClr val="6E6E6C"/>
                  </a:solidFill>
                  <a:latin typeface="+mn-lt"/>
                  <a:ea typeface="+mn-ea"/>
                  <a:cs typeface="+mn-ea"/>
                  <a:sym typeface="+mn-lt"/>
                </a:rPr>
                <a:t>2</a:t>
              </a:r>
            </a:p>
            <a:p>
              <a:pPr algn="ctr"/>
              <a:r>
                <a:rPr lang="zh-CN" altLang="en-US" sz="5400" b="1" spc="600" smtClean="0">
                  <a:solidFill>
                    <a:srgbClr val="6E6E6C"/>
                  </a:solidFill>
                  <a:latin typeface="+mn-lt"/>
                  <a:ea typeface="+mn-ea"/>
                  <a:cs typeface="+mn-ea"/>
                  <a:sym typeface="+mn-lt"/>
                </a:rPr>
                <a:t>贰</a:t>
              </a:r>
              <a:endParaRPr lang="en-US" altLang="zh-CN" sz="5400" b="1" spc="600" dirty="0">
                <a:solidFill>
                  <a:srgbClr val="6E6E6C"/>
                </a:solidFill>
                <a:latin typeface="+mn-lt"/>
                <a:ea typeface="+mn-ea"/>
                <a:cs typeface="+mn-ea"/>
                <a:sym typeface="+mn-lt"/>
              </a:endParaRPr>
            </a:p>
          </p:txBody>
        </p:sp>
        <p:sp>
          <p:nvSpPr>
            <p:cNvPr id="16" name="椭圆 15">
              <a:extLst>
                <a:ext uri="{FF2B5EF4-FFF2-40B4-BE49-F238E27FC236}">
                  <a16:creationId xmlns:a16="http://schemas.microsoft.com/office/drawing/2014/main" xmlns="" id="{6BD4EC35-5AA4-4447-8AC6-CE1F08ECAF1E}"/>
                </a:ext>
              </a:extLst>
            </p:cNvPr>
            <p:cNvSpPr/>
            <p:nvPr/>
          </p:nvSpPr>
          <p:spPr>
            <a:xfrm>
              <a:off x="2171492" y="1687968"/>
              <a:ext cx="111682" cy="111682"/>
            </a:xfrm>
            <a:prstGeom prst="ellipse">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spc="600">
                <a:solidFill>
                  <a:srgbClr val="6E6E6C"/>
                </a:solidFill>
                <a:cs typeface="+mn-ea"/>
                <a:sym typeface="+mn-lt"/>
              </a:endParaRPr>
            </a:p>
          </p:txBody>
        </p:sp>
      </p:grpSp>
    </p:spTree>
    <p:extLst>
      <p:ext uri="{BB962C8B-B14F-4D97-AF65-F5344CB8AC3E}">
        <p14:creationId xmlns:p14="http://schemas.microsoft.com/office/powerpoint/2010/main" val="258882944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750"/>
                                        <p:tgtEl>
                                          <p:spTgt spid="14"/>
                                        </p:tgtEl>
                                      </p:cBhvr>
                                    </p:animEffect>
                                    <p:anim calcmode="lin" valueType="num">
                                      <p:cBhvr>
                                        <p:cTn id="12" dur="750" fill="hold"/>
                                        <p:tgtEl>
                                          <p:spTgt spid="14"/>
                                        </p:tgtEl>
                                        <p:attrNameLst>
                                          <p:attrName>ppt_x</p:attrName>
                                        </p:attrNameLst>
                                      </p:cBhvr>
                                      <p:tavLst>
                                        <p:tav tm="0">
                                          <p:val>
                                            <p:strVal val="#ppt_x"/>
                                          </p:val>
                                        </p:tav>
                                        <p:tav tm="100000">
                                          <p:val>
                                            <p:strVal val="#ppt_x"/>
                                          </p:val>
                                        </p:tav>
                                      </p:tavLst>
                                    </p:anim>
                                    <p:anim calcmode="lin" valueType="num">
                                      <p:cBhvr>
                                        <p:cTn id="13" dur="75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4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outHorizontal)">
                                      <p:cBhvr>
                                        <p:cTn id="17" dur="500"/>
                                        <p:tgtEl>
                                          <p:spTgt spid="13"/>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字</a:t>
              </a:r>
              <a:r>
                <a:rPr lang="zh-CN" altLang="en-US" sz="3200" b="1" spc="600" smtClean="0">
                  <a:solidFill>
                    <a:srgbClr val="6E6E6C"/>
                  </a:solidFill>
                  <a:cs typeface="+mn-ea"/>
                  <a:sym typeface="+mn-lt"/>
                </a:rPr>
                <a:t>词学习</a:t>
              </a:r>
              <a:endParaRPr lang="zh-CN" altLang="en-US" sz="3200" b="1" spc="600" dirty="0">
                <a:solidFill>
                  <a:srgbClr val="6E6E6C"/>
                </a:solidFill>
                <a:cs typeface="+mn-ea"/>
                <a:sym typeface="+mn-lt"/>
              </a:endParaRPr>
            </a:p>
          </p:txBody>
        </p:sp>
      </p:grpSp>
      <p:sp>
        <p:nvSpPr>
          <p:cNvPr id="5" name="Text Box 2"/>
          <p:cNvSpPr txBox="1">
            <a:spLocks noChangeArrowheads="1"/>
          </p:cNvSpPr>
          <p:nvPr/>
        </p:nvSpPr>
        <p:spPr bwMode="auto">
          <a:xfrm>
            <a:off x="0" y="911493"/>
            <a:ext cx="760809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sz="3200">
                <a:solidFill>
                  <a:srgbClr val="6E6E6C"/>
                </a:solidFill>
                <a:latin typeface="+mn-lt"/>
                <a:ea typeface="+mn-ea"/>
                <a:cs typeface="+mn-ea"/>
                <a:sym typeface="+mn-lt"/>
              </a:rPr>
              <a:t>给下边加点的字注音，并注意字形。</a:t>
            </a:r>
          </a:p>
        </p:txBody>
      </p:sp>
      <p:sp>
        <p:nvSpPr>
          <p:cNvPr id="6" name="Rectangle 3"/>
          <p:cNvSpPr>
            <a:spLocks noChangeArrowheads="1"/>
          </p:cNvSpPr>
          <p:nvPr/>
        </p:nvSpPr>
        <p:spPr bwMode="auto">
          <a:xfrm>
            <a:off x="5180806" y="4352132"/>
            <a:ext cx="17129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sz="4000">
                <a:solidFill>
                  <a:srgbClr val="6E6E6C"/>
                </a:solidFill>
                <a:latin typeface="+mn-lt"/>
                <a:ea typeface="+mn-ea"/>
                <a:cs typeface="+mn-ea"/>
                <a:sym typeface="+mn-lt"/>
              </a:rPr>
              <a:t>逮着玩</a:t>
            </a:r>
          </a:p>
        </p:txBody>
      </p:sp>
      <p:sp>
        <p:nvSpPr>
          <p:cNvPr id="7" name="Rectangle 4"/>
          <p:cNvSpPr>
            <a:spLocks noChangeArrowheads="1"/>
          </p:cNvSpPr>
          <p:nvPr/>
        </p:nvSpPr>
        <p:spPr bwMode="auto">
          <a:xfrm>
            <a:off x="2971006" y="4404519"/>
            <a:ext cx="1828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r>
              <a:rPr lang="zh-CN" altLang="zh-CN" sz="4000">
                <a:solidFill>
                  <a:srgbClr val="6E6E6C"/>
                </a:solidFill>
                <a:latin typeface="+mn-lt"/>
                <a:ea typeface="+mn-ea"/>
                <a:cs typeface="+mn-ea"/>
                <a:sym typeface="+mn-lt"/>
              </a:rPr>
              <a:t>寒颤</a:t>
            </a:r>
            <a:r>
              <a:rPr lang="zh-CN" altLang="zh-CN" sz="3600">
                <a:latin typeface="+mn-lt"/>
                <a:ea typeface="+mn-ea"/>
                <a:cs typeface="+mn-ea"/>
                <a:sym typeface="+mn-lt"/>
              </a:rPr>
              <a:t>　</a:t>
            </a:r>
          </a:p>
        </p:txBody>
      </p:sp>
      <p:sp>
        <p:nvSpPr>
          <p:cNvPr id="9" name="Rectangle 5"/>
          <p:cNvSpPr>
            <a:spLocks noChangeArrowheads="1"/>
          </p:cNvSpPr>
          <p:nvPr/>
        </p:nvSpPr>
        <p:spPr bwMode="auto">
          <a:xfrm>
            <a:off x="3123406" y="2194719"/>
            <a:ext cx="4562475"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a:latin typeface="+mn-lt"/>
                <a:ea typeface="+mn-ea"/>
                <a:cs typeface="+mn-ea"/>
                <a:sym typeface="+mn-lt"/>
              </a:rPr>
              <a:t>　　　　　　</a:t>
            </a:r>
          </a:p>
          <a:p>
            <a:pPr eaLnBrk="0" hangingPunct="0">
              <a:spcBef>
                <a:spcPct val="50000"/>
              </a:spcBef>
            </a:pPr>
            <a:r>
              <a:rPr lang="zh-CN" altLang="zh-CN">
                <a:latin typeface="+mn-lt"/>
                <a:ea typeface="+mn-ea"/>
                <a:cs typeface="+mn-ea"/>
                <a:sym typeface="+mn-lt"/>
              </a:rPr>
              <a:t>　</a:t>
            </a:r>
          </a:p>
        </p:txBody>
      </p:sp>
      <p:sp>
        <p:nvSpPr>
          <p:cNvPr id="10" name="Rectangle 6"/>
          <p:cNvSpPr>
            <a:spLocks noChangeArrowheads="1"/>
          </p:cNvSpPr>
          <p:nvPr/>
        </p:nvSpPr>
        <p:spPr bwMode="auto">
          <a:xfrm>
            <a:off x="3240484" y="2401118"/>
            <a:ext cx="12033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r>
              <a:rPr lang="zh-CN" altLang="zh-CN" sz="4000">
                <a:solidFill>
                  <a:srgbClr val="6E6E6C"/>
                </a:solidFill>
                <a:latin typeface="+mn-lt"/>
                <a:ea typeface="+mn-ea"/>
                <a:cs typeface="+mn-ea"/>
                <a:sym typeface="+mn-lt"/>
              </a:rPr>
              <a:t>犄角</a:t>
            </a:r>
          </a:p>
        </p:txBody>
      </p:sp>
      <p:sp>
        <p:nvSpPr>
          <p:cNvPr id="13" name="Rectangle 7"/>
          <p:cNvSpPr>
            <a:spLocks noChangeArrowheads="1"/>
          </p:cNvSpPr>
          <p:nvPr/>
        </p:nvSpPr>
        <p:spPr bwMode="auto">
          <a:xfrm>
            <a:off x="5257006" y="2447132"/>
            <a:ext cx="12033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r>
              <a:rPr lang="zh-CN" altLang="zh-CN" sz="4000">
                <a:solidFill>
                  <a:srgbClr val="6E6E6C"/>
                </a:solidFill>
                <a:latin typeface="+mn-lt"/>
                <a:ea typeface="+mn-ea"/>
                <a:cs typeface="+mn-ea"/>
                <a:sym typeface="+mn-lt"/>
              </a:rPr>
              <a:t>怦怦</a:t>
            </a:r>
          </a:p>
        </p:txBody>
      </p:sp>
      <p:sp>
        <p:nvSpPr>
          <p:cNvPr id="14" name="Rectangle 8"/>
          <p:cNvSpPr>
            <a:spLocks noChangeArrowheads="1"/>
          </p:cNvSpPr>
          <p:nvPr/>
        </p:nvSpPr>
        <p:spPr bwMode="auto">
          <a:xfrm>
            <a:off x="7619206" y="2447132"/>
            <a:ext cx="12033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r>
              <a:rPr lang="zh-CN" altLang="zh-CN" sz="4000">
                <a:solidFill>
                  <a:srgbClr val="6E6E6C"/>
                </a:solidFill>
                <a:latin typeface="+mn-lt"/>
                <a:ea typeface="+mn-ea"/>
                <a:cs typeface="+mn-ea"/>
                <a:sym typeface="+mn-lt"/>
              </a:rPr>
              <a:t>树杈</a:t>
            </a:r>
          </a:p>
        </p:txBody>
      </p:sp>
      <p:sp>
        <p:nvSpPr>
          <p:cNvPr id="15" name="Text Box 9"/>
          <p:cNvSpPr txBox="1">
            <a:spLocks noChangeArrowheads="1"/>
          </p:cNvSpPr>
          <p:nvPr/>
        </p:nvSpPr>
        <p:spPr bwMode="auto">
          <a:xfrm>
            <a:off x="3428206" y="1813719"/>
            <a:ext cx="60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sz="4000">
                <a:solidFill>
                  <a:srgbClr val="DE270E"/>
                </a:solidFill>
                <a:latin typeface="+mn-lt"/>
                <a:ea typeface="+mn-ea"/>
                <a:cs typeface="+mn-ea"/>
                <a:sym typeface="+mn-lt"/>
              </a:rPr>
              <a:t>jī</a:t>
            </a:r>
          </a:p>
        </p:txBody>
      </p:sp>
      <p:sp>
        <p:nvSpPr>
          <p:cNvPr id="16" name="Text Box 10"/>
          <p:cNvSpPr txBox="1">
            <a:spLocks noChangeArrowheads="1"/>
          </p:cNvSpPr>
          <p:nvPr/>
        </p:nvSpPr>
        <p:spPr bwMode="auto">
          <a:xfrm>
            <a:off x="5257006" y="1889919"/>
            <a:ext cx="1371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sz="3600">
                <a:solidFill>
                  <a:srgbClr val="DE270E"/>
                </a:solidFill>
                <a:latin typeface="+mn-lt"/>
                <a:ea typeface="+mn-ea"/>
                <a:cs typeface="+mn-ea"/>
                <a:sym typeface="+mn-lt"/>
              </a:rPr>
              <a:t>pēng</a:t>
            </a:r>
          </a:p>
        </p:txBody>
      </p:sp>
      <p:sp>
        <p:nvSpPr>
          <p:cNvPr id="17" name="Text Box 11"/>
          <p:cNvSpPr txBox="1">
            <a:spLocks noChangeArrowheads="1"/>
          </p:cNvSpPr>
          <p:nvPr/>
        </p:nvSpPr>
        <p:spPr bwMode="auto">
          <a:xfrm>
            <a:off x="8000206" y="1889919"/>
            <a:ext cx="1219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sz="4000">
                <a:solidFill>
                  <a:srgbClr val="DE270E"/>
                </a:solidFill>
                <a:latin typeface="+mn-lt"/>
                <a:ea typeface="+mn-ea"/>
                <a:cs typeface="+mn-ea"/>
                <a:sym typeface="+mn-lt"/>
              </a:rPr>
              <a:t>chà</a:t>
            </a:r>
          </a:p>
        </p:txBody>
      </p:sp>
      <p:sp>
        <p:nvSpPr>
          <p:cNvPr id="18" name="Text Box 12"/>
          <p:cNvSpPr txBox="1">
            <a:spLocks noChangeArrowheads="1"/>
          </p:cNvSpPr>
          <p:nvPr/>
        </p:nvSpPr>
        <p:spPr bwMode="auto">
          <a:xfrm>
            <a:off x="3199605" y="3718719"/>
            <a:ext cx="138429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sz="3600">
                <a:solidFill>
                  <a:srgbClr val="DE270E"/>
                </a:solidFill>
                <a:latin typeface="+mn-lt"/>
                <a:ea typeface="+mn-ea"/>
                <a:cs typeface="+mn-ea"/>
                <a:sym typeface="+mn-lt"/>
              </a:rPr>
              <a:t>zhàn </a:t>
            </a:r>
          </a:p>
        </p:txBody>
      </p:sp>
      <p:sp>
        <p:nvSpPr>
          <p:cNvPr id="19" name="Text Box 13"/>
          <p:cNvSpPr txBox="1">
            <a:spLocks noChangeArrowheads="1"/>
          </p:cNvSpPr>
          <p:nvPr/>
        </p:nvSpPr>
        <p:spPr bwMode="auto">
          <a:xfrm>
            <a:off x="5180806" y="3794919"/>
            <a:ext cx="838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sz="3600">
                <a:solidFill>
                  <a:srgbClr val="DE270E"/>
                </a:solidFill>
                <a:latin typeface="+mn-lt"/>
                <a:ea typeface="+mn-ea"/>
                <a:cs typeface="+mn-ea"/>
                <a:sym typeface="+mn-lt"/>
              </a:rPr>
              <a:t>dǎi</a:t>
            </a:r>
          </a:p>
        </p:txBody>
      </p:sp>
      <p:sp>
        <p:nvSpPr>
          <p:cNvPr id="20" name="Oval 14"/>
          <p:cNvSpPr>
            <a:spLocks noChangeArrowheads="1"/>
          </p:cNvSpPr>
          <p:nvPr/>
        </p:nvSpPr>
        <p:spPr bwMode="auto">
          <a:xfrm flipH="1">
            <a:off x="3594100" y="3185319"/>
            <a:ext cx="62706" cy="45719"/>
          </a:xfrm>
          <a:prstGeom prst="ellipse">
            <a:avLst/>
          </a:prstGeom>
          <a:solidFill>
            <a:srgbClr val="6E6E6C"/>
          </a:solidFill>
          <a:ln w="9525" cmpd="sng">
            <a:solidFill>
              <a:schemeClr val="tx1"/>
            </a:solidFill>
            <a:round/>
            <a:headEnd/>
            <a:tailEnd/>
          </a:ln>
          <a:effectLst/>
          <a:extLst/>
        </p:spPr>
        <p:txBody>
          <a:bodyPr wrap="none"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endParaRPr lang="zh-CN" altLang="en-US">
              <a:latin typeface="+mn-lt"/>
              <a:ea typeface="+mn-ea"/>
              <a:cs typeface="+mn-ea"/>
              <a:sym typeface="+mn-lt"/>
            </a:endParaRPr>
          </a:p>
        </p:txBody>
      </p:sp>
      <p:sp>
        <p:nvSpPr>
          <p:cNvPr id="21" name="Oval 15"/>
          <p:cNvSpPr>
            <a:spLocks noChangeArrowheads="1"/>
          </p:cNvSpPr>
          <p:nvPr/>
        </p:nvSpPr>
        <p:spPr bwMode="auto">
          <a:xfrm>
            <a:off x="5561806" y="3261519"/>
            <a:ext cx="76200" cy="76200"/>
          </a:xfrm>
          <a:prstGeom prst="ellipse">
            <a:avLst/>
          </a:prstGeom>
          <a:solidFill>
            <a:srgbClr val="6E6E6C"/>
          </a:solidFill>
          <a:ln w="9525" cmpd="sng">
            <a:solidFill>
              <a:schemeClr val="tx1"/>
            </a:solidFill>
            <a:round/>
            <a:headEnd/>
            <a:tailEnd/>
          </a:ln>
          <a:effectLst/>
          <a:extLst/>
        </p:spPr>
        <p:txBody>
          <a:bodyPr wrap="none"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endParaRPr lang="zh-CN" altLang="en-US">
              <a:latin typeface="+mn-lt"/>
              <a:ea typeface="+mn-ea"/>
              <a:cs typeface="+mn-ea"/>
              <a:sym typeface="+mn-lt"/>
            </a:endParaRPr>
          </a:p>
        </p:txBody>
      </p:sp>
      <p:sp>
        <p:nvSpPr>
          <p:cNvPr id="22" name="Oval 16"/>
          <p:cNvSpPr>
            <a:spLocks noChangeArrowheads="1"/>
          </p:cNvSpPr>
          <p:nvPr/>
        </p:nvSpPr>
        <p:spPr bwMode="auto">
          <a:xfrm>
            <a:off x="8381206" y="3261519"/>
            <a:ext cx="76200" cy="76200"/>
          </a:xfrm>
          <a:prstGeom prst="ellipse">
            <a:avLst/>
          </a:prstGeom>
          <a:solidFill>
            <a:srgbClr val="6E6E6C"/>
          </a:solidFill>
          <a:ln w="9525" cmpd="sng">
            <a:solidFill>
              <a:schemeClr val="tx1"/>
            </a:solidFill>
            <a:round/>
            <a:headEnd/>
            <a:tailEnd/>
          </a:ln>
          <a:effectLst/>
          <a:extLst/>
        </p:spPr>
        <p:txBody>
          <a:bodyPr wrap="none"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endParaRPr lang="zh-CN" altLang="en-US">
              <a:latin typeface="+mn-lt"/>
              <a:ea typeface="+mn-ea"/>
              <a:cs typeface="+mn-ea"/>
              <a:sym typeface="+mn-lt"/>
            </a:endParaRPr>
          </a:p>
        </p:txBody>
      </p:sp>
      <p:sp>
        <p:nvSpPr>
          <p:cNvPr id="23" name="Oval 17"/>
          <p:cNvSpPr>
            <a:spLocks noChangeArrowheads="1"/>
          </p:cNvSpPr>
          <p:nvPr/>
        </p:nvSpPr>
        <p:spPr bwMode="auto">
          <a:xfrm>
            <a:off x="3733006" y="5014119"/>
            <a:ext cx="76200" cy="45719"/>
          </a:xfrm>
          <a:prstGeom prst="ellipse">
            <a:avLst/>
          </a:prstGeom>
          <a:solidFill>
            <a:srgbClr val="6E6E6C"/>
          </a:solidFill>
          <a:ln w="9525" cmpd="sng">
            <a:solidFill>
              <a:schemeClr val="tx1"/>
            </a:solidFill>
            <a:round/>
            <a:headEnd/>
            <a:tailEnd/>
          </a:ln>
          <a:effectLst/>
          <a:extLst/>
        </p:spPr>
        <p:txBody>
          <a:bodyPr wrap="none"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endParaRPr lang="zh-CN" altLang="en-US">
              <a:latin typeface="+mn-lt"/>
              <a:ea typeface="+mn-ea"/>
              <a:cs typeface="+mn-ea"/>
              <a:sym typeface="+mn-lt"/>
            </a:endParaRPr>
          </a:p>
        </p:txBody>
      </p:sp>
      <p:sp>
        <p:nvSpPr>
          <p:cNvPr id="24" name="Oval 18"/>
          <p:cNvSpPr>
            <a:spLocks noChangeArrowheads="1"/>
          </p:cNvSpPr>
          <p:nvPr/>
        </p:nvSpPr>
        <p:spPr bwMode="auto">
          <a:xfrm>
            <a:off x="5485606" y="5014119"/>
            <a:ext cx="76200" cy="76200"/>
          </a:xfrm>
          <a:prstGeom prst="ellipse">
            <a:avLst/>
          </a:prstGeom>
          <a:solidFill>
            <a:srgbClr val="6E6E6C"/>
          </a:solidFill>
          <a:ln w="9525" cmpd="sng">
            <a:solidFill>
              <a:schemeClr val="tx1"/>
            </a:solidFill>
            <a:round/>
            <a:headEnd/>
            <a:tailEnd/>
          </a:ln>
          <a:effectLst/>
          <a:extLst/>
        </p:spPr>
        <p:txBody>
          <a:bodyPr wrap="none"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endParaRPr lang="zh-CN" altLang="en-US">
              <a:latin typeface="+mn-lt"/>
              <a:ea typeface="+mn-ea"/>
              <a:cs typeface="+mn-ea"/>
              <a:sym typeface="+mn-lt"/>
            </a:endParaRPr>
          </a:p>
        </p:txBody>
      </p:sp>
      <p:sp>
        <p:nvSpPr>
          <p:cNvPr id="25" name="Text Box 20"/>
          <p:cNvSpPr txBox="1">
            <a:spLocks noChangeArrowheads="1"/>
          </p:cNvSpPr>
          <p:nvPr/>
        </p:nvSpPr>
        <p:spPr bwMode="auto">
          <a:xfrm>
            <a:off x="7664450" y="4352132"/>
            <a:ext cx="1600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sz="4000" b="1">
                <a:solidFill>
                  <a:srgbClr val="6E6E6C"/>
                </a:solidFill>
                <a:latin typeface="+mn-lt"/>
                <a:ea typeface="+mn-ea"/>
                <a:cs typeface="+mn-ea"/>
                <a:sym typeface="+mn-lt"/>
              </a:rPr>
              <a:t>攥着</a:t>
            </a:r>
          </a:p>
        </p:txBody>
      </p:sp>
      <p:sp>
        <p:nvSpPr>
          <p:cNvPr id="26" name="Text Box 21"/>
          <p:cNvSpPr txBox="1">
            <a:spLocks noChangeArrowheads="1"/>
          </p:cNvSpPr>
          <p:nvPr/>
        </p:nvSpPr>
        <p:spPr bwMode="auto">
          <a:xfrm>
            <a:off x="7619206" y="3794919"/>
            <a:ext cx="152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sz="3600">
                <a:solidFill>
                  <a:srgbClr val="DE270E"/>
                </a:solidFill>
                <a:latin typeface="+mn-lt"/>
                <a:ea typeface="+mn-ea"/>
                <a:cs typeface="+mn-ea"/>
                <a:sym typeface="+mn-lt"/>
              </a:rPr>
              <a:t>zuàn</a:t>
            </a:r>
          </a:p>
        </p:txBody>
      </p:sp>
      <p:sp>
        <p:nvSpPr>
          <p:cNvPr id="27" name="Oval 22"/>
          <p:cNvSpPr>
            <a:spLocks noChangeArrowheads="1"/>
          </p:cNvSpPr>
          <p:nvPr/>
        </p:nvSpPr>
        <p:spPr bwMode="auto">
          <a:xfrm>
            <a:off x="8076406" y="5014119"/>
            <a:ext cx="76200" cy="76200"/>
          </a:xfrm>
          <a:prstGeom prst="ellipse">
            <a:avLst/>
          </a:prstGeom>
          <a:solidFill>
            <a:srgbClr val="6E6E6C"/>
          </a:solidFill>
          <a:ln w="9525" cmpd="sng">
            <a:solidFill>
              <a:schemeClr val="tx1"/>
            </a:solidFill>
            <a:round/>
            <a:headEnd/>
            <a:tailEnd/>
          </a:ln>
          <a:effectLst/>
          <a:extLst/>
        </p:spPr>
        <p:txBody>
          <a:bodyPr wrap="none"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endParaRPr lang="zh-CN" altLang="en-US">
              <a:latin typeface="+mn-lt"/>
              <a:ea typeface="+mn-ea"/>
              <a:cs typeface="+mn-ea"/>
              <a:sym typeface="+mn-lt"/>
            </a:endParaRPr>
          </a:p>
        </p:txBody>
      </p:sp>
      <p:sp>
        <p:nvSpPr>
          <p:cNvPr id="28" name="Text Box 23"/>
          <p:cNvSpPr txBox="1">
            <a:spLocks noChangeArrowheads="1"/>
          </p:cNvSpPr>
          <p:nvPr/>
        </p:nvSpPr>
        <p:spPr bwMode="auto">
          <a:xfrm>
            <a:off x="2780506" y="5106669"/>
            <a:ext cx="1905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0" hangingPunct="0">
              <a:spcBef>
                <a:spcPct val="50000"/>
              </a:spcBef>
            </a:pPr>
            <a:r>
              <a:rPr lang="zh-CN" altLang="zh-CN">
                <a:latin typeface="+mn-lt"/>
                <a:ea typeface="+mn-ea"/>
                <a:cs typeface="+mn-ea"/>
                <a:sym typeface="+mn-lt"/>
              </a:rPr>
              <a:t>（</a:t>
            </a:r>
            <a:r>
              <a:rPr lang="zh-CN" altLang="zh-CN" sz="3600">
                <a:latin typeface="+mn-lt"/>
                <a:ea typeface="+mn-ea"/>
                <a:cs typeface="+mn-ea"/>
                <a:sym typeface="+mn-lt"/>
              </a:rPr>
              <a:t> </a:t>
            </a:r>
            <a:r>
              <a:rPr lang="zh-CN" altLang="zh-CN" sz="3200">
                <a:solidFill>
                  <a:srgbClr val="DE270E"/>
                </a:solidFill>
                <a:latin typeface="+mn-lt"/>
                <a:ea typeface="+mn-ea"/>
                <a:cs typeface="+mn-ea"/>
                <a:sym typeface="+mn-lt"/>
              </a:rPr>
              <a:t>c</a:t>
            </a:r>
            <a:r>
              <a:rPr lang="zh-CN" altLang="zh-CN" sz="3600">
                <a:solidFill>
                  <a:srgbClr val="DE270E"/>
                </a:solidFill>
                <a:latin typeface="+mn-lt"/>
                <a:ea typeface="+mn-ea"/>
                <a:cs typeface="+mn-ea"/>
                <a:sym typeface="+mn-lt"/>
              </a:rPr>
              <a:t>hàn </a:t>
            </a:r>
            <a:r>
              <a:rPr lang="zh-CN" altLang="zh-CN">
                <a:latin typeface="+mn-lt"/>
                <a:ea typeface="+mn-ea"/>
                <a:cs typeface="+mn-ea"/>
                <a:sym typeface="+mn-lt"/>
              </a:rPr>
              <a:t>）</a:t>
            </a:r>
          </a:p>
        </p:txBody>
      </p:sp>
    </p:spTree>
    <p:extLst>
      <p:ext uri="{BB962C8B-B14F-4D97-AF65-F5344CB8AC3E}">
        <p14:creationId xmlns:p14="http://schemas.microsoft.com/office/powerpoint/2010/main" val="150159698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randombar(horizontal)">
                                      <p:cBhvr>
                                        <p:cTn id="35" dur="500"/>
                                        <p:tgtEl>
                                          <p:spTgt spid="15"/>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randombar(horizontal)">
                                      <p:cBhvr>
                                        <p:cTn id="38" dur="500"/>
                                        <p:tgtEl>
                                          <p:spTgt spid="16"/>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randombar(horizontal)">
                                      <p:cBhvr>
                                        <p:cTn id="41" dur="500"/>
                                        <p:tgtEl>
                                          <p:spTgt spid="17"/>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randombar(horizontal)">
                                      <p:cBhvr>
                                        <p:cTn id="44" dur="500"/>
                                        <p:tgtEl>
                                          <p:spTgt spid="18"/>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randombar(horizontal)">
                                      <p:cBhvr>
                                        <p:cTn id="47" dur="500"/>
                                        <p:tgtEl>
                                          <p:spTgt spid="19"/>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randombar(horizontal)">
                                      <p:cBhvr>
                                        <p:cTn id="50" dur="500"/>
                                        <p:tgtEl>
                                          <p:spTgt spid="20"/>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randombar(horizontal)">
                                      <p:cBhvr>
                                        <p:cTn id="53" dur="500"/>
                                        <p:tgtEl>
                                          <p:spTgt spid="21"/>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randombar(horizontal)">
                                      <p:cBhvr>
                                        <p:cTn id="56" dur="500"/>
                                        <p:tgtEl>
                                          <p:spTgt spid="22"/>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randombar(horizontal)">
                                      <p:cBhvr>
                                        <p:cTn id="59" dur="500"/>
                                        <p:tgtEl>
                                          <p:spTgt spid="23"/>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randombar(horizontal)">
                                      <p:cBhvr>
                                        <p:cTn id="62" dur="500"/>
                                        <p:tgtEl>
                                          <p:spTgt spid="24"/>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randombar(horizontal)">
                                      <p:cBhvr>
                                        <p:cTn id="65" dur="500"/>
                                        <p:tgtEl>
                                          <p:spTgt spid="25"/>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randombar(horizontal)">
                                      <p:cBhvr>
                                        <p:cTn id="68" dur="500"/>
                                        <p:tgtEl>
                                          <p:spTgt spid="26"/>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randombar(horizontal)">
                                      <p:cBhvr>
                                        <p:cTn id="71" dur="500"/>
                                        <p:tgtEl>
                                          <p:spTgt spid="27"/>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randombar(horizontal)">
                                      <p:cBhvr>
                                        <p:cTn id="7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0"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25" grpId="0"/>
      <p:bldP spid="26" grpId="0"/>
      <p:bldP spid="27" grpId="0" animBg="1"/>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190713"/>
            <a:ext cx="12190413" cy="743640"/>
            <a:chOff x="0" y="632673"/>
            <a:chExt cx="12190413" cy="743640"/>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6E6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E6E6C"/>
                </a:solidFill>
                <a:cs typeface="+mn-ea"/>
                <a:sym typeface="+mn-lt"/>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1290476" y="63267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600">
                  <a:solidFill>
                    <a:srgbClr val="6E6E6C"/>
                  </a:solidFill>
                  <a:cs typeface="+mn-ea"/>
                  <a:sym typeface="+mn-lt"/>
                </a:rPr>
                <a:t>字</a:t>
              </a:r>
              <a:r>
                <a:rPr lang="zh-CN" altLang="en-US" sz="3200" b="1" spc="600" smtClean="0">
                  <a:solidFill>
                    <a:srgbClr val="6E6E6C"/>
                  </a:solidFill>
                  <a:cs typeface="+mn-ea"/>
                  <a:sym typeface="+mn-lt"/>
                </a:rPr>
                <a:t>词学习</a:t>
              </a:r>
              <a:endParaRPr lang="zh-CN" altLang="en-US" sz="3200" b="1" spc="600" dirty="0">
                <a:solidFill>
                  <a:srgbClr val="6E6E6C"/>
                </a:solidFill>
                <a:cs typeface="+mn-ea"/>
                <a:sym typeface="+mn-lt"/>
              </a:endParaRPr>
            </a:p>
          </p:txBody>
        </p:sp>
      </p:grpSp>
      <p:sp>
        <p:nvSpPr>
          <p:cNvPr id="6" name="Text Box 6"/>
          <p:cNvSpPr txBox="1">
            <a:spLocks noChangeArrowheads="1"/>
          </p:cNvSpPr>
          <p:nvPr/>
        </p:nvSpPr>
        <p:spPr bwMode="auto">
          <a:xfrm>
            <a:off x="3538537" y="2420937"/>
            <a:ext cx="9350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400">
                <a:solidFill>
                  <a:srgbClr val="FF0000"/>
                </a:solidFill>
                <a:latin typeface="+mn-lt"/>
                <a:ea typeface="+mn-ea"/>
                <a:cs typeface="+mn-ea"/>
                <a:sym typeface="+mn-lt"/>
              </a:rPr>
              <a:t>zhuó</a:t>
            </a:r>
          </a:p>
        </p:txBody>
      </p:sp>
      <p:sp>
        <p:nvSpPr>
          <p:cNvPr id="7" name="Text Box 7"/>
          <p:cNvSpPr txBox="1">
            <a:spLocks noChangeArrowheads="1"/>
          </p:cNvSpPr>
          <p:nvPr/>
        </p:nvSpPr>
        <p:spPr bwMode="auto">
          <a:xfrm>
            <a:off x="3538537" y="3155949"/>
            <a:ext cx="10080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400">
                <a:solidFill>
                  <a:srgbClr val="FF0000"/>
                </a:solidFill>
                <a:latin typeface="+mn-lt"/>
                <a:ea typeface="+mn-ea"/>
                <a:cs typeface="+mn-ea"/>
                <a:sym typeface="+mn-lt"/>
              </a:rPr>
              <a:t>zh</a:t>
            </a:r>
            <a:r>
              <a:rPr lang="en-US" altLang="zh-CN" sz="2400" b="1">
                <a:solidFill>
                  <a:srgbClr val="FF0000"/>
                </a:solidFill>
                <a:latin typeface="+mn-lt"/>
                <a:ea typeface="+mn-ea"/>
                <a:cs typeface="+mn-ea"/>
                <a:sym typeface="+mn-lt"/>
              </a:rPr>
              <a:t>ā</a:t>
            </a:r>
            <a:r>
              <a:rPr lang="en-US" altLang="zh-CN" sz="2400">
                <a:solidFill>
                  <a:srgbClr val="FF0000"/>
                </a:solidFill>
                <a:latin typeface="+mn-lt"/>
                <a:ea typeface="+mn-ea"/>
                <a:cs typeface="+mn-ea"/>
                <a:sym typeface="+mn-lt"/>
              </a:rPr>
              <a:t>o</a:t>
            </a:r>
          </a:p>
        </p:txBody>
      </p:sp>
      <p:sp>
        <p:nvSpPr>
          <p:cNvPr id="9" name="Text Box 8"/>
          <p:cNvSpPr txBox="1">
            <a:spLocks noChangeArrowheads="1"/>
          </p:cNvSpPr>
          <p:nvPr/>
        </p:nvSpPr>
        <p:spPr bwMode="auto">
          <a:xfrm>
            <a:off x="3610761" y="3789362"/>
            <a:ext cx="9350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400">
                <a:solidFill>
                  <a:srgbClr val="FF0000"/>
                </a:solidFill>
                <a:latin typeface="+mn-lt"/>
                <a:ea typeface="+mn-ea"/>
                <a:cs typeface="+mn-ea"/>
                <a:sym typeface="+mn-lt"/>
              </a:rPr>
              <a:t>zhe</a:t>
            </a:r>
          </a:p>
        </p:txBody>
      </p:sp>
      <p:sp>
        <p:nvSpPr>
          <p:cNvPr id="10" name="Text Box 9"/>
          <p:cNvSpPr txBox="1">
            <a:spLocks noChangeArrowheads="1"/>
          </p:cNvSpPr>
          <p:nvPr/>
        </p:nvSpPr>
        <p:spPr bwMode="auto">
          <a:xfrm>
            <a:off x="6742112" y="2449909"/>
            <a:ext cx="647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400">
                <a:solidFill>
                  <a:srgbClr val="FF0000"/>
                </a:solidFill>
                <a:latin typeface="+mn-lt"/>
                <a:ea typeface="+mn-ea"/>
                <a:cs typeface="+mn-ea"/>
                <a:sym typeface="+mn-lt"/>
              </a:rPr>
              <a:t>è</a:t>
            </a:r>
          </a:p>
        </p:txBody>
      </p:sp>
      <p:sp>
        <p:nvSpPr>
          <p:cNvPr id="13" name="Text Box 10"/>
          <p:cNvSpPr txBox="1">
            <a:spLocks noChangeArrowheads="1"/>
          </p:cNvSpPr>
          <p:nvPr/>
        </p:nvSpPr>
        <p:spPr bwMode="auto">
          <a:xfrm>
            <a:off x="6742112" y="3058517"/>
            <a:ext cx="71913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3200">
                <a:solidFill>
                  <a:srgbClr val="FF0000"/>
                </a:solidFill>
                <a:latin typeface="+mn-lt"/>
                <a:ea typeface="+mn-ea"/>
                <a:cs typeface="+mn-ea"/>
                <a:sym typeface="+mn-lt"/>
              </a:rPr>
              <a:t>ě</a:t>
            </a:r>
          </a:p>
        </p:txBody>
      </p:sp>
      <p:sp>
        <p:nvSpPr>
          <p:cNvPr id="14" name="Text Box 11"/>
          <p:cNvSpPr txBox="1">
            <a:spLocks noChangeArrowheads="1"/>
          </p:cNvSpPr>
          <p:nvPr/>
        </p:nvSpPr>
        <p:spPr bwMode="auto">
          <a:xfrm>
            <a:off x="6597649" y="3789362"/>
            <a:ext cx="936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400">
                <a:solidFill>
                  <a:srgbClr val="FF0000"/>
                </a:solidFill>
                <a:latin typeface="+mn-lt"/>
                <a:ea typeface="+mn-ea"/>
                <a:cs typeface="+mn-ea"/>
                <a:sym typeface="+mn-lt"/>
              </a:rPr>
              <a:t>wù</a:t>
            </a:r>
          </a:p>
        </p:txBody>
      </p:sp>
      <p:sp>
        <p:nvSpPr>
          <p:cNvPr id="15" name="Text Box 12"/>
          <p:cNvSpPr txBox="1">
            <a:spLocks noChangeArrowheads="1"/>
          </p:cNvSpPr>
          <p:nvPr/>
        </p:nvSpPr>
        <p:spPr bwMode="auto">
          <a:xfrm>
            <a:off x="9622631" y="2449909"/>
            <a:ext cx="8651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400">
                <a:solidFill>
                  <a:srgbClr val="FF0000"/>
                </a:solidFill>
                <a:latin typeface="+mn-lt"/>
                <a:ea typeface="+mn-ea"/>
                <a:cs typeface="+mn-ea"/>
                <a:sym typeface="+mn-lt"/>
              </a:rPr>
              <a:t>y</a:t>
            </a:r>
            <a:r>
              <a:rPr lang="en-US" altLang="zh-CN" sz="2400" b="1">
                <a:solidFill>
                  <a:srgbClr val="FF0000"/>
                </a:solidFill>
                <a:latin typeface="+mn-lt"/>
                <a:ea typeface="+mn-ea"/>
                <a:cs typeface="+mn-ea"/>
                <a:sym typeface="+mn-lt"/>
              </a:rPr>
              <a:t>ā</a:t>
            </a:r>
            <a:r>
              <a:rPr lang="en-US" altLang="zh-CN" sz="2400">
                <a:solidFill>
                  <a:srgbClr val="FF0000"/>
                </a:solidFill>
                <a:latin typeface="+mn-lt"/>
                <a:ea typeface="+mn-ea"/>
                <a:cs typeface="+mn-ea"/>
                <a:sym typeface="+mn-lt"/>
              </a:rPr>
              <a:t>n</a:t>
            </a:r>
          </a:p>
        </p:txBody>
      </p:sp>
      <p:sp>
        <p:nvSpPr>
          <p:cNvPr id="16" name="Text Box 13"/>
          <p:cNvSpPr txBox="1">
            <a:spLocks noChangeArrowheads="1"/>
          </p:cNvSpPr>
          <p:nvPr/>
        </p:nvSpPr>
        <p:spPr bwMode="auto">
          <a:xfrm>
            <a:off x="9656762" y="3119635"/>
            <a:ext cx="8651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400">
                <a:solidFill>
                  <a:srgbClr val="FF0000"/>
                </a:solidFill>
                <a:latin typeface="+mn-lt"/>
                <a:ea typeface="+mn-ea"/>
                <a:cs typeface="+mn-ea"/>
                <a:sym typeface="+mn-lt"/>
              </a:rPr>
              <a:t>yàn</a:t>
            </a:r>
          </a:p>
        </p:txBody>
      </p:sp>
      <p:sp>
        <p:nvSpPr>
          <p:cNvPr id="17" name="Text Box 14"/>
          <p:cNvSpPr txBox="1">
            <a:spLocks noChangeArrowheads="1"/>
          </p:cNvSpPr>
          <p:nvPr/>
        </p:nvSpPr>
        <p:spPr bwMode="auto">
          <a:xfrm>
            <a:off x="9729788" y="3789362"/>
            <a:ext cx="79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a:lstStyle>
          <a:p>
            <a:pPr eaLnBrk="1" hangingPunct="1">
              <a:spcBef>
                <a:spcPct val="50000"/>
              </a:spcBef>
            </a:pPr>
            <a:r>
              <a:rPr lang="en-US" altLang="zh-CN" sz="2400">
                <a:solidFill>
                  <a:srgbClr val="FF0000"/>
                </a:solidFill>
                <a:latin typeface="+mn-lt"/>
                <a:ea typeface="+mn-ea"/>
                <a:cs typeface="+mn-ea"/>
                <a:sym typeface="+mn-lt"/>
              </a:rPr>
              <a:t>yè</a:t>
            </a:r>
          </a:p>
        </p:txBody>
      </p:sp>
      <p:sp>
        <p:nvSpPr>
          <p:cNvPr id="3" name="AutoShape 3"/>
          <p:cNvSpPr>
            <a:spLocks noChangeAspect="1" noChangeArrowheads="1" noTextEdit="1"/>
          </p:cNvSpPr>
          <p:nvPr/>
        </p:nvSpPr>
        <p:spPr bwMode="auto">
          <a:xfrm>
            <a:off x="1581150" y="2351088"/>
            <a:ext cx="90297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E6E6C"/>
              </a:solidFill>
              <a:cs typeface="+mn-ea"/>
              <a:sym typeface="+mn-lt"/>
            </a:endParaRPr>
          </a:p>
        </p:txBody>
      </p:sp>
      <p:sp>
        <p:nvSpPr>
          <p:cNvPr id="4" name="Rectangle 5"/>
          <p:cNvSpPr>
            <a:spLocks noChangeArrowheads="1"/>
          </p:cNvSpPr>
          <p:nvPr/>
        </p:nvSpPr>
        <p:spPr bwMode="auto">
          <a:xfrm>
            <a:off x="8123238" y="3597276"/>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ï</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18" name="Rectangle 6"/>
          <p:cNvSpPr>
            <a:spLocks noChangeArrowheads="1"/>
          </p:cNvSpPr>
          <p:nvPr/>
        </p:nvSpPr>
        <p:spPr bwMode="auto">
          <a:xfrm>
            <a:off x="8123238" y="3897313"/>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î</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19" name="Rectangle 7"/>
          <p:cNvSpPr>
            <a:spLocks noChangeArrowheads="1"/>
          </p:cNvSpPr>
          <p:nvPr/>
        </p:nvSpPr>
        <p:spPr bwMode="auto">
          <a:xfrm>
            <a:off x="8123238" y="2835276"/>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ï</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0" name="Rectangle 8"/>
          <p:cNvSpPr>
            <a:spLocks noChangeArrowheads="1"/>
          </p:cNvSpPr>
          <p:nvPr/>
        </p:nvSpPr>
        <p:spPr bwMode="auto">
          <a:xfrm>
            <a:off x="8123238" y="3170238"/>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í</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1" name="Rectangle 9"/>
          <p:cNvSpPr>
            <a:spLocks noChangeArrowheads="1"/>
          </p:cNvSpPr>
          <p:nvPr/>
        </p:nvSpPr>
        <p:spPr bwMode="auto">
          <a:xfrm>
            <a:off x="8123238" y="2441576"/>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ì</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2" name="Rectangle 10"/>
          <p:cNvSpPr>
            <a:spLocks noChangeArrowheads="1"/>
          </p:cNvSpPr>
          <p:nvPr/>
        </p:nvSpPr>
        <p:spPr bwMode="auto">
          <a:xfrm>
            <a:off x="5065713" y="3597276"/>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ï</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3" name="Rectangle 11"/>
          <p:cNvSpPr>
            <a:spLocks noChangeArrowheads="1"/>
          </p:cNvSpPr>
          <p:nvPr/>
        </p:nvSpPr>
        <p:spPr bwMode="auto">
          <a:xfrm>
            <a:off x="5065713" y="3897313"/>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î</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4" name="Rectangle 12"/>
          <p:cNvSpPr>
            <a:spLocks noChangeArrowheads="1"/>
          </p:cNvSpPr>
          <p:nvPr/>
        </p:nvSpPr>
        <p:spPr bwMode="auto">
          <a:xfrm>
            <a:off x="5065713" y="2835276"/>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ï</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5" name="Rectangle 13"/>
          <p:cNvSpPr>
            <a:spLocks noChangeArrowheads="1"/>
          </p:cNvSpPr>
          <p:nvPr/>
        </p:nvSpPr>
        <p:spPr bwMode="auto">
          <a:xfrm>
            <a:off x="5065713" y="3170238"/>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í</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6" name="Rectangle 14"/>
          <p:cNvSpPr>
            <a:spLocks noChangeArrowheads="1"/>
          </p:cNvSpPr>
          <p:nvPr/>
        </p:nvSpPr>
        <p:spPr bwMode="auto">
          <a:xfrm>
            <a:off x="5065713" y="2441576"/>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ì</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7" name="Rectangle 15"/>
          <p:cNvSpPr>
            <a:spLocks noChangeArrowheads="1"/>
          </p:cNvSpPr>
          <p:nvPr/>
        </p:nvSpPr>
        <p:spPr bwMode="auto">
          <a:xfrm>
            <a:off x="2087563" y="3597276"/>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ï</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8" name="Rectangle 16"/>
          <p:cNvSpPr>
            <a:spLocks noChangeArrowheads="1"/>
          </p:cNvSpPr>
          <p:nvPr/>
        </p:nvSpPr>
        <p:spPr bwMode="auto">
          <a:xfrm>
            <a:off x="2087563" y="3940176"/>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î</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29" name="Rectangle 17"/>
          <p:cNvSpPr>
            <a:spLocks noChangeArrowheads="1"/>
          </p:cNvSpPr>
          <p:nvPr/>
        </p:nvSpPr>
        <p:spPr bwMode="auto">
          <a:xfrm>
            <a:off x="2087563" y="2827338"/>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ï</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0" name="Rectangle 18"/>
          <p:cNvSpPr>
            <a:spLocks noChangeArrowheads="1"/>
          </p:cNvSpPr>
          <p:nvPr/>
        </p:nvSpPr>
        <p:spPr bwMode="auto">
          <a:xfrm>
            <a:off x="2087563" y="3170238"/>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í</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1" name="Rectangle 19"/>
          <p:cNvSpPr>
            <a:spLocks noChangeArrowheads="1"/>
          </p:cNvSpPr>
          <p:nvPr/>
        </p:nvSpPr>
        <p:spPr bwMode="auto">
          <a:xfrm>
            <a:off x="2087563" y="2400301"/>
            <a:ext cx="12503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ì</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2" name="Rectangle 20"/>
          <p:cNvSpPr>
            <a:spLocks noChangeArrowheads="1"/>
          </p:cNvSpPr>
          <p:nvPr/>
        </p:nvSpPr>
        <p:spPr bwMode="auto">
          <a:xfrm>
            <a:off x="10318750" y="384968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3" name="Rectangle 21"/>
          <p:cNvSpPr>
            <a:spLocks noChangeArrowheads="1"/>
          </p:cNvSpPr>
          <p:nvPr/>
        </p:nvSpPr>
        <p:spPr bwMode="auto">
          <a:xfrm>
            <a:off x="9167813" y="384968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4" name="Rectangle 22"/>
          <p:cNvSpPr>
            <a:spLocks noChangeArrowheads="1"/>
          </p:cNvSpPr>
          <p:nvPr/>
        </p:nvSpPr>
        <p:spPr bwMode="auto">
          <a:xfrm>
            <a:off x="8304213" y="384968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呜</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5" name="Rectangle 23"/>
          <p:cNvSpPr>
            <a:spLocks noChangeArrowheads="1"/>
          </p:cNvSpPr>
          <p:nvPr/>
        </p:nvSpPr>
        <p:spPr bwMode="auto">
          <a:xfrm>
            <a:off x="10331450" y="31575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6" name="Rectangle 24"/>
          <p:cNvSpPr>
            <a:spLocks noChangeArrowheads="1"/>
          </p:cNvSpPr>
          <p:nvPr/>
        </p:nvSpPr>
        <p:spPr bwMode="auto">
          <a:xfrm>
            <a:off x="9180513" y="31575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7" name="Rectangle 25"/>
          <p:cNvSpPr>
            <a:spLocks noChangeArrowheads="1"/>
          </p:cNvSpPr>
          <p:nvPr/>
        </p:nvSpPr>
        <p:spPr bwMode="auto">
          <a:xfrm>
            <a:off x="8318500" y="31575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下</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8" name="Rectangle 26"/>
          <p:cNvSpPr>
            <a:spLocks noChangeArrowheads="1"/>
          </p:cNvSpPr>
          <p:nvPr/>
        </p:nvSpPr>
        <p:spPr bwMode="auto">
          <a:xfrm>
            <a:off x="10282238" y="2487613"/>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39" name="Rectangle 27"/>
          <p:cNvSpPr>
            <a:spLocks noChangeArrowheads="1"/>
          </p:cNvSpPr>
          <p:nvPr/>
        </p:nvSpPr>
        <p:spPr bwMode="auto">
          <a:xfrm>
            <a:off x="8739188" y="2487613"/>
            <a:ext cx="896938"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喉（</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0" name="Rectangle 28"/>
          <p:cNvSpPr>
            <a:spLocks noChangeArrowheads="1"/>
          </p:cNvSpPr>
          <p:nvPr/>
        </p:nvSpPr>
        <p:spPr bwMode="auto">
          <a:xfrm>
            <a:off x="7983538" y="31575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1" name="Rectangle 29"/>
          <p:cNvSpPr>
            <a:spLocks noChangeArrowheads="1"/>
          </p:cNvSpPr>
          <p:nvPr/>
        </p:nvSpPr>
        <p:spPr bwMode="auto">
          <a:xfrm>
            <a:off x="7280275" y="3835401"/>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2" name="Rectangle 30"/>
          <p:cNvSpPr>
            <a:spLocks noChangeArrowheads="1"/>
          </p:cNvSpPr>
          <p:nvPr/>
        </p:nvSpPr>
        <p:spPr bwMode="auto">
          <a:xfrm>
            <a:off x="6129338" y="3835401"/>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3" name="Rectangle 31"/>
          <p:cNvSpPr>
            <a:spLocks noChangeArrowheads="1"/>
          </p:cNvSpPr>
          <p:nvPr/>
        </p:nvSpPr>
        <p:spPr bwMode="auto">
          <a:xfrm>
            <a:off x="5265738" y="3835401"/>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厌</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4" name="Rectangle 32"/>
          <p:cNvSpPr>
            <a:spLocks noChangeArrowheads="1"/>
          </p:cNvSpPr>
          <p:nvPr/>
        </p:nvSpPr>
        <p:spPr bwMode="auto">
          <a:xfrm>
            <a:off x="7277100" y="31575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5" name="Rectangle 33"/>
          <p:cNvSpPr>
            <a:spLocks noChangeArrowheads="1"/>
          </p:cNvSpPr>
          <p:nvPr/>
        </p:nvSpPr>
        <p:spPr bwMode="auto">
          <a:xfrm>
            <a:off x="5697538" y="3157538"/>
            <a:ext cx="896938"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心（</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6" name="Rectangle 34"/>
          <p:cNvSpPr>
            <a:spLocks noChangeArrowheads="1"/>
          </p:cNvSpPr>
          <p:nvPr/>
        </p:nvSpPr>
        <p:spPr bwMode="auto">
          <a:xfrm>
            <a:off x="7267575" y="2481263"/>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7" name="Rectangle 35"/>
          <p:cNvSpPr>
            <a:spLocks noChangeArrowheads="1"/>
          </p:cNvSpPr>
          <p:nvPr/>
        </p:nvSpPr>
        <p:spPr bwMode="auto">
          <a:xfrm>
            <a:off x="6116638" y="2481263"/>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8" name="Rectangle 36"/>
          <p:cNvSpPr>
            <a:spLocks noChangeArrowheads="1"/>
          </p:cNvSpPr>
          <p:nvPr/>
        </p:nvSpPr>
        <p:spPr bwMode="auto">
          <a:xfrm>
            <a:off x="5253038" y="2481263"/>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凶</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49" name="Rectangle 37"/>
          <p:cNvSpPr>
            <a:spLocks noChangeArrowheads="1"/>
          </p:cNvSpPr>
          <p:nvPr/>
        </p:nvSpPr>
        <p:spPr bwMode="auto">
          <a:xfrm>
            <a:off x="4924425" y="31575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50" name="Rectangle 38"/>
          <p:cNvSpPr>
            <a:spLocks noChangeArrowheads="1"/>
          </p:cNvSpPr>
          <p:nvPr/>
        </p:nvSpPr>
        <p:spPr bwMode="auto">
          <a:xfrm>
            <a:off x="4295775" y="38560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51" name="Rectangle 39"/>
          <p:cNvSpPr>
            <a:spLocks noChangeArrowheads="1"/>
          </p:cNvSpPr>
          <p:nvPr/>
        </p:nvSpPr>
        <p:spPr bwMode="auto">
          <a:xfrm>
            <a:off x="3144838" y="38560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52" name="Rectangle 40"/>
          <p:cNvSpPr>
            <a:spLocks noChangeArrowheads="1"/>
          </p:cNvSpPr>
          <p:nvPr/>
        </p:nvSpPr>
        <p:spPr bwMode="auto">
          <a:xfrm>
            <a:off x="2287588" y="38560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看</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53" name="Rectangle 41"/>
          <p:cNvSpPr>
            <a:spLocks noChangeArrowheads="1"/>
          </p:cNvSpPr>
          <p:nvPr/>
        </p:nvSpPr>
        <p:spPr bwMode="auto">
          <a:xfrm>
            <a:off x="4302125" y="31575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54" name="Rectangle 42"/>
          <p:cNvSpPr>
            <a:spLocks noChangeArrowheads="1"/>
          </p:cNvSpPr>
          <p:nvPr/>
        </p:nvSpPr>
        <p:spPr bwMode="auto">
          <a:xfrm>
            <a:off x="2722563" y="3157538"/>
            <a:ext cx="896938"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数（</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55" name="Rectangle 43"/>
          <p:cNvSpPr>
            <a:spLocks noChangeArrowheads="1"/>
          </p:cNvSpPr>
          <p:nvPr/>
        </p:nvSpPr>
        <p:spPr bwMode="auto">
          <a:xfrm>
            <a:off x="4302125" y="2460626"/>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56" name="Rectangle 44"/>
          <p:cNvSpPr>
            <a:spLocks noChangeArrowheads="1"/>
          </p:cNvSpPr>
          <p:nvPr/>
        </p:nvSpPr>
        <p:spPr bwMode="auto">
          <a:xfrm>
            <a:off x="2722563" y="2460626"/>
            <a:ext cx="896938"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落（</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57" name="Rectangle 45"/>
          <p:cNvSpPr>
            <a:spLocks noChangeArrowheads="1"/>
          </p:cNvSpPr>
          <p:nvPr/>
        </p:nvSpPr>
        <p:spPr bwMode="auto">
          <a:xfrm>
            <a:off x="1946275" y="3157538"/>
            <a:ext cx="4492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58" name="Rectangle 46"/>
          <p:cNvSpPr>
            <a:spLocks noChangeArrowheads="1"/>
          </p:cNvSpPr>
          <p:nvPr/>
        </p:nvSpPr>
        <p:spPr bwMode="auto">
          <a:xfrm>
            <a:off x="9426426" y="3835401"/>
            <a:ext cx="1000275"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FF0000"/>
              </a:solidFill>
              <a:effectLst/>
              <a:latin typeface="+mn-lt"/>
              <a:cs typeface="+mn-ea"/>
              <a:sym typeface="+mn-lt"/>
            </a:endParaRPr>
          </a:p>
        </p:txBody>
      </p:sp>
      <p:sp>
        <p:nvSpPr>
          <p:cNvPr id="59" name="Rectangle 47"/>
          <p:cNvSpPr>
            <a:spLocks noChangeArrowheads="1"/>
          </p:cNvSpPr>
          <p:nvPr/>
        </p:nvSpPr>
        <p:spPr bwMode="auto">
          <a:xfrm>
            <a:off x="9542463" y="3143251"/>
            <a:ext cx="100027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FF0000"/>
              </a:solidFill>
              <a:effectLst/>
              <a:latin typeface="+mn-lt"/>
              <a:cs typeface="+mn-ea"/>
              <a:sym typeface="+mn-lt"/>
            </a:endParaRPr>
          </a:p>
        </p:txBody>
      </p:sp>
      <p:sp>
        <p:nvSpPr>
          <p:cNvPr id="60" name="Rectangle 48"/>
          <p:cNvSpPr>
            <a:spLocks noChangeArrowheads="1"/>
          </p:cNvSpPr>
          <p:nvPr/>
        </p:nvSpPr>
        <p:spPr bwMode="auto">
          <a:xfrm>
            <a:off x="10028238" y="2473326"/>
            <a:ext cx="375103"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FF0000"/>
              </a:solidFill>
              <a:effectLst/>
              <a:latin typeface="+mn-lt"/>
              <a:cs typeface="+mn-ea"/>
              <a:sym typeface="+mn-lt"/>
            </a:endParaRPr>
          </a:p>
        </p:txBody>
      </p:sp>
      <p:sp>
        <p:nvSpPr>
          <p:cNvPr id="61" name="Rectangle 49"/>
          <p:cNvSpPr>
            <a:spLocks noChangeArrowheads="1"/>
          </p:cNvSpPr>
          <p:nvPr/>
        </p:nvSpPr>
        <p:spPr bwMode="auto">
          <a:xfrm>
            <a:off x="9529763" y="2473326"/>
            <a:ext cx="500137"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FF0000"/>
              </a:solidFill>
              <a:effectLst/>
              <a:latin typeface="+mn-lt"/>
              <a:cs typeface="+mn-ea"/>
              <a:sym typeface="+mn-lt"/>
            </a:endParaRPr>
          </a:p>
        </p:txBody>
      </p:sp>
      <p:sp>
        <p:nvSpPr>
          <p:cNvPr id="62" name="Rectangle 50"/>
          <p:cNvSpPr>
            <a:spLocks noChangeArrowheads="1"/>
          </p:cNvSpPr>
          <p:nvPr/>
        </p:nvSpPr>
        <p:spPr bwMode="auto">
          <a:xfrm>
            <a:off x="7694613" y="3143251"/>
            <a:ext cx="323807"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C</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63" name="Rectangle 51"/>
          <p:cNvSpPr>
            <a:spLocks noChangeArrowheads="1"/>
          </p:cNvSpPr>
          <p:nvPr/>
        </p:nvSpPr>
        <p:spPr bwMode="auto">
          <a:xfrm>
            <a:off x="6491288" y="3821113"/>
            <a:ext cx="100027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FF0000"/>
              </a:solidFill>
              <a:effectLst/>
              <a:latin typeface="+mn-lt"/>
              <a:cs typeface="+mn-ea"/>
              <a:sym typeface="+mn-lt"/>
            </a:endParaRPr>
          </a:p>
        </p:txBody>
      </p:sp>
      <p:sp>
        <p:nvSpPr>
          <p:cNvPr id="64" name="Rectangle 52"/>
          <p:cNvSpPr>
            <a:spLocks noChangeArrowheads="1"/>
          </p:cNvSpPr>
          <p:nvPr/>
        </p:nvSpPr>
        <p:spPr bwMode="auto">
          <a:xfrm>
            <a:off x="7023100" y="3143251"/>
            <a:ext cx="375103"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FF0000"/>
              </a:solidFill>
              <a:effectLst/>
              <a:latin typeface="+mn-lt"/>
              <a:cs typeface="+mn-ea"/>
              <a:sym typeface="+mn-lt"/>
            </a:endParaRPr>
          </a:p>
        </p:txBody>
      </p:sp>
      <p:sp>
        <p:nvSpPr>
          <p:cNvPr id="65" name="Rectangle 53"/>
          <p:cNvSpPr>
            <a:spLocks noChangeArrowheads="1"/>
          </p:cNvSpPr>
          <p:nvPr/>
        </p:nvSpPr>
        <p:spPr bwMode="auto">
          <a:xfrm>
            <a:off x="6488113" y="3143251"/>
            <a:ext cx="500137"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FF0000"/>
              </a:solidFill>
              <a:effectLst/>
              <a:latin typeface="+mn-lt"/>
              <a:cs typeface="+mn-ea"/>
              <a:sym typeface="+mn-lt"/>
            </a:endParaRPr>
          </a:p>
        </p:txBody>
      </p:sp>
      <p:sp>
        <p:nvSpPr>
          <p:cNvPr id="66" name="Rectangle 54"/>
          <p:cNvSpPr>
            <a:spLocks noChangeArrowheads="1"/>
          </p:cNvSpPr>
          <p:nvPr/>
        </p:nvSpPr>
        <p:spPr bwMode="auto">
          <a:xfrm>
            <a:off x="6477000" y="2466976"/>
            <a:ext cx="100027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FF0000"/>
              </a:solidFill>
              <a:effectLst/>
              <a:latin typeface="+mn-lt"/>
              <a:cs typeface="+mn-ea"/>
              <a:sym typeface="+mn-lt"/>
            </a:endParaRPr>
          </a:p>
        </p:txBody>
      </p:sp>
      <p:sp>
        <p:nvSpPr>
          <p:cNvPr id="67" name="Rectangle 55"/>
          <p:cNvSpPr>
            <a:spLocks noChangeArrowheads="1"/>
          </p:cNvSpPr>
          <p:nvPr/>
        </p:nvSpPr>
        <p:spPr bwMode="auto">
          <a:xfrm>
            <a:off x="4643438" y="3143251"/>
            <a:ext cx="300038"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B</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68" name="Rectangle 56"/>
          <p:cNvSpPr>
            <a:spLocks noChangeArrowheads="1"/>
          </p:cNvSpPr>
          <p:nvPr/>
        </p:nvSpPr>
        <p:spPr bwMode="auto">
          <a:xfrm>
            <a:off x="3506788" y="3841751"/>
            <a:ext cx="100027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69" name="Rectangle 57"/>
          <p:cNvSpPr>
            <a:spLocks noChangeArrowheads="1"/>
          </p:cNvSpPr>
          <p:nvPr/>
        </p:nvSpPr>
        <p:spPr bwMode="auto">
          <a:xfrm>
            <a:off x="3513138" y="3143251"/>
            <a:ext cx="100027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70" name="Rectangle 58"/>
          <p:cNvSpPr>
            <a:spLocks noChangeArrowheads="1"/>
          </p:cNvSpPr>
          <p:nvPr/>
        </p:nvSpPr>
        <p:spPr bwMode="auto">
          <a:xfrm>
            <a:off x="3513138" y="2446338"/>
            <a:ext cx="1000274"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FF0000"/>
                </a:solidFill>
                <a:effectLst/>
                <a:latin typeface="+mn-lt"/>
                <a:cs typeface="+mn-ea"/>
                <a:sym typeface="+mn-lt"/>
              </a:rPr>
              <a:t>        </a:t>
            </a:r>
            <a:endParaRPr kumimoji="0" lang="zh-CN" altLang="zh-CN" sz="1800" b="0" i="0" u="none" strike="noStrike" cap="none" normalizeH="0" baseline="0" smtClean="0">
              <a:ln>
                <a:noFill/>
              </a:ln>
              <a:solidFill>
                <a:srgbClr val="FF0000"/>
              </a:solidFill>
              <a:effectLst/>
              <a:latin typeface="+mn-lt"/>
              <a:cs typeface="+mn-ea"/>
              <a:sym typeface="+mn-lt"/>
            </a:endParaRPr>
          </a:p>
        </p:txBody>
      </p:sp>
      <p:sp>
        <p:nvSpPr>
          <p:cNvPr id="71" name="Rectangle 59"/>
          <p:cNvSpPr>
            <a:spLocks noChangeArrowheads="1"/>
          </p:cNvSpPr>
          <p:nvPr/>
        </p:nvSpPr>
        <p:spPr bwMode="auto">
          <a:xfrm>
            <a:off x="1646238" y="3143251"/>
            <a:ext cx="299762"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0" i="0" u="none" strike="noStrike" cap="none" normalizeH="0" baseline="0" smtClean="0">
                <a:ln>
                  <a:noFill/>
                </a:ln>
                <a:solidFill>
                  <a:srgbClr val="6E6E6C"/>
                </a:solidFill>
                <a:effectLst/>
                <a:latin typeface="+mn-lt"/>
                <a:cs typeface="+mn-ea"/>
                <a:sym typeface="+mn-lt"/>
              </a:rPr>
              <a:t>A</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72" name="Rectangle 60"/>
          <p:cNvSpPr>
            <a:spLocks noChangeArrowheads="1"/>
          </p:cNvSpPr>
          <p:nvPr/>
        </p:nvSpPr>
        <p:spPr bwMode="auto">
          <a:xfrm>
            <a:off x="8732838" y="3849688"/>
            <a:ext cx="45085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1" i="0" u="none" strike="noStrike" cap="none" normalizeH="0" baseline="0" smtClean="0">
                <a:ln>
                  <a:noFill/>
                </a:ln>
                <a:solidFill>
                  <a:srgbClr val="6E6E6C"/>
                </a:solidFill>
                <a:effectLst/>
                <a:latin typeface="+mn-lt"/>
                <a:cs typeface="+mn-ea"/>
                <a:sym typeface="+mn-lt"/>
              </a:rPr>
              <a:t>咽</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73" name="Rectangle 61"/>
          <p:cNvSpPr>
            <a:spLocks noChangeArrowheads="1"/>
          </p:cNvSpPr>
          <p:nvPr/>
        </p:nvSpPr>
        <p:spPr bwMode="auto">
          <a:xfrm>
            <a:off x="8745538" y="3157538"/>
            <a:ext cx="45085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1" i="0" u="none" strike="noStrike" cap="none" normalizeH="0" baseline="0" smtClean="0">
                <a:ln>
                  <a:noFill/>
                </a:ln>
                <a:solidFill>
                  <a:srgbClr val="6E6E6C"/>
                </a:solidFill>
                <a:effectLst/>
                <a:latin typeface="+mn-lt"/>
                <a:cs typeface="+mn-ea"/>
                <a:sym typeface="+mn-lt"/>
              </a:rPr>
              <a:t>咽</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74" name="Rectangle 62"/>
          <p:cNvSpPr>
            <a:spLocks noChangeArrowheads="1"/>
          </p:cNvSpPr>
          <p:nvPr/>
        </p:nvSpPr>
        <p:spPr bwMode="auto">
          <a:xfrm>
            <a:off x="8304213" y="2487613"/>
            <a:ext cx="45085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1" i="0" u="none" strike="noStrike" cap="none" normalizeH="0" baseline="0" smtClean="0">
                <a:ln>
                  <a:noFill/>
                </a:ln>
                <a:solidFill>
                  <a:srgbClr val="6E6E6C"/>
                </a:solidFill>
                <a:effectLst/>
                <a:latin typeface="+mn-lt"/>
                <a:cs typeface="+mn-ea"/>
                <a:sym typeface="+mn-lt"/>
              </a:rPr>
              <a:t>咽</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75" name="Rectangle 63"/>
          <p:cNvSpPr>
            <a:spLocks noChangeArrowheads="1"/>
          </p:cNvSpPr>
          <p:nvPr/>
        </p:nvSpPr>
        <p:spPr bwMode="auto">
          <a:xfrm>
            <a:off x="5694363" y="3835401"/>
            <a:ext cx="45085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1" i="0" u="none" strike="noStrike" cap="none" normalizeH="0" baseline="0" smtClean="0">
                <a:ln>
                  <a:noFill/>
                </a:ln>
                <a:solidFill>
                  <a:srgbClr val="6E6E6C"/>
                </a:solidFill>
                <a:effectLst/>
                <a:latin typeface="+mn-lt"/>
                <a:cs typeface="+mn-ea"/>
                <a:sym typeface="+mn-lt"/>
              </a:rPr>
              <a:t>恶</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76" name="Rectangle 64"/>
          <p:cNvSpPr>
            <a:spLocks noChangeArrowheads="1"/>
          </p:cNvSpPr>
          <p:nvPr/>
        </p:nvSpPr>
        <p:spPr bwMode="auto">
          <a:xfrm>
            <a:off x="5262563" y="3157538"/>
            <a:ext cx="45085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1" i="0" u="none" strike="noStrike" cap="none" normalizeH="0" baseline="0" smtClean="0">
                <a:ln>
                  <a:noFill/>
                </a:ln>
                <a:solidFill>
                  <a:srgbClr val="6E6E6C"/>
                </a:solidFill>
                <a:effectLst/>
                <a:latin typeface="+mn-lt"/>
                <a:cs typeface="+mn-ea"/>
                <a:sym typeface="+mn-lt"/>
              </a:rPr>
              <a:t>恶</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77" name="Rectangle 65"/>
          <p:cNvSpPr>
            <a:spLocks noChangeArrowheads="1"/>
          </p:cNvSpPr>
          <p:nvPr/>
        </p:nvSpPr>
        <p:spPr bwMode="auto">
          <a:xfrm>
            <a:off x="5681663" y="2481263"/>
            <a:ext cx="45085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1" i="0" u="none" strike="noStrike" cap="none" normalizeH="0" baseline="0" smtClean="0">
                <a:ln>
                  <a:noFill/>
                </a:ln>
                <a:solidFill>
                  <a:srgbClr val="6E6E6C"/>
                </a:solidFill>
                <a:effectLst/>
                <a:latin typeface="+mn-lt"/>
                <a:cs typeface="+mn-ea"/>
                <a:sym typeface="+mn-lt"/>
              </a:rPr>
              <a:t>恶</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78" name="Rectangle 66"/>
          <p:cNvSpPr>
            <a:spLocks noChangeArrowheads="1"/>
          </p:cNvSpPr>
          <p:nvPr/>
        </p:nvSpPr>
        <p:spPr bwMode="auto">
          <a:xfrm>
            <a:off x="2716213" y="3856038"/>
            <a:ext cx="45085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1" i="0" u="none" strike="noStrike" cap="none" normalizeH="0" baseline="0" smtClean="0">
                <a:ln>
                  <a:noFill/>
                </a:ln>
                <a:solidFill>
                  <a:srgbClr val="6E6E6C"/>
                </a:solidFill>
                <a:effectLst/>
                <a:latin typeface="+mn-lt"/>
                <a:cs typeface="+mn-ea"/>
                <a:sym typeface="+mn-lt"/>
              </a:rPr>
              <a:t>着</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79" name="Rectangle 67"/>
          <p:cNvSpPr>
            <a:spLocks noChangeArrowheads="1"/>
          </p:cNvSpPr>
          <p:nvPr/>
        </p:nvSpPr>
        <p:spPr bwMode="auto">
          <a:xfrm>
            <a:off x="2295525" y="3157538"/>
            <a:ext cx="45085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1" i="0" u="none" strike="noStrike" cap="none" normalizeH="0" baseline="0" smtClean="0">
                <a:ln>
                  <a:noFill/>
                </a:ln>
                <a:solidFill>
                  <a:srgbClr val="6E6E6C"/>
                </a:solidFill>
                <a:effectLst/>
                <a:latin typeface="+mn-lt"/>
                <a:cs typeface="+mn-ea"/>
                <a:sym typeface="+mn-lt"/>
              </a:rPr>
              <a:t>着</a:t>
            </a:r>
            <a:endParaRPr kumimoji="0" lang="zh-CN" altLang="zh-CN" sz="1800" b="0" i="0" u="none" strike="noStrike" cap="none" normalizeH="0" baseline="0" smtClean="0">
              <a:ln>
                <a:noFill/>
              </a:ln>
              <a:solidFill>
                <a:srgbClr val="6E6E6C"/>
              </a:solidFill>
              <a:effectLst/>
              <a:latin typeface="+mn-lt"/>
              <a:cs typeface="+mn-ea"/>
              <a:sym typeface="+mn-lt"/>
            </a:endParaRPr>
          </a:p>
        </p:txBody>
      </p:sp>
      <p:sp>
        <p:nvSpPr>
          <p:cNvPr id="80" name="Rectangle 68"/>
          <p:cNvSpPr>
            <a:spLocks noChangeArrowheads="1"/>
          </p:cNvSpPr>
          <p:nvPr/>
        </p:nvSpPr>
        <p:spPr bwMode="auto">
          <a:xfrm>
            <a:off x="2295525" y="2460626"/>
            <a:ext cx="45085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500" b="1" i="0" u="none" strike="noStrike" cap="none" normalizeH="0" baseline="0" smtClean="0">
                <a:ln>
                  <a:noFill/>
                </a:ln>
                <a:solidFill>
                  <a:srgbClr val="6E6E6C"/>
                </a:solidFill>
                <a:effectLst/>
                <a:latin typeface="+mn-lt"/>
                <a:cs typeface="+mn-ea"/>
                <a:sym typeface="+mn-lt"/>
              </a:rPr>
              <a:t>着</a:t>
            </a:r>
            <a:endParaRPr kumimoji="0" lang="zh-CN" altLang="zh-CN" sz="1800" b="0" i="0" u="none" strike="noStrike" cap="none" normalizeH="0" baseline="0" smtClean="0">
              <a:ln>
                <a:noFill/>
              </a:ln>
              <a:solidFill>
                <a:srgbClr val="6E6E6C"/>
              </a:solidFill>
              <a:effectLst/>
              <a:latin typeface="+mn-lt"/>
              <a:cs typeface="+mn-ea"/>
              <a:sym typeface="+mn-lt"/>
            </a:endParaRPr>
          </a:p>
        </p:txBody>
      </p:sp>
    </p:spTree>
    <p:extLst>
      <p:ext uri="{BB962C8B-B14F-4D97-AF65-F5344CB8AC3E}">
        <p14:creationId xmlns:p14="http://schemas.microsoft.com/office/powerpoint/2010/main" val="146050783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par>
                                <p:cTn id="37" presetID="22" presetClass="entr" presetSubtype="8" fill="hold" grpId="0" nodeType="withEffect" nodePh="1">
                                  <p:stCondLst>
                                    <p:cond delay="0"/>
                                  </p:stCondLst>
                                  <p:endCondLst>
                                    <p:cond evt="begin" delay="0">
                                      <p:tn val="37"/>
                                    </p:cond>
                                  </p:end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500"/>
                                        <p:tgtEl>
                                          <p:spTgt spid="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left)">
                                      <p:cBhvr>
                                        <p:cTn id="42" dur="500"/>
                                        <p:tgtEl>
                                          <p:spTgt spid="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500"/>
                                        <p:tgtEl>
                                          <p:spTgt spid="1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left)">
                                      <p:cBhvr>
                                        <p:cTn id="69" dur="500"/>
                                        <p:tgtEl>
                                          <p:spTgt spid="2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ipe(left)">
                                      <p:cBhvr>
                                        <p:cTn id="72" dur="500"/>
                                        <p:tgtEl>
                                          <p:spTgt spid="27"/>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left)">
                                      <p:cBhvr>
                                        <p:cTn id="75" dur="500"/>
                                        <p:tgtEl>
                                          <p:spTgt spid="28"/>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wipe(left)">
                                      <p:cBhvr>
                                        <p:cTn id="84" dur="500"/>
                                        <p:tgtEl>
                                          <p:spTgt spid="3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wipe(left)">
                                      <p:cBhvr>
                                        <p:cTn id="90" dur="500"/>
                                        <p:tgtEl>
                                          <p:spTgt spid="33"/>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left)">
                                      <p:cBhvr>
                                        <p:cTn id="93" dur="500"/>
                                        <p:tgtEl>
                                          <p:spTgt spid="34"/>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5"/>
                                        </p:tgtEl>
                                        <p:attrNameLst>
                                          <p:attrName>style.visibility</p:attrName>
                                        </p:attrNameLst>
                                      </p:cBhvr>
                                      <p:to>
                                        <p:strVal val="visible"/>
                                      </p:to>
                                    </p:set>
                                    <p:animEffect transition="in" filter="wipe(left)">
                                      <p:cBhvr>
                                        <p:cTn id="96" dur="500"/>
                                        <p:tgtEl>
                                          <p:spTgt spid="35"/>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36"/>
                                        </p:tgtEl>
                                        <p:attrNameLst>
                                          <p:attrName>style.visibility</p:attrName>
                                        </p:attrNameLst>
                                      </p:cBhvr>
                                      <p:to>
                                        <p:strVal val="visible"/>
                                      </p:to>
                                    </p:set>
                                    <p:animEffect transition="in" filter="wipe(left)">
                                      <p:cBhvr>
                                        <p:cTn id="99" dur="500"/>
                                        <p:tgtEl>
                                          <p:spTgt spid="36"/>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37"/>
                                        </p:tgtEl>
                                        <p:attrNameLst>
                                          <p:attrName>style.visibility</p:attrName>
                                        </p:attrNameLst>
                                      </p:cBhvr>
                                      <p:to>
                                        <p:strVal val="visible"/>
                                      </p:to>
                                    </p:set>
                                    <p:animEffect transition="in" filter="wipe(left)">
                                      <p:cBhvr>
                                        <p:cTn id="102" dur="500"/>
                                        <p:tgtEl>
                                          <p:spTgt spid="37"/>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wipe(left)">
                                      <p:cBhvr>
                                        <p:cTn id="105" dur="500"/>
                                        <p:tgtEl>
                                          <p:spTgt spid="38"/>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wipe(left)">
                                      <p:cBhvr>
                                        <p:cTn id="108" dur="500"/>
                                        <p:tgtEl>
                                          <p:spTgt spid="39"/>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40"/>
                                        </p:tgtEl>
                                        <p:attrNameLst>
                                          <p:attrName>style.visibility</p:attrName>
                                        </p:attrNameLst>
                                      </p:cBhvr>
                                      <p:to>
                                        <p:strVal val="visible"/>
                                      </p:to>
                                    </p:set>
                                    <p:animEffect transition="in" filter="wipe(left)">
                                      <p:cBhvr>
                                        <p:cTn id="111" dur="500"/>
                                        <p:tgtEl>
                                          <p:spTgt spid="40"/>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wipe(left)">
                                      <p:cBhvr>
                                        <p:cTn id="114" dur="500"/>
                                        <p:tgtEl>
                                          <p:spTgt spid="41"/>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42"/>
                                        </p:tgtEl>
                                        <p:attrNameLst>
                                          <p:attrName>style.visibility</p:attrName>
                                        </p:attrNameLst>
                                      </p:cBhvr>
                                      <p:to>
                                        <p:strVal val="visible"/>
                                      </p:to>
                                    </p:set>
                                    <p:animEffect transition="in" filter="wipe(left)">
                                      <p:cBhvr>
                                        <p:cTn id="117" dur="500"/>
                                        <p:tgtEl>
                                          <p:spTgt spid="42"/>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43"/>
                                        </p:tgtEl>
                                        <p:attrNameLst>
                                          <p:attrName>style.visibility</p:attrName>
                                        </p:attrNameLst>
                                      </p:cBhvr>
                                      <p:to>
                                        <p:strVal val="visible"/>
                                      </p:to>
                                    </p:set>
                                    <p:animEffect transition="in" filter="wipe(left)">
                                      <p:cBhvr>
                                        <p:cTn id="120" dur="500"/>
                                        <p:tgtEl>
                                          <p:spTgt spid="43"/>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wipe(left)">
                                      <p:cBhvr>
                                        <p:cTn id="123" dur="500"/>
                                        <p:tgtEl>
                                          <p:spTgt spid="44"/>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45"/>
                                        </p:tgtEl>
                                        <p:attrNameLst>
                                          <p:attrName>style.visibility</p:attrName>
                                        </p:attrNameLst>
                                      </p:cBhvr>
                                      <p:to>
                                        <p:strVal val="visible"/>
                                      </p:to>
                                    </p:set>
                                    <p:animEffect transition="in" filter="wipe(left)">
                                      <p:cBhvr>
                                        <p:cTn id="126" dur="500"/>
                                        <p:tgtEl>
                                          <p:spTgt spid="45"/>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46"/>
                                        </p:tgtEl>
                                        <p:attrNameLst>
                                          <p:attrName>style.visibility</p:attrName>
                                        </p:attrNameLst>
                                      </p:cBhvr>
                                      <p:to>
                                        <p:strVal val="visible"/>
                                      </p:to>
                                    </p:set>
                                    <p:animEffect transition="in" filter="wipe(left)">
                                      <p:cBhvr>
                                        <p:cTn id="129" dur="500"/>
                                        <p:tgtEl>
                                          <p:spTgt spid="46"/>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7"/>
                                        </p:tgtEl>
                                        <p:attrNameLst>
                                          <p:attrName>style.visibility</p:attrName>
                                        </p:attrNameLst>
                                      </p:cBhvr>
                                      <p:to>
                                        <p:strVal val="visible"/>
                                      </p:to>
                                    </p:set>
                                    <p:animEffect transition="in" filter="wipe(left)">
                                      <p:cBhvr>
                                        <p:cTn id="132" dur="500"/>
                                        <p:tgtEl>
                                          <p:spTgt spid="47"/>
                                        </p:tgtEl>
                                      </p:cBhvr>
                                    </p:animEffect>
                                  </p:childTnLst>
                                </p:cTn>
                              </p:par>
                              <p:par>
                                <p:cTn id="133" presetID="22" presetClass="entr" presetSubtype="8" fill="hold" grpId="0" nodeType="withEffect">
                                  <p:stCondLst>
                                    <p:cond delay="0"/>
                                  </p:stCondLst>
                                  <p:childTnLst>
                                    <p:set>
                                      <p:cBhvr>
                                        <p:cTn id="134" dur="1" fill="hold">
                                          <p:stCondLst>
                                            <p:cond delay="0"/>
                                          </p:stCondLst>
                                        </p:cTn>
                                        <p:tgtEl>
                                          <p:spTgt spid="48"/>
                                        </p:tgtEl>
                                        <p:attrNameLst>
                                          <p:attrName>style.visibility</p:attrName>
                                        </p:attrNameLst>
                                      </p:cBhvr>
                                      <p:to>
                                        <p:strVal val="visible"/>
                                      </p:to>
                                    </p:set>
                                    <p:animEffect transition="in" filter="wipe(left)">
                                      <p:cBhvr>
                                        <p:cTn id="135" dur="500"/>
                                        <p:tgtEl>
                                          <p:spTgt spid="48"/>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9"/>
                                        </p:tgtEl>
                                        <p:attrNameLst>
                                          <p:attrName>style.visibility</p:attrName>
                                        </p:attrNameLst>
                                      </p:cBhvr>
                                      <p:to>
                                        <p:strVal val="visible"/>
                                      </p:to>
                                    </p:set>
                                    <p:animEffect transition="in" filter="wipe(left)">
                                      <p:cBhvr>
                                        <p:cTn id="138" dur="500"/>
                                        <p:tgtEl>
                                          <p:spTgt spid="49"/>
                                        </p:tgtEl>
                                      </p:cBhvr>
                                    </p:animEffect>
                                  </p:childTnLst>
                                </p:cTn>
                              </p:par>
                              <p:par>
                                <p:cTn id="139" presetID="22" presetClass="entr" presetSubtype="8" fill="hold" grpId="0" nodeType="withEffect">
                                  <p:stCondLst>
                                    <p:cond delay="0"/>
                                  </p:stCondLst>
                                  <p:childTnLst>
                                    <p:set>
                                      <p:cBhvr>
                                        <p:cTn id="140" dur="1" fill="hold">
                                          <p:stCondLst>
                                            <p:cond delay="0"/>
                                          </p:stCondLst>
                                        </p:cTn>
                                        <p:tgtEl>
                                          <p:spTgt spid="50"/>
                                        </p:tgtEl>
                                        <p:attrNameLst>
                                          <p:attrName>style.visibility</p:attrName>
                                        </p:attrNameLst>
                                      </p:cBhvr>
                                      <p:to>
                                        <p:strVal val="visible"/>
                                      </p:to>
                                    </p:set>
                                    <p:animEffect transition="in" filter="wipe(left)">
                                      <p:cBhvr>
                                        <p:cTn id="141" dur="500"/>
                                        <p:tgtEl>
                                          <p:spTgt spid="50"/>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51"/>
                                        </p:tgtEl>
                                        <p:attrNameLst>
                                          <p:attrName>style.visibility</p:attrName>
                                        </p:attrNameLst>
                                      </p:cBhvr>
                                      <p:to>
                                        <p:strVal val="visible"/>
                                      </p:to>
                                    </p:set>
                                    <p:animEffect transition="in" filter="wipe(left)">
                                      <p:cBhvr>
                                        <p:cTn id="144" dur="500"/>
                                        <p:tgtEl>
                                          <p:spTgt spid="51"/>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52"/>
                                        </p:tgtEl>
                                        <p:attrNameLst>
                                          <p:attrName>style.visibility</p:attrName>
                                        </p:attrNameLst>
                                      </p:cBhvr>
                                      <p:to>
                                        <p:strVal val="visible"/>
                                      </p:to>
                                    </p:set>
                                    <p:animEffect transition="in" filter="wipe(left)">
                                      <p:cBhvr>
                                        <p:cTn id="147" dur="500"/>
                                        <p:tgtEl>
                                          <p:spTgt spid="52"/>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53"/>
                                        </p:tgtEl>
                                        <p:attrNameLst>
                                          <p:attrName>style.visibility</p:attrName>
                                        </p:attrNameLst>
                                      </p:cBhvr>
                                      <p:to>
                                        <p:strVal val="visible"/>
                                      </p:to>
                                    </p:set>
                                    <p:animEffect transition="in" filter="wipe(left)">
                                      <p:cBhvr>
                                        <p:cTn id="150" dur="500"/>
                                        <p:tgtEl>
                                          <p:spTgt spid="53"/>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54"/>
                                        </p:tgtEl>
                                        <p:attrNameLst>
                                          <p:attrName>style.visibility</p:attrName>
                                        </p:attrNameLst>
                                      </p:cBhvr>
                                      <p:to>
                                        <p:strVal val="visible"/>
                                      </p:to>
                                    </p:set>
                                    <p:animEffect transition="in" filter="wipe(left)">
                                      <p:cBhvr>
                                        <p:cTn id="153" dur="500"/>
                                        <p:tgtEl>
                                          <p:spTgt spid="5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55"/>
                                        </p:tgtEl>
                                        <p:attrNameLst>
                                          <p:attrName>style.visibility</p:attrName>
                                        </p:attrNameLst>
                                      </p:cBhvr>
                                      <p:to>
                                        <p:strVal val="visible"/>
                                      </p:to>
                                    </p:set>
                                    <p:animEffect transition="in" filter="wipe(left)">
                                      <p:cBhvr>
                                        <p:cTn id="156" dur="500"/>
                                        <p:tgtEl>
                                          <p:spTgt spid="55"/>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56"/>
                                        </p:tgtEl>
                                        <p:attrNameLst>
                                          <p:attrName>style.visibility</p:attrName>
                                        </p:attrNameLst>
                                      </p:cBhvr>
                                      <p:to>
                                        <p:strVal val="visible"/>
                                      </p:to>
                                    </p:set>
                                    <p:animEffect transition="in" filter="wipe(left)">
                                      <p:cBhvr>
                                        <p:cTn id="159" dur="500"/>
                                        <p:tgtEl>
                                          <p:spTgt spid="56"/>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57"/>
                                        </p:tgtEl>
                                        <p:attrNameLst>
                                          <p:attrName>style.visibility</p:attrName>
                                        </p:attrNameLst>
                                      </p:cBhvr>
                                      <p:to>
                                        <p:strVal val="visible"/>
                                      </p:to>
                                    </p:set>
                                    <p:animEffect transition="in" filter="wipe(left)">
                                      <p:cBhvr>
                                        <p:cTn id="162" dur="500"/>
                                        <p:tgtEl>
                                          <p:spTgt spid="57"/>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58"/>
                                        </p:tgtEl>
                                        <p:attrNameLst>
                                          <p:attrName>style.visibility</p:attrName>
                                        </p:attrNameLst>
                                      </p:cBhvr>
                                      <p:to>
                                        <p:strVal val="visible"/>
                                      </p:to>
                                    </p:set>
                                    <p:animEffect transition="in" filter="wipe(left)">
                                      <p:cBhvr>
                                        <p:cTn id="165" dur="500"/>
                                        <p:tgtEl>
                                          <p:spTgt spid="58"/>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59"/>
                                        </p:tgtEl>
                                        <p:attrNameLst>
                                          <p:attrName>style.visibility</p:attrName>
                                        </p:attrNameLst>
                                      </p:cBhvr>
                                      <p:to>
                                        <p:strVal val="visible"/>
                                      </p:to>
                                    </p:set>
                                    <p:animEffect transition="in" filter="wipe(left)">
                                      <p:cBhvr>
                                        <p:cTn id="168" dur="500"/>
                                        <p:tgtEl>
                                          <p:spTgt spid="59"/>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60"/>
                                        </p:tgtEl>
                                        <p:attrNameLst>
                                          <p:attrName>style.visibility</p:attrName>
                                        </p:attrNameLst>
                                      </p:cBhvr>
                                      <p:to>
                                        <p:strVal val="visible"/>
                                      </p:to>
                                    </p:set>
                                    <p:animEffect transition="in" filter="wipe(left)">
                                      <p:cBhvr>
                                        <p:cTn id="171" dur="500"/>
                                        <p:tgtEl>
                                          <p:spTgt spid="60"/>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61"/>
                                        </p:tgtEl>
                                        <p:attrNameLst>
                                          <p:attrName>style.visibility</p:attrName>
                                        </p:attrNameLst>
                                      </p:cBhvr>
                                      <p:to>
                                        <p:strVal val="visible"/>
                                      </p:to>
                                    </p:set>
                                    <p:animEffect transition="in" filter="wipe(left)">
                                      <p:cBhvr>
                                        <p:cTn id="174" dur="500"/>
                                        <p:tgtEl>
                                          <p:spTgt spid="61"/>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62"/>
                                        </p:tgtEl>
                                        <p:attrNameLst>
                                          <p:attrName>style.visibility</p:attrName>
                                        </p:attrNameLst>
                                      </p:cBhvr>
                                      <p:to>
                                        <p:strVal val="visible"/>
                                      </p:to>
                                    </p:set>
                                    <p:animEffect transition="in" filter="wipe(left)">
                                      <p:cBhvr>
                                        <p:cTn id="177" dur="500"/>
                                        <p:tgtEl>
                                          <p:spTgt spid="62"/>
                                        </p:tgtEl>
                                      </p:cBhvr>
                                    </p:animEffect>
                                  </p:childTnLst>
                                </p:cTn>
                              </p:par>
                              <p:par>
                                <p:cTn id="178" presetID="22" presetClass="entr" presetSubtype="8" fill="hold" grpId="0" nodeType="withEffect">
                                  <p:stCondLst>
                                    <p:cond delay="0"/>
                                  </p:stCondLst>
                                  <p:childTnLst>
                                    <p:set>
                                      <p:cBhvr>
                                        <p:cTn id="179" dur="1" fill="hold">
                                          <p:stCondLst>
                                            <p:cond delay="0"/>
                                          </p:stCondLst>
                                        </p:cTn>
                                        <p:tgtEl>
                                          <p:spTgt spid="63"/>
                                        </p:tgtEl>
                                        <p:attrNameLst>
                                          <p:attrName>style.visibility</p:attrName>
                                        </p:attrNameLst>
                                      </p:cBhvr>
                                      <p:to>
                                        <p:strVal val="visible"/>
                                      </p:to>
                                    </p:set>
                                    <p:animEffect transition="in" filter="wipe(left)">
                                      <p:cBhvr>
                                        <p:cTn id="180" dur="500"/>
                                        <p:tgtEl>
                                          <p:spTgt spid="63"/>
                                        </p:tgtEl>
                                      </p:cBhvr>
                                    </p:animEffect>
                                  </p:childTnLst>
                                </p:cTn>
                              </p:par>
                              <p:par>
                                <p:cTn id="181" presetID="22" presetClass="entr" presetSubtype="8" fill="hold" grpId="0" nodeType="withEffect">
                                  <p:stCondLst>
                                    <p:cond delay="0"/>
                                  </p:stCondLst>
                                  <p:childTnLst>
                                    <p:set>
                                      <p:cBhvr>
                                        <p:cTn id="182" dur="1" fill="hold">
                                          <p:stCondLst>
                                            <p:cond delay="0"/>
                                          </p:stCondLst>
                                        </p:cTn>
                                        <p:tgtEl>
                                          <p:spTgt spid="64"/>
                                        </p:tgtEl>
                                        <p:attrNameLst>
                                          <p:attrName>style.visibility</p:attrName>
                                        </p:attrNameLst>
                                      </p:cBhvr>
                                      <p:to>
                                        <p:strVal val="visible"/>
                                      </p:to>
                                    </p:set>
                                    <p:animEffect transition="in" filter="wipe(left)">
                                      <p:cBhvr>
                                        <p:cTn id="183" dur="500"/>
                                        <p:tgtEl>
                                          <p:spTgt spid="64"/>
                                        </p:tgtEl>
                                      </p:cBhvr>
                                    </p:animEffect>
                                  </p:childTnLst>
                                </p:cTn>
                              </p:par>
                              <p:par>
                                <p:cTn id="184" presetID="22" presetClass="entr" presetSubtype="8" fill="hold" grpId="0" nodeType="withEffect">
                                  <p:stCondLst>
                                    <p:cond delay="0"/>
                                  </p:stCondLst>
                                  <p:childTnLst>
                                    <p:set>
                                      <p:cBhvr>
                                        <p:cTn id="185" dur="1" fill="hold">
                                          <p:stCondLst>
                                            <p:cond delay="0"/>
                                          </p:stCondLst>
                                        </p:cTn>
                                        <p:tgtEl>
                                          <p:spTgt spid="65"/>
                                        </p:tgtEl>
                                        <p:attrNameLst>
                                          <p:attrName>style.visibility</p:attrName>
                                        </p:attrNameLst>
                                      </p:cBhvr>
                                      <p:to>
                                        <p:strVal val="visible"/>
                                      </p:to>
                                    </p:set>
                                    <p:animEffect transition="in" filter="wipe(left)">
                                      <p:cBhvr>
                                        <p:cTn id="186" dur="500"/>
                                        <p:tgtEl>
                                          <p:spTgt spid="65"/>
                                        </p:tgtEl>
                                      </p:cBhvr>
                                    </p:animEffect>
                                  </p:childTnLst>
                                </p:cTn>
                              </p:par>
                              <p:par>
                                <p:cTn id="187" presetID="22" presetClass="entr" presetSubtype="8" fill="hold" grpId="0" nodeType="withEffect">
                                  <p:stCondLst>
                                    <p:cond delay="0"/>
                                  </p:stCondLst>
                                  <p:childTnLst>
                                    <p:set>
                                      <p:cBhvr>
                                        <p:cTn id="188" dur="1" fill="hold">
                                          <p:stCondLst>
                                            <p:cond delay="0"/>
                                          </p:stCondLst>
                                        </p:cTn>
                                        <p:tgtEl>
                                          <p:spTgt spid="66"/>
                                        </p:tgtEl>
                                        <p:attrNameLst>
                                          <p:attrName>style.visibility</p:attrName>
                                        </p:attrNameLst>
                                      </p:cBhvr>
                                      <p:to>
                                        <p:strVal val="visible"/>
                                      </p:to>
                                    </p:set>
                                    <p:animEffect transition="in" filter="wipe(left)">
                                      <p:cBhvr>
                                        <p:cTn id="189" dur="500"/>
                                        <p:tgtEl>
                                          <p:spTgt spid="66"/>
                                        </p:tgtEl>
                                      </p:cBhvr>
                                    </p:animEffect>
                                  </p:childTnLst>
                                </p:cTn>
                              </p:par>
                              <p:par>
                                <p:cTn id="190" presetID="22" presetClass="entr" presetSubtype="8" fill="hold" grpId="0" nodeType="withEffect">
                                  <p:stCondLst>
                                    <p:cond delay="0"/>
                                  </p:stCondLst>
                                  <p:childTnLst>
                                    <p:set>
                                      <p:cBhvr>
                                        <p:cTn id="191" dur="1" fill="hold">
                                          <p:stCondLst>
                                            <p:cond delay="0"/>
                                          </p:stCondLst>
                                        </p:cTn>
                                        <p:tgtEl>
                                          <p:spTgt spid="67"/>
                                        </p:tgtEl>
                                        <p:attrNameLst>
                                          <p:attrName>style.visibility</p:attrName>
                                        </p:attrNameLst>
                                      </p:cBhvr>
                                      <p:to>
                                        <p:strVal val="visible"/>
                                      </p:to>
                                    </p:set>
                                    <p:animEffect transition="in" filter="wipe(left)">
                                      <p:cBhvr>
                                        <p:cTn id="192" dur="500"/>
                                        <p:tgtEl>
                                          <p:spTgt spid="67"/>
                                        </p:tgtEl>
                                      </p:cBhvr>
                                    </p:animEffect>
                                  </p:childTnLst>
                                </p:cTn>
                              </p:par>
                              <p:par>
                                <p:cTn id="193" presetID="22" presetClass="entr" presetSubtype="8" fill="hold" grpId="0" nodeType="withEffect">
                                  <p:stCondLst>
                                    <p:cond delay="0"/>
                                  </p:stCondLst>
                                  <p:childTnLst>
                                    <p:set>
                                      <p:cBhvr>
                                        <p:cTn id="194" dur="1" fill="hold">
                                          <p:stCondLst>
                                            <p:cond delay="0"/>
                                          </p:stCondLst>
                                        </p:cTn>
                                        <p:tgtEl>
                                          <p:spTgt spid="68"/>
                                        </p:tgtEl>
                                        <p:attrNameLst>
                                          <p:attrName>style.visibility</p:attrName>
                                        </p:attrNameLst>
                                      </p:cBhvr>
                                      <p:to>
                                        <p:strVal val="visible"/>
                                      </p:to>
                                    </p:set>
                                    <p:animEffect transition="in" filter="wipe(left)">
                                      <p:cBhvr>
                                        <p:cTn id="195" dur="500"/>
                                        <p:tgtEl>
                                          <p:spTgt spid="68"/>
                                        </p:tgtEl>
                                      </p:cBhvr>
                                    </p:animEffect>
                                  </p:childTnLst>
                                </p:cTn>
                              </p:par>
                              <p:par>
                                <p:cTn id="196" presetID="22" presetClass="entr" presetSubtype="8" fill="hold" grpId="0" nodeType="withEffect">
                                  <p:stCondLst>
                                    <p:cond delay="0"/>
                                  </p:stCondLst>
                                  <p:childTnLst>
                                    <p:set>
                                      <p:cBhvr>
                                        <p:cTn id="197" dur="1" fill="hold">
                                          <p:stCondLst>
                                            <p:cond delay="0"/>
                                          </p:stCondLst>
                                        </p:cTn>
                                        <p:tgtEl>
                                          <p:spTgt spid="69"/>
                                        </p:tgtEl>
                                        <p:attrNameLst>
                                          <p:attrName>style.visibility</p:attrName>
                                        </p:attrNameLst>
                                      </p:cBhvr>
                                      <p:to>
                                        <p:strVal val="visible"/>
                                      </p:to>
                                    </p:set>
                                    <p:animEffect transition="in" filter="wipe(left)">
                                      <p:cBhvr>
                                        <p:cTn id="198" dur="500"/>
                                        <p:tgtEl>
                                          <p:spTgt spid="69"/>
                                        </p:tgtEl>
                                      </p:cBhvr>
                                    </p:animEffect>
                                  </p:childTnLst>
                                </p:cTn>
                              </p:par>
                              <p:par>
                                <p:cTn id="199" presetID="22" presetClass="entr" presetSubtype="8" fill="hold" grpId="0" nodeType="withEffect">
                                  <p:stCondLst>
                                    <p:cond delay="0"/>
                                  </p:stCondLst>
                                  <p:childTnLst>
                                    <p:set>
                                      <p:cBhvr>
                                        <p:cTn id="200" dur="1" fill="hold">
                                          <p:stCondLst>
                                            <p:cond delay="0"/>
                                          </p:stCondLst>
                                        </p:cTn>
                                        <p:tgtEl>
                                          <p:spTgt spid="70"/>
                                        </p:tgtEl>
                                        <p:attrNameLst>
                                          <p:attrName>style.visibility</p:attrName>
                                        </p:attrNameLst>
                                      </p:cBhvr>
                                      <p:to>
                                        <p:strVal val="visible"/>
                                      </p:to>
                                    </p:set>
                                    <p:animEffect transition="in" filter="wipe(left)">
                                      <p:cBhvr>
                                        <p:cTn id="201" dur="500"/>
                                        <p:tgtEl>
                                          <p:spTgt spid="70"/>
                                        </p:tgtEl>
                                      </p:cBhvr>
                                    </p:animEffect>
                                  </p:childTnLst>
                                </p:cTn>
                              </p:par>
                              <p:par>
                                <p:cTn id="202" presetID="22" presetClass="entr" presetSubtype="8" fill="hold" grpId="0" nodeType="withEffect">
                                  <p:stCondLst>
                                    <p:cond delay="0"/>
                                  </p:stCondLst>
                                  <p:childTnLst>
                                    <p:set>
                                      <p:cBhvr>
                                        <p:cTn id="203" dur="1" fill="hold">
                                          <p:stCondLst>
                                            <p:cond delay="0"/>
                                          </p:stCondLst>
                                        </p:cTn>
                                        <p:tgtEl>
                                          <p:spTgt spid="71"/>
                                        </p:tgtEl>
                                        <p:attrNameLst>
                                          <p:attrName>style.visibility</p:attrName>
                                        </p:attrNameLst>
                                      </p:cBhvr>
                                      <p:to>
                                        <p:strVal val="visible"/>
                                      </p:to>
                                    </p:set>
                                    <p:animEffect transition="in" filter="wipe(left)">
                                      <p:cBhvr>
                                        <p:cTn id="204" dur="500"/>
                                        <p:tgtEl>
                                          <p:spTgt spid="71"/>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72"/>
                                        </p:tgtEl>
                                        <p:attrNameLst>
                                          <p:attrName>style.visibility</p:attrName>
                                        </p:attrNameLst>
                                      </p:cBhvr>
                                      <p:to>
                                        <p:strVal val="visible"/>
                                      </p:to>
                                    </p:set>
                                    <p:animEffect transition="in" filter="wipe(left)">
                                      <p:cBhvr>
                                        <p:cTn id="207" dur="500"/>
                                        <p:tgtEl>
                                          <p:spTgt spid="72"/>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73"/>
                                        </p:tgtEl>
                                        <p:attrNameLst>
                                          <p:attrName>style.visibility</p:attrName>
                                        </p:attrNameLst>
                                      </p:cBhvr>
                                      <p:to>
                                        <p:strVal val="visible"/>
                                      </p:to>
                                    </p:set>
                                    <p:animEffect transition="in" filter="wipe(left)">
                                      <p:cBhvr>
                                        <p:cTn id="210" dur="500"/>
                                        <p:tgtEl>
                                          <p:spTgt spid="73"/>
                                        </p:tgtEl>
                                      </p:cBhvr>
                                    </p:animEffect>
                                  </p:childTnLst>
                                </p:cTn>
                              </p:par>
                              <p:par>
                                <p:cTn id="211" presetID="22" presetClass="entr" presetSubtype="8" fill="hold" grpId="0" nodeType="withEffect">
                                  <p:stCondLst>
                                    <p:cond delay="0"/>
                                  </p:stCondLst>
                                  <p:childTnLst>
                                    <p:set>
                                      <p:cBhvr>
                                        <p:cTn id="212" dur="1" fill="hold">
                                          <p:stCondLst>
                                            <p:cond delay="0"/>
                                          </p:stCondLst>
                                        </p:cTn>
                                        <p:tgtEl>
                                          <p:spTgt spid="74"/>
                                        </p:tgtEl>
                                        <p:attrNameLst>
                                          <p:attrName>style.visibility</p:attrName>
                                        </p:attrNameLst>
                                      </p:cBhvr>
                                      <p:to>
                                        <p:strVal val="visible"/>
                                      </p:to>
                                    </p:set>
                                    <p:animEffect transition="in" filter="wipe(left)">
                                      <p:cBhvr>
                                        <p:cTn id="213" dur="500"/>
                                        <p:tgtEl>
                                          <p:spTgt spid="74"/>
                                        </p:tgtEl>
                                      </p:cBhvr>
                                    </p:animEffect>
                                  </p:childTnLst>
                                </p:cTn>
                              </p:par>
                              <p:par>
                                <p:cTn id="214" presetID="22" presetClass="entr" presetSubtype="8" fill="hold" grpId="0" nodeType="withEffect">
                                  <p:stCondLst>
                                    <p:cond delay="0"/>
                                  </p:stCondLst>
                                  <p:childTnLst>
                                    <p:set>
                                      <p:cBhvr>
                                        <p:cTn id="215" dur="1" fill="hold">
                                          <p:stCondLst>
                                            <p:cond delay="0"/>
                                          </p:stCondLst>
                                        </p:cTn>
                                        <p:tgtEl>
                                          <p:spTgt spid="75"/>
                                        </p:tgtEl>
                                        <p:attrNameLst>
                                          <p:attrName>style.visibility</p:attrName>
                                        </p:attrNameLst>
                                      </p:cBhvr>
                                      <p:to>
                                        <p:strVal val="visible"/>
                                      </p:to>
                                    </p:set>
                                    <p:animEffect transition="in" filter="wipe(left)">
                                      <p:cBhvr>
                                        <p:cTn id="216" dur="500"/>
                                        <p:tgtEl>
                                          <p:spTgt spid="75"/>
                                        </p:tgtEl>
                                      </p:cBhvr>
                                    </p:animEffect>
                                  </p:childTnLst>
                                </p:cTn>
                              </p:par>
                              <p:par>
                                <p:cTn id="217" presetID="22" presetClass="entr" presetSubtype="8" fill="hold" grpId="0" nodeType="withEffect">
                                  <p:stCondLst>
                                    <p:cond delay="0"/>
                                  </p:stCondLst>
                                  <p:childTnLst>
                                    <p:set>
                                      <p:cBhvr>
                                        <p:cTn id="218" dur="1" fill="hold">
                                          <p:stCondLst>
                                            <p:cond delay="0"/>
                                          </p:stCondLst>
                                        </p:cTn>
                                        <p:tgtEl>
                                          <p:spTgt spid="76"/>
                                        </p:tgtEl>
                                        <p:attrNameLst>
                                          <p:attrName>style.visibility</p:attrName>
                                        </p:attrNameLst>
                                      </p:cBhvr>
                                      <p:to>
                                        <p:strVal val="visible"/>
                                      </p:to>
                                    </p:set>
                                    <p:animEffect transition="in" filter="wipe(left)">
                                      <p:cBhvr>
                                        <p:cTn id="219" dur="500"/>
                                        <p:tgtEl>
                                          <p:spTgt spid="76"/>
                                        </p:tgtEl>
                                      </p:cBhvr>
                                    </p:animEffect>
                                  </p:childTnLst>
                                </p:cTn>
                              </p:par>
                              <p:par>
                                <p:cTn id="220" presetID="22" presetClass="entr" presetSubtype="8" fill="hold" grpId="0" nodeType="withEffect">
                                  <p:stCondLst>
                                    <p:cond delay="0"/>
                                  </p:stCondLst>
                                  <p:childTnLst>
                                    <p:set>
                                      <p:cBhvr>
                                        <p:cTn id="221" dur="1" fill="hold">
                                          <p:stCondLst>
                                            <p:cond delay="0"/>
                                          </p:stCondLst>
                                        </p:cTn>
                                        <p:tgtEl>
                                          <p:spTgt spid="77"/>
                                        </p:tgtEl>
                                        <p:attrNameLst>
                                          <p:attrName>style.visibility</p:attrName>
                                        </p:attrNameLst>
                                      </p:cBhvr>
                                      <p:to>
                                        <p:strVal val="visible"/>
                                      </p:to>
                                    </p:set>
                                    <p:animEffect transition="in" filter="wipe(left)">
                                      <p:cBhvr>
                                        <p:cTn id="222" dur="500"/>
                                        <p:tgtEl>
                                          <p:spTgt spid="77"/>
                                        </p:tgtEl>
                                      </p:cBhvr>
                                    </p:animEffect>
                                  </p:childTnLst>
                                </p:cTn>
                              </p:par>
                              <p:par>
                                <p:cTn id="223" presetID="22" presetClass="entr" presetSubtype="8" fill="hold" grpId="0" nodeType="withEffect">
                                  <p:stCondLst>
                                    <p:cond delay="0"/>
                                  </p:stCondLst>
                                  <p:childTnLst>
                                    <p:set>
                                      <p:cBhvr>
                                        <p:cTn id="224" dur="1" fill="hold">
                                          <p:stCondLst>
                                            <p:cond delay="0"/>
                                          </p:stCondLst>
                                        </p:cTn>
                                        <p:tgtEl>
                                          <p:spTgt spid="78"/>
                                        </p:tgtEl>
                                        <p:attrNameLst>
                                          <p:attrName>style.visibility</p:attrName>
                                        </p:attrNameLst>
                                      </p:cBhvr>
                                      <p:to>
                                        <p:strVal val="visible"/>
                                      </p:to>
                                    </p:set>
                                    <p:animEffect transition="in" filter="wipe(left)">
                                      <p:cBhvr>
                                        <p:cTn id="225" dur="500"/>
                                        <p:tgtEl>
                                          <p:spTgt spid="78"/>
                                        </p:tgtEl>
                                      </p:cBhvr>
                                    </p:animEffect>
                                  </p:childTnLst>
                                </p:cTn>
                              </p:par>
                              <p:par>
                                <p:cTn id="226" presetID="22" presetClass="entr" presetSubtype="8" fill="hold" grpId="0" nodeType="withEffect">
                                  <p:stCondLst>
                                    <p:cond delay="0"/>
                                  </p:stCondLst>
                                  <p:childTnLst>
                                    <p:set>
                                      <p:cBhvr>
                                        <p:cTn id="227" dur="1" fill="hold">
                                          <p:stCondLst>
                                            <p:cond delay="0"/>
                                          </p:stCondLst>
                                        </p:cTn>
                                        <p:tgtEl>
                                          <p:spTgt spid="79"/>
                                        </p:tgtEl>
                                        <p:attrNameLst>
                                          <p:attrName>style.visibility</p:attrName>
                                        </p:attrNameLst>
                                      </p:cBhvr>
                                      <p:to>
                                        <p:strVal val="visible"/>
                                      </p:to>
                                    </p:set>
                                    <p:animEffect transition="in" filter="wipe(left)">
                                      <p:cBhvr>
                                        <p:cTn id="228" dur="500"/>
                                        <p:tgtEl>
                                          <p:spTgt spid="79"/>
                                        </p:tgtEl>
                                      </p:cBhvr>
                                    </p:animEffect>
                                  </p:childTnLst>
                                </p:cTn>
                              </p:par>
                              <p:par>
                                <p:cTn id="229" presetID="22" presetClass="entr" presetSubtype="8" fill="hold" grpId="0" nodeType="withEffect">
                                  <p:stCondLst>
                                    <p:cond delay="0"/>
                                  </p:stCondLst>
                                  <p:childTnLst>
                                    <p:set>
                                      <p:cBhvr>
                                        <p:cTn id="230" dur="1" fill="hold">
                                          <p:stCondLst>
                                            <p:cond delay="0"/>
                                          </p:stCondLst>
                                        </p:cTn>
                                        <p:tgtEl>
                                          <p:spTgt spid="80"/>
                                        </p:tgtEl>
                                        <p:attrNameLst>
                                          <p:attrName>style.visibility</p:attrName>
                                        </p:attrNameLst>
                                      </p:cBhvr>
                                      <p:to>
                                        <p:strVal val="visible"/>
                                      </p:to>
                                    </p:set>
                                    <p:animEffect transition="in" filter="wipe(left)">
                                      <p:cBhvr>
                                        <p:cTn id="231"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3" grpId="0"/>
      <p:bldP spid="14" grpId="0"/>
      <p:bldP spid="15" grpId="0"/>
      <p:bldP spid="16" grpId="0"/>
      <p:bldP spid="17" grpId="0"/>
      <p:bldP spid="3" grpId="0"/>
      <p:bldP spid="4"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 name="ISPRING_PRESENTATION_TITLE" val="人教版七年级语文课件PPT范本-羚羊木雕"/>
</p:tagLst>
</file>

<file path=ppt/theme/theme1.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slu5ugnn">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9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5282</TotalTime>
  <Words>1235</Words>
  <Application>Microsoft Office PowerPoint</Application>
  <PresentationFormat>自定义</PresentationFormat>
  <Paragraphs>252</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ITC Avant Garde Std Bk</vt:lpstr>
      <vt:lpstr>Meiryo</vt:lpstr>
      <vt:lpstr>等线</vt:lpstr>
      <vt:lpstr>黑体</vt:lpstr>
      <vt:lpstr>宋体</vt:lpstr>
      <vt:lpstr>微软雅黑</vt:lpstr>
      <vt:lpstr>Arial</vt:lpstr>
      <vt:lpstr>Calibri</vt:lpstr>
      <vt:lpstr>Calibri Light</vt:lpstr>
      <vt:lpstr>Office Theme</vt:lpstr>
      <vt:lpstr>9_Office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3190</cp:revision>
  <dcterms:created xsi:type="dcterms:W3CDTF">2015-12-01T09:06:39Z</dcterms:created>
  <dcterms:modified xsi:type="dcterms:W3CDTF">2020-05-31T23:50:22Z</dcterms:modified>
</cp:coreProperties>
</file>