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9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656FB-5714-43DC-ADE2-F17E7BAAE4CD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2E5F6-1320-4D97-86C8-41E20D3E8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126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338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30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329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290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404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208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107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510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86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111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631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763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1653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37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3330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008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408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074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24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432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61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600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8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854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E5F6-1320-4D97-86C8-41E20D3E8F7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8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DE2364-2609-49D9-8255-715E02323B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2E1AB83-FD8A-4545-BBAC-207439002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E8EC920-5746-4321-8E42-FCDC2E9E1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2B1FAC-007C-4C58-BBA7-CFFCB9C3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17A6674-8C58-4A9E-9F82-C17B95D74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166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101B34-5089-4D38-883E-626F4F3E1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80D7295-7233-46F2-B5B2-1E9E8D205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D3468B-6AB0-470E-B6E7-63B29059A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D70E9A-7CF2-44D0-9933-6C46E4F74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B72AF8-0696-4D7C-8C39-1D19DA52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10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3636EA3-DB95-4E59-875E-43A6C9BFF3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863E640-F354-4579-BB3A-3765F2F72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BEEB274-6B8C-4DB7-9DBD-3224F4C36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A69B032-11FD-4BD5-9017-8ECD9AF55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DB6C81-3931-435D-BA25-F55FBAAEF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3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45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4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93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301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15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64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85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1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0825DE-A438-47AB-8ABF-884F3DAA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56AF6A-F088-4030-BD07-A60B744E5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EBFEA2D-E0B6-4F4D-93E0-2838B4D0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147A8FB-52EC-47A8-B218-70583E492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02C3B77-7813-45F5-9066-9EC9B274A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170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63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5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3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25C0948-5F9F-42A7-BE87-EF44A11DA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8D9EC62-F534-428F-A2F6-9B29ADAFC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12F3608-715A-4E59-AC60-A408E5CA2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AEC7C00-F907-418E-B970-BF201507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6C373E3-D72B-4ED7-A157-5D78175E4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81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676454-3115-44BE-9205-2489645CF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7B2D3F5-6F36-4046-B1E5-B6344A972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4668738-912B-428B-BDE2-8C1000670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D3CC283-26E2-4683-A16B-51087261D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ADF27AA-F6CF-4FF3-B935-804A87758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C6BDCF6-1B63-4D50-8729-7D7351526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02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F8F8555-6F94-4A69-A77A-68E7C77A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C042012-12BD-4CD1-A461-215A79B9C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23BC2D7-2A5C-4E8A-B907-D239F58BF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4E4268D-2102-48E0-872A-C4CE9FA852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F71017D-AEBB-4D2E-9DF9-1B3443DF46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E5CA6CD-84CA-4054-981D-081A87A9E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7CFD39B-D54B-43C0-B4AF-6A09562D0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CCACBCB-BD32-4E91-9BD3-B5473B9B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42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9D81D87-1F91-4F4F-AB97-2EB8FC8F9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DFB1397-2A80-439A-A4DD-A402D7E30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AD9A31B-CEA5-463C-954A-9B4DC03AC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5C6E8B3-44FB-4FC5-B1EC-7A014E56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34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A1D39D8-9463-4946-AB6C-21DA96F89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D5EE2A7-1648-4AC0-B5A5-9036B03EA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DAB80F2-4FD5-4BC7-A40D-6368BE2C8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5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2AFFB2A-BB94-4906-ACC7-5E91D7924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FED061-2072-4905-9CC9-BF609D9AF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B39A0E1-05C4-4C2F-AA08-3FF304436C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9BC74A4-B278-4D65-9FEE-9B177C9ED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B79BB8E-0747-4CFA-AB55-C303961AA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E8C3179-13A0-49A7-9A1D-FC27B999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66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4D1CF6-2A3E-4DBA-81AB-44F9D5097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5FCBD6A-7E63-44DF-8319-3E512E8A57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7254CA5-D526-46E2-B587-A3D8D4744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BA7023-1343-48D3-896E-4B8903CAE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090DA95-D515-4D1A-8C7A-29F20EE57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0BDF025-6126-4F4E-8F9D-C152AD174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62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238B5A5-EC3B-46A0-9104-4973FA4DF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DAC72AF-75F4-4235-ACF0-CF5FF65D0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BC2E890-77D7-498F-AD6F-1687F89E8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4C39D-8400-476B-981B-576B51CDE44F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002CD1-9384-422D-B574-BF9D5A38DA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291114-E790-443E-AD81-208C1BC20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72C-2B85-4E40-B8E1-0022AA4CCE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A4201A1-15F5-4BBF-A7A3-8B73394C7E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9"/>
          <a:stretch/>
        </p:blipFill>
        <p:spPr>
          <a:xfrm>
            <a:off x="-1" y="-103474"/>
            <a:ext cx="13271579" cy="435133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9D310EA-6A67-4738-ADE5-82AD56B6EC1D}"/>
              </a:ext>
            </a:extLst>
          </p:cNvPr>
          <p:cNvSpPr/>
          <p:nvPr userDrawn="1"/>
        </p:nvSpPr>
        <p:spPr>
          <a:xfrm>
            <a:off x="0" y="1145309"/>
            <a:ext cx="12192000" cy="57126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3DFBCEE-A0B9-4CBB-8601-5832287B33A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837" y="923680"/>
            <a:ext cx="12667453" cy="102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8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5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8831CC5-BB30-466F-8080-45CCF7398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06" y="-9682"/>
            <a:ext cx="12299211" cy="404336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A693328-AF48-4DD3-BC9F-C13CDCF5C8EB}"/>
              </a:ext>
            </a:extLst>
          </p:cNvPr>
          <p:cNvSpPr/>
          <p:nvPr/>
        </p:nvSpPr>
        <p:spPr>
          <a:xfrm>
            <a:off x="0" y="2567708"/>
            <a:ext cx="12192000" cy="4290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6BA0BBA-A405-4A83-8D5A-E6F85F950B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728" y="2227119"/>
            <a:ext cx="12667453" cy="102370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A7BAA5D-4C58-4522-A101-E0B8295B90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638"/>
          <a:stretch/>
        </p:blipFill>
        <p:spPr>
          <a:xfrm>
            <a:off x="2431765" y="4469806"/>
            <a:ext cx="8196688" cy="319504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9EEA543-C0C6-4771-B2D2-6F797EE501BB}"/>
              </a:ext>
            </a:extLst>
          </p:cNvPr>
          <p:cNvSpPr txBox="1"/>
          <p:nvPr/>
        </p:nvSpPr>
        <p:spPr>
          <a:xfrm>
            <a:off x="5726666" y="4613267"/>
            <a:ext cx="738664" cy="20966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王羲之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394E57A-7A2C-41D5-8CED-8DB005866B85}"/>
              </a:ext>
            </a:extLst>
          </p:cNvPr>
          <p:cNvSpPr txBox="1"/>
          <p:nvPr/>
        </p:nvSpPr>
        <p:spPr>
          <a:xfrm>
            <a:off x="9330299" y="3321140"/>
            <a:ext cx="615553" cy="30537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制作人： 优</a:t>
            </a:r>
            <a:r>
              <a:rPr lang="zh-CN" altLang="en-US" sz="2800" dirty="0" smtClean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品</a:t>
            </a:r>
            <a:r>
              <a:rPr lang="en-US" altLang="zh-CN" sz="2800" dirty="0" smtClean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PPT</a:t>
            </a:r>
            <a:endParaRPr lang="zh-CN" altLang="en-US" sz="2800" dirty="0"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E1423AA-2A3F-4CDB-82D5-341EABC824A4}"/>
              </a:ext>
            </a:extLst>
          </p:cNvPr>
          <p:cNvGrpSpPr/>
          <p:nvPr/>
        </p:nvGrpSpPr>
        <p:grpSpPr>
          <a:xfrm>
            <a:off x="1712242" y="-605213"/>
            <a:ext cx="4323156" cy="6980054"/>
            <a:chOff x="2828973" y="341477"/>
            <a:chExt cx="2871538" cy="463631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542BAA2-8E08-483E-933E-4D751E59F173}"/>
                </a:ext>
              </a:extLst>
            </p:cNvPr>
            <p:cNvSpPr txBox="1"/>
            <p:nvPr/>
          </p:nvSpPr>
          <p:spPr>
            <a:xfrm>
              <a:off x="2828973" y="341477"/>
              <a:ext cx="1782618" cy="250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兰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E6D4B7C9-5622-45D4-AF3B-6A50B3B52A6E}"/>
                </a:ext>
              </a:extLst>
            </p:cNvPr>
            <p:cNvSpPr/>
            <p:nvPr/>
          </p:nvSpPr>
          <p:spPr>
            <a:xfrm>
              <a:off x="4163863" y="1664916"/>
              <a:ext cx="1536648" cy="17581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6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亭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983F9E7-F4B3-47B7-9499-80E0914948A6}"/>
                </a:ext>
              </a:extLst>
            </p:cNvPr>
            <p:cNvSpPr/>
            <p:nvPr/>
          </p:nvSpPr>
          <p:spPr>
            <a:xfrm>
              <a:off x="2828973" y="2644170"/>
              <a:ext cx="1298144" cy="14719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38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集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1FA65523-093F-4CBB-97DB-AC4649A850AB}"/>
                </a:ext>
              </a:extLst>
            </p:cNvPr>
            <p:cNvSpPr/>
            <p:nvPr/>
          </p:nvSpPr>
          <p:spPr>
            <a:xfrm>
              <a:off x="3586231" y="3219672"/>
              <a:ext cx="1536648" cy="17581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6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4970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85ECF45-10FC-4546-A1E3-E46048133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7" y="1343025"/>
            <a:ext cx="12175602" cy="5514975"/>
          </a:xfrm>
          <a:prstGeom prst="rect">
            <a:avLst/>
          </a:prstGeom>
        </p:spPr>
      </p:pic>
      <p:sp>
        <p:nvSpPr>
          <p:cNvPr id="2" name="Text Box 11">
            <a:extLst>
              <a:ext uri="{FF2B5EF4-FFF2-40B4-BE49-F238E27FC236}">
                <a16:creationId xmlns:a16="http://schemas.microsoft.com/office/drawing/2014/main" xmlns="" id="{E8A1A240-B49B-4203-94E9-F20EC64D2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2590800"/>
            <a:ext cx="3276600" cy="1006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清流激湍</a:t>
            </a:r>
          </a:p>
        </p:txBody>
      </p:sp>
    </p:spTree>
    <p:extLst>
      <p:ext uri="{BB962C8B-B14F-4D97-AF65-F5344CB8AC3E}">
        <p14:creationId xmlns:p14="http://schemas.microsoft.com/office/powerpoint/2010/main" val="35157179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82FBC1-F959-4FD3-ADFA-ED31BCE7E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50"/>
            <a:ext cx="7168125" cy="6858000"/>
          </a:xfrm>
          <a:prstGeom prst="rect">
            <a:avLst/>
          </a:prstGeom>
        </p:spPr>
      </p:pic>
      <p:sp>
        <p:nvSpPr>
          <p:cNvPr id="2" name="Text Box 1029">
            <a:extLst>
              <a:ext uri="{FF2B5EF4-FFF2-40B4-BE49-F238E27FC236}">
                <a16:creationId xmlns:a16="http://schemas.microsoft.com/office/drawing/2014/main" xmlns="" id="{9CC2B2C0-DCD7-4C9A-B154-21E6F6ABA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3429000"/>
            <a:ext cx="2971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茂林修竹</a:t>
            </a:r>
          </a:p>
        </p:txBody>
      </p:sp>
    </p:spTree>
    <p:extLst>
      <p:ext uri="{BB962C8B-B14F-4D97-AF65-F5344CB8AC3E}">
        <p14:creationId xmlns:p14="http://schemas.microsoft.com/office/powerpoint/2010/main" val="76486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1D2F9CF-9541-4C17-8E53-2711F0C29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" y="782883"/>
            <a:ext cx="12182559" cy="6243392"/>
          </a:xfrm>
          <a:prstGeom prst="rect">
            <a:avLst/>
          </a:prstGeom>
        </p:spPr>
      </p:pic>
      <p:sp>
        <p:nvSpPr>
          <p:cNvPr id="2" name="Text Box 6">
            <a:extLst>
              <a:ext uri="{FF2B5EF4-FFF2-40B4-BE49-F238E27FC236}">
                <a16:creationId xmlns:a16="http://schemas.microsoft.com/office/drawing/2014/main" xmlns="" id="{FA3EB8F7-06AE-42E3-A61C-105635512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3275" y="2238375"/>
            <a:ext cx="3352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流觞曲水</a:t>
            </a:r>
          </a:p>
        </p:txBody>
      </p:sp>
    </p:spTree>
    <p:extLst>
      <p:ext uri="{BB962C8B-B14F-4D97-AF65-F5344CB8AC3E}">
        <p14:creationId xmlns:p14="http://schemas.microsoft.com/office/powerpoint/2010/main" val="793457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6F8CF52-5728-43B8-BDD6-164771F64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054100"/>
            <a:ext cx="6121400" cy="6121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0FE5B60-32B3-4BB1-889C-E3F0537EBBDB}"/>
              </a:ext>
            </a:extLst>
          </p:cNvPr>
          <p:cNvSpPr txBox="1"/>
          <p:nvPr/>
        </p:nvSpPr>
        <p:spPr>
          <a:xfrm>
            <a:off x="8293100" y="2781300"/>
            <a:ext cx="2133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6E7C6C-E620-43B5-85B7-176E2CAB5D5A}"/>
              </a:ext>
            </a:extLst>
          </p:cNvPr>
          <p:cNvSpPr txBox="1"/>
          <p:nvPr/>
        </p:nvSpPr>
        <p:spPr>
          <a:xfrm>
            <a:off x="571500" y="3429000"/>
            <a:ext cx="8432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30159595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xmlns="" id="{5412B115-C3B5-41FC-A30D-83699BA15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25" y="1952625"/>
            <a:ext cx="3352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暮春之初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F31D23A-6F47-455F-A556-C629D1871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1" y="1562099"/>
            <a:ext cx="10010774" cy="680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1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3C0744A-281E-4710-8B96-AC3899AEB4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829" y="382355"/>
            <a:ext cx="12426704" cy="7377973"/>
          </a:xfrm>
          <a:prstGeom prst="rect">
            <a:avLst/>
          </a:prstGeom>
        </p:spPr>
      </p:pic>
      <p:sp>
        <p:nvSpPr>
          <p:cNvPr id="2" name="Text Box 10">
            <a:extLst>
              <a:ext uri="{FF2B5EF4-FFF2-40B4-BE49-F238E27FC236}">
                <a16:creationId xmlns:a16="http://schemas.microsoft.com/office/drawing/2014/main" xmlns="" id="{703F99E1-6BC6-42EC-847C-2209F419D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2209800"/>
            <a:ext cx="9144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崇山峻岭</a:t>
            </a:r>
          </a:p>
        </p:txBody>
      </p:sp>
    </p:spTree>
    <p:extLst>
      <p:ext uri="{BB962C8B-B14F-4D97-AF65-F5344CB8AC3E}">
        <p14:creationId xmlns:p14="http://schemas.microsoft.com/office/powerpoint/2010/main" val="13425841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xmlns="" id="{9B0E9D5A-0D1F-45DB-9820-61FB04C67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943100"/>
            <a:ext cx="48387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重要词句（二）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D20DFC31-9EFC-4C66-BBE3-85B732EEC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75" y="3333750"/>
            <a:ext cx="8458200" cy="23879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夫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相与  夫：发语词。之：取独。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诸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怀抱：之于。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取舍万殊 ：即使。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其所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既倦   及：等到。之：动词，到达。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终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于尽 ：到。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BF9E014-7EFA-40E7-9FEB-74A2550C07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9" y="1943100"/>
            <a:ext cx="6000752" cy="454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24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B219117-A763-46BA-860D-88545D959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0"/>
            <a:ext cx="7620000" cy="6858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656A324-34BE-4D31-93F6-CF1C0A10809E}"/>
              </a:ext>
            </a:extLst>
          </p:cNvPr>
          <p:cNvGrpSpPr/>
          <p:nvPr/>
        </p:nvGrpSpPr>
        <p:grpSpPr>
          <a:xfrm>
            <a:off x="1868487" y="2966837"/>
            <a:ext cx="9409113" cy="2132171"/>
            <a:chOff x="1935162" y="2604887"/>
            <a:chExt cx="9409113" cy="2132171"/>
          </a:xfrm>
        </p:grpSpPr>
        <p:sp>
          <p:nvSpPr>
            <p:cNvPr id="2" name="Text Box 4">
              <a:extLst>
                <a:ext uri="{FF2B5EF4-FFF2-40B4-BE49-F238E27FC236}">
                  <a16:creationId xmlns:a16="http://schemas.microsoft.com/office/drawing/2014/main" xmlns="" id="{D99452C0-9EB4-4CD6-BB20-787522165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5162" y="3373656"/>
              <a:ext cx="9906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感叹</a:t>
              </a:r>
            </a:p>
          </p:txBody>
        </p:sp>
        <p:sp>
          <p:nvSpPr>
            <p:cNvPr id="3" name="Text Box 5">
              <a:extLst>
                <a:ext uri="{FF2B5EF4-FFF2-40B4-BE49-F238E27FC236}">
                  <a16:creationId xmlns:a16="http://schemas.microsoft.com/office/drawing/2014/main" xmlns="" id="{8D283640-0305-4BA0-852D-A28A84906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9900" y="4191000"/>
              <a:ext cx="304800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zh-CN" sz="10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AutoShape 6">
              <a:extLst>
                <a:ext uri="{FF2B5EF4-FFF2-40B4-BE49-F238E27FC236}">
                  <a16:creationId xmlns:a16="http://schemas.microsoft.com/office/drawing/2014/main" xmlns="" id="{5B7EF678-4E67-4838-9C94-6ECF1A6FC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700" y="2604887"/>
              <a:ext cx="304799" cy="2132171"/>
            </a:xfrm>
            <a:prstGeom prst="leftBrace">
              <a:avLst>
                <a:gd name="adj1" fmla="val 21115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zh-CN" sz="1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xmlns="" id="{FEC276BF-8E59-4123-AE47-EC022372A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1900" y="2727325"/>
              <a:ext cx="4343400" cy="1815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欣于所遇  快然自足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altLang="en-US" sz="2800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情随事迁  感慨系之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altLang="en-US" sz="2800" spc="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修短随化  终期于尽</a:t>
              </a:r>
            </a:p>
          </p:txBody>
        </p:sp>
        <p:sp>
          <p:nvSpPr>
            <p:cNvPr id="6" name="AutoShape 8">
              <a:extLst>
                <a:ext uri="{FF2B5EF4-FFF2-40B4-BE49-F238E27FC236}">
                  <a16:creationId xmlns:a16="http://schemas.microsoft.com/office/drawing/2014/main" xmlns="" id="{4A454D31-C668-43FF-86FD-457EF490B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2" y="2604887"/>
              <a:ext cx="193675" cy="2132171"/>
            </a:xfrm>
            <a:prstGeom prst="rightBrace">
              <a:avLst>
                <a:gd name="adj1" fmla="val 245765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zh-CN" altLang="zh-CN" sz="1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9">
              <a:extLst>
                <a:ext uri="{FF2B5EF4-FFF2-40B4-BE49-F238E27FC236}">
                  <a16:creationId xmlns:a16="http://schemas.microsoft.com/office/drawing/2014/main" xmlns="" id="{480CA908-9E3A-4FF8-9078-0CE428AD7A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1075" y="3429000"/>
              <a:ext cx="274320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死生亦大矣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3713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6F8CF52-5728-43B8-BDD6-164771F64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054100"/>
            <a:ext cx="6121400" cy="6121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0FE5B60-32B3-4BB1-889C-E3F0537EBBDB}"/>
              </a:ext>
            </a:extLst>
          </p:cNvPr>
          <p:cNvSpPr txBox="1"/>
          <p:nvPr/>
        </p:nvSpPr>
        <p:spPr>
          <a:xfrm>
            <a:off x="8293100" y="2781300"/>
            <a:ext cx="2133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6E7C6C-E620-43B5-85B7-176E2CAB5D5A}"/>
              </a:ext>
            </a:extLst>
          </p:cNvPr>
          <p:cNvSpPr txBox="1"/>
          <p:nvPr/>
        </p:nvSpPr>
        <p:spPr>
          <a:xfrm>
            <a:off x="571500" y="3429000"/>
            <a:ext cx="8432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2043595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32DF1CD-02CC-419C-8196-1C19FDE70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532" y="1318958"/>
            <a:ext cx="5715468" cy="5534025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xmlns="" id="{0394A98D-0760-4FDA-BE84-D818D8F36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" y="1971675"/>
            <a:ext cx="4457700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重要词句（三）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84B409EA-4551-4225-9C99-34A9A1FB4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9775" y="3352800"/>
            <a:ext cx="8458200" cy="23571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喻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之于怀 ：明白。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死生为虚诞，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彭殇为妄作         一：动词，看作一样。齐：动词，看作相等。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亦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今之视昔：通“犹”。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</a:t>
            </a:r>
            <a:r>
              <a:rPr lang="zh-CN" altLang="en-US" sz="16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一也：情趣。</a:t>
            </a:r>
          </a:p>
        </p:txBody>
      </p:sp>
    </p:spTree>
    <p:extLst>
      <p:ext uri="{BB962C8B-B14F-4D97-AF65-F5344CB8AC3E}">
        <p14:creationId xmlns:p14="http://schemas.microsoft.com/office/powerpoint/2010/main" val="900192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0163540-BDBD-42C0-9A21-8C136271F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37" y="1847273"/>
            <a:ext cx="5007872" cy="493683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0353448-098E-4DEE-A806-70FF6CA4AF64}"/>
              </a:ext>
            </a:extLst>
          </p:cNvPr>
          <p:cNvSpPr txBox="1"/>
          <p:nvPr/>
        </p:nvSpPr>
        <p:spPr>
          <a:xfrm>
            <a:off x="2789382" y="2826328"/>
            <a:ext cx="14501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摘要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388603A-2520-4665-BCA7-F921C9E5DBFC}"/>
              </a:ext>
            </a:extLst>
          </p:cNvPr>
          <p:cNvSpPr txBox="1"/>
          <p:nvPr/>
        </p:nvSpPr>
        <p:spPr>
          <a:xfrm>
            <a:off x="7390854" y="2241553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07C8A61-1906-4E4A-8EA8-4547C7336AA8}"/>
              </a:ext>
            </a:extLst>
          </p:cNvPr>
          <p:cNvSpPr txBox="1"/>
          <p:nvPr/>
        </p:nvSpPr>
        <p:spPr>
          <a:xfrm>
            <a:off x="7390854" y="3289881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E4F384D-9AFB-49AA-8FFF-03FB80914D16}"/>
              </a:ext>
            </a:extLst>
          </p:cNvPr>
          <p:cNvSpPr txBox="1"/>
          <p:nvPr/>
        </p:nvSpPr>
        <p:spPr>
          <a:xfrm>
            <a:off x="7390854" y="4338209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5DB1E8D-351E-4382-A9DA-C18E18265BF8}"/>
              </a:ext>
            </a:extLst>
          </p:cNvPr>
          <p:cNvSpPr txBox="1"/>
          <p:nvPr/>
        </p:nvSpPr>
        <p:spPr>
          <a:xfrm>
            <a:off x="7390854" y="5386537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C0C2B60-6F15-4F88-B322-E5FA717023D0}"/>
              </a:ext>
            </a:extLst>
          </p:cNvPr>
          <p:cNvGrpSpPr/>
          <p:nvPr/>
        </p:nvGrpSpPr>
        <p:grpSpPr>
          <a:xfrm>
            <a:off x="5977545" y="2179560"/>
            <a:ext cx="1459232" cy="904184"/>
            <a:chOff x="6383945" y="2179560"/>
            <a:chExt cx="1459232" cy="904184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5D4F054-2B27-4A2D-8213-B5A64A0CFC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74" b="33888"/>
            <a:stretch/>
          </p:blipFill>
          <p:spPr>
            <a:xfrm rot="20544693">
              <a:off x="6383945" y="2470326"/>
              <a:ext cx="1459232" cy="61341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7FB1AB1C-D78B-4A98-A381-A7A6BE300DEC}"/>
                </a:ext>
              </a:extLst>
            </p:cNvPr>
            <p:cNvSpPr txBox="1"/>
            <p:nvPr/>
          </p:nvSpPr>
          <p:spPr>
            <a:xfrm>
              <a:off x="6669061" y="2179560"/>
              <a:ext cx="889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一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069EB04-3CD1-4FDC-821D-85C63298607F}"/>
              </a:ext>
            </a:extLst>
          </p:cNvPr>
          <p:cNvGrpSpPr/>
          <p:nvPr/>
        </p:nvGrpSpPr>
        <p:grpSpPr>
          <a:xfrm>
            <a:off x="6039201" y="3227888"/>
            <a:ext cx="1459232" cy="904184"/>
            <a:chOff x="6383945" y="2179560"/>
            <a:chExt cx="1459232" cy="90418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97EDB988-0701-409D-ACCE-F952BB3A90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74" b="33888"/>
            <a:stretch/>
          </p:blipFill>
          <p:spPr>
            <a:xfrm rot="20544693">
              <a:off x="6383945" y="2470326"/>
              <a:ext cx="1459232" cy="613418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C58F8C16-A4D0-4B68-A8E3-5FB4F77C47C4}"/>
                </a:ext>
              </a:extLst>
            </p:cNvPr>
            <p:cNvSpPr txBox="1"/>
            <p:nvPr/>
          </p:nvSpPr>
          <p:spPr>
            <a:xfrm>
              <a:off x="6669061" y="2179560"/>
              <a:ext cx="889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二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FFA26CE-E2C2-48D1-9959-C05706A065F2}"/>
              </a:ext>
            </a:extLst>
          </p:cNvPr>
          <p:cNvGrpSpPr/>
          <p:nvPr/>
        </p:nvGrpSpPr>
        <p:grpSpPr>
          <a:xfrm>
            <a:off x="6097491" y="4276216"/>
            <a:ext cx="1459232" cy="904184"/>
            <a:chOff x="6383945" y="2179560"/>
            <a:chExt cx="1459232" cy="90418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6A7E79B6-6558-4012-9292-6C55662FC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74" b="33888"/>
            <a:stretch/>
          </p:blipFill>
          <p:spPr>
            <a:xfrm rot="20544693">
              <a:off x="6383945" y="2470326"/>
              <a:ext cx="1459232" cy="613418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86F5713-5A09-49BA-A3D0-3321D7101F66}"/>
                </a:ext>
              </a:extLst>
            </p:cNvPr>
            <p:cNvSpPr txBox="1"/>
            <p:nvPr/>
          </p:nvSpPr>
          <p:spPr>
            <a:xfrm>
              <a:off x="6669061" y="2179560"/>
              <a:ext cx="889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三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6BD19D2-4AD2-47BF-91C7-8660E6FC6657}"/>
              </a:ext>
            </a:extLst>
          </p:cNvPr>
          <p:cNvGrpSpPr/>
          <p:nvPr/>
        </p:nvGrpSpPr>
        <p:grpSpPr>
          <a:xfrm>
            <a:off x="6112471" y="5386536"/>
            <a:ext cx="1459232" cy="904184"/>
            <a:chOff x="6383945" y="2179560"/>
            <a:chExt cx="1459232" cy="904184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F08B9281-B08E-40CA-9DDA-E0BC565CFB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074" b="33888"/>
            <a:stretch/>
          </p:blipFill>
          <p:spPr>
            <a:xfrm rot="20544693">
              <a:off x="6383945" y="2470326"/>
              <a:ext cx="1459232" cy="613418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86A4C039-516F-4DF0-B6FD-76D0F883C7FB}"/>
                </a:ext>
              </a:extLst>
            </p:cNvPr>
            <p:cNvSpPr txBox="1"/>
            <p:nvPr/>
          </p:nvSpPr>
          <p:spPr>
            <a:xfrm>
              <a:off x="6669061" y="2179560"/>
              <a:ext cx="889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4054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C98FFA8-4ED5-4B6D-9562-A098A5309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2551"/>
            <a:ext cx="12192000" cy="5505450"/>
          </a:xfrm>
          <a:prstGeom prst="rect">
            <a:avLst/>
          </a:prstGeom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xmlns="" id="{950B738B-2DC2-411C-9E3D-52E6CB31A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849" y="3744963"/>
            <a:ext cx="14192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明意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4517C266-9B83-4DB0-9941-BA9A9B85E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4162425"/>
            <a:ext cx="3048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xmlns="" id="{08D77856-087D-479E-A549-F9C5A9CA7407}"/>
              </a:ext>
            </a:extLst>
          </p:cNvPr>
          <p:cNvSpPr>
            <a:spLocks/>
          </p:cNvSpPr>
          <p:nvPr/>
        </p:nvSpPr>
        <p:spPr bwMode="auto">
          <a:xfrm>
            <a:off x="4162425" y="3076576"/>
            <a:ext cx="485775" cy="1921550"/>
          </a:xfrm>
          <a:prstGeom prst="leftBrace">
            <a:avLst>
              <a:gd name="adj1" fmla="val 82276"/>
              <a:gd name="adj2" fmla="val 4950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7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xmlns="" id="{19F58E38-ED6E-4D3A-9ABA-D40EC3100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7300" y="2706201"/>
            <a:ext cx="3181350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昔今兴感 若合一契</a:t>
            </a:r>
          </a:p>
          <a:p>
            <a:pPr eaLnBrk="1" hangingPunct="1">
              <a:lnSpc>
                <a:spcPct val="250000"/>
              </a:lnSpc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一生死为虚诞 齐彭殇为妄作</a:t>
            </a:r>
          </a:p>
          <a:p>
            <a:pPr eaLnBrk="1" hangingPunct="1">
              <a:lnSpc>
                <a:spcPct val="250000"/>
              </a:lnSpc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后之览者 将感于斯</a:t>
            </a:r>
          </a:p>
        </p:txBody>
      </p:sp>
    </p:spTree>
    <p:extLst>
      <p:ext uri="{BB962C8B-B14F-4D97-AF65-F5344CB8AC3E}">
        <p14:creationId xmlns:p14="http://schemas.microsoft.com/office/powerpoint/2010/main" val="30572589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D0208BF-203F-4EDA-8432-248939AE0358}"/>
              </a:ext>
            </a:extLst>
          </p:cNvPr>
          <p:cNvSpPr/>
          <p:nvPr/>
        </p:nvSpPr>
        <p:spPr>
          <a:xfrm>
            <a:off x="6777953" y="2247811"/>
            <a:ext cx="4928272" cy="375293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b="0" i="0" dirty="0">
                <a:effectLst/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永和九年，岁在癸丑，暮春之初，会于会稽山阴之兰亭，修禊事也。群贤毕至，少长咸集。此地有崇山峻岭，茂林修竹，又有清流激湍，映带左右，引以为流觞曲水，列坐其次。虽无丝竹管弦之盛，一觞一咏，亦足以畅叙幽情。</a:t>
            </a:r>
            <a:endParaRPr lang="zh-CN" altLang="en-US" dirty="0"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00430CC-2C81-4C29-9C7B-0F43AABC9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5" y="1481022"/>
            <a:ext cx="9048750" cy="722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63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CD24E4A-2818-4FFA-B0B1-9414C4497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" y="1971675"/>
            <a:ext cx="12215813" cy="488632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F178FE9-F024-44A2-93FE-870DE7FF99CA}"/>
              </a:ext>
            </a:extLst>
          </p:cNvPr>
          <p:cNvSpPr/>
          <p:nvPr/>
        </p:nvSpPr>
        <p:spPr>
          <a:xfrm>
            <a:off x="2379583" y="1971675"/>
            <a:ext cx="6278642" cy="326793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0" i="0" dirty="0">
                <a:effectLst/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夫人之相与，俯仰一世。或取诸怀抱，悟言一室之内；或因寄所托，放浪形骸之外。虽趣舍万殊，静躁不同，当其欣于所遇，暂得于己，快然自足，不知老之将至；及其所之既倦，情随事迁，感慨系之矣。向之所欣，俯仰之间，已为陈迹，犹不能不以之兴怀，况修短随化，终期于尽！古人云：“死生亦大矣。”岂不痛哉！</a:t>
            </a:r>
            <a:endParaRPr lang="zh-CN" altLang="en-US" dirty="0"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2345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C66F1D4-2409-40AB-86B8-F4D130F14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927" y="1486152"/>
            <a:ext cx="6095496" cy="609549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8C9191B-278D-41A9-A9EF-DE3F0C6A1BF4}"/>
              </a:ext>
            </a:extLst>
          </p:cNvPr>
          <p:cNvSpPr/>
          <p:nvPr/>
        </p:nvSpPr>
        <p:spPr>
          <a:xfrm>
            <a:off x="1200283" y="2733586"/>
            <a:ext cx="5724644" cy="31719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0" i="0" dirty="0">
                <a:effectLst/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每览昔人兴感之由，若合一契，未尝不临文嗟悼，不能喻之于怀。固知一死生为虚诞，齐彭殇为妄作。后之视今，亦犹今之视昔，悲夫！故列叙时人，录其所述，虽世殊事异，所以兴怀，其致一也。后之览者，亦将有感于斯文。</a:t>
            </a:r>
            <a:endParaRPr lang="zh-CN" altLang="en-US" sz="2000" dirty="0"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650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3636DD5-E8F9-4445-ACC1-1CCC471F86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58"/>
          <a:stretch/>
        </p:blipFill>
        <p:spPr>
          <a:xfrm>
            <a:off x="760287" y="1900879"/>
            <a:ext cx="5202363" cy="449992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8AD1C4F-F754-42F6-BB8B-30DF85FA0AA0}"/>
              </a:ext>
            </a:extLst>
          </p:cNvPr>
          <p:cNvSpPr txBox="1"/>
          <p:nvPr/>
        </p:nvSpPr>
        <p:spPr>
          <a:xfrm>
            <a:off x="6096000" y="3609975"/>
            <a:ext cx="59340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谢谢观看与指导</a:t>
            </a:r>
          </a:p>
        </p:txBody>
      </p:sp>
    </p:spTree>
    <p:extLst>
      <p:ext uri="{BB962C8B-B14F-4D97-AF65-F5344CB8AC3E}">
        <p14:creationId xmlns:p14="http://schemas.microsoft.com/office/powerpoint/2010/main" val="3268675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6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6F8CF52-5728-43B8-BDD6-164771F64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054100"/>
            <a:ext cx="6121400" cy="6121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0FE5B60-32B3-4BB1-889C-E3F0537EBBDB}"/>
              </a:ext>
            </a:extLst>
          </p:cNvPr>
          <p:cNvSpPr txBox="1"/>
          <p:nvPr/>
        </p:nvSpPr>
        <p:spPr>
          <a:xfrm>
            <a:off x="8293100" y="2781300"/>
            <a:ext cx="2133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一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6E7C6C-E620-43B5-85B7-176E2CAB5D5A}"/>
              </a:ext>
            </a:extLst>
          </p:cNvPr>
          <p:cNvSpPr txBox="1"/>
          <p:nvPr/>
        </p:nvSpPr>
        <p:spPr>
          <a:xfrm>
            <a:off x="571500" y="3429000"/>
            <a:ext cx="8432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330299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31" descr="C:\My Documents\My Pictures\lt2.jpg">
            <a:extLst>
              <a:ext uri="{FF2B5EF4-FFF2-40B4-BE49-F238E27FC236}">
                <a16:creationId xmlns:a16="http://schemas.microsoft.com/office/drawing/2014/main" xmlns="" id="{E3405BC8-CB37-4F7A-BEA3-60A1EDC18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1" y="1877440"/>
            <a:ext cx="2095500" cy="483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30" descr="C:\My Documents\My Pictures\lta.jpg">
            <a:extLst>
              <a:ext uri="{FF2B5EF4-FFF2-40B4-BE49-F238E27FC236}">
                <a16:creationId xmlns:a16="http://schemas.microsoft.com/office/drawing/2014/main" xmlns="" id="{2894D110-391F-439F-9621-6A8C1E926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0" y="1732918"/>
            <a:ext cx="2540000" cy="512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A7D938E-F074-40B3-A8A1-288ABFC06F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6" y="1364086"/>
            <a:ext cx="3641794" cy="565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177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My Documents\My Pictures\lt4.jpg">
            <a:extLst>
              <a:ext uri="{FF2B5EF4-FFF2-40B4-BE49-F238E27FC236}">
                <a16:creationId xmlns:a16="http://schemas.microsoft.com/office/drawing/2014/main" xmlns="" id="{38200554-536E-4A12-8740-C9C8924AF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71" y="2082800"/>
            <a:ext cx="2492846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:\My Documents\My Pictures\lt3.jpg">
            <a:extLst>
              <a:ext uri="{FF2B5EF4-FFF2-40B4-BE49-F238E27FC236}">
                <a16:creationId xmlns:a16="http://schemas.microsoft.com/office/drawing/2014/main" xmlns="" id="{DDFFFA6C-2C53-41AC-B513-3FFFDAA10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323" y="2155613"/>
            <a:ext cx="2163162" cy="422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12937F4-D418-4F53-A51B-A67E005FFD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097" y="2082800"/>
            <a:ext cx="4801192" cy="422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81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My Documents\My Pictures\lt6.jpg">
            <a:extLst>
              <a:ext uri="{FF2B5EF4-FFF2-40B4-BE49-F238E27FC236}">
                <a16:creationId xmlns:a16="http://schemas.microsoft.com/office/drawing/2014/main" xmlns="" id="{A6062415-9866-4374-80AE-F9611DCFA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893" y="1926312"/>
            <a:ext cx="2434168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5" descr="C:\My Documents\My Pictures\lt5.jpg">
            <a:extLst>
              <a:ext uri="{FF2B5EF4-FFF2-40B4-BE49-F238E27FC236}">
                <a16:creationId xmlns:a16="http://schemas.microsoft.com/office/drawing/2014/main" xmlns="" id="{E067947A-E24E-4E98-BB51-FD965F889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69236" y="1943100"/>
            <a:ext cx="22669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4DF259F-4984-458E-8E80-8878C3BB2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52" y="1638301"/>
            <a:ext cx="5249119" cy="47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38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CFBEA162-DB91-436E-A90A-284B11D24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49" y="1933575"/>
            <a:ext cx="4505325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重要词句（一）</a:t>
            </a:r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xmlns="" id="{FC9F6964-927D-415D-96B6-53FDC1A80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5" y="3076575"/>
            <a:ext cx="3295650" cy="2569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会于会稽山阴之兰亭（省主语）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群贤</a:t>
            </a: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至，少长</a:t>
            </a: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咸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集：全，都。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映带</a:t>
            </a: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（兰亭）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左右（省定语）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列坐其</a:t>
            </a: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：旁边，水边。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游目骋怀：用来。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足以</a:t>
            </a:r>
            <a:r>
              <a:rPr lang="zh-CN" altLang="en-US" sz="1400" dirty="0">
                <a:solidFill>
                  <a:srgbClr val="CC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视听之娱：动词，穷尽。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BE97A58-1A41-4E29-A75A-937CC18A9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25" y="1383209"/>
            <a:ext cx="5230950" cy="523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830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6F8CF52-5728-43B8-BDD6-164771F64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1054100"/>
            <a:ext cx="6121400" cy="61214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0FE5B60-32B3-4BB1-889C-E3F0537EBBDB}"/>
              </a:ext>
            </a:extLst>
          </p:cNvPr>
          <p:cNvSpPr txBox="1"/>
          <p:nvPr/>
        </p:nvSpPr>
        <p:spPr>
          <a:xfrm>
            <a:off x="8293100" y="2781300"/>
            <a:ext cx="2133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二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6E7C6C-E620-43B5-85B7-176E2CAB5D5A}"/>
              </a:ext>
            </a:extLst>
          </p:cNvPr>
          <p:cNvSpPr txBox="1"/>
          <p:nvPr/>
        </p:nvSpPr>
        <p:spPr>
          <a:xfrm>
            <a:off x="571500" y="3429000"/>
            <a:ext cx="8432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005687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B0352C1-C2FC-4F62-A752-0DD1D77526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/>
          <a:stretch/>
        </p:blipFill>
        <p:spPr>
          <a:xfrm>
            <a:off x="1895474" y="1303020"/>
            <a:ext cx="10296525" cy="5648326"/>
          </a:xfrm>
          <a:prstGeom prst="rect">
            <a:avLst/>
          </a:prstGeom>
        </p:spPr>
      </p:pic>
      <p:sp>
        <p:nvSpPr>
          <p:cNvPr id="4" name="Text Box 7">
            <a:extLst>
              <a:ext uri="{FF2B5EF4-FFF2-40B4-BE49-F238E27FC236}">
                <a16:creationId xmlns:a16="http://schemas.microsoft.com/office/drawing/2014/main" xmlns="" id="{22C77210-7936-480F-8F8C-061B3AAAB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925" y="2524125"/>
            <a:ext cx="79248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时间：永和九年 暮春之初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地点：会稽山阴之兰亭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风景：崇山峻岭 茂林修竹  清流急湍    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天朗气清 惠风和畅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人物：群贤毕至，少长咸集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盛况：列坐其次 一觞一咏 畅叙幽情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感受：信可乐也</a:t>
            </a:r>
          </a:p>
        </p:txBody>
      </p:sp>
      <p:sp>
        <p:nvSpPr>
          <p:cNvPr id="5" name="AutoShape 9">
            <a:extLst>
              <a:ext uri="{FF2B5EF4-FFF2-40B4-BE49-F238E27FC236}">
                <a16:creationId xmlns:a16="http://schemas.microsoft.com/office/drawing/2014/main" xmlns="" id="{542C4313-88CD-4F2A-86F3-BB215F54CE87}"/>
              </a:ext>
            </a:extLst>
          </p:cNvPr>
          <p:cNvSpPr>
            <a:spLocks/>
          </p:cNvSpPr>
          <p:nvPr/>
        </p:nvSpPr>
        <p:spPr bwMode="auto">
          <a:xfrm>
            <a:off x="2962275" y="2524125"/>
            <a:ext cx="225425" cy="3030855"/>
          </a:xfrm>
          <a:prstGeom prst="leftBrace">
            <a:avLst>
              <a:gd name="adj1" fmla="val 549732"/>
              <a:gd name="adj2" fmla="val 46000"/>
            </a:avLst>
          </a:prstGeom>
          <a:noFill/>
          <a:ln w="952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16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xmlns="" id="{DC929ABA-2F01-48F5-88D5-7B166D09F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4025" y="3105150"/>
            <a:ext cx="533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dirty="0"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记会</a:t>
            </a:r>
          </a:p>
        </p:txBody>
      </p:sp>
    </p:spTree>
    <p:extLst>
      <p:ext uri="{BB962C8B-B14F-4D97-AF65-F5344CB8AC3E}">
        <p14:creationId xmlns:p14="http://schemas.microsoft.com/office/powerpoint/2010/main" val="3719587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24"/>
</p:tagLst>
</file>

<file path=ppt/theme/theme1.xml><?xml version="1.0" encoding="utf-8"?>
<a:theme xmlns:a="http://schemas.openxmlformats.org/drawingml/2006/main" name="Office 主题​​">
  <a:themeElements>
    <a:clrScheme name="橙色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687</Words>
  <Application>Microsoft Office PowerPoint</Application>
  <PresentationFormat>宽屏</PresentationFormat>
  <Paragraphs>100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等线 Light</vt:lpstr>
      <vt:lpstr>宋体</vt:lpstr>
      <vt:lpstr>微软雅黑</vt:lpstr>
      <vt:lpstr>禹卫书法行书简体
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17</cp:revision>
  <dcterms:created xsi:type="dcterms:W3CDTF">2017-11-18T03:04:46Z</dcterms:created>
  <dcterms:modified xsi:type="dcterms:W3CDTF">2020-06-01T01:55:13Z</dcterms:modified>
</cp:coreProperties>
</file>