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315" r:id="rId3"/>
    <p:sldId id="316" r:id="rId4"/>
    <p:sldId id="317" r:id="rId5"/>
    <p:sldId id="318" r:id="rId6"/>
    <p:sldId id="326" r:id="rId7"/>
    <p:sldId id="325" r:id="rId8"/>
    <p:sldId id="322" r:id="rId9"/>
    <p:sldId id="327" r:id="rId10"/>
    <p:sldId id="328" r:id="rId11"/>
    <p:sldId id="329" r:id="rId12"/>
    <p:sldId id="330" r:id="rId13"/>
    <p:sldId id="323" r:id="rId14"/>
    <p:sldId id="331" r:id="rId15"/>
    <p:sldId id="339" r:id="rId16"/>
    <p:sldId id="340" r:id="rId17"/>
    <p:sldId id="341" r:id="rId18"/>
    <p:sldId id="332" r:id="rId19"/>
    <p:sldId id="333" r:id="rId20"/>
    <p:sldId id="324" r:id="rId21"/>
    <p:sldId id="334" r:id="rId22"/>
    <p:sldId id="337" r:id="rId23"/>
    <p:sldId id="336" r:id="rId24"/>
    <p:sldId id="335" r:id="rId25"/>
    <p:sldId id="338" r:id="rId26"/>
    <p:sldId id="34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81A0"/>
    <a:srgbClr val="74B0CA"/>
    <a:srgbClr val="7494B1"/>
    <a:srgbClr val="C90F1A"/>
    <a:srgbClr val="0B316F"/>
    <a:srgbClr val="417E31"/>
    <a:srgbClr val="C4462A"/>
    <a:srgbClr val="6E9E74"/>
    <a:srgbClr val="D69A40"/>
    <a:srgbClr val="7FC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696" y="9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ACAA7-902D-4BBA-B1ED-74EF8AE1F0CA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4383E-2089-4241-9D80-73061CE3B00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9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253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49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8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13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449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6661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2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84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87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37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612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1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63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74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53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13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78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76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7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03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62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280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46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F340B-DD0B-433E-BC10-266275DA76BC}" type="datetimeFigureOut">
              <a:rPr lang="zh-CN" altLang="en-US" smtClean="0"/>
              <a:t>2020/5/31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EC537-BD3B-42A0-A573-49AC345F56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22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dissolve/>
      </p:transition>
    </mc:Choice>
    <mc:Fallback xmlns="">
      <p:transition spd="slow" advClick="0" advTm="3000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8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3" Type="http://schemas.openxmlformats.org/officeDocument/2006/relationships/audio" Target="../media/audio2.wav"/><Relationship Id="rId7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10" Type="http://schemas.openxmlformats.org/officeDocument/2006/relationships/image" Target="../media/image3.jpg"/><Relationship Id="rId4" Type="http://schemas.openxmlformats.org/officeDocument/2006/relationships/audio" Target="../media/audio3.wav"/><Relationship Id="rId9" Type="http://schemas.openxmlformats.org/officeDocument/2006/relationships/audio" Target="../media/audio8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30954" y="2407959"/>
            <a:ext cx="48494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北师大版小学</a:t>
            </a:r>
            <a:r>
              <a:rPr lang="zh-CN" altLang="en-US" sz="2800" b="1" dirty="0" smtClean="0">
                <a:solidFill>
                  <a:srgbClr val="6681A0"/>
                </a:solidFill>
                <a:cs typeface="+mn-ea"/>
                <a:sym typeface="+mn-lt"/>
              </a:rPr>
              <a:t>四年级</a:t>
            </a:r>
            <a:r>
              <a:rPr lang="en-US" altLang="zh-CN" sz="2800" b="1" dirty="0" smtClean="0">
                <a:solidFill>
                  <a:srgbClr val="6681A0"/>
                </a:solidFill>
                <a:cs typeface="+mn-ea"/>
                <a:sym typeface="+mn-lt"/>
              </a:rPr>
              <a:t>PPT</a:t>
            </a:r>
            <a:r>
              <a:rPr lang="zh-CN" altLang="en-US" sz="2800" b="1" dirty="0" smtClean="0">
                <a:solidFill>
                  <a:srgbClr val="6681A0"/>
                </a:solidFill>
                <a:cs typeface="+mn-ea"/>
                <a:sym typeface="+mn-lt"/>
              </a:rPr>
              <a:t>课件</a:t>
            </a:r>
            <a:endParaRPr lang="zh-CN" altLang="en-US" sz="2800" b="1" dirty="0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75528" y="2929726"/>
            <a:ext cx="2040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6681A0"/>
                </a:solidFill>
                <a:cs typeface="+mn-ea"/>
                <a:sym typeface="+mn-lt"/>
              </a:rPr>
              <a:t>老师：通用名</a:t>
            </a:r>
            <a:endParaRPr lang="zh-CN" altLang="en-US" sz="2400" b="1" dirty="0">
              <a:solidFill>
                <a:srgbClr val="6681A0"/>
              </a:solidFill>
              <a:cs typeface="+mn-ea"/>
              <a:sym typeface="+mn-lt"/>
            </a:endParaRPr>
          </a:p>
        </p:txBody>
      </p:sp>
      <p:pic>
        <p:nvPicPr>
          <p:cNvPr id="6" name="Picture 8" descr="未命名-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CCFF"/>
              </a:clrFrom>
              <a:clrTo>
                <a:srgbClr val="00CC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814" y="857778"/>
            <a:ext cx="4568372" cy="167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3366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301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字词学习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05542" y="866260"/>
            <a:ext cx="1828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近反义词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921442" y="1729860"/>
            <a:ext cx="93416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近义词：骤然</a:t>
            </a:r>
            <a:r>
              <a:rPr kumimoji="1" lang="en-US" altLang="zh-CN" sz="3200" b="1">
                <a:solidFill>
                  <a:srgbClr val="6681A0"/>
                </a:solidFill>
                <a:cs typeface="+mn-ea"/>
                <a:sym typeface="+mn-lt"/>
              </a:rPr>
              <a:t>——                </a:t>
            </a:r>
            <a:r>
              <a:rPr kumimoji="1" lang="en-US" altLang="zh-CN" sz="3200" b="1" smtClean="0">
                <a:solidFill>
                  <a:srgbClr val="6681A0"/>
                </a:solidFill>
                <a:cs typeface="+mn-ea"/>
                <a:sym typeface="+mn-lt"/>
              </a:rPr>
              <a:t>   </a:t>
            </a: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发布</a:t>
            </a:r>
            <a:r>
              <a:rPr kumimoji="1" lang="en-US" altLang="zh-CN" sz="3200" b="1">
                <a:solidFill>
                  <a:srgbClr val="6681A0"/>
                </a:solidFill>
                <a:cs typeface="+mn-ea"/>
                <a:sym typeface="+mn-lt"/>
              </a:rPr>
              <a:t>——    </a:t>
            </a:r>
          </a:p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反义词：偶尔</a:t>
            </a:r>
            <a:r>
              <a:rPr kumimoji="1" lang="en-US" altLang="zh-CN" sz="3200" b="1">
                <a:solidFill>
                  <a:srgbClr val="6681A0"/>
                </a:solidFill>
                <a:cs typeface="+mn-ea"/>
                <a:sym typeface="+mn-lt"/>
              </a:rPr>
              <a:t>——                  </a:t>
            </a:r>
            <a:r>
              <a:rPr kumimoji="1" lang="en-US" altLang="zh-CN" sz="3200" b="1" smtClean="0">
                <a:solidFill>
                  <a:srgbClr val="6681A0"/>
                </a:solidFill>
                <a:cs typeface="+mn-ea"/>
                <a:sym typeface="+mn-lt"/>
              </a:rPr>
              <a:t> </a:t>
            </a: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及时</a:t>
            </a:r>
            <a:r>
              <a:rPr kumimoji="1" lang="en-US" altLang="zh-CN" sz="3200" b="1">
                <a:solidFill>
                  <a:srgbClr val="6681A0"/>
                </a:solidFill>
                <a:cs typeface="+mn-ea"/>
                <a:sym typeface="+mn-lt"/>
              </a:rPr>
              <a:t>—— 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402329" y="2099747"/>
            <a:ext cx="1371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3200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281386" y="1742787"/>
            <a:ext cx="10080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突然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281386" y="2462161"/>
            <a:ext cx="12239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经常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>
            <a:off x="9073924" y="1806804"/>
            <a:ext cx="10001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宣布</a:t>
            </a:r>
          </a:p>
        </p:txBody>
      </p:sp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9073924" y="2451007"/>
            <a:ext cx="10080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耽误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921442" y="4517981"/>
            <a:ext cx="10429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>
                <a:solidFill>
                  <a:srgbClr val="6681A0"/>
                </a:solidFill>
                <a:cs typeface="+mn-ea"/>
                <a:sym typeface="+mn-lt"/>
              </a:rPr>
              <a:t> </a:t>
            </a:r>
            <a:r>
              <a:rPr kumimoji="1" lang="zh-CN" altLang="en-US" sz="2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强</a:t>
            </a: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大</a:t>
            </a:r>
          </a:p>
        </p:txBody>
      </p:sp>
      <p:sp>
        <p:nvSpPr>
          <p:cNvPr id="14" name="AutoShape 9"/>
          <p:cNvSpPr>
            <a:spLocks/>
          </p:cNvSpPr>
          <p:nvPr/>
        </p:nvSpPr>
        <p:spPr bwMode="auto">
          <a:xfrm>
            <a:off x="2764404" y="4230643"/>
            <a:ext cx="381000" cy="1143000"/>
          </a:xfrm>
          <a:prstGeom prst="leftBrace">
            <a:avLst>
              <a:gd name="adj1" fmla="val 25000"/>
              <a:gd name="adj2" fmla="val 50000"/>
            </a:avLst>
          </a:prstGeom>
          <a:noFill/>
          <a:ln w="9525">
            <a:solidFill>
              <a:srgbClr val="668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137342" y="3290843"/>
            <a:ext cx="72913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200" b="1">
                <a:solidFill>
                  <a:srgbClr val="6681A0"/>
                </a:solidFill>
                <a:cs typeface="+mn-ea"/>
                <a:sym typeface="+mn-lt"/>
              </a:rPr>
              <a:t>给画线的字选择正确的读音，打“√”。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113654" y="3941718"/>
            <a:ext cx="2192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qiáng﹙   ﹚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046979" y="5068843"/>
            <a:ext cx="17557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jiàng﹙   ﹚</a:t>
            </a: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4729729" y="4517981"/>
            <a:ext cx="10080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玉</a:t>
            </a:r>
            <a:r>
              <a:rPr kumimoji="1" lang="zh-CN" altLang="en-US" sz="2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屑</a:t>
            </a:r>
          </a:p>
        </p:txBody>
      </p:sp>
      <p:sp>
        <p:nvSpPr>
          <p:cNvPr id="19" name="AutoShape 15"/>
          <p:cNvSpPr>
            <a:spLocks/>
          </p:cNvSpPr>
          <p:nvPr/>
        </p:nvSpPr>
        <p:spPr bwMode="auto">
          <a:xfrm>
            <a:off x="5577454" y="4230643"/>
            <a:ext cx="304800" cy="1143000"/>
          </a:xfrm>
          <a:prstGeom prst="leftBrace">
            <a:avLst>
              <a:gd name="adj1" fmla="val 31250"/>
              <a:gd name="adj2" fmla="val 50000"/>
            </a:avLst>
          </a:prstGeom>
          <a:noFill/>
          <a:ln w="9525">
            <a:solidFill>
              <a:srgbClr val="668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866379" y="5140281"/>
            <a:ext cx="1744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xiào﹙    ﹚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5866379" y="3941718"/>
            <a:ext cx="1744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xiè﹙     ﹚</a:t>
            </a:r>
            <a:r>
              <a:rPr kumimoji="1" lang="en-US" altLang="zh-CN" sz="2400">
                <a:solidFill>
                  <a:srgbClr val="6681A0"/>
                </a:solidFill>
                <a:cs typeface="+mn-ea"/>
                <a:sym typeface="+mn-lt"/>
              </a:rPr>
              <a:t>   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7322117" y="4575131"/>
            <a:ext cx="9366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即</a:t>
            </a: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将</a:t>
            </a:r>
            <a:r>
              <a:rPr kumimoji="1" lang="zh-CN" altLang="en-US" sz="2400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23" name="AutoShape 19"/>
          <p:cNvSpPr>
            <a:spLocks/>
          </p:cNvSpPr>
          <p:nvPr/>
        </p:nvSpPr>
        <p:spPr bwMode="auto">
          <a:xfrm>
            <a:off x="8155554" y="4314781"/>
            <a:ext cx="304800" cy="1066800"/>
          </a:xfrm>
          <a:prstGeom prst="leftBrace">
            <a:avLst>
              <a:gd name="adj1" fmla="val 29167"/>
              <a:gd name="adj2" fmla="val 50000"/>
            </a:avLst>
          </a:prstGeom>
          <a:noFill/>
          <a:ln w="9525">
            <a:solidFill>
              <a:srgbClr val="668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8460354" y="5068843"/>
            <a:ext cx="1382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jí﹙    ﹚</a:t>
            </a:r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8384154" y="3989343"/>
            <a:ext cx="16017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jì﹙      ﹚</a:t>
            </a:r>
          </a:p>
        </p:txBody>
      </p:sp>
      <p:sp>
        <p:nvSpPr>
          <p:cNvPr id="26" name="Text Box 23"/>
          <p:cNvSpPr txBox="1">
            <a:spLocks noChangeArrowheads="1"/>
          </p:cNvSpPr>
          <p:nvPr/>
        </p:nvSpPr>
        <p:spPr bwMode="auto">
          <a:xfrm>
            <a:off x="4082029" y="3941718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√</a:t>
            </a:r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8906442" y="5068843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√</a:t>
            </a: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6504554" y="3941718"/>
            <a:ext cx="45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6681A0"/>
                </a:solidFill>
                <a:cs typeface="+mn-ea"/>
                <a:sym typeface="+mn-lt"/>
              </a:rPr>
              <a:t>√</a:t>
            </a:r>
          </a:p>
        </p:txBody>
      </p:sp>
    </p:spTree>
    <p:extLst>
      <p:ext uri="{BB962C8B-B14F-4D97-AF65-F5344CB8AC3E}">
        <p14:creationId xmlns:p14="http://schemas.microsoft.com/office/powerpoint/2010/main" val="1189779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28" grpId="0" autoUpdateAnimBg="0"/>
      <p:bldP spid="29" grpId="0" autoUpdateAnimBg="0"/>
      <p:bldP spid="30" grpId="0" autoUpdateAnimBg="0"/>
      <p:bldP spid="31" grpId="0" autoUpdateAnimBg="0"/>
      <p:bldP spid="13" grpId="0"/>
      <p:bldP spid="14" grpId="0" animBg="1"/>
      <p:bldP spid="15" grpId="0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3" grpId="0" animBg="1"/>
      <p:bldP spid="24" grpId="0"/>
      <p:bldP spid="25" grpId="0"/>
      <p:bldP spid="26" grpId="0" autoUpdateAnimBg="0"/>
      <p:bldP spid="27" grpId="0" autoUpdateAnimBg="0"/>
      <p:bldP spid="3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字词学习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00413" y="1616756"/>
            <a:ext cx="1800225" cy="260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下雪前：</a:t>
            </a:r>
          </a:p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下雪时：</a:t>
            </a:r>
          </a:p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下雪后：</a:t>
            </a:r>
          </a:p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联  想：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956175" y="1616756"/>
            <a:ext cx="187166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寒风凛冽</a:t>
            </a:r>
            <a:r>
              <a:rPr lang="zh-CN" altLang="en-US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188200" y="1616756"/>
            <a:ext cx="18002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铅云密布</a:t>
            </a:r>
            <a:r>
              <a:rPr lang="zh-CN" altLang="en-US" b="1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956175" y="2337481"/>
            <a:ext cx="1727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鹅毛大雪 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188200" y="2337481"/>
            <a:ext cx="1944688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压断枯枝</a:t>
            </a:r>
            <a:r>
              <a:rPr lang="zh-CN" altLang="en-US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956175" y="2985181"/>
            <a:ext cx="18002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粉妆玉砌</a:t>
            </a:r>
            <a:r>
              <a:rPr lang="zh-CN" altLang="en-US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188200" y="2985181"/>
            <a:ext cx="17272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孩子欢乐</a:t>
            </a:r>
            <a:r>
              <a:rPr lang="zh-CN" altLang="en-US">
                <a:solidFill>
                  <a:srgbClr val="6681A0"/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4956175" y="3705906"/>
            <a:ext cx="2232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6681A0"/>
                </a:solidFill>
                <a:cs typeface="+mn-ea"/>
                <a:sym typeface="+mn-lt"/>
              </a:rPr>
              <a:t>瑞雪兆丰年 </a:t>
            </a:r>
          </a:p>
        </p:txBody>
      </p:sp>
    </p:spTree>
    <p:extLst>
      <p:ext uri="{BB962C8B-B14F-4D97-AF65-F5344CB8AC3E}">
        <p14:creationId xmlns:p14="http://schemas.microsoft.com/office/powerpoint/2010/main" val="4008547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ïṡḷîḓê"/>
          <p:cNvGrpSpPr/>
          <p:nvPr/>
        </p:nvGrpSpPr>
        <p:grpSpPr>
          <a:xfrm>
            <a:off x="4093312" y="2111705"/>
            <a:ext cx="4572508" cy="720080"/>
            <a:chOff x="2351584" y="1188132"/>
            <a:chExt cx="4572508" cy="720080"/>
          </a:xfrm>
          <a:noFill/>
        </p:grpSpPr>
        <p:sp>
          <p:nvSpPr>
            <p:cNvPr id="4" name="iSḻiḋê"/>
            <p:cNvSpPr/>
            <p:nvPr/>
          </p:nvSpPr>
          <p:spPr bwMode="auto">
            <a:xfrm>
              <a:off x="2351584" y="1188132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smtClean="0">
                  <a:solidFill>
                    <a:srgbClr val="6681A0"/>
                  </a:solidFill>
                  <a:cs typeface="+mn-ea"/>
                  <a:sym typeface="+mn-lt"/>
                </a:rPr>
                <a:t>03</a:t>
              </a:r>
              <a:endParaRPr lang="en-US" altLang="zh-CN" sz="2800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5" name="iş1îdé"/>
            <p:cNvSpPr/>
            <p:nvPr/>
          </p:nvSpPr>
          <p:spPr bwMode="auto">
            <a:xfrm>
              <a:off x="3251684" y="1188132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44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44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3281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2838739" y="2309811"/>
            <a:ext cx="6197138" cy="25669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mtClean="0">
                <a:solidFill>
                  <a:srgbClr val="6681A0"/>
                </a:solidFill>
                <a:cs typeface="+mn-ea"/>
                <a:sym typeface="+mn-lt"/>
              </a:rPr>
              <a:t>            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前些天还暖和得如同阳春三月，昨天清早，天气骤然变冷，空中布满了铅色的阴云。中午，凛冽的寒风刮起来了，呼呼地刮了整整一个下午。黄昏时分风停了，就下起雪来。这是入冬以来的第一场雪。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132176" y="868956"/>
            <a:ext cx="2437947" cy="706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下雪前</a:t>
            </a:r>
            <a:endParaRPr lang="zh-CN" altLang="en-US" sz="40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400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132176" y="868956"/>
            <a:ext cx="2437947" cy="706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下雪时</a:t>
            </a:r>
            <a:endParaRPr lang="zh-CN" altLang="en-US" sz="40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2303121" y="2193519"/>
            <a:ext cx="7585756" cy="228771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mtClean="0">
                <a:solidFill>
                  <a:srgbClr val="6681A0"/>
                </a:solidFill>
                <a:cs typeface="+mn-ea"/>
                <a:sym typeface="+mn-lt"/>
              </a:rPr>
              <a:t>           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开始下雪时还伴着小雨，不久就只见鹅毛般的雪花，从彤云密布的天空中飘落下来，地上一会儿就白了。冬天的山村到了夜里格外寂静，只听见雪花簌簌地不断往下落。偶尔咯吱一声响，树木的枯枝被积雪压断了。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2344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2343490" y="1704122"/>
            <a:ext cx="7505019" cy="36106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mtClean="0">
                <a:solidFill>
                  <a:srgbClr val="6681A0"/>
                </a:solidFill>
                <a:cs typeface="+mn-ea"/>
                <a:sym typeface="+mn-lt"/>
              </a:rPr>
              <a:t>　　</a:t>
            </a:r>
            <a:r>
              <a:rPr lang="zh-CN" altLang="en-US" smtClean="0">
                <a:solidFill>
                  <a:srgbClr val="6681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　</a:t>
            </a:r>
            <a:r>
              <a:rPr lang="zh-CN" altLang="en-US" b="1" smtClean="0">
                <a:solidFill>
                  <a:srgbClr val="6681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推开门一看，嗬！好大的雪啊！山川、树木、房屋，全都罩上了一层厚厚的雪，万里江山变成了粉妆玉砌的世界。落光了叶子的柳树上，挂满了毛茸茸、亮晶晶的银条儿；冬夏常青的松树和柏树，堆满了蓬松松、沉甸甸的雪球。一阵风吹来，树枝轻轻地摇晃，银条儿和雪球儿簌簌地落下来，玉屑似的雪末儿随风飘扬，映着清晨的阳光，显出一道道五光十色的彩虹。</a:t>
            </a:r>
            <a:endParaRPr lang="zh-CN" altLang="en-US" b="1">
              <a:solidFill>
                <a:srgbClr val="6681A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32176" y="868956"/>
            <a:ext cx="2437947" cy="706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下雪后</a:t>
            </a:r>
            <a:endParaRPr lang="zh-CN" altLang="en-US" sz="40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09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481490" y="2335965"/>
            <a:ext cx="7736568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　    大街上的积雪有一尺多深，脚踩上去发出咯吱咯吱的响声。一群群孩子在雪地里堆雪人，掷雪球。那欢乐的叫喊声，都快把树枝上的积雪震落下来了。</a:t>
            </a:r>
            <a:endParaRPr lang="zh-CN" altLang="en-US" sz="3200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132176" y="868956"/>
            <a:ext cx="2437947" cy="706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下雪后</a:t>
            </a:r>
            <a:endParaRPr lang="zh-CN" altLang="en-US" sz="40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332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2467428" y="1718635"/>
            <a:ext cx="7503886" cy="38172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sz="2400" smtClean="0">
                <a:solidFill>
                  <a:srgbClr val="6681A0"/>
                </a:solidFill>
                <a:cs typeface="+mn-ea"/>
                <a:sym typeface="+mn-lt"/>
              </a:rPr>
              <a:t>           </a:t>
            </a:r>
            <a:r>
              <a:rPr lang="zh-CN" altLang="en-US" sz="2400" b="1" smtClean="0">
                <a:solidFill>
                  <a:srgbClr val="6681A0"/>
                </a:solidFill>
                <a:cs typeface="+mn-ea"/>
                <a:sym typeface="+mn-lt"/>
              </a:rPr>
              <a:t>俗话说，“瑞雪兆丰年。”这并不是迷信，有着充分的科学根据。寒冬大雪可以冻死一部分越冬的害虫；雪水渗进土层深处，又能供应庄稼生长的需要。这场大雪十分及时，一定会给明年的小麦带来丰收。有经验的老农把雪比作是“麦子的棉被”，冬天“棉被”盖得越厚，春天麦子就长得越好。所以又有这样一句谚语：“冬天麦盖三层被，来年枕着馒头睡。”</a:t>
            </a:r>
          </a:p>
          <a:p>
            <a:pPr>
              <a:buFontTx/>
              <a:buNone/>
            </a:pPr>
            <a:r>
              <a:rPr lang="zh-CN" altLang="en-US" sz="2400" b="1" smtClean="0">
                <a:solidFill>
                  <a:srgbClr val="6681A0"/>
                </a:solidFill>
                <a:cs typeface="+mn-ea"/>
                <a:sym typeface="+mn-lt"/>
              </a:rPr>
              <a:t>      我想：这就是人们为什么把及时的大雪称为“瑞雪”的道理吧。</a:t>
            </a:r>
            <a:endParaRPr lang="zh-CN" altLang="en-US" sz="2400" b="1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2132176" y="868956"/>
            <a:ext cx="2437947" cy="7064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联想</a:t>
            </a:r>
            <a:endParaRPr lang="zh-CN" altLang="en-US" sz="40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3289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课文赏析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706119" y="1310489"/>
            <a:ext cx="6779759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整体感知课文</a:t>
            </a:r>
            <a:b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</a:br>
            <a:r>
              <a:rPr lang="zh-CN" altLang="en-US" sz="3200">
                <a:solidFill>
                  <a:srgbClr val="6681A0"/>
                </a:solidFill>
                <a:cs typeface="+mn-ea"/>
                <a:sym typeface="+mn-lt"/>
              </a:rPr>
              <a:t>　　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1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、生默读课文，说说课文写了什么内容。</a:t>
            </a:r>
            <a:b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</a:b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　　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2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、生有感情的自课文，对照金钥匙思考课文是按什么顺序记叙的？</a:t>
            </a:r>
            <a:b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</a:b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    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3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、说说作者向我们描写了哪些“图画”？</a:t>
            </a:r>
          </a:p>
        </p:txBody>
      </p:sp>
    </p:spTree>
    <p:extLst>
      <p:ext uri="{BB962C8B-B14F-4D97-AF65-F5344CB8AC3E}">
        <p14:creationId xmlns:p14="http://schemas.microsoft.com/office/powerpoint/2010/main" val="451851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ïṡḷîḓê"/>
          <p:cNvGrpSpPr/>
          <p:nvPr/>
        </p:nvGrpSpPr>
        <p:grpSpPr>
          <a:xfrm>
            <a:off x="4093312" y="2111705"/>
            <a:ext cx="4572508" cy="720080"/>
            <a:chOff x="2351584" y="1188132"/>
            <a:chExt cx="4572508" cy="720080"/>
          </a:xfrm>
          <a:noFill/>
        </p:grpSpPr>
        <p:sp>
          <p:nvSpPr>
            <p:cNvPr id="4" name="iSḻiḋê"/>
            <p:cNvSpPr/>
            <p:nvPr/>
          </p:nvSpPr>
          <p:spPr bwMode="auto">
            <a:xfrm>
              <a:off x="2351584" y="1188132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smtClean="0">
                  <a:solidFill>
                    <a:srgbClr val="6681A0"/>
                  </a:solidFill>
                  <a:cs typeface="+mn-ea"/>
                  <a:sym typeface="+mn-lt"/>
                </a:rPr>
                <a:t>04</a:t>
              </a:r>
              <a:endParaRPr lang="en-US" altLang="zh-CN" sz="2800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5" name="iş1îdé"/>
            <p:cNvSpPr/>
            <p:nvPr/>
          </p:nvSpPr>
          <p:spPr bwMode="auto">
            <a:xfrm>
              <a:off x="3251684" y="1188132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4400" b="1" smtClean="0">
                  <a:solidFill>
                    <a:srgbClr val="6681A0"/>
                  </a:solidFill>
                  <a:cs typeface="+mn-ea"/>
                  <a:sym typeface="+mn-lt"/>
                </a:rPr>
                <a:t>课后总结</a:t>
              </a:r>
              <a:endParaRPr lang="zh-CN" altLang="en-US" sz="44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2355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rgbClr val="6681A0"/>
            </a:solidFill>
          </a:ln>
        </p:spPr>
      </p:pic>
      <p:grpSp>
        <p:nvGrpSpPr>
          <p:cNvPr id="8" name="ïṡḷîḓê"/>
          <p:cNvGrpSpPr/>
          <p:nvPr/>
        </p:nvGrpSpPr>
        <p:grpSpPr>
          <a:xfrm>
            <a:off x="1350112" y="2687917"/>
            <a:ext cx="4572508" cy="720080"/>
            <a:chOff x="2351584" y="1188132"/>
            <a:chExt cx="4572508" cy="720080"/>
          </a:xfrm>
          <a:noFill/>
        </p:grpSpPr>
        <p:sp>
          <p:nvSpPr>
            <p:cNvPr id="24" name="iSḻiḋê"/>
            <p:cNvSpPr/>
            <p:nvPr/>
          </p:nvSpPr>
          <p:spPr bwMode="auto">
            <a:xfrm>
              <a:off x="2351584" y="1188132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rgbClr val="6681A0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5" name="iş1îdé"/>
            <p:cNvSpPr/>
            <p:nvPr/>
          </p:nvSpPr>
          <p:spPr bwMode="auto">
            <a:xfrm>
              <a:off x="3251684" y="1188132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 前 导 读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í$ľïḓé"/>
          <p:cNvGrpSpPr/>
          <p:nvPr/>
        </p:nvGrpSpPr>
        <p:grpSpPr>
          <a:xfrm>
            <a:off x="6341951" y="2687917"/>
            <a:ext cx="4572508" cy="720080"/>
            <a:chOff x="2351584" y="2124236"/>
            <a:chExt cx="4572508" cy="720080"/>
          </a:xfrm>
          <a:noFill/>
        </p:grpSpPr>
        <p:sp>
          <p:nvSpPr>
            <p:cNvPr id="22" name="işļiḑè"/>
            <p:cNvSpPr/>
            <p:nvPr/>
          </p:nvSpPr>
          <p:spPr bwMode="auto">
            <a:xfrm>
              <a:off x="2351584" y="2124236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rgbClr val="6681A0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3" name="íś1iḍè"/>
            <p:cNvSpPr/>
            <p:nvPr/>
          </p:nvSpPr>
          <p:spPr bwMode="auto">
            <a:xfrm>
              <a:off x="3251684" y="2124236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字 词 学 习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îşľîḋè"/>
          <p:cNvGrpSpPr/>
          <p:nvPr/>
        </p:nvGrpSpPr>
        <p:grpSpPr>
          <a:xfrm>
            <a:off x="1350112" y="3808351"/>
            <a:ext cx="4572508" cy="720080"/>
            <a:chOff x="2351584" y="3024336"/>
            <a:chExt cx="4572508" cy="720080"/>
          </a:xfrm>
          <a:noFill/>
        </p:grpSpPr>
        <p:sp>
          <p:nvSpPr>
            <p:cNvPr id="20" name="îSliďé"/>
            <p:cNvSpPr/>
            <p:nvPr/>
          </p:nvSpPr>
          <p:spPr bwMode="auto">
            <a:xfrm>
              <a:off x="2351584" y="3024336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rgbClr val="6681A0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1" name="îś1ïḋè"/>
            <p:cNvSpPr/>
            <p:nvPr/>
          </p:nvSpPr>
          <p:spPr bwMode="auto">
            <a:xfrm>
              <a:off x="3251684" y="3024336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 文 赏 析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îŝḷïḋè"/>
          <p:cNvGrpSpPr/>
          <p:nvPr/>
        </p:nvGrpSpPr>
        <p:grpSpPr>
          <a:xfrm>
            <a:off x="6336615" y="3803771"/>
            <a:ext cx="4572508" cy="720080"/>
            <a:chOff x="2351584" y="3933056"/>
            <a:chExt cx="4572508" cy="720080"/>
          </a:xfrm>
          <a:noFill/>
        </p:grpSpPr>
        <p:sp>
          <p:nvSpPr>
            <p:cNvPr id="18" name="ïśḷîďè"/>
            <p:cNvSpPr/>
            <p:nvPr/>
          </p:nvSpPr>
          <p:spPr bwMode="auto">
            <a:xfrm>
              <a:off x="2351584" y="3933056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rgbClr val="6681A0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9" name="îṥḷíḓe"/>
            <p:cNvSpPr/>
            <p:nvPr/>
          </p:nvSpPr>
          <p:spPr bwMode="auto">
            <a:xfrm>
              <a:off x="3251684" y="3933056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 后 总 结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íS1îḍe"/>
          <p:cNvGrpSpPr/>
          <p:nvPr/>
        </p:nvGrpSpPr>
        <p:grpSpPr>
          <a:xfrm>
            <a:off x="4491461" y="837276"/>
            <a:ext cx="3528392" cy="1116124"/>
            <a:chOff x="4331804" y="470638"/>
            <a:chExt cx="3528392" cy="1116124"/>
          </a:xfrm>
          <a:solidFill>
            <a:srgbClr val="6681A0"/>
          </a:solidFill>
        </p:grpSpPr>
        <p:sp>
          <p:nvSpPr>
            <p:cNvPr id="6" name="îšľîḍê"/>
            <p:cNvSpPr/>
            <p:nvPr/>
          </p:nvSpPr>
          <p:spPr bwMode="auto">
            <a:xfrm>
              <a:off x="4331804" y="470638"/>
              <a:ext cx="3528392" cy="906134"/>
            </a:xfrm>
            <a:custGeom>
              <a:avLst/>
              <a:gdLst>
                <a:gd name="connsiteX0" fmla="*/ 186024 w 3528392"/>
                <a:gd name="connsiteY0" fmla="*/ 0 h 906134"/>
                <a:gd name="connsiteX1" fmla="*/ 3342368 w 3528392"/>
                <a:gd name="connsiteY1" fmla="*/ 0 h 906134"/>
                <a:gd name="connsiteX2" fmla="*/ 3528392 w 3528392"/>
                <a:gd name="connsiteY2" fmla="*/ 186024 h 906134"/>
                <a:gd name="connsiteX3" fmla="*/ 3528392 w 3528392"/>
                <a:gd name="connsiteY3" fmla="*/ 906134 h 906134"/>
                <a:gd name="connsiteX4" fmla="*/ 0 w 3528392"/>
                <a:gd name="connsiteY4" fmla="*/ 906134 h 906134"/>
                <a:gd name="connsiteX5" fmla="*/ 0 w 3528392"/>
                <a:gd name="connsiteY5" fmla="*/ 186024 h 906134"/>
                <a:gd name="connsiteX6" fmla="*/ 186024 w 3528392"/>
                <a:gd name="connsiteY6" fmla="*/ 0 h 90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28392" h="906134">
                  <a:moveTo>
                    <a:pt x="186024" y="0"/>
                  </a:moveTo>
                  <a:lnTo>
                    <a:pt x="3342368" y="0"/>
                  </a:lnTo>
                  <a:cubicBezTo>
                    <a:pt x="3445106" y="0"/>
                    <a:pt x="3528392" y="83286"/>
                    <a:pt x="3528392" y="186024"/>
                  </a:cubicBezTo>
                  <a:lnTo>
                    <a:pt x="3528392" y="906134"/>
                  </a:lnTo>
                  <a:lnTo>
                    <a:pt x="0" y="906134"/>
                  </a:lnTo>
                  <a:lnTo>
                    <a:pt x="0" y="186024"/>
                  </a:lnTo>
                  <a:cubicBezTo>
                    <a:pt x="0" y="83286"/>
                    <a:pt x="83286" y="0"/>
                    <a:pt x="186024" y="0"/>
                  </a:cubicBezTo>
                  <a:close/>
                </a:path>
              </a:pathLst>
            </a:custGeom>
            <a:no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 fontScale="77500" lnSpcReduction="20000"/>
            </a:bodyPr>
            <a:lstStyle/>
            <a:p>
              <a:pPr algn="ctr"/>
              <a:r>
                <a:rPr lang="zh-CN" altLang="en-US" sz="4000" b="1" spc="300">
                  <a:solidFill>
                    <a:srgbClr val="6681A0"/>
                  </a:solidFill>
                  <a:cs typeface="+mn-ea"/>
                  <a:sym typeface="+mn-lt"/>
                </a:rPr>
                <a:t>目录 </a:t>
              </a:r>
              <a:br>
                <a:rPr lang="zh-CN" altLang="en-US" sz="4000" b="1" spc="300">
                  <a:solidFill>
                    <a:srgbClr val="6681A0"/>
                  </a:solidFill>
                  <a:cs typeface="+mn-ea"/>
                  <a:sym typeface="+mn-lt"/>
                </a:rPr>
              </a:br>
              <a:r>
                <a:rPr lang="en-US" altLang="zh-CN" sz="4000" b="1" spc="300">
                  <a:solidFill>
                    <a:srgbClr val="6681A0"/>
                  </a:solidFill>
                  <a:cs typeface="+mn-ea"/>
                  <a:sym typeface="+mn-lt"/>
                </a:rPr>
                <a:t>CONTENT</a:t>
              </a:r>
            </a:p>
          </p:txBody>
        </p:sp>
        <p:sp>
          <p:nvSpPr>
            <p:cNvPr id="7" name="í$lidè"/>
            <p:cNvSpPr/>
            <p:nvPr/>
          </p:nvSpPr>
          <p:spPr bwMode="auto">
            <a:xfrm>
              <a:off x="4338859" y="1448780"/>
              <a:ext cx="3514283" cy="137982"/>
            </a:xfrm>
            <a:custGeom>
              <a:avLst/>
              <a:gdLst>
                <a:gd name="connsiteX0" fmla="*/ 0 w 3514283"/>
                <a:gd name="connsiteY0" fmla="*/ 0 h 137982"/>
                <a:gd name="connsiteX1" fmla="*/ 3514283 w 3514283"/>
                <a:gd name="connsiteY1" fmla="*/ 0 h 137982"/>
                <a:gd name="connsiteX2" fmla="*/ 3506718 w 3514283"/>
                <a:gd name="connsiteY2" fmla="*/ 24367 h 137982"/>
                <a:gd name="connsiteX3" fmla="*/ 3335313 w 3514283"/>
                <a:gd name="connsiteY3" fmla="*/ 137982 h 137982"/>
                <a:gd name="connsiteX4" fmla="*/ 178969 w 3514283"/>
                <a:gd name="connsiteY4" fmla="*/ 137982 h 137982"/>
                <a:gd name="connsiteX5" fmla="*/ 7564 w 3514283"/>
                <a:gd name="connsiteY5" fmla="*/ 24367 h 137982"/>
                <a:gd name="connsiteX6" fmla="*/ 0 w 3514283"/>
                <a:gd name="connsiteY6" fmla="*/ 0 h 13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14283" h="137982">
                  <a:moveTo>
                    <a:pt x="0" y="0"/>
                  </a:moveTo>
                  <a:lnTo>
                    <a:pt x="3514283" y="0"/>
                  </a:lnTo>
                  <a:lnTo>
                    <a:pt x="3506718" y="24367"/>
                  </a:lnTo>
                  <a:cubicBezTo>
                    <a:pt x="3478478" y="91134"/>
                    <a:pt x="3412367" y="137982"/>
                    <a:pt x="3335313" y="137982"/>
                  </a:cubicBezTo>
                  <a:lnTo>
                    <a:pt x="178969" y="137982"/>
                  </a:lnTo>
                  <a:cubicBezTo>
                    <a:pt x="101916" y="137982"/>
                    <a:pt x="35804" y="91134"/>
                    <a:pt x="7564" y="24367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4235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课后总结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1146" y="1042874"/>
            <a:ext cx="756126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        </a:t>
            </a:r>
            <a:r>
              <a:rPr lang="zh-CN" altLang="en-US" sz="32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说说你觉得作者这样描写雪后的景色美吗？为什么？</a:t>
            </a:r>
          </a:p>
        </p:txBody>
      </p:sp>
      <p:pic>
        <p:nvPicPr>
          <p:cNvPr id="10" name="Picture 4" descr="图片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827" y="2120092"/>
            <a:ext cx="6444343" cy="388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676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课后总结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798749" y="1310489"/>
            <a:ext cx="8101013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6681A0"/>
                </a:solidFill>
                <a:cs typeface="+mn-ea"/>
                <a:sym typeface="+mn-lt"/>
              </a:rPr>
              <a:t>       </a:t>
            </a:r>
            <a:r>
              <a:rPr lang="zh-CN" altLang="en-US" sz="2800" b="1">
                <a:solidFill>
                  <a:srgbClr val="6681A0"/>
                </a:solidFill>
                <a:cs typeface="+mn-ea"/>
                <a:sym typeface="+mn-lt"/>
              </a:rPr>
              <a:t>（作者这样描写雪后的景色很美。写无风时，白雪落在“落光了叶子”的柳树上，变成了“毛茸茸”、 “亮晶晶”的“银条儿”；落在“冬夏常青”的松柏上；则变成了“蓬松松”、“沉甸甸”的“雪球儿”。多美的景象。写有风时，“银条儿”和“雪球儿” “簌簌地”落下，都变成了“玉屑似的”“雪末儿”，在阳光下，显示一道道“五光十色的彩虹”，生动形象地描写出了雪后的美景。）</a:t>
            </a:r>
          </a:p>
        </p:txBody>
      </p:sp>
    </p:spTree>
    <p:extLst>
      <p:ext uri="{BB962C8B-B14F-4D97-AF65-F5344CB8AC3E}">
        <p14:creationId xmlns:p14="http://schemas.microsoft.com/office/powerpoint/2010/main" val="405456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课后总结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944914" y="1202531"/>
            <a:ext cx="9144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4800">
                <a:solidFill>
                  <a:srgbClr val="6681A0"/>
                </a:solidFill>
                <a:latin typeface="+mn-lt"/>
                <a:ea typeface="+mn-ea"/>
                <a:cs typeface="+mn-ea"/>
                <a:sym typeface="+mn-lt"/>
              </a:rPr>
              <a:t>雪后的景色：</a:t>
            </a:r>
          </a:p>
          <a:p>
            <a:pPr eaLnBrk="1" hangingPunct="1">
              <a:buFontTx/>
              <a:buNone/>
            </a:pPr>
            <a:r>
              <a:rPr lang="zh-CN" altLang="en-US" sz="4800">
                <a:solidFill>
                  <a:srgbClr val="6681A0"/>
                </a:solidFill>
                <a:latin typeface="+mn-lt"/>
                <a:ea typeface="+mn-ea"/>
                <a:cs typeface="+mn-ea"/>
                <a:sym typeface="+mn-lt"/>
              </a:rPr>
              <a:t>       先写（   ），再写人；</a:t>
            </a:r>
          </a:p>
          <a:p>
            <a:pPr eaLnBrk="1" hangingPunct="1">
              <a:buFontTx/>
              <a:buNone/>
            </a:pPr>
            <a:r>
              <a:rPr lang="zh-CN" altLang="en-US" sz="4800">
                <a:solidFill>
                  <a:srgbClr val="6681A0"/>
                </a:solidFill>
                <a:latin typeface="+mn-lt"/>
                <a:ea typeface="+mn-ea"/>
                <a:cs typeface="+mn-ea"/>
                <a:sym typeface="+mn-lt"/>
              </a:rPr>
              <a:t>       先写静，再写（   ）；</a:t>
            </a:r>
          </a:p>
          <a:p>
            <a:pPr eaLnBrk="1" hangingPunct="1">
              <a:buFontTx/>
              <a:buNone/>
            </a:pPr>
            <a:r>
              <a:rPr lang="zh-CN" altLang="en-US" sz="4800">
                <a:solidFill>
                  <a:srgbClr val="6681A0"/>
                </a:solidFill>
                <a:latin typeface="+mn-lt"/>
                <a:ea typeface="+mn-ea"/>
                <a:cs typeface="+mn-ea"/>
                <a:sym typeface="+mn-lt"/>
              </a:rPr>
              <a:t>       先写（        ），再写近处。</a:t>
            </a:r>
            <a:r>
              <a:rPr lang="zh-CN" altLang="en-US" sz="4800" b="0">
                <a:solidFill>
                  <a:srgbClr val="6681A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894489" y="2024856"/>
            <a:ext cx="7207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景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380514" y="2905919"/>
            <a:ext cx="720725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动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046889" y="3782219"/>
            <a:ext cx="1727200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4800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远处</a:t>
            </a:r>
          </a:p>
        </p:txBody>
      </p:sp>
    </p:spTree>
    <p:extLst>
      <p:ext uri="{BB962C8B-B14F-4D97-AF65-F5344CB8AC3E}">
        <p14:creationId xmlns:p14="http://schemas.microsoft.com/office/powerpoint/2010/main" val="2659841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课后总结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194629" y="2434772"/>
            <a:ext cx="5791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zh-CN" sz="2400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961142" y="1198110"/>
            <a:ext cx="6553200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400" b="1" i="1" u="sng">
                <a:solidFill>
                  <a:srgbClr val="6681A0"/>
                </a:solidFill>
                <a:cs typeface="+mn-ea"/>
                <a:sym typeface="+mn-lt"/>
              </a:rPr>
              <a:t>拓展训练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        画：画一幅瑞雪图。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        查：查一查雪的形成、作用资料。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        写：写一首颂雪的小诗。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        抄：抄你喜欢的好词佳句。</a:t>
            </a:r>
          </a:p>
          <a:p>
            <a:pPr>
              <a:spcBef>
                <a:spcPct val="50000"/>
              </a:spcBef>
            </a:pPr>
            <a:r>
              <a:rPr kumimoji="1" lang="zh-CN" altLang="en-US" sz="2800" b="1">
                <a:solidFill>
                  <a:srgbClr val="6681A0"/>
                </a:solidFill>
                <a:cs typeface="+mn-ea"/>
                <a:sym typeface="+mn-lt"/>
              </a:rPr>
              <a:t>         背：背你喜欢的段落。</a:t>
            </a:r>
          </a:p>
        </p:txBody>
      </p:sp>
    </p:spTree>
    <p:extLst>
      <p:ext uri="{BB962C8B-B14F-4D97-AF65-F5344CB8AC3E}">
        <p14:creationId xmlns:p14="http://schemas.microsoft.com/office/powerpoint/2010/main" val="93816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24555" y="1401019"/>
            <a:ext cx="51347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smtClean="0">
                <a:solidFill>
                  <a:srgbClr val="6681A0"/>
                </a:solidFill>
                <a:cs typeface="+mn-ea"/>
                <a:sym typeface="+mn-lt"/>
              </a:rPr>
              <a:t>同学们，下课了！</a:t>
            </a:r>
            <a:endParaRPr lang="zh-CN" altLang="en-US" sz="4800" b="1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00851" y="2232016"/>
            <a:ext cx="3190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>
                <a:solidFill>
                  <a:srgbClr val="6681A0"/>
                </a:solidFill>
                <a:cs typeface="+mn-ea"/>
                <a:sym typeface="+mn-lt"/>
              </a:rPr>
              <a:t>北师大版小学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四年级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PPT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课件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311169" y="260134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老师：通用名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3662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13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ïṡḷîḓê"/>
          <p:cNvGrpSpPr/>
          <p:nvPr/>
        </p:nvGrpSpPr>
        <p:grpSpPr>
          <a:xfrm>
            <a:off x="4093312" y="2111705"/>
            <a:ext cx="4572508" cy="720080"/>
            <a:chOff x="2351584" y="1188132"/>
            <a:chExt cx="4572508" cy="720080"/>
          </a:xfrm>
          <a:noFill/>
        </p:grpSpPr>
        <p:sp>
          <p:nvSpPr>
            <p:cNvPr id="4" name="iSḻiḋê"/>
            <p:cNvSpPr/>
            <p:nvPr/>
          </p:nvSpPr>
          <p:spPr bwMode="auto">
            <a:xfrm>
              <a:off x="2351584" y="1188132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>
                  <a:solidFill>
                    <a:srgbClr val="6681A0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5" name="iş1îdé"/>
            <p:cNvSpPr/>
            <p:nvPr/>
          </p:nvSpPr>
          <p:spPr bwMode="auto">
            <a:xfrm>
              <a:off x="3251684" y="1188132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4400" b="1" smtClean="0">
                  <a:solidFill>
                    <a:srgbClr val="6681A0"/>
                  </a:solidFill>
                  <a:cs typeface="+mn-ea"/>
                  <a:sym typeface="+mn-lt"/>
                </a:rPr>
                <a:t>课前导读</a:t>
              </a:r>
              <a:endParaRPr lang="zh-CN" altLang="en-US" sz="44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631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6681A0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353911" y="848058"/>
            <a:ext cx="3557588" cy="7191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作者介绍</a:t>
            </a:r>
            <a:endParaRPr lang="zh-CN" altLang="en-US" sz="3600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330790" y="1695798"/>
            <a:ext cx="7777162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        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峻青 ，现代著名作家，原名孙俊卿，生于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1922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年，山东省海阳县人。家里很贫穷，只读了几年小学，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13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岁就到工厂当童工。抗日战争时参加革命工作，通过自学提高了文化水平。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1944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年开始任记者。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1948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年随军南下。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1952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年起从事专业创作，写了一系列优秀短篇小说，编为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《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黎明的河边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》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。本文选自峻青的散文集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《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秋色赋</a:t>
            </a:r>
            <a:r>
              <a:rPr kumimoji="1" lang="en-US" altLang="zh-CN" sz="2800" b="1" dirty="0">
                <a:solidFill>
                  <a:srgbClr val="6681A0"/>
                </a:solidFill>
                <a:cs typeface="+mn-ea"/>
                <a:sym typeface="+mn-lt"/>
              </a:rPr>
              <a:t>》</a:t>
            </a:r>
            <a:r>
              <a:rPr kumimoji="1" lang="zh-CN" altLang="en-US" sz="2800" b="1" dirty="0">
                <a:solidFill>
                  <a:srgbClr val="6681A0"/>
                </a:solidFill>
                <a:cs typeface="+mn-ea"/>
                <a:sym typeface="+mn-lt"/>
              </a:rPr>
              <a:t>，收入课本时文字有改动。</a:t>
            </a:r>
          </a:p>
        </p:txBody>
      </p:sp>
    </p:spTree>
    <p:extLst>
      <p:ext uri="{BB962C8B-B14F-4D97-AF65-F5344CB8AC3E}">
        <p14:creationId xmlns:p14="http://schemas.microsoft.com/office/powerpoint/2010/main" val="1543029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课前导读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12523" y="834239"/>
            <a:ext cx="3167063" cy="6317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smtClean="0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参考资料</a:t>
            </a:r>
            <a:endParaRPr lang="zh-CN" altLang="en-US" b="1">
              <a:solidFill>
                <a:srgbClr val="6681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>
          <a:xfrm>
            <a:off x="1958911" y="1706335"/>
            <a:ext cx="7983373" cy="418555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            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这篇课文选自峻青的散文集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《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秋色赋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》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，原题为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《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瑞雪图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》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，本文写于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1962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年，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1960—1962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年，正是我国遭受严重自然灾害时期，当时粮棉欠收，国民经济遇到了暂时困难，人们是多么盼望能有一个好收成啊。</a:t>
            </a:r>
            <a:r>
              <a:rPr lang="en-US" altLang="zh-CN" b="1" smtClean="0">
                <a:solidFill>
                  <a:srgbClr val="6681A0"/>
                </a:solidFill>
                <a:cs typeface="+mn-ea"/>
                <a:sym typeface="+mn-lt"/>
              </a:rPr>
              <a:t>1962</a:t>
            </a: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年冬天，作者在胶东半岛的农村，看到这第一场雪，联想到“瑞雪兆丰收”，心里无比喜悦，写下了这篇散文。文章描绘了胶东半岛的第一场大雪，讲述了“瑞雪兆丰年”的科学道理，表达了作者的喜悦心情。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4337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>
                  <a:solidFill>
                    <a:srgbClr val="6681A0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873828" y="2038576"/>
            <a:ext cx="7129463" cy="352107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kumimoji="1" lang="en-US" altLang="zh-CN" b="1" dirty="0" smtClean="0">
                <a:solidFill>
                  <a:srgbClr val="6681A0"/>
                </a:solidFill>
                <a:cs typeface="+mn-ea"/>
                <a:sym typeface="+mn-lt"/>
              </a:rPr>
              <a:t>1</a:t>
            </a:r>
            <a:r>
              <a:rPr kumimoji="1" lang="zh-CN" altLang="en-US" b="1" dirty="0" smtClean="0">
                <a:solidFill>
                  <a:srgbClr val="6681A0"/>
                </a:solidFill>
                <a:cs typeface="+mn-ea"/>
                <a:sym typeface="+mn-lt"/>
              </a:rPr>
              <a:t>．学会生字新词，能正确、流利、有感情地朗读课文。</a:t>
            </a:r>
          </a:p>
          <a:p>
            <a:pPr>
              <a:buFontTx/>
              <a:buNone/>
            </a:pPr>
            <a:r>
              <a:rPr kumimoji="1" lang="en-US" altLang="zh-CN" b="1" dirty="0" smtClean="0">
                <a:solidFill>
                  <a:srgbClr val="6681A0"/>
                </a:solidFill>
                <a:cs typeface="+mn-ea"/>
                <a:sym typeface="+mn-lt"/>
              </a:rPr>
              <a:t>2</a:t>
            </a:r>
            <a:r>
              <a:rPr kumimoji="1" lang="zh-CN" altLang="en-US" b="1" dirty="0" smtClean="0">
                <a:solidFill>
                  <a:srgbClr val="6681A0"/>
                </a:solidFill>
                <a:cs typeface="+mn-ea"/>
                <a:sym typeface="+mn-lt"/>
              </a:rPr>
              <a:t>．感受瑞雪的大而美丽，体会作者的喜悦心情，感悟“瑞雪丰年”的丰富内涵。</a:t>
            </a:r>
          </a:p>
          <a:p>
            <a:pPr>
              <a:buFontTx/>
              <a:buNone/>
            </a:pPr>
            <a:r>
              <a:rPr kumimoji="1" lang="en-US" altLang="zh-CN" b="1" dirty="0" smtClean="0">
                <a:solidFill>
                  <a:srgbClr val="6681A0"/>
                </a:solidFill>
                <a:cs typeface="+mn-ea"/>
                <a:sym typeface="+mn-lt"/>
              </a:rPr>
              <a:t>3</a:t>
            </a:r>
            <a:r>
              <a:rPr kumimoji="1" lang="zh-CN" altLang="en-US" b="1" dirty="0" smtClean="0">
                <a:solidFill>
                  <a:srgbClr val="6681A0"/>
                </a:solidFill>
                <a:cs typeface="+mn-ea"/>
                <a:sym typeface="+mn-lt"/>
              </a:rPr>
              <a:t>．渗透按一定顺序观察、有条理地描写景物的写作方法。</a:t>
            </a:r>
            <a:endParaRPr kumimoji="1" lang="zh-CN" altLang="en-US" b="1" dirty="0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9" name="WordArt 6"/>
          <p:cNvSpPr>
            <a:spLocks noChangeArrowheads="1" noChangeShapeType="1" noTextEdit="1"/>
          </p:cNvSpPr>
          <p:nvPr/>
        </p:nvSpPr>
        <p:spPr bwMode="auto">
          <a:xfrm>
            <a:off x="1250104" y="918996"/>
            <a:ext cx="21605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b="1">
                <a:solidFill>
                  <a:srgbClr val="6681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1605207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ïṡḷîḓê"/>
          <p:cNvGrpSpPr/>
          <p:nvPr/>
        </p:nvGrpSpPr>
        <p:grpSpPr>
          <a:xfrm>
            <a:off x="4093312" y="2111705"/>
            <a:ext cx="4572508" cy="720080"/>
            <a:chOff x="2351584" y="1188132"/>
            <a:chExt cx="4572508" cy="720080"/>
          </a:xfrm>
          <a:noFill/>
        </p:grpSpPr>
        <p:sp>
          <p:nvSpPr>
            <p:cNvPr id="4" name="iSḻiḋê"/>
            <p:cNvSpPr/>
            <p:nvPr/>
          </p:nvSpPr>
          <p:spPr bwMode="auto">
            <a:xfrm>
              <a:off x="2351584" y="1188132"/>
              <a:ext cx="792088" cy="720080"/>
            </a:xfrm>
            <a:custGeom>
              <a:avLst/>
              <a:gdLst>
                <a:gd name="connsiteX0" fmla="*/ 360040 w 792088"/>
                <a:gd name="connsiteY0" fmla="*/ 0 h 720080"/>
                <a:gd name="connsiteX1" fmla="*/ 792088 w 792088"/>
                <a:gd name="connsiteY1" fmla="*/ 0 h 720080"/>
                <a:gd name="connsiteX2" fmla="*/ 792088 w 792088"/>
                <a:gd name="connsiteY2" fmla="*/ 720080 h 720080"/>
                <a:gd name="connsiteX3" fmla="*/ 360040 w 792088"/>
                <a:gd name="connsiteY3" fmla="*/ 720080 h 720080"/>
                <a:gd name="connsiteX4" fmla="*/ 0 w 792088"/>
                <a:gd name="connsiteY4" fmla="*/ 360040 h 720080"/>
                <a:gd name="connsiteX5" fmla="*/ 360040 w 79208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088" h="720080">
                  <a:moveTo>
                    <a:pt x="360040" y="0"/>
                  </a:moveTo>
                  <a:lnTo>
                    <a:pt x="792088" y="0"/>
                  </a:lnTo>
                  <a:lnTo>
                    <a:pt x="792088" y="720080"/>
                  </a:lnTo>
                  <a:lnTo>
                    <a:pt x="360040" y="720080"/>
                  </a:lnTo>
                  <a:cubicBezTo>
                    <a:pt x="161195" y="720080"/>
                    <a:pt x="0" y="558885"/>
                    <a:pt x="0" y="360040"/>
                  </a:cubicBezTo>
                  <a:cubicBezTo>
                    <a:pt x="0" y="161195"/>
                    <a:pt x="161195" y="0"/>
                    <a:pt x="360040" y="0"/>
                  </a:cubicBez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800" smtClean="0">
                  <a:solidFill>
                    <a:srgbClr val="6681A0"/>
                  </a:solidFill>
                  <a:cs typeface="+mn-ea"/>
                  <a:sym typeface="+mn-lt"/>
                </a:rPr>
                <a:t>02</a:t>
              </a:r>
              <a:endParaRPr lang="en-US" altLang="zh-CN" sz="2800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5" name="iş1îdé"/>
            <p:cNvSpPr/>
            <p:nvPr/>
          </p:nvSpPr>
          <p:spPr bwMode="auto">
            <a:xfrm>
              <a:off x="3251684" y="1188132"/>
              <a:ext cx="3672408" cy="720080"/>
            </a:xfrm>
            <a:custGeom>
              <a:avLst/>
              <a:gdLst>
                <a:gd name="connsiteX0" fmla="*/ 0 w 3672408"/>
                <a:gd name="connsiteY0" fmla="*/ 0 h 720080"/>
                <a:gd name="connsiteX1" fmla="*/ 3312368 w 3672408"/>
                <a:gd name="connsiteY1" fmla="*/ 0 h 720080"/>
                <a:gd name="connsiteX2" fmla="*/ 3672408 w 3672408"/>
                <a:gd name="connsiteY2" fmla="*/ 360040 h 720080"/>
                <a:gd name="connsiteX3" fmla="*/ 3312368 w 3672408"/>
                <a:gd name="connsiteY3" fmla="*/ 720080 h 720080"/>
                <a:gd name="connsiteX4" fmla="*/ 0 w 3672408"/>
                <a:gd name="connsiteY4" fmla="*/ 720080 h 720080"/>
                <a:gd name="connsiteX5" fmla="*/ 0 w 3672408"/>
                <a:gd name="connsiteY5" fmla="*/ 0 h 72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72408" h="720080">
                  <a:moveTo>
                    <a:pt x="0" y="0"/>
                  </a:moveTo>
                  <a:lnTo>
                    <a:pt x="3312368" y="0"/>
                  </a:lnTo>
                  <a:cubicBezTo>
                    <a:pt x="3511213" y="0"/>
                    <a:pt x="3672408" y="161195"/>
                    <a:pt x="3672408" y="360040"/>
                  </a:cubicBezTo>
                  <a:cubicBezTo>
                    <a:pt x="3672408" y="558885"/>
                    <a:pt x="3511213" y="720080"/>
                    <a:pt x="3312368" y="720080"/>
                  </a:cubicBezTo>
                  <a:lnTo>
                    <a:pt x="0" y="7200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8100">
              <a:solidFill>
                <a:srgbClr val="6681A0"/>
              </a:solidFill>
              <a:round/>
              <a:headEnd/>
              <a:tailEnd/>
            </a:ln>
          </p:spPr>
          <p:txBody>
            <a:bodyPr rot="0" spcFirstLastPara="0" vert="horz" wrap="none" lIns="91440" tIns="45720" rIns="91440" bIns="45720" anchor="ctr" anchorCtr="1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zh-CN" altLang="en-US" sz="4400" b="1" smtClean="0">
                  <a:solidFill>
                    <a:srgbClr val="6681A0"/>
                  </a:solidFill>
                  <a:cs typeface="+mn-ea"/>
                  <a:sym typeface="+mn-lt"/>
                </a:rPr>
                <a:t>字词学习</a:t>
              </a:r>
              <a:endParaRPr lang="zh-CN" altLang="en-US" sz="44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1124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字词学习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709182" y="2453511"/>
            <a:ext cx="4681538" cy="19431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簌               俱</a:t>
            </a:r>
          </a:p>
          <a:p>
            <a:pPr>
              <a:buFontTx/>
              <a:buNone/>
            </a:pPr>
            <a:endParaRPr lang="zh-CN" altLang="en-US" b="1" smtClean="0">
              <a:solidFill>
                <a:srgbClr val="6681A0"/>
              </a:solidFill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en-US" b="1" smtClean="0">
                <a:solidFill>
                  <a:srgbClr val="6681A0"/>
                </a:solidFill>
                <a:cs typeface="+mn-ea"/>
                <a:sym typeface="+mn-lt"/>
              </a:rPr>
              <a:t>籁                           嗬　</a:t>
            </a:r>
            <a:endParaRPr lang="zh-CN" altLang="en-US" b="1">
              <a:solidFill>
                <a:srgbClr val="6681A0"/>
              </a:solidFill>
              <a:cs typeface="+mn-ea"/>
              <a:sym typeface="+mn-lt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072720" y="2451924"/>
            <a:ext cx="17986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sù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150632" y="2443986"/>
            <a:ext cx="1943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（簌簌）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071132" y="3601274"/>
            <a:ext cx="17272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lài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4150632" y="3601274"/>
            <a:ext cx="208756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（万籁）</a:t>
            </a:r>
          </a:p>
        </p:txBody>
      </p:sp>
      <p:sp>
        <p:nvSpPr>
          <p:cNvPr id="13" name="WordArt 10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92136" y="850158"/>
            <a:ext cx="2160588" cy="6477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solidFill>
                  <a:srgbClr val="6681A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cs typeface="+mn-ea"/>
                <a:sym typeface="+mn-lt"/>
              </a:rPr>
              <a:t>我会读</a:t>
            </a: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598557" y="3604449"/>
            <a:ext cx="15113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hè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7606620" y="3604449"/>
            <a:ext cx="25923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（语气词）</a:t>
            </a: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600145" y="2443986"/>
            <a:ext cx="17986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</a:t>
            </a:r>
            <a:r>
              <a:rPr lang="en-US" altLang="zh-CN" sz="3200" b="1">
                <a:solidFill>
                  <a:srgbClr val="6681A0"/>
                </a:solidFill>
                <a:cs typeface="+mn-ea"/>
                <a:sym typeface="+mn-lt"/>
              </a:rPr>
              <a:t>jù</a:t>
            </a: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7679645" y="2443986"/>
            <a:ext cx="1943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6681A0"/>
                </a:solidFill>
                <a:cs typeface="+mn-ea"/>
                <a:sym typeface="+mn-lt"/>
              </a:rPr>
              <a:t>（俱全）</a:t>
            </a:r>
          </a:p>
        </p:txBody>
      </p:sp>
    </p:spTree>
    <p:extLst>
      <p:ext uri="{BB962C8B-B14F-4D97-AF65-F5344CB8AC3E}">
        <p14:creationId xmlns:p14="http://schemas.microsoft.com/office/powerpoint/2010/main" val="408177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solidFill>
                <a:srgbClr val="6681A0"/>
              </a:solidFill>
            </a:ln>
          </p:spPr>
        </p:pic>
        <p:cxnSp>
          <p:nvCxnSpPr>
            <p:cNvPr id="4" name="直接连接符 3"/>
            <p:cNvCxnSpPr/>
            <p:nvPr/>
          </p:nvCxnSpPr>
          <p:spPr>
            <a:xfrm>
              <a:off x="1175657" y="725714"/>
              <a:ext cx="10087429" cy="14514"/>
            </a:xfrm>
            <a:prstGeom prst="line">
              <a:avLst/>
            </a:prstGeom>
            <a:ln w="38100">
              <a:solidFill>
                <a:srgbClr val="6681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5179723" y="155453"/>
              <a:ext cx="1832553" cy="584775"/>
            </a:xfrm>
            <a:prstGeom prst="rect">
              <a:avLst/>
            </a:prstGeom>
            <a:ln>
              <a:solidFill>
                <a:srgbClr val="6681A0"/>
              </a:solidFill>
            </a:ln>
          </p:spPr>
          <p:txBody>
            <a:bodyPr wrap="none">
              <a:spAutoFit/>
            </a:bodyPr>
            <a:lstStyle/>
            <a:p>
              <a:r>
                <a:rPr lang="zh-CN" altLang="en-US" sz="3200" b="1" smtClean="0">
                  <a:solidFill>
                    <a:srgbClr val="6681A0"/>
                  </a:solidFill>
                  <a:cs typeface="+mn-ea"/>
                  <a:sym typeface="+mn-lt"/>
                </a:rPr>
                <a:t>字词学习</a:t>
              </a:r>
              <a:endParaRPr lang="zh-CN" altLang="en-US" sz="3200" b="1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522685" y="1747270"/>
            <a:ext cx="1223963" cy="1223963"/>
            <a:chOff x="2426" y="1253"/>
            <a:chExt cx="1815" cy="1814"/>
          </a:xfrm>
        </p:grpSpPr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6746648" y="1747270"/>
            <a:ext cx="1223962" cy="1223963"/>
            <a:chOff x="2426" y="1253"/>
            <a:chExt cx="1815" cy="1814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1"/>
          <p:cNvGrpSpPr>
            <a:grpSpLocks/>
          </p:cNvGrpSpPr>
          <p:nvPr/>
        </p:nvGrpSpPr>
        <p:grpSpPr bwMode="auto">
          <a:xfrm>
            <a:off x="4297135" y="1747270"/>
            <a:ext cx="1223963" cy="1223963"/>
            <a:chOff x="2426" y="1253"/>
            <a:chExt cx="1815" cy="1814"/>
          </a:xfrm>
        </p:grpSpPr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5"/>
          <p:cNvGrpSpPr>
            <a:grpSpLocks/>
          </p:cNvGrpSpPr>
          <p:nvPr/>
        </p:nvGrpSpPr>
        <p:grpSpPr bwMode="auto">
          <a:xfrm>
            <a:off x="4874985" y="3187133"/>
            <a:ext cx="1223963" cy="1223962"/>
            <a:chOff x="2426" y="1253"/>
            <a:chExt cx="1815" cy="1814"/>
          </a:xfrm>
        </p:grpSpPr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19"/>
          <p:cNvGrpSpPr>
            <a:grpSpLocks/>
          </p:cNvGrpSpPr>
          <p:nvPr/>
        </p:nvGrpSpPr>
        <p:grpSpPr bwMode="auto">
          <a:xfrm>
            <a:off x="3649435" y="3187133"/>
            <a:ext cx="1223963" cy="1223962"/>
            <a:chOff x="2426" y="1253"/>
            <a:chExt cx="1815" cy="1814"/>
          </a:xfrm>
        </p:grpSpPr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Group 23"/>
          <p:cNvGrpSpPr>
            <a:grpSpLocks/>
          </p:cNvGrpSpPr>
          <p:nvPr/>
        </p:nvGrpSpPr>
        <p:grpSpPr bwMode="auto">
          <a:xfrm>
            <a:off x="7322910" y="3187133"/>
            <a:ext cx="1223963" cy="1223962"/>
            <a:chOff x="2426" y="1253"/>
            <a:chExt cx="1815" cy="1814"/>
          </a:xfrm>
        </p:grpSpPr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31" name="Line 2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Group 27"/>
          <p:cNvGrpSpPr>
            <a:grpSpLocks/>
          </p:cNvGrpSpPr>
          <p:nvPr/>
        </p:nvGrpSpPr>
        <p:grpSpPr bwMode="auto">
          <a:xfrm>
            <a:off x="6098948" y="3187133"/>
            <a:ext cx="1223962" cy="1223962"/>
            <a:chOff x="2426" y="1253"/>
            <a:chExt cx="1815" cy="1814"/>
          </a:xfrm>
        </p:grpSpPr>
        <p:sp>
          <p:nvSpPr>
            <p:cNvPr id="33" name="Rectangle 28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3722460" y="3222058"/>
            <a:ext cx="4824413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7200">
                <a:solidFill>
                  <a:srgbClr val="6681A0"/>
                </a:solidFill>
                <a:cs typeface="+mn-ea"/>
                <a:sym typeface="+mn-lt"/>
              </a:rPr>
              <a:t>骤彤咯吱</a:t>
            </a:r>
          </a:p>
        </p:txBody>
      </p:sp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4370160" y="1780608"/>
            <a:ext cx="36004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7200">
                <a:solidFill>
                  <a:srgbClr val="6681A0"/>
                </a:solidFill>
                <a:cs typeface="+mn-ea"/>
                <a:sym typeface="+mn-lt"/>
              </a:rPr>
              <a:t>瑞袭胶 </a:t>
            </a:r>
          </a:p>
        </p:txBody>
      </p:sp>
      <p:grpSp>
        <p:nvGrpSpPr>
          <p:cNvPr id="38" name="Group 33"/>
          <p:cNvGrpSpPr>
            <a:grpSpLocks/>
          </p:cNvGrpSpPr>
          <p:nvPr/>
        </p:nvGrpSpPr>
        <p:grpSpPr bwMode="auto">
          <a:xfrm>
            <a:off x="4874985" y="4626995"/>
            <a:ext cx="1223963" cy="1223963"/>
            <a:chOff x="2426" y="1253"/>
            <a:chExt cx="1815" cy="1814"/>
          </a:xfrm>
        </p:grpSpPr>
        <p:sp>
          <p:nvSpPr>
            <p:cNvPr id="39" name="Rectangle 34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0" name="Line 35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1" name="Line 36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37"/>
          <p:cNvGrpSpPr>
            <a:grpSpLocks/>
          </p:cNvGrpSpPr>
          <p:nvPr/>
        </p:nvGrpSpPr>
        <p:grpSpPr bwMode="auto">
          <a:xfrm>
            <a:off x="3649435" y="4626995"/>
            <a:ext cx="1223963" cy="1223963"/>
            <a:chOff x="2426" y="1253"/>
            <a:chExt cx="1815" cy="1814"/>
          </a:xfrm>
        </p:grpSpPr>
        <p:sp>
          <p:nvSpPr>
            <p:cNvPr id="43" name="Rectangle 38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4" name="Line 39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5" name="Line 40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Group 41"/>
          <p:cNvGrpSpPr>
            <a:grpSpLocks/>
          </p:cNvGrpSpPr>
          <p:nvPr/>
        </p:nvGrpSpPr>
        <p:grpSpPr bwMode="auto">
          <a:xfrm>
            <a:off x="7322910" y="4626995"/>
            <a:ext cx="1223963" cy="1223963"/>
            <a:chOff x="2426" y="1253"/>
            <a:chExt cx="1815" cy="1814"/>
          </a:xfrm>
        </p:grpSpPr>
        <p:sp>
          <p:nvSpPr>
            <p:cNvPr id="47" name="Rectangle 42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8" name="Line 43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49" name="Line 44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Group 45"/>
          <p:cNvGrpSpPr>
            <a:grpSpLocks/>
          </p:cNvGrpSpPr>
          <p:nvPr/>
        </p:nvGrpSpPr>
        <p:grpSpPr bwMode="auto">
          <a:xfrm>
            <a:off x="6098948" y="4626995"/>
            <a:ext cx="1223962" cy="1223963"/>
            <a:chOff x="2426" y="1253"/>
            <a:chExt cx="1815" cy="1814"/>
          </a:xfrm>
        </p:grpSpPr>
        <p:sp>
          <p:nvSpPr>
            <p:cNvPr id="51" name="Rectangle 46"/>
            <p:cNvSpPr>
              <a:spLocks noChangeArrowheads="1"/>
            </p:cNvSpPr>
            <p:nvPr/>
          </p:nvSpPr>
          <p:spPr bwMode="auto">
            <a:xfrm>
              <a:off x="2426" y="1253"/>
              <a:ext cx="1815" cy="1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6681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52" name="Line 47"/>
            <p:cNvSpPr>
              <a:spLocks noChangeShapeType="1"/>
            </p:cNvSpPr>
            <p:nvPr/>
          </p:nvSpPr>
          <p:spPr bwMode="auto">
            <a:xfrm flipH="1">
              <a:off x="2426" y="2160"/>
              <a:ext cx="1815" cy="0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  <p:sp>
          <p:nvSpPr>
            <p:cNvPr id="53" name="Line 48"/>
            <p:cNvSpPr>
              <a:spLocks noChangeShapeType="1"/>
            </p:cNvSpPr>
            <p:nvPr/>
          </p:nvSpPr>
          <p:spPr bwMode="auto">
            <a:xfrm>
              <a:off x="3334" y="1298"/>
              <a:ext cx="0" cy="1769"/>
            </a:xfrm>
            <a:prstGeom prst="line">
              <a:avLst/>
            </a:prstGeom>
            <a:noFill/>
            <a:ln w="28575">
              <a:solidFill>
                <a:srgbClr val="6681A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6681A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 Box 49"/>
          <p:cNvSpPr txBox="1">
            <a:spLocks noChangeArrowheads="1"/>
          </p:cNvSpPr>
          <p:nvPr/>
        </p:nvSpPr>
        <p:spPr bwMode="auto">
          <a:xfrm>
            <a:off x="3722460" y="4661920"/>
            <a:ext cx="4824413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dist" eaLnBrk="0" hangingPunct="0"/>
            <a:r>
              <a:rPr lang="zh-CN" altLang="en-US" sz="7200">
                <a:solidFill>
                  <a:srgbClr val="6681A0"/>
                </a:solidFill>
                <a:cs typeface="+mn-ea"/>
                <a:sym typeface="+mn-lt"/>
              </a:rPr>
              <a:t>茫眺妆掷</a:t>
            </a:r>
          </a:p>
        </p:txBody>
      </p:sp>
    </p:spTree>
    <p:extLst>
      <p:ext uri="{BB962C8B-B14F-4D97-AF65-F5344CB8AC3E}">
        <p14:creationId xmlns:p14="http://schemas.microsoft.com/office/powerpoint/2010/main" val="3727460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5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70012"/>
      </a:accent1>
      <a:accent2>
        <a:srgbClr val="000000"/>
      </a:accent2>
      <a:accent3>
        <a:srgbClr val="E50014"/>
      </a:accent3>
      <a:accent4>
        <a:srgbClr val="000000"/>
      </a:accent4>
      <a:accent5>
        <a:srgbClr val="E70013"/>
      </a:accent5>
      <a:accent6>
        <a:srgbClr val="BA1318"/>
      </a:accent6>
      <a:hlink>
        <a:srgbClr val="F83529"/>
      </a:hlink>
      <a:folHlink>
        <a:srgbClr val="BFBFBF"/>
      </a:folHlink>
    </a:clrScheme>
    <a:fontScheme name="oqnhitki">
      <a:majorFont>
        <a:latin typeface="Arial" panose="020F0302020204030204"/>
        <a:ea typeface="SimHei"/>
        <a:cs typeface=""/>
      </a:majorFont>
      <a:minorFont>
        <a:latin typeface="Arial" panose="020F0502020204030204"/>
        <a:ea typeface="Sim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1038</Words>
  <Application>Microsoft Office PowerPoint</Application>
  <PresentationFormat>宽屏</PresentationFormat>
  <Paragraphs>129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Meiryo</vt:lpstr>
      <vt:lpstr>SimHei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132</cp:revision>
  <dcterms:created xsi:type="dcterms:W3CDTF">2017-10-08T01:57:43Z</dcterms:created>
  <dcterms:modified xsi:type="dcterms:W3CDTF">2020-05-31T13:41:48Z</dcterms:modified>
</cp:coreProperties>
</file>