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  <p:sldMasterId id="2147483706" r:id="rId2"/>
  </p:sldMasterIdLst>
  <p:notesMasterIdLst>
    <p:notesMasterId r:id="rId28"/>
  </p:notesMasterIdLst>
  <p:sldIdLst>
    <p:sldId id="470" r:id="rId3"/>
    <p:sldId id="353" r:id="rId4"/>
    <p:sldId id="471" r:id="rId5"/>
    <p:sldId id="352" r:id="rId6"/>
    <p:sldId id="491" r:id="rId7"/>
    <p:sldId id="493" r:id="rId8"/>
    <p:sldId id="498" r:id="rId9"/>
    <p:sldId id="513" r:id="rId10"/>
    <p:sldId id="499" r:id="rId11"/>
    <p:sldId id="500" r:id="rId12"/>
    <p:sldId id="503" r:id="rId13"/>
    <p:sldId id="501" r:id="rId14"/>
    <p:sldId id="509" r:id="rId15"/>
    <p:sldId id="502" r:id="rId16"/>
    <p:sldId id="492" r:id="rId17"/>
    <p:sldId id="510" r:id="rId18"/>
    <p:sldId id="511" r:id="rId19"/>
    <p:sldId id="512" r:id="rId20"/>
    <p:sldId id="507" r:id="rId21"/>
    <p:sldId id="494" r:id="rId22"/>
    <p:sldId id="504" r:id="rId23"/>
    <p:sldId id="506" r:id="rId24"/>
    <p:sldId id="508" r:id="rId25"/>
    <p:sldId id="297" r:id="rId26"/>
    <p:sldId id="514" r:id="rId27"/>
  </p:sldIdLst>
  <p:sldSz cx="12190413" cy="6859588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8DAF"/>
    <a:srgbClr val="2A7595"/>
    <a:srgbClr val="3296A8"/>
    <a:srgbClr val="6D8AAB"/>
    <a:srgbClr val="31709C"/>
    <a:srgbClr val="7697B3"/>
    <a:srgbClr val="6FA094"/>
    <a:srgbClr val="94BCB4"/>
    <a:srgbClr val="59503C"/>
    <a:srgbClr val="1FBC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62" autoAdjust="0"/>
    <p:restoredTop sz="97778" autoAdjust="0"/>
  </p:normalViewPr>
  <p:slideViewPr>
    <p:cSldViewPr snapToGrid="0" showGuides="1">
      <p:cViewPr varScale="1">
        <p:scale>
          <a:sx n="108" d="100"/>
          <a:sy n="108" d="100"/>
        </p:scale>
        <p:origin x="840" y="114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42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032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4683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96968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3556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44141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17163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44598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1454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29943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60554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630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7525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55831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666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13561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936288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7388" y="1143000"/>
            <a:ext cx="548322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1096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030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883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302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92676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30245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4652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869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2" y="2130922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E9206-D2D6-4057-92D4-39C87A03E66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626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4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8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4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57577C-F53D-4BB9-9408-EB84DEB3CD80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26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D58058-BD14-4845-947D-4A9B79A00D09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8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50" y="274704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2" y="274704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CB469-C949-4E3F-B0CB-0C15DA7B7F92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671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766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058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3259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0861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5556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013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2E9E1-D97D-4C90-BB96-FA1ED58B786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628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7450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671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5491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178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252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60" y="4407923"/>
            <a:ext cx="10361851" cy="136239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60" y="2907387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779EE-1E16-4CC5-A459-C716090F6017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57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4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11C9F-D64E-4824-A709-CF61DE4E0BD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1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2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2" y="2175380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7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7" y="2175380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4318BD-B3C6-4D4B-B871-C29490A2E55A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14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4CAFC4-799C-4CDE-B92B-8C262F06CF3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117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1139485" y="1031497"/>
            <a:ext cx="9911444" cy="429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5899289" y="6453393"/>
            <a:ext cx="391838" cy="2201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29073-8FFE-4F18-B513-07581FC6638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672992" y="6397708"/>
            <a:ext cx="2844430" cy="365210"/>
          </a:xfrm>
        </p:spPr>
        <p:txBody>
          <a:bodyPr/>
          <a:lstStyle>
            <a:lvl1pPr algn="ctr">
              <a:defRPr>
                <a:latin typeface="ITC Avant Garde Std Bk" panose="020B0502020202020204" pitchFamily="34" charset="0"/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87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17"/>
            <a:ext cx="6814780" cy="5854468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7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7FCF6-76BD-4495-B08F-4C059D2BA31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29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21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196EC2F-0988-4314-AD4B-24FF16D7B45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5782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463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06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548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天空, 室内&#10;&#10;已生成极高可信度的说明">
            <a:extLst>
              <a:ext uri="{FF2B5EF4-FFF2-40B4-BE49-F238E27FC236}">
                <a16:creationId xmlns="" xmlns:a16="http://schemas.microsoft.com/office/drawing/2014/main" id="{A6BAD5D0-B9CA-4365-B4CD-9D02C0BDF4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A2D50118-9CC2-4C97-85D9-EEEFBE8090FD}"/>
              </a:ext>
            </a:extLst>
          </p:cNvPr>
          <p:cNvSpPr/>
          <p:nvPr/>
        </p:nvSpPr>
        <p:spPr>
          <a:xfrm>
            <a:off x="2428315" y="2107320"/>
            <a:ext cx="73788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000" b="1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6000" b="1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我的家乡在哪里</a:t>
            </a:r>
            <a:r>
              <a:rPr lang="en-US" altLang="zh-CN" sz="6000" b="1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zh-CN" altLang="en-US" sz="6000" b="1" dirty="0">
              <a:solidFill>
                <a:srgbClr val="318DA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2C16416D-DA53-48A6-A269-1199C6AE3454}"/>
              </a:ext>
            </a:extLst>
          </p:cNvPr>
          <p:cNvSpPr txBox="1"/>
          <p:nvPr/>
        </p:nvSpPr>
        <p:spPr>
          <a:xfrm>
            <a:off x="2885165" y="3178453"/>
            <a:ext cx="6433006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="" xmlns:a16="http://schemas.microsoft.com/office/drawing/2014/main" id="{C2FD463D-8497-4DF1-92EB-E6272460604C}"/>
              </a:ext>
            </a:extLst>
          </p:cNvPr>
          <p:cNvSpPr txBox="1"/>
          <p:nvPr/>
        </p:nvSpPr>
        <p:spPr>
          <a:xfrm>
            <a:off x="2629974" y="1617716"/>
            <a:ext cx="689049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人教版四年级教学课件</a:t>
            </a:r>
            <a:r>
              <a:rPr lang="en-US" altLang="zh-CN" sz="26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PPT</a:t>
            </a:r>
            <a:r>
              <a:rPr lang="zh-CN" altLang="en-US" sz="26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模板</a:t>
            </a:r>
            <a:r>
              <a:rPr lang="en-US" altLang="zh-CN" sz="26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·</a:t>
            </a:r>
            <a:r>
              <a:rPr lang="zh-CN" altLang="en-US" sz="26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小学</a:t>
            </a:r>
          </a:p>
        </p:txBody>
      </p:sp>
    </p:spTree>
    <p:extLst>
      <p:ext uri="{BB962C8B-B14F-4D97-AF65-F5344CB8AC3E}">
        <p14:creationId xmlns:p14="http://schemas.microsoft.com/office/powerpoint/2010/main" val="1462424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BABC8DD-F8B7-4A87-A9EC-A462975CF0B7}"/>
              </a:ext>
            </a:extLst>
          </p:cNvPr>
          <p:cNvGrpSpPr/>
          <p:nvPr/>
        </p:nvGrpSpPr>
        <p:grpSpPr>
          <a:xfrm>
            <a:off x="0" y="148542"/>
            <a:ext cx="12190413" cy="766761"/>
            <a:chOff x="0" y="609552"/>
            <a:chExt cx="12190413" cy="766761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06094BE5-6477-4FDB-9ECD-8FFBB3CA3A1D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318D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5846C607-1AB8-457C-AFEC-B1A30C2074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0361" y="609552"/>
              <a:ext cx="38496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spc="6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731734" y="2263775"/>
            <a:ext cx="9124951" cy="2583997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en-US" altLang="zh-CN" sz="3000" smtClean="0">
                <a:solidFill>
                  <a:srgbClr val="318DAF"/>
                </a:solidFill>
              </a:rPr>
              <a:t>1</a:t>
            </a:r>
            <a:r>
              <a:rPr lang="zh-CN" altLang="en-US" sz="3000" smtClean="0">
                <a:solidFill>
                  <a:srgbClr val="318DAF"/>
                </a:solidFill>
              </a:rPr>
              <a:t>、王红的家乡在北京市，在地图上找一找北京市。你还知道我国像北京市一样的直辖市还有哪些吗？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zh-CN" sz="3000" smtClean="0">
              <a:solidFill>
                <a:srgbClr val="318DAF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zh-CN" sz="3000" smtClean="0">
                <a:solidFill>
                  <a:srgbClr val="318DAF"/>
                </a:solidFill>
              </a:rPr>
              <a:t>2</a:t>
            </a:r>
            <a:r>
              <a:rPr lang="zh-CN" altLang="en-US" sz="3000" smtClean="0">
                <a:solidFill>
                  <a:srgbClr val="318DAF"/>
                </a:solidFill>
              </a:rPr>
              <a:t>、卓玛的家乡在西藏，西藏在哪里？找一找。西藏的全称是西藏自治区，我国有哪些自治区呢？</a:t>
            </a:r>
          </a:p>
        </p:txBody>
      </p:sp>
    </p:spTree>
    <p:extLst>
      <p:ext uri="{BB962C8B-B14F-4D97-AF65-F5344CB8AC3E}">
        <p14:creationId xmlns:p14="http://schemas.microsoft.com/office/powerpoint/2010/main" val="2679394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BABC8DD-F8B7-4A87-A9EC-A462975CF0B7}"/>
              </a:ext>
            </a:extLst>
          </p:cNvPr>
          <p:cNvGrpSpPr/>
          <p:nvPr/>
        </p:nvGrpSpPr>
        <p:grpSpPr>
          <a:xfrm>
            <a:off x="0" y="148542"/>
            <a:ext cx="12190413" cy="766761"/>
            <a:chOff x="0" y="609552"/>
            <a:chExt cx="12190413" cy="766761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06094BE5-6477-4FDB-9ECD-8FFBB3CA3A1D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318D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5846C607-1AB8-457C-AFEC-B1A30C2074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0361" y="609552"/>
              <a:ext cx="38496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spc="6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785258" y="2492350"/>
            <a:ext cx="905691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3000">
                <a:solidFill>
                  <a:srgbClr val="318DAF"/>
                </a:solidFill>
              </a:rPr>
              <a:t>3</a:t>
            </a:r>
            <a:r>
              <a:rPr lang="zh-CN" altLang="en-US" sz="3000">
                <a:solidFill>
                  <a:srgbClr val="318DAF"/>
                </a:solidFill>
              </a:rPr>
              <a:t>、赵佳的家乡在香港。香港在中国的哪里？香港的全称是什么</a:t>
            </a:r>
            <a:r>
              <a:rPr lang="en-US" altLang="zh-CN" sz="3000">
                <a:solidFill>
                  <a:srgbClr val="318DAF"/>
                </a:solidFill>
              </a:rPr>
              <a:t>?</a:t>
            </a:r>
            <a:r>
              <a:rPr lang="zh-CN" altLang="en-US" sz="3000">
                <a:solidFill>
                  <a:srgbClr val="318DAF"/>
                </a:solidFill>
              </a:rPr>
              <a:t>哪个省级行政区的全称和香港相似呢？</a:t>
            </a:r>
          </a:p>
          <a:p>
            <a:pPr>
              <a:lnSpc>
                <a:spcPct val="90000"/>
              </a:lnSpc>
            </a:pPr>
            <a:endParaRPr lang="en-US" altLang="zh-CN" sz="3000" smtClean="0">
              <a:solidFill>
                <a:srgbClr val="318DAF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3000" smtClean="0">
                <a:solidFill>
                  <a:srgbClr val="318DAF"/>
                </a:solidFill>
              </a:rPr>
              <a:t>4</a:t>
            </a:r>
            <a:r>
              <a:rPr lang="zh-CN" altLang="en-US" sz="3000">
                <a:solidFill>
                  <a:srgbClr val="318DAF"/>
                </a:solidFill>
              </a:rPr>
              <a:t>、陈芳他们的家乡在台湾，台湾在祖国的哪个方位？我国包括台湾在内的省有多少个呢？</a:t>
            </a:r>
          </a:p>
        </p:txBody>
      </p:sp>
    </p:spTree>
    <p:extLst>
      <p:ext uri="{BB962C8B-B14F-4D97-AF65-F5344CB8AC3E}">
        <p14:creationId xmlns:p14="http://schemas.microsoft.com/office/powerpoint/2010/main" val="3880205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BABC8DD-F8B7-4A87-A9EC-A462975CF0B7}"/>
              </a:ext>
            </a:extLst>
          </p:cNvPr>
          <p:cNvGrpSpPr/>
          <p:nvPr/>
        </p:nvGrpSpPr>
        <p:grpSpPr>
          <a:xfrm>
            <a:off x="0" y="148542"/>
            <a:ext cx="12190413" cy="766761"/>
            <a:chOff x="0" y="609552"/>
            <a:chExt cx="12190413" cy="766761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06094BE5-6477-4FDB-9ECD-8FFBB3CA3A1D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318D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5846C607-1AB8-457C-AFEC-B1A30C2074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0361" y="609552"/>
              <a:ext cx="38496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spc="6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819501" y="2835957"/>
            <a:ext cx="9109756" cy="1765072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altLang="zh-CN" sz="3000" smtClean="0">
                <a:solidFill>
                  <a:srgbClr val="318DAF"/>
                </a:solidFill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zh-CN" altLang="en-US" sz="3000" smtClean="0">
                <a:solidFill>
                  <a:srgbClr val="318DAF"/>
                </a:solidFill>
                <a:latin typeface="楷体_GB2312" pitchFamily="49" charset="-122"/>
                <a:ea typeface="楷体_GB2312" pitchFamily="49" charset="-122"/>
              </a:rPr>
              <a:t>个自治区：</a:t>
            </a:r>
            <a:r>
              <a:rPr lang="zh-CN" altLang="en-US" sz="3000" smtClean="0">
                <a:solidFill>
                  <a:srgbClr val="318DAF"/>
                </a:solidFill>
              </a:rPr>
              <a:t>内蒙古自治区、新疆维吾尔族自治区、宁夏回族自治区、广西壮族自治区、西藏自治区。 </a:t>
            </a:r>
          </a:p>
          <a:p>
            <a:pPr>
              <a:lnSpc>
                <a:spcPct val="9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altLang="zh-CN" sz="3000" smtClean="0">
                <a:solidFill>
                  <a:srgbClr val="318DAF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000" smtClean="0">
                <a:solidFill>
                  <a:srgbClr val="318DAF"/>
                </a:solidFill>
                <a:latin typeface="楷体_GB2312" pitchFamily="49" charset="-122"/>
                <a:ea typeface="楷体_GB2312" pitchFamily="49" charset="-122"/>
              </a:rPr>
              <a:t>个特别行政区：</a:t>
            </a:r>
            <a:r>
              <a:rPr lang="zh-CN" altLang="en-US" sz="3000" smtClean="0">
                <a:solidFill>
                  <a:srgbClr val="318DAF"/>
                </a:solidFill>
              </a:rPr>
              <a:t>香港特别行政区、澳门特别行政区。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819501" y="2111376"/>
            <a:ext cx="8785225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altLang="zh-CN" sz="3000" b="0">
                <a:solidFill>
                  <a:srgbClr val="318DAF"/>
                </a:solidFill>
                <a:latin typeface="楷体_GB2312" pitchFamily="49" charset="-122"/>
              </a:rPr>
              <a:t>4</a:t>
            </a:r>
            <a:r>
              <a:rPr lang="zh-CN" altLang="en-US" sz="3000" b="0">
                <a:solidFill>
                  <a:srgbClr val="318DAF"/>
                </a:solidFill>
                <a:latin typeface="楷体_GB2312" pitchFamily="49" charset="-122"/>
              </a:rPr>
              <a:t>个直辖市</a:t>
            </a:r>
            <a:r>
              <a:rPr lang="zh-CN" altLang="en-US" sz="3000" b="0">
                <a:solidFill>
                  <a:srgbClr val="318DA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：北京市、天津市、上海市、重庆市. </a:t>
            </a:r>
          </a:p>
        </p:txBody>
      </p:sp>
    </p:spTree>
    <p:extLst>
      <p:ext uri="{BB962C8B-B14F-4D97-AF65-F5344CB8AC3E}">
        <p14:creationId xmlns:p14="http://schemas.microsoft.com/office/powerpoint/2010/main" val="3272642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BABC8DD-F8B7-4A87-A9EC-A462975CF0B7}"/>
              </a:ext>
            </a:extLst>
          </p:cNvPr>
          <p:cNvGrpSpPr/>
          <p:nvPr/>
        </p:nvGrpSpPr>
        <p:grpSpPr>
          <a:xfrm>
            <a:off x="0" y="148542"/>
            <a:ext cx="12190413" cy="766761"/>
            <a:chOff x="0" y="609552"/>
            <a:chExt cx="12190413" cy="766761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06094BE5-6477-4FDB-9ECD-8FFBB3CA3A1D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318D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5846C607-1AB8-457C-AFEC-B1A30C2074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0361" y="609552"/>
              <a:ext cx="38496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spc="6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804987" y="2531157"/>
            <a:ext cx="8785225" cy="2766558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altLang="zh-CN" sz="3000" smtClean="0">
                <a:solidFill>
                  <a:srgbClr val="318DAF"/>
                </a:solidFill>
                <a:latin typeface="楷体_GB2312" pitchFamily="49" charset="-122"/>
                <a:ea typeface="楷体_GB2312" pitchFamily="49" charset="-122"/>
              </a:rPr>
              <a:t>23</a:t>
            </a:r>
            <a:r>
              <a:rPr lang="zh-CN" altLang="en-US" sz="3000" smtClean="0">
                <a:solidFill>
                  <a:srgbClr val="318DAF"/>
                </a:solidFill>
                <a:latin typeface="楷体_GB2312" pitchFamily="49" charset="-122"/>
                <a:ea typeface="楷体_GB2312" pitchFamily="49" charset="-122"/>
              </a:rPr>
              <a:t>个省：</a:t>
            </a:r>
            <a:r>
              <a:rPr lang="zh-CN" altLang="en-US" sz="3000" smtClean="0">
                <a:solidFill>
                  <a:srgbClr val="318DAF"/>
                </a:solidFill>
              </a:rPr>
              <a:t>台湾省、河北省、山西省、吉林省、辽宁省、黑龙江省、陕西省、甘肃省、青海省、山东省、福建省、浙江省、河南省、湖北省、湖南省、江西省、江苏省、安徽省、广东省、海南省、四川省、贵州省、云南省。 </a:t>
            </a:r>
          </a:p>
        </p:txBody>
      </p:sp>
    </p:spTree>
    <p:extLst>
      <p:ext uri="{BB962C8B-B14F-4D97-AF65-F5344CB8AC3E}">
        <p14:creationId xmlns:p14="http://schemas.microsoft.com/office/powerpoint/2010/main" val="1380552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BABC8DD-F8B7-4A87-A9EC-A462975CF0B7}"/>
              </a:ext>
            </a:extLst>
          </p:cNvPr>
          <p:cNvGrpSpPr/>
          <p:nvPr/>
        </p:nvGrpSpPr>
        <p:grpSpPr>
          <a:xfrm>
            <a:off x="0" y="148542"/>
            <a:ext cx="12190413" cy="766761"/>
            <a:chOff x="0" y="609552"/>
            <a:chExt cx="12190413" cy="766761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06094BE5-6477-4FDB-9ECD-8FFBB3CA3A1D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318D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5846C607-1AB8-457C-AFEC-B1A30C2074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0361" y="609552"/>
              <a:ext cx="38496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spc="6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605789" y="1873703"/>
            <a:ext cx="4752975" cy="4114800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zh-CN" altLang="en-US" sz="3000" smtClean="0">
                <a:solidFill>
                  <a:srgbClr val="318DAF"/>
                </a:solidFill>
              </a:rPr>
              <a:t>两湖两广两河山，</a:t>
            </a:r>
          </a:p>
          <a:p>
            <a:pPr>
              <a:buFontTx/>
              <a:buNone/>
            </a:pPr>
            <a:r>
              <a:rPr lang="zh-CN" altLang="en-US" sz="3000" smtClean="0">
                <a:solidFill>
                  <a:srgbClr val="318DAF"/>
                </a:solidFill>
              </a:rPr>
              <a:t>四市四江福吉安，</a:t>
            </a:r>
          </a:p>
          <a:p>
            <a:pPr>
              <a:buFontTx/>
              <a:buNone/>
            </a:pPr>
            <a:r>
              <a:rPr lang="zh-CN" altLang="en-US" sz="3000" smtClean="0">
                <a:solidFill>
                  <a:srgbClr val="318DAF"/>
                </a:solidFill>
              </a:rPr>
              <a:t>云贵川内青藏新，</a:t>
            </a:r>
          </a:p>
          <a:p>
            <a:pPr>
              <a:buFontTx/>
              <a:buNone/>
            </a:pPr>
            <a:r>
              <a:rPr lang="zh-CN" altLang="en-US" sz="3000" smtClean="0">
                <a:solidFill>
                  <a:srgbClr val="318DAF"/>
                </a:solidFill>
              </a:rPr>
              <a:t>陕甘两宁和海南，</a:t>
            </a:r>
          </a:p>
          <a:p>
            <a:pPr>
              <a:buFontTx/>
              <a:buNone/>
            </a:pPr>
            <a:r>
              <a:rPr lang="zh-CN" altLang="en-US" sz="3000" smtClean="0">
                <a:solidFill>
                  <a:srgbClr val="318DAF"/>
                </a:solidFill>
              </a:rPr>
              <a:t>港澳是我好河山，</a:t>
            </a:r>
          </a:p>
          <a:p>
            <a:pPr>
              <a:buFontTx/>
              <a:buNone/>
            </a:pPr>
            <a:r>
              <a:rPr lang="zh-CN" altLang="en-US" sz="3000" smtClean="0">
                <a:solidFill>
                  <a:srgbClr val="318DAF"/>
                </a:solidFill>
              </a:rPr>
              <a:t>台归之日盼团圆。</a:t>
            </a:r>
          </a:p>
        </p:txBody>
      </p:sp>
    </p:spTree>
    <p:extLst>
      <p:ext uri="{BB962C8B-B14F-4D97-AF65-F5344CB8AC3E}">
        <p14:creationId xmlns:p14="http://schemas.microsoft.com/office/powerpoint/2010/main" val="3881411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天空, 室内&#10;&#10;已生成极高可信度的说明">
            <a:extLst>
              <a:ext uri="{FF2B5EF4-FFF2-40B4-BE49-F238E27FC236}">
                <a16:creationId xmlns="" xmlns:a16="http://schemas.microsoft.com/office/drawing/2014/main" id="{E252ED4C-025D-417C-A3C7-3753D7FAB3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42AF3EEF-B3B2-4FC1-9C8F-A62ED63D9D29}"/>
              </a:ext>
            </a:extLst>
          </p:cNvPr>
          <p:cNvGrpSpPr/>
          <p:nvPr/>
        </p:nvGrpSpPr>
        <p:grpSpPr>
          <a:xfrm>
            <a:off x="4127925" y="1630790"/>
            <a:ext cx="3632684" cy="918796"/>
            <a:chOff x="3238500" y="3156496"/>
            <a:chExt cx="5729514" cy="700758"/>
          </a:xfrm>
        </p:grpSpPr>
        <p:sp>
          <p:nvSpPr>
            <p:cNvPr id="19" name="文本框 283">
              <a:extLst>
                <a:ext uri="{FF2B5EF4-FFF2-40B4-BE49-F238E27FC236}">
                  <a16:creationId xmlns="" xmlns:a16="http://schemas.microsoft.com/office/drawing/2014/main" id="{CB843F4B-013E-4A6E-9A95-F95E7DEAB99C}"/>
                </a:ext>
              </a:extLst>
            </p:cNvPr>
            <p:cNvSpPr txBox="1"/>
            <p:nvPr/>
          </p:nvSpPr>
          <p:spPr>
            <a:xfrm>
              <a:off x="3572043" y="3180467"/>
              <a:ext cx="5342942" cy="6337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b="1" spc="600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第三部</a:t>
              </a:r>
              <a:r>
                <a:rPr lang="zh-CN" altLang="en-US" sz="4800" b="1" spc="600" dirty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分</a:t>
              </a:r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EB631E28-1363-472C-90C5-421BDD72FB00}"/>
                </a:ext>
              </a:extLst>
            </p:cNvPr>
            <p:cNvGrpSpPr/>
            <p:nvPr/>
          </p:nvGrpSpPr>
          <p:grpSpPr>
            <a:xfrm>
              <a:off x="3238500" y="3156496"/>
              <a:ext cx="5729514" cy="700758"/>
              <a:chOff x="3200400" y="3156496"/>
              <a:chExt cx="5729514" cy="700758"/>
            </a:xfrm>
          </p:grpSpPr>
          <p:cxnSp>
            <p:nvCxnSpPr>
              <p:cNvPr id="21" name="直接连接符 20">
                <a:extLst>
                  <a:ext uri="{FF2B5EF4-FFF2-40B4-BE49-F238E27FC236}">
                    <a16:creationId xmlns="" xmlns:a16="http://schemas.microsoft.com/office/drawing/2014/main" id="{BE018AFA-8881-48A8-AAF6-AD7C2EC3ACB5}"/>
                  </a:ext>
                </a:extLst>
              </p:cNvPr>
              <p:cNvCxnSpPr/>
              <p:nvPr/>
            </p:nvCxnSpPr>
            <p:spPr>
              <a:xfrm>
                <a:off x="3214915" y="3156496"/>
                <a:ext cx="5714999" cy="0"/>
              </a:xfrm>
              <a:prstGeom prst="line">
                <a:avLst/>
              </a:prstGeom>
              <a:ln>
                <a:solidFill>
                  <a:srgbClr val="318DA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63C78BE0-C2D5-44C8-AC22-0B086D14FAA7}"/>
                  </a:ext>
                </a:extLst>
              </p:cNvPr>
              <p:cNvCxnSpPr/>
              <p:nvPr/>
            </p:nvCxnSpPr>
            <p:spPr>
              <a:xfrm>
                <a:off x="3200400" y="3857254"/>
                <a:ext cx="5714999" cy="0"/>
              </a:xfrm>
              <a:prstGeom prst="line">
                <a:avLst/>
              </a:prstGeom>
              <a:ln>
                <a:solidFill>
                  <a:srgbClr val="318DA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54AE11CC-3179-4F75-9985-FEA86DDC90FC}"/>
              </a:ext>
            </a:extLst>
          </p:cNvPr>
          <p:cNvGrpSpPr/>
          <p:nvPr/>
        </p:nvGrpSpPr>
        <p:grpSpPr>
          <a:xfrm>
            <a:off x="4149087" y="2614739"/>
            <a:ext cx="3619518" cy="1159054"/>
            <a:chOff x="5624539" y="2689005"/>
            <a:chExt cx="3619518" cy="1159054"/>
          </a:xfrm>
        </p:grpSpPr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B3D00ABC-7E58-4DE7-AEB8-D8D0C55FE813}"/>
                </a:ext>
              </a:extLst>
            </p:cNvPr>
            <p:cNvSpPr/>
            <p:nvPr/>
          </p:nvSpPr>
          <p:spPr>
            <a:xfrm>
              <a:off x="6118735" y="2689005"/>
              <a:ext cx="2646878" cy="7848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zh-CN" altLang="en-US" sz="4500" spc="300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随堂练习</a:t>
              </a:r>
              <a:endParaRPr kumimoji="1" lang="zh-CN" altLang="en-US" sz="4500" spc="3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2E58ED27-4759-4474-BDD6-4C85235BB4CA}"/>
                </a:ext>
              </a:extLst>
            </p:cNvPr>
            <p:cNvSpPr/>
            <p:nvPr/>
          </p:nvSpPr>
          <p:spPr>
            <a:xfrm>
              <a:off x="5624539" y="3435638"/>
              <a:ext cx="3619518" cy="4124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点击此处添加文本内容，如关键词、部分简单介绍等。点击此处添加文本内容如关键词、部分简单介绍等。点击此处添加文本内容，如关键词、部分简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1455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BABC8DD-F8B7-4A87-A9EC-A462975CF0B7}"/>
              </a:ext>
            </a:extLst>
          </p:cNvPr>
          <p:cNvGrpSpPr/>
          <p:nvPr/>
        </p:nvGrpSpPr>
        <p:grpSpPr>
          <a:xfrm>
            <a:off x="0" y="148542"/>
            <a:ext cx="12190413" cy="766761"/>
            <a:chOff x="0" y="609552"/>
            <a:chExt cx="12190413" cy="766761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06094BE5-6477-4FDB-9ECD-8FFBB3CA3A1D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318D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5846C607-1AB8-457C-AFEC-B1A30C2074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0361" y="609552"/>
              <a:ext cx="38496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随堂练习</a:t>
              </a:r>
              <a:endParaRPr lang="zh-CN" altLang="en-US" sz="3600" spc="6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914877" y="1354593"/>
            <a:ext cx="14081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eaLnBrk="1" hangingPunct="1"/>
            <a:r>
              <a:rPr lang="zh-CN" altLang="en-US" sz="3200" b="0">
                <a:solidFill>
                  <a:srgbClr val="318DAF"/>
                </a:solidFill>
                <a:latin typeface="楷体_GB2312" pitchFamily="49" charset="-122"/>
              </a:rPr>
              <a:t>画家乡</a:t>
            </a:r>
          </a:p>
        </p:txBody>
      </p:sp>
      <p:grpSp>
        <p:nvGrpSpPr>
          <p:cNvPr id="8" name="Group 3"/>
          <p:cNvGrpSpPr>
            <a:grpSpLocks/>
          </p:cNvGrpSpPr>
          <p:nvPr/>
        </p:nvGrpSpPr>
        <p:grpSpPr bwMode="auto">
          <a:xfrm>
            <a:off x="3087914" y="1934030"/>
            <a:ext cx="6553200" cy="3962400"/>
            <a:chOff x="0" y="0"/>
            <a:chExt cx="4128" cy="2496"/>
          </a:xfrm>
        </p:grpSpPr>
        <p:pic>
          <p:nvPicPr>
            <p:cNvPr id="10" name="Picture 4" descr="r0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91"/>
              <a:ext cx="1320" cy="2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5"/>
            <p:cNvSpPr>
              <a:spLocks noChangeArrowheads="1"/>
            </p:cNvSpPr>
            <p:nvPr/>
          </p:nvSpPr>
          <p:spPr bwMode="auto">
            <a:xfrm>
              <a:off x="1248" y="0"/>
              <a:ext cx="2880" cy="15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eaLnBrk="1" hangingPunct="1">
                <a:lnSpc>
                  <a:spcPct val="135000"/>
                </a:lnSpc>
              </a:pPr>
              <a:r>
                <a:rPr lang="zh-CN" altLang="en-US" b="0">
                  <a:solidFill>
                    <a:srgbClr val="318DAF"/>
                  </a:solidFill>
                </a:rPr>
                <a:t>　　我们在地图上画画家乡吧！想像一下它像什么？如果涂颜色，你会选择什么颜色呢？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79458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BABC8DD-F8B7-4A87-A9EC-A462975CF0B7}"/>
              </a:ext>
            </a:extLst>
          </p:cNvPr>
          <p:cNvGrpSpPr/>
          <p:nvPr/>
        </p:nvGrpSpPr>
        <p:grpSpPr>
          <a:xfrm>
            <a:off x="0" y="148542"/>
            <a:ext cx="12190413" cy="766761"/>
            <a:chOff x="0" y="609552"/>
            <a:chExt cx="12190413" cy="766761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06094BE5-6477-4FDB-9ECD-8FFBB3CA3A1D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318D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5846C607-1AB8-457C-AFEC-B1A30C2074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0361" y="609552"/>
              <a:ext cx="38496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随堂练习</a:t>
              </a:r>
              <a:endParaRPr lang="zh-CN" altLang="en-US" sz="3600" spc="6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641725" y="1615848"/>
            <a:ext cx="1408112" cy="57943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eaLnBrk="1" hangingPunct="1"/>
            <a:r>
              <a:rPr lang="zh-CN" altLang="en-US" sz="3200" b="0">
                <a:solidFill>
                  <a:srgbClr val="318DAF"/>
                </a:solidFill>
                <a:latin typeface="楷体_GB2312" pitchFamily="49" charset="-122"/>
              </a:rPr>
              <a:t>我知道</a:t>
            </a:r>
          </a:p>
        </p:txBody>
      </p:sp>
      <p:sp>
        <p:nvSpPr>
          <p:cNvPr id="8" name="Rectangle 3" descr="蓝色砂纸"/>
          <p:cNvSpPr>
            <a:spLocks noChangeArrowheads="1"/>
          </p:cNvSpPr>
          <p:nvPr/>
        </p:nvSpPr>
        <p:spPr bwMode="auto">
          <a:xfrm>
            <a:off x="3770312" y="2406423"/>
            <a:ext cx="6164263" cy="308451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0">
                <a:solidFill>
                  <a:srgbClr val="318DAF"/>
                </a:solidFill>
              </a:rPr>
              <a:t>家乡的面积有___________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b="0">
                <a:solidFill>
                  <a:srgbClr val="318DAF"/>
                </a:solidFill>
              </a:rPr>
              <a:t>家乡的人口有____________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b="0">
                <a:solidFill>
                  <a:srgbClr val="318DAF"/>
                </a:solidFill>
              </a:rPr>
              <a:t>家乡的省级行政中心___________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b="0">
                <a:solidFill>
                  <a:srgbClr val="318DAF"/>
                </a:solidFill>
              </a:rPr>
              <a:t>家乡的简称或别称_____________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b="0">
                <a:solidFill>
                  <a:srgbClr val="318DAF"/>
                </a:solidFill>
              </a:rPr>
              <a:t>家乡周边相邻的省（市）有_____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096000" y="2406423"/>
            <a:ext cx="3097212" cy="51911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0">
                <a:solidFill>
                  <a:srgbClr val="318DAF"/>
                </a:solidFill>
              </a:rPr>
              <a:t>18.47</a:t>
            </a:r>
            <a:r>
              <a:rPr lang="zh-CN" altLang="en-US" b="0">
                <a:solidFill>
                  <a:srgbClr val="318DAF"/>
                </a:solidFill>
              </a:rPr>
              <a:t>万平方千米 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075362" y="2984273"/>
            <a:ext cx="2735263" cy="51911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0">
                <a:solidFill>
                  <a:srgbClr val="318DAF"/>
                </a:solidFill>
              </a:rPr>
              <a:t>7</a:t>
            </a:r>
            <a:r>
              <a:rPr lang="zh-CN" altLang="en-US" b="0">
                <a:solidFill>
                  <a:srgbClr val="318DAF"/>
                </a:solidFill>
              </a:rPr>
              <a:t>千多万人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299325" y="3630385"/>
            <a:ext cx="2016125" cy="5191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0">
                <a:solidFill>
                  <a:srgbClr val="318DAF"/>
                </a:solidFill>
              </a:rPr>
              <a:t>石家庄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7083425" y="4206648"/>
            <a:ext cx="2087562" cy="51911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0">
                <a:solidFill>
                  <a:srgbClr val="318DAF"/>
                </a:solidFill>
              </a:rPr>
              <a:t>冀</a:t>
            </a:r>
          </a:p>
        </p:txBody>
      </p:sp>
    </p:spTree>
    <p:extLst>
      <p:ext uri="{BB962C8B-B14F-4D97-AF65-F5344CB8AC3E}">
        <p14:creationId xmlns:p14="http://schemas.microsoft.com/office/powerpoint/2010/main" val="897463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 autoUpdateAnimBg="0"/>
      <p:bldP spid="11" grpId="0" autoUpdateAnimBg="0"/>
      <p:bldP spid="12" grpId="0" autoUpdateAnimBg="0"/>
      <p:bldP spid="13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BABC8DD-F8B7-4A87-A9EC-A462975CF0B7}"/>
              </a:ext>
            </a:extLst>
          </p:cNvPr>
          <p:cNvGrpSpPr/>
          <p:nvPr/>
        </p:nvGrpSpPr>
        <p:grpSpPr>
          <a:xfrm>
            <a:off x="0" y="148542"/>
            <a:ext cx="12190413" cy="766761"/>
            <a:chOff x="0" y="609552"/>
            <a:chExt cx="12190413" cy="766761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06094BE5-6477-4FDB-9ECD-8FFBB3CA3A1D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318D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5846C607-1AB8-457C-AFEC-B1A30C2074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0361" y="609552"/>
              <a:ext cx="38496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随堂练习</a:t>
              </a:r>
              <a:endParaRPr lang="zh-CN" altLang="en-US" sz="3600" spc="6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15"/>
          <p:cNvSpPr txBox="1">
            <a:spLocks noRot="1" noChangeArrowheads="1"/>
          </p:cNvSpPr>
          <p:nvPr/>
        </p:nvSpPr>
        <p:spPr>
          <a:xfrm>
            <a:off x="4101825" y="1032087"/>
            <a:ext cx="3334883" cy="77185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zh-CN" sz="2800" smtClean="0">
                <a:solidFill>
                  <a:srgbClr val="318DAF"/>
                </a:solidFill>
              </a:rPr>
              <a:t>地图知识小游戏</a:t>
            </a:r>
            <a:endParaRPr lang="zh-CN" altLang="zh-CN" sz="4000" smtClean="0">
              <a:solidFill>
                <a:srgbClr val="318DAF"/>
              </a:solidFill>
            </a:endParaRPr>
          </a:p>
        </p:txBody>
      </p:sp>
      <p:sp>
        <p:nvSpPr>
          <p:cNvPr id="8" name="Rectangle 16"/>
          <p:cNvSpPr txBox="1">
            <a:spLocks noRot="1" noChangeArrowheads="1"/>
          </p:cNvSpPr>
          <p:nvPr/>
        </p:nvSpPr>
        <p:spPr>
          <a:xfrm>
            <a:off x="3473677" y="1867803"/>
            <a:ext cx="5133294" cy="4532997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altLang="zh-CN" sz="2800" smtClean="0">
                <a:solidFill>
                  <a:srgbClr val="318DAF"/>
                </a:solidFill>
              </a:rPr>
              <a:t>1</a:t>
            </a:r>
            <a:r>
              <a:rPr lang="zh-CN" altLang="en-US" sz="2800" smtClean="0">
                <a:solidFill>
                  <a:srgbClr val="318DAF"/>
                </a:solidFill>
              </a:rPr>
              <a:t>、连一连</a:t>
            </a:r>
            <a:endParaRPr lang="en-US" altLang="zh-CN" sz="2800" smtClean="0">
              <a:solidFill>
                <a:srgbClr val="318DAF"/>
              </a:solidFill>
            </a:endParaRPr>
          </a:p>
          <a:p>
            <a:pPr marL="0" indent="0">
              <a:buFont typeface="Wingdings" panose="05000000000000000000" pitchFamily="2" charset="2"/>
              <a:buNone/>
            </a:pPr>
            <a:endParaRPr lang="en-US" altLang="zh-CN" sz="2800" smtClean="0">
              <a:solidFill>
                <a:srgbClr val="318DAF"/>
              </a:solidFill>
            </a:endParaRPr>
          </a:p>
          <a:p>
            <a:pPr marL="0" indent="0">
              <a:buFont typeface="Wingdings" panose="05000000000000000000" pitchFamily="2" charset="2"/>
              <a:buNone/>
            </a:pPr>
            <a:r>
              <a:rPr lang="zh-CN" altLang="en-US" sz="2400" smtClean="0">
                <a:solidFill>
                  <a:srgbClr val="318DAF"/>
                </a:solidFill>
              </a:rPr>
              <a:t>  两个胖子   </a:t>
            </a:r>
            <a:r>
              <a:rPr lang="en-US" altLang="zh-CN" sz="2400" smtClean="0">
                <a:solidFill>
                  <a:srgbClr val="318DAF"/>
                </a:solidFill>
              </a:rPr>
              <a:t>                       </a:t>
            </a:r>
            <a:r>
              <a:rPr lang="zh-CN" altLang="en-US" sz="2400" smtClean="0">
                <a:solidFill>
                  <a:srgbClr val="318DAF"/>
                </a:solidFill>
              </a:rPr>
              <a:t>齐齐哈尔</a:t>
            </a:r>
            <a:endParaRPr lang="en-US" altLang="zh-CN" sz="2400" smtClean="0">
              <a:solidFill>
                <a:srgbClr val="318DAF"/>
              </a:solidFill>
            </a:endParaRPr>
          </a:p>
          <a:p>
            <a:pPr marL="0" indent="0">
              <a:buFont typeface="Wingdings" panose="05000000000000000000" pitchFamily="2" charset="2"/>
              <a:buNone/>
            </a:pPr>
            <a:r>
              <a:rPr lang="zh-CN" altLang="en-US" sz="2400" smtClean="0">
                <a:solidFill>
                  <a:srgbClr val="318DAF"/>
                </a:solidFill>
              </a:rPr>
              <a:t>  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zh-CN" altLang="en-US" sz="2400" smtClean="0">
                <a:solidFill>
                  <a:srgbClr val="318DAF"/>
                </a:solidFill>
              </a:rPr>
              <a:t>  夏天穿棉袄                      合      肥</a:t>
            </a:r>
            <a:endParaRPr lang="en-US" altLang="zh-CN" sz="2400" smtClean="0">
              <a:solidFill>
                <a:srgbClr val="318DAF"/>
              </a:solidFill>
            </a:endParaRPr>
          </a:p>
          <a:p>
            <a:pPr marL="0" indent="0">
              <a:buFont typeface="Wingdings" panose="05000000000000000000" pitchFamily="2" charset="2"/>
              <a:buNone/>
            </a:pPr>
            <a:r>
              <a:rPr lang="zh-CN" altLang="en-US" sz="2400" smtClean="0">
                <a:solidFill>
                  <a:srgbClr val="318DAF"/>
                </a:solidFill>
              </a:rPr>
              <a:t>  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zh-CN" altLang="en-US" sz="2400" smtClean="0">
                <a:solidFill>
                  <a:srgbClr val="318DAF"/>
                </a:solidFill>
              </a:rPr>
              <a:t>  十五的月亮                      武      汉</a:t>
            </a:r>
            <a:endParaRPr lang="en-US" altLang="zh-CN" sz="2400" smtClean="0">
              <a:solidFill>
                <a:srgbClr val="318DAF"/>
              </a:solidFill>
            </a:endParaRP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zh-CN" sz="2400" smtClean="0">
                <a:solidFill>
                  <a:srgbClr val="318DAF"/>
                </a:solidFill>
              </a:rPr>
              <a:t>                    </a:t>
            </a:r>
            <a:endParaRPr lang="zh-CN" altLang="en-US" sz="2400" smtClean="0">
              <a:solidFill>
                <a:srgbClr val="318DAF"/>
              </a:solidFill>
            </a:endParaRP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zh-CN" sz="2400" smtClean="0">
                <a:solidFill>
                  <a:srgbClr val="318DAF"/>
                </a:solidFill>
              </a:rPr>
              <a:t>   </a:t>
            </a:r>
            <a:r>
              <a:rPr lang="zh-CN" altLang="en-US" sz="2400" smtClean="0">
                <a:solidFill>
                  <a:srgbClr val="318DAF"/>
                </a:solidFill>
              </a:rPr>
              <a:t>大家都笑你                     太      原 </a:t>
            </a:r>
            <a:endParaRPr lang="en-US" altLang="zh-CN" sz="2400" smtClean="0">
              <a:solidFill>
                <a:srgbClr val="318DAF"/>
              </a:solidFill>
            </a:endParaRPr>
          </a:p>
          <a:p>
            <a:pPr marL="0" indent="0">
              <a:buFont typeface="Wingdings" panose="05000000000000000000" pitchFamily="2" charset="2"/>
              <a:buNone/>
            </a:pPr>
            <a:endParaRPr lang="en-US" altLang="zh-CN" sz="2400" smtClean="0">
              <a:solidFill>
                <a:srgbClr val="318DAF"/>
              </a:solidFill>
            </a:endParaRPr>
          </a:p>
        </p:txBody>
      </p:sp>
      <p:cxnSp>
        <p:nvCxnSpPr>
          <p:cNvPr id="10" name="直接连接符 2"/>
          <p:cNvCxnSpPr>
            <a:cxnSpLocks noChangeShapeType="1"/>
          </p:cNvCxnSpPr>
          <p:nvPr/>
        </p:nvCxnSpPr>
        <p:spPr bwMode="auto">
          <a:xfrm>
            <a:off x="5398522" y="4110818"/>
            <a:ext cx="1462849" cy="694668"/>
          </a:xfrm>
          <a:prstGeom prst="line">
            <a:avLst/>
          </a:prstGeom>
          <a:noFill/>
          <a:ln w="9525">
            <a:solidFill>
              <a:srgbClr val="318DA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266" y="3176901"/>
            <a:ext cx="2016758" cy="775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直接连接符 7"/>
          <p:cNvCxnSpPr>
            <a:cxnSpLocks noChangeShapeType="1"/>
          </p:cNvCxnSpPr>
          <p:nvPr/>
        </p:nvCxnSpPr>
        <p:spPr bwMode="auto">
          <a:xfrm>
            <a:off x="5214729" y="4858406"/>
            <a:ext cx="1341501" cy="711674"/>
          </a:xfrm>
          <a:prstGeom prst="line">
            <a:avLst/>
          </a:prstGeom>
          <a:noFill/>
          <a:ln w="9525">
            <a:solidFill>
              <a:srgbClr val="318DA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直接连接符 9"/>
          <p:cNvCxnSpPr>
            <a:cxnSpLocks noChangeShapeType="1"/>
          </p:cNvCxnSpPr>
          <p:nvPr/>
        </p:nvCxnSpPr>
        <p:spPr bwMode="auto">
          <a:xfrm flipV="1">
            <a:off x="5398522" y="3394075"/>
            <a:ext cx="1341502" cy="2037254"/>
          </a:xfrm>
          <a:prstGeom prst="line">
            <a:avLst/>
          </a:prstGeom>
          <a:noFill/>
          <a:ln w="9525">
            <a:solidFill>
              <a:srgbClr val="318DA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085745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BABC8DD-F8B7-4A87-A9EC-A462975CF0B7}"/>
              </a:ext>
            </a:extLst>
          </p:cNvPr>
          <p:cNvGrpSpPr/>
          <p:nvPr/>
        </p:nvGrpSpPr>
        <p:grpSpPr>
          <a:xfrm>
            <a:off x="0" y="148542"/>
            <a:ext cx="12190413" cy="766761"/>
            <a:chOff x="0" y="609552"/>
            <a:chExt cx="12190413" cy="766761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06094BE5-6477-4FDB-9ECD-8FFBB3CA3A1D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318D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5846C607-1AB8-457C-AFEC-B1A30C2074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0361" y="609552"/>
              <a:ext cx="38496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随堂练习</a:t>
              </a:r>
              <a:endParaRPr lang="zh-CN" altLang="en-US" sz="3600" spc="6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680708" y="1716431"/>
            <a:ext cx="3046413" cy="1143000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zh-CN" sz="3000" smtClean="0">
                <a:solidFill>
                  <a:srgbClr val="318DAF"/>
                </a:solidFill>
              </a:rPr>
              <a:t>练  习：</a:t>
            </a:r>
          </a:p>
        </p:txBody>
      </p:sp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1988457" y="2629442"/>
            <a:ext cx="8540750" cy="2319930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zh-CN" altLang="en-US" sz="3000" smtClean="0">
                <a:solidFill>
                  <a:srgbClr val="318DAF"/>
                </a:solidFill>
              </a:rPr>
              <a:t>       我的家乡在</a:t>
            </a:r>
            <a:r>
              <a:rPr lang="en-US" altLang="zh-CN" sz="3000" smtClean="0">
                <a:solidFill>
                  <a:srgbClr val="318DAF"/>
                </a:solidFill>
              </a:rPr>
              <a:t>__________ </a:t>
            </a:r>
            <a:r>
              <a:rPr lang="zh-CN" altLang="en-US" sz="3000" smtClean="0">
                <a:solidFill>
                  <a:srgbClr val="318DAF"/>
                </a:solidFill>
              </a:rPr>
              <a:t>省（直辖市、自治区），位于祖国的</a:t>
            </a:r>
            <a:r>
              <a:rPr lang="en-US" altLang="zh-CN" sz="3000" smtClean="0">
                <a:solidFill>
                  <a:srgbClr val="318DAF"/>
                </a:solidFill>
              </a:rPr>
              <a:t>_________ </a:t>
            </a:r>
            <a:r>
              <a:rPr lang="zh-CN" altLang="en-US" sz="3000" smtClean="0">
                <a:solidFill>
                  <a:srgbClr val="318DAF"/>
                </a:solidFill>
              </a:rPr>
              <a:t>部，相邻的省级行政区有</a:t>
            </a:r>
            <a:r>
              <a:rPr lang="en-US" altLang="zh-CN" sz="3000" smtClean="0">
                <a:solidFill>
                  <a:srgbClr val="318DAF"/>
                </a:solidFill>
              </a:rPr>
              <a:t>________________________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zh-CN" sz="3000" smtClean="0">
                <a:solidFill>
                  <a:srgbClr val="318DAF"/>
                </a:solidFill>
              </a:rPr>
              <a:t>    _______________________________  </a:t>
            </a:r>
            <a:r>
              <a:rPr lang="zh-CN" altLang="en-US" sz="3000" smtClean="0">
                <a:solidFill>
                  <a:srgbClr val="318DAF"/>
                </a:solidFill>
              </a:rPr>
              <a:t>。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4943930" y="2552527"/>
            <a:ext cx="151288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>
                <a:solidFill>
                  <a:srgbClr val="318DAF"/>
                </a:solidFill>
              </a:rPr>
              <a:t>湖   北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5068206" y="3025650"/>
            <a:ext cx="576263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>
                <a:solidFill>
                  <a:srgbClr val="318DAF"/>
                </a:solidFill>
              </a:rPr>
              <a:t>中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447471" y="3449724"/>
            <a:ext cx="151288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>
                <a:solidFill>
                  <a:srgbClr val="318DAF"/>
                </a:solidFill>
              </a:rPr>
              <a:t>安徽省、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3991200" y="3502733"/>
            <a:ext cx="151288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>
                <a:solidFill>
                  <a:srgbClr val="318DAF"/>
                </a:solidFill>
              </a:rPr>
              <a:t>江西省、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5554999" y="3511866"/>
            <a:ext cx="1512887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>
                <a:solidFill>
                  <a:srgbClr val="318DAF"/>
                </a:solidFill>
              </a:rPr>
              <a:t>湖南省、</a:t>
            </a: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2522990" y="4065864"/>
            <a:ext cx="1512887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>
                <a:solidFill>
                  <a:srgbClr val="318DAF"/>
                </a:solidFill>
              </a:rPr>
              <a:t>四川省、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4042112" y="4074997"/>
            <a:ext cx="1512887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>
                <a:solidFill>
                  <a:srgbClr val="318DAF"/>
                </a:solidFill>
              </a:rPr>
              <a:t>陕西省、</a:t>
            </a: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5644469" y="4057556"/>
            <a:ext cx="1512887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>
                <a:solidFill>
                  <a:srgbClr val="318DAF"/>
                </a:solidFill>
              </a:rPr>
              <a:t>河南省</a:t>
            </a:r>
          </a:p>
        </p:txBody>
      </p:sp>
    </p:spTree>
    <p:extLst>
      <p:ext uri="{BB962C8B-B14F-4D97-AF65-F5344CB8AC3E}">
        <p14:creationId xmlns:p14="http://schemas.microsoft.com/office/powerpoint/2010/main" val="1698406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8" grpId="0" build="p" autoUpdateAnimBg="0"/>
      <p:bldP spid="10" grpId="0" autoUpdateAnimBg="0"/>
      <p:bldP spid="12" grpId="0" autoUpdateAnimBg="0"/>
      <p:bldP spid="13" grpId="0" autoUpdateAnimBg="0"/>
      <p:bldP spid="14" grpId="0" autoUpdateAnimBg="0"/>
      <p:bldP spid="15" grpId="0" autoUpdateAnimBg="0"/>
      <p:bldP spid="16" grpId="0" autoUpdateAnimBg="0"/>
      <p:bldP spid="1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 descr="图片包含 天空, 室内&#10;&#10;已生成极高可信度的说明">
            <a:extLst>
              <a:ext uri="{FF2B5EF4-FFF2-40B4-BE49-F238E27FC236}">
                <a16:creationId xmlns="" xmlns:a16="http://schemas.microsoft.com/office/drawing/2014/main" id="{CEE2F14E-8B58-40D8-8DFB-CF3F10B2E3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ADDA95AF-746A-4F4D-A08F-10DBA4EB98FA}"/>
              </a:ext>
            </a:extLst>
          </p:cNvPr>
          <p:cNvGrpSpPr/>
          <p:nvPr/>
        </p:nvGrpSpPr>
        <p:grpSpPr>
          <a:xfrm>
            <a:off x="2710463" y="2692980"/>
            <a:ext cx="6560537" cy="1336104"/>
            <a:chOff x="543113" y="3532584"/>
            <a:chExt cx="5703050" cy="1161469"/>
          </a:xfrm>
          <a:solidFill>
            <a:srgbClr val="629862"/>
          </a:solidFill>
        </p:grpSpPr>
        <p:sp>
          <p:nvSpPr>
            <p:cNvPr id="36" name="椭圆 35">
              <a:extLst>
                <a:ext uri="{FF2B5EF4-FFF2-40B4-BE49-F238E27FC236}">
                  <a16:creationId xmlns="" xmlns:a16="http://schemas.microsoft.com/office/drawing/2014/main" id="{E81BD8BD-C3AD-4434-AB4C-99264CC6562F}"/>
                </a:ext>
              </a:extLst>
            </p:cNvPr>
            <p:cNvSpPr/>
            <p:nvPr/>
          </p:nvSpPr>
          <p:spPr>
            <a:xfrm>
              <a:off x="543113" y="3571691"/>
              <a:ext cx="465137" cy="463550"/>
            </a:xfrm>
            <a:prstGeom prst="ellipse">
              <a:avLst/>
            </a:prstGeom>
            <a:solidFill>
              <a:srgbClr val="318D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noProof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zh-CN" altLang="en-US" sz="20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7" name="椭圆 36">
              <a:extLst>
                <a:ext uri="{FF2B5EF4-FFF2-40B4-BE49-F238E27FC236}">
                  <a16:creationId xmlns="" xmlns:a16="http://schemas.microsoft.com/office/drawing/2014/main" id="{8356B660-873E-4A72-99A8-90FBBE1E5CCC}"/>
                </a:ext>
              </a:extLst>
            </p:cNvPr>
            <p:cNvSpPr/>
            <p:nvPr/>
          </p:nvSpPr>
          <p:spPr>
            <a:xfrm>
              <a:off x="543114" y="4228915"/>
              <a:ext cx="465137" cy="465138"/>
            </a:xfrm>
            <a:prstGeom prst="ellipse">
              <a:avLst/>
            </a:prstGeom>
            <a:solidFill>
              <a:srgbClr val="318D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noProof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zh-CN" altLang="en-US" sz="20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8" name="椭圆 37">
              <a:extLst>
                <a:ext uri="{FF2B5EF4-FFF2-40B4-BE49-F238E27FC236}">
                  <a16:creationId xmlns="" xmlns:a16="http://schemas.microsoft.com/office/drawing/2014/main" id="{BDC2AD48-2EDE-4C57-AEFC-B3147955AC37}"/>
                </a:ext>
              </a:extLst>
            </p:cNvPr>
            <p:cNvSpPr/>
            <p:nvPr/>
          </p:nvSpPr>
          <p:spPr>
            <a:xfrm>
              <a:off x="3524130" y="3532584"/>
              <a:ext cx="465137" cy="463550"/>
            </a:xfrm>
            <a:prstGeom prst="ellipse">
              <a:avLst/>
            </a:prstGeom>
            <a:solidFill>
              <a:srgbClr val="318D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noProof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zh-CN" altLang="en-US" sz="20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9" name="椭圆 38">
              <a:extLst>
                <a:ext uri="{FF2B5EF4-FFF2-40B4-BE49-F238E27FC236}">
                  <a16:creationId xmlns="" xmlns:a16="http://schemas.microsoft.com/office/drawing/2014/main" id="{4E72760F-01E0-4B05-AC41-0B5B31B9A46E}"/>
                </a:ext>
              </a:extLst>
            </p:cNvPr>
            <p:cNvSpPr/>
            <p:nvPr/>
          </p:nvSpPr>
          <p:spPr>
            <a:xfrm>
              <a:off x="3524130" y="4189807"/>
              <a:ext cx="465137" cy="465137"/>
            </a:xfrm>
            <a:prstGeom prst="ellipse">
              <a:avLst/>
            </a:prstGeom>
            <a:solidFill>
              <a:srgbClr val="318D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noProof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endParaRPr lang="zh-CN" altLang="en-US" sz="20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1" name="矩形 40">
              <a:extLst>
                <a:ext uri="{FF2B5EF4-FFF2-40B4-BE49-F238E27FC236}">
                  <a16:creationId xmlns="" xmlns:a16="http://schemas.microsoft.com/office/drawing/2014/main" id="{1E12B821-A8FE-4AF2-958A-18D54AAC1EC5}"/>
                </a:ext>
              </a:extLst>
            </p:cNvPr>
            <p:cNvSpPr/>
            <p:nvPr/>
          </p:nvSpPr>
          <p:spPr>
            <a:xfrm>
              <a:off x="1085529" y="3588958"/>
              <a:ext cx="2179618" cy="401323"/>
            </a:xfrm>
            <a:prstGeom prst="rect">
              <a:avLst/>
            </a:prstGeom>
            <a:noFill/>
            <a:ln>
              <a:solidFill>
                <a:srgbClr val="318DAF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2400" spc="600" noProof="1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</a:t>
              </a:r>
              <a:r>
                <a:rPr lang="zh-CN" altLang="en-US" sz="2400" spc="600" noProof="1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前导读</a:t>
              </a:r>
              <a:endParaRPr lang="zh-CN" altLang="en-US" sz="2400" spc="600" noProof="1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42" name="矩形 41">
              <a:extLst>
                <a:ext uri="{FF2B5EF4-FFF2-40B4-BE49-F238E27FC236}">
                  <a16:creationId xmlns="" xmlns:a16="http://schemas.microsoft.com/office/drawing/2014/main" id="{13298C98-D1BF-4526-87F0-66F18C7D7BCC}"/>
                </a:ext>
              </a:extLst>
            </p:cNvPr>
            <p:cNvSpPr/>
            <p:nvPr/>
          </p:nvSpPr>
          <p:spPr>
            <a:xfrm>
              <a:off x="1085529" y="4234320"/>
              <a:ext cx="2179618" cy="401323"/>
            </a:xfrm>
            <a:prstGeom prst="rect">
              <a:avLst/>
            </a:prstGeom>
            <a:noFill/>
            <a:ln>
              <a:solidFill>
                <a:srgbClr val="318DAF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2400" spc="600" noProof="1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2400" spc="600" noProof="1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43" name="矩形 42">
              <a:extLst>
                <a:ext uri="{FF2B5EF4-FFF2-40B4-BE49-F238E27FC236}">
                  <a16:creationId xmlns="" xmlns:a16="http://schemas.microsoft.com/office/drawing/2014/main" id="{943634E6-A841-4986-A1BC-16CCC0460A02}"/>
                </a:ext>
              </a:extLst>
            </p:cNvPr>
            <p:cNvSpPr/>
            <p:nvPr/>
          </p:nvSpPr>
          <p:spPr>
            <a:xfrm>
              <a:off x="4066545" y="3547964"/>
              <a:ext cx="2179618" cy="401323"/>
            </a:xfrm>
            <a:prstGeom prst="rect">
              <a:avLst/>
            </a:prstGeom>
            <a:noFill/>
            <a:ln>
              <a:solidFill>
                <a:srgbClr val="318DAF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2400" spc="600" noProof="1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字词积累</a:t>
              </a:r>
              <a:endParaRPr lang="zh-CN" altLang="en-US" sz="2400" spc="600" noProof="1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44" name="矩形 43">
              <a:extLst>
                <a:ext uri="{FF2B5EF4-FFF2-40B4-BE49-F238E27FC236}">
                  <a16:creationId xmlns="" xmlns:a16="http://schemas.microsoft.com/office/drawing/2014/main" id="{BDD599FC-0BFB-474E-9801-1511C264CBBD}"/>
                </a:ext>
              </a:extLst>
            </p:cNvPr>
            <p:cNvSpPr/>
            <p:nvPr/>
          </p:nvSpPr>
          <p:spPr>
            <a:xfrm>
              <a:off x="4066545" y="4208293"/>
              <a:ext cx="2179618" cy="401323"/>
            </a:xfrm>
            <a:prstGeom prst="rect">
              <a:avLst/>
            </a:prstGeom>
            <a:noFill/>
            <a:ln>
              <a:solidFill>
                <a:srgbClr val="318DAF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2400" spc="600" noProof="1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知识拓展</a:t>
              </a:r>
              <a:endParaRPr lang="zh-CN" altLang="en-US" sz="2400" spc="600" noProof="1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D7D8C8A7-48B0-42D9-A2CF-A22F7A800014}"/>
              </a:ext>
            </a:extLst>
          </p:cNvPr>
          <p:cNvGrpSpPr/>
          <p:nvPr/>
        </p:nvGrpSpPr>
        <p:grpSpPr>
          <a:xfrm>
            <a:off x="3770512" y="1363263"/>
            <a:ext cx="4401938" cy="963566"/>
            <a:chOff x="3238500" y="3122351"/>
            <a:chExt cx="5729514" cy="734903"/>
          </a:xfrm>
        </p:grpSpPr>
        <p:sp>
          <p:nvSpPr>
            <p:cNvPr id="49" name="文本框 283">
              <a:extLst>
                <a:ext uri="{FF2B5EF4-FFF2-40B4-BE49-F238E27FC236}">
                  <a16:creationId xmlns="" xmlns:a16="http://schemas.microsoft.com/office/drawing/2014/main" id="{3D0344AB-6CE2-4414-929E-D0E7633625C2}"/>
                </a:ext>
              </a:extLst>
            </p:cNvPr>
            <p:cNvSpPr txBox="1"/>
            <p:nvPr/>
          </p:nvSpPr>
          <p:spPr>
            <a:xfrm>
              <a:off x="3421813" y="3122351"/>
              <a:ext cx="5342943" cy="70421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b="1" spc="600" dirty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主目录</a:t>
              </a:r>
            </a:p>
          </p:txBody>
        </p:sp>
        <p:grpSp>
          <p:nvGrpSpPr>
            <p:cNvPr id="50" name="组合 49">
              <a:extLst>
                <a:ext uri="{FF2B5EF4-FFF2-40B4-BE49-F238E27FC236}">
                  <a16:creationId xmlns="" xmlns:a16="http://schemas.microsoft.com/office/drawing/2014/main" id="{EC1B104E-00D2-4CC4-BBD6-E9246CC15E2E}"/>
                </a:ext>
              </a:extLst>
            </p:cNvPr>
            <p:cNvGrpSpPr/>
            <p:nvPr/>
          </p:nvGrpSpPr>
          <p:grpSpPr>
            <a:xfrm>
              <a:off x="3238500" y="3156496"/>
              <a:ext cx="5729514" cy="700758"/>
              <a:chOff x="3200400" y="3156496"/>
              <a:chExt cx="5729514" cy="700758"/>
            </a:xfrm>
          </p:grpSpPr>
          <p:cxnSp>
            <p:nvCxnSpPr>
              <p:cNvPr id="51" name="直接连接符 50">
                <a:extLst>
                  <a:ext uri="{FF2B5EF4-FFF2-40B4-BE49-F238E27FC236}">
                    <a16:creationId xmlns="" xmlns:a16="http://schemas.microsoft.com/office/drawing/2014/main" id="{544F4B54-388D-4D52-B952-6CB5928FF82B}"/>
                  </a:ext>
                </a:extLst>
              </p:cNvPr>
              <p:cNvCxnSpPr/>
              <p:nvPr/>
            </p:nvCxnSpPr>
            <p:spPr>
              <a:xfrm>
                <a:off x="3214915" y="3156496"/>
                <a:ext cx="5714999" cy="0"/>
              </a:xfrm>
              <a:prstGeom prst="line">
                <a:avLst/>
              </a:prstGeom>
              <a:ln>
                <a:solidFill>
                  <a:srgbClr val="318DA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>
                <a:extLst>
                  <a:ext uri="{FF2B5EF4-FFF2-40B4-BE49-F238E27FC236}">
                    <a16:creationId xmlns="" xmlns:a16="http://schemas.microsoft.com/office/drawing/2014/main" id="{12DEF1F5-2D53-4EB8-A888-B5F56F264C79}"/>
                  </a:ext>
                </a:extLst>
              </p:cNvPr>
              <p:cNvCxnSpPr/>
              <p:nvPr/>
            </p:nvCxnSpPr>
            <p:spPr>
              <a:xfrm>
                <a:off x="3200400" y="3857254"/>
                <a:ext cx="5714999" cy="0"/>
              </a:xfrm>
              <a:prstGeom prst="line">
                <a:avLst/>
              </a:prstGeom>
              <a:ln>
                <a:solidFill>
                  <a:srgbClr val="318DA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751631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4" presetID="2" presetClass="entr" presetSubtype="8" fill="hold" nodeType="after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16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17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天空, 室内&#10;&#10;已生成极高可信度的说明">
            <a:extLst>
              <a:ext uri="{FF2B5EF4-FFF2-40B4-BE49-F238E27FC236}">
                <a16:creationId xmlns="" xmlns:a16="http://schemas.microsoft.com/office/drawing/2014/main" id="{E252ED4C-025D-417C-A3C7-3753D7FAB3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42AF3EEF-B3B2-4FC1-9C8F-A62ED63D9D29}"/>
              </a:ext>
            </a:extLst>
          </p:cNvPr>
          <p:cNvGrpSpPr/>
          <p:nvPr/>
        </p:nvGrpSpPr>
        <p:grpSpPr>
          <a:xfrm>
            <a:off x="4127925" y="1630790"/>
            <a:ext cx="3632684" cy="918796"/>
            <a:chOff x="3238500" y="3156496"/>
            <a:chExt cx="5729514" cy="700758"/>
          </a:xfrm>
        </p:grpSpPr>
        <p:sp>
          <p:nvSpPr>
            <p:cNvPr id="19" name="文本框 283">
              <a:extLst>
                <a:ext uri="{FF2B5EF4-FFF2-40B4-BE49-F238E27FC236}">
                  <a16:creationId xmlns="" xmlns:a16="http://schemas.microsoft.com/office/drawing/2014/main" id="{CB843F4B-013E-4A6E-9A95-F95E7DEAB99C}"/>
                </a:ext>
              </a:extLst>
            </p:cNvPr>
            <p:cNvSpPr txBox="1"/>
            <p:nvPr/>
          </p:nvSpPr>
          <p:spPr>
            <a:xfrm>
              <a:off x="3572043" y="3180467"/>
              <a:ext cx="5342942" cy="6337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b="1" spc="600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第四部</a:t>
              </a:r>
              <a:r>
                <a:rPr lang="zh-CN" altLang="en-US" sz="4800" b="1" spc="600" dirty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分</a:t>
              </a:r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EB631E28-1363-472C-90C5-421BDD72FB00}"/>
                </a:ext>
              </a:extLst>
            </p:cNvPr>
            <p:cNvGrpSpPr/>
            <p:nvPr/>
          </p:nvGrpSpPr>
          <p:grpSpPr>
            <a:xfrm>
              <a:off x="3238500" y="3156496"/>
              <a:ext cx="5729514" cy="700758"/>
              <a:chOff x="3200400" y="3156496"/>
              <a:chExt cx="5729514" cy="700758"/>
            </a:xfrm>
          </p:grpSpPr>
          <p:cxnSp>
            <p:nvCxnSpPr>
              <p:cNvPr id="21" name="直接连接符 20">
                <a:extLst>
                  <a:ext uri="{FF2B5EF4-FFF2-40B4-BE49-F238E27FC236}">
                    <a16:creationId xmlns="" xmlns:a16="http://schemas.microsoft.com/office/drawing/2014/main" id="{BE018AFA-8881-48A8-AAF6-AD7C2EC3ACB5}"/>
                  </a:ext>
                </a:extLst>
              </p:cNvPr>
              <p:cNvCxnSpPr/>
              <p:nvPr/>
            </p:nvCxnSpPr>
            <p:spPr>
              <a:xfrm>
                <a:off x="3214915" y="3156496"/>
                <a:ext cx="5714999" cy="0"/>
              </a:xfrm>
              <a:prstGeom prst="line">
                <a:avLst/>
              </a:prstGeom>
              <a:ln>
                <a:solidFill>
                  <a:srgbClr val="318DA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63C78BE0-C2D5-44C8-AC22-0B086D14FAA7}"/>
                  </a:ext>
                </a:extLst>
              </p:cNvPr>
              <p:cNvCxnSpPr/>
              <p:nvPr/>
            </p:nvCxnSpPr>
            <p:spPr>
              <a:xfrm>
                <a:off x="3200400" y="3857254"/>
                <a:ext cx="5714999" cy="0"/>
              </a:xfrm>
              <a:prstGeom prst="line">
                <a:avLst/>
              </a:prstGeom>
              <a:ln>
                <a:solidFill>
                  <a:srgbClr val="318DA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54AE11CC-3179-4F75-9985-FEA86DDC90FC}"/>
              </a:ext>
            </a:extLst>
          </p:cNvPr>
          <p:cNvGrpSpPr/>
          <p:nvPr/>
        </p:nvGrpSpPr>
        <p:grpSpPr>
          <a:xfrm>
            <a:off x="4149087" y="2614739"/>
            <a:ext cx="3619518" cy="1159054"/>
            <a:chOff x="5624539" y="2689005"/>
            <a:chExt cx="3619518" cy="1159054"/>
          </a:xfrm>
        </p:grpSpPr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B3D00ABC-7E58-4DE7-AEB8-D8D0C55FE813}"/>
                </a:ext>
              </a:extLst>
            </p:cNvPr>
            <p:cNvSpPr/>
            <p:nvPr/>
          </p:nvSpPr>
          <p:spPr>
            <a:xfrm>
              <a:off x="6118735" y="2689005"/>
              <a:ext cx="2646878" cy="7848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zh-CN" altLang="en-US" sz="4500" spc="300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知识拓展</a:t>
              </a:r>
              <a:endParaRPr kumimoji="1" lang="zh-CN" altLang="en-US" sz="4500" spc="3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2E58ED27-4759-4474-BDD6-4C85235BB4CA}"/>
                </a:ext>
              </a:extLst>
            </p:cNvPr>
            <p:cNvSpPr/>
            <p:nvPr/>
          </p:nvSpPr>
          <p:spPr>
            <a:xfrm>
              <a:off x="5624539" y="3435638"/>
              <a:ext cx="3619518" cy="4124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点击此处添加文本内容，如关键词、部分简单介绍等。点击此处添加文本内容如关键词、部分简单介绍等。点击此处添加文本内容，如关键词、部分简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985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BABC8DD-F8B7-4A87-A9EC-A462975CF0B7}"/>
              </a:ext>
            </a:extLst>
          </p:cNvPr>
          <p:cNvGrpSpPr/>
          <p:nvPr/>
        </p:nvGrpSpPr>
        <p:grpSpPr>
          <a:xfrm>
            <a:off x="0" y="148542"/>
            <a:ext cx="12190413" cy="766761"/>
            <a:chOff x="0" y="609552"/>
            <a:chExt cx="12190413" cy="766761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06094BE5-6477-4FDB-9ECD-8FFBB3CA3A1D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318D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5846C607-1AB8-457C-AFEC-B1A30C2074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0361" y="609552"/>
              <a:ext cx="38496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知识拓展</a:t>
              </a:r>
              <a:endParaRPr lang="zh-CN" altLang="en-US" sz="3600" spc="6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58671" y="2278743"/>
            <a:ext cx="12666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 smtClean="0">
                <a:solidFill>
                  <a:srgbClr val="318DAF"/>
                </a:solidFill>
                <a:latin typeface="Times New Roman" panose="02020603050405020304" pitchFamily="18" charset="0"/>
                <a:ea typeface="楷体_GB2312" pitchFamily="49" charset="-122"/>
              </a:rPr>
              <a:t>猜</a:t>
            </a:r>
            <a:r>
              <a:rPr kumimoji="1" lang="zh-CN" altLang="en-US" sz="2800" b="1">
                <a:solidFill>
                  <a:srgbClr val="318DAF"/>
                </a:solidFill>
                <a:latin typeface="Times New Roman" panose="02020603050405020304" pitchFamily="18" charset="0"/>
                <a:ea typeface="楷体_GB2312" pitchFamily="49" charset="-122"/>
              </a:rPr>
              <a:t>车牌</a:t>
            </a:r>
          </a:p>
        </p:txBody>
      </p: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2815771" y="3040743"/>
            <a:ext cx="7010400" cy="2274888"/>
            <a:chOff x="768" y="2016"/>
            <a:chExt cx="4416" cy="1433"/>
          </a:xfrm>
        </p:grpSpPr>
        <p:pic>
          <p:nvPicPr>
            <p:cNvPr id="10" name="Picture 8" descr="车牌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2016"/>
              <a:ext cx="1968" cy="1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9" descr="车牌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4" y="2016"/>
              <a:ext cx="2160" cy="1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909434" y="1669143"/>
            <a:ext cx="317106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3200" b="1" smtClean="0">
                <a:solidFill>
                  <a:srgbClr val="318DAF"/>
                </a:solidFill>
                <a:latin typeface="Times New Roman" panose="02020603050405020304" pitchFamily="18" charset="0"/>
                <a:ea typeface="楷体_GB2312" pitchFamily="49" charset="-122"/>
              </a:rPr>
              <a:t>地</a:t>
            </a:r>
            <a:r>
              <a:rPr kumimoji="1" lang="zh-CN" altLang="en-US" sz="3200" b="1">
                <a:solidFill>
                  <a:srgbClr val="318DAF"/>
                </a:solidFill>
                <a:latin typeface="Times New Roman" panose="02020603050405020304" pitchFamily="18" charset="0"/>
                <a:ea typeface="楷体_GB2312" pitchFamily="49" charset="-122"/>
              </a:rPr>
              <a:t>图知识小游戏 </a:t>
            </a:r>
          </a:p>
        </p:txBody>
      </p:sp>
    </p:spTree>
    <p:extLst>
      <p:ext uri="{BB962C8B-B14F-4D97-AF65-F5344CB8AC3E}">
        <p14:creationId xmlns:p14="http://schemas.microsoft.com/office/powerpoint/2010/main" val="2916723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BABC8DD-F8B7-4A87-A9EC-A462975CF0B7}"/>
              </a:ext>
            </a:extLst>
          </p:cNvPr>
          <p:cNvGrpSpPr/>
          <p:nvPr/>
        </p:nvGrpSpPr>
        <p:grpSpPr>
          <a:xfrm>
            <a:off x="0" y="148542"/>
            <a:ext cx="12190413" cy="766761"/>
            <a:chOff x="0" y="609552"/>
            <a:chExt cx="12190413" cy="766761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06094BE5-6477-4FDB-9ECD-8FFBB3CA3A1D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318D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5846C607-1AB8-457C-AFEC-B1A30C2074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0361" y="609552"/>
              <a:ext cx="38496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知识拓展</a:t>
              </a:r>
              <a:endParaRPr lang="zh-CN" altLang="en-US" sz="3600" spc="6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5" name="Picture 3" descr="04"/>
          <p:cNvPicPr>
            <a:picLocks noChangeAspect="1" noChangeArrowheads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143" y="1480003"/>
            <a:ext cx="24463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3185206" y="2754766"/>
            <a:ext cx="6859587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zh-CN" altLang="en-US" sz="2800" b="1">
                <a:solidFill>
                  <a:srgbClr val="318DAF"/>
                </a:solidFill>
                <a:latin typeface="Times New Roman" panose="02020603050405020304" pitchFamily="18" charset="0"/>
                <a:ea typeface="楷体_GB2312" pitchFamily="49" charset="-122"/>
              </a:rPr>
              <a:t>◇ 回家问爸爸妈妈，你的籍贯在哪儿，</a:t>
            </a:r>
            <a:br>
              <a:rPr kumimoji="1" lang="zh-CN" altLang="en-US" sz="2800" b="1">
                <a:solidFill>
                  <a:srgbClr val="318DAF"/>
                </a:solidFill>
                <a:latin typeface="Times New Roman" panose="02020603050405020304" pitchFamily="18" charset="0"/>
                <a:ea typeface="楷体_GB2312" pitchFamily="49" charset="-122"/>
              </a:rPr>
            </a:br>
            <a:r>
              <a:rPr kumimoji="1" lang="zh-CN" altLang="en-US" sz="2800" b="1">
                <a:solidFill>
                  <a:srgbClr val="318DAF"/>
                </a:solidFill>
                <a:latin typeface="Times New Roman" panose="02020603050405020304" pitchFamily="18" charset="0"/>
                <a:ea typeface="楷体_GB2312" pitchFamily="49" charset="-122"/>
              </a:rPr>
              <a:t>　 老家是什么样子，老家还有哪些</a:t>
            </a:r>
            <a:br>
              <a:rPr kumimoji="1" lang="zh-CN" altLang="en-US" sz="2800" b="1">
                <a:solidFill>
                  <a:srgbClr val="318DAF"/>
                </a:solidFill>
                <a:latin typeface="Times New Roman" panose="02020603050405020304" pitchFamily="18" charset="0"/>
                <a:ea typeface="楷体_GB2312" pitchFamily="49" charset="-122"/>
              </a:rPr>
            </a:br>
            <a:r>
              <a:rPr kumimoji="1" lang="zh-CN" altLang="en-US" sz="2800" b="1">
                <a:solidFill>
                  <a:srgbClr val="318DAF"/>
                </a:solidFill>
                <a:latin typeface="Times New Roman" panose="02020603050405020304" pitchFamily="18" charset="0"/>
                <a:ea typeface="楷体_GB2312" pitchFamily="49" charset="-122"/>
              </a:rPr>
              <a:t>　 亲戚等。 </a:t>
            </a:r>
          </a:p>
        </p:txBody>
      </p:sp>
    </p:spTree>
    <p:extLst>
      <p:ext uri="{BB962C8B-B14F-4D97-AF65-F5344CB8AC3E}">
        <p14:creationId xmlns:p14="http://schemas.microsoft.com/office/powerpoint/2010/main" val="3796942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BABC8DD-F8B7-4A87-A9EC-A462975CF0B7}"/>
              </a:ext>
            </a:extLst>
          </p:cNvPr>
          <p:cNvGrpSpPr/>
          <p:nvPr/>
        </p:nvGrpSpPr>
        <p:grpSpPr>
          <a:xfrm>
            <a:off x="0" y="148542"/>
            <a:ext cx="12190413" cy="766761"/>
            <a:chOff x="0" y="609552"/>
            <a:chExt cx="12190413" cy="766761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06094BE5-6477-4FDB-9ECD-8FFBB3CA3A1D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318D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5846C607-1AB8-457C-AFEC-B1A30C2074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0361" y="609552"/>
              <a:ext cx="38496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知识拓展</a:t>
              </a:r>
              <a:endParaRPr lang="zh-CN" altLang="en-US" sz="3600" spc="6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150721" y="2405290"/>
            <a:ext cx="8353425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>
                <a:solidFill>
                  <a:srgbClr val="318DAF"/>
                </a:solidFill>
              </a:rPr>
              <a:t>       每个人都有自己的家乡，每个人的家乡都是祖国的一部分，你的家乡、我的家乡和他的家乡，组成了我们伟大的祖国。只有我们都热爱自己的家乡，努力建设家乡，家乡才能富裕，国家才能富强，爱祖国要从爱家乡、建设家乡做起。 </a:t>
            </a:r>
          </a:p>
        </p:txBody>
      </p:sp>
    </p:spTree>
    <p:extLst>
      <p:ext uri="{BB962C8B-B14F-4D97-AF65-F5344CB8AC3E}">
        <p14:creationId xmlns:p14="http://schemas.microsoft.com/office/powerpoint/2010/main" val="1580615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天空, 室内&#10;&#10;已生成极高可信度的说明">
            <a:extLst>
              <a:ext uri="{FF2B5EF4-FFF2-40B4-BE49-F238E27FC236}">
                <a16:creationId xmlns="" xmlns:a16="http://schemas.microsoft.com/office/drawing/2014/main" id="{F76EE00D-3CE5-406D-9F71-4ABD454EF6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D3AC123E-16D3-4757-B3CF-1F462C741A7C}"/>
              </a:ext>
            </a:extLst>
          </p:cNvPr>
          <p:cNvSpPr/>
          <p:nvPr/>
        </p:nvSpPr>
        <p:spPr>
          <a:xfrm>
            <a:off x="2428315" y="2107320"/>
            <a:ext cx="73788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同学们下课啦</a:t>
            </a:r>
            <a:r>
              <a:rPr lang="en-US" altLang="zh-CN" sz="6000" b="1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6000" b="1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再见</a:t>
            </a:r>
            <a:r>
              <a:rPr lang="en-US" altLang="zh-CN" sz="6000" b="1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!</a:t>
            </a:r>
            <a:endParaRPr lang="zh-CN" altLang="en-US" sz="6000" b="1" dirty="0">
              <a:solidFill>
                <a:srgbClr val="318DA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F63CC886-F7E6-4957-8BC9-A84133AECA28}"/>
              </a:ext>
            </a:extLst>
          </p:cNvPr>
          <p:cNvSpPr txBox="1"/>
          <p:nvPr/>
        </p:nvSpPr>
        <p:spPr>
          <a:xfrm>
            <a:off x="2885165" y="3178453"/>
            <a:ext cx="6433006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15" name="TextBox 4">
            <a:extLst>
              <a:ext uri="{FF2B5EF4-FFF2-40B4-BE49-F238E27FC236}">
                <a16:creationId xmlns="" xmlns:a16="http://schemas.microsoft.com/office/drawing/2014/main" id="{B322BF14-991E-443A-8A2D-161E1F9D5678}"/>
              </a:ext>
            </a:extLst>
          </p:cNvPr>
          <p:cNvSpPr txBox="1"/>
          <p:nvPr/>
        </p:nvSpPr>
        <p:spPr>
          <a:xfrm>
            <a:off x="2629974" y="1617716"/>
            <a:ext cx="689049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人教版四年级教学课件</a:t>
            </a:r>
            <a:r>
              <a:rPr lang="en-US" altLang="zh-CN" sz="26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PPT</a:t>
            </a:r>
            <a:r>
              <a:rPr lang="zh-CN" altLang="en-US" sz="26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模板</a:t>
            </a:r>
            <a:r>
              <a:rPr lang="en-US" altLang="zh-CN" sz="26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·</a:t>
            </a:r>
            <a:r>
              <a:rPr lang="zh-CN" altLang="en-US" sz="26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小学</a:t>
            </a:r>
          </a:p>
        </p:txBody>
      </p:sp>
    </p:spTree>
    <p:extLst>
      <p:ext uri="{BB962C8B-B14F-4D97-AF65-F5344CB8AC3E}">
        <p14:creationId xmlns:p14="http://schemas.microsoft.com/office/powerpoint/2010/main" val="3892404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225" y="2947116"/>
            <a:ext cx="596822" cy="656705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1731" y="2950722"/>
            <a:ext cx="9358681" cy="65713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77" tIns="0" rIns="179977" bIns="0" anchor="ctr"/>
          <a:lstStyle/>
          <a:p>
            <a:pPr algn="ctr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3049"/>
            <a:ext cx="9311063" cy="77517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1063" y="2179009"/>
            <a:ext cx="853590" cy="779216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494" y="3921752"/>
            <a:ext cx="6905510" cy="203110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64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天空, 室内&#10;&#10;已生成极高可信度的说明">
            <a:extLst>
              <a:ext uri="{FF2B5EF4-FFF2-40B4-BE49-F238E27FC236}">
                <a16:creationId xmlns="" xmlns:a16="http://schemas.microsoft.com/office/drawing/2014/main" id="{E252ED4C-025D-417C-A3C7-3753D7FAB3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42AF3EEF-B3B2-4FC1-9C8F-A62ED63D9D29}"/>
              </a:ext>
            </a:extLst>
          </p:cNvPr>
          <p:cNvGrpSpPr/>
          <p:nvPr/>
        </p:nvGrpSpPr>
        <p:grpSpPr>
          <a:xfrm>
            <a:off x="4127925" y="1630790"/>
            <a:ext cx="3632684" cy="918796"/>
            <a:chOff x="3238500" y="3156496"/>
            <a:chExt cx="5729514" cy="700758"/>
          </a:xfrm>
        </p:grpSpPr>
        <p:sp>
          <p:nvSpPr>
            <p:cNvPr id="19" name="文本框 283">
              <a:extLst>
                <a:ext uri="{FF2B5EF4-FFF2-40B4-BE49-F238E27FC236}">
                  <a16:creationId xmlns="" xmlns:a16="http://schemas.microsoft.com/office/drawing/2014/main" id="{CB843F4B-013E-4A6E-9A95-F95E7DEAB99C}"/>
                </a:ext>
              </a:extLst>
            </p:cNvPr>
            <p:cNvSpPr txBox="1"/>
            <p:nvPr/>
          </p:nvSpPr>
          <p:spPr>
            <a:xfrm>
              <a:off x="3572043" y="3180467"/>
              <a:ext cx="5342942" cy="6337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b="1" spc="600" dirty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第一部分</a:t>
              </a:r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EB631E28-1363-472C-90C5-421BDD72FB00}"/>
                </a:ext>
              </a:extLst>
            </p:cNvPr>
            <p:cNvGrpSpPr/>
            <p:nvPr/>
          </p:nvGrpSpPr>
          <p:grpSpPr>
            <a:xfrm>
              <a:off x="3238500" y="3156496"/>
              <a:ext cx="5729514" cy="700758"/>
              <a:chOff x="3200400" y="3156496"/>
              <a:chExt cx="5729514" cy="700758"/>
            </a:xfrm>
          </p:grpSpPr>
          <p:cxnSp>
            <p:nvCxnSpPr>
              <p:cNvPr id="21" name="直接连接符 20">
                <a:extLst>
                  <a:ext uri="{FF2B5EF4-FFF2-40B4-BE49-F238E27FC236}">
                    <a16:creationId xmlns="" xmlns:a16="http://schemas.microsoft.com/office/drawing/2014/main" id="{BE018AFA-8881-48A8-AAF6-AD7C2EC3ACB5}"/>
                  </a:ext>
                </a:extLst>
              </p:cNvPr>
              <p:cNvCxnSpPr/>
              <p:nvPr/>
            </p:nvCxnSpPr>
            <p:spPr>
              <a:xfrm>
                <a:off x="3214915" y="3156496"/>
                <a:ext cx="5714999" cy="0"/>
              </a:xfrm>
              <a:prstGeom prst="line">
                <a:avLst/>
              </a:prstGeom>
              <a:ln>
                <a:solidFill>
                  <a:srgbClr val="318DA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63C78BE0-C2D5-44C8-AC22-0B086D14FAA7}"/>
                  </a:ext>
                </a:extLst>
              </p:cNvPr>
              <p:cNvCxnSpPr/>
              <p:nvPr/>
            </p:nvCxnSpPr>
            <p:spPr>
              <a:xfrm>
                <a:off x="3200400" y="3857254"/>
                <a:ext cx="5714999" cy="0"/>
              </a:xfrm>
              <a:prstGeom prst="line">
                <a:avLst/>
              </a:prstGeom>
              <a:ln>
                <a:solidFill>
                  <a:srgbClr val="318DA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54AE11CC-3179-4F75-9985-FEA86DDC90FC}"/>
              </a:ext>
            </a:extLst>
          </p:cNvPr>
          <p:cNvGrpSpPr/>
          <p:nvPr/>
        </p:nvGrpSpPr>
        <p:grpSpPr>
          <a:xfrm>
            <a:off x="4149087" y="2614739"/>
            <a:ext cx="3619518" cy="1159054"/>
            <a:chOff x="5624539" y="2689005"/>
            <a:chExt cx="3619518" cy="1159054"/>
          </a:xfrm>
        </p:grpSpPr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B3D00ABC-7E58-4DE7-AEB8-D8D0C55FE813}"/>
                </a:ext>
              </a:extLst>
            </p:cNvPr>
            <p:cNvSpPr/>
            <p:nvPr/>
          </p:nvSpPr>
          <p:spPr>
            <a:xfrm>
              <a:off x="6118735" y="2689005"/>
              <a:ext cx="2646878" cy="7848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zh-CN" altLang="en-US" sz="4500" spc="300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课前导读</a:t>
              </a:r>
              <a:endParaRPr kumimoji="1" lang="zh-CN" altLang="en-US" sz="4500" spc="3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2E58ED27-4759-4474-BDD6-4C85235BB4CA}"/>
                </a:ext>
              </a:extLst>
            </p:cNvPr>
            <p:cNvSpPr/>
            <p:nvPr/>
          </p:nvSpPr>
          <p:spPr>
            <a:xfrm>
              <a:off x="5624539" y="3435638"/>
              <a:ext cx="3619518" cy="4124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点击此处添加文本内容，如关键词、部分简单介绍等。点击此处添加文本内容如关键词、部分简单介绍等。点击此处添加文本内容，如关键词、部分简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4804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BABC8DD-F8B7-4A87-A9EC-A462975CF0B7}"/>
              </a:ext>
            </a:extLst>
          </p:cNvPr>
          <p:cNvGrpSpPr/>
          <p:nvPr/>
        </p:nvGrpSpPr>
        <p:grpSpPr>
          <a:xfrm>
            <a:off x="0" y="148542"/>
            <a:ext cx="12190413" cy="766761"/>
            <a:chOff x="0" y="609552"/>
            <a:chExt cx="12190413" cy="766761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06094BE5-6477-4FDB-9ECD-8FFBB3CA3A1D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318D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5846C607-1AB8-457C-AFEC-B1A30C2074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0361" y="609552"/>
              <a:ext cx="38496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课前导读</a:t>
              </a:r>
              <a:endParaRPr lang="zh-CN" altLang="en-US" sz="3600" spc="6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568020" y="1717449"/>
            <a:ext cx="34480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3200">
                <a:solidFill>
                  <a:srgbClr val="318DAF"/>
                </a:solidFill>
                <a:latin typeface="楷体_GB2312" pitchFamily="49" charset="-122"/>
                <a:ea typeface="楷体_GB2312" pitchFamily="49" charset="-122"/>
              </a:rPr>
              <a:t>一、看地图找家乡</a:t>
            </a:r>
          </a:p>
        </p:txBody>
      </p:sp>
      <p:grpSp>
        <p:nvGrpSpPr>
          <p:cNvPr id="8" name="Group 16"/>
          <p:cNvGrpSpPr>
            <a:grpSpLocks/>
          </p:cNvGrpSpPr>
          <p:nvPr/>
        </p:nvGrpSpPr>
        <p:grpSpPr bwMode="auto">
          <a:xfrm>
            <a:off x="3207657" y="2525486"/>
            <a:ext cx="6748463" cy="2576513"/>
            <a:chOff x="576" y="1536"/>
            <a:chExt cx="4251" cy="1623"/>
          </a:xfrm>
        </p:grpSpPr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1584" y="1536"/>
              <a:ext cx="191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2800">
                  <a:solidFill>
                    <a:srgbClr val="318DAF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大家一起找一找：</a:t>
              </a:r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1632" y="1959"/>
              <a:ext cx="24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2800">
                  <a:solidFill>
                    <a:srgbClr val="318DAF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1、家乡的名称是什么？</a:t>
              </a:r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1644" y="2352"/>
              <a:ext cx="3183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2800">
                  <a:solidFill>
                    <a:srgbClr val="318DAF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2、家乡在祖国的哪个位置呢？</a:t>
              </a:r>
            </a:p>
          </p:txBody>
        </p:sp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1632" y="2784"/>
              <a:ext cx="2703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2800">
                  <a:solidFill>
                    <a:srgbClr val="318DAF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3、家乡周围有哪些邻居？</a:t>
              </a:r>
            </a:p>
          </p:txBody>
        </p:sp>
        <p:pic>
          <p:nvPicPr>
            <p:cNvPr id="14" name="Picture 15" descr="小博士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" y="1568"/>
              <a:ext cx="994" cy="159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13290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BABC8DD-F8B7-4A87-A9EC-A462975CF0B7}"/>
              </a:ext>
            </a:extLst>
          </p:cNvPr>
          <p:cNvGrpSpPr/>
          <p:nvPr/>
        </p:nvGrpSpPr>
        <p:grpSpPr>
          <a:xfrm>
            <a:off x="0" y="148542"/>
            <a:ext cx="12190413" cy="766761"/>
            <a:chOff x="0" y="609552"/>
            <a:chExt cx="12190413" cy="766761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06094BE5-6477-4FDB-9ECD-8FFBB3CA3A1D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318D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5846C607-1AB8-457C-AFEC-B1A30C2074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0361" y="609552"/>
              <a:ext cx="38496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课前导读</a:t>
              </a:r>
              <a:endParaRPr lang="zh-CN" altLang="en-US" sz="3600" spc="6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625092" y="2375930"/>
            <a:ext cx="4470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>
                <a:solidFill>
                  <a:srgbClr val="318DAF"/>
                </a:solidFill>
                <a:latin typeface="Times New Roman" panose="02020603050405020304" pitchFamily="18" charset="0"/>
                <a:ea typeface="楷体_GB2312" pitchFamily="49" charset="-122"/>
              </a:rPr>
              <a:t>测测从长沙到北京有多远？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090057" y="2999033"/>
            <a:ext cx="8461828" cy="186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zh-CN" altLang="en-US" sz="2400">
                <a:solidFill>
                  <a:srgbClr val="318DAF"/>
                </a:solidFill>
                <a:latin typeface="Times New Roman" panose="02020603050405020304" pitchFamily="18" charset="0"/>
                <a:ea typeface="楷体_GB2312" pitchFamily="49" charset="-122"/>
              </a:rPr>
              <a:t>　　提示：看地图时，可别忘了先看地图上的方向、比例尺和图例。确定方向，才能确定地图上某一点的方位；知道比例尺，才能计算出两个地点之间的实地距离；了解图例，才能读懂地图上表示的内容。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2090057" y="1748720"/>
            <a:ext cx="305724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smtClean="0">
                <a:solidFill>
                  <a:srgbClr val="318DAF"/>
                </a:solidFill>
                <a:latin typeface="楷体_GB2312" pitchFamily="49" charset="-122"/>
                <a:ea typeface="楷体_GB2312" pitchFamily="49" charset="-122"/>
              </a:rPr>
              <a:t>二、</a:t>
            </a:r>
            <a:r>
              <a:rPr kumimoji="1" lang="zh-CN" altLang="en-US" sz="2800">
                <a:solidFill>
                  <a:srgbClr val="318DAF"/>
                </a:solidFill>
                <a:latin typeface="楷体_GB2312" pitchFamily="49" charset="-122"/>
                <a:ea typeface="楷体_GB2312" pitchFamily="49" charset="-122"/>
              </a:rPr>
              <a:t>看地图找家乡</a:t>
            </a:r>
          </a:p>
        </p:txBody>
      </p:sp>
    </p:spTree>
    <p:extLst>
      <p:ext uri="{BB962C8B-B14F-4D97-AF65-F5344CB8AC3E}">
        <p14:creationId xmlns:p14="http://schemas.microsoft.com/office/powerpoint/2010/main" val="2289385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天空, 室内&#10;&#10;已生成极高可信度的说明">
            <a:extLst>
              <a:ext uri="{FF2B5EF4-FFF2-40B4-BE49-F238E27FC236}">
                <a16:creationId xmlns="" xmlns:a16="http://schemas.microsoft.com/office/drawing/2014/main" id="{E252ED4C-025D-417C-A3C7-3753D7FAB3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42AF3EEF-B3B2-4FC1-9C8F-A62ED63D9D29}"/>
              </a:ext>
            </a:extLst>
          </p:cNvPr>
          <p:cNvGrpSpPr/>
          <p:nvPr/>
        </p:nvGrpSpPr>
        <p:grpSpPr>
          <a:xfrm>
            <a:off x="4127925" y="1630790"/>
            <a:ext cx="3632684" cy="918796"/>
            <a:chOff x="3238500" y="3156496"/>
            <a:chExt cx="5729514" cy="700758"/>
          </a:xfrm>
        </p:grpSpPr>
        <p:sp>
          <p:nvSpPr>
            <p:cNvPr id="19" name="文本框 283">
              <a:extLst>
                <a:ext uri="{FF2B5EF4-FFF2-40B4-BE49-F238E27FC236}">
                  <a16:creationId xmlns="" xmlns:a16="http://schemas.microsoft.com/office/drawing/2014/main" id="{CB843F4B-013E-4A6E-9A95-F95E7DEAB99C}"/>
                </a:ext>
              </a:extLst>
            </p:cNvPr>
            <p:cNvSpPr txBox="1"/>
            <p:nvPr/>
          </p:nvSpPr>
          <p:spPr>
            <a:xfrm>
              <a:off x="3572043" y="3180467"/>
              <a:ext cx="5342942" cy="6337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b="1" spc="600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第二部</a:t>
              </a:r>
              <a:r>
                <a:rPr lang="zh-CN" altLang="en-US" sz="4800" b="1" spc="600" dirty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分</a:t>
              </a:r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EB631E28-1363-472C-90C5-421BDD72FB00}"/>
                </a:ext>
              </a:extLst>
            </p:cNvPr>
            <p:cNvGrpSpPr/>
            <p:nvPr/>
          </p:nvGrpSpPr>
          <p:grpSpPr>
            <a:xfrm>
              <a:off x="3238500" y="3156496"/>
              <a:ext cx="5729514" cy="700758"/>
              <a:chOff x="3200400" y="3156496"/>
              <a:chExt cx="5729514" cy="700758"/>
            </a:xfrm>
          </p:grpSpPr>
          <p:cxnSp>
            <p:nvCxnSpPr>
              <p:cNvPr id="21" name="直接连接符 20">
                <a:extLst>
                  <a:ext uri="{FF2B5EF4-FFF2-40B4-BE49-F238E27FC236}">
                    <a16:creationId xmlns="" xmlns:a16="http://schemas.microsoft.com/office/drawing/2014/main" id="{BE018AFA-8881-48A8-AAF6-AD7C2EC3ACB5}"/>
                  </a:ext>
                </a:extLst>
              </p:cNvPr>
              <p:cNvCxnSpPr/>
              <p:nvPr/>
            </p:nvCxnSpPr>
            <p:spPr>
              <a:xfrm>
                <a:off x="3214915" y="3156496"/>
                <a:ext cx="5714999" cy="0"/>
              </a:xfrm>
              <a:prstGeom prst="line">
                <a:avLst/>
              </a:prstGeom>
              <a:ln>
                <a:solidFill>
                  <a:srgbClr val="318DA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63C78BE0-C2D5-44C8-AC22-0B086D14FAA7}"/>
                  </a:ext>
                </a:extLst>
              </p:cNvPr>
              <p:cNvCxnSpPr/>
              <p:nvPr/>
            </p:nvCxnSpPr>
            <p:spPr>
              <a:xfrm>
                <a:off x="3200400" y="3857254"/>
                <a:ext cx="5714999" cy="0"/>
              </a:xfrm>
              <a:prstGeom prst="line">
                <a:avLst/>
              </a:prstGeom>
              <a:ln>
                <a:solidFill>
                  <a:srgbClr val="318DA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54AE11CC-3179-4F75-9985-FEA86DDC90FC}"/>
              </a:ext>
            </a:extLst>
          </p:cNvPr>
          <p:cNvGrpSpPr/>
          <p:nvPr/>
        </p:nvGrpSpPr>
        <p:grpSpPr>
          <a:xfrm>
            <a:off x="4149087" y="2614739"/>
            <a:ext cx="3619518" cy="1159054"/>
            <a:chOff x="5624539" y="2689005"/>
            <a:chExt cx="3619518" cy="1159054"/>
          </a:xfrm>
        </p:grpSpPr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B3D00ABC-7E58-4DE7-AEB8-D8D0C55FE813}"/>
                </a:ext>
              </a:extLst>
            </p:cNvPr>
            <p:cNvSpPr/>
            <p:nvPr/>
          </p:nvSpPr>
          <p:spPr>
            <a:xfrm>
              <a:off x="6118735" y="2689005"/>
              <a:ext cx="2646878" cy="7848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zh-CN" altLang="en-US" sz="4500" spc="300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课文赏析</a:t>
              </a:r>
              <a:endParaRPr kumimoji="1" lang="zh-CN" altLang="en-US" sz="4500" spc="3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2E58ED27-4759-4474-BDD6-4C85235BB4CA}"/>
                </a:ext>
              </a:extLst>
            </p:cNvPr>
            <p:cNvSpPr/>
            <p:nvPr/>
          </p:nvSpPr>
          <p:spPr>
            <a:xfrm>
              <a:off x="5624539" y="3435638"/>
              <a:ext cx="3619518" cy="4124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点击此处添加文本内容，如关键词、部分简单介绍等。点击此处添加文本内容如关键词、部分简单介绍等。点击此处添加文本内容，如关键词、部分简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5707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BABC8DD-F8B7-4A87-A9EC-A462975CF0B7}"/>
              </a:ext>
            </a:extLst>
          </p:cNvPr>
          <p:cNvGrpSpPr/>
          <p:nvPr/>
        </p:nvGrpSpPr>
        <p:grpSpPr>
          <a:xfrm>
            <a:off x="0" y="148542"/>
            <a:ext cx="12190413" cy="766761"/>
            <a:chOff x="0" y="609552"/>
            <a:chExt cx="12190413" cy="766761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06094BE5-6477-4FDB-9ECD-8FFBB3CA3A1D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318D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5846C607-1AB8-457C-AFEC-B1A30C2074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0361" y="609552"/>
              <a:ext cx="38496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spc="6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5" name="Picture 1037" descr="中国地形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3" t="3481" r="3773" b="4283"/>
          <a:stretch>
            <a:fillRect/>
          </a:stretch>
        </p:blipFill>
        <p:spPr bwMode="auto">
          <a:xfrm>
            <a:off x="2774273" y="1480457"/>
            <a:ext cx="6293003" cy="4763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038"/>
          <p:cNvSpPr txBox="1">
            <a:spLocks noChangeArrowheads="1"/>
          </p:cNvSpPr>
          <p:nvPr/>
        </p:nvSpPr>
        <p:spPr bwMode="auto">
          <a:xfrm>
            <a:off x="1981203" y="1860550"/>
            <a:ext cx="7322454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zh-CN" altLang="en-US" sz="2800" b="1">
                <a:solidFill>
                  <a:srgbClr val="318DAF"/>
                </a:solidFill>
                <a:latin typeface="Times New Roman" panose="02020603050405020304" pitchFamily="18" charset="0"/>
                <a:ea typeface="楷体_GB2312" pitchFamily="49" charset="-122"/>
              </a:rPr>
              <a:t>　　北</a:t>
            </a:r>
          </a:p>
          <a:p>
            <a:pPr algn="ctr" eaLnBrk="1" hangingPunct="1"/>
            <a:endParaRPr kumimoji="1" lang="zh-CN" altLang="en-US" sz="2800" b="1">
              <a:solidFill>
                <a:srgbClr val="318DAF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algn="ctr" eaLnBrk="1" hangingPunct="1"/>
            <a:endParaRPr kumimoji="1" lang="zh-CN" altLang="en-US" sz="2800" b="1">
              <a:solidFill>
                <a:srgbClr val="318DAF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algn="ctr" eaLnBrk="1" hangingPunct="1"/>
            <a:endParaRPr kumimoji="1" lang="zh-CN" altLang="en-US" sz="2800" b="1">
              <a:solidFill>
                <a:srgbClr val="318DAF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algn="ctr" eaLnBrk="1" hangingPunct="1"/>
            <a:r>
              <a:rPr kumimoji="1" lang="zh-CN" altLang="en-US" sz="2800" b="1">
                <a:solidFill>
                  <a:srgbClr val="318DAF"/>
                </a:solidFill>
                <a:latin typeface="Times New Roman" panose="02020603050405020304" pitchFamily="18" charset="0"/>
                <a:ea typeface="楷体_GB2312" pitchFamily="49" charset="-122"/>
              </a:rPr>
              <a:t>西　　　　　　　　　　　　　　　　　东</a:t>
            </a:r>
          </a:p>
          <a:p>
            <a:pPr algn="ctr" eaLnBrk="1" hangingPunct="1"/>
            <a:endParaRPr kumimoji="1" lang="zh-CN" altLang="en-US" sz="2800" b="1">
              <a:solidFill>
                <a:srgbClr val="318DAF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algn="ctr" eaLnBrk="1" hangingPunct="1"/>
            <a:endParaRPr kumimoji="1" lang="zh-CN" altLang="en-US" sz="2800" b="1">
              <a:solidFill>
                <a:srgbClr val="318DAF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algn="ctr" eaLnBrk="1" hangingPunct="1"/>
            <a:endParaRPr kumimoji="1" lang="zh-CN" altLang="en-US" sz="2800" b="1">
              <a:solidFill>
                <a:srgbClr val="318DAF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algn="ctr" eaLnBrk="1" hangingPunct="1"/>
            <a:endParaRPr kumimoji="1" lang="zh-CN" altLang="en-US" sz="2800" b="1">
              <a:solidFill>
                <a:srgbClr val="318DAF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algn="ctr" eaLnBrk="1" hangingPunct="1"/>
            <a:r>
              <a:rPr kumimoji="1" lang="zh-CN" altLang="en-US" sz="2800" b="1">
                <a:solidFill>
                  <a:srgbClr val="318DAF"/>
                </a:solidFill>
                <a:latin typeface="Times New Roman" panose="02020603050405020304" pitchFamily="18" charset="0"/>
                <a:ea typeface="楷体_GB2312" pitchFamily="49" charset="-122"/>
              </a:rPr>
              <a:t>　　南</a:t>
            </a:r>
          </a:p>
        </p:txBody>
      </p:sp>
      <p:sp>
        <p:nvSpPr>
          <p:cNvPr id="10" name="Text Box 1035"/>
          <p:cNvSpPr txBox="1">
            <a:spLocks noChangeArrowheads="1"/>
          </p:cNvSpPr>
          <p:nvPr/>
        </p:nvSpPr>
        <p:spPr bwMode="auto">
          <a:xfrm>
            <a:off x="1695677" y="1105051"/>
            <a:ext cx="265649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3200" b="1" smtClean="0">
                <a:solidFill>
                  <a:srgbClr val="318DAF"/>
                </a:solidFill>
                <a:latin typeface="楷体_GB2312" pitchFamily="49" charset="-122"/>
                <a:ea typeface="楷体_GB2312" pitchFamily="49" charset="-122"/>
              </a:rPr>
              <a:t>看</a:t>
            </a:r>
            <a:r>
              <a:rPr kumimoji="1" lang="zh-CN" altLang="en-US" sz="3200" b="1">
                <a:solidFill>
                  <a:srgbClr val="318DAF"/>
                </a:solidFill>
                <a:latin typeface="楷体_GB2312" pitchFamily="49" charset="-122"/>
                <a:ea typeface="楷体_GB2312" pitchFamily="49" charset="-122"/>
              </a:rPr>
              <a:t>地图找家乡</a:t>
            </a:r>
          </a:p>
        </p:txBody>
      </p:sp>
    </p:spTree>
    <p:extLst>
      <p:ext uri="{BB962C8B-B14F-4D97-AF65-F5344CB8AC3E}">
        <p14:creationId xmlns:p14="http://schemas.microsoft.com/office/powerpoint/2010/main" val="3318461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BABC8DD-F8B7-4A87-A9EC-A462975CF0B7}"/>
              </a:ext>
            </a:extLst>
          </p:cNvPr>
          <p:cNvGrpSpPr/>
          <p:nvPr/>
        </p:nvGrpSpPr>
        <p:grpSpPr>
          <a:xfrm>
            <a:off x="0" y="148542"/>
            <a:ext cx="12190413" cy="766761"/>
            <a:chOff x="0" y="609552"/>
            <a:chExt cx="12190413" cy="766761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06094BE5-6477-4FDB-9ECD-8FFBB3CA3A1D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318D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5846C607-1AB8-457C-AFEC-B1A30C2074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0361" y="609552"/>
              <a:ext cx="38496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spc="6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1988562" y="1208834"/>
            <a:ext cx="7129462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>
                <a:solidFill>
                  <a:srgbClr val="318DAF"/>
                </a:solidFill>
              </a:rPr>
              <a:t>认识地图上的方向</a:t>
            </a:r>
          </a:p>
        </p:txBody>
      </p:sp>
      <p:grpSp>
        <p:nvGrpSpPr>
          <p:cNvPr id="13" name="Group 3"/>
          <p:cNvGrpSpPr>
            <a:grpSpLocks noChangeAspect="1"/>
          </p:cNvGrpSpPr>
          <p:nvPr/>
        </p:nvGrpSpPr>
        <p:grpSpPr bwMode="auto">
          <a:xfrm>
            <a:off x="1487487" y="808832"/>
            <a:ext cx="9215438" cy="5313362"/>
            <a:chOff x="0" y="0"/>
            <a:chExt cx="7357" cy="4248"/>
          </a:xfrm>
        </p:grpSpPr>
        <p:sp>
          <p:nvSpPr>
            <p:cNvPr id="14" name="AutoShape 4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7357" cy="4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318DAF"/>
                </a:solidFill>
              </a:endParaRPr>
            </a:p>
          </p:txBody>
        </p:sp>
        <p:sp>
          <p:nvSpPr>
            <p:cNvPr id="15" name="AutoShape 5"/>
            <p:cNvSpPr>
              <a:spLocks noChangeArrowheads="1"/>
            </p:cNvSpPr>
            <p:nvPr/>
          </p:nvSpPr>
          <p:spPr bwMode="auto">
            <a:xfrm>
              <a:off x="3757" y="2310"/>
              <a:ext cx="938" cy="136"/>
            </a:xfrm>
            <a:prstGeom prst="rightArrow">
              <a:avLst>
                <a:gd name="adj1" fmla="val 50000"/>
                <a:gd name="adj2" fmla="val 172426"/>
              </a:avLst>
            </a:prstGeom>
            <a:solidFill>
              <a:srgbClr val="FFFFFF"/>
            </a:solidFill>
            <a:ln w="9525">
              <a:solidFill>
                <a:srgbClr val="318DA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318DAF"/>
                </a:solidFill>
              </a:endParaRPr>
            </a:p>
          </p:txBody>
        </p:sp>
        <p:sp>
          <p:nvSpPr>
            <p:cNvPr id="16" name="AutoShape 6"/>
            <p:cNvSpPr>
              <a:spLocks noChangeArrowheads="1"/>
            </p:cNvSpPr>
            <p:nvPr/>
          </p:nvSpPr>
          <p:spPr bwMode="auto">
            <a:xfrm>
              <a:off x="2661" y="2310"/>
              <a:ext cx="939" cy="136"/>
            </a:xfrm>
            <a:prstGeom prst="leftArrow">
              <a:avLst>
                <a:gd name="adj1" fmla="val 50000"/>
                <a:gd name="adj2" fmla="val 172610"/>
              </a:avLst>
            </a:prstGeom>
            <a:solidFill>
              <a:srgbClr val="FFFFFF"/>
            </a:solidFill>
            <a:ln w="9525">
              <a:solidFill>
                <a:srgbClr val="318DA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318DAF"/>
                </a:solidFill>
              </a:endParaRPr>
            </a:p>
          </p:txBody>
        </p:sp>
        <p:sp>
          <p:nvSpPr>
            <p:cNvPr id="17" name="AutoShape 7"/>
            <p:cNvSpPr>
              <a:spLocks noChangeArrowheads="1"/>
            </p:cNvSpPr>
            <p:nvPr/>
          </p:nvSpPr>
          <p:spPr bwMode="auto">
            <a:xfrm>
              <a:off x="3600" y="1223"/>
              <a:ext cx="157" cy="952"/>
            </a:xfrm>
            <a:prstGeom prst="upArrow">
              <a:avLst>
                <a:gd name="adj1" fmla="val 50000"/>
                <a:gd name="adj2" fmla="val 151592"/>
              </a:avLst>
            </a:prstGeom>
            <a:solidFill>
              <a:srgbClr val="FFFFFF"/>
            </a:solidFill>
            <a:ln w="9525">
              <a:solidFill>
                <a:srgbClr val="318DAF"/>
              </a:solidFill>
              <a:miter lim="800000"/>
              <a:headEnd/>
              <a:tailEnd/>
            </a:ln>
          </p:spPr>
          <p:txBody>
            <a:bodyPr vert="eaVert"/>
            <a:lstStyle>
              <a:lvl1pPr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318DAF"/>
                </a:solidFill>
              </a:endParaRPr>
            </a:p>
          </p:txBody>
        </p:sp>
        <p:sp>
          <p:nvSpPr>
            <p:cNvPr id="18" name="AutoShape 8"/>
            <p:cNvSpPr>
              <a:spLocks noChangeArrowheads="1"/>
            </p:cNvSpPr>
            <p:nvPr/>
          </p:nvSpPr>
          <p:spPr bwMode="auto">
            <a:xfrm>
              <a:off x="3600" y="2582"/>
              <a:ext cx="157" cy="951"/>
            </a:xfrm>
            <a:prstGeom prst="downArrow">
              <a:avLst>
                <a:gd name="adj1" fmla="val 50000"/>
                <a:gd name="adj2" fmla="val 151433"/>
              </a:avLst>
            </a:prstGeom>
            <a:solidFill>
              <a:srgbClr val="FFFFFF"/>
            </a:solidFill>
            <a:ln w="9525">
              <a:solidFill>
                <a:srgbClr val="318DAF"/>
              </a:solidFill>
              <a:miter lim="800000"/>
              <a:headEnd/>
              <a:tailEnd/>
            </a:ln>
          </p:spPr>
          <p:txBody>
            <a:bodyPr vert="eaVert"/>
            <a:lstStyle>
              <a:lvl1pPr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318DAF"/>
                </a:solidFill>
              </a:endParaRPr>
            </a:p>
          </p:txBody>
        </p:sp>
        <p:sp>
          <p:nvSpPr>
            <p:cNvPr id="19" name="Line 9"/>
            <p:cNvSpPr>
              <a:spLocks noChangeShapeType="1"/>
            </p:cNvSpPr>
            <p:nvPr/>
          </p:nvSpPr>
          <p:spPr bwMode="auto">
            <a:xfrm flipV="1">
              <a:off x="3757" y="1495"/>
              <a:ext cx="625" cy="679"/>
            </a:xfrm>
            <a:prstGeom prst="line">
              <a:avLst/>
            </a:prstGeom>
            <a:noFill/>
            <a:ln w="9525">
              <a:solidFill>
                <a:srgbClr val="318DA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318DAF"/>
                </a:solidFill>
              </a:endParaRPr>
            </a:p>
          </p:txBody>
        </p:sp>
        <p:sp>
          <p:nvSpPr>
            <p:cNvPr id="20" name="Line 10"/>
            <p:cNvSpPr>
              <a:spLocks noChangeShapeType="1"/>
            </p:cNvSpPr>
            <p:nvPr/>
          </p:nvSpPr>
          <p:spPr bwMode="auto">
            <a:xfrm>
              <a:off x="3913" y="2582"/>
              <a:ext cx="625" cy="679"/>
            </a:xfrm>
            <a:prstGeom prst="line">
              <a:avLst/>
            </a:prstGeom>
            <a:noFill/>
            <a:ln w="9525">
              <a:solidFill>
                <a:srgbClr val="318DA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318DAF"/>
                </a:solidFill>
              </a:endParaRPr>
            </a:p>
          </p:txBody>
        </p:sp>
        <p:sp>
          <p:nvSpPr>
            <p:cNvPr id="21" name="Line 11"/>
            <p:cNvSpPr>
              <a:spLocks noChangeShapeType="1"/>
            </p:cNvSpPr>
            <p:nvPr/>
          </p:nvSpPr>
          <p:spPr bwMode="auto">
            <a:xfrm flipH="1">
              <a:off x="2817" y="2582"/>
              <a:ext cx="626" cy="679"/>
            </a:xfrm>
            <a:prstGeom prst="line">
              <a:avLst/>
            </a:prstGeom>
            <a:noFill/>
            <a:ln w="9525">
              <a:solidFill>
                <a:srgbClr val="318DA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318DAF"/>
                </a:solidFill>
              </a:endParaRPr>
            </a:p>
          </p:txBody>
        </p:sp>
        <p:sp>
          <p:nvSpPr>
            <p:cNvPr id="22" name="Line 12"/>
            <p:cNvSpPr>
              <a:spLocks noChangeShapeType="1"/>
            </p:cNvSpPr>
            <p:nvPr/>
          </p:nvSpPr>
          <p:spPr bwMode="auto">
            <a:xfrm flipH="1" flipV="1">
              <a:off x="2817" y="1631"/>
              <a:ext cx="626" cy="543"/>
            </a:xfrm>
            <a:prstGeom prst="line">
              <a:avLst/>
            </a:prstGeom>
            <a:noFill/>
            <a:ln w="9525">
              <a:solidFill>
                <a:srgbClr val="318DA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318DAF"/>
                </a:solidFill>
              </a:endParaRPr>
            </a:p>
          </p:txBody>
        </p:sp>
        <p:sp>
          <p:nvSpPr>
            <p:cNvPr id="23" name="WordArt 13"/>
            <p:cNvSpPr>
              <a:spLocks noChangeArrowheads="1" noChangeShapeType="1"/>
            </p:cNvSpPr>
            <p:nvPr/>
          </p:nvSpPr>
          <p:spPr bwMode="auto">
            <a:xfrm>
              <a:off x="3600" y="951"/>
              <a:ext cx="219" cy="27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b="1">
                  <a:solidFill>
                    <a:srgbClr val="318DAF"/>
                  </a:solidFill>
                </a:rPr>
                <a:t>北</a:t>
              </a:r>
            </a:p>
          </p:txBody>
        </p:sp>
        <p:sp>
          <p:nvSpPr>
            <p:cNvPr id="24" name="WordArt 14"/>
            <p:cNvSpPr>
              <a:spLocks noChangeArrowheads="1" noChangeShapeType="1"/>
            </p:cNvSpPr>
            <p:nvPr/>
          </p:nvSpPr>
          <p:spPr bwMode="auto">
            <a:xfrm>
              <a:off x="3600" y="3533"/>
              <a:ext cx="209" cy="20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b="1">
                  <a:solidFill>
                    <a:srgbClr val="318DAF"/>
                  </a:solidFill>
                </a:rPr>
                <a:t>南</a:t>
              </a:r>
            </a:p>
          </p:txBody>
        </p:sp>
        <p:sp>
          <p:nvSpPr>
            <p:cNvPr id="25" name="WordArt 15"/>
            <p:cNvSpPr>
              <a:spLocks noChangeArrowheads="1" noChangeShapeType="1"/>
            </p:cNvSpPr>
            <p:nvPr/>
          </p:nvSpPr>
          <p:spPr bwMode="auto">
            <a:xfrm>
              <a:off x="2348" y="2174"/>
              <a:ext cx="209" cy="20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b="1">
                  <a:solidFill>
                    <a:srgbClr val="318DAF"/>
                  </a:solidFill>
                </a:rPr>
                <a:t>西</a:t>
              </a:r>
            </a:p>
          </p:txBody>
        </p:sp>
        <p:sp>
          <p:nvSpPr>
            <p:cNvPr id="26" name="WordArt 16"/>
            <p:cNvSpPr>
              <a:spLocks noChangeArrowheads="1" noChangeShapeType="1"/>
            </p:cNvSpPr>
            <p:nvPr/>
          </p:nvSpPr>
          <p:spPr bwMode="auto">
            <a:xfrm>
              <a:off x="4852" y="2174"/>
              <a:ext cx="209" cy="20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b="1">
                  <a:solidFill>
                    <a:srgbClr val="318DAF"/>
                  </a:solidFill>
                </a:rPr>
                <a:t>东</a:t>
              </a:r>
            </a:p>
          </p:txBody>
        </p:sp>
        <p:sp>
          <p:nvSpPr>
            <p:cNvPr id="27" name="WordArt 17"/>
            <p:cNvSpPr>
              <a:spLocks noChangeArrowheads="1" noChangeShapeType="1"/>
            </p:cNvSpPr>
            <p:nvPr/>
          </p:nvSpPr>
          <p:spPr bwMode="auto">
            <a:xfrm>
              <a:off x="2504" y="1223"/>
              <a:ext cx="418" cy="2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b="1">
                  <a:solidFill>
                    <a:srgbClr val="318DAF"/>
                  </a:solidFill>
                </a:rPr>
                <a:t>西北</a:t>
              </a:r>
            </a:p>
          </p:txBody>
        </p:sp>
        <p:sp>
          <p:nvSpPr>
            <p:cNvPr id="28" name="WordArt 18"/>
            <p:cNvSpPr>
              <a:spLocks noChangeArrowheads="1" noChangeShapeType="1"/>
            </p:cNvSpPr>
            <p:nvPr/>
          </p:nvSpPr>
          <p:spPr bwMode="auto">
            <a:xfrm>
              <a:off x="2504" y="3397"/>
              <a:ext cx="419" cy="20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b="1">
                  <a:solidFill>
                    <a:srgbClr val="318DAF"/>
                  </a:solidFill>
                </a:rPr>
                <a:t>西南</a:t>
              </a:r>
            </a:p>
          </p:txBody>
        </p:sp>
        <p:sp>
          <p:nvSpPr>
            <p:cNvPr id="29" name="WordArt 19"/>
            <p:cNvSpPr>
              <a:spLocks noChangeArrowheads="1" noChangeShapeType="1"/>
            </p:cNvSpPr>
            <p:nvPr/>
          </p:nvSpPr>
          <p:spPr bwMode="auto">
            <a:xfrm>
              <a:off x="4383" y="1223"/>
              <a:ext cx="418" cy="2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b="1">
                  <a:solidFill>
                    <a:srgbClr val="318DAF"/>
                  </a:solidFill>
                </a:rPr>
                <a:t>东北</a:t>
              </a:r>
            </a:p>
          </p:txBody>
        </p:sp>
        <p:sp>
          <p:nvSpPr>
            <p:cNvPr id="30" name="WordArt 20"/>
            <p:cNvSpPr>
              <a:spLocks noChangeArrowheads="1" noChangeShapeType="1"/>
            </p:cNvSpPr>
            <p:nvPr/>
          </p:nvSpPr>
          <p:spPr bwMode="auto">
            <a:xfrm>
              <a:off x="4539" y="3397"/>
              <a:ext cx="418" cy="20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b="1">
                  <a:solidFill>
                    <a:srgbClr val="318DAF"/>
                  </a:solidFill>
                </a:rPr>
                <a:t>东南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2642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BABC8DD-F8B7-4A87-A9EC-A462975CF0B7}"/>
              </a:ext>
            </a:extLst>
          </p:cNvPr>
          <p:cNvGrpSpPr/>
          <p:nvPr/>
        </p:nvGrpSpPr>
        <p:grpSpPr>
          <a:xfrm>
            <a:off x="0" y="148542"/>
            <a:ext cx="12190413" cy="766761"/>
            <a:chOff x="0" y="609552"/>
            <a:chExt cx="12190413" cy="766761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06094BE5-6477-4FDB-9ECD-8FFBB3CA3A1D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318D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5846C607-1AB8-457C-AFEC-B1A30C2074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0361" y="609552"/>
              <a:ext cx="38496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318DA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spc="600" dirty="0">
                <a:solidFill>
                  <a:srgbClr val="318DA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863635" y="1550351"/>
            <a:ext cx="7772400" cy="4108816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zh-CN" altLang="en-US" sz="2800" smtClean="0">
                <a:solidFill>
                  <a:srgbClr val="318DAF"/>
                </a:solidFill>
              </a:rPr>
              <a:t> 家乡周边相邻的省（市）有：</a:t>
            </a:r>
          </a:p>
          <a:p>
            <a:r>
              <a:rPr lang="zh-CN" altLang="en-US" sz="2800" smtClean="0">
                <a:solidFill>
                  <a:srgbClr val="318DAF"/>
                </a:solidFill>
              </a:rPr>
              <a:t>北京市</a:t>
            </a:r>
          </a:p>
          <a:p>
            <a:r>
              <a:rPr lang="zh-CN" altLang="en-US" sz="2800" smtClean="0">
                <a:solidFill>
                  <a:srgbClr val="318DAF"/>
                </a:solidFill>
              </a:rPr>
              <a:t>天津市</a:t>
            </a:r>
          </a:p>
          <a:p>
            <a:r>
              <a:rPr lang="zh-CN" altLang="en-US" sz="2800" smtClean="0">
                <a:solidFill>
                  <a:srgbClr val="318DAF"/>
                </a:solidFill>
              </a:rPr>
              <a:t>内蒙古自治区</a:t>
            </a:r>
          </a:p>
          <a:p>
            <a:r>
              <a:rPr lang="zh-CN" altLang="en-US" sz="2800" smtClean="0">
                <a:solidFill>
                  <a:srgbClr val="318DAF"/>
                </a:solidFill>
              </a:rPr>
              <a:t>辽宁省</a:t>
            </a:r>
          </a:p>
          <a:p>
            <a:r>
              <a:rPr lang="zh-CN" altLang="en-US" sz="2800" smtClean="0">
                <a:solidFill>
                  <a:srgbClr val="318DAF"/>
                </a:solidFill>
              </a:rPr>
              <a:t>山东省</a:t>
            </a:r>
          </a:p>
          <a:p>
            <a:r>
              <a:rPr lang="zh-CN" altLang="en-US" sz="2800" smtClean="0">
                <a:solidFill>
                  <a:srgbClr val="318DAF"/>
                </a:solidFill>
              </a:rPr>
              <a:t>山西省</a:t>
            </a:r>
          </a:p>
          <a:p>
            <a:r>
              <a:rPr lang="zh-CN" altLang="en-US" sz="2800" smtClean="0">
                <a:solidFill>
                  <a:srgbClr val="318DAF"/>
                </a:solidFill>
              </a:rPr>
              <a:t>河南省</a:t>
            </a:r>
          </a:p>
        </p:txBody>
      </p:sp>
    </p:spTree>
    <p:extLst>
      <p:ext uri="{BB962C8B-B14F-4D97-AF65-F5344CB8AC3E}">
        <p14:creationId xmlns:p14="http://schemas.microsoft.com/office/powerpoint/2010/main" val="60662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</p:tagLst>
</file>

<file path=ppt/theme/theme1.xml><?xml version="1.0" encoding="utf-8"?>
<a:theme xmlns:a="http://schemas.openxmlformats.org/drawingml/2006/main" name="Office Theme">
  <a:themeElements>
    <a:clrScheme name="炫彩扁平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BF53"/>
      </a:accent1>
      <a:accent2>
        <a:srgbClr val="F17475"/>
      </a:accent2>
      <a:accent3>
        <a:srgbClr val="01B3C5"/>
      </a:accent3>
      <a:accent4>
        <a:srgbClr val="77448C"/>
      </a:accent4>
      <a:accent5>
        <a:srgbClr val="00AF92"/>
      </a:accent5>
      <a:accent6>
        <a:srgbClr val="C65885"/>
      </a:accent6>
      <a:hlink>
        <a:srgbClr val="FCC79F"/>
      </a:hlink>
      <a:folHlink>
        <a:srgbClr val="869FB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5142</TotalTime>
  <Words>939</Words>
  <Application>Microsoft Office PowerPoint</Application>
  <PresentationFormat>自定义</PresentationFormat>
  <Paragraphs>166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9" baseType="lpstr">
      <vt:lpstr>ITC Avant Garde Std Bk</vt:lpstr>
      <vt:lpstr>Meiryo</vt:lpstr>
      <vt:lpstr>等线</vt:lpstr>
      <vt:lpstr>黑体</vt:lpstr>
      <vt:lpstr>楷体_GB2312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dc:description>http://www.ypppt.com/</dc:description>
  <cp:lastModifiedBy>kan</cp:lastModifiedBy>
  <cp:revision>3188</cp:revision>
  <dcterms:created xsi:type="dcterms:W3CDTF">2015-12-01T09:06:39Z</dcterms:created>
  <dcterms:modified xsi:type="dcterms:W3CDTF">2020-05-22T18:05:45Z</dcterms:modified>
</cp:coreProperties>
</file>