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6" r:id="rId2"/>
  </p:sldMasterIdLst>
  <p:notesMasterIdLst>
    <p:notesMasterId r:id="rId28"/>
  </p:notesMasterIdLst>
  <p:sldIdLst>
    <p:sldId id="470" r:id="rId3"/>
    <p:sldId id="353" r:id="rId4"/>
    <p:sldId id="471" r:id="rId5"/>
    <p:sldId id="352" r:id="rId6"/>
    <p:sldId id="497" r:id="rId7"/>
    <p:sldId id="498" r:id="rId8"/>
    <p:sldId id="499" r:id="rId9"/>
    <p:sldId id="491" r:id="rId10"/>
    <p:sldId id="494" r:id="rId11"/>
    <p:sldId id="492" r:id="rId12"/>
    <p:sldId id="495" r:id="rId13"/>
    <p:sldId id="500" r:id="rId14"/>
    <p:sldId id="501" r:id="rId15"/>
    <p:sldId id="502" r:id="rId16"/>
    <p:sldId id="503" r:id="rId17"/>
    <p:sldId id="504" r:id="rId18"/>
    <p:sldId id="505" r:id="rId19"/>
    <p:sldId id="506" r:id="rId20"/>
    <p:sldId id="507" r:id="rId21"/>
    <p:sldId id="508" r:id="rId22"/>
    <p:sldId id="509" r:id="rId23"/>
    <p:sldId id="493" r:id="rId24"/>
    <p:sldId id="496" r:id="rId25"/>
    <p:sldId id="297" r:id="rId26"/>
    <p:sldId id="510" r:id="rId27"/>
  </p:sldIdLst>
  <p:sldSz cx="12190413" cy="6859588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8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849F"/>
    <a:srgbClr val="3296A8"/>
    <a:srgbClr val="6D8AAB"/>
    <a:srgbClr val="31709C"/>
    <a:srgbClr val="7697B3"/>
    <a:srgbClr val="6FA094"/>
    <a:srgbClr val="94BCB4"/>
    <a:srgbClr val="59503C"/>
    <a:srgbClr val="1FBCE4"/>
    <a:srgbClr val="C026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90" autoAdjust="0"/>
    <p:restoredTop sz="97778" autoAdjust="0"/>
  </p:normalViewPr>
  <p:slideViewPr>
    <p:cSldViewPr snapToGrid="0" showGuides="1">
      <p:cViewPr varScale="1">
        <p:scale>
          <a:sx n="108" d="100"/>
          <a:sy n="108" d="100"/>
        </p:scale>
        <p:origin x="918" y="114"/>
      </p:cViewPr>
      <p:guideLst>
        <p:guide orient="horz" pos="213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4945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2132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2802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0249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8419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84541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4055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127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9225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534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041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4277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9760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2751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1792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300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15871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192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078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4633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388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807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704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005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8090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94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0569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2622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764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6317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663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796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文字&#10;&#10;已生成高可信度的说明">
            <a:extLst>
              <a:ext uri="{FF2B5EF4-FFF2-40B4-BE49-F238E27FC236}">
                <a16:creationId xmlns="" xmlns:a16="http://schemas.microsoft.com/office/drawing/2014/main" id="{86C1BA50-CD14-4DC6-89FE-17984EEEC4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704797D1-F9C2-4FC1-8956-CD16E085BD43}"/>
              </a:ext>
            </a:extLst>
          </p:cNvPr>
          <p:cNvSpPr/>
          <p:nvPr/>
        </p:nvSpPr>
        <p:spPr>
          <a:xfrm>
            <a:off x="2371165" y="1572105"/>
            <a:ext cx="737880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800" spc="-15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6800" spc="-15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生物入侵者</a:t>
            </a:r>
            <a:r>
              <a:rPr lang="en-US" altLang="zh-CN" sz="6800" spc="-15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zh-CN" altLang="en-US" sz="6800" spc="-150" dirty="0">
              <a:solidFill>
                <a:srgbClr val="16849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8F229E4B-2FAE-412F-AAEA-BDFA048DF7A0}"/>
              </a:ext>
            </a:extLst>
          </p:cNvPr>
          <p:cNvSpPr txBox="1"/>
          <p:nvPr/>
        </p:nvSpPr>
        <p:spPr>
          <a:xfrm>
            <a:off x="2966127" y="3397985"/>
            <a:ext cx="613637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C677AF56-0FBD-4948-AA5B-6D94A02CC74F}"/>
              </a:ext>
            </a:extLst>
          </p:cNvPr>
          <p:cNvCxnSpPr>
            <a:cxnSpLocks/>
          </p:cNvCxnSpPr>
          <p:nvPr/>
        </p:nvCxnSpPr>
        <p:spPr>
          <a:xfrm>
            <a:off x="2808514" y="3292235"/>
            <a:ext cx="64262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535A7893-E882-478D-9C45-B76D25E6AE14}"/>
              </a:ext>
            </a:extLst>
          </p:cNvPr>
          <p:cNvSpPr txBox="1"/>
          <p:nvPr/>
        </p:nvSpPr>
        <p:spPr>
          <a:xfrm>
            <a:off x="5273220" y="4041301"/>
            <a:ext cx="1638302" cy="350865"/>
          </a:xfrm>
          <a:prstGeom prst="rect">
            <a:avLst/>
          </a:prstGeom>
          <a:solidFill>
            <a:srgbClr val="16849F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3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教师：通用名</a:t>
            </a:r>
            <a:endParaRPr lang="en-US" altLang="zh-CN" sz="1400" spc="3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TextBox 4">
            <a:extLst>
              <a:ext uri="{FF2B5EF4-FFF2-40B4-BE49-F238E27FC236}">
                <a16:creationId xmlns="" xmlns:a16="http://schemas.microsoft.com/office/drawing/2014/main" id="{0DE03C90-D1F0-4262-974F-F57DB23FD2C5}"/>
              </a:ext>
            </a:extLst>
          </p:cNvPr>
          <p:cNvSpPr txBox="1"/>
          <p:nvPr/>
        </p:nvSpPr>
        <p:spPr>
          <a:xfrm>
            <a:off x="2587339" y="2698124"/>
            <a:ext cx="68904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</a:t>
            </a:r>
            <a:r>
              <a:rPr lang="zh-CN" altLang="en-US" sz="260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</a:t>
            </a:r>
            <a:r>
              <a:rPr lang="zh-CN" altLang="en-US" sz="26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版</a:t>
            </a:r>
            <a:r>
              <a:rPr lang="zh-CN" altLang="en-US" sz="260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八年级</a:t>
            </a:r>
            <a:r>
              <a:rPr lang="zh-CN" altLang="en-US" sz="26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</a:t>
            </a:r>
            <a:r>
              <a:rPr lang="zh-CN" altLang="en-US" sz="2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学课件</a:t>
            </a:r>
            <a:r>
              <a:rPr lang="en-US" altLang="zh-CN" sz="2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PPT</a:t>
            </a:r>
            <a:r>
              <a:rPr lang="zh-CN" altLang="en-US" sz="2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模</a:t>
            </a:r>
            <a:r>
              <a:rPr lang="zh-CN" altLang="en-US" sz="260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板</a:t>
            </a:r>
            <a:r>
              <a:rPr lang="en-US" altLang="zh-CN" sz="26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·</a:t>
            </a:r>
            <a:r>
              <a:rPr lang="zh-CN" altLang="en-US" sz="26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中学</a:t>
            </a:r>
            <a:endParaRPr lang="zh-CN" altLang="en-US" sz="2600" dirty="0">
              <a:solidFill>
                <a:srgbClr val="16849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高可信度的说明">
            <a:extLst>
              <a:ext uri="{FF2B5EF4-FFF2-40B4-BE49-F238E27FC236}">
                <a16:creationId xmlns="" xmlns:a16="http://schemas.microsoft.com/office/drawing/2014/main" id="{A9FB94C6-5EE0-4B47-8525-E5D88DE1E9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4BDE41A6-95D6-4A78-9929-FA75005AB714}"/>
              </a:ext>
            </a:extLst>
          </p:cNvPr>
          <p:cNvSpPr/>
          <p:nvPr/>
        </p:nvSpPr>
        <p:spPr>
          <a:xfrm>
            <a:off x="4354887" y="1927680"/>
            <a:ext cx="3528184" cy="844606"/>
          </a:xfrm>
          <a:prstGeom prst="roundRect">
            <a:avLst>
              <a:gd name="adj" fmla="val 0"/>
            </a:avLst>
          </a:prstGeom>
          <a:solidFill>
            <a:srgbClr val="168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第三部</a:t>
            </a:r>
            <a:r>
              <a:rPr lang="zh-CN" altLang="en-US" sz="4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C4C9714C-B623-4BCB-8D5B-AF6403445AD4}"/>
              </a:ext>
            </a:extLst>
          </p:cNvPr>
          <p:cNvSpPr/>
          <p:nvPr/>
        </p:nvSpPr>
        <p:spPr>
          <a:xfrm>
            <a:off x="4380821" y="2822425"/>
            <a:ext cx="346761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5800" spc="6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课文赏析</a:t>
            </a:r>
            <a:endParaRPr kumimoji="1" lang="zh-CN" altLang="en-US" sz="5800" spc="600" dirty="0">
              <a:solidFill>
                <a:srgbClr val="16849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E835EE4-D80E-4148-A4B4-E7A7DA4E44A0}"/>
              </a:ext>
            </a:extLst>
          </p:cNvPr>
          <p:cNvSpPr txBox="1"/>
          <p:nvPr/>
        </p:nvSpPr>
        <p:spPr>
          <a:xfrm>
            <a:off x="3049812" y="3744210"/>
            <a:ext cx="6125030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380504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168073"/>
            <a:ext cx="8062913" cy="1143000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zh-CN" altLang="en-US" sz="2500" b="1" smtClean="0">
                <a:solidFill>
                  <a:srgbClr val="16849F"/>
                </a:solidFill>
              </a:rPr>
              <a:t>“生物入侵者”增多的原因和途径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950243" y="1739573"/>
            <a:ext cx="4608513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500" b="1">
                <a:solidFill>
                  <a:srgbClr val="16849F"/>
                </a:solidFill>
              </a:rPr>
              <a:t>采用什么说明方法来说明的？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372392" y="2737000"/>
            <a:ext cx="9587707" cy="3939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500" b="1">
                <a:solidFill>
                  <a:srgbClr val="16849F"/>
                </a:solidFill>
              </a:rPr>
              <a:t>        1.</a:t>
            </a:r>
            <a:r>
              <a:rPr lang="zh-CN" altLang="en-US" sz="2500" b="1">
                <a:solidFill>
                  <a:srgbClr val="16849F"/>
                </a:solidFill>
              </a:rPr>
              <a:t>分类别：  跨国贸易</a:t>
            </a:r>
          </a:p>
          <a:p>
            <a:pPr>
              <a:spcBef>
                <a:spcPct val="50000"/>
              </a:spcBef>
            </a:pPr>
            <a:r>
              <a:rPr lang="zh-CN" altLang="en-US" sz="2500" b="1">
                <a:solidFill>
                  <a:srgbClr val="16849F"/>
                </a:solidFill>
              </a:rPr>
              <a:t>                   </a:t>
            </a:r>
            <a:r>
              <a:rPr lang="zh-CN" altLang="en-US" sz="2500" b="1" smtClean="0">
                <a:solidFill>
                  <a:srgbClr val="16849F"/>
                </a:solidFill>
              </a:rPr>
              <a:t>            跨</a:t>
            </a:r>
            <a:r>
              <a:rPr lang="zh-CN" altLang="en-US" sz="2500" b="1">
                <a:solidFill>
                  <a:srgbClr val="16849F"/>
                </a:solidFill>
              </a:rPr>
              <a:t>国宠物贸易</a:t>
            </a:r>
          </a:p>
          <a:p>
            <a:pPr>
              <a:spcBef>
                <a:spcPct val="50000"/>
              </a:spcBef>
            </a:pPr>
            <a:r>
              <a:rPr lang="en-US" altLang="zh-CN" sz="2500" b="1">
                <a:solidFill>
                  <a:srgbClr val="16849F"/>
                </a:solidFill>
              </a:rPr>
              <a:t>        2.</a:t>
            </a:r>
            <a:r>
              <a:rPr lang="zh-CN" altLang="en-US" sz="2500" b="1">
                <a:solidFill>
                  <a:srgbClr val="16849F"/>
                </a:solidFill>
              </a:rPr>
              <a:t>打比方： “便车”  ”偷渡”</a:t>
            </a:r>
          </a:p>
          <a:p>
            <a:pPr>
              <a:spcBef>
                <a:spcPct val="50000"/>
              </a:spcBef>
            </a:pPr>
            <a:r>
              <a:rPr lang="en-US" altLang="zh-CN" sz="2500" b="1">
                <a:solidFill>
                  <a:srgbClr val="16849F"/>
                </a:solidFill>
              </a:rPr>
              <a:t>        3.</a:t>
            </a:r>
            <a:r>
              <a:rPr lang="zh-CN" altLang="en-US" sz="2500" b="1">
                <a:solidFill>
                  <a:srgbClr val="16849F"/>
                </a:solidFill>
              </a:rPr>
              <a:t>举例子： “果蝇”  “观赏鱼”  </a:t>
            </a:r>
          </a:p>
          <a:p>
            <a:pPr>
              <a:spcBef>
                <a:spcPct val="50000"/>
              </a:spcBef>
            </a:pPr>
            <a:r>
              <a:rPr lang="zh-CN" altLang="en-US" sz="2500" b="1">
                <a:solidFill>
                  <a:srgbClr val="16849F"/>
                </a:solidFill>
              </a:rPr>
              <a:t>                       </a:t>
            </a:r>
            <a:r>
              <a:rPr lang="zh-CN" altLang="en-US" sz="2500" b="1" smtClean="0">
                <a:solidFill>
                  <a:srgbClr val="16849F"/>
                </a:solidFill>
              </a:rPr>
              <a:t>        “</a:t>
            </a:r>
            <a:r>
              <a:rPr lang="zh-CN" altLang="en-US" sz="2500" b="1">
                <a:solidFill>
                  <a:srgbClr val="16849F"/>
                </a:solidFill>
              </a:rPr>
              <a:t>蛇、蜥蜴、山猫”</a:t>
            </a:r>
          </a:p>
          <a:p>
            <a:pPr>
              <a:spcBef>
                <a:spcPct val="50000"/>
              </a:spcBef>
            </a:pPr>
            <a:endParaRPr lang="zh-CN" altLang="en-US" sz="2500" b="1">
              <a:solidFill>
                <a:srgbClr val="16849F"/>
              </a:solidFill>
            </a:endParaRPr>
          </a:p>
          <a:p>
            <a:pPr>
              <a:spcBef>
                <a:spcPct val="50000"/>
              </a:spcBef>
            </a:pPr>
            <a:endParaRPr lang="zh-CN" altLang="en-US" sz="2500" b="1">
              <a:solidFill>
                <a:srgbClr val="168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481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556250" y="1058253"/>
            <a:ext cx="3403496" cy="477054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rgbClr val="CCFFFF"/>
              </a:gs>
            </a:gsLst>
            <a:lin ang="1890000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CC"/>
            </a:extrusionClr>
            <a:contourClr>
              <a:srgbClr val="FFFFCC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zh-CN" altLang="en-US" sz="2500" b="1">
                <a:solidFill>
                  <a:srgbClr val="16849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楷体_GB2312" pitchFamily="49" charset="-122"/>
              </a:rPr>
              <a:t>本文的说明顺序。</a:t>
            </a:r>
            <a:r>
              <a:rPr lang="zh-CN" altLang="en-US" sz="2500">
                <a:solidFill>
                  <a:srgbClr val="16849F"/>
                </a:solidFill>
              </a:rPr>
              <a:t>　　</a:t>
            </a: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1962150" y="1788905"/>
            <a:ext cx="1981200" cy="2066047"/>
            <a:chOff x="0" y="0"/>
            <a:chExt cx="1248" cy="1680"/>
          </a:xfrm>
        </p:grpSpPr>
        <p:pic>
          <p:nvPicPr>
            <p:cNvPr id="7" name="Picture 10" descr="甲虫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48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0" y="1104"/>
              <a:ext cx="1104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Tx/>
                <a:buNone/>
              </a:pPr>
              <a:r>
                <a:rPr kumimoji="1" lang="zh-CN" altLang="en-US" sz="2000" b="1">
                  <a:solidFill>
                    <a:srgbClr val="16849F"/>
                  </a:solidFill>
                  <a:latin typeface="Times New Roman" panose="02020603050405020304" pitchFamily="18" charset="0"/>
                </a:rPr>
                <a:t>什么叫“生物入侵者”</a:t>
              </a:r>
            </a:p>
          </p:txBody>
        </p:sp>
      </p:grpSp>
      <p:grpSp>
        <p:nvGrpSpPr>
          <p:cNvPr id="10" name="Group 12"/>
          <p:cNvGrpSpPr>
            <a:grpSpLocks/>
          </p:cNvGrpSpPr>
          <p:nvPr/>
        </p:nvGrpSpPr>
        <p:grpSpPr bwMode="auto">
          <a:xfrm>
            <a:off x="5359401" y="1634868"/>
            <a:ext cx="4876800" cy="2119038"/>
            <a:chOff x="2112" y="0"/>
            <a:chExt cx="3648" cy="2024"/>
          </a:xfrm>
        </p:grpSpPr>
        <p:grpSp>
          <p:nvGrpSpPr>
            <p:cNvPr id="13" name="Group 13"/>
            <p:cNvGrpSpPr>
              <a:grpSpLocks/>
            </p:cNvGrpSpPr>
            <p:nvPr/>
          </p:nvGrpSpPr>
          <p:grpSpPr bwMode="auto">
            <a:xfrm>
              <a:off x="2112" y="0"/>
              <a:ext cx="3648" cy="1008"/>
              <a:chOff x="2112" y="0"/>
              <a:chExt cx="3648" cy="1008"/>
            </a:xfrm>
          </p:grpSpPr>
          <p:grpSp>
            <p:nvGrpSpPr>
              <p:cNvPr id="15" name="Group 14"/>
              <p:cNvGrpSpPr>
                <a:grpSpLocks/>
              </p:cNvGrpSpPr>
              <p:nvPr/>
            </p:nvGrpSpPr>
            <p:grpSpPr bwMode="auto">
              <a:xfrm>
                <a:off x="2112" y="0"/>
                <a:ext cx="2400" cy="1008"/>
                <a:chOff x="1248" y="0"/>
                <a:chExt cx="2256" cy="1008"/>
              </a:xfrm>
            </p:grpSpPr>
            <p:pic>
              <p:nvPicPr>
                <p:cNvPr id="17" name="Picture 15" descr="斑贝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48" y="0"/>
                  <a:ext cx="720" cy="10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8" name="Picture 16" descr="天牛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68" y="0"/>
                  <a:ext cx="816" cy="10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9" name="Picture 17" descr="红蚂蚁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36" y="0"/>
                  <a:ext cx="768" cy="10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6" name="Picture 18" descr="蛇1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12" y="0"/>
                <a:ext cx="1248" cy="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4" name="Text Box 19"/>
            <p:cNvSpPr txBox="1">
              <a:spLocks noChangeArrowheads="1"/>
            </p:cNvSpPr>
            <p:nvPr/>
          </p:nvSpPr>
          <p:spPr bwMode="auto">
            <a:xfrm>
              <a:off x="2208" y="1054"/>
              <a:ext cx="2928" cy="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Tx/>
                <a:buNone/>
              </a:pPr>
              <a:r>
                <a:rPr kumimoji="1" lang="zh-CN" altLang="en-US" sz="2000" b="1">
                  <a:solidFill>
                    <a:srgbClr val="16849F"/>
                  </a:solidFill>
                  <a:latin typeface="Times New Roman" panose="02020603050405020304" pitchFamily="18" charset="0"/>
                </a:rPr>
                <a:t>介绍“生物入侵者”给人类带来的危害</a:t>
              </a:r>
              <a:r>
                <a:rPr kumimoji="1" lang="en-US" altLang="zh-CN" sz="2000" b="1">
                  <a:solidFill>
                    <a:srgbClr val="16849F"/>
                  </a:solidFill>
                  <a:latin typeface="Times New Roman" panose="02020603050405020304" pitchFamily="18" charset="0"/>
                </a:rPr>
                <a:t>----</a:t>
              </a:r>
              <a:r>
                <a:rPr kumimoji="1" lang="zh-CN" altLang="en-US" sz="2000" b="1">
                  <a:solidFill>
                    <a:srgbClr val="16849F"/>
                  </a:solidFill>
                  <a:latin typeface="Times New Roman" panose="02020603050405020304" pitchFamily="18" charset="0"/>
                </a:rPr>
                <a:t>经济的损失和生态环境的破坏</a:t>
              </a:r>
            </a:p>
          </p:txBody>
        </p:sp>
      </p:grpSp>
      <p:sp>
        <p:nvSpPr>
          <p:cNvPr id="20" name="AutoShape 20"/>
          <p:cNvSpPr>
            <a:spLocks noChangeArrowheads="1"/>
          </p:cNvSpPr>
          <p:nvPr/>
        </p:nvSpPr>
        <p:spPr bwMode="auto">
          <a:xfrm>
            <a:off x="4219658" y="2160556"/>
            <a:ext cx="682625" cy="359251"/>
          </a:xfrm>
          <a:prstGeom prst="rightArrow">
            <a:avLst>
              <a:gd name="adj1" fmla="val 50000"/>
              <a:gd name="adj2" fmla="val 73846"/>
            </a:avLst>
          </a:prstGeom>
          <a:noFill/>
          <a:ln w="9525">
            <a:solidFill>
              <a:srgbClr val="16849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v"/>
            </a:pPr>
            <a:endParaRPr lang="zh-CN" altLang="en-US" sz="2500" b="1">
              <a:solidFill>
                <a:srgbClr val="16849F"/>
              </a:solidFill>
              <a:ea typeface="楷体_GB2312" pitchFamily="49" charset="-122"/>
            </a:endParaRPr>
          </a:p>
        </p:txBody>
      </p:sp>
      <p:sp>
        <p:nvSpPr>
          <p:cNvPr id="21" name="AutoShape 21"/>
          <p:cNvSpPr>
            <a:spLocks noChangeArrowheads="1"/>
          </p:cNvSpPr>
          <p:nvPr/>
        </p:nvSpPr>
        <p:spPr bwMode="auto">
          <a:xfrm>
            <a:off x="9660051" y="2690200"/>
            <a:ext cx="271349" cy="703876"/>
          </a:xfrm>
          <a:prstGeom prst="downArrow">
            <a:avLst>
              <a:gd name="adj1" fmla="val 50000"/>
              <a:gd name="adj2" fmla="val 80313"/>
            </a:avLst>
          </a:prstGeom>
          <a:noFill/>
          <a:ln w="9525">
            <a:solidFill>
              <a:srgbClr val="16849F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v"/>
            </a:pPr>
            <a:endParaRPr lang="zh-CN" altLang="en-US" sz="2500" b="1">
              <a:solidFill>
                <a:srgbClr val="16849F"/>
              </a:solidFill>
              <a:ea typeface="楷体_GB2312" pitchFamily="49" charset="-122"/>
            </a:endParaRPr>
          </a:p>
        </p:txBody>
      </p:sp>
      <p:grpSp>
        <p:nvGrpSpPr>
          <p:cNvPr id="22" name="Group 22"/>
          <p:cNvGrpSpPr>
            <a:grpSpLocks/>
          </p:cNvGrpSpPr>
          <p:nvPr/>
        </p:nvGrpSpPr>
        <p:grpSpPr bwMode="auto">
          <a:xfrm>
            <a:off x="5487738" y="3860361"/>
            <a:ext cx="4881562" cy="1860685"/>
            <a:chOff x="2640" y="1776"/>
            <a:chExt cx="3120" cy="1550"/>
          </a:xfrm>
        </p:grpSpPr>
        <p:grpSp>
          <p:nvGrpSpPr>
            <p:cNvPr id="23" name="Group 23"/>
            <p:cNvGrpSpPr>
              <a:grpSpLocks/>
            </p:cNvGrpSpPr>
            <p:nvPr/>
          </p:nvGrpSpPr>
          <p:grpSpPr bwMode="auto">
            <a:xfrm>
              <a:off x="2640" y="1776"/>
              <a:ext cx="3120" cy="960"/>
              <a:chOff x="2160" y="2064"/>
              <a:chExt cx="2448" cy="888"/>
            </a:xfrm>
          </p:grpSpPr>
          <p:pic>
            <p:nvPicPr>
              <p:cNvPr id="25" name="Picture 24" descr="蔬菜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88" y="2064"/>
                <a:ext cx="720" cy="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25" descr="食人鲳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60" y="2064"/>
                <a:ext cx="880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26" descr="蜥蜴3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24" y="2064"/>
                <a:ext cx="856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4" name="Text Box 27"/>
            <p:cNvSpPr txBox="1">
              <a:spLocks noChangeArrowheads="1"/>
            </p:cNvSpPr>
            <p:nvPr/>
          </p:nvSpPr>
          <p:spPr bwMode="auto">
            <a:xfrm>
              <a:off x="3168" y="2736"/>
              <a:ext cx="2160" cy="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Tx/>
                <a:buNone/>
              </a:pPr>
              <a:r>
                <a:rPr kumimoji="1" lang="en-US" altLang="zh-CN" sz="2000" b="1">
                  <a:solidFill>
                    <a:srgbClr val="16849F"/>
                  </a:solidFill>
                  <a:latin typeface="Times New Roman" panose="02020603050405020304" pitchFamily="18" charset="0"/>
                </a:rPr>
                <a:t>“</a:t>
              </a:r>
              <a:r>
                <a:rPr kumimoji="1" lang="zh-CN" altLang="en-US" sz="2000" b="1">
                  <a:solidFill>
                    <a:srgbClr val="16849F"/>
                  </a:solidFill>
                  <a:latin typeface="Times New Roman" panose="02020603050405020304" pitchFamily="18" charset="0"/>
                </a:rPr>
                <a:t>生物入侵者”入侵的途径和增多的原因</a:t>
              </a:r>
            </a:p>
          </p:txBody>
        </p:sp>
      </p:grpSp>
      <p:grpSp>
        <p:nvGrpSpPr>
          <p:cNvPr id="28" name="Group 28"/>
          <p:cNvGrpSpPr>
            <a:grpSpLocks/>
          </p:cNvGrpSpPr>
          <p:nvPr/>
        </p:nvGrpSpPr>
        <p:grpSpPr bwMode="auto">
          <a:xfrm>
            <a:off x="1911189" y="3831538"/>
            <a:ext cx="2520950" cy="1809865"/>
            <a:chOff x="0" y="1728"/>
            <a:chExt cx="1834" cy="1575"/>
          </a:xfrm>
        </p:grpSpPr>
        <p:grpSp>
          <p:nvGrpSpPr>
            <p:cNvPr id="29" name="Group 29"/>
            <p:cNvGrpSpPr>
              <a:grpSpLocks/>
            </p:cNvGrpSpPr>
            <p:nvPr/>
          </p:nvGrpSpPr>
          <p:grpSpPr bwMode="auto">
            <a:xfrm>
              <a:off x="0" y="1728"/>
              <a:ext cx="1824" cy="912"/>
              <a:chOff x="2688" y="1200"/>
              <a:chExt cx="960" cy="576"/>
            </a:xfrm>
          </p:grpSpPr>
          <p:pic>
            <p:nvPicPr>
              <p:cNvPr id="31" name="Picture 30" descr="人物4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263" t="54878"/>
              <a:stretch>
                <a:fillRect/>
              </a:stretch>
            </p:blipFill>
            <p:spPr bwMode="auto">
              <a:xfrm>
                <a:off x="3120" y="1200"/>
                <a:ext cx="528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" name="Picture 31" descr="人物4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95" r="50000" b="67805"/>
              <a:stretch>
                <a:fillRect/>
              </a:stretch>
            </p:blipFill>
            <p:spPr bwMode="auto">
              <a:xfrm>
                <a:off x="2688" y="1200"/>
                <a:ext cx="432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" name="Text Box 32"/>
            <p:cNvSpPr txBox="1">
              <a:spLocks noChangeArrowheads="1"/>
            </p:cNvSpPr>
            <p:nvPr/>
          </p:nvSpPr>
          <p:spPr bwMode="auto">
            <a:xfrm>
              <a:off x="0" y="2687"/>
              <a:ext cx="1834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Tx/>
                <a:buNone/>
              </a:pPr>
              <a:r>
                <a:rPr kumimoji="1" lang="zh-CN" altLang="en-US" sz="2000" b="1">
                  <a:solidFill>
                    <a:srgbClr val="16849F"/>
                  </a:solidFill>
                  <a:latin typeface="Times New Roman" panose="02020603050405020304" pitchFamily="18" charset="0"/>
                </a:rPr>
                <a:t>生物学和生态学界的两种不同态度</a:t>
              </a:r>
            </a:p>
          </p:txBody>
        </p:sp>
      </p:grpSp>
      <p:sp>
        <p:nvSpPr>
          <p:cNvPr id="33" name="AutoShape 33"/>
          <p:cNvSpPr>
            <a:spLocks noChangeArrowheads="1"/>
          </p:cNvSpPr>
          <p:nvPr/>
        </p:nvSpPr>
        <p:spPr bwMode="auto">
          <a:xfrm>
            <a:off x="4577870" y="4240882"/>
            <a:ext cx="719137" cy="381000"/>
          </a:xfrm>
          <a:prstGeom prst="leftArrow">
            <a:avLst>
              <a:gd name="adj1" fmla="val 50000"/>
              <a:gd name="adj2" fmla="val 47187"/>
            </a:avLst>
          </a:prstGeom>
          <a:noFill/>
          <a:ln w="9525">
            <a:solidFill>
              <a:srgbClr val="16849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v"/>
            </a:pPr>
            <a:endParaRPr lang="zh-CN" altLang="en-US" sz="2500" b="1">
              <a:solidFill>
                <a:srgbClr val="16849F"/>
              </a:solidFill>
              <a:ea typeface="楷体_GB2312" pitchFamily="49" charset="-122"/>
            </a:endParaRPr>
          </a:p>
        </p:txBody>
      </p:sp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4154238" y="5864436"/>
            <a:ext cx="2667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kumimoji="1" lang="zh-CN" altLang="en-US" sz="2000" b="1">
                <a:solidFill>
                  <a:srgbClr val="16849F"/>
                </a:solidFill>
                <a:latin typeface="Times New Roman" panose="02020603050405020304" pitchFamily="18" charset="0"/>
              </a:rPr>
              <a:t>世界各国都在采取相应的措施</a:t>
            </a:r>
          </a:p>
        </p:txBody>
      </p:sp>
      <p:sp>
        <p:nvSpPr>
          <p:cNvPr id="35" name="AutoShape 35"/>
          <p:cNvSpPr>
            <a:spLocks noChangeArrowheads="1"/>
          </p:cNvSpPr>
          <p:nvPr/>
        </p:nvSpPr>
        <p:spPr bwMode="auto">
          <a:xfrm rot="5400000">
            <a:off x="3315143" y="5703621"/>
            <a:ext cx="567116" cy="759147"/>
          </a:xfrm>
          <a:custGeom>
            <a:avLst/>
            <a:gdLst>
              <a:gd name="T0" fmla="*/ 707591 w 21600"/>
              <a:gd name="T1" fmla="*/ 0 h 21600"/>
              <a:gd name="T2" fmla="*/ 424536 w 21600"/>
              <a:gd name="T3" fmla="*/ 203200 h 21600"/>
              <a:gd name="T4" fmla="*/ 0 w 21600"/>
              <a:gd name="T5" fmla="*/ 508028 h 21600"/>
              <a:gd name="T6" fmla="*/ 424536 w 21600"/>
              <a:gd name="T7" fmla="*/ 609600 h 21600"/>
              <a:gd name="T8" fmla="*/ 849073 w 21600"/>
              <a:gd name="T9" fmla="*/ 423333 h 21600"/>
              <a:gd name="T10" fmla="*/ 990600 w 21600"/>
              <a:gd name="T11" fmla="*/ 203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noFill/>
          <a:ln w="9525">
            <a:solidFill>
              <a:srgbClr val="16849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v"/>
            </a:pPr>
            <a:endParaRPr lang="zh-CN" altLang="en-US" sz="2500" b="1">
              <a:solidFill>
                <a:srgbClr val="16849F"/>
              </a:solidFill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0602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21" grpId="0" animBg="1"/>
      <p:bldP spid="33" grpId="0" animBg="1"/>
      <p:bldP spid="34" grpId="0" autoUpdateAnimBg="0"/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0024719" y="2438238"/>
            <a:ext cx="152400" cy="3124200"/>
          </a:xfrm>
          <a:prstGeom prst="downArrow">
            <a:avLst>
              <a:gd name="adj1" fmla="val 50000"/>
              <a:gd name="adj2" fmla="val 512500"/>
            </a:avLst>
          </a:prstGeom>
          <a:noFill/>
          <a:ln w="9525">
            <a:solidFill>
              <a:srgbClr val="16849F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500">
              <a:solidFill>
                <a:srgbClr val="16849F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0153306" y="2884325"/>
            <a:ext cx="50687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500" b="1">
                <a:solidFill>
                  <a:srgbClr val="16849F"/>
                </a:solidFill>
              </a:rPr>
              <a:t>逻</a:t>
            </a:r>
          </a:p>
          <a:p>
            <a:r>
              <a:rPr lang="zh-CN" altLang="en-US" sz="2500" b="1">
                <a:solidFill>
                  <a:srgbClr val="16849F"/>
                </a:solidFill>
              </a:rPr>
              <a:t>辑</a:t>
            </a:r>
          </a:p>
          <a:p>
            <a:r>
              <a:rPr lang="zh-CN" altLang="en-US" sz="2500" b="1">
                <a:solidFill>
                  <a:srgbClr val="16849F"/>
                </a:solidFill>
              </a:rPr>
              <a:t>顺</a:t>
            </a:r>
          </a:p>
          <a:p>
            <a:r>
              <a:rPr lang="zh-CN" altLang="en-US" sz="2500" b="1">
                <a:solidFill>
                  <a:srgbClr val="16849F"/>
                </a:solidFill>
              </a:rPr>
              <a:t>序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93850" y="2288491"/>
            <a:ext cx="6292107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500" b="1">
                <a:solidFill>
                  <a:srgbClr val="16849F"/>
                </a:solidFill>
              </a:rPr>
              <a:t>一、“生物入侵者”的</a:t>
            </a:r>
            <a:r>
              <a:rPr lang="zh-CN" altLang="en-US" sz="2500" b="1" u="sng">
                <a:solidFill>
                  <a:srgbClr val="16849F"/>
                </a:solidFill>
              </a:rPr>
              <a:t>                     </a:t>
            </a:r>
            <a:r>
              <a:rPr lang="zh-CN" altLang="en-US" sz="2500" b="1">
                <a:solidFill>
                  <a:srgbClr val="16849F"/>
                </a:solidFill>
              </a:rPr>
              <a:t>(1</a:t>
            </a:r>
            <a:r>
              <a:rPr lang="en-US" altLang="zh-CN" sz="2500" b="1">
                <a:solidFill>
                  <a:srgbClr val="16849F"/>
                </a:solidFill>
              </a:rPr>
              <a:t>-2</a:t>
            </a:r>
            <a:r>
              <a:rPr lang="zh-CN" altLang="en-US" sz="2500" b="1">
                <a:solidFill>
                  <a:srgbClr val="16849F"/>
                </a:solidFill>
              </a:rPr>
              <a:t>段)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449388" y="3872816"/>
            <a:ext cx="7300912" cy="143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500" b="1">
                <a:solidFill>
                  <a:srgbClr val="16849F"/>
                </a:solidFill>
              </a:rPr>
              <a:t> 三、 “生物入侵者”入侵的</a:t>
            </a:r>
            <a:r>
              <a:rPr lang="zh-CN" altLang="en-US" sz="2500" b="1" u="sng">
                <a:solidFill>
                  <a:srgbClr val="16849F"/>
                </a:solidFill>
              </a:rPr>
              <a:t>       </a:t>
            </a:r>
            <a:r>
              <a:rPr lang="zh-CN" altLang="en-US" sz="2500" b="1">
                <a:solidFill>
                  <a:srgbClr val="16849F"/>
                </a:solidFill>
              </a:rPr>
              <a:t>和增多的原因</a:t>
            </a:r>
            <a:r>
              <a:rPr lang="en-US" altLang="zh-CN" sz="2500" b="1">
                <a:solidFill>
                  <a:srgbClr val="16849F"/>
                </a:solidFill>
              </a:rPr>
              <a:t>(5-6</a:t>
            </a:r>
            <a:r>
              <a:rPr lang="zh-CN" altLang="en-US" sz="2500" b="1">
                <a:solidFill>
                  <a:srgbClr val="16849F"/>
                </a:solidFill>
              </a:rPr>
              <a:t>段</a:t>
            </a:r>
            <a:r>
              <a:rPr lang="en-US" altLang="zh-CN" sz="2500" b="1">
                <a:solidFill>
                  <a:srgbClr val="16849F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endParaRPr lang="zh-CN" altLang="en-US" sz="2500">
              <a:solidFill>
                <a:srgbClr val="16849F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574800" y="4630053"/>
            <a:ext cx="7467600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500" b="1">
                <a:solidFill>
                  <a:srgbClr val="16849F"/>
                </a:solidFill>
              </a:rPr>
              <a:t>四、生物学和生态学界的两种不同</a:t>
            </a:r>
            <a:r>
              <a:rPr lang="zh-CN" altLang="en-US" sz="2500" b="1" u="sng">
                <a:solidFill>
                  <a:srgbClr val="16849F"/>
                </a:solidFill>
              </a:rPr>
              <a:t>           </a:t>
            </a:r>
            <a:r>
              <a:rPr lang="en-US" altLang="zh-CN" sz="2500" b="1">
                <a:solidFill>
                  <a:srgbClr val="16849F"/>
                </a:solidFill>
              </a:rPr>
              <a:t>(7</a:t>
            </a:r>
            <a:r>
              <a:rPr lang="zh-CN" altLang="en-US" sz="2500" b="1">
                <a:solidFill>
                  <a:srgbClr val="16849F"/>
                </a:solidFill>
              </a:rPr>
              <a:t>段</a:t>
            </a:r>
            <a:r>
              <a:rPr lang="en-US" altLang="zh-CN" sz="2500" b="1">
                <a:solidFill>
                  <a:srgbClr val="16849F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endParaRPr lang="zh-CN" altLang="en-US" sz="2500">
              <a:solidFill>
                <a:srgbClr val="16849F"/>
              </a:solidFill>
            </a:endParaRPr>
          </a:p>
        </p:txBody>
      </p:sp>
      <p:sp>
        <p:nvSpPr>
          <p:cNvPr id="13" name="AutoShape 10"/>
          <p:cNvSpPr>
            <a:spLocks/>
          </p:cNvSpPr>
          <p:nvPr/>
        </p:nvSpPr>
        <p:spPr bwMode="auto">
          <a:xfrm>
            <a:off x="8734260" y="3271153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28575">
            <a:solidFill>
              <a:srgbClr val="16849F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500">
              <a:solidFill>
                <a:srgbClr val="16849F"/>
              </a:solidFill>
            </a:endParaRPr>
          </a:p>
        </p:txBody>
      </p:sp>
      <p:sp>
        <p:nvSpPr>
          <p:cNvPr id="14" name="AutoShape 11"/>
          <p:cNvSpPr>
            <a:spLocks/>
          </p:cNvSpPr>
          <p:nvPr/>
        </p:nvSpPr>
        <p:spPr bwMode="auto">
          <a:xfrm>
            <a:off x="8581860" y="4782453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28575">
            <a:solidFill>
              <a:srgbClr val="16849F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500">
              <a:solidFill>
                <a:srgbClr val="16849F"/>
              </a:solidFill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8559635" y="2039253"/>
            <a:ext cx="8382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500" b="1">
                <a:solidFill>
                  <a:srgbClr val="16849F"/>
                </a:solidFill>
              </a:rPr>
              <a:t>提出问题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8855705" y="3282385"/>
            <a:ext cx="8382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500" b="1">
                <a:solidFill>
                  <a:srgbClr val="16849F"/>
                </a:solidFill>
              </a:rPr>
              <a:t>分析问题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8734260" y="4782453"/>
            <a:ext cx="8382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500" b="1">
                <a:solidFill>
                  <a:srgbClr val="16849F"/>
                </a:solidFill>
              </a:rPr>
              <a:t>解决问题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5432343" y="3821921"/>
            <a:ext cx="86360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500" b="1">
                <a:solidFill>
                  <a:srgbClr val="16849F"/>
                </a:solidFill>
              </a:rPr>
              <a:t>途径 </a:t>
            </a:r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1520825" y="2775853"/>
            <a:ext cx="7229475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500" b="1">
                <a:solidFill>
                  <a:srgbClr val="16849F"/>
                </a:solidFill>
              </a:rPr>
              <a:t>二、具体介绍“生物入侵者”给人类带来</a:t>
            </a:r>
          </a:p>
          <a:p>
            <a:r>
              <a:rPr lang="zh-CN" altLang="en-US" sz="2500" b="1">
                <a:solidFill>
                  <a:srgbClr val="16849F"/>
                </a:solidFill>
              </a:rPr>
              <a:t>       的</a:t>
            </a:r>
            <a:r>
              <a:rPr lang="zh-CN" altLang="en-US" sz="2500" b="1" u="sng">
                <a:solidFill>
                  <a:srgbClr val="16849F"/>
                </a:solidFill>
              </a:rPr>
              <a:t>         </a:t>
            </a:r>
            <a:r>
              <a:rPr lang="en-US" altLang="zh-CN" sz="2500" b="1" u="sng">
                <a:solidFill>
                  <a:srgbClr val="16849F"/>
                </a:solidFill>
              </a:rPr>
              <a:t>---</a:t>
            </a:r>
            <a:r>
              <a:rPr lang="zh-CN" altLang="en-US" sz="2500" b="1">
                <a:solidFill>
                  <a:srgbClr val="16849F"/>
                </a:solidFill>
              </a:rPr>
              <a:t>经济的损失及生态环境的破坏</a:t>
            </a:r>
            <a:r>
              <a:rPr lang="en-US" altLang="zh-CN" sz="2500" b="1">
                <a:solidFill>
                  <a:srgbClr val="16849F"/>
                </a:solidFill>
              </a:rPr>
              <a:t>(3-4</a:t>
            </a:r>
            <a:r>
              <a:rPr lang="zh-CN" altLang="en-US" sz="2500" b="1">
                <a:solidFill>
                  <a:srgbClr val="16849F"/>
                </a:solidFill>
              </a:rPr>
              <a:t>段</a:t>
            </a:r>
            <a:r>
              <a:rPr lang="en-US" altLang="zh-CN" sz="2500" b="1">
                <a:solidFill>
                  <a:srgbClr val="16849F"/>
                </a:solidFill>
              </a:rPr>
              <a:t>) </a:t>
            </a: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6584868" y="4592243"/>
            <a:ext cx="86360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500" b="1">
                <a:solidFill>
                  <a:srgbClr val="16849F"/>
                </a:solidFill>
              </a:rPr>
              <a:t>态度    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5770563" y="5239653"/>
            <a:ext cx="93662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500" b="1">
                <a:solidFill>
                  <a:srgbClr val="16849F"/>
                </a:solidFill>
              </a:rPr>
              <a:t>措施</a:t>
            </a: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2571751" y="3118753"/>
            <a:ext cx="108585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500" b="1">
                <a:solidFill>
                  <a:srgbClr val="16849F"/>
                </a:solidFill>
              </a:rPr>
              <a:t>危害</a:t>
            </a:r>
          </a:p>
        </p:txBody>
      </p:sp>
      <p:sp>
        <p:nvSpPr>
          <p:cNvPr id="23" name="Rectangle 22"/>
          <p:cNvSpPr>
            <a:spLocks noGrp="1" noChangeArrowheads="1"/>
          </p:cNvSpPr>
          <p:nvPr/>
        </p:nvSpPr>
        <p:spPr bwMode="auto">
          <a:xfrm>
            <a:off x="1393825" y="896253"/>
            <a:ext cx="76485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r>
              <a:rPr lang="zh-CN" altLang="en-US" sz="2500" b="1">
                <a:solidFill>
                  <a:srgbClr val="16849F"/>
                </a:solidFill>
              </a:rPr>
              <a:t>理清说明顺序</a:t>
            </a: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5432343" y="2205554"/>
            <a:ext cx="201612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500" b="1">
                <a:solidFill>
                  <a:srgbClr val="16849F"/>
                </a:solidFill>
              </a:rPr>
              <a:t>定义</a:t>
            </a: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auto">
          <a:xfrm>
            <a:off x="7810449" y="2495670"/>
            <a:ext cx="542976" cy="103579"/>
          </a:xfrm>
          <a:prstGeom prst="rightArrow">
            <a:avLst>
              <a:gd name="adj1" fmla="val 50000"/>
              <a:gd name="adj2" fmla="val 229167"/>
            </a:avLst>
          </a:prstGeom>
          <a:noFill/>
          <a:ln w="9525">
            <a:solidFill>
              <a:srgbClr val="16849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500">
              <a:solidFill>
                <a:srgbClr val="168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89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utoUpdateAnimBg="0"/>
      <p:bldP spid="13" grpId="0" animBg="1"/>
      <p:bldP spid="14" grpId="0" animBg="1"/>
      <p:bldP spid="15" grpId="0" autoUpdateAnimBg="0"/>
      <p:bldP spid="17" grpId="0" autoUpdateAnimBg="0"/>
      <p:bldP spid="18" grpId="0" autoUpdateAnimBg="0"/>
      <p:bldP spid="20" grpId="0" autoUpdateAnimBg="0"/>
      <p:bldP spid="21" grpId="0" autoUpdateAnimBg="0"/>
      <p:bldP spid="22" grpId="0" autoUpdateAnimBg="0"/>
      <p:bldP spid="24" grpId="0" autoUpdateAnimBg="0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857375" y="3182938"/>
            <a:ext cx="872807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2500" b="1">
                <a:solidFill>
                  <a:srgbClr val="16849F"/>
                </a:solidFill>
                <a:ea typeface="楷体_GB2312" pitchFamily="49" charset="-122"/>
              </a:rPr>
              <a:t>       本文运用了列数字、分类别举例子和打比方的说明方法,请从课文中找出有关语句并说说它的作用。</a:t>
            </a:r>
          </a:p>
          <a:p>
            <a:pPr>
              <a:spcBef>
                <a:spcPct val="20000"/>
              </a:spcBef>
            </a:pPr>
            <a:endParaRPr lang="zh-CN" altLang="en-US" sz="2500" b="1">
              <a:solidFill>
                <a:srgbClr val="16849F"/>
              </a:solidFill>
              <a:ea typeface="楷体_GB2312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01096" y="1805668"/>
            <a:ext cx="378821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500" b="1">
                <a:solidFill>
                  <a:srgbClr val="16849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说明方法及其作用</a:t>
            </a:r>
          </a:p>
          <a:p>
            <a:endParaRPr lang="zh-CN" altLang="en-US" sz="3500">
              <a:solidFill>
                <a:srgbClr val="168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569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73350" y="1058253"/>
            <a:ext cx="7543800" cy="823913"/>
          </a:xfrm>
          <a:prstGeom prst="rect">
            <a:avLst/>
          </a:prstGeom>
          <a:noFill/>
          <a:ln>
            <a:noFill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 b="1">
                <a:solidFill>
                  <a:srgbClr val="16849F"/>
                </a:solidFill>
                <a:ea typeface="华文新魏" panose="02010800040101010101" pitchFamily="2" charset="-122"/>
              </a:rPr>
              <a:t>各种说明方法表达效果分析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79650" y="2318728"/>
            <a:ext cx="8510588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3600" b="1">
                <a:solidFill>
                  <a:srgbClr val="16849F"/>
                </a:solidFill>
              </a:rPr>
              <a:t>举例子：</a:t>
            </a:r>
            <a:r>
              <a:rPr lang="zh-CN" altLang="en-US" sz="2000" b="1">
                <a:solidFill>
                  <a:srgbClr val="16849F"/>
                </a:solidFill>
                <a:sym typeface="Wingdings" panose="05000000000000000000" pitchFamily="2" charset="2"/>
              </a:rPr>
              <a:t>（概括</a:t>
            </a:r>
            <a:r>
              <a:rPr lang="en-US" altLang="zh-CN" sz="2000" b="1">
                <a:solidFill>
                  <a:srgbClr val="16849F"/>
                </a:solidFill>
                <a:sym typeface="Wingdings" panose="05000000000000000000" pitchFamily="2" charset="2"/>
              </a:rPr>
              <a:t>+</a:t>
            </a:r>
            <a:r>
              <a:rPr lang="zh-CN" altLang="en-US" sz="2000" b="1">
                <a:solidFill>
                  <a:srgbClr val="16849F"/>
                </a:solidFill>
                <a:sym typeface="Wingdings" panose="05000000000000000000" pitchFamily="2" charset="2"/>
              </a:rPr>
              <a:t> ）</a:t>
            </a:r>
            <a:r>
              <a:rPr lang="zh-CN" altLang="en-US" sz="3600" b="1">
                <a:solidFill>
                  <a:srgbClr val="16849F"/>
                </a:solidFill>
              </a:rPr>
              <a:t>通俗易懂地说明了</a:t>
            </a:r>
            <a:r>
              <a:rPr lang="en-US" altLang="zh-CN" sz="3600" b="1">
                <a:solidFill>
                  <a:srgbClr val="16849F"/>
                </a:solidFill>
              </a:rPr>
              <a:t>……</a:t>
            </a:r>
          </a:p>
          <a:p>
            <a:pPr>
              <a:spcBef>
                <a:spcPct val="20000"/>
              </a:spcBef>
            </a:pPr>
            <a:r>
              <a:rPr lang="zh-CN" altLang="en-US" sz="3600" b="1">
                <a:solidFill>
                  <a:srgbClr val="16849F"/>
                </a:solidFill>
              </a:rPr>
              <a:t>列数字：</a:t>
            </a:r>
            <a:r>
              <a:rPr lang="zh-CN" altLang="en-US" b="1">
                <a:solidFill>
                  <a:srgbClr val="16849F"/>
                </a:solidFill>
                <a:sym typeface="Wingdings" panose="05000000000000000000" pitchFamily="2" charset="2"/>
              </a:rPr>
              <a:t>（概括</a:t>
            </a:r>
            <a:r>
              <a:rPr lang="en-US" altLang="zh-CN" b="1">
                <a:solidFill>
                  <a:srgbClr val="16849F"/>
                </a:solidFill>
                <a:sym typeface="Wingdings" panose="05000000000000000000" pitchFamily="2" charset="2"/>
              </a:rPr>
              <a:t>+</a:t>
            </a:r>
            <a:r>
              <a:rPr lang="zh-CN" altLang="en-US" b="1">
                <a:solidFill>
                  <a:srgbClr val="16849F"/>
                </a:solidFill>
                <a:sym typeface="Wingdings" panose="05000000000000000000" pitchFamily="2" charset="2"/>
              </a:rPr>
              <a:t> ）</a:t>
            </a:r>
            <a:r>
              <a:rPr lang="zh-CN" altLang="en-US" sz="3600" b="1">
                <a:solidFill>
                  <a:srgbClr val="16849F"/>
                </a:solidFill>
              </a:rPr>
              <a:t>科学准确地说明了</a:t>
            </a:r>
            <a:r>
              <a:rPr lang="en-US" altLang="zh-CN" sz="4400" b="1">
                <a:solidFill>
                  <a:srgbClr val="16849F"/>
                </a:solidFill>
                <a:ea typeface="华文行楷" panose="02010800040101010101" pitchFamily="2" charset="-122"/>
              </a:rPr>
              <a:t>……</a:t>
            </a:r>
            <a:r>
              <a:rPr lang="en-US" altLang="zh-CN" sz="4400">
                <a:solidFill>
                  <a:srgbClr val="16849F"/>
                </a:solidFill>
                <a:ea typeface="华文行楷" panose="02010800040101010101" pitchFamily="2" charset="-122"/>
              </a:rPr>
              <a:t> </a:t>
            </a:r>
            <a:r>
              <a:rPr lang="zh-CN" altLang="en-US" sz="3600" b="1">
                <a:solidFill>
                  <a:srgbClr val="16849F"/>
                </a:solidFill>
              </a:rPr>
              <a:t>　</a:t>
            </a:r>
          </a:p>
          <a:p>
            <a:pPr>
              <a:spcBef>
                <a:spcPct val="20000"/>
              </a:spcBef>
            </a:pPr>
            <a:r>
              <a:rPr lang="zh-CN" altLang="en-US" sz="3600" b="1">
                <a:solidFill>
                  <a:srgbClr val="16849F"/>
                </a:solidFill>
              </a:rPr>
              <a:t>打比方：</a:t>
            </a:r>
            <a:r>
              <a:rPr lang="zh-CN" altLang="en-US" b="1">
                <a:solidFill>
                  <a:srgbClr val="16849F"/>
                </a:solidFill>
                <a:sym typeface="Wingdings" panose="05000000000000000000" pitchFamily="2" charset="2"/>
              </a:rPr>
              <a:t>（概括</a:t>
            </a:r>
            <a:r>
              <a:rPr lang="en-US" altLang="zh-CN" b="1">
                <a:solidFill>
                  <a:srgbClr val="16849F"/>
                </a:solidFill>
                <a:sym typeface="Wingdings" panose="05000000000000000000" pitchFamily="2" charset="2"/>
              </a:rPr>
              <a:t>+</a:t>
            </a:r>
            <a:r>
              <a:rPr lang="zh-CN" altLang="en-US" b="1">
                <a:solidFill>
                  <a:srgbClr val="16849F"/>
                </a:solidFill>
                <a:sym typeface="Wingdings" panose="05000000000000000000" pitchFamily="2" charset="2"/>
              </a:rPr>
              <a:t> ）</a:t>
            </a:r>
            <a:r>
              <a:rPr lang="zh-CN" altLang="en-US" sz="3600" b="1">
                <a:solidFill>
                  <a:srgbClr val="16849F"/>
                </a:solidFill>
              </a:rPr>
              <a:t>生动形象地说明了</a:t>
            </a:r>
            <a:r>
              <a:rPr lang="en-US" altLang="zh-CN" sz="4400" b="1">
                <a:solidFill>
                  <a:srgbClr val="16849F"/>
                </a:solidFill>
                <a:ea typeface="华文行楷" panose="02010800040101010101" pitchFamily="2" charset="-122"/>
              </a:rPr>
              <a:t>……</a:t>
            </a:r>
            <a:endParaRPr lang="zh-CN" altLang="en-US" sz="3600" b="1">
              <a:solidFill>
                <a:srgbClr val="16849F"/>
              </a:solidFill>
            </a:endParaRPr>
          </a:p>
          <a:p>
            <a:pPr>
              <a:spcBef>
                <a:spcPct val="20000"/>
              </a:spcBef>
            </a:pPr>
            <a:r>
              <a:rPr lang="zh-CN" altLang="en-US" sz="3600" b="1">
                <a:solidFill>
                  <a:srgbClr val="16849F"/>
                </a:solidFill>
              </a:rPr>
              <a:t>分类别：</a:t>
            </a:r>
            <a:r>
              <a:rPr lang="zh-CN" altLang="en-US" b="1">
                <a:solidFill>
                  <a:srgbClr val="16849F"/>
                </a:solidFill>
                <a:sym typeface="Wingdings" panose="05000000000000000000" pitchFamily="2" charset="2"/>
              </a:rPr>
              <a:t>（概括</a:t>
            </a:r>
            <a:r>
              <a:rPr lang="en-US" altLang="zh-CN" b="1">
                <a:solidFill>
                  <a:srgbClr val="16849F"/>
                </a:solidFill>
                <a:sym typeface="Wingdings" panose="05000000000000000000" pitchFamily="2" charset="2"/>
              </a:rPr>
              <a:t>+</a:t>
            </a:r>
            <a:r>
              <a:rPr lang="zh-CN" altLang="en-US" b="1">
                <a:solidFill>
                  <a:srgbClr val="16849F"/>
                </a:solidFill>
                <a:sym typeface="Wingdings" panose="05000000000000000000" pitchFamily="2" charset="2"/>
              </a:rPr>
              <a:t> ）</a:t>
            </a:r>
            <a:r>
              <a:rPr lang="zh-CN" altLang="en-US" sz="3600" b="1">
                <a:solidFill>
                  <a:srgbClr val="16849F"/>
                </a:solidFill>
                <a:sym typeface="Wingdings" panose="05000000000000000000" pitchFamily="2" charset="2"/>
              </a:rPr>
              <a:t>清楚有条理地说明了</a:t>
            </a:r>
            <a:r>
              <a:rPr lang="en-US" altLang="zh-CN" sz="3600" b="1">
                <a:solidFill>
                  <a:srgbClr val="16849F"/>
                </a:solidFill>
              </a:rPr>
              <a:t>……</a:t>
            </a:r>
            <a:endParaRPr lang="zh-CN" altLang="en-US" sz="3600" b="1">
              <a:solidFill>
                <a:srgbClr val="16849F"/>
              </a:solidFill>
            </a:endParaRPr>
          </a:p>
          <a:p>
            <a:pPr>
              <a:spcBef>
                <a:spcPct val="20000"/>
              </a:spcBef>
            </a:pPr>
            <a:r>
              <a:rPr lang="zh-CN" altLang="en-US" sz="3600" b="1">
                <a:solidFill>
                  <a:srgbClr val="16849F"/>
                </a:solidFill>
              </a:rPr>
              <a:t>下定义：</a:t>
            </a:r>
            <a:r>
              <a:rPr lang="zh-CN" altLang="en-US" b="1">
                <a:solidFill>
                  <a:srgbClr val="16849F"/>
                </a:solidFill>
                <a:sym typeface="Wingdings" panose="05000000000000000000" pitchFamily="2" charset="2"/>
              </a:rPr>
              <a:t>（概括</a:t>
            </a:r>
            <a:r>
              <a:rPr lang="en-US" altLang="zh-CN" b="1">
                <a:solidFill>
                  <a:srgbClr val="16849F"/>
                </a:solidFill>
                <a:sym typeface="Wingdings" panose="05000000000000000000" pitchFamily="2" charset="2"/>
              </a:rPr>
              <a:t>+</a:t>
            </a:r>
            <a:r>
              <a:rPr lang="zh-CN" altLang="en-US" b="1">
                <a:solidFill>
                  <a:srgbClr val="16849F"/>
                </a:solidFill>
                <a:sym typeface="Wingdings" panose="05000000000000000000" pitchFamily="2" charset="2"/>
              </a:rPr>
              <a:t> ）</a:t>
            </a:r>
            <a:r>
              <a:rPr lang="zh-CN" altLang="en-US">
                <a:solidFill>
                  <a:srgbClr val="16849F"/>
                </a:solidFill>
              </a:rPr>
              <a:t> </a:t>
            </a:r>
            <a:r>
              <a:rPr lang="zh-CN" altLang="en-US" sz="3200" b="1">
                <a:solidFill>
                  <a:srgbClr val="16849F"/>
                </a:solidFill>
              </a:rPr>
              <a:t>言简意赅地揭示了</a:t>
            </a:r>
            <a:r>
              <a:rPr lang="en-US" altLang="zh-CN" sz="3200" b="1">
                <a:solidFill>
                  <a:srgbClr val="16849F"/>
                </a:solidFill>
              </a:rPr>
              <a:t>……</a:t>
            </a:r>
            <a:r>
              <a:rPr lang="zh-CN" altLang="en-US" sz="3200" b="1">
                <a:solidFill>
                  <a:srgbClr val="16849F"/>
                </a:solidFill>
              </a:rPr>
              <a:t> 本质</a:t>
            </a:r>
            <a:r>
              <a:rPr lang="zh-CN" altLang="en-US" sz="3600" b="1">
                <a:solidFill>
                  <a:srgbClr val="16849F"/>
                </a:solidFill>
              </a:rPr>
              <a:t>　　　　</a:t>
            </a:r>
          </a:p>
        </p:txBody>
      </p:sp>
    </p:spTree>
    <p:extLst>
      <p:ext uri="{BB962C8B-B14F-4D97-AF65-F5344CB8AC3E}">
        <p14:creationId xmlns:p14="http://schemas.microsoft.com/office/powerpoint/2010/main" val="3397219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658936" y="3068638"/>
            <a:ext cx="887253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2500" b="1">
                <a:solidFill>
                  <a:srgbClr val="16849F"/>
                </a:solidFill>
                <a:ea typeface="楷体_GB2312" pitchFamily="49" charset="-122"/>
              </a:rPr>
              <a:t>      自选比较经典的段落或语句读一读，边读边找出具有说明文语言特点的字、词、句等加以赏析。</a:t>
            </a:r>
          </a:p>
          <a:p>
            <a:pPr>
              <a:spcBef>
                <a:spcPct val="20000"/>
              </a:spcBef>
            </a:pPr>
            <a:endParaRPr lang="zh-CN" altLang="en-US" sz="2500" b="1">
              <a:solidFill>
                <a:srgbClr val="16849F"/>
              </a:solidFill>
              <a:ea typeface="楷体_GB2312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51050" y="4590703"/>
            <a:ext cx="6907213" cy="479618"/>
          </a:xfrm>
          <a:prstGeom prst="rect">
            <a:avLst/>
          </a:prstGeom>
          <a:noFill/>
          <a:ln>
            <a:noFill/>
          </a:ln>
        </p:spPr>
        <p:txBody>
          <a:bodyPr lIns="90170" tIns="46990" rIns="90170" bIns="469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solidFill>
                  <a:srgbClr val="16849F"/>
                </a:solidFill>
              </a:rPr>
              <a:t> 说明文的语言特点：准确、生动</a:t>
            </a:r>
          </a:p>
        </p:txBody>
      </p:sp>
      <p:sp>
        <p:nvSpPr>
          <p:cNvPr id="2" name="矩形 1"/>
          <p:cNvSpPr/>
          <p:nvPr/>
        </p:nvSpPr>
        <p:spPr>
          <a:xfrm>
            <a:off x="4467544" y="1787376"/>
            <a:ext cx="2887330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500" b="1">
                <a:solidFill>
                  <a:srgbClr val="16849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品味说明语言</a:t>
            </a:r>
          </a:p>
        </p:txBody>
      </p:sp>
    </p:spTree>
    <p:extLst>
      <p:ext uri="{BB962C8B-B14F-4D97-AF65-F5344CB8AC3E}">
        <p14:creationId xmlns:p14="http://schemas.microsoft.com/office/powerpoint/2010/main" val="513323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utoUpdateAnimBg="0"/>
      <p:bldP spid="7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74800" y="1181100"/>
            <a:ext cx="8229600" cy="981075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500" b="1" smtClean="0">
                <a:solidFill>
                  <a:srgbClr val="16849F"/>
                </a:solidFill>
                <a:ea typeface="黑体" panose="02010609060101010101" pitchFamily="49" charset="-122"/>
              </a:rPr>
              <a:t>外来入侵物种名单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895475" y="2301875"/>
            <a:ext cx="8640763" cy="5256213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500" b="1" smtClean="0">
                <a:solidFill>
                  <a:srgbClr val="16849F"/>
                </a:solidFill>
              </a:rPr>
              <a:t>据不完全统计，目前（</a:t>
            </a:r>
            <a:r>
              <a:rPr lang="en-US" sz="2500" b="1" smtClean="0">
                <a:solidFill>
                  <a:srgbClr val="16849F"/>
                </a:solidFill>
              </a:rPr>
              <a:t>2006</a:t>
            </a:r>
            <a:r>
              <a:rPr lang="zh-CN" altLang="en-US" sz="2500" b="1" smtClean="0">
                <a:solidFill>
                  <a:srgbClr val="16849F"/>
                </a:solidFill>
              </a:rPr>
              <a:t>年）我国有：主要外来杂草</a:t>
            </a:r>
            <a:r>
              <a:rPr lang="en-US" sz="2500" b="1" smtClean="0">
                <a:solidFill>
                  <a:srgbClr val="16849F"/>
                </a:solidFill>
              </a:rPr>
              <a:t>107</a:t>
            </a:r>
            <a:r>
              <a:rPr lang="zh-CN" altLang="en-US" sz="2500" b="1" smtClean="0">
                <a:solidFill>
                  <a:srgbClr val="16849F"/>
                </a:solidFill>
              </a:rPr>
              <a:t>种，外来害虫</a:t>
            </a:r>
            <a:r>
              <a:rPr lang="en-US" sz="2500" b="1" smtClean="0">
                <a:solidFill>
                  <a:srgbClr val="16849F"/>
                </a:solidFill>
              </a:rPr>
              <a:t>32</a:t>
            </a:r>
            <a:r>
              <a:rPr lang="zh-CN" altLang="en-US" sz="2500" b="1" smtClean="0">
                <a:solidFill>
                  <a:srgbClr val="16849F"/>
                </a:solidFill>
              </a:rPr>
              <a:t>种，外来病原菌</a:t>
            </a:r>
            <a:r>
              <a:rPr lang="en-US" sz="2500" b="1" smtClean="0">
                <a:solidFill>
                  <a:srgbClr val="16849F"/>
                </a:solidFill>
              </a:rPr>
              <a:t>23</a:t>
            </a:r>
            <a:r>
              <a:rPr lang="zh-CN" altLang="en-US" sz="2500" b="1" smtClean="0">
                <a:solidFill>
                  <a:srgbClr val="16849F"/>
                </a:solidFill>
              </a:rPr>
              <a:t>种</a:t>
            </a:r>
            <a:r>
              <a:rPr lang="en-US" sz="2500" b="1" smtClean="0">
                <a:solidFill>
                  <a:srgbClr val="16849F"/>
                </a:solidFill>
              </a:rPr>
              <a:t>……</a:t>
            </a:r>
            <a:r>
              <a:rPr lang="zh-CN" altLang="en-US" sz="2500" b="1" smtClean="0">
                <a:solidFill>
                  <a:srgbClr val="16849F"/>
                </a:solidFill>
              </a:rPr>
              <a:t>首批外来入侵物种名单公布：</a:t>
            </a:r>
          </a:p>
          <a:p>
            <a:pPr>
              <a:defRPr/>
            </a:pPr>
            <a:r>
              <a:rPr lang="zh-CN" altLang="en-US" sz="2500" b="1" smtClean="0">
                <a:solidFill>
                  <a:srgbClr val="16849F"/>
                </a:solidFill>
              </a:rPr>
              <a:t>紫茎泽兰、薇甘菊、空心莲子草、豚草、毒麦、互花米草、飞机草、凤眼莲（水葫芦）、假高粱、蔗扁蛾、湿地松粉蚧（</a:t>
            </a:r>
            <a:r>
              <a:rPr lang="en-US" sz="2500" b="1" smtClean="0">
                <a:solidFill>
                  <a:srgbClr val="16849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jiè</a:t>
            </a:r>
            <a:r>
              <a:rPr lang="zh-CN" altLang="en-US" sz="2500" b="1" smtClean="0">
                <a:solidFill>
                  <a:srgbClr val="16849F"/>
                </a:solidFill>
              </a:rPr>
              <a:t>）、强大小蠹（</a:t>
            </a:r>
            <a:r>
              <a:rPr lang="en-US" sz="2500" b="1" smtClean="0">
                <a:solidFill>
                  <a:srgbClr val="16849F"/>
                </a:solidFill>
              </a:rPr>
              <a:t>dù</a:t>
            </a:r>
            <a:r>
              <a:rPr lang="zh-CN" altLang="en-US" sz="2500" b="1" smtClean="0">
                <a:solidFill>
                  <a:srgbClr val="16849F"/>
                </a:solidFill>
              </a:rPr>
              <a:t>）、美国白蛾、非洲大蜗牛、福寿螺、红火蚁</a:t>
            </a:r>
            <a:r>
              <a:rPr lang="en-US" sz="2500" b="1" smtClean="0">
                <a:solidFill>
                  <a:srgbClr val="16849F"/>
                </a:solidFill>
              </a:rPr>
              <a:t>……</a:t>
            </a:r>
          </a:p>
          <a:p>
            <a:pPr>
              <a:defRPr/>
            </a:pPr>
            <a:endParaRPr lang="zh-CN" altLang="en-US" sz="2500" b="1" smtClean="0">
              <a:solidFill>
                <a:srgbClr val="168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921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5" name="Picture 2" descr="2332652_8224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508" y="1406099"/>
            <a:ext cx="5523707" cy="2768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441306" y="2433272"/>
            <a:ext cx="569387" cy="1355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500" b="1">
                <a:solidFill>
                  <a:srgbClr val="16849F"/>
                </a:solidFill>
                <a:ea typeface="黑体" panose="02010609060101010101" pitchFamily="49" charset="-122"/>
              </a:rPr>
              <a:t>一枝黄花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261392" y="4471622"/>
            <a:ext cx="8389938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500">
                <a:solidFill>
                  <a:srgbClr val="16849F"/>
                </a:solidFill>
                <a:ea typeface="黑体" panose="02010609060101010101" pitchFamily="49" charset="-122"/>
              </a:rPr>
              <a:t>      </a:t>
            </a:r>
            <a:r>
              <a:rPr lang="zh-CN" altLang="en-US" sz="2500">
                <a:solidFill>
                  <a:srgbClr val="16849F"/>
                </a:solidFill>
              </a:rPr>
              <a:t>有</a:t>
            </a:r>
            <a:r>
              <a:rPr lang="zh-CN" altLang="en-US" sz="2500">
                <a:solidFill>
                  <a:srgbClr val="16849F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2500">
                <a:solidFill>
                  <a:srgbClr val="16849F"/>
                </a:solidFill>
              </a:rPr>
              <a:t>霸王花</a:t>
            </a:r>
            <a:r>
              <a:rPr lang="zh-CN" altLang="en-US" sz="2500">
                <a:solidFill>
                  <a:srgbClr val="16849F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2500">
                <a:solidFill>
                  <a:srgbClr val="16849F"/>
                </a:solidFill>
              </a:rPr>
              <a:t>的美誉，又被称为</a:t>
            </a:r>
            <a:r>
              <a:rPr lang="zh-CN" altLang="en-US" sz="2500">
                <a:solidFill>
                  <a:srgbClr val="16849F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2500">
                <a:solidFill>
                  <a:srgbClr val="16849F"/>
                </a:solidFill>
              </a:rPr>
              <a:t>毒草</a:t>
            </a:r>
            <a:r>
              <a:rPr lang="zh-CN" altLang="en-US" sz="2500">
                <a:solidFill>
                  <a:srgbClr val="16849F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2500">
                <a:solidFill>
                  <a:srgbClr val="16849F"/>
                </a:solidFill>
              </a:rPr>
              <a:t>。植株高达两米以上，花色美丽被作为庭院花卉引入我国。由于缺少天敌，所以繁殖非常迅速。它会占据其他植物的生存空间，使之一律消亡。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44317" y="2583926"/>
            <a:ext cx="723275" cy="18876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 smtClean="0">
                <a:solidFill>
                  <a:srgbClr val="16849F"/>
                </a:solidFill>
              </a:rPr>
              <a:t>知识拓展</a:t>
            </a:r>
            <a:endParaRPr lang="zh-CN" altLang="en-US" sz="3500">
              <a:solidFill>
                <a:srgbClr val="168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261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44317" y="2583926"/>
            <a:ext cx="723275" cy="18876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 smtClean="0">
                <a:solidFill>
                  <a:srgbClr val="16849F"/>
                </a:solidFill>
              </a:rPr>
              <a:t>知识拓展</a:t>
            </a:r>
            <a:endParaRPr lang="zh-CN" altLang="en-US" sz="3500">
              <a:solidFill>
                <a:srgbClr val="16849F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06292" y="1196975"/>
            <a:ext cx="5616575" cy="504825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" b="1" smtClean="0">
                <a:solidFill>
                  <a:srgbClr val="16849F"/>
                </a:solidFill>
              </a:rPr>
              <a:t>“植物杀手”薇甘菊</a:t>
            </a:r>
            <a:r>
              <a:rPr lang="zh-CN" altLang="en-US" sz="2500" smtClean="0">
                <a:solidFill>
                  <a:srgbClr val="16849F"/>
                </a:solidFill>
              </a:rPr>
              <a:t> 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778180" y="2276475"/>
            <a:ext cx="4932362" cy="4086225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zh-CN" altLang="en-US" sz="2500" smtClean="0">
                <a:solidFill>
                  <a:srgbClr val="16849F"/>
                </a:solidFill>
              </a:rPr>
              <a:t>          </a:t>
            </a:r>
            <a:r>
              <a:rPr lang="zh-CN" altLang="en-US" sz="2500" b="1" smtClean="0">
                <a:solidFill>
                  <a:srgbClr val="16849F"/>
                </a:solidFill>
              </a:rPr>
              <a:t>薇甘菊又名小花假泽兰 。如果听任它生长，几年间就能让整座山的植被全部萎缩甚至死去，所以它有“植物杀手”的“美誉”。 </a:t>
            </a:r>
            <a:r>
              <a:rPr lang="en-US" altLang="zh-CN" sz="2500" b="1" smtClean="0">
                <a:solidFill>
                  <a:srgbClr val="16849F"/>
                </a:solidFill>
              </a:rPr>
              <a:t>20</a:t>
            </a:r>
            <a:r>
              <a:rPr lang="zh-CN" altLang="en-US" sz="2500" b="1" smtClean="0">
                <a:solidFill>
                  <a:srgbClr val="16849F"/>
                </a:solidFill>
              </a:rPr>
              <a:t>多年前，它作为护滩植物引入我国。近几年来，在珠三角一带大肆蔓延。目前，仅深圳市受薇甘菊危害的林地面积已达</a:t>
            </a:r>
            <a:r>
              <a:rPr lang="en-US" altLang="zh-CN" sz="2500" b="1" smtClean="0">
                <a:solidFill>
                  <a:srgbClr val="16849F"/>
                </a:solidFill>
              </a:rPr>
              <a:t>4</a:t>
            </a:r>
            <a:r>
              <a:rPr lang="zh-CN" altLang="en-US" sz="2500" b="1" smtClean="0">
                <a:solidFill>
                  <a:srgbClr val="16849F"/>
                </a:solidFill>
              </a:rPr>
              <a:t>万多亩，其中</a:t>
            </a:r>
            <a:r>
              <a:rPr lang="en-US" altLang="zh-CN" sz="2500" b="1" smtClean="0">
                <a:solidFill>
                  <a:srgbClr val="16849F"/>
                </a:solidFill>
              </a:rPr>
              <a:t>4000</a:t>
            </a:r>
            <a:r>
              <a:rPr lang="zh-CN" altLang="en-US" sz="2500" b="1" smtClean="0">
                <a:solidFill>
                  <a:srgbClr val="16849F"/>
                </a:solidFill>
              </a:rPr>
              <a:t>多亩受害森林已奄奄一息</a:t>
            </a:r>
            <a:r>
              <a:rPr lang="zh-CN" altLang="en-US" sz="2500" smtClean="0">
                <a:solidFill>
                  <a:srgbClr val="16849F"/>
                </a:solidFill>
              </a:rPr>
              <a:t>。 </a:t>
            </a:r>
            <a:br>
              <a:rPr lang="zh-CN" altLang="en-US" sz="2500" smtClean="0">
                <a:solidFill>
                  <a:srgbClr val="16849F"/>
                </a:solidFill>
              </a:rPr>
            </a:br>
            <a:endParaRPr lang="zh-CN" altLang="en-US" sz="2500" smtClean="0">
              <a:solidFill>
                <a:srgbClr val="16849F"/>
              </a:solidFill>
            </a:endParaRPr>
          </a:p>
        </p:txBody>
      </p:sp>
      <p:pic>
        <p:nvPicPr>
          <p:cNvPr id="9" name="Picture 4" descr="swrq00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955" y="2002522"/>
            <a:ext cx="2664145" cy="359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4287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图片包含 文字&#10;&#10;已生成高可信度的说明">
            <a:extLst>
              <a:ext uri="{FF2B5EF4-FFF2-40B4-BE49-F238E27FC236}">
                <a16:creationId xmlns="" xmlns:a16="http://schemas.microsoft.com/office/drawing/2014/main" id="{43E819ED-06BB-47DD-BCB4-DA61C0C59F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10953D23-6ABC-4082-AE24-54A8CE22176A}"/>
              </a:ext>
            </a:extLst>
          </p:cNvPr>
          <p:cNvGrpSpPr/>
          <p:nvPr/>
        </p:nvGrpSpPr>
        <p:grpSpPr>
          <a:xfrm>
            <a:off x="5203221" y="1473170"/>
            <a:ext cx="3662464" cy="3384501"/>
            <a:chOff x="4973536" y="1786754"/>
            <a:chExt cx="3662464" cy="3384501"/>
          </a:xfrm>
        </p:grpSpPr>
        <p:sp>
          <p:nvSpPr>
            <p:cNvPr id="36" name="圆角矩形 52">
              <a:extLst>
                <a:ext uri="{FF2B5EF4-FFF2-40B4-BE49-F238E27FC236}">
                  <a16:creationId xmlns="" xmlns:a16="http://schemas.microsoft.com/office/drawing/2014/main" id="{EAB6CE92-01EF-424C-A4AD-13D9EA7526E8}"/>
                </a:ext>
              </a:extLst>
            </p:cNvPr>
            <p:cNvSpPr/>
            <p:nvPr/>
          </p:nvSpPr>
          <p:spPr>
            <a:xfrm>
              <a:off x="5661929" y="1840449"/>
              <a:ext cx="2959557" cy="442091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1684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pc="3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="" xmlns:a16="http://schemas.microsoft.com/office/drawing/2014/main" id="{A19C98E7-5D42-4DD1-99A5-A33BF8A2C1AA}"/>
                </a:ext>
              </a:extLst>
            </p:cNvPr>
            <p:cNvSpPr/>
            <p:nvPr/>
          </p:nvSpPr>
          <p:spPr>
            <a:xfrm>
              <a:off x="4973536" y="1786754"/>
              <a:ext cx="549482" cy="549482"/>
            </a:xfrm>
            <a:prstGeom prst="ellipse">
              <a:avLst/>
            </a:prstGeom>
            <a:solidFill>
              <a:srgbClr val="16849F"/>
            </a:solidFill>
            <a:ln w="1206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sz="28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B0652766-985B-4660-84CD-D7E40F31D768}"/>
                </a:ext>
              </a:extLst>
            </p:cNvPr>
            <p:cNvSpPr txBox="1"/>
            <p:nvPr/>
          </p:nvSpPr>
          <p:spPr>
            <a:xfrm>
              <a:off x="6060823" y="1827248"/>
              <a:ext cx="21467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3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 前 导 读</a:t>
              </a:r>
              <a:endParaRPr lang="zh-CN" altLang="en-US" sz="2400" spc="3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9" name="圆角矩形 52">
              <a:extLst>
                <a:ext uri="{FF2B5EF4-FFF2-40B4-BE49-F238E27FC236}">
                  <a16:creationId xmlns="" xmlns:a16="http://schemas.microsoft.com/office/drawing/2014/main" id="{4C0DCF0F-C044-44F3-8364-F1419DEB74B3}"/>
                </a:ext>
              </a:extLst>
            </p:cNvPr>
            <p:cNvSpPr/>
            <p:nvPr/>
          </p:nvSpPr>
          <p:spPr>
            <a:xfrm>
              <a:off x="5676443" y="2785455"/>
              <a:ext cx="2959557" cy="442091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1684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pc="3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0" name="椭圆 39">
              <a:extLst>
                <a:ext uri="{FF2B5EF4-FFF2-40B4-BE49-F238E27FC236}">
                  <a16:creationId xmlns="" xmlns:a16="http://schemas.microsoft.com/office/drawing/2014/main" id="{0F45F6A9-EB5B-4FA8-B288-00E6FF78662D}"/>
                </a:ext>
              </a:extLst>
            </p:cNvPr>
            <p:cNvSpPr/>
            <p:nvPr/>
          </p:nvSpPr>
          <p:spPr>
            <a:xfrm>
              <a:off x="4988050" y="2731760"/>
              <a:ext cx="549482" cy="549482"/>
            </a:xfrm>
            <a:prstGeom prst="ellipse">
              <a:avLst/>
            </a:prstGeom>
            <a:solidFill>
              <a:srgbClr val="16849F"/>
            </a:solidFill>
            <a:ln w="1206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sz="28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E5DEB5E8-37AB-4C92-9476-622EDCF20397}"/>
                </a:ext>
              </a:extLst>
            </p:cNvPr>
            <p:cNvSpPr txBox="1"/>
            <p:nvPr/>
          </p:nvSpPr>
          <p:spPr>
            <a:xfrm>
              <a:off x="6075337" y="2772254"/>
              <a:ext cx="21467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3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认 字 识 词</a:t>
              </a:r>
              <a:endParaRPr lang="zh-CN" altLang="en-US" sz="2400" spc="3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2" name="圆角矩形 52">
              <a:extLst>
                <a:ext uri="{FF2B5EF4-FFF2-40B4-BE49-F238E27FC236}">
                  <a16:creationId xmlns="" xmlns:a16="http://schemas.microsoft.com/office/drawing/2014/main" id="{2E08BBC4-3A7E-4244-A052-5B14EAEAD4FC}"/>
                </a:ext>
              </a:extLst>
            </p:cNvPr>
            <p:cNvSpPr/>
            <p:nvPr/>
          </p:nvSpPr>
          <p:spPr>
            <a:xfrm>
              <a:off x="5661929" y="3730461"/>
              <a:ext cx="2959557" cy="442091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1684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pc="3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3" name="椭圆 42">
              <a:extLst>
                <a:ext uri="{FF2B5EF4-FFF2-40B4-BE49-F238E27FC236}">
                  <a16:creationId xmlns="" xmlns:a16="http://schemas.microsoft.com/office/drawing/2014/main" id="{97B8A92B-C053-4FF2-A9DB-85C44E8EC62B}"/>
                </a:ext>
              </a:extLst>
            </p:cNvPr>
            <p:cNvSpPr/>
            <p:nvPr/>
          </p:nvSpPr>
          <p:spPr>
            <a:xfrm>
              <a:off x="4973536" y="3676766"/>
              <a:ext cx="549482" cy="549482"/>
            </a:xfrm>
            <a:prstGeom prst="ellipse">
              <a:avLst/>
            </a:prstGeom>
            <a:solidFill>
              <a:srgbClr val="16849F"/>
            </a:solidFill>
            <a:ln w="1206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sz="28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="" xmlns:a16="http://schemas.microsoft.com/office/drawing/2014/main" id="{627A3DD3-1515-4B61-A4D4-CF8B8DE1ACF2}"/>
                </a:ext>
              </a:extLst>
            </p:cNvPr>
            <p:cNvSpPr txBox="1"/>
            <p:nvPr/>
          </p:nvSpPr>
          <p:spPr>
            <a:xfrm>
              <a:off x="6060823" y="3717260"/>
              <a:ext cx="21467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3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 文 赏 析</a:t>
              </a:r>
              <a:endParaRPr lang="zh-CN" altLang="en-US" sz="2400" spc="3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5" name="圆角矩形 52">
              <a:extLst>
                <a:ext uri="{FF2B5EF4-FFF2-40B4-BE49-F238E27FC236}">
                  <a16:creationId xmlns="" xmlns:a16="http://schemas.microsoft.com/office/drawing/2014/main" id="{62D3891C-5742-41FB-8FD1-93A8FD6B81F5}"/>
                </a:ext>
              </a:extLst>
            </p:cNvPr>
            <p:cNvSpPr/>
            <p:nvPr/>
          </p:nvSpPr>
          <p:spPr>
            <a:xfrm>
              <a:off x="5676443" y="4675468"/>
              <a:ext cx="2959557" cy="442091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1684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pc="3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6" name="椭圆 45">
              <a:extLst>
                <a:ext uri="{FF2B5EF4-FFF2-40B4-BE49-F238E27FC236}">
                  <a16:creationId xmlns="" xmlns:a16="http://schemas.microsoft.com/office/drawing/2014/main" id="{57899FB3-EC1A-4A1D-AE61-9C90952942CD}"/>
                </a:ext>
              </a:extLst>
            </p:cNvPr>
            <p:cNvSpPr/>
            <p:nvPr/>
          </p:nvSpPr>
          <p:spPr>
            <a:xfrm>
              <a:off x="4988050" y="4621773"/>
              <a:ext cx="549482" cy="549482"/>
            </a:xfrm>
            <a:prstGeom prst="ellipse">
              <a:avLst/>
            </a:prstGeom>
            <a:solidFill>
              <a:srgbClr val="16849F"/>
            </a:solidFill>
            <a:ln w="1206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en-US" sz="28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="" xmlns:a16="http://schemas.microsoft.com/office/drawing/2014/main" id="{068B2A2B-6D41-437B-BE60-F3CDAEB01FDD}"/>
                </a:ext>
              </a:extLst>
            </p:cNvPr>
            <p:cNvSpPr txBox="1"/>
            <p:nvPr/>
          </p:nvSpPr>
          <p:spPr>
            <a:xfrm>
              <a:off x="6075337" y="4662267"/>
              <a:ext cx="21467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3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 外 作 业</a:t>
              </a:r>
              <a:endParaRPr lang="zh-CN" altLang="en-US" sz="2400" spc="3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21B372DB-3F60-40F7-BC93-5C3566212E89}"/>
              </a:ext>
            </a:extLst>
          </p:cNvPr>
          <p:cNvSpPr/>
          <p:nvPr/>
        </p:nvSpPr>
        <p:spPr>
          <a:xfrm>
            <a:off x="3733800" y="1473170"/>
            <a:ext cx="1123411" cy="3384501"/>
          </a:xfrm>
          <a:prstGeom prst="rect">
            <a:avLst/>
          </a:prstGeom>
          <a:solidFill>
            <a:srgbClr val="16849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4400" spc="3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主目录</a:t>
            </a:r>
          </a:p>
        </p:txBody>
      </p: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44317" y="2583926"/>
            <a:ext cx="723275" cy="18876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 smtClean="0">
                <a:solidFill>
                  <a:srgbClr val="16849F"/>
                </a:solidFill>
              </a:rPr>
              <a:t>知识拓展</a:t>
            </a:r>
            <a:endParaRPr lang="zh-CN" altLang="en-US" sz="3500">
              <a:solidFill>
                <a:srgbClr val="16849F"/>
              </a:solidFill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270500" y="2345399"/>
            <a:ext cx="182880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2500" b="1">
                <a:solidFill>
                  <a:srgbClr val="16849F"/>
                </a:solidFill>
                <a:latin typeface="Times New Roman" panose="02020603050405020304" pitchFamily="18" charset="0"/>
              </a:rPr>
              <a:t>咬断鱼杆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803400" y="3729012"/>
            <a:ext cx="91440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220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食人鱼，原产于亚马逊河，</a:t>
            </a:r>
            <a:r>
              <a:rPr kumimoji="1" lang="en-US" altLang="zh-CN" sz="220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2002</a:t>
            </a:r>
            <a:r>
              <a:rPr kumimoji="1" lang="zh-CN" altLang="en-US" sz="220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年引进到我国供人观赏，外表妖艳，性情残暴，能够在短时间内将大于自己体积几倍，甚至几十倍的动物吃掉。现流入了江河鱼塘，大量地</a:t>
            </a:r>
            <a:r>
              <a:rPr kumimoji="1" lang="zh-CN" altLang="en-US" sz="2200">
                <a:solidFill>
                  <a:srgbClr val="16849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kumimoji="1" lang="zh-CN" altLang="en-US" sz="220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屠杀</a:t>
            </a:r>
            <a:r>
              <a:rPr kumimoji="1" lang="zh-CN" altLang="en-US" sz="2200">
                <a:solidFill>
                  <a:srgbClr val="16849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kumimoji="1" lang="zh-CN" altLang="en-US" sz="220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其它的鱼类，给当地生态平衡带来严重危机，造成不可估量的损失。</a:t>
            </a:r>
            <a:r>
              <a:rPr lang="zh-CN" altLang="en-US" sz="2200">
                <a:solidFill>
                  <a:srgbClr val="16849F"/>
                </a:solidFill>
              </a:rPr>
              <a:t>在亚马孙河流域，人们过河时，常常要先向河里投掷牛肉等把食人鲳诱开。在巴西的一个州里，每年约有</a:t>
            </a:r>
            <a:r>
              <a:rPr lang="en-US" altLang="zh-CN" sz="2200">
                <a:solidFill>
                  <a:srgbClr val="16849F"/>
                </a:solidFill>
              </a:rPr>
              <a:t>1200</a:t>
            </a:r>
            <a:r>
              <a:rPr lang="zh-CN" altLang="en-US" sz="2200">
                <a:solidFill>
                  <a:srgbClr val="16849F"/>
                </a:solidFill>
              </a:rPr>
              <a:t>头牛被它吃掉。一些在水中玩的孩子和洗衣服的妇女不时也会受到食人鲳的攻击。</a:t>
            </a:r>
            <a:r>
              <a:rPr kumimoji="1" lang="zh-CN" altLang="en-US" sz="2200">
                <a:solidFill>
                  <a:srgbClr val="16849F"/>
                </a:solidFill>
                <a:latin typeface="Times New Roman" panose="02020603050405020304" pitchFamily="18" charset="0"/>
              </a:rPr>
              <a:t> </a:t>
            </a:r>
          </a:p>
        </p:txBody>
      </p:sp>
      <p:pic>
        <p:nvPicPr>
          <p:cNvPr id="9" name="Picture 5" descr="W0200812125388921942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37676"/>
            <a:ext cx="2540000" cy="217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食人鱼咬鱼竿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82"/>
          <a:stretch/>
        </p:blipFill>
        <p:spPr bwMode="auto">
          <a:xfrm>
            <a:off x="7035800" y="1354350"/>
            <a:ext cx="2604484" cy="2156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5411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876425" y="3062973"/>
            <a:ext cx="864235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 smtClean="0">
                <a:solidFill>
                  <a:srgbClr val="16849F"/>
                </a:solidFill>
              </a:rPr>
              <a:t>你</a:t>
            </a:r>
            <a:r>
              <a:rPr lang="zh-CN" altLang="en-US" sz="4000" b="1">
                <a:solidFill>
                  <a:srgbClr val="16849F"/>
                </a:solidFill>
              </a:rPr>
              <a:t>知道我们身边还有哪些生物入侵者? 它有哪些危害？</a:t>
            </a:r>
            <a:endParaRPr lang="zh-CN" altLang="en-US" sz="4000" b="1">
              <a:solidFill>
                <a:srgbClr val="16849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876425" y="1609726"/>
            <a:ext cx="73453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16849F"/>
                </a:solidFill>
              </a:rPr>
              <a:t>拓展延伸</a:t>
            </a:r>
          </a:p>
        </p:txBody>
      </p:sp>
    </p:spTree>
    <p:extLst>
      <p:ext uri="{BB962C8B-B14F-4D97-AF65-F5344CB8AC3E}">
        <p14:creationId xmlns:p14="http://schemas.microsoft.com/office/powerpoint/2010/main" val="725324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高可信度的说明">
            <a:extLst>
              <a:ext uri="{FF2B5EF4-FFF2-40B4-BE49-F238E27FC236}">
                <a16:creationId xmlns="" xmlns:a16="http://schemas.microsoft.com/office/drawing/2014/main" id="{A9FB94C6-5EE0-4B47-8525-E5D88DE1E9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4BDE41A6-95D6-4A78-9929-FA75005AB714}"/>
              </a:ext>
            </a:extLst>
          </p:cNvPr>
          <p:cNvSpPr/>
          <p:nvPr/>
        </p:nvSpPr>
        <p:spPr>
          <a:xfrm>
            <a:off x="4354887" y="1927680"/>
            <a:ext cx="3528184" cy="844606"/>
          </a:xfrm>
          <a:prstGeom prst="roundRect">
            <a:avLst>
              <a:gd name="adj" fmla="val 0"/>
            </a:avLst>
          </a:prstGeom>
          <a:solidFill>
            <a:srgbClr val="168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</a:t>
            </a:r>
            <a:r>
              <a:rPr lang="zh-CN" altLang="en-US" sz="4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C4C9714C-B623-4BCB-8D5B-AF6403445AD4}"/>
              </a:ext>
            </a:extLst>
          </p:cNvPr>
          <p:cNvSpPr/>
          <p:nvPr/>
        </p:nvSpPr>
        <p:spPr>
          <a:xfrm>
            <a:off x="4380821" y="2822425"/>
            <a:ext cx="346761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5800" spc="6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课外作业</a:t>
            </a:r>
            <a:endParaRPr kumimoji="1" lang="zh-CN" altLang="en-US" sz="5800" spc="600" dirty="0">
              <a:solidFill>
                <a:srgbClr val="16849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E835EE4-D80E-4148-A4B4-E7A7DA4E44A0}"/>
              </a:ext>
            </a:extLst>
          </p:cNvPr>
          <p:cNvSpPr txBox="1"/>
          <p:nvPr/>
        </p:nvSpPr>
        <p:spPr>
          <a:xfrm>
            <a:off x="3049812" y="3744210"/>
            <a:ext cx="6125030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259591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课外作业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51013" y="2057400"/>
            <a:ext cx="8353425" cy="4114800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zh-CN" altLang="en-US" sz="4000" smtClean="0">
                <a:solidFill>
                  <a:srgbClr val="16849F"/>
                </a:solidFill>
                <a:ea typeface="楷体_GB2312" pitchFamily="49" charset="-122"/>
              </a:rPr>
              <a:t>          进行社会调查，看看我们身边有没有生物入侵者，你是怎样预防或根除生物入侵的。写一份400---500字的调查小报告。</a:t>
            </a:r>
          </a:p>
        </p:txBody>
      </p:sp>
    </p:spTree>
    <p:extLst>
      <p:ext uri="{BB962C8B-B14F-4D97-AF65-F5344CB8AC3E}">
        <p14:creationId xmlns:p14="http://schemas.microsoft.com/office/powerpoint/2010/main" val="3192351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高可信度的说明">
            <a:extLst>
              <a:ext uri="{FF2B5EF4-FFF2-40B4-BE49-F238E27FC236}">
                <a16:creationId xmlns="" xmlns:a16="http://schemas.microsoft.com/office/drawing/2014/main" id="{7167AF4F-6BD6-4737-9F06-DC49330203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E3756A87-BB00-4E69-BFB3-002FD8482873}"/>
              </a:ext>
            </a:extLst>
          </p:cNvPr>
          <p:cNvSpPr/>
          <p:nvPr/>
        </p:nvSpPr>
        <p:spPr>
          <a:xfrm>
            <a:off x="2371165" y="1572105"/>
            <a:ext cx="737880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800" spc="-15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同学们下课啦</a:t>
            </a:r>
            <a:r>
              <a:rPr lang="en-US" altLang="zh-CN" sz="6800" spc="-15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!</a:t>
            </a:r>
            <a:endParaRPr lang="zh-CN" altLang="en-US" sz="6800" spc="-150" dirty="0">
              <a:solidFill>
                <a:srgbClr val="16849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F0AB513-3ADC-4EAB-86EC-6E07F35C1380}"/>
              </a:ext>
            </a:extLst>
          </p:cNvPr>
          <p:cNvSpPr txBox="1"/>
          <p:nvPr/>
        </p:nvSpPr>
        <p:spPr>
          <a:xfrm>
            <a:off x="2966127" y="3397985"/>
            <a:ext cx="613637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6C284B91-7639-4A53-88EC-D42239F34652}"/>
              </a:ext>
            </a:extLst>
          </p:cNvPr>
          <p:cNvCxnSpPr>
            <a:cxnSpLocks/>
          </p:cNvCxnSpPr>
          <p:nvPr/>
        </p:nvCxnSpPr>
        <p:spPr>
          <a:xfrm>
            <a:off x="2808514" y="3292235"/>
            <a:ext cx="64262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DC1EACE8-B6E2-4B61-9AFB-986FBB871AED}"/>
              </a:ext>
            </a:extLst>
          </p:cNvPr>
          <p:cNvSpPr txBox="1"/>
          <p:nvPr/>
        </p:nvSpPr>
        <p:spPr>
          <a:xfrm>
            <a:off x="5273220" y="4041301"/>
            <a:ext cx="1638302" cy="350865"/>
          </a:xfrm>
          <a:prstGeom prst="rect">
            <a:avLst/>
          </a:prstGeom>
          <a:solidFill>
            <a:srgbClr val="16849F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3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教师：通用名</a:t>
            </a:r>
            <a:endParaRPr lang="en-US" altLang="zh-CN" sz="1400" spc="3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Box 4">
            <a:extLst>
              <a:ext uri="{FF2B5EF4-FFF2-40B4-BE49-F238E27FC236}">
                <a16:creationId xmlns="" xmlns:a16="http://schemas.microsoft.com/office/drawing/2014/main" id="{F5F434F0-8782-4CFF-96C3-E268B1EE1519}"/>
              </a:ext>
            </a:extLst>
          </p:cNvPr>
          <p:cNvSpPr txBox="1"/>
          <p:nvPr/>
        </p:nvSpPr>
        <p:spPr>
          <a:xfrm>
            <a:off x="2587339" y="2698124"/>
            <a:ext cx="68904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</a:t>
            </a:r>
            <a:r>
              <a:rPr lang="zh-CN" altLang="en-US" sz="260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</a:t>
            </a:r>
            <a:r>
              <a:rPr lang="zh-CN" altLang="en-US" sz="26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版八年级教</a:t>
            </a:r>
            <a:r>
              <a:rPr lang="zh-CN" altLang="en-US" sz="2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学课件</a:t>
            </a:r>
            <a:r>
              <a:rPr lang="en-US" altLang="zh-CN" sz="2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PPT</a:t>
            </a:r>
            <a:r>
              <a:rPr lang="zh-CN" altLang="en-US" sz="2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模</a:t>
            </a:r>
            <a:r>
              <a:rPr lang="zh-CN" altLang="en-US" sz="260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板</a:t>
            </a:r>
            <a:r>
              <a:rPr lang="en-US" altLang="zh-CN" sz="26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·</a:t>
            </a:r>
            <a:r>
              <a:rPr lang="zh-CN" altLang="en-US" sz="26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中学</a:t>
            </a:r>
            <a:endParaRPr lang="zh-CN" altLang="en-US" sz="2600" dirty="0">
              <a:solidFill>
                <a:srgbClr val="16849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 animBg="1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7116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50722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3049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9009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203110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521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高可信度的说明">
            <a:extLst>
              <a:ext uri="{FF2B5EF4-FFF2-40B4-BE49-F238E27FC236}">
                <a16:creationId xmlns="" xmlns:a16="http://schemas.microsoft.com/office/drawing/2014/main" id="{A9FB94C6-5EE0-4B47-8525-E5D88DE1E9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4BDE41A6-95D6-4A78-9929-FA75005AB714}"/>
              </a:ext>
            </a:extLst>
          </p:cNvPr>
          <p:cNvSpPr/>
          <p:nvPr/>
        </p:nvSpPr>
        <p:spPr>
          <a:xfrm>
            <a:off x="4354887" y="1927680"/>
            <a:ext cx="3528184" cy="844606"/>
          </a:xfrm>
          <a:prstGeom prst="roundRect">
            <a:avLst>
              <a:gd name="adj" fmla="val 0"/>
            </a:avLst>
          </a:prstGeom>
          <a:solidFill>
            <a:srgbClr val="168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第一部分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C4C9714C-B623-4BCB-8D5B-AF6403445AD4}"/>
              </a:ext>
            </a:extLst>
          </p:cNvPr>
          <p:cNvSpPr/>
          <p:nvPr/>
        </p:nvSpPr>
        <p:spPr>
          <a:xfrm>
            <a:off x="4380821" y="2822425"/>
            <a:ext cx="346761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5800" spc="6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课前导读</a:t>
            </a:r>
            <a:endParaRPr kumimoji="1" lang="zh-CN" altLang="en-US" sz="5800" spc="600" dirty="0">
              <a:solidFill>
                <a:srgbClr val="16849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E835EE4-D80E-4148-A4B4-E7A7DA4E44A0}"/>
              </a:ext>
            </a:extLst>
          </p:cNvPr>
          <p:cNvSpPr txBox="1"/>
          <p:nvPr/>
        </p:nvSpPr>
        <p:spPr>
          <a:xfrm>
            <a:off x="3049812" y="3744210"/>
            <a:ext cx="6125030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课前导读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5" name="Picture 7" descr="图片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55"/>
          <a:stretch/>
        </p:blipFill>
        <p:spPr bwMode="auto">
          <a:xfrm>
            <a:off x="1665964" y="1582053"/>
            <a:ext cx="4543426" cy="429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4330700" y="6054398"/>
            <a:ext cx="1765300" cy="4088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zh-CN" altLang="en-US" sz="2500">
                <a:solidFill>
                  <a:srgbClr val="16849F"/>
                </a:solidFill>
                <a:ea typeface="华文新魏" panose="02010800040101010101" pitchFamily="2" charset="-122"/>
              </a:rPr>
              <a:t>水花生</a:t>
            </a:r>
          </a:p>
        </p:txBody>
      </p:sp>
      <p:sp>
        <p:nvSpPr>
          <p:cNvPr id="7" name="内容占位符 7"/>
          <p:cNvSpPr txBox="1">
            <a:spLocks/>
          </p:cNvSpPr>
          <p:nvPr/>
        </p:nvSpPr>
        <p:spPr>
          <a:xfrm>
            <a:off x="6209390" y="1911801"/>
            <a:ext cx="4915810" cy="2964547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zh-CN" altLang="en-US" sz="2500" smtClean="0">
                <a:solidFill>
                  <a:srgbClr val="16849F"/>
                </a:solidFill>
              </a:rPr>
              <a:t>       多年生草本</a:t>
            </a:r>
            <a:r>
              <a:rPr lang="en-US" altLang="zh-CN" sz="2500" smtClean="0">
                <a:solidFill>
                  <a:srgbClr val="16849F"/>
                </a:solidFill>
              </a:rPr>
              <a:t>,</a:t>
            </a:r>
            <a:r>
              <a:rPr lang="zh-CN" altLang="en-US" sz="2500" smtClean="0">
                <a:solidFill>
                  <a:srgbClr val="16849F"/>
                </a:solidFill>
              </a:rPr>
              <a:t>以茎节行营养繁殖</a:t>
            </a:r>
            <a:r>
              <a:rPr lang="en-US" altLang="zh-CN" sz="2500" smtClean="0">
                <a:solidFill>
                  <a:srgbClr val="16849F"/>
                </a:solidFill>
              </a:rPr>
              <a:t>;</a:t>
            </a:r>
            <a:r>
              <a:rPr lang="zh-CN" altLang="en-US" sz="2500" smtClean="0">
                <a:solidFill>
                  <a:srgbClr val="16849F"/>
                </a:solidFill>
              </a:rPr>
              <a:t>旱地型肉质贮藏根受刺激时可产生不定芽</a:t>
            </a:r>
            <a:r>
              <a:rPr lang="en-US" altLang="zh-CN" sz="2500" smtClean="0">
                <a:solidFill>
                  <a:srgbClr val="16849F"/>
                </a:solidFill>
              </a:rPr>
              <a:t>.</a:t>
            </a:r>
            <a:r>
              <a:rPr lang="zh-CN" altLang="en-US" sz="2500" smtClean="0">
                <a:solidFill>
                  <a:srgbClr val="16849F"/>
                </a:solidFill>
              </a:rPr>
              <a:t>生长高峰期每天可生长</a:t>
            </a:r>
            <a:r>
              <a:rPr lang="en-US" altLang="zh-CN" sz="2500" smtClean="0">
                <a:solidFill>
                  <a:srgbClr val="16849F"/>
                </a:solidFill>
              </a:rPr>
              <a:t>2-4cm.</a:t>
            </a:r>
            <a:r>
              <a:rPr lang="zh-CN" altLang="en-US" sz="2500" smtClean="0">
                <a:solidFill>
                  <a:srgbClr val="16849F"/>
                </a:solidFill>
              </a:rPr>
              <a:t>在农田中生长会与作物争夺阳光、水分、肥料，造成严重减产</a:t>
            </a:r>
          </a:p>
        </p:txBody>
      </p:sp>
      <p:sp>
        <p:nvSpPr>
          <p:cNvPr id="9" name="矩形 9"/>
          <p:cNvSpPr>
            <a:spLocks noChangeArrowheads="1"/>
          </p:cNvSpPr>
          <p:nvPr/>
        </p:nvSpPr>
        <p:spPr bwMode="auto">
          <a:xfrm>
            <a:off x="6687344" y="4729042"/>
            <a:ext cx="2499402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500">
                <a:solidFill>
                  <a:srgbClr val="16849F"/>
                </a:solidFill>
              </a:rPr>
              <a:t>1930</a:t>
            </a:r>
            <a:r>
              <a:rPr lang="zh-CN" altLang="en-US" sz="2500">
                <a:solidFill>
                  <a:srgbClr val="16849F"/>
                </a:solidFill>
              </a:rPr>
              <a:t>年传入中国</a:t>
            </a:r>
          </a:p>
        </p:txBody>
      </p: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课前导读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5" name="Picture 8" descr="2002黄浦江打捞水葫芦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3160372"/>
            <a:ext cx="4168302" cy="24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水葫芦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1058253"/>
            <a:ext cx="2933700" cy="274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水葫芦花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4210844"/>
            <a:ext cx="2752337" cy="1896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6"/>
          <p:cNvSpPr>
            <a:spLocks noChangeArrowheads="1"/>
          </p:cNvSpPr>
          <p:nvPr/>
        </p:nvSpPr>
        <p:spPr bwMode="auto">
          <a:xfrm>
            <a:off x="5795963" y="1070953"/>
            <a:ext cx="45720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00">
                <a:solidFill>
                  <a:srgbClr val="16849F"/>
                </a:solidFill>
              </a:rPr>
              <a:t>水葫芦繁殖能力很强，就是因为太强了，覆盖在整个湖面，使得水中的其他植物不能进行光合作用，而水中的动物没有得到充分的空气与食物，不能够维持水中的生态平衡。甚至有时会堵塞水道。</a:t>
            </a: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5795963" y="5722576"/>
            <a:ext cx="486092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200">
                <a:solidFill>
                  <a:srgbClr val="16849F"/>
                </a:solidFill>
              </a:rPr>
              <a:t>1901</a:t>
            </a:r>
            <a:r>
              <a:rPr lang="zh-CN" altLang="en-US" sz="2200">
                <a:solidFill>
                  <a:srgbClr val="16849F"/>
                </a:solidFill>
              </a:rPr>
              <a:t>年为了解决饲养生猪饲料不足被引入中国</a:t>
            </a:r>
          </a:p>
        </p:txBody>
      </p:sp>
    </p:spTree>
    <p:extLst>
      <p:ext uri="{BB962C8B-B14F-4D97-AF65-F5344CB8AC3E}">
        <p14:creationId xmlns:p14="http://schemas.microsoft.com/office/powerpoint/2010/main" val="1089776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课前导读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5" name="Picture 2" descr="http://p0.qhimg.com/t014af4e2b999ada2c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575" y="1185863"/>
            <a:ext cx="464343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4"/>
          <p:cNvSpPr>
            <a:spLocks noChangeArrowheads="1"/>
          </p:cNvSpPr>
          <p:nvPr/>
        </p:nvSpPr>
        <p:spPr bwMode="auto">
          <a:xfrm>
            <a:off x="6688138" y="1380086"/>
            <a:ext cx="24288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solidFill>
                  <a:srgbClr val="16849F"/>
                </a:solidFill>
              </a:rPr>
              <a:t>小龙虾</a:t>
            </a:r>
            <a:endParaRPr lang="zh-CN" altLang="en-US" sz="2500">
              <a:solidFill>
                <a:srgbClr val="16849F"/>
              </a:solidFill>
            </a:endParaRPr>
          </a:p>
        </p:txBody>
      </p:sp>
      <p:sp>
        <p:nvSpPr>
          <p:cNvPr id="7" name="矩形 5"/>
          <p:cNvSpPr>
            <a:spLocks noChangeArrowheads="1"/>
          </p:cNvSpPr>
          <p:nvPr/>
        </p:nvSpPr>
        <p:spPr bwMode="auto">
          <a:xfrm>
            <a:off x="6688138" y="2315217"/>
            <a:ext cx="276229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solidFill>
                  <a:srgbClr val="16849F"/>
                </a:solidFill>
              </a:rPr>
              <a:t>原产于美国东南部</a:t>
            </a:r>
          </a:p>
        </p:txBody>
      </p:sp>
      <p:sp>
        <p:nvSpPr>
          <p:cNvPr id="9" name="矩形 6"/>
          <p:cNvSpPr>
            <a:spLocks noChangeArrowheads="1"/>
          </p:cNvSpPr>
          <p:nvPr/>
        </p:nvSpPr>
        <p:spPr bwMode="auto">
          <a:xfrm>
            <a:off x="4914105" y="6081212"/>
            <a:ext cx="271462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solidFill>
                  <a:srgbClr val="16849F"/>
                </a:solidFill>
              </a:rPr>
              <a:t>福寿螺</a:t>
            </a:r>
            <a:endParaRPr lang="zh-CN" altLang="en-US" sz="2500">
              <a:solidFill>
                <a:srgbClr val="16849F"/>
              </a:solidFill>
            </a:endParaRP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6688138" y="4650200"/>
            <a:ext cx="405110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solidFill>
                  <a:srgbClr val="16849F"/>
                </a:solidFill>
              </a:rPr>
              <a:t>原产于南美洲亚马逊河流域</a:t>
            </a:r>
            <a:endParaRPr lang="en-US" altLang="zh-CN" sz="2500" b="1">
              <a:solidFill>
                <a:srgbClr val="16849F"/>
              </a:solidFill>
            </a:endParaRPr>
          </a:p>
          <a:p>
            <a:pPr eaLnBrk="1" hangingPunct="1"/>
            <a:r>
              <a:rPr lang="en-US" altLang="zh-CN" sz="2500" b="1">
                <a:solidFill>
                  <a:srgbClr val="16849F"/>
                </a:solidFill>
              </a:rPr>
              <a:t>1981</a:t>
            </a:r>
            <a:r>
              <a:rPr lang="zh-CN" altLang="en-US" sz="2500" b="1">
                <a:solidFill>
                  <a:srgbClr val="16849F"/>
                </a:solidFill>
              </a:rPr>
              <a:t>年引入中国</a:t>
            </a:r>
          </a:p>
        </p:txBody>
      </p:sp>
      <p:pic>
        <p:nvPicPr>
          <p:cNvPr id="13" name="Picture 4" descr="http://img.tv.cctv.com/image/20090706/IMAG124686932605113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24"/>
          <a:stretch/>
        </p:blipFill>
        <p:spPr bwMode="auto">
          <a:xfrm>
            <a:off x="1985168" y="3948917"/>
            <a:ext cx="4286250" cy="192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4272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认字识词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279650" y="1413853"/>
            <a:ext cx="6797675" cy="838200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500" smtClean="0">
                <a:solidFill>
                  <a:srgbClr val="16849F"/>
                </a:solidFill>
                <a:ea typeface="黑体" panose="02010609060101010101" pitchFamily="49" charset="-122"/>
              </a:rPr>
              <a:t>学习目标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>
          <a:xfrm>
            <a:off x="2279650" y="2494941"/>
            <a:ext cx="8229600" cy="4525962"/>
          </a:xfrm>
          <a:prstGeom prst="rect">
            <a:avLst/>
          </a:prstGeom>
          <a:noFill/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sz="25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5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.了确有关生物入侵的知识。</a:t>
            </a:r>
          </a:p>
          <a:p>
            <a:pPr>
              <a:buFontTx/>
              <a:buNone/>
            </a:pPr>
            <a:r>
              <a:rPr lang="en-US" altLang="zh-CN" sz="25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5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理清本文的说明顺序。</a:t>
            </a:r>
          </a:p>
          <a:p>
            <a:pPr>
              <a:buFontTx/>
              <a:buNone/>
            </a:pPr>
            <a:r>
              <a:rPr lang="zh-CN" altLang="en-US" sz="25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3.掌握本文所运用的说明方法及其作用，品味说明语言。</a:t>
            </a:r>
          </a:p>
          <a:p>
            <a:pPr>
              <a:buFontTx/>
              <a:buNone/>
            </a:pPr>
            <a:r>
              <a:rPr lang="zh-CN" altLang="en-US" sz="25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en-US" altLang="zh-CN" sz="25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5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增强环保、防范意识，为建设家园，保护家园而努力。</a:t>
            </a:r>
          </a:p>
          <a:p>
            <a:pPr>
              <a:spcBef>
                <a:spcPct val="0"/>
              </a:spcBef>
              <a:buFontTx/>
              <a:buNone/>
            </a:pPr>
            <a:endParaRPr lang="zh-CN" altLang="en-US" sz="2500" smtClean="0">
              <a:solidFill>
                <a:srgbClr val="16849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0873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高可信度的说明">
            <a:extLst>
              <a:ext uri="{FF2B5EF4-FFF2-40B4-BE49-F238E27FC236}">
                <a16:creationId xmlns="" xmlns:a16="http://schemas.microsoft.com/office/drawing/2014/main" id="{A9FB94C6-5EE0-4B47-8525-E5D88DE1E9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4BDE41A6-95D6-4A78-9929-FA75005AB714}"/>
              </a:ext>
            </a:extLst>
          </p:cNvPr>
          <p:cNvSpPr/>
          <p:nvPr/>
        </p:nvSpPr>
        <p:spPr>
          <a:xfrm>
            <a:off x="4354887" y="1927680"/>
            <a:ext cx="3528184" cy="844606"/>
          </a:xfrm>
          <a:prstGeom prst="roundRect">
            <a:avLst>
              <a:gd name="adj" fmla="val 0"/>
            </a:avLst>
          </a:prstGeom>
          <a:solidFill>
            <a:srgbClr val="168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第二部</a:t>
            </a:r>
            <a:r>
              <a:rPr lang="zh-CN" altLang="en-US" sz="4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C4C9714C-B623-4BCB-8D5B-AF6403445AD4}"/>
              </a:ext>
            </a:extLst>
          </p:cNvPr>
          <p:cNvSpPr/>
          <p:nvPr/>
        </p:nvSpPr>
        <p:spPr>
          <a:xfrm>
            <a:off x="4380821" y="2822425"/>
            <a:ext cx="346761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5800" spc="600" smtClean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认字识词</a:t>
            </a:r>
            <a:endParaRPr kumimoji="1" lang="zh-CN" altLang="en-US" sz="5800" spc="600" dirty="0">
              <a:solidFill>
                <a:srgbClr val="16849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E835EE4-D80E-4148-A4B4-E7A7DA4E44A0}"/>
              </a:ext>
            </a:extLst>
          </p:cNvPr>
          <p:cNvSpPr txBox="1"/>
          <p:nvPr/>
        </p:nvSpPr>
        <p:spPr>
          <a:xfrm>
            <a:off x="3049812" y="3744210"/>
            <a:ext cx="6125030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95374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4536"/>
            <a:ext cx="12190413" cy="761717"/>
            <a:chOff x="0" y="614596"/>
            <a:chExt cx="12190413" cy="76171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84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14596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600" smtClean="0">
                  <a:solidFill>
                    <a:srgbClr val="16849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认字识词</a:t>
              </a:r>
              <a:endParaRPr lang="zh-CN" altLang="en-US" sz="3600" spc="600" dirty="0">
                <a:solidFill>
                  <a:srgbClr val="16849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870200" y="1390650"/>
            <a:ext cx="106680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00">
                <a:solidFill>
                  <a:srgbClr val="16849F"/>
                </a:solidFill>
                <a:latin typeface="Times New Roman" panose="02020603050405020304" pitchFamily="18" charset="0"/>
              </a:rPr>
              <a:t>   ji</a:t>
            </a:r>
            <a:r>
              <a:rPr lang="en-US" altLang="zh-CN" sz="2500">
                <a:solidFill>
                  <a:srgbClr val="16849F"/>
                </a:solidFill>
                <a:cs typeface="Times New Roman" panose="02020603050405020304" pitchFamily="18" charset="0"/>
              </a:rPr>
              <a:t>é</a:t>
            </a:r>
            <a:r>
              <a:rPr lang="en-US" altLang="zh-CN" sz="2500">
                <a:solidFill>
                  <a:srgbClr val="16849F"/>
                </a:solidFill>
                <a:latin typeface="Times New Roman" panose="02020603050405020304" pitchFamily="18" charset="0"/>
              </a:rPr>
              <a:t>   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640916" y="1375316"/>
            <a:ext cx="53251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00">
                <a:solidFill>
                  <a:srgbClr val="16849F"/>
                </a:solidFill>
                <a:latin typeface="Times New Roman" panose="02020603050405020304" pitchFamily="18" charset="0"/>
              </a:rPr>
              <a:t> q</a:t>
            </a:r>
            <a:r>
              <a:rPr lang="en-US" altLang="zh-CN" sz="2500">
                <a:solidFill>
                  <a:srgbClr val="16849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ī</a:t>
            </a:r>
            <a:endParaRPr lang="en-US" altLang="zh-CN" sz="2500">
              <a:solidFill>
                <a:srgbClr val="16849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989887" y="1390650"/>
            <a:ext cx="8540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00">
                <a:solidFill>
                  <a:srgbClr val="16849F"/>
                </a:solidFill>
                <a:latin typeface="Times New Roman" panose="02020603050405020304" pitchFamily="18" charset="0"/>
              </a:rPr>
              <a:t>f</a:t>
            </a:r>
            <a:r>
              <a:rPr lang="en-US" altLang="zh-CN" sz="2500">
                <a:solidFill>
                  <a:srgbClr val="16849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ā</a:t>
            </a:r>
            <a:r>
              <a:rPr lang="en-US" altLang="zh-CN" sz="2500">
                <a:solidFill>
                  <a:srgbClr val="16849F"/>
                </a:solidFill>
                <a:latin typeface="Times New Roman" panose="02020603050405020304" pitchFamily="18" charset="0"/>
              </a:rPr>
              <a:t>n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9864725" y="1390650"/>
            <a:ext cx="10064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00">
                <a:solidFill>
                  <a:srgbClr val="16849F"/>
                </a:solidFill>
                <a:latin typeface="Times New Roman" panose="02020603050405020304" pitchFamily="18" charset="0"/>
              </a:rPr>
              <a:t>  ji</a:t>
            </a:r>
            <a:r>
              <a:rPr lang="en-US" altLang="zh-CN" sz="2500">
                <a:solidFill>
                  <a:srgbClr val="16849F"/>
                </a:solidFill>
                <a:cs typeface="Times New Roman" panose="02020603050405020304" pitchFamily="18" charset="0"/>
              </a:rPr>
              <a:t>ù</a:t>
            </a:r>
            <a:endParaRPr lang="en-US" altLang="zh-CN" sz="2500">
              <a:solidFill>
                <a:srgbClr val="16849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957512" y="1811888"/>
            <a:ext cx="892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500">
                <a:solidFill>
                  <a:srgbClr val="16849F"/>
                </a:solidFill>
                <a:latin typeface="Times New Roman" panose="02020603050405020304" pitchFamily="18" charset="0"/>
              </a:rPr>
              <a:t>l</a:t>
            </a:r>
            <a:r>
              <a:rPr lang="en-US" altLang="zh-CN" sz="2500">
                <a:solidFill>
                  <a:srgbClr val="16849F"/>
                </a:solidFill>
                <a:cs typeface="Times New Roman" panose="02020603050405020304" pitchFamily="18" charset="0"/>
              </a:rPr>
              <a:t>á</a:t>
            </a:r>
            <a:r>
              <a:rPr lang="en-US" altLang="zh-CN" sz="2500">
                <a:solidFill>
                  <a:srgbClr val="16849F"/>
                </a:solidFill>
                <a:latin typeface="Times New Roman" panose="02020603050405020304" pitchFamily="18" charset="0"/>
              </a:rPr>
              <a:t>n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830387" y="1064946"/>
            <a:ext cx="9440863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500">
                <a:solidFill>
                  <a:srgbClr val="16849F"/>
                </a:solidFill>
                <a:latin typeface="Times New Roman" panose="02020603050405020304" pitchFamily="18" charset="0"/>
              </a:rPr>
              <a:t>一、给下列红色字注音</a:t>
            </a:r>
          </a:p>
          <a:p>
            <a:pPr algn="just"/>
            <a:r>
              <a:rPr lang="zh-CN" altLang="en-US" sz="2500">
                <a:solidFill>
                  <a:srgbClr val="FF0000"/>
                </a:solidFill>
                <a:latin typeface="Times New Roman" panose="02020603050405020304" pitchFamily="18" charset="0"/>
              </a:rPr>
              <a:t>劫</a:t>
            </a:r>
            <a:r>
              <a:rPr lang="zh-CN" altLang="en-US" sz="2500">
                <a:solidFill>
                  <a:srgbClr val="16849F"/>
                </a:solidFill>
                <a:latin typeface="Times New Roman" panose="02020603050405020304" pitchFamily="18" charset="0"/>
              </a:rPr>
              <a:t>掠（          ）     </a:t>
            </a:r>
            <a:r>
              <a:rPr lang="zh-CN" altLang="en-US" sz="2500">
                <a:solidFill>
                  <a:srgbClr val="FF0000"/>
                </a:solidFill>
                <a:latin typeface="Times New Roman" panose="02020603050405020304" pitchFamily="18" charset="0"/>
              </a:rPr>
              <a:t>栖</a:t>
            </a:r>
            <a:r>
              <a:rPr lang="zh-CN" altLang="en-US" sz="2500">
                <a:solidFill>
                  <a:srgbClr val="16849F"/>
                </a:solidFill>
                <a:latin typeface="Times New Roman" panose="02020603050405020304" pitchFamily="18" charset="0"/>
              </a:rPr>
              <a:t>息（        ）    </a:t>
            </a:r>
            <a:r>
              <a:rPr lang="zh-CN" altLang="en-US" sz="2500">
                <a:solidFill>
                  <a:srgbClr val="FF0000"/>
                </a:solidFill>
                <a:latin typeface="Times New Roman" panose="02020603050405020304" pitchFamily="18" charset="0"/>
              </a:rPr>
              <a:t>藩</a:t>
            </a:r>
            <a:r>
              <a:rPr lang="zh-CN" altLang="en-US" sz="2500">
                <a:solidFill>
                  <a:srgbClr val="16849F"/>
                </a:solidFill>
                <a:latin typeface="Times New Roman" panose="02020603050405020304" pitchFamily="18" charset="0"/>
              </a:rPr>
              <a:t>篱（        ）归</a:t>
            </a:r>
            <a:r>
              <a:rPr lang="zh-CN" altLang="en-US" sz="2500">
                <a:solidFill>
                  <a:srgbClr val="FF0000"/>
                </a:solidFill>
                <a:latin typeface="Times New Roman" panose="02020603050405020304" pitchFamily="18" charset="0"/>
              </a:rPr>
              <a:t>咎</a:t>
            </a:r>
            <a:r>
              <a:rPr lang="zh-CN" altLang="en-US" sz="2500">
                <a:solidFill>
                  <a:srgbClr val="16849F"/>
                </a:solidFill>
                <a:latin typeface="Times New Roman" panose="02020603050405020304" pitchFamily="18" charset="0"/>
              </a:rPr>
              <a:t>（          ）     斑</a:t>
            </a:r>
            <a:r>
              <a:rPr lang="zh-CN" altLang="en-US" sz="2500">
                <a:solidFill>
                  <a:srgbClr val="FF0000"/>
                </a:solidFill>
                <a:latin typeface="Times New Roman" panose="02020603050405020304" pitchFamily="18" charset="0"/>
              </a:rPr>
              <a:t>斓</a:t>
            </a:r>
            <a:r>
              <a:rPr lang="zh-CN" altLang="en-US" sz="2500">
                <a:solidFill>
                  <a:srgbClr val="16849F"/>
                </a:solidFill>
                <a:latin typeface="Times New Roman" panose="02020603050405020304" pitchFamily="18" charset="0"/>
              </a:rPr>
              <a:t>（         ）</a:t>
            </a:r>
          </a:p>
          <a:p>
            <a:endParaRPr lang="zh-CN" altLang="en-US" sz="2500">
              <a:solidFill>
                <a:srgbClr val="16849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747838" y="2514669"/>
            <a:ext cx="502920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500">
                <a:solidFill>
                  <a:srgbClr val="16849F"/>
                </a:solidFill>
                <a:latin typeface="Times New Roman" panose="02020603050405020304" pitchFamily="18" charset="0"/>
              </a:rPr>
              <a:t>二、解释下列词语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500">
                <a:solidFill>
                  <a:srgbClr val="16849F"/>
                </a:solidFill>
                <a:latin typeface="Times New Roman" panose="02020603050405020304" pitchFamily="18" charset="0"/>
              </a:rPr>
              <a:t>在劫难逃：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zh-CN" altLang="en-US" sz="2500">
              <a:solidFill>
                <a:srgbClr val="16849F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500">
                <a:solidFill>
                  <a:srgbClr val="16849F"/>
                </a:solidFill>
                <a:latin typeface="Times New Roman" panose="02020603050405020304" pitchFamily="18" charset="0"/>
              </a:rPr>
              <a:t>五彩斑斓：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zh-CN" altLang="en-US" sz="2500">
              <a:solidFill>
                <a:srgbClr val="16849F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500">
                <a:solidFill>
                  <a:srgbClr val="16849F"/>
                </a:solidFill>
                <a:latin typeface="Times New Roman" panose="02020603050405020304" pitchFamily="18" charset="0"/>
              </a:rPr>
              <a:t>啸聚山林：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zh-CN" altLang="en-US" sz="2500">
              <a:solidFill>
                <a:srgbClr val="16849F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500">
                <a:solidFill>
                  <a:srgbClr val="16849F"/>
                </a:solidFill>
                <a:latin typeface="Times New Roman" panose="02020603050405020304" pitchFamily="18" charset="0"/>
              </a:rPr>
              <a:t>物竞天择：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zh-CN" altLang="en-US" sz="2500">
              <a:solidFill>
                <a:srgbClr val="16849F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zh-CN" altLang="en-US" sz="2500">
              <a:solidFill>
                <a:srgbClr val="16849F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500">
                <a:solidFill>
                  <a:srgbClr val="16849F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4048125" y="2875308"/>
            <a:ext cx="7223125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500">
                <a:solidFill>
                  <a:srgbClr val="16849F"/>
                </a:solidFill>
                <a:latin typeface="Times New Roman" panose="02020603050405020304" pitchFamily="18" charset="0"/>
              </a:rPr>
              <a:t>命中注定要遭受祸害，逃也逃不脱（迷信）。现在借指坏事情一定要发生，要避免也避免不了。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3937000" y="5932993"/>
            <a:ext cx="62325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500">
                <a:solidFill>
                  <a:srgbClr val="16849F"/>
                </a:solidFill>
                <a:latin typeface="Times New Roman" panose="02020603050405020304" pitchFamily="18" charset="0"/>
              </a:rPr>
              <a:t> 生物相互竞争，能适应者生存下来。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3937000" y="4786526"/>
            <a:ext cx="74930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500">
                <a:solidFill>
                  <a:srgbClr val="16849F"/>
                </a:solidFill>
                <a:latin typeface="Times New Roman" panose="02020603050405020304" pitchFamily="18" charset="0"/>
              </a:rPr>
              <a:t>旧指盗贼盘踞山林。也指被压迫的群众在山野聚众起义。啸聚：形容互相呼叫，拉帮结伙。 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3937000" y="4068356"/>
            <a:ext cx="41275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500">
                <a:solidFill>
                  <a:srgbClr val="16849F"/>
                </a:solidFill>
                <a:latin typeface="Times New Roman" panose="02020603050405020304" pitchFamily="18" charset="0"/>
              </a:rPr>
              <a:t> 灿烂多彩。</a:t>
            </a:r>
          </a:p>
        </p:txBody>
      </p:sp>
    </p:spTree>
    <p:extLst>
      <p:ext uri="{BB962C8B-B14F-4D97-AF65-F5344CB8AC3E}">
        <p14:creationId xmlns:p14="http://schemas.microsoft.com/office/powerpoint/2010/main" val="73805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9" grpId="0" autoUpdateAnimBg="0"/>
      <p:bldP spid="10" grpId="0" autoUpdateAnimBg="0"/>
      <p:bldP spid="15" grpId="0" autoUpdateAnimBg="0"/>
      <p:bldP spid="16" grpId="0" autoUpdateAnimBg="0"/>
      <p:bldP spid="17" grpId="0" autoUpdateAnimBg="0"/>
      <p:bldP spid="18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  <p:tag name="ISPRING_PRESENTATION_TITLE" val="人教版八年级教学课件范本PPT-生物入侵者"/>
</p:tagLst>
</file>

<file path=ppt/theme/theme1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5123</TotalTime>
  <Words>1338</Words>
  <Application>Microsoft Office PowerPoint</Application>
  <PresentationFormat>自定义</PresentationFormat>
  <Paragraphs>173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ITC Avant Garde Std Bk</vt:lpstr>
      <vt:lpstr>Meiryo</vt:lpstr>
      <vt:lpstr>等线</vt:lpstr>
      <vt:lpstr>黑体</vt:lpstr>
      <vt:lpstr>华文行楷</vt:lpstr>
      <vt:lpstr>华文新魏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3177</cp:revision>
  <dcterms:created xsi:type="dcterms:W3CDTF">2015-12-01T09:06:39Z</dcterms:created>
  <dcterms:modified xsi:type="dcterms:W3CDTF">2020-05-22T10:40:34Z</dcterms:modified>
</cp:coreProperties>
</file>